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1" r:id="rId3"/>
  </p:sldMasterIdLst>
  <p:notesMasterIdLst>
    <p:notesMasterId r:id="rId28"/>
  </p:notesMasterIdLst>
  <p:sldIdLst>
    <p:sldId id="259" r:id="rId4"/>
    <p:sldId id="257" r:id="rId5"/>
    <p:sldId id="256" r:id="rId6"/>
    <p:sldId id="262" r:id="rId7"/>
    <p:sldId id="264" r:id="rId8"/>
    <p:sldId id="265" r:id="rId9"/>
    <p:sldId id="260" r:id="rId10"/>
    <p:sldId id="266" r:id="rId11"/>
    <p:sldId id="267" r:id="rId12"/>
    <p:sldId id="268" r:id="rId13"/>
    <p:sldId id="270" r:id="rId14"/>
    <p:sldId id="271" r:id="rId15"/>
    <p:sldId id="274" r:id="rId16"/>
    <p:sldId id="276" r:id="rId17"/>
    <p:sldId id="277" r:id="rId18"/>
    <p:sldId id="278" r:id="rId19"/>
    <p:sldId id="903" r:id="rId20"/>
    <p:sldId id="261" r:id="rId21"/>
    <p:sldId id="904" r:id="rId22"/>
    <p:sldId id="905" r:id="rId23"/>
    <p:sldId id="906" r:id="rId24"/>
    <p:sldId id="907" r:id="rId25"/>
    <p:sldId id="908" r:id="rId26"/>
    <p:sldId id="909" r:id="rId2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C9400"/>
    <a:srgbClr val="2C4D88"/>
    <a:srgbClr val="4472C4"/>
    <a:srgbClr val="55A3D3"/>
    <a:srgbClr val="FFAC33"/>
    <a:srgbClr val="264378"/>
    <a:srgbClr val="4E79C6"/>
    <a:srgbClr val="305494"/>
    <a:srgbClr val="FE4F4F"/>
    <a:srgbClr val="2F539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showGuides="1">
      <p:cViewPr>
        <p:scale>
          <a:sx n="75" d="100"/>
          <a:sy n="75" d="100"/>
        </p:scale>
        <p:origin x="-1950" y="-94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1" Type="http://schemas.openxmlformats.org/officeDocument/2006/relationships/tableStyles" Target="tableStyles.xml"/><Relationship Id="rId30" Type="http://schemas.openxmlformats.org/officeDocument/2006/relationships/viewProps" Target="viewProps.xml"/><Relationship Id="rId3" Type="http://schemas.openxmlformats.org/officeDocument/2006/relationships/slideMaster" Target="slideMasters/slideMaster2.xml"/><Relationship Id="rId29" Type="http://schemas.openxmlformats.org/officeDocument/2006/relationships/presProps" Target="presProps.xml"/><Relationship Id="rId28" Type="http://schemas.openxmlformats.org/officeDocument/2006/relationships/notesMaster" Target="notesMasters/notesMaster1.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981777C-A417-4FF2-8211-6667BB34313D}"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EBE7503-9CEB-49E7-A88B-01DDF9BC1CD1}"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hyperlink" Target="http://www.1ppt.com/xiazai/" TargetMode="Externa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EC3602EE-3805-4E55-9A33-5C7BEEEEB27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899DF0B-F090-4290-B13A-63FAF8748DC3}" type="slidenum">
              <a:rPr lang="zh-CN" altLang="en-US" smtClean="0"/>
            </a:fld>
            <a:endParaRPr lang="zh-CN" altLang="en-US"/>
          </a:p>
        </p:txBody>
      </p:sp>
    </p:spTree>
  </p:cSld>
  <p:clrMapOvr>
    <a:masterClrMapping/>
  </p:clrMapOvr>
  <p:transition spd="slow" advClick="0" advTm="6000">
    <p:push dir="u"/>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EC3602EE-3805-4E55-9A33-5C7BEEEEB271}"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899DF0B-F090-4290-B13A-63FAF8748DC3}" type="slidenum">
              <a:rPr lang="zh-CN" altLang="en-US" smtClean="0"/>
            </a:fld>
            <a:endParaRPr lang="zh-CN" altLang="en-US"/>
          </a:p>
        </p:txBody>
      </p:sp>
    </p:spTree>
  </p:cSld>
  <p:clrMapOvr>
    <a:masterClrMapping/>
  </p:clrMapOvr>
  <p:transition spd="slow" advClick="0" advTm="6000">
    <p:push dir="u"/>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EC3602EE-3805-4E55-9A33-5C7BEEEEB27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899DF0B-F090-4290-B13A-63FAF8748DC3}" type="slidenum">
              <a:rPr lang="zh-CN" altLang="en-US" smtClean="0"/>
            </a:fld>
            <a:endParaRPr lang="zh-CN" altLang="en-US"/>
          </a:p>
        </p:txBody>
      </p:sp>
    </p:spTree>
  </p:cSld>
  <p:clrMapOvr>
    <a:masterClrMapping/>
  </p:clrMapOvr>
  <p:transition spd="slow" advClick="0" advTm="6000">
    <p:push dir="u"/>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EC3602EE-3805-4E55-9A33-5C7BEEEEB27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899DF0B-F090-4290-B13A-63FAF8748DC3}" type="slidenum">
              <a:rPr lang="zh-CN" altLang="en-US" smtClean="0"/>
            </a:fld>
            <a:endParaRPr lang="zh-CN" altLang="en-US"/>
          </a:p>
        </p:txBody>
      </p:sp>
    </p:spTree>
  </p:cSld>
  <p:clrMapOvr>
    <a:masterClrMapping/>
  </p:clrMapOvr>
  <p:transition spd="slow" advClick="0" advTm="6000">
    <p:push dir="u"/>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1600201"/>
            <a:ext cx="10972800" cy="4525963"/>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EC3602EE-3805-4E55-9A33-5C7BEEEEB27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899DF0B-F090-4290-B13A-63FAF8748DC3}" type="slidenum">
              <a:rPr lang="zh-CN" altLang="en-US" smtClean="0"/>
            </a:fld>
            <a:endParaRPr lang="zh-CN" altLang="en-US"/>
          </a:p>
        </p:txBody>
      </p:sp>
    </p:spTree>
  </p:cSld>
  <p:clrMapOvr>
    <a:masterClrMapping/>
  </p:clrMapOvr>
  <p:transition spd="slow" advClick="0" advTm="6000">
    <p:push dir="u"/>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EC3602EE-3805-4E55-9A33-5C7BEEEEB27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899DF0B-F090-4290-B13A-63FAF8748DC3}" type="slidenum">
              <a:rPr lang="zh-CN" altLang="en-US" smtClean="0"/>
            </a:fld>
            <a:endParaRPr lang="zh-CN" altLang="en-US"/>
          </a:p>
        </p:txBody>
      </p:sp>
    </p:spTree>
  </p:cSld>
  <p:clrMapOvr>
    <a:masterClrMapping/>
  </p:clrMapOvr>
  <p:transition spd="slow" advClick="0" advTm="6000">
    <p:push dir="u"/>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EC3602EE-3805-4E55-9A33-5C7BEEEEB271}"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899DF0B-F090-4290-B13A-63FAF8748DC3}" type="slidenum">
              <a:rPr lang="zh-CN" altLang="en-US" smtClean="0"/>
            </a:fld>
            <a:endParaRPr lang="zh-CN" altLang="en-US"/>
          </a:p>
        </p:txBody>
      </p:sp>
    </p:spTree>
  </p:cSld>
  <p:clrMapOvr>
    <a:masterClrMapping/>
  </p:clrMapOvr>
  <p:transition spd="slow" advClick="0" advTm="6000">
    <p:push dir="u"/>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EC3602EE-3805-4E55-9A33-5C7BEEEEB271}"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8899DF0B-F090-4290-B13A-63FAF8748DC3}" type="slidenum">
              <a:rPr lang="zh-CN" altLang="en-US" smtClean="0"/>
            </a:fld>
            <a:endParaRPr lang="zh-CN" altLang="en-US"/>
          </a:p>
        </p:txBody>
      </p:sp>
    </p:spTree>
  </p:cSld>
  <p:clrMapOvr>
    <a:masterClrMapping/>
  </p:clrMapOvr>
  <p:transition spd="slow" advClick="0" advTm="6000">
    <p:push dir="u"/>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1_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EC3602EE-3805-4E55-9A33-5C7BEEEEB271}"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8899DF0B-F090-4290-B13A-63FAF8748DC3}" type="slidenum">
              <a:rPr lang="zh-CN" altLang="en-US" smtClean="0"/>
            </a:fld>
            <a:endParaRPr lang="zh-CN" altLang="en-US"/>
          </a:p>
        </p:txBody>
      </p:sp>
      <p:sp>
        <p:nvSpPr>
          <p:cNvPr id="11" name="TextBox 10"/>
          <p:cNvSpPr txBox="1"/>
          <p:nvPr userDrawn="1"/>
        </p:nvSpPr>
        <p:spPr>
          <a:xfrm>
            <a:off x="2085504" y="6858000"/>
            <a:ext cx="1224136" cy="118430"/>
          </a:xfrm>
          <a:prstGeom prst="rect">
            <a:avLst/>
          </a:prstGeom>
          <a:noFill/>
        </p:spPr>
        <p:txBody>
          <a:bodyPr wrap="square" rtlCol="0">
            <a:spAutoFit/>
          </a:bodyPr>
          <a:lstStyle/>
          <a:p>
            <a:pPr marL="0" marR="0" lvl="0" indent="0" defTabSz="914400" eaLnBrk="1" fontAlgn="auto" latinLnBrk="0" hangingPunct="1">
              <a:lnSpc>
                <a:spcPct val="2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black"/>
                </a:solidFill>
                <a:effectLst/>
                <a:uLnTx/>
                <a:uFillTx/>
                <a:hlinkClick r:id="rId2"/>
              </a:rPr>
              <a:t>PPT</a:t>
            </a:r>
            <a:r>
              <a:rPr kumimoji="0" lang="zh-CN" altLang="en-US" sz="100" b="0" i="0" u="none" strike="noStrike" kern="0" cap="none" spc="0" normalizeH="0" baseline="0" noProof="0" dirty="0" smtClean="0">
                <a:ln>
                  <a:noFill/>
                </a:ln>
                <a:solidFill>
                  <a:prstClr val="black"/>
                </a:solidFill>
                <a:effectLst/>
                <a:uLnTx/>
                <a:uFillTx/>
                <a:hlinkClick r:id="rId2"/>
              </a:rPr>
              <a:t>下载</a:t>
            </a:r>
            <a:r>
              <a:rPr kumimoji="0" lang="zh-CN" altLang="en-US" sz="100" b="0" i="0" u="none" strike="noStrike" kern="0" cap="none" spc="0" normalizeH="0" baseline="0" noProof="0" dirty="0" smtClean="0">
                <a:ln>
                  <a:noFill/>
                </a:ln>
                <a:solidFill>
                  <a:prstClr val="black"/>
                </a:solidFill>
                <a:effectLst/>
                <a:uLnTx/>
                <a:uFillTx/>
              </a:rPr>
              <a:t> </a:t>
            </a:r>
            <a:r>
              <a:rPr kumimoji="0" lang="en-US" altLang="zh-CN" sz="100" b="0" i="0" u="none" strike="noStrike" kern="0" cap="none" spc="0" normalizeH="0" baseline="0" noProof="0" dirty="0" smtClean="0">
                <a:ln>
                  <a:noFill/>
                </a:ln>
                <a:solidFill>
                  <a:prstClr val="black"/>
                </a:solidFill>
                <a:effectLst/>
                <a:uLnTx/>
                <a:uFillTx/>
              </a:rPr>
              <a:t>http://www.1ppt.com/xiazai/</a:t>
            </a:r>
            <a:endParaRPr kumimoji="0" lang="en-US" altLang="zh-CN" sz="100" b="0" i="0" u="none" strike="noStrike" kern="0" cap="none" spc="0" normalizeH="0" baseline="0" noProof="0" dirty="0" smtClean="0">
              <a:ln>
                <a:noFill/>
              </a:ln>
              <a:solidFill>
                <a:prstClr val="black"/>
              </a:solidFill>
              <a:effectLst/>
              <a:uLnTx/>
              <a:uFillTx/>
            </a:endParaRPr>
          </a:p>
        </p:txBody>
      </p:sp>
    </p:spTree>
  </p:cSld>
  <p:clrMapOvr>
    <a:masterClrMapping/>
  </p:clrMapOvr>
  <p:transition spd="slow" advClick="0" advTm="6000">
    <p:push dir="u"/>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EC3602EE-3805-4E55-9A33-5C7BEEEEB271}"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8899DF0B-F090-4290-B13A-63FAF8748DC3}" type="slidenum">
              <a:rPr lang="zh-CN" altLang="en-US" smtClean="0"/>
            </a:fld>
            <a:endParaRPr lang="zh-CN" altLang="en-US"/>
          </a:p>
        </p:txBody>
      </p:sp>
    </p:spTree>
  </p:cSld>
  <p:clrMapOvr>
    <a:masterClrMapping/>
  </p:clrMapOvr>
  <p:transition spd="slow" advClick="0" advTm="6000">
    <p:push dir="u"/>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EC3602EE-3805-4E55-9A33-5C7BEEEEB271}"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8899DF0B-F090-4290-B13A-63FAF8748DC3}" type="slidenum">
              <a:rPr lang="zh-CN" altLang="en-US" smtClean="0"/>
            </a:fld>
            <a:endParaRPr lang="zh-CN" altLang="en-US"/>
          </a:p>
        </p:txBody>
      </p:sp>
    </p:spTree>
  </p:cSld>
  <p:clrMapOvr>
    <a:masterClrMapping/>
  </p:clrMapOvr>
  <p:transition spd="slow" advClick="0" advTm="6000">
    <p:push dir="u"/>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EC3602EE-3805-4E55-9A33-5C7BEEEEB271}"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899DF0B-F090-4290-B13A-63FAF8748DC3}" type="slidenum">
              <a:rPr lang="zh-CN" altLang="en-US" smtClean="0"/>
            </a:fld>
            <a:endParaRPr lang="zh-CN" altLang="en-US"/>
          </a:p>
        </p:txBody>
      </p:sp>
    </p:spTree>
  </p:cSld>
  <p:clrMapOvr>
    <a:masterClrMapping/>
  </p:clrMapOvr>
  <p:transition spd="slow" advClick="0" advTm="6000">
    <p:push dir="u"/>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image" Target="../media/image1.png"/><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slideLayout" Target="../slideLayouts/slideLayout15.xml"/><Relationship Id="rId2" Type="http://schemas.openxmlformats.org/officeDocument/2006/relationships/slideLayout" Target="../slideLayouts/slideLayout14.xml"/><Relationship Id="rId1"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C3602EE-3805-4E55-9A33-5C7BEEEEB271}"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899DF0B-F090-4290-B13A-63FAF8748DC3}"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slow" advClick="0" advTm="6000">
    <p:push dir="u"/>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jpe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7.jpeg"/><Relationship Id="rId1" Type="http://schemas.openxmlformats.org/officeDocument/2006/relationships/image" Target="../media/image5.jpe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7.jpeg"/><Relationship Id="rId1" Type="http://schemas.openxmlformats.org/officeDocument/2006/relationships/image" Target="../media/image5.jpe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xml"/><Relationship Id="rId1" Type="http://schemas.openxmlformats.org/officeDocument/2006/relationships/image" Target="../media/image5.jpe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xml"/><Relationship Id="rId1" Type="http://schemas.openxmlformats.org/officeDocument/2006/relationships/image" Target="../media/image5.jpe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3.xml"/><Relationship Id="rId1" Type="http://schemas.openxmlformats.org/officeDocument/2006/relationships/image" Target="../media/image5.jpe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4.xml"/><Relationship Id="rId1" Type="http://schemas.openxmlformats.org/officeDocument/2006/relationships/image" Target="../media/image5.jpe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5.jpeg"/><Relationship Id="rId1" Type="http://schemas.openxmlformats.org/officeDocument/2006/relationships/tags" Target="../tags/tag5.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jpe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4.jpe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8.png"/><Relationship Id="rId1" Type="http://schemas.openxmlformats.org/officeDocument/2006/relationships/image" Target="../media/image5.jpe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jpe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jpe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jpeg"/><Relationship Id="rId1" Type="http://schemas.openxmlformats.org/officeDocument/2006/relationships/image" Target="../media/image5.jpe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jpeg"/><Relationship Id="rId1" Type="http://schemas.openxmlformats.org/officeDocument/2006/relationships/image" Target="../media/image5.jpe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jpeg"/><Relationship Id="rId1" Type="http://schemas.openxmlformats.org/officeDocument/2006/relationships/image" Target="../media/image5.jpe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jpe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4.jpe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jpe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jpe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jpe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4.jpe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jpe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6.jpeg"/><Relationship Id="rId1" Type="http://schemas.openxmlformats.org/officeDocument/2006/relationships/image" Target="../media/image5.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梯形 1"/>
          <p:cNvSpPr/>
          <p:nvPr/>
        </p:nvSpPr>
        <p:spPr>
          <a:xfrm>
            <a:off x="0" y="1877"/>
            <a:ext cx="5281602" cy="6856123"/>
          </a:xfrm>
          <a:custGeom>
            <a:avLst/>
            <a:gdLst>
              <a:gd name="connsiteX0" fmla="*/ 0 w 6258954"/>
              <a:gd name="connsiteY0" fmla="*/ 6844091 h 6844091"/>
              <a:gd name="connsiteX1" fmla="*/ 0 w 6258954"/>
              <a:gd name="connsiteY1" fmla="*/ 0 h 6844091"/>
              <a:gd name="connsiteX2" fmla="*/ 6258954 w 6258954"/>
              <a:gd name="connsiteY2" fmla="*/ 0 h 6844091"/>
              <a:gd name="connsiteX3" fmla="*/ 6258954 w 6258954"/>
              <a:gd name="connsiteY3" fmla="*/ 6844091 h 6844091"/>
              <a:gd name="connsiteX4" fmla="*/ 0 w 6258954"/>
              <a:gd name="connsiteY4" fmla="*/ 6844091 h 6844091"/>
              <a:gd name="connsiteX0-1" fmla="*/ 0 w 6258954"/>
              <a:gd name="connsiteY0-2" fmla="*/ 6856123 h 6856123"/>
              <a:gd name="connsiteX1-3" fmla="*/ 0 w 6258954"/>
              <a:gd name="connsiteY1-4" fmla="*/ 12032 h 6856123"/>
              <a:gd name="connsiteX2-5" fmla="*/ 5176112 w 6258954"/>
              <a:gd name="connsiteY2-6" fmla="*/ 0 h 6856123"/>
              <a:gd name="connsiteX3-7" fmla="*/ 6258954 w 6258954"/>
              <a:gd name="connsiteY3-8" fmla="*/ 6856123 h 6856123"/>
              <a:gd name="connsiteX4-9" fmla="*/ 0 w 6258954"/>
              <a:gd name="connsiteY4-10" fmla="*/ 6856123 h 6856123"/>
              <a:gd name="connsiteX0-11" fmla="*/ 0 w 5176112"/>
              <a:gd name="connsiteY0-12" fmla="*/ 6856123 h 6856123"/>
              <a:gd name="connsiteX1-13" fmla="*/ 0 w 5176112"/>
              <a:gd name="connsiteY1-14" fmla="*/ 12032 h 6856123"/>
              <a:gd name="connsiteX2-15" fmla="*/ 5176112 w 5176112"/>
              <a:gd name="connsiteY2-16" fmla="*/ 0 h 6856123"/>
              <a:gd name="connsiteX3-17" fmla="*/ 3972954 w 5176112"/>
              <a:gd name="connsiteY3-18" fmla="*/ 6856123 h 6856123"/>
              <a:gd name="connsiteX4-19" fmla="*/ 0 w 5176112"/>
              <a:gd name="connsiteY4-20" fmla="*/ 6856123 h 685612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5176112" h="6856123">
                <a:moveTo>
                  <a:pt x="0" y="6856123"/>
                </a:moveTo>
                <a:lnTo>
                  <a:pt x="0" y="12032"/>
                </a:lnTo>
                <a:lnTo>
                  <a:pt x="5176112" y="0"/>
                </a:lnTo>
                <a:lnTo>
                  <a:pt x="3972954" y="6856123"/>
                </a:lnTo>
                <a:lnTo>
                  <a:pt x="0" y="6856123"/>
                </a:lnTo>
                <a:close/>
              </a:path>
            </a:pathLst>
          </a:custGeom>
          <a:blipFill dpi="0" rotWithShape="1">
            <a:blip r:embed="rId1" cstate="screen"/>
            <a:srcRect/>
            <a:tile tx="0" ty="-10172700" sx="40000" sy="40000" flip="xy"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 name="Freeform 9"/>
          <p:cNvSpPr/>
          <p:nvPr/>
        </p:nvSpPr>
        <p:spPr bwMode="auto">
          <a:xfrm flipH="1">
            <a:off x="4731824" y="-14598"/>
            <a:ext cx="1501753" cy="6897482"/>
          </a:xfrm>
          <a:custGeom>
            <a:avLst/>
            <a:gdLst>
              <a:gd name="T0" fmla="*/ 907 w 907"/>
              <a:gd name="T1" fmla="*/ 1869 h 1869"/>
              <a:gd name="T2" fmla="*/ 101 w 907"/>
              <a:gd name="T3" fmla="*/ 0 h 1869"/>
              <a:gd name="T4" fmla="*/ 0 w 907"/>
              <a:gd name="T5" fmla="*/ 0 h 1869"/>
              <a:gd name="T6" fmla="*/ 806 w 907"/>
              <a:gd name="T7" fmla="*/ 1869 h 1869"/>
              <a:gd name="T8" fmla="*/ 907 w 907"/>
              <a:gd name="T9" fmla="*/ 1869 h 1869"/>
              <a:gd name="connsiteX0" fmla="*/ 10000 w 10000"/>
              <a:gd name="connsiteY0" fmla="*/ 10000 h 10035"/>
              <a:gd name="connsiteX1" fmla="*/ 1114 w 10000"/>
              <a:gd name="connsiteY1" fmla="*/ 0 h 10035"/>
              <a:gd name="connsiteX2" fmla="*/ 0 w 10000"/>
              <a:gd name="connsiteY2" fmla="*/ 0 h 10035"/>
              <a:gd name="connsiteX3" fmla="*/ 7809 w 10000"/>
              <a:gd name="connsiteY3" fmla="*/ 10035 h 10035"/>
              <a:gd name="connsiteX4" fmla="*/ 10000 w 10000"/>
              <a:gd name="connsiteY4" fmla="*/ 10000 h 10035"/>
              <a:gd name="connsiteX0-1" fmla="*/ 9282 w 9282"/>
              <a:gd name="connsiteY0-2" fmla="*/ 10088 h 10088"/>
              <a:gd name="connsiteX1-3" fmla="*/ 1114 w 9282"/>
              <a:gd name="connsiteY1-4" fmla="*/ 0 h 10088"/>
              <a:gd name="connsiteX2-5" fmla="*/ 0 w 9282"/>
              <a:gd name="connsiteY2-6" fmla="*/ 0 h 10088"/>
              <a:gd name="connsiteX3-7" fmla="*/ 7809 w 9282"/>
              <a:gd name="connsiteY3-8" fmla="*/ 10035 h 10088"/>
              <a:gd name="connsiteX4-9" fmla="*/ 9282 w 9282"/>
              <a:gd name="connsiteY4-10" fmla="*/ 10088 h 10088"/>
              <a:gd name="connsiteX0-11" fmla="*/ 9613 w 9613"/>
              <a:gd name="connsiteY0-12" fmla="*/ 10017 h 10017"/>
              <a:gd name="connsiteX1-13" fmla="*/ 1200 w 9613"/>
              <a:gd name="connsiteY1-14" fmla="*/ 0 h 10017"/>
              <a:gd name="connsiteX2-15" fmla="*/ 0 w 9613"/>
              <a:gd name="connsiteY2-16" fmla="*/ 0 h 10017"/>
              <a:gd name="connsiteX3-17" fmla="*/ 8413 w 9613"/>
              <a:gd name="connsiteY3-18" fmla="*/ 9947 h 10017"/>
              <a:gd name="connsiteX4-19" fmla="*/ 9613 w 9613"/>
              <a:gd name="connsiteY4-20" fmla="*/ 10017 h 10017"/>
              <a:gd name="connsiteX0-21" fmla="*/ 10000 w 10000"/>
              <a:gd name="connsiteY0-22" fmla="*/ 9896 h 9930"/>
              <a:gd name="connsiteX1-23" fmla="*/ 1248 w 10000"/>
              <a:gd name="connsiteY1-24" fmla="*/ 0 h 9930"/>
              <a:gd name="connsiteX2-25" fmla="*/ 0 w 10000"/>
              <a:gd name="connsiteY2-26" fmla="*/ 0 h 9930"/>
              <a:gd name="connsiteX3-27" fmla="*/ 8752 w 10000"/>
              <a:gd name="connsiteY3-28" fmla="*/ 9930 h 9930"/>
              <a:gd name="connsiteX4-29" fmla="*/ 10000 w 10000"/>
              <a:gd name="connsiteY4-30" fmla="*/ 9896 h 9930"/>
              <a:gd name="connsiteX0-31" fmla="*/ 10041 w 10041"/>
              <a:gd name="connsiteY0-32" fmla="*/ 10019 h 10019"/>
              <a:gd name="connsiteX1-33" fmla="*/ 1248 w 10041"/>
              <a:gd name="connsiteY1-34" fmla="*/ 0 h 10019"/>
              <a:gd name="connsiteX2-35" fmla="*/ 0 w 10041"/>
              <a:gd name="connsiteY2-36" fmla="*/ 0 h 10019"/>
              <a:gd name="connsiteX3-37" fmla="*/ 8752 w 10041"/>
              <a:gd name="connsiteY3-38" fmla="*/ 10000 h 10019"/>
              <a:gd name="connsiteX4-39" fmla="*/ 10041 w 10041"/>
              <a:gd name="connsiteY4-40" fmla="*/ 10019 h 1001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41" h="10019">
                <a:moveTo>
                  <a:pt x="10041" y="10019"/>
                </a:moveTo>
                <a:lnTo>
                  <a:pt x="1248" y="0"/>
                </a:lnTo>
                <a:lnTo>
                  <a:pt x="0" y="0"/>
                </a:lnTo>
                <a:lnTo>
                  <a:pt x="8752" y="10000"/>
                </a:lnTo>
                <a:lnTo>
                  <a:pt x="10041" y="10019"/>
                </a:lnTo>
                <a:close/>
              </a:path>
            </a:pathLst>
          </a:custGeom>
          <a:solidFill>
            <a:srgbClr val="FF5A49"/>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9" name="Freeform 10"/>
          <p:cNvSpPr/>
          <p:nvPr/>
        </p:nvSpPr>
        <p:spPr bwMode="auto">
          <a:xfrm rot="21045891" flipH="1">
            <a:off x="4284308" y="-48776"/>
            <a:ext cx="1640589" cy="3089499"/>
          </a:xfrm>
          <a:custGeom>
            <a:avLst/>
            <a:gdLst>
              <a:gd name="T0" fmla="*/ 1131 w 1131"/>
              <a:gd name="T1" fmla="*/ 1745 h 1745"/>
              <a:gd name="T2" fmla="*/ 377 w 1131"/>
              <a:gd name="T3" fmla="*/ 0 h 1745"/>
              <a:gd name="T4" fmla="*/ 0 w 1131"/>
              <a:gd name="T5" fmla="*/ 0 h 1745"/>
              <a:gd name="T6" fmla="*/ 754 w 1131"/>
              <a:gd name="T7" fmla="*/ 1745 h 1745"/>
              <a:gd name="T8" fmla="*/ 1131 w 1131"/>
              <a:gd name="T9" fmla="*/ 1745 h 1745"/>
            </a:gdLst>
            <a:ahLst/>
            <a:cxnLst>
              <a:cxn ang="0">
                <a:pos x="T0" y="T1"/>
              </a:cxn>
              <a:cxn ang="0">
                <a:pos x="T2" y="T3"/>
              </a:cxn>
              <a:cxn ang="0">
                <a:pos x="T4" y="T5"/>
              </a:cxn>
              <a:cxn ang="0">
                <a:pos x="T6" y="T7"/>
              </a:cxn>
              <a:cxn ang="0">
                <a:pos x="T8" y="T9"/>
              </a:cxn>
            </a:cxnLst>
            <a:rect l="0" t="0" r="r" b="b"/>
            <a:pathLst>
              <a:path w="1131" h="1745">
                <a:moveTo>
                  <a:pt x="1131" y="1745"/>
                </a:moveTo>
                <a:lnTo>
                  <a:pt x="377" y="0"/>
                </a:lnTo>
                <a:lnTo>
                  <a:pt x="0" y="0"/>
                </a:lnTo>
                <a:lnTo>
                  <a:pt x="754" y="1745"/>
                </a:lnTo>
                <a:lnTo>
                  <a:pt x="1131" y="1745"/>
                </a:lnTo>
                <a:close/>
              </a:path>
            </a:pathLst>
          </a:custGeom>
          <a:solidFill>
            <a:srgbClr val="003466"/>
          </a:solidFill>
          <a:ln>
            <a:noFill/>
          </a:ln>
          <a:effectLst>
            <a:outerShdw blurRad="50800" dist="38100" dir="2700000" algn="tl" rotWithShape="0">
              <a:prstClr val="black">
                <a:alpha val="25000"/>
              </a:prstClr>
            </a:outerShdw>
          </a:effec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cs typeface="+mn-ea"/>
              <a:sym typeface="+mn-lt"/>
            </a:endParaRPr>
          </a:p>
        </p:txBody>
      </p:sp>
      <p:sp>
        <p:nvSpPr>
          <p:cNvPr id="11" name="Freeform 13"/>
          <p:cNvSpPr/>
          <p:nvPr/>
        </p:nvSpPr>
        <p:spPr bwMode="auto">
          <a:xfrm flipH="1">
            <a:off x="10741399" y="5208970"/>
            <a:ext cx="613421" cy="1364346"/>
          </a:xfrm>
          <a:custGeom>
            <a:avLst/>
            <a:gdLst>
              <a:gd name="T0" fmla="*/ 391 w 391"/>
              <a:gd name="T1" fmla="*/ 808 h 808"/>
              <a:gd name="T2" fmla="*/ 44 w 391"/>
              <a:gd name="T3" fmla="*/ 0 h 808"/>
              <a:gd name="T4" fmla="*/ 0 w 391"/>
              <a:gd name="T5" fmla="*/ 0 h 808"/>
              <a:gd name="T6" fmla="*/ 348 w 391"/>
              <a:gd name="T7" fmla="*/ 808 h 808"/>
              <a:gd name="T8" fmla="*/ 391 w 391"/>
              <a:gd name="T9" fmla="*/ 808 h 808"/>
            </a:gdLst>
            <a:ahLst/>
            <a:cxnLst>
              <a:cxn ang="0">
                <a:pos x="T0" y="T1"/>
              </a:cxn>
              <a:cxn ang="0">
                <a:pos x="T2" y="T3"/>
              </a:cxn>
              <a:cxn ang="0">
                <a:pos x="T4" y="T5"/>
              </a:cxn>
              <a:cxn ang="0">
                <a:pos x="T6" y="T7"/>
              </a:cxn>
              <a:cxn ang="0">
                <a:pos x="T8" y="T9"/>
              </a:cxn>
            </a:cxnLst>
            <a:rect l="0" t="0" r="r" b="b"/>
            <a:pathLst>
              <a:path w="391" h="808">
                <a:moveTo>
                  <a:pt x="391" y="808"/>
                </a:moveTo>
                <a:lnTo>
                  <a:pt x="44" y="0"/>
                </a:lnTo>
                <a:lnTo>
                  <a:pt x="0" y="0"/>
                </a:lnTo>
                <a:lnTo>
                  <a:pt x="348" y="808"/>
                </a:lnTo>
                <a:lnTo>
                  <a:pt x="391" y="808"/>
                </a:lnTo>
                <a:close/>
              </a:path>
            </a:pathLst>
          </a:custGeom>
          <a:solidFill>
            <a:srgbClr val="FF5A49"/>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12" name="Freeform 14"/>
          <p:cNvSpPr/>
          <p:nvPr/>
        </p:nvSpPr>
        <p:spPr bwMode="auto">
          <a:xfrm flipH="1">
            <a:off x="10693386" y="4694168"/>
            <a:ext cx="731579" cy="1196975"/>
          </a:xfrm>
          <a:custGeom>
            <a:avLst/>
            <a:gdLst>
              <a:gd name="T0" fmla="*/ 488 w 488"/>
              <a:gd name="T1" fmla="*/ 754 h 754"/>
              <a:gd name="T2" fmla="*/ 163 w 488"/>
              <a:gd name="T3" fmla="*/ 0 h 754"/>
              <a:gd name="T4" fmla="*/ 0 w 488"/>
              <a:gd name="T5" fmla="*/ 0 h 754"/>
              <a:gd name="T6" fmla="*/ 325 w 488"/>
              <a:gd name="T7" fmla="*/ 754 h 754"/>
              <a:gd name="T8" fmla="*/ 488 w 488"/>
              <a:gd name="T9" fmla="*/ 754 h 754"/>
            </a:gdLst>
            <a:ahLst/>
            <a:cxnLst>
              <a:cxn ang="0">
                <a:pos x="T0" y="T1"/>
              </a:cxn>
              <a:cxn ang="0">
                <a:pos x="T2" y="T3"/>
              </a:cxn>
              <a:cxn ang="0">
                <a:pos x="T4" y="T5"/>
              </a:cxn>
              <a:cxn ang="0">
                <a:pos x="T6" y="T7"/>
              </a:cxn>
              <a:cxn ang="0">
                <a:pos x="T8" y="T9"/>
              </a:cxn>
            </a:cxnLst>
            <a:rect l="0" t="0" r="r" b="b"/>
            <a:pathLst>
              <a:path w="488" h="754">
                <a:moveTo>
                  <a:pt x="488" y="754"/>
                </a:moveTo>
                <a:lnTo>
                  <a:pt x="163" y="0"/>
                </a:lnTo>
                <a:lnTo>
                  <a:pt x="0" y="0"/>
                </a:lnTo>
                <a:lnTo>
                  <a:pt x="325" y="754"/>
                </a:lnTo>
                <a:lnTo>
                  <a:pt x="488" y="754"/>
                </a:lnTo>
                <a:close/>
              </a:path>
            </a:pathLst>
          </a:custGeom>
          <a:solidFill>
            <a:srgbClr val="55A3D3"/>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cs typeface="+mn-ea"/>
              <a:sym typeface="+mn-lt"/>
            </a:endParaRPr>
          </a:p>
        </p:txBody>
      </p:sp>
      <p:sp>
        <p:nvSpPr>
          <p:cNvPr id="13" name="Freeform 15"/>
          <p:cNvSpPr/>
          <p:nvPr/>
        </p:nvSpPr>
        <p:spPr bwMode="auto">
          <a:xfrm flipH="1">
            <a:off x="11382460" y="5840795"/>
            <a:ext cx="817030" cy="1003300"/>
          </a:xfrm>
          <a:custGeom>
            <a:avLst/>
            <a:gdLst>
              <a:gd name="T0" fmla="*/ 545 w 545"/>
              <a:gd name="T1" fmla="*/ 632 h 632"/>
              <a:gd name="T2" fmla="*/ 271 w 545"/>
              <a:gd name="T3" fmla="*/ 0 h 632"/>
              <a:gd name="T4" fmla="*/ 0 w 545"/>
              <a:gd name="T5" fmla="*/ 0 h 632"/>
              <a:gd name="T6" fmla="*/ 271 w 545"/>
              <a:gd name="T7" fmla="*/ 632 h 632"/>
              <a:gd name="T8" fmla="*/ 545 w 545"/>
              <a:gd name="T9" fmla="*/ 632 h 632"/>
            </a:gdLst>
            <a:ahLst/>
            <a:cxnLst>
              <a:cxn ang="0">
                <a:pos x="T0" y="T1"/>
              </a:cxn>
              <a:cxn ang="0">
                <a:pos x="T2" y="T3"/>
              </a:cxn>
              <a:cxn ang="0">
                <a:pos x="T4" y="T5"/>
              </a:cxn>
              <a:cxn ang="0">
                <a:pos x="T6" y="T7"/>
              </a:cxn>
              <a:cxn ang="0">
                <a:pos x="T8" y="T9"/>
              </a:cxn>
            </a:cxnLst>
            <a:rect l="0" t="0" r="r" b="b"/>
            <a:pathLst>
              <a:path w="545" h="632">
                <a:moveTo>
                  <a:pt x="545" y="632"/>
                </a:moveTo>
                <a:lnTo>
                  <a:pt x="271" y="0"/>
                </a:lnTo>
                <a:lnTo>
                  <a:pt x="0" y="0"/>
                </a:lnTo>
                <a:lnTo>
                  <a:pt x="271" y="632"/>
                </a:lnTo>
                <a:lnTo>
                  <a:pt x="545" y="632"/>
                </a:lnTo>
                <a:close/>
              </a:path>
            </a:pathLst>
          </a:custGeom>
          <a:solidFill>
            <a:srgbClr val="003466"/>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14" name="Freeform 16"/>
          <p:cNvSpPr/>
          <p:nvPr/>
        </p:nvSpPr>
        <p:spPr bwMode="auto">
          <a:xfrm flipH="1">
            <a:off x="10864585" y="5850320"/>
            <a:ext cx="719586" cy="1004888"/>
          </a:xfrm>
          <a:custGeom>
            <a:avLst/>
            <a:gdLst>
              <a:gd name="T0" fmla="*/ 480 w 480"/>
              <a:gd name="T1" fmla="*/ 633 h 633"/>
              <a:gd name="T2" fmla="*/ 209 w 480"/>
              <a:gd name="T3" fmla="*/ 0 h 633"/>
              <a:gd name="T4" fmla="*/ 0 w 480"/>
              <a:gd name="T5" fmla="*/ 0 h 633"/>
              <a:gd name="T6" fmla="*/ 271 w 480"/>
              <a:gd name="T7" fmla="*/ 633 h 633"/>
              <a:gd name="T8" fmla="*/ 480 w 480"/>
              <a:gd name="T9" fmla="*/ 633 h 633"/>
            </a:gdLst>
            <a:ahLst/>
            <a:cxnLst>
              <a:cxn ang="0">
                <a:pos x="T0" y="T1"/>
              </a:cxn>
              <a:cxn ang="0">
                <a:pos x="T2" y="T3"/>
              </a:cxn>
              <a:cxn ang="0">
                <a:pos x="T4" y="T5"/>
              </a:cxn>
              <a:cxn ang="0">
                <a:pos x="T6" y="T7"/>
              </a:cxn>
              <a:cxn ang="0">
                <a:pos x="T8" y="T9"/>
              </a:cxn>
            </a:cxnLst>
            <a:rect l="0" t="0" r="r" b="b"/>
            <a:pathLst>
              <a:path w="480" h="633">
                <a:moveTo>
                  <a:pt x="480" y="633"/>
                </a:moveTo>
                <a:lnTo>
                  <a:pt x="209" y="0"/>
                </a:lnTo>
                <a:lnTo>
                  <a:pt x="0" y="0"/>
                </a:lnTo>
                <a:lnTo>
                  <a:pt x="271" y="633"/>
                </a:lnTo>
                <a:lnTo>
                  <a:pt x="480" y="633"/>
                </a:lnTo>
                <a:close/>
              </a:path>
            </a:pathLst>
          </a:custGeom>
          <a:solidFill>
            <a:srgbClr val="55A3D3"/>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17" name="Freeform 10"/>
          <p:cNvSpPr/>
          <p:nvPr/>
        </p:nvSpPr>
        <p:spPr bwMode="auto">
          <a:xfrm rot="20470752" flipH="1">
            <a:off x="3444717" y="4655881"/>
            <a:ext cx="2060599" cy="2169803"/>
          </a:xfrm>
          <a:custGeom>
            <a:avLst/>
            <a:gdLst>
              <a:gd name="T0" fmla="*/ 1131 w 1131"/>
              <a:gd name="T1" fmla="*/ 1745 h 1745"/>
              <a:gd name="T2" fmla="*/ 377 w 1131"/>
              <a:gd name="T3" fmla="*/ 0 h 1745"/>
              <a:gd name="T4" fmla="*/ 0 w 1131"/>
              <a:gd name="T5" fmla="*/ 0 h 1745"/>
              <a:gd name="T6" fmla="*/ 754 w 1131"/>
              <a:gd name="T7" fmla="*/ 1745 h 1745"/>
              <a:gd name="T8" fmla="*/ 1131 w 1131"/>
              <a:gd name="T9" fmla="*/ 1745 h 1745"/>
            </a:gdLst>
            <a:ahLst/>
            <a:cxnLst>
              <a:cxn ang="0">
                <a:pos x="T0" y="T1"/>
              </a:cxn>
              <a:cxn ang="0">
                <a:pos x="T2" y="T3"/>
              </a:cxn>
              <a:cxn ang="0">
                <a:pos x="T4" y="T5"/>
              </a:cxn>
              <a:cxn ang="0">
                <a:pos x="T6" y="T7"/>
              </a:cxn>
              <a:cxn ang="0">
                <a:pos x="T8" y="T9"/>
              </a:cxn>
            </a:cxnLst>
            <a:rect l="0" t="0" r="r" b="b"/>
            <a:pathLst>
              <a:path w="1131" h="1745">
                <a:moveTo>
                  <a:pt x="1131" y="1745"/>
                </a:moveTo>
                <a:lnTo>
                  <a:pt x="377" y="0"/>
                </a:lnTo>
                <a:lnTo>
                  <a:pt x="0" y="0"/>
                </a:lnTo>
                <a:lnTo>
                  <a:pt x="754" y="1745"/>
                </a:lnTo>
                <a:lnTo>
                  <a:pt x="1131" y="1745"/>
                </a:lnTo>
                <a:close/>
              </a:path>
            </a:pathLst>
          </a:custGeom>
          <a:solidFill>
            <a:srgbClr val="003466"/>
          </a:solidFill>
          <a:ln>
            <a:noFill/>
          </a:ln>
          <a:effectLst>
            <a:outerShdw blurRad="50800" dist="38100" dir="2700000" algn="tl" rotWithShape="0">
              <a:prstClr val="black">
                <a:alpha val="25000"/>
              </a:prstClr>
            </a:outerShdw>
          </a:effec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cs typeface="+mn-ea"/>
              <a:sym typeface="+mn-lt"/>
            </a:endParaRPr>
          </a:p>
        </p:txBody>
      </p:sp>
      <p:sp>
        <p:nvSpPr>
          <p:cNvPr id="18" name="文本框 12"/>
          <p:cNvSpPr txBox="1"/>
          <p:nvPr/>
        </p:nvSpPr>
        <p:spPr>
          <a:xfrm>
            <a:off x="5966656" y="1720072"/>
            <a:ext cx="5799746" cy="1107996"/>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sz="6600" b="1" dirty="0">
                <a:solidFill>
                  <a:schemeClr val="accent1">
                    <a:lumMod val="50000"/>
                  </a:schemeClr>
                </a:solidFill>
                <a:cs typeface="+mn-ea"/>
                <a:sym typeface="+mn-lt"/>
              </a:rPr>
              <a:t>成本管理培训</a:t>
            </a:r>
            <a:endParaRPr lang="zh-CN" altLang="en-US" sz="6600" b="1" dirty="0">
              <a:solidFill>
                <a:schemeClr val="accent1">
                  <a:lumMod val="50000"/>
                </a:schemeClr>
              </a:solidFill>
              <a:cs typeface="+mn-ea"/>
              <a:sym typeface="+mn-lt"/>
            </a:endParaRPr>
          </a:p>
        </p:txBody>
      </p:sp>
      <p:sp>
        <p:nvSpPr>
          <p:cNvPr id="19" name="文本框 13"/>
          <p:cNvSpPr txBox="1"/>
          <p:nvPr/>
        </p:nvSpPr>
        <p:spPr>
          <a:xfrm>
            <a:off x="5998849" y="3051281"/>
            <a:ext cx="4187374" cy="461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dirty="0">
                <a:solidFill>
                  <a:schemeClr val="accent1">
                    <a:lumMod val="50000"/>
                  </a:schemeClr>
                </a:solidFill>
                <a:cs typeface="+mn-ea"/>
                <a:sym typeface="+mn-lt"/>
              </a:rPr>
              <a:t>成本分析与报告</a:t>
            </a:r>
            <a:endParaRPr lang="zh-CN" altLang="en-US" sz="2400" dirty="0">
              <a:solidFill>
                <a:schemeClr val="accent1">
                  <a:lumMod val="50000"/>
                </a:schemeClr>
              </a:solidFill>
              <a:cs typeface="+mn-ea"/>
              <a:sym typeface="+mn-lt"/>
            </a:endParaRPr>
          </a:p>
        </p:txBody>
      </p:sp>
      <p:cxnSp>
        <p:nvCxnSpPr>
          <p:cNvPr id="20" name="直接连接符 19"/>
          <p:cNvCxnSpPr/>
          <p:nvPr/>
        </p:nvCxnSpPr>
        <p:spPr>
          <a:xfrm>
            <a:off x="6144709" y="3603456"/>
            <a:ext cx="2344234" cy="0"/>
          </a:xfrm>
          <a:prstGeom prst="line">
            <a:avLst/>
          </a:prstGeom>
          <a:ln>
            <a:solidFill>
              <a:srgbClr val="59707A"/>
            </a:solidFill>
          </a:ln>
        </p:spPr>
        <p:style>
          <a:lnRef idx="1">
            <a:schemeClr val="accent1"/>
          </a:lnRef>
          <a:fillRef idx="0">
            <a:schemeClr val="accent1"/>
          </a:fillRef>
          <a:effectRef idx="0">
            <a:schemeClr val="accent1"/>
          </a:effectRef>
          <a:fontRef idx="minor">
            <a:schemeClr val="tx1"/>
          </a:fontRef>
        </p:style>
      </p:cxnSp>
      <p:sp>
        <p:nvSpPr>
          <p:cNvPr id="21" name="文本框 15"/>
          <p:cNvSpPr txBox="1"/>
          <p:nvPr/>
        </p:nvSpPr>
        <p:spPr>
          <a:xfrm>
            <a:off x="6056124" y="3770326"/>
            <a:ext cx="4909280" cy="30777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400" dirty="0">
                <a:solidFill>
                  <a:schemeClr val="accent1">
                    <a:lumMod val="50000"/>
                  </a:schemeClr>
                </a:solidFill>
                <a:cs typeface="+mn-ea"/>
                <a:sym typeface="+mn-lt"/>
              </a:rPr>
              <a:t>适用于财务、出纳培训；财务机构培训</a:t>
            </a:r>
            <a:r>
              <a:rPr lang="en-US" altLang="zh-CN" sz="1400" dirty="0">
                <a:solidFill>
                  <a:schemeClr val="accent1">
                    <a:lumMod val="50000"/>
                  </a:schemeClr>
                </a:solidFill>
                <a:cs typeface="+mn-ea"/>
                <a:sym typeface="+mn-lt"/>
              </a:rPr>
              <a:t>PPT</a:t>
            </a:r>
            <a:r>
              <a:rPr lang="zh-CN" altLang="en-US" sz="1400" dirty="0">
                <a:solidFill>
                  <a:schemeClr val="accent1">
                    <a:lumMod val="50000"/>
                  </a:schemeClr>
                </a:solidFill>
                <a:cs typeface="+mn-ea"/>
                <a:sym typeface="+mn-lt"/>
              </a:rPr>
              <a:t>模板</a:t>
            </a:r>
            <a:endParaRPr lang="zh-CN" altLang="en-US" sz="1400" dirty="0">
              <a:solidFill>
                <a:schemeClr val="accent1">
                  <a:lumMod val="50000"/>
                </a:schemeClr>
              </a:solidFill>
              <a:cs typeface="+mn-ea"/>
              <a:sym typeface="+mn-lt"/>
            </a:endParaRPr>
          </a:p>
        </p:txBody>
      </p:sp>
      <p:sp>
        <p:nvSpPr>
          <p:cNvPr id="22" name="文本框 16"/>
          <p:cNvSpPr txBox="1"/>
          <p:nvPr/>
        </p:nvSpPr>
        <p:spPr>
          <a:xfrm>
            <a:off x="6017899" y="4589893"/>
            <a:ext cx="4723500" cy="39878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b="1" dirty="0">
                <a:solidFill>
                  <a:schemeClr val="accent1">
                    <a:lumMod val="50000"/>
                  </a:schemeClr>
                </a:solidFill>
                <a:cs typeface="+mn-ea"/>
                <a:sym typeface="+mn-lt"/>
              </a:rPr>
              <a:t>汇报人</a:t>
            </a:r>
            <a:r>
              <a:rPr lang="zh-CN" altLang="en-US" sz="2000" b="1" dirty="0" smtClean="0">
                <a:solidFill>
                  <a:schemeClr val="accent1">
                    <a:lumMod val="50000"/>
                  </a:schemeClr>
                </a:solidFill>
                <a:cs typeface="+mn-ea"/>
                <a:sym typeface="+mn-lt"/>
              </a:rPr>
              <a:t>：</a:t>
            </a:r>
            <a:r>
              <a:rPr lang="en-US" altLang="zh-CN" sz="2000" b="1" dirty="0" smtClean="0">
                <a:solidFill>
                  <a:schemeClr val="accent1">
                    <a:lumMod val="50000"/>
                  </a:schemeClr>
                </a:solidFill>
                <a:cs typeface="+mn-ea"/>
                <a:sym typeface="+mn-lt"/>
              </a:rPr>
              <a:t>XXX</a:t>
            </a:r>
            <a:r>
              <a:rPr lang="zh-CN" altLang="en-US" sz="2000" b="1" dirty="0" smtClean="0">
                <a:solidFill>
                  <a:schemeClr val="accent1">
                    <a:lumMod val="50000"/>
                  </a:schemeClr>
                </a:solidFill>
                <a:cs typeface="+mn-ea"/>
                <a:sym typeface="+mn-lt"/>
              </a:rPr>
              <a:t>    时</a:t>
            </a:r>
            <a:r>
              <a:rPr lang="zh-CN" altLang="en-US" sz="2000" b="1" dirty="0">
                <a:solidFill>
                  <a:schemeClr val="accent1">
                    <a:lumMod val="50000"/>
                  </a:schemeClr>
                </a:solidFill>
                <a:cs typeface="+mn-ea"/>
                <a:sym typeface="+mn-lt"/>
              </a:rPr>
              <a:t>间：</a:t>
            </a:r>
            <a:r>
              <a:rPr lang="en-US" altLang="zh-CN" sz="2000" b="1" dirty="0" smtClean="0">
                <a:solidFill>
                  <a:schemeClr val="accent1">
                    <a:lumMod val="50000"/>
                  </a:schemeClr>
                </a:solidFill>
                <a:cs typeface="+mn-ea"/>
                <a:sym typeface="+mn-lt"/>
              </a:rPr>
              <a:t>20XX</a:t>
            </a:r>
            <a:r>
              <a:rPr lang="zh-CN" altLang="en-US" sz="2000" b="1" dirty="0" smtClean="0">
                <a:solidFill>
                  <a:schemeClr val="accent1">
                    <a:lumMod val="50000"/>
                  </a:schemeClr>
                </a:solidFill>
                <a:cs typeface="+mn-ea"/>
                <a:sym typeface="+mn-lt"/>
              </a:rPr>
              <a:t>年</a:t>
            </a:r>
            <a:endParaRPr lang="zh-CN" altLang="en-US" sz="2000" b="1" dirty="0">
              <a:solidFill>
                <a:schemeClr val="accent1">
                  <a:lumMod val="50000"/>
                </a:schemeClr>
              </a:solidFill>
              <a:cs typeface="+mn-ea"/>
              <a:sym typeface="+mn-lt"/>
            </a:endParaRPr>
          </a:p>
        </p:txBody>
      </p:sp>
      <p:sp>
        <p:nvSpPr>
          <p:cNvPr id="25" name="文本框 24"/>
          <p:cNvSpPr txBox="1"/>
          <p:nvPr/>
        </p:nvSpPr>
        <p:spPr>
          <a:xfrm>
            <a:off x="10693386" y="232787"/>
            <a:ext cx="1296610" cy="523220"/>
          </a:xfrm>
          <a:prstGeom prst="rect">
            <a:avLst/>
          </a:prstGeom>
          <a:noFill/>
        </p:spPr>
        <p:txBody>
          <a:bodyPr wrap="square" rtlCol="0">
            <a:spAutoFit/>
          </a:bodyPr>
          <a:lstStyle/>
          <a:p>
            <a:r>
              <a:rPr lang="en-US" altLang="zh-CN" sz="2800" dirty="0">
                <a:solidFill>
                  <a:srgbClr val="395B77"/>
                </a:solidFill>
                <a:cs typeface="+mn-ea"/>
                <a:sym typeface="+mn-lt"/>
              </a:rPr>
              <a:t>LOGO</a:t>
            </a:r>
            <a:endParaRPr lang="zh-CN" altLang="en-US" sz="2800" dirty="0">
              <a:solidFill>
                <a:srgbClr val="395B77"/>
              </a:solidFill>
              <a:cs typeface="+mn-ea"/>
              <a:sym typeface="+mn-lt"/>
            </a:endParaRPr>
          </a:p>
        </p:txBody>
      </p:sp>
    </p:spTree>
  </p:cSld>
  <p:clrMapOvr>
    <a:masterClrMapping/>
  </p:clrMapOvr>
  <p:transition spd="slow" advClick="0" advTm="6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barn(inVertical)">
                                      <p:cBhvr>
                                        <p:cTn id="7" dur="1000"/>
                                        <p:tgtEl>
                                          <p:spTgt spid="25"/>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wipe(down)">
                                      <p:cBhvr>
                                        <p:cTn id="10" dur="500"/>
                                        <p:tgtEl>
                                          <p:spTgt spid="2"/>
                                        </p:tgtEl>
                                      </p:cBhvr>
                                    </p:animEffect>
                                  </p:childTnLst>
                                </p:cTn>
                              </p:par>
                            </p:childTnLst>
                          </p:cTn>
                        </p:par>
                        <p:par>
                          <p:cTn id="11" fill="hold">
                            <p:stCondLst>
                              <p:cond delay="1000"/>
                            </p:stCondLst>
                            <p:childTnLst>
                              <p:par>
                                <p:cTn id="12" presetID="22" presetClass="entr" presetSubtype="4" fill="hold" grpId="0" nodeType="after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ipe(down)">
                                      <p:cBhvr>
                                        <p:cTn id="14" dur="1000"/>
                                        <p:tgtEl>
                                          <p:spTgt spid="8"/>
                                        </p:tgtEl>
                                      </p:cBhvr>
                                    </p:animEffect>
                                  </p:childTnLst>
                                </p:cTn>
                              </p:par>
                              <p:par>
                                <p:cTn id="15" presetID="22" presetClass="entr" presetSubtype="4"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down)">
                                      <p:cBhvr>
                                        <p:cTn id="17" dur="1000"/>
                                        <p:tgtEl>
                                          <p:spTgt spid="9"/>
                                        </p:tgtEl>
                                      </p:cBhvr>
                                    </p:animEffect>
                                  </p:childTnLst>
                                </p:cTn>
                              </p:par>
                              <p:par>
                                <p:cTn id="18" presetID="22" presetClass="entr" presetSubtype="4" fill="hold" grpId="0" nodeType="withEffect">
                                  <p:stCondLst>
                                    <p:cond delay="0"/>
                                  </p:stCondLst>
                                  <p:childTnLst>
                                    <p:set>
                                      <p:cBhvr>
                                        <p:cTn id="19" dur="1" fill="hold">
                                          <p:stCondLst>
                                            <p:cond delay="0"/>
                                          </p:stCondLst>
                                        </p:cTn>
                                        <p:tgtEl>
                                          <p:spTgt spid="17"/>
                                        </p:tgtEl>
                                        <p:attrNameLst>
                                          <p:attrName>style.visibility</p:attrName>
                                        </p:attrNameLst>
                                      </p:cBhvr>
                                      <p:to>
                                        <p:strVal val="visible"/>
                                      </p:to>
                                    </p:set>
                                    <p:animEffect transition="in" filter="wipe(down)">
                                      <p:cBhvr>
                                        <p:cTn id="20" dur="1000"/>
                                        <p:tgtEl>
                                          <p:spTgt spid="17"/>
                                        </p:tgtEl>
                                      </p:cBhvr>
                                    </p:animEffect>
                                  </p:childTnLst>
                                </p:cTn>
                              </p:par>
                              <p:par>
                                <p:cTn id="21" presetID="16" presetClass="entr" presetSubtype="21"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barn(inVertical)">
                                      <p:cBhvr>
                                        <p:cTn id="23" dur="1000"/>
                                        <p:tgtEl>
                                          <p:spTgt spid="11"/>
                                        </p:tgtEl>
                                      </p:cBhvr>
                                    </p:animEffect>
                                  </p:childTnLst>
                                </p:cTn>
                              </p:par>
                              <p:par>
                                <p:cTn id="24" presetID="16" presetClass="entr" presetSubtype="21" fill="hold" grpId="0" nodeType="with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barn(inVertical)">
                                      <p:cBhvr>
                                        <p:cTn id="26" dur="1000"/>
                                        <p:tgtEl>
                                          <p:spTgt spid="12"/>
                                        </p:tgtEl>
                                      </p:cBhvr>
                                    </p:animEffect>
                                  </p:childTnLst>
                                </p:cTn>
                              </p:par>
                              <p:par>
                                <p:cTn id="27" presetID="16" presetClass="entr" presetSubtype="21" fill="hold" grpId="0" nodeType="with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barn(inVertical)">
                                      <p:cBhvr>
                                        <p:cTn id="29" dur="1000"/>
                                        <p:tgtEl>
                                          <p:spTgt spid="14"/>
                                        </p:tgtEl>
                                      </p:cBhvr>
                                    </p:animEffect>
                                  </p:childTnLst>
                                </p:cTn>
                              </p:par>
                              <p:par>
                                <p:cTn id="30" presetID="16" presetClass="entr" presetSubtype="21" fill="hold" grpId="0" nodeType="with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barn(inVertical)">
                                      <p:cBhvr>
                                        <p:cTn id="32" dur="1000"/>
                                        <p:tgtEl>
                                          <p:spTgt spid="13"/>
                                        </p:tgtEl>
                                      </p:cBhvr>
                                    </p:animEffect>
                                  </p:childTnLst>
                                </p:cTn>
                              </p:par>
                            </p:childTnLst>
                          </p:cTn>
                        </p:par>
                        <p:par>
                          <p:cTn id="33" fill="hold">
                            <p:stCondLst>
                              <p:cond delay="2000"/>
                            </p:stCondLst>
                            <p:childTnLst>
                              <p:par>
                                <p:cTn id="34" presetID="53" presetClass="entr" presetSubtype="16" fill="hold" grpId="0" nodeType="afterEffect">
                                  <p:stCondLst>
                                    <p:cond delay="0"/>
                                  </p:stCondLst>
                                  <p:childTnLst>
                                    <p:set>
                                      <p:cBhvr>
                                        <p:cTn id="35" dur="1" fill="hold">
                                          <p:stCondLst>
                                            <p:cond delay="0"/>
                                          </p:stCondLst>
                                        </p:cTn>
                                        <p:tgtEl>
                                          <p:spTgt spid="18"/>
                                        </p:tgtEl>
                                        <p:attrNameLst>
                                          <p:attrName>style.visibility</p:attrName>
                                        </p:attrNameLst>
                                      </p:cBhvr>
                                      <p:to>
                                        <p:strVal val="visible"/>
                                      </p:to>
                                    </p:set>
                                    <p:anim calcmode="lin" valueType="num">
                                      <p:cBhvr>
                                        <p:cTn id="36" dur="1000" fill="hold"/>
                                        <p:tgtEl>
                                          <p:spTgt spid="18"/>
                                        </p:tgtEl>
                                        <p:attrNameLst>
                                          <p:attrName>ppt_w</p:attrName>
                                        </p:attrNameLst>
                                      </p:cBhvr>
                                      <p:tavLst>
                                        <p:tav tm="0">
                                          <p:val>
                                            <p:fltVal val="0"/>
                                          </p:val>
                                        </p:tav>
                                        <p:tav tm="100000">
                                          <p:val>
                                            <p:strVal val="#ppt_w"/>
                                          </p:val>
                                        </p:tav>
                                      </p:tavLst>
                                    </p:anim>
                                    <p:anim calcmode="lin" valueType="num">
                                      <p:cBhvr>
                                        <p:cTn id="37" dur="1000" fill="hold"/>
                                        <p:tgtEl>
                                          <p:spTgt spid="18"/>
                                        </p:tgtEl>
                                        <p:attrNameLst>
                                          <p:attrName>ppt_h</p:attrName>
                                        </p:attrNameLst>
                                      </p:cBhvr>
                                      <p:tavLst>
                                        <p:tav tm="0">
                                          <p:val>
                                            <p:fltVal val="0"/>
                                          </p:val>
                                        </p:tav>
                                        <p:tav tm="100000">
                                          <p:val>
                                            <p:strVal val="#ppt_h"/>
                                          </p:val>
                                        </p:tav>
                                      </p:tavLst>
                                    </p:anim>
                                    <p:animEffect transition="in" filter="fade">
                                      <p:cBhvr>
                                        <p:cTn id="38" dur="1000"/>
                                        <p:tgtEl>
                                          <p:spTgt spid="18"/>
                                        </p:tgtEl>
                                      </p:cBhvr>
                                    </p:animEffect>
                                  </p:childTnLst>
                                </p:cTn>
                              </p:par>
                            </p:childTnLst>
                          </p:cTn>
                        </p:par>
                        <p:par>
                          <p:cTn id="39" fill="hold">
                            <p:stCondLst>
                              <p:cond delay="3000"/>
                            </p:stCondLst>
                            <p:childTnLst>
                              <p:par>
                                <p:cTn id="40" presetID="42" presetClass="entr" presetSubtype="0" fill="hold" nodeType="afterEffect">
                                  <p:stCondLst>
                                    <p:cond delay="0"/>
                                  </p:stCondLst>
                                  <p:childTnLst>
                                    <p:set>
                                      <p:cBhvr>
                                        <p:cTn id="41" dur="1" fill="hold">
                                          <p:stCondLst>
                                            <p:cond delay="0"/>
                                          </p:stCondLst>
                                        </p:cTn>
                                        <p:tgtEl>
                                          <p:spTgt spid="20"/>
                                        </p:tgtEl>
                                        <p:attrNameLst>
                                          <p:attrName>style.visibility</p:attrName>
                                        </p:attrNameLst>
                                      </p:cBhvr>
                                      <p:to>
                                        <p:strVal val="visible"/>
                                      </p:to>
                                    </p:set>
                                    <p:animEffect transition="in" filter="fade">
                                      <p:cBhvr>
                                        <p:cTn id="42" dur="1000"/>
                                        <p:tgtEl>
                                          <p:spTgt spid="20"/>
                                        </p:tgtEl>
                                      </p:cBhvr>
                                    </p:animEffect>
                                    <p:anim calcmode="lin" valueType="num">
                                      <p:cBhvr>
                                        <p:cTn id="43" dur="1000" fill="hold"/>
                                        <p:tgtEl>
                                          <p:spTgt spid="20"/>
                                        </p:tgtEl>
                                        <p:attrNameLst>
                                          <p:attrName>ppt_x</p:attrName>
                                        </p:attrNameLst>
                                      </p:cBhvr>
                                      <p:tavLst>
                                        <p:tav tm="0">
                                          <p:val>
                                            <p:strVal val="#ppt_x"/>
                                          </p:val>
                                        </p:tav>
                                        <p:tav tm="100000">
                                          <p:val>
                                            <p:strVal val="#ppt_x"/>
                                          </p:val>
                                        </p:tav>
                                      </p:tavLst>
                                    </p:anim>
                                    <p:anim calcmode="lin" valueType="num">
                                      <p:cBhvr>
                                        <p:cTn id="44" dur="1000" fill="hold"/>
                                        <p:tgtEl>
                                          <p:spTgt spid="20"/>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19"/>
                                        </p:tgtEl>
                                        <p:attrNameLst>
                                          <p:attrName>style.visibility</p:attrName>
                                        </p:attrNameLst>
                                      </p:cBhvr>
                                      <p:to>
                                        <p:strVal val="visible"/>
                                      </p:to>
                                    </p:set>
                                    <p:animEffect transition="in" filter="fade">
                                      <p:cBhvr>
                                        <p:cTn id="47" dur="1000"/>
                                        <p:tgtEl>
                                          <p:spTgt spid="19"/>
                                        </p:tgtEl>
                                      </p:cBhvr>
                                    </p:animEffect>
                                    <p:anim calcmode="lin" valueType="num">
                                      <p:cBhvr>
                                        <p:cTn id="48" dur="1000" fill="hold"/>
                                        <p:tgtEl>
                                          <p:spTgt spid="19"/>
                                        </p:tgtEl>
                                        <p:attrNameLst>
                                          <p:attrName>ppt_x</p:attrName>
                                        </p:attrNameLst>
                                      </p:cBhvr>
                                      <p:tavLst>
                                        <p:tav tm="0">
                                          <p:val>
                                            <p:strVal val="#ppt_x"/>
                                          </p:val>
                                        </p:tav>
                                        <p:tav tm="100000">
                                          <p:val>
                                            <p:strVal val="#ppt_x"/>
                                          </p:val>
                                        </p:tav>
                                      </p:tavLst>
                                    </p:anim>
                                    <p:anim calcmode="lin" valueType="num">
                                      <p:cBhvr>
                                        <p:cTn id="49" dur="1000" fill="hold"/>
                                        <p:tgtEl>
                                          <p:spTgt spid="19"/>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21"/>
                                        </p:tgtEl>
                                        <p:attrNameLst>
                                          <p:attrName>style.visibility</p:attrName>
                                        </p:attrNameLst>
                                      </p:cBhvr>
                                      <p:to>
                                        <p:strVal val="visible"/>
                                      </p:to>
                                    </p:set>
                                    <p:animEffect transition="in" filter="fade">
                                      <p:cBhvr>
                                        <p:cTn id="52" dur="1000"/>
                                        <p:tgtEl>
                                          <p:spTgt spid="21"/>
                                        </p:tgtEl>
                                      </p:cBhvr>
                                    </p:animEffect>
                                    <p:anim calcmode="lin" valueType="num">
                                      <p:cBhvr>
                                        <p:cTn id="53" dur="1000" fill="hold"/>
                                        <p:tgtEl>
                                          <p:spTgt spid="21"/>
                                        </p:tgtEl>
                                        <p:attrNameLst>
                                          <p:attrName>ppt_x</p:attrName>
                                        </p:attrNameLst>
                                      </p:cBhvr>
                                      <p:tavLst>
                                        <p:tav tm="0">
                                          <p:val>
                                            <p:strVal val="#ppt_x"/>
                                          </p:val>
                                        </p:tav>
                                        <p:tav tm="100000">
                                          <p:val>
                                            <p:strVal val="#ppt_x"/>
                                          </p:val>
                                        </p:tav>
                                      </p:tavLst>
                                    </p:anim>
                                    <p:anim calcmode="lin" valueType="num">
                                      <p:cBhvr>
                                        <p:cTn id="54" dur="1000" fill="hold"/>
                                        <p:tgtEl>
                                          <p:spTgt spid="21"/>
                                        </p:tgtEl>
                                        <p:attrNameLst>
                                          <p:attrName>ppt_y</p:attrName>
                                        </p:attrNameLst>
                                      </p:cBhvr>
                                      <p:tavLst>
                                        <p:tav tm="0">
                                          <p:val>
                                            <p:strVal val="#ppt_y+.1"/>
                                          </p:val>
                                        </p:tav>
                                        <p:tav tm="100000">
                                          <p:val>
                                            <p:strVal val="#ppt_y"/>
                                          </p:val>
                                        </p:tav>
                                      </p:tavLst>
                                    </p:anim>
                                  </p:childTnLst>
                                </p:cTn>
                              </p:par>
                            </p:childTnLst>
                          </p:cTn>
                        </p:par>
                        <p:par>
                          <p:cTn id="55" fill="hold">
                            <p:stCondLst>
                              <p:cond delay="4000"/>
                            </p:stCondLst>
                            <p:childTnLst>
                              <p:par>
                                <p:cTn id="56" presetID="42" presetClass="entr" presetSubtype="0" fill="hold" grpId="0" nodeType="afterEffect">
                                  <p:stCondLst>
                                    <p:cond delay="0"/>
                                  </p:stCondLst>
                                  <p:childTnLst>
                                    <p:set>
                                      <p:cBhvr>
                                        <p:cTn id="57" dur="1" fill="hold">
                                          <p:stCondLst>
                                            <p:cond delay="0"/>
                                          </p:stCondLst>
                                        </p:cTn>
                                        <p:tgtEl>
                                          <p:spTgt spid="22"/>
                                        </p:tgtEl>
                                        <p:attrNameLst>
                                          <p:attrName>style.visibility</p:attrName>
                                        </p:attrNameLst>
                                      </p:cBhvr>
                                      <p:to>
                                        <p:strVal val="visible"/>
                                      </p:to>
                                    </p:set>
                                    <p:animEffect transition="in" filter="fade">
                                      <p:cBhvr>
                                        <p:cTn id="58" dur="1000"/>
                                        <p:tgtEl>
                                          <p:spTgt spid="22"/>
                                        </p:tgtEl>
                                      </p:cBhvr>
                                    </p:animEffect>
                                    <p:anim calcmode="lin" valueType="num">
                                      <p:cBhvr>
                                        <p:cTn id="59" dur="1000" fill="hold"/>
                                        <p:tgtEl>
                                          <p:spTgt spid="22"/>
                                        </p:tgtEl>
                                        <p:attrNameLst>
                                          <p:attrName>ppt_x</p:attrName>
                                        </p:attrNameLst>
                                      </p:cBhvr>
                                      <p:tavLst>
                                        <p:tav tm="0">
                                          <p:val>
                                            <p:strVal val="#ppt_x"/>
                                          </p:val>
                                        </p:tav>
                                        <p:tav tm="100000">
                                          <p:val>
                                            <p:strVal val="#ppt_x"/>
                                          </p:val>
                                        </p:tav>
                                      </p:tavLst>
                                    </p:anim>
                                    <p:anim calcmode="lin" valueType="num">
                                      <p:cBhvr>
                                        <p:cTn id="60"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8" grpId="0" animBg="1"/>
      <p:bldP spid="9" grpId="0" animBg="1"/>
      <p:bldP spid="11" grpId="0" animBg="1"/>
      <p:bldP spid="12" grpId="0" animBg="1"/>
      <p:bldP spid="13" grpId="0" animBg="1"/>
      <p:bldP spid="14" grpId="0" animBg="1"/>
      <p:bldP spid="17" grpId="0" animBg="1"/>
      <p:bldP spid="18" grpId="0"/>
      <p:bldP spid="19" grpId="0"/>
      <p:bldP spid="21" grpId="0"/>
      <p:bldP spid="22" grpId="0"/>
      <p:bldP spid="2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295636" y="6017239"/>
            <a:ext cx="1224136" cy="123111"/>
          </a:xfrm>
          <a:prstGeom prst="rect">
            <a:avLst/>
          </a:prstGeom>
          <a:noFill/>
        </p:spPr>
        <p:txBody>
          <a:bodyPr wrap="square" rtlCol="0">
            <a:spAutoFit/>
          </a:bodyPr>
          <a:lstStyle/>
          <a:p>
            <a:pPr marL="0" marR="0" lvl="0" indent="0" defTabSz="914400" eaLnBrk="1" fontAlgn="auto" latinLnBrk="0" hangingPunct="1">
              <a:lnSpc>
                <a:spcPct val="2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schemeClr val="bg1"/>
                </a:solidFill>
                <a:effectLst/>
                <a:uLnTx/>
                <a:uFillTx/>
              </a:rPr>
              <a:t>PPT</a:t>
            </a:r>
            <a:r>
              <a:rPr kumimoji="0" lang="zh-CN" altLang="en-US" sz="100" b="0" i="0" u="none" strike="noStrike" kern="0" cap="none" spc="0" normalizeH="0" baseline="0" noProof="0" dirty="0" smtClean="0">
                <a:ln>
                  <a:noFill/>
                </a:ln>
                <a:solidFill>
                  <a:schemeClr val="bg1"/>
                </a:solidFill>
                <a:effectLst/>
                <a:uLnTx/>
                <a:uFillTx/>
              </a:rPr>
              <a:t>下载 </a:t>
            </a:r>
            <a:r>
              <a:rPr kumimoji="0" lang="en-US" altLang="zh-CN" sz="100" b="0" i="0" u="none" strike="noStrike" kern="0" cap="none" spc="0" normalizeH="0" baseline="0" noProof="0" dirty="0" smtClean="0">
                <a:ln>
                  <a:noFill/>
                </a:ln>
                <a:solidFill>
                  <a:schemeClr val="bg1"/>
                </a:solidFill>
                <a:effectLst/>
                <a:uLnTx/>
                <a:uFillTx/>
              </a:rPr>
              <a:t>http://www.1ppt.com/xiazai/</a:t>
            </a:r>
            <a:endParaRPr kumimoji="0" lang="en-US" altLang="zh-CN" sz="100" b="0" i="0" u="none" strike="noStrike" kern="0" cap="none" spc="0" normalizeH="0" baseline="0" noProof="0" dirty="0" smtClean="0">
              <a:ln>
                <a:noFill/>
              </a:ln>
              <a:solidFill>
                <a:schemeClr val="bg1"/>
              </a:solidFill>
              <a:effectLst/>
              <a:uLnTx/>
              <a:uFillTx/>
            </a:endParaRPr>
          </a:p>
        </p:txBody>
      </p:sp>
      <p:sp>
        <p:nvSpPr>
          <p:cNvPr id="33" name="文本框 32"/>
          <p:cNvSpPr txBox="1"/>
          <p:nvPr/>
        </p:nvSpPr>
        <p:spPr>
          <a:xfrm>
            <a:off x="8056371" y="1549551"/>
            <a:ext cx="3211167" cy="1015663"/>
          </a:xfrm>
          <a:prstGeom prst="rect">
            <a:avLst/>
          </a:prstGeom>
          <a:noFill/>
        </p:spPr>
        <p:txBody>
          <a:bodyPr wrap="square" rtlCol="0">
            <a:spAutoFit/>
          </a:bodyPr>
          <a:lstStyle/>
          <a:p>
            <a:pPr>
              <a:lnSpc>
                <a:spcPct val="125000"/>
              </a:lnSpc>
            </a:pPr>
            <a:r>
              <a:rPr lang="zh-CN" altLang="en-US" sz="1200" dirty="0">
                <a:cs typeface="+mn-ea"/>
                <a:sym typeface="+mn-lt"/>
              </a:rPr>
              <a:t>是指企业建立时的先天条件给企业成本带来的影响，如企业设置的地点和资源条件，生产规模和技术装配生产，生产的专业化和协作情况等。</a:t>
            </a:r>
            <a:endParaRPr lang="zh-CN" altLang="en-US" sz="1200" dirty="0">
              <a:cs typeface="+mn-ea"/>
              <a:sym typeface="+mn-lt"/>
            </a:endParaRPr>
          </a:p>
        </p:txBody>
      </p:sp>
      <p:sp>
        <p:nvSpPr>
          <p:cNvPr id="4" name="矩形 3"/>
          <p:cNvSpPr/>
          <p:nvPr/>
        </p:nvSpPr>
        <p:spPr>
          <a:xfrm>
            <a:off x="1765738" y="753752"/>
            <a:ext cx="10079420" cy="136634"/>
          </a:xfrm>
          <a:prstGeom prst="rect">
            <a:avLst/>
          </a:prstGeom>
          <a:solidFill>
            <a:srgbClr val="0034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003466"/>
              </a:solidFill>
              <a:cs typeface="+mn-ea"/>
              <a:sym typeface="+mn-lt"/>
            </a:endParaRPr>
          </a:p>
        </p:txBody>
      </p:sp>
      <p:sp>
        <p:nvSpPr>
          <p:cNvPr id="5" name="椭圆 4"/>
          <p:cNvSpPr/>
          <p:nvPr/>
        </p:nvSpPr>
        <p:spPr>
          <a:xfrm>
            <a:off x="346842" y="0"/>
            <a:ext cx="1332000" cy="1332000"/>
          </a:xfrm>
          <a:prstGeom prst="ellipse">
            <a:avLst/>
          </a:prstGeom>
          <a:blipFill dpi="0" rotWithShape="1">
            <a:blip r:embed="rId1" cstate="screen"/>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6" name="组合 5"/>
          <p:cNvGrpSpPr/>
          <p:nvPr/>
        </p:nvGrpSpPr>
        <p:grpSpPr>
          <a:xfrm>
            <a:off x="11330808" y="372047"/>
            <a:ext cx="514350" cy="284207"/>
            <a:chOff x="10501313" y="528290"/>
            <a:chExt cx="514350" cy="332185"/>
          </a:xfrm>
          <a:solidFill>
            <a:srgbClr val="395B77"/>
          </a:solidFill>
        </p:grpSpPr>
        <p:sp>
          <p:nvSpPr>
            <p:cNvPr id="8" name="矩形 7"/>
            <p:cNvSpPr/>
            <p:nvPr/>
          </p:nvSpPr>
          <p:spPr>
            <a:xfrm>
              <a:off x="10501313" y="700088"/>
              <a:ext cx="102306" cy="160387"/>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a:cs typeface="+mn-ea"/>
                <a:sym typeface="+mn-lt"/>
              </a:endParaRPr>
            </a:p>
          </p:txBody>
        </p:sp>
        <p:sp>
          <p:nvSpPr>
            <p:cNvPr id="9" name="矩形 8"/>
            <p:cNvSpPr/>
            <p:nvPr/>
          </p:nvSpPr>
          <p:spPr>
            <a:xfrm>
              <a:off x="10707335" y="597694"/>
              <a:ext cx="102306" cy="262781"/>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a:cs typeface="+mn-ea"/>
                <a:sym typeface="+mn-lt"/>
              </a:endParaRPr>
            </a:p>
          </p:txBody>
        </p:sp>
        <p:sp>
          <p:nvSpPr>
            <p:cNvPr id="10" name="矩形 9"/>
            <p:cNvSpPr/>
            <p:nvPr/>
          </p:nvSpPr>
          <p:spPr>
            <a:xfrm>
              <a:off x="10913357" y="528290"/>
              <a:ext cx="102306" cy="332185"/>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a:cs typeface="+mn-ea"/>
                <a:sym typeface="+mn-lt"/>
              </a:endParaRPr>
            </a:p>
          </p:txBody>
        </p:sp>
      </p:grpSp>
      <p:sp>
        <p:nvSpPr>
          <p:cNvPr id="7" name="矩形 6"/>
          <p:cNvSpPr/>
          <p:nvPr/>
        </p:nvSpPr>
        <p:spPr>
          <a:xfrm>
            <a:off x="2048903" y="194589"/>
            <a:ext cx="1415772" cy="461665"/>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sz="2400" b="1" dirty="0">
                <a:solidFill>
                  <a:srgbClr val="003466"/>
                </a:solidFill>
                <a:cs typeface="+mn-ea"/>
                <a:sym typeface="+mn-lt"/>
              </a:rPr>
              <a:t>成本分析</a:t>
            </a:r>
            <a:endParaRPr lang="zh-CN" altLang="en-US" sz="2400" b="1" dirty="0">
              <a:solidFill>
                <a:srgbClr val="003466"/>
              </a:solidFill>
              <a:cs typeface="+mn-ea"/>
              <a:sym typeface="+mn-lt"/>
            </a:endParaRPr>
          </a:p>
        </p:txBody>
      </p:sp>
      <p:sp>
        <p:nvSpPr>
          <p:cNvPr id="16" name="矩形 15"/>
          <p:cNvSpPr/>
          <p:nvPr/>
        </p:nvSpPr>
        <p:spPr>
          <a:xfrm>
            <a:off x="719917" y="1434780"/>
            <a:ext cx="5093271" cy="567779"/>
          </a:xfrm>
          <a:prstGeom prst="rect">
            <a:avLst/>
          </a:prstGeom>
          <a:solidFill>
            <a:srgbClr val="2C4D88"/>
          </a:solidFill>
          <a:ln>
            <a:noFill/>
          </a:ln>
        </p:spPr>
        <p:style>
          <a:lnRef idx="2">
            <a:schemeClr val="accent1">
              <a:shade val="50000"/>
            </a:schemeClr>
          </a:lnRef>
          <a:fillRef idx="1">
            <a:schemeClr val="accent1"/>
          </a:fillRef>
          <a:effectRef idx="0">
            <a:schemeClr val="accent1"/>
          </a:effectRef>
          <a:fontRef idx="minor">
            <a:schemeClr val="lt1"/>
          </a:fontRef>
        </p:style>
        <p:txBody>
          <a:bodyPr lIns="68567" tIns="34284" rIns="68567" bIns="34284"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3200" b="1" spc="300" dirty="0">
                <a:cs typeface="+mn-ea"/>
                <a:sym typeface="+mn-lt"/>
              </a:rPr>
              <a:t>影响成本变动的因素</a:t>
            </a:r>
            <a:endParaRPr lang="zh-CN" altLang="en-US" sz="3200" b="1" spc="300" dirty="0">
              <a:cs typeface="+mn-ea"/>
              <a:sym typeface="+mn-lt"/>
            </a:endParaRPr>
          </a:p>
        </p:txBody>
      </p:sp>
      <p:sp>
        <p:nvSpPr>
          <p:cNvPr id="15" name="ïs1iḓê"/>
          <p:cNvSpPr/>
          <p:nvPr/>
        </p:nvSpPr>
        <p:spPr>
          <a:xfrm>
            <a:off x="6375046" y="1234475"/>
            <a:ext cx="1463728" cy="1391683"/>
          </a:xfrm>
          <a:prstGeom prst="rect">
            <a:avLst/>
          </a:prstGeom>
          <a:solidFill>
            <a:schemeClr val="accent1"/>
          </a:solidFill>
          <a:ln w="254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algn="ctr" defTabSz="914400"/>
            <a:endParaRPr lang="zh-CN" altLang="en-US" sz="2000" b="1" dirty="0">
              <a:solidFill>
                <a:schemeClr val="bg1"/>
              </a:solidFill>
              <a:cs typeface="+mn-ea"/>
              <a:sym typeface="+mn-lt"/>
            </a:endParaRPr>
          </a:p>
        </p:txBody>
      </p:sp>
      <p:sp>
        <p:nvSpPr>
          <p:cNvPr id="17" name="iṡ1ídê"/>
          <p:cNvSpPr txBox="1"/>
          <p:nvPr/>
        </p:nvSpPr>
        <p:spPr>
          <a:xfrm>
            <a:off x="8056371" y="1180219"/>
            <a:ext cx="3211168" cy="369332"/>
          </a:xfrm>
          <a:prstGeom prst="rect">
            <a:avLst/>
          </a:prstGeom>
          <a:noFill/>
        </p:spPr>
        <p:txBody>
          <a:bodyPr wrap="square" rtlCol="0">
            <a:spAutoFit/>
          </a:bodyPr>
          <a:lstStyle/>
          <a:p>
            <a:r>
              <a:rPr lang="zh-CN" altLang="en-US" b="1" dirty="0">
                <a:cs typeface="+mn-ea"/>
                <a:sym typeface="+mn-lt"/>
              </a:rPr>
              <a:t>建厂时形成的固有因素</a:t>
            </a:r>
            <a:endParaRPr lang="zh-CN" altLang="en-US" b="1" dirty="0">
              <a:cs typeface="+mn-ea"/>
              <a:sym typeface="+mn-lt"/>
            </a:endParaRPr>
          </a:p>
        </p:txBody>
      </p:sp>
      <p:sp>
        <p:nvSpPr>
          <p:cNvPr id="19" name="îṩľîdê"/>
          <p:cNvSpPr/>
          <p:nvPr/>
        </p:nvSpPr>
        <p:spPr>
          <a:xfrm>
            <a:off x="6846295" y="1673221"/>
            <a:ext cx="521228" cy="514191"/>
          </a:xfrm>
          <a:custGeom>
            <a:avLst/>
            <a:gdLst>
              <a:gd name="connsiteX0" fmla="*/ 381864 w 533400"/>
              <a:gd name="connsiteY0" fmla="*/ 621 h 533400"/>
              <a:gd name="connsiteX1" fmla="*/ 381864 w 533400"/>
              <a:gd name="connsiteY1" fmla="*/ 114921 h 533400"/>
              <a:gd name="connsiteX2" fmla="*/ 534264 w 533400"/>
              <a:gd name="connsiteY2" fmla="*/ 114921 h 533400"/>
              <a:gd name="connsiteX3" fmla="*/ 534264 w 533400"/>
              <a:gd name="connsiteY3" fmla="*/ 419721 h 533400"/>
              <a:gd name="connsiteX4" fmla="*/ 381864 w 533400"/>
              <a:gd name="connsiteY4" fmla="*/ 419721 h 533400"/>
              <a:gd name="connsiteX5" fmla="*/ 381864 w 533400"/>
              <a:gd name="connsiteY5" fmla="*/ 534021 h 533400"/>
              <a:gd name="connsiteX6" fmla="*/ 153264 w 533400"/>
              <a:gd name="connsiteY6" fmla="*/ 534021 h 533400"/>
              <a:gd name="connsiteX7" fmla="*/ 153264 w 533400"/>
              <a:gd name="connsiteY7" fmla="*/ 419721 h 533400"/>
              <a:gd name="connsiteX8" fmla="*/ 864 w 533400"/>
              <a:gd name="connsiteY8" fmla="*/ 419721 h 533400"/>
              <a:gd name="connsiteX9" fmla="*/ 864 w 533400"/>
              <a:gd name="connsiteY9" fmla="*/ 182549 h 533400"/>
              <a:gd name="connsiteX10" fmla="*/ 63729 w 533400"/>
              <a:gd name="connsiteY10" fmla="*/ 114921 h 533400"/>
              <a:gd name="connsiteX11" fmla="*/ 153264 w 533400"/>
              <a:gd name="connsiteY11" fmla="*/ 114921 h 533400"/>
              <a:gd name="connsiteX12" fmla="*/ 153264 w 533400"/>
              <a:gd name="connsiteY12" fmla="*/ 621 h 533400"/>
              <a:gd name="connsiteX13" fmla="*/ 381864 w 533400"/>
              <a:gd name="connsiteY13" fmla="*/ 621 h 533400"/>
              <a:gd name="connsiteX14" fmla="*/ 362814 w 533400"/>
              <a:gd name="connsiteY14" fmla="*/ 286371 h 533400"/>
              <a:gd name="connsiteX15" fmla="*/ 172314 w 533400"/>
              <a:gd name="connsiteY15" fmla="*/ 286371 h 533400"/>
              <a:gd name="connsiteX16" fmla="*/ 172314 w 533400"/>
              <a:gd name="connsiteY16" fmla="*/ 514971 h 533400"/>
              <a:gd name="connsiteX17" fmla="*/ 362814 w 533400"/>
              <a:gd name="connsiteY17" fmla="*/ 514971 h 533400"/>
              <a:gd name="connsiteX18" fmla="*/ 362814 w 533400"/>
              <a:gd name="connsiteY18" fmla="*/ 286371 h 533400"/>
              <a:gd name="connsiteX19" fmla="*/ 515214 w 533400"/>
              <a:gd name="connsiteY19" fmla="*/ 133971 h 533400"/>
              <a:gd name="connsiteX20" fmla="*/ 71349 w 533400"/>
              <a:gd name="connsiteY20" fmla="*/ 133971 h 533400"/>
              <a:gd name="connsiteX21" fmla="*/ 19914 w 533400"/>
              <a:gd name="connsiteY21" fmla="*/ 190169 h 533400"/>
              <a:gd name="connsiteX22" fmla="*/ 19914 w 533400"/>
              <a:gd name="connsiteY22" fmla="*/ 400671 h 533400"/>
              <a:gd name="connsiteX23" fmla="*/ 153264 w 533400"/>
              <a:gd name="connsiteY23" fmla="*/ 400671 h 533400"/>
              <a:gd name="connsiteX24" fmla="*/ 153264 w 533400"/>
              <a:gd name="connsiteY24" fmla="*/ 267321 h 533400"/>
              <a:gd name="connsiteX25" fmla="*/ 381864 w 533400"/>
              <a:gd name="connsiteY25" fmla="*/ 267321 h 533400"/>
              <a:gd name="connsiteX26" fmla="*/ 381864 w 533400"/>
              <a:gd name="connsiteY26" fmla="*/ 400671 h 533400"/>
              <a:gd name="connsiteX27" fmla="*/ 515214 w 533400"/>
              <a:gd name="connsiteY27" fmla="*/ 400671 h 533400"/>
              <a:gd name="connsiteX28" fmla="*/ 515214 w 533400"/>
              <a:gd name="connsiteY28" fmla="*/ 133971 h 533400"/>
              <a:gd name="connsiteX29" fmla="*/ 462827 w 533400"/>
              <a:gd name="connsiteY29" fmla="*/ 172071 h 533400"/>
              <a:gd name="connsiteX30" fmla="*/ 477114 w 533400"/>
              <a:gd name="connsiteY30" fmla="*/ 186359 h 533400"/>
              <a:gd name="connsiteX31" fmla="*/ 462827 w 533400"/>
              <a:gd name="connsiteY31" fmla="*/ 200646 h 533400"/>
              <a:gd name="connsiteX32" fmla="*/ 448539 w 533400"/>
              <a:gd name="connsiteY32" fmla="*/ 186359 h 533400"/>
              <a:gd name="connsiteX33" fmla="*/ 462827 w 533400"/>
              <a:gd name="connsiteY33" fmla="*/ 172071 h 533400"/>
              <a:gd name="connsiteX34" fmla="*/ 362814 w 533400"/>
              <a:gd name="connsiteY34" fmla="*/ 19671 h 533400"/>
              <a:gd name="connsiteX35" fmla="*/ 172314 w 533400"/>
              <a:gd name="connsiteY35" fmla="*/ 19671 h 533400"/>
              <a:gd name="connsiteX36" fmla="*/ 172314 w 533400"/>
              <a:gd name="connsiteY36" fmla="*/ 114921 h 533400"/>
              <a:gd name="connsiteX37" fmla="*/ 362814 w 533400"/>
              <a:gd name="connsiteY37" fmla="*/ 114921 h 533400"/>
              <a:gd name="connsiteX38" fmla="*/ 362814 w 533400"/>
              <a:gd name="connsiteY38" fmla="*/ 19671 h 533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533400" h="533400">
                <a:moveTo>
                  <a:pt x="381864" y="621"/>
                </a:moveTo>
                <a:lnTo>
                  <a:pt x="381864" y="114921"/>
                </a:lnTo>
                <a:lnTo>
                  <a:pt x="534264" y="114921"/>
                </a:lnTo>
                <a:lnTo>
                  <a:pt x="534264" y="419721"/>
                </a:lnTo>
                <a:lnTo>
                  <a:pt x="381864" y="419721"/>
                </a:lnTo>
                <a:lnTo>
                  <a:pt x="381864" y="534021"/>
                </a:lnTo>
                <a:lnTo>
                  <a:pt x="153264" y="534021"/>
                </a:lnTo>
                <a:lnTo>
                  <a:pt x="153264" y="419721"/>
                </a:lnTo>
                <a:lnTo>
                  <a:pt x="864" y="419721"/>
                </a:lnTo>
                <a:lnTo>
                  <a:pt x="864" y="182549"/>
                </a:lnTo>
                <a:lnTo>
                  <a:pt x="63729" y="114921"/>
                </a:lnTo>
                <a:lnTo>
                  <a:pt x="153264" y="114921"/>
                </a:lnTo>
                <a:lnTo>
                  <a:pt x="153264" y="621"/>
                </a:lnTo>
                <a:lnTo>
                  <a:pt x="381864" y="621"/>
                </a:lnTo>
                <a:close/>
                <a:moveTo>
                  <a:pt x="362814" y="286371"/>
                </a:moveTo>
                <a:lnTo>
                  <a:pt x="172314" y="286371"/>
                </a:lnTo>
                <a:lnTo>
                  <a:pt x="172314" y="514971"/>
                </a:lnTo>
                <a:lnTo>
                  <a:pt x="362814" y="514971"/>
                </a:lnTo>
                <a:lnTo>
                  <a:pt x="362814" y="286371"/>
                </a:lnTo>
                <a:close/>
                <a:moveTo>
                  <a:pt x="515214" y="133971"/>
                </a:moveTo>
                <a:lnTo>
                  <a:pt x="71349" y="133971"/>
                </a:lnTo>
                <a:lnTo>
                  <a:pt x="19914" y="190169"/>
                </a:lnTo>
                <a:lnTo>
                  <a:pt x="19914" y="400671"/>
                </a:lnTo>
                <a:lnTo>
                  <a:pt x="153264" y="400671"/>
                </a:lnTo>
                <a:lnTo>
                  <a:pt x="153264" y="267321"/>
                </a:lnTo>
                <a:lnTo>
                  <a:pt x="381864" y="267321"/>
                </a:lnTo>
                <a:lnTo>
                  <a:pt x="381864" y="400671"/>
                </a:lnTo>
                <a:lnTo>
                  <a:pt x="515214" y="400671"/>
                </a:lnTo>
                <a:lnTo>
                  <a:pt x="515214" y="133971"/>
                </a:lnTo>
                <a:close/>
                <a:moveTo>
                  <a:pt x="462827" y="172071"/>
                </a:moveTo>
                <a:cubicBezTo>
                  <a:pt x="470446" y="172071"/>
                  <a:pt x="477114" y="178739"/>
                  <a:pt x="477114" y="186359"/>
                </a:cubicBezTo>
                <a:cubicBezTo>
                  <a:pt x="477114" y="193979"/>
                  <a:pt x="470446" y="200646"/>
                  <a:pt x="462827" y="200646"/>
                </a:cubicBezTo>
                <a:cubicBezTo>
                  <a:pt x="455207" y="200646"/>
                  <a:pt x="448539" y="193979"/>
                  <a:pt x="448539" y="186359"/>
                </a:cubicBezTo>
                <a:cubicBezTo>
                  <a:pt x="448539" y="178739"/>
                  <a:pt x="455207" y="172071"/>
                  <a:pt x="462827" y="172071"/>
                </a:cubicBezTo>
                <a:close/>
                <a:moveTo>
                  <a:pt x="362814" y="19671"/>
                </a:moveTo>
                <a:lnTo>
                  <a:pt x="172314" y="19671"/>
                </a:lnTo>
                <a:lnTo>
                  <a:pt x="172314" y="114921"/>
                </a:lnTo>
                <a:lnTo>
                  <a:pt x="362814" y="114921"/>
                </a:lnTo>
                <a:lnTo>
                  <a:pt x="362814" y="19671"/>
                </a:lnTo>
                <a:close/>
              </a:path>
            </a:pathLst>
          </a:custGeom>
          <a:solidFill>
            <a:schemeClr val="bg1"/>
          </a:solidFill>
          <a:ln w="9525" cap="flat">
            <a:noFill/>
            <a:prstDash val="solid"/>
            <a:miter/>
          </a:ln>
        </p:spPr>
        <p:txBody>
          <a:bodyPr rtlCol="0" anchor="ctr"/>
          <a:lstStyle/>
          <a:p>
            <a:endParaRPr lang="zh-CN" altLang="en-US">
              <a:cs typeface="+mn-ea"/>
              <a:sym typeface="+mn-lt"/>
            </a:endParaRPr>
          </a:p>
        </p:txBody>
      </p:sp>
      <p:sp>
        <p:nvSpPr>
          <p:cNvPr id="20" name="îš1iḓé"/>
          <p:cNvSpPr/>
          <p:nvPr/>
        </p:nvSpPr>
        <p:spPr>
          <a:xfrm>
            <a:off x="6375046" y="3040533"/>
            <a:ext cx="1463728" cy="1391683"/>
          </a:xfrm>
          <a:prstGeom prst="rect">
            <a:avLst/>
          </a:prstGeom>
          <a:solidFill>
            <a:schemeClr val="accent1">
              <a:lumMod val="60000"/>
              <a:lumOff val="40000"/>
            </a:schemeClr>
          </a:solidFill>
          <a:ln w="254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algn="ctr" defTabSz="914400"/>
            <a:endParaRPr lang="zh-CN" altLang="en-US" sz="2000" b="1" dirty="0">
              <a:solidFill>
                <a:schemeClr val="bg1"/>
              </a:solidFill>
              <a:cs typeface="+mn-ea"/>
              <a:sym typeface="+mn-lt"/>
            </a:endParaRPr>
          </a:p>
        </p:txBody>
      </p:sp>
      <p:sp>
        <p:nvSpPr>
          <p:cNvPr id="21" name="îšļîḓè"/>
          <p:cNvSpPr txBox="1"/>
          <p:nvPr/>
        </p:nvSpPr>
        <p:spPr>
          <a:xfrm>
            <a:off x="8056371" y="2986278"/>
            <a:ext cx="3211168" cy="369332"/>
          </a:xfrm>
          <a:prstGeom prst="rect">
            <a:avLst/>
          </a:prstGeom>
          <a:noFill/>
        </p:spPr>
        <p:txBody>
          <a:bodyPr wrap="square" rtlCol="0">
            <a:spAutoFit/>
          </a:bodyPr>
          <a:lstStyle/>
          <a:p>
            <a:r>
              <a:rPr lang="zh-CN" altLang="en-US" b="1" dirty="0">
                <a:cs typeface="+mn-ea"/>
                <a:sym typeface="+mn-lt"/>
              </a:rPr>
              <a:t>国民经济因素</a:t>
            </a:r>
            <a:endParaRPr lang="zh-CN" altLang="en-US" b="1" dirty="0">
              <a:cs typeface="+mn-ea"/>
              <a:sym typeface="+mn-lt"/>
            </a:endParaRPr>
          </a:p>
        </p:txBody>
      </p:sp>
      <p:sp>
        <p:nvSpPr>
          <p:cNvPr id="23" name="ïṩļiḓê"/>
          <p:cNvSpPr/>
          <p:nvPr/>
        </p:nvSpPr>
        <p:spPr>
          <a:xfrm>
            <a:off x="6375046" y="4846592"/>
            <a:ext cx="1463728" cy="1391683"/>
          </a:xfrm>
          <a:prstGeom prst="rect">
            <a:avLst/>
          </a:prstGeom>
          <a:solidFill>
            <a:schemeClr val="accent1">
              <a:lumMod val="40000"/>
              <a:lumOff val="60000"/>
            </a:schemeClr>
          </a:solidFill>
          <a:ln w="254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algn="ctr" defTabSz="914400"/>
            <a:endParaRPr lang="zh-CN" altLang="en-US" sz="2000" b="1" dirty="0">
              <a:solidFill>
                <a:schemeClr val="bg1"/>
              </a:solidFill>
              <a:cs typeface="+mn-ea"/>
              <a:sym typeface="+mn-lt"/>
            </a:endParaRPr>
          </a:p>
        </p:txBody>
      </p:sp>
      <p:sp>
        <p:nvSpPr>
          <p:cNvPr id="24" name="î$lïḋé"/>
          <p:cNvSpPr txBox="1"/>
          <p:nvPr/>
        </p:nvSpPr>
        <p:spPr>
          <a:xfrm>
            <a:off x="8056371" y="4792337"/>
            <a:ext cx="3211168" cy="369332"/>
          </a:xfrm>
          <a:prstGeom prst="rect">
            <a:avLst/>
          </a:prstGeom>
          <a:noFill/>
        </p:spPr>
        <p:txBody>
          <a:bodyPr wrap="square" rtlCol="0">
            <a:spAutoFit/>
          </a:bodyPr>
          <a:lstStyle/>
          <a:p>
            <a:r>
              <a:rPr lang="zh-CN" altLang="en-US" b="1" dirty="0">
                <a:cs typeface="+mn-ea"/>
                <a:sym typeface="+mn-lt"/>
              </a:rPr>
              <a:t>技术原因</a:t>
            </a:r>
            <a:endParaRPr lang="zh-CN" altLang="en-US" b="1" dirty="0">
              <a:cs typeface="+mn-ea"/>
              <a:sym typeface="+mn-lt"/>
            </a:endParaRPr>
          </a:p>
        </p:txBody>
      </p:sp>
      <p:sp>
        <p:nvSpPr>
          <p:cNvPr id="27" name="íṡ1íḍè"/>
          <p:cNvSpPr/>
          <p:nvPr/>
        </p:nvSpPr>
        <p:spPr>
          <a:xfrm>
            <a:off x="6840210" y="3517299"/>
            <a:ext cx="533400" cy="438150"/>
          </a:xfrm>
          <a:custGeom>
            <a:avLst/>
            <a:gdLst>
              <a:gd name="connsiteX0" fmla="*/ 534392 w 533400"/>
              <a:gd name="connsiteY0" fmla="*/ 621 h 438150"/>
              <a:gd name="connsiteX1" fmla="*/ 534392 w 533400"/>
              <a:gd name="connsiteY1" fmla="*/ 372096 h 438150"/>
              <a:gd name="connsiteX2" fmla="*/ 204827 w 533400"/>
              <a:gd name="connsiteY2" fmla="*/ 372096 h 438150"/>
              <a:gd name="connsiteX3" fmla="*/ 115292 w 533400"/>
              <a:gd name="connsiteY3" fmla="*/ 438771 h 438150"/>
              <a:gd name="connsiteX4" fmla="*/ 115292 w 533400"/>
              <a:gd name="connsiteY4" fmla="*/ 372096 h 438150"/>
              <a:gd name="connsiteX5" fmla="*/ 992 w 533400"/>
              <a:gd name="connsiteY5" fmla="*/ 372096 h 438150"/>
              <a:gd name="connsiteX6" fmla="*/ 992 w 533400"/>
              <a:gd name="connsiteY6" fmla="*/ 621 h 438150"/>
              <a:gd name="connsiteX7" fmla="*/ 534392 w 533400"/>
              <a:gd name="connsiteY7" fmla="*/ 621 h 438150"/>
              <a:gd name="connsiteX8" fmla="*/ 515342 w 533400"/>
              <a:gd name="connsiteY8" fmla="*/ 19671 h 438150"/>
              <a:gd name="connsiteX9" fmla="*/ 20042 w 533400"/>
              <a:gd name="connsiteY9" fmla="*/ 19671 h 438150"/>
              <a:gd name="connsiteX10" fmla="*/ 20042 w 533400"/>
              <a:gd name="connsiteY10" fmla="*/ 353046 h 438150"/>
              <a:gd name="connsiteX11" fmla="*/ 134342 w 533400"/>
              <a:gd name="connsiteY11" fmla="*/ 353046 h 438150"/>
              <a:gd name="connsiteX12" fmla="*/ 134342 w 533400"/>
              <a:gd name="connsiteY12" fmla="*/ 400671 h 438150"/>
              <a:gd name="connsiteX13" fmla="*/ 198160 w 533400"/>
              <a:gd name="connsiteY13" fmla="*/ 353046 h 438150"/>
              <a:gd name="connsiteX14" fmla="*/ 515342 w 533400"/>
              <a:gd name="connsiteY14" fmla="*/ 353046 h 438150"/>
              <a:gd name="connsiteX15" fmla="*/ 515342 w 533400"/>
              <a:gd name="connsiteY15" fmla="*/ 19671 h 438150"/>
              <a:gd name="connsiteX16" fmla="*/ 134342 w 533400"/>
              <a:gd name="connsiteY16" fmla="*/ 143496 h 438150"/>
              <a:gd name="connsiteX17" fmla="*/ 177205 w 533400"/>
              <a:gd name="connsiteY17" fmla="*/ 186359 h 438150"/>
              <a:gd name="connsiteX18" fmla="*/ 134342 w 533400"/>
              <a:gd name="connsiteY18" fmla="*/ 229221 h 438150"/>
              <a:gd name="connsiteX19" fmla="*/ 91480 w 533400"/>
              <a:gd name="connsiteY19" fmla="*/ 186359 h 438150"/>
              <a:gd name="connsiteX20" fmla="*/ 134342 w 533400"/>
              <a:gd name="connsiteY20" fmla="*/ 143496 h 438150"/>
              <a:gd name="connsiteX21" fmla="*/ 267692 w 533400"/>
              <a:gd name="connsiteY21" fmla="*/ 143496 h 438150"/>
              <a:gd name="connsiteX22" fmla="*/ 310555 w 533400"/>
              <a:gd name="connsiteY22" fmla="*/ 186359 h 438150"/>
              <a:gd name="connsiteX23" fmla="*/ 267692 w 533400"/>
              <a:gd name="connsiteY23" fmla="*/ 229221 h 438150"/>
              <a:gd name="connsiteX24" fmla="*/ 224830 w 533400"/>
              <a:gd name="connsiteY24" fmla="*/ 186359 h 438150"/>
              <a:gd name="connsiteX25" fmla="*/ 267692 w 533400"/>
              <a:gd name="connsiteY25" fmla="*/ 143496 h 438150"/>
              <a:gd name="connsiteX26" fmla="*/ 401042 w 533400"/>
              <a:gd name="connsiteY26" fmla="*/ 143496 h 438150"/>
              <a:gd name="connsiteX27" fmla="*/ 443905 w 533400"/>
              <a:gd name="connsiteY27" fmla="*/ 186359 h 438150"/>
              <a:gd name="connsiteX28" fmla="*/ 401042 w 533400"/>
              <a:gd name="connsiteY28" fmla="*/ 229221 h 438150"/>
              <a:gd name="connsiteX29" fmla="*/ 358180 w 533400"/>
              <a:gd name="connsiteY29" fmla="*/ 186359 h 438150"/>
              <a:gd name="connsiteX30" fmla="*/ 401042 w 533400"/>
              <a:gd name="connsiteY30" fmla="*/ 143496 h 438150"/>
              <a:gd name="connsiteX31" fmla="*/ 134342 w 533400"/>
              <a:gd name="connsiteY31" fmla="*/ 162546 h 438150"/>
              <a:gd name="connsiteX32" fmla="*/ 110530 w 533400"/>
              <a:gd name="connsiteY32" fmla="*/ 186359 h 438150"/>
              <a:gd name="connsiteX33" fmla="*/ 134342 w 533400"/>
              <a:gd name="connsiteY33" fmla="*/ 210171 h 438150"/>
              <a:gd name="connsiteX34" fmla="*/ 158155 w 533400"/>
              <a:gd name="connsiteY34" fmla="*/ 186359 h 438150"/>
              <a:gd name="connsiteX35" fmla="*/ 134342 w 533400"/>
              <a:gd name="connsiteY35" fmla="*/ 162546 h 438150"/>
              <a:gd name="connsiteX36" fmla="*/ 267692 w 533400"/>
              <a:gd name="connsiteY36" fmla="*/ 162546 h 438150"/>
              <a:gd name="connsiteX37" fmla="*/ 243880 w 533400"/>
              <a:gd name="connsiteY37" fmla="*/ 186359 h 438150"/>
              <a:gd name="connsiteX38" fmla="*/ 267692 w 533400"/>
              <a:gd name="connsiteY38" fmla="*/ 210171 h 438150"/>
              <a:gd name="connsiteX39" fmla="*/ 291505 w 533400"/>
              <a:gd name="connsiteY39" fmla="*/ 186359 h 438150"/>
              <a:gd name="connsiteX40" fmla="*/ 267692 w 533400"/>
              <a:gd name="connsiteY40" fmla="*/ 162546 h 438150"/>
              <a:gd name="connsiteX41" fmla="*/ 401042 w 533400"/>
              <a:gd name="connsiteY41" fmla="*/ 162546 h 438150"/>
              <a:gd name="connsiteX42" fmla="*/ 377230 w 533400"/>
              <a:gd name="connsiteY42" fmla="*/ 186359 h 438150"/>
              <a:gd name="connsiteX43" fmla="*/ 401042 w 533400"/>
              <a:gd name="connsiteY43" fmla="*/ 210171 h 438150"/>
              <a:gd name="connsiteX44" fmla="*/ 424855 w 533400"/>
              <a:gd name="connsiteY44" fmla="*/ 186359 h 438150"/>
              <a:gd name="connsiteX45" fmla="*/ 401042 w 533400"/>
              <a:gd name="connsiteY45" fmla="*/ 162546 h 438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33400" h="438150">
                <a:moveTo>
                  <a:pt x="534392" y="621"/>
                </a:moveTo>
                <a:lnTo>
                  <a:pt x="534392" y="372096"/>
                </a:lnTo>
                <a:lnTo>
                  <a:pt x="204827" y="372096"/>
                </a:lnTo>
                <a:lnTo>
                  <a:pt x="115292" y="438771"/>
                </a:lnTo>
                <a:lnTo>
                  <a:pt x="115292" y="372096"/>
                </a:lnTo>
                <a:lnTo>
                  <a:pt x="992" y="372096"/>
                </a:lnTo>
                <a:lnTo>
                  <a:pt x="992" y="621"/>
                </a:lnTo>
                <a:lnTo>
                  <a:pt x="534392" y="621"/>
                </a:lnTo>
                <a:close/>
                <a:moveTo>
                  <a:pt x="515342" y="19671"/>
                </a:moveTo>
                <a:lnTo>
                  <a:pt x="20042" y="19671"/>
                </a:lnTo>
                <a:lnTo>
                  <a:pt x="20042" y="353046"/>
                </a:lnTo>
                <a:lnTo>
                  <a:pt x="134342" y="353046"/>
                </a:lnTo>
                <a:lnTo>
                  <a:pt x="134342" y="400671"/>
                </a:lnTo>
                <a:lnTo>
                  <a:pt x="198160" y="353046"/>
                </a:lnTo>
                <a:lnTo>
                  <a:pt x="515342" y="353046"/>
                </a:lnTo>
                <a:lnTo>
                  <a:pt x="515342" y="19671"/>
                </a:lnTo>
                <a:close/>
                <a:moveTo>
                  <a:pt x="134342" y="143496"/>
                </a:moveTo>
                <a:cubicBezTo>
                  <a:pt x="158155" y="143496"/>
                  <a:pt x="177205" y="162546"/>
                  <a:pt x="177205" y="186359"/>
                </a:cubicBezTo>
                <a:cubicBezTo>
                  <a:pt x="177205" y="210171"/>
                  <a:pt x="158155" y="229221"/>
                  <a:pt x="134342" y="229221"/>
                </a:cubicBezTo>
                <a:cubicBezTo>
                  <a:pt x="110530" y="229221"/>
                  <a:pt x="91480" y="210171"/>
                  <a:pt x="91480" y="186359"/>
                </a:cubicBezTo>
                <a:cubicBezTo>
                  <a:pt x="91480" y="162546"/>
                  <a:pt x="110530" y="143496"/>
                  <a:pt x="134342" y="143496"/>
                </a:cubicBezTo>
                <a:close/>
                <a:moveTo>
                  <a:pt x="267692" y="143496"/>
                </a:moveTo>
                <a:cubicBezTo>
                  <a:pt x="291505" y="143496"/>
                  <a:pt x="310555" y="162546"/>
                  <a:pt x="310555" y="186359"/>
                </a:cubicBezTo>
                <a:cubicBezTo>
                  <a:pt x="310555" y="210171"/>
                  <a:pt x="291505" y="229221"/>
                  <a:pt x="267692" y="229221"/>
                </a:cubicBezTo>
                <a:cubicBezTo>
                  <a:pt x="243880" y="229221"/>
                  <a:pt x="224830" y="210171"/>
                  <a:pt x="224830" y="186359"/>
                </a:cubicBezTo>
                <a:cubicBezTo>
                  <a:pt x="224830" y="162546"/>
                  <a:pt x="243880" y="143496"/>
                  <a:pt x="267692" y="143496"/>
                </a:cubicBezTo>
                <a:close/>
                <a:moveTo>
                  <a:pt x="401042" y="143496"/>
                </a:moveTo>
                <a:cubicBezTo>
                  <a:pt x="424855" y="143496"/>
                  <a:pt x="443905" y="162546"/>
                  <a:pt x="443905" y="186359"/>
                </a:cubicBezTo>
                <a:cubicBezTo>
                  <a:pt x="443905" y="210171"/>
                  <a:pt x="424855" y="229221"/>
                  <a:pt x="401042" y="229221"/>
                </a:cubicBezTo>
                <a:cubicBezTo>
                  <a:pt x="377230" y="229221"/>
                  <a:pt x="358180" y="210171"/>
                  <a:pt x="358180" y="186359"/>
                </a:cubicBezTo>
                <a:cubicBezTo>
                  <a:pt x="358180" y="162546"/>
                  <a:pt x="377230" y="143496"/>
                  <a:pt x="401042" y="143496"/>
                </a:cubicBezTo>
                <a:close/>
                <a:moveTo>
                  <a:pt x="134342" y="162546"/>
                </a:moveTo>
                <a:cubicBezTo>
                  <a:pt x="121007" y="162546"/>
                  <a:pt x="110530" y="173024"/>
                  <a:pt x="110530" y="186359"/>
                </a:cubicBezTo>
                <a:cubicBezTo>
                  <a:pt x="110530" y="199694"/>
                  <a:pt x="121007" y="210171"/>
                  <a:pt x="134342" y="210171"/>
                </a:cubicBezTo>
                <a:cubicBezTo>
                  <a:pt x="147677" y="210171"/>
                  <a:pt x="158155" y="199694"/>
                  <a:pt x="158155" y="186359"/>
                </a:cubicBezTo>
                <a:cubicBezTo>
                  <a:pt x="158155" y="173024"/>
                  <a:pt x="147677" y="162546"/>
                  <a:pt x="134342" y="162546"/>
                </a:cubicBezTo>
                <a:close/>
                <a:moveTo>
                  <a:pt x="267692" y="162546"/>
                </a:moveTo>
                <a:cubicBezTo>
                  <a:pt x="254357" y="162546"/>
                  <a:pt x="243880" y="173024"/>
                  <a:pt x="243880" y="186359"/>
                </a:cubicBezTo>
                <a:cubicBezTo>
                  <a:pt x="243880" y="199694"/>
                  <a:pt x="254357" y="210171"/>
                  <a:pt x="267692" y="210171"/>
                </a:cubicBezTo>
                <a:cubicBezTo>
                  <a:pt x="281027" y="210171"/>
                  <a:pt x="291505" y="199694"/>
                  <a:pt x="291505" y="186359"/>
                </a:cubicBezTo>
                <a:cubicBezTo>
                  <a:pt x="291505" y="173024"/>
                  <a:pt x="281027" y="162546"/>
                  <a:pt x="267692" y="162546"/>
                </a:cubicBezTo>
                <a:close/>
                <a:moveTo>
                  <a:pt x="401042" y="162546"/>
                </a:moveTo>
                <a:cubicBezTo>
                  <a:pt x="387707" y="162546"/>
                  <a:pt x="377230" y="173024"/>
                  <a:pt x="377230" y="186359"/>
                </a:cubicBezTo>
                <a:cubicBezTo>
                  <a:pt x="377230" y="199694"/>
                  <a:pt x="387707" y="210171"/>
                  <a:pt x="401042" y="210171"/>
                </a:cubicBezTo>
                <a:cubicBezTo>
                  <a:pt x="414377" y="210171"/>
                  <a:pt x="424855" y="199694"/>
                  <a:pt x="424855" y="186359"/>
                </a:cubicBezTo>
                <a:cubicBezTo>
                  <a:pt x="424855" y="173024"/>
                  <a:pt x="414377" y="162546"/>
                  <a:pt x="401042" y="162546"/>
                </a:cubicBezTo>
                <a:close/>
              </a:path>
            </a:pathLst>
          </a:custGeom>
          <a:solidFill>
            <a:schemeClr val="bg1"/>
          </a:solidFill>
          <a:ln w="9525" cap="flat">
            <a:noFill/>
            <a:prstDash val="solid"/>
            <a:miter/>
          </a:ln>
        </p:spPr>
        <p:txBody>
          <a:bodyPr rtlCol="0" anchor="ctr"/>
          <a:lstStyle/>
          <a:p>
            <a:endParaRPr lang="zh-CN" altLang="en-US">
              <a:cs typeface="+mn-ea"/>
              <a:sym typeface="+mn-lt"/>
            </a:endParaRPr>
          </a:p>
        </p:txBody>
      </p:sp>
      <p:sp>
        <p:nvSpPr>
          <p:cNvPr id="29" name="íŝḷiḍé"/>
          <p:cNvSpPr/>
          <p:nvPr/>
        </p:nvSpPr>
        <p:spPr>
          <a:xfrm>
            <a:off x="6906885" y="5275733"/>
            <a:ext cx="400050" cy="533400"/>
          </a:xfrm>
          <a:custGeom>
            <a:avLst/>
            <a:gdLst>
              <a:gd name="connsiteX0" fmla="*/ 296523 w 400050"/>
              <a:gd name="connsiteY0" fmla="*/ 621 h 533400"/>
              <a:gd name="connsiteX1" fmla="*/ 296523 w 400050"/>
              <a:gd name="connsiteY1" fmla="*/ 38721 h 533400"/>
              <a:gd name="connsiteX2" fmla="*/ 401298 w 400050"/>
              <a:gd name="connsiteY2" fmla="*/ 38721 h 533400"/>
              <a:gd name="connsiteX3" fmla="*/ 401298 w 400050"/>
              <a:gd name="connsiteY3" fmla="*/ 534021 h 533400"/>
              <a:gd name="connsiteX4" fmla="*/ 1248 w 400050"/>
              <a:gd name="connsiteY4" fmla="*/ 534021 h 533400"/>
              <a:gd name="connsiteX5" fmla="*/ 1248 w 400050"/>
              <a:gd name="connsiteY5" fmla="*/ 38721 h 533400"/>
              <a:gd name="connsiteX6" fmla="*/ 106023 w 400050"/>
              <a:gd name="connsiteY6" fmla="*/ 38721 h 533400"/>
              <a:gd name="connsiteX7" fmla="*/ 106023 w 400050"/>
              <a:gd name="connsiteY7" fmla="*/ 621 h 533400"/>
              <a:gd name="connsiteX8" fmla="*/ 296523 w 400050"/>
              <a:gd name="connsiteY8" fmla="*/ 621 h 533400"/>
              <a:gd name="connsiteX9" fmla="*/ 106023 w 400050"/>
              <a:gd name="connsiteY9" fmla="*/ 57771 h 533400"/>
              <a:gd name="connsiteX10" fmla="*/ 20298 w 400050"/>
              <a:gd name="connsiteY10" fmla="*/ 57771 h 533400"/>
              <a:gd name="connsiteX11" fmla="*/ 20298 w 400050"/>
              <a:gd name="connsiteY11" fmla="*/ 514971 h 533400"/>
              <a:gd name="connsiteX12" fmla="*/ 382248 w 400050"/>
              <a:gd name="connsiteY12" fmla="*/ 514971 h 533400"/>
              <a:gd name="connsiteX13" fmla="*/ 382248 w 400050"/>
              <a:gd name="connsiteY13" fmla="*/ 57771 h 533400"/>
              <a:gd name="connsiteX14" fmla="*/ 296523 w 400050"/>
              <a:gd name="connsiteY14" fmla="*/ 57771 h 533400"/>
              <a:gd name="connsiteX15" fmla="*/ 296523 w 400050"/>
              <a:gd name="connsiteY15" fmla="*/ 95871 h 533400"/>
              <a:gd name="connsiteX16" fmla="*/ 106023 w 400050"/>
              <a:gd name="connsiteY16" fmla="*/ 95871 h 533400"/>
              <a:gd name="connsiteX17" fmla="*/ 106023 w 400050"/>
              <a:gd name="connsiteY17" fmla="*/ 57771 h 533400"/>
              <a:gd name="connsiteX18" fmla="*/ 201273 w 400050"/>
              <a:gd name="connsiteY18" fmla="*/ 343521 h 533400"/>
              <a:gd name="connsiteX19" fmla="*/ 201273 w 400050"/>
              <a:gd name="connsiteY19" fmla="*/ 362571 h 533400"/>
              <a:gd name="connsiteX20" fmla="*/ 86973 w 400050"/>
              <a:gd name="connsiteY20" fmla="*/ 362571 h 533400"/>
              <a:gd name="connsiteX21" fmla="*/ 86973 w 400050"/>
              <a:gd name="connsiteY21" fmla="*/ 343521 h 533400"/>
              <a:gd name="connsiteX22" fmla="*/ 201273 w 400050"/>
              <a:gd name="connsiteY22" fmla="*/ 343521 h 533400"/>
              <a:gd name="connsiteX23" fmla="*/ 315573 w 400050"/>
              <a:gd name="connsiteY23" fmla="*/ 267321 h 533400"/>
              <a:gd name="connsiteX24" fmla="*/ 315573 w 400050"/>
              <a:gd name="connsiteY24" fmla="*/ 286371 h 533400"/>
              <a:gd name="connsiteX25" fmla="*/ 86973 w 400050"/>
              <a:gd name="connsiteY25" fmla="*/ 286371 h 533400"/>
              <a:gd name="connsiteX26" fmla="*/ 86973 w 400050"/>
              <a:gd name="connsiteY26" fmla="*/ 267321 h 533400"/>
              <a:gd name="connsiteX27" fmla="*/ 315573 w 400050"/>
              <a:gd name="connsiteY27" fmla="*/ 267321 h 533400"/>
              <a:gd name="connsiteX28" fmla="*/ 315573 w 400050"/>
              <a:gd name="connsiteY28" fmla="*/ 191121 h 533400"/>
              <a:gd name="connsiteX29" fmla="*/ 315573 w 400050"/>
              <a:gd name="connsiteY29" fmla="*/ 210171 h 533400"/>
              <a:gd name="connsiteX30" fmla="*/ 86973 w 400050"/>
              <a:gd name="connsiteY30" fmla="*/ 210171 h 533400"/>
              <a:gd name="connsiteX31" fmla="*/ 86973 w 400050"/>
              <a:gd name="connsiteY31" fmla="*/ 191121 h 533400"/>
              <a:gd name="connsiteX32" fmla="*/ 315573 w 400050"/>
              <a:gd name="connsiteY32" fmla="*/ 191121 h 533400"/>
              <a:gd name="connsiteX33" fmla="*/ 277473 w 400050"/>
              <a:gd name="connsiteY33" fmla="*/ 19671 h 533400"/>
              <a:gd name="connsiteX34" fmla="*/ 125073 w 400050"/>
              <a:gd name="connsiteY34" fmla="*/ 19671 h 533400"/>
              <a:gd name="connsiteX35" fmla="*/ 125073 w 400050"/>
              <a:gd name="connsiteY35" fmla="*/ 76821 h 533400"/>
              <a:gd name="connsiteX36" fmla="*/ 277473 w 400050"/>
              <a:gd name="connsiteY36" fmla="*/ 76821 h 533400"/>
              <a:gd name="connsiteX37" fmla="*/ 277473 w 400050"/>
              <a:gd name="connsiteY37" fmla="*/ 19671 h 533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400050" h="533400">
                <a:moveTo>
                  <a:pt x="296523" y="621"/>
                </a:moveTo>
                <a:lnTo>
                  <a:pt x="296523" y="38721"/>
                </a:lnTo>
                <a:lnTo>
                  <a:pt x="401298" y="38721"/>
                </a:lnTo>
                <a:lnTo>
                  <a:pt x="401298" y="534021"/>
                </a:lnTo>
                <a:lnTo>
                  <a:pt x="1248" y="534021"/>
                </a:lnTo>
                <a:lnTo>
                  <a:pt x="1248" y="38721"/>
                </a:lnTo>
                <a:lnTo>
                  <a:pt x="106023" y="38721"/>
                </a:lnTo>
                <a:lnTo>
                  <a:pt x="106023" y="621"/>
                </a:lnTo>
                <a:lnTo>
                  <a:pt x="296523" y="621"/>
                </a:lnTo>
                <a:close/>
                <a:moveTo>
                  <a:pt x="106023" y="57771"/>
                </a:moveTo>
                <a:lnTo>
                  <a:pt x="20298" y="57771"/>
                </a:lnTo>
                <a:lnTo>
                  <a:pt x="20298" y="514971"/>
                </a:lnTo>
                <a:lnTo>
                  <a:pt x="382248" y="514971"/>
                </a:lnTo>
                <a:lnTo>
                  <a:pt x="382248" y="57771"/>
                </a:lnTo>
                <a:lnTo>
                  <a:pt x="296523" y="57771"/>
                </a:lnTo>
                <a:lnTo>
                  <a:pt x="296523" y="95871"/>
                </a:lnTo>
                <a:lnTo>
                  <a:pt x="106023" y="95871"/>
                </a:lnTo>
                <a:lnTo>
                  <a:pt x="106023" y="57771"/>
                </a:lnTo>
                <a:close/>
                <a:moveTo>
                  <a:pt x="201273" y="343521"/>
                </a:moveTo>
                <a:lnTo>
                  <a:pt x="201273" y="362571"/>
                </a:lnTo>
                <a:lnTo>
                  <a:pt x="86973" y="362571"/>
                </a:lnTo>
                <a:lnTo>
                  <a:pt x="86973" y="343521"/>
                </a:lnTo>
                <a:lnTo>
                  <a:pt x="201273" y="343521"/>
                </a:lnTo>
                <a:close/>
                <a:moveTo>
                  <a:pt x="315573" y="267321"/>
                </a:moveTo>
                <a:lnTo>
                  <a:pt x="315573" y="286371"/>
                </a:lnTo>
                <a:lnTo>
                  <a:pt x="86973" y="286371"/>
                </a:lnTo>
                <a:lnTo>
                  <a:pt x="86973" y="267321"/>
                </a:lnTo>
                <a:lnTo>
                  <a:pt x="315573" y="267321"/>
                </a:lnTo>
                <a:close/>
                <a:moveTo>
                  <a:pt x="315573" y="191121"/>
                </a:moveTo>
                <a:lnTo>
                  <a:pt x="315573" y="210171"/>
                </a:lnTo>
                <a:lnTo>
                  <a:pt x="86973" y="210171"/>
                </a:lnTo>
                <a:lnTo>
                  <a:pt x="86973" y="191121"/>
                </a:lnTo>
                <a:lnTo>
                  <a:pt x="315573" y="191121"/>
                </a:lnTo>
                <a:close/>
                <a:moveTo>
                  <a:pt x="277473" y="19671"/>
                </a:moveTo>
                <a:lnTo>
                  <a:pt x="125073" y="19671"/>
                </a:lnTo>
                <a:lnTo>
                  <a:pt x="125073" y="76821"/>
                </a:lnTo>
                <a:lnTo>
                  <a:pt x="277473" y="76821"/>
                </a:lnTo>
                <a:lnTo>
                  <a:pt x="277473" y="19671"/>
                </a:lnTo>
                <a:close/>
              </a:path>
            </a:pathLst>
          </a:custGeom>
          <a:solidFill>
            <a:schemeClr val="bg1"/>
          </a:solidFill>
          <a:ln w="9525" cap="flat">
            <a:noFill/>
            <a:prstDash val="solid"/>
            <a:miter/>
          </a:ln>
        </p:spPr>
        <p:txBody>
          <a:bodyPr rtlCol="0" anchor="ctr"/>
          <a:lstStyle/>
          <a:p>
            <a:endParaRPr lang="zh-CN" altLang="en-US">
              <a:cs typeface="+mn-ea"/>
              <a:sym typeface="+mn-lt"/>
            </a:endParaRPr>
          </a:p>
        </p:txBody>
      </p:sp>
      <p:sp>
        <p:nvSpPr>
          <p:cNvPr id="31" name="îṥḷiḓe"/>
          <p:cNvSpPr/>
          <p:nvPr/>
        </p:nvSpPr>
        <p:spPr>
          <a:xfrm>
            <a:off x="719916" y="3040533"/>
            <a:ext cx="5219601" cy="3197742"/>
          </a:xfrm>
          <a:prstGeom prst="rect">
            <a:avLst/>
          </a:prstGeom>
          <a:blipFill>
            <a:blip r:embed="rId2" cstate="screen"/>
            <a:stretch>
              <a:fillRect/>
            </a:stretch>
          </a:blip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algn="ctr" defTabSz="914400"/>
            <a:endParaRPr lang="zh-CN" altLang="en-US" sz="2000" b="1" dirty="0">
              <a:solidFill>
                <a:schemeClr val="bg1"/>
              </a:solidFill>
              <a:cs typeface="+mn-ea"/>
              <a:sym typeface="+mn-lt"/>
            </a:endParaRPr>
          </a:p>
        </p:txBody>
      </p:sp>
      <p:sp>
        <p:nvSpPr>
          <p:cNvPr id="35" name="文本框 34"/>
          <p:cNvSpPr txBox="1"/>
          <p:nvPr/>
        </p:nvSpPr>
        <p:spPr>
          <a:xfrm>
            <a:off x="8056370" y="3320369"/>
            <a:ext cx="3211167" cy="1015663"/>
          </a:xfrm>
          <a:prstGeom prst="rect">
            <a:avLst/>
          </a:prstGeom>
          <a:noFill/>
        </p:spPr>
        <p:txBody>
          <a:bodyPr wrap="square" rtlCol="0">
            <a:spAutoFit/>
          </a:bodyPr>
          <a:lstStyle/>
          <a:p>
            <a:pPr>
              <a:lnSpc>
                <a:spcPct val="125000"/>
              </a:lnSpc>
              <a:spcBef>
                <a:spcPct val="20000"/>
              </a:spcBef>
              <a:buFontTx/>
              <a:buNone/>
            </a:pPr>
            <a:r>
              <a:rPr lang="zh-CN" altLang="en-US" sz="1200" dirty="0">
                <a:cs typeface="+mn-ea"/>
                <a:sym typeface="+mn-lt"/>
              </a:rPr>
              <a:t>是指国家对整个国民经济作出的安排给企业成本带来的影响。如物资供应体制的改变，职工工资制度变化，国家下达的生产指标（品种、数量）的变化等等。</a:t>
            </a:r>
            <a:endParaRPr lang="zh-CN" altLang="en-US" sz="1200" dirty="0">
              <a:cs typeface="+mn-ea"/>
              <a:sym typeface="+mn-lt"/>
            </a:endParaRPr>
          </a:p>
        </p:txBody>
      </p:sp>
      <p:sp>
        <p:nvSpPr>
          <p:cNvPr id="37" name="文本框 36"/>
          <p:cNvSpPr txBox="1"/>
          <p:nvPr/>
        </p:nvSpPr>
        <p:spPr>
          <a:xfrm>
            <a:off x="8056369" y="5129882"/>
            <a:ext cx="3211167" cy="784830"/>
          </a:xfrm>
          <a:prstGeom prst="rect">
            <a:avLst/>
          </a:prstGeom>
          <a:noFill/>
        </p:spPr>
        <p:txBody>
          <a:bodyPr wrap="square" rtlCol="0">
            <a:spAutoFit/>
          </a:bodyPr>
          <a:lstStyle/>
          <a:p>
            <a:pPr>
              <a:lnSpc>
                <a:spcPct val="125000"/>
              </a:lnSpc>
            </a:pPr>
            <a:r>
              <a:rPr lang="zh-CN" altLang="en-US" sz="1200" dirty="0">
                <a:cs typeface="+mn-ea"/>
                <a:sym typeface="+mn-lt"/>
              </a:rPr>
              <a:t>生产技术因素，产品生产的技术革新和技术革命，代用材料的采用，工艺技术作业线的改革，都是降低产品成本的重要源泉。</a:t>
            </a:r>
            <a:endParaRPr lang="zh-CN" altLang="en-US" sz="1200" dirty="0">
              <a:cs typeface="+mn-ea"/>
              <a:sym typeface="+mn-lt"/>
            </a:endParaRPr>
          </a:p>
        </p:txBody>
      </p:sp>
    </p:spTree>
  </p:cSld>
  <p:clrMapOvr>
    <a:masterClrMapping/>
  </p:clrMapOvr>
  <p:transition spd="slow" advClick="0" advTm="8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1000"/>
                                        <p:tgtEl>
                                          <p:spTgt spid="5"/>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left)">
                                      <p:cBhvr>
                                        <p:cTn id="10" dur="1000"/>
                                        <p:tgtEl>
                                          <p:spTgt spid="7"/>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left)">
                                      <p:cBhvr>
                                        <p:cTn id="13" dur="1000"/>
                                        <p:tgtEl>
                                          <p:spTgt spid="4"/>
                                        </p:tgtEl>
                                      </p:cBhvr>
                                    </p:animEffect>
                                  </p:childTnLst>
                                </p:cTn>
                              </p:par>
                              <p:par>
                                <p:cTn id="14" presetID="22" presetClass="entr" presetSubtype="8" fill="hold"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ipe(left)">
                                      <p:cBhvr>
                                        <p:cTn id="16" dur="1000"/>
                                        <p:tgtEl>
                                          <p:spTgt spid="6"/>
                                        </p:tgtEl>
                                      </p:cBhvr>
                                    </p:animEffect>
                                  </p:childTnLst>
                                </p:cTn>
                              </p:par>
                              <p:par>
                                <p:cTn id="17" presetID="42" presetClass="entr" presetSubtype="0" fill="hold" grpId="0" nodeType="withEffect">
                                  <p:stCondLst>
                                    <p:cond delay="1500"/>
                                  </p:stCondLst>
                                  <p:childTnLst>
                                    <p:set>
                                      <p:cBhvr>
                                        <p:cTn id="18" dur="1" fill="hold">
                                          <p:stCondLst>
                                            <p:cond delay="0"/>
                                          </p:stCondLst>
                                        </p:cTn>
                                        <p:tgtEl>
                                          <p:spTgt spid="16"/>
                                        </p:tgtEl>
                                        <p:attrNameLst>
                                          <p:attrName>style.visibility</p:attrName>
                                        </p:attrNameLst>
                                      </p:cBhvr>
                                      <p:to>
                                        <p:strVal val="visible"/>
                                      </p:to>
                                    </p:set>
                                    <p:animEffect transition="in" filter="fade">
                                      <p:cBhvr>
                                        <p:cTn id="19" dur="1000"/>
                                        <p:tgtEl>
                                          <p:spTgt spid="16"/>
                                        </p:tgtEl>
                                      </p:cBhvr>
                                    </p:animEffect>
                                    <p:anim calcmode="lin" valueType="num">
                                      <p:cBhvr>
                                        <p:cTn id="20" dur="1000" fill="hold"/>
                                        <p:tgtEl>
                                          <p:spTgt spid="16"/>
                                        </p:tgtEl>
                                        <p:attrNameLst>
                                          <p:attrName>ppt_x</p:attrName>
                                        </p:attrNameLst>
                                      </p:cBhvr>
                                      <p:tavLst>
                                        <p:tav tm="0">
                                          <p:val>
                                            <p:strVal val="#ppt_x"/>
                                          </p:val>
                                        </p:tav>
                                        <p:tav tm="100000">
                                          <p:val>
                                            <p:strVal val="#ppt_x"/>
                                          </p:val>
                                        </p:tav>
                                      </p:tavLst>
                                    </p:anim>
                                    <p:anim calcmode="lin" valueType="num">
                                      <p:cBhvr>
                                        <p:cTn id="21" dur="1000" fill="hold"/>
                                        <p:tgtEl>
                                          <p:spTgt spid="16"/>
                                        </p:tgtEl>
                                        <p:attrNameLst>
                                          <p:attrName>ppt_y</p:attrName>
                                        </p:attrNameLst>
                                      </p:cBhvr>
                                      <p:tavLst>
                                        <p:tav tm="0">
                                          <p:val>
                                            <p:strVal val="#ppt_y+.1"/>
                                          </p:val>
                                        </p:tav>
                                        <p:tav tm="100000">
                                          <p:val>
                                            <p:strVal val="#ppt_y"/>
                                          </p:val>
                                        </p:tav>
                                      </p:tavLst>
                                    </p:anim>
                                  </p:childTnLst>
                                </p:cTn>
                              </p:par>
                            </p:childTnLst>
                          </p:cTn>
                        </p:par>
                        <p:par>
                          <p:cTn id="22" fill="hold">
                            <p:stCondLst>
                              <p:cond delay="1000"/>
                            </p:stCondLst>
                            <p:childTnLst>
                              <p:par>
                                <p:cTn id="23" presetID="14" presetClass="entr" presetSubtype="10" fill="hold" grpId="0" nodeType="afterEffect">
                                  <p:stCondLst>
                                    <p:cond delay="0"/>
                                  </p:stCondLst>
                                  <p:childTnLst>
                                    <p:set>
                                      <p:cBhvr>
                                        <p:cTn id="24" dur="1" fill="hold">
                                          <p:stCondLst>
                                            <p:cond delay="0"/>
                                          </p:stCondLst>
                                        </p:cTn>
                                        <p:tgtEl>
                                          <p:spTgt spid="31"/>
                                        </p:tgtEl>
                                        <p:attrNameLst>
                                          <p:attrName>style.visibility</p:attrName>
                                        </p:attrNameLst>
                                      </p:cBhvr>
                                      <p:to>
                                        <p:strVal val="visible"/>
                                      </p:to>
                                    </p:set>
                                    <p:animEffect transition="in" filter="randombar(horizontal)">
                                      <p:cBhvr>
                                        <p:cTn id="25" dur="500"/>
                                        <p:tgtEl>
                                          <p:spTgt spid="31"/>
                                        </p:tgtEl>
                                      </p:cBhvr>
                                    </p:animEffect>
                                  </p:childTnLst>
                                </p:cTn>
                              </p:par>
                            </p:childTnLst>
                          </p:cTn>
                        </p:par>
                        <p:par>
                          <p:cTn id="26" fill="hold">
                            <p:stCondLst>
                              <p:cond delay="1500"/>
                            </p:stCondLst>
                            <p:childTnLst>
                              <p:par>
                                <p:cTn id="27" presetID="22" presetClass="entr" presetSubtype="1" fill="hold" grpId="0" nodeType="afterEffect">
                                  <p:stCondLst>
                                    <p:cond delay="0"/>
                                  </p:stCondLst>
                                  <p:childTnLst>
                                    <p:set>
                                      <p:cBhvr>
                                        <p:cTn id="28" dur="1" fill="hold">
                                          <p:stCondLst>
                                            <p:cond delay="0"/>
                                          </p:stCondLst>
                                        </p:cTn>
                                        <p:tgtEl>
                                          <p:spTgt spid="33"/>
                                        </p:tgtEl>
                                        <p:attrNameLst>
                                          <p:attrName>style.visibility</p:attrName>
                                        </p:attrNameLst>
                                      </p:cBhvr>
                                      <p:to>
                                        <p:strVal val="visible"/>
                                      </p:to>
                                    </p:set>
                                    <p:animEffect transition="in" filter="wipe(up)">
                                      <p:cBhvr>
                                        <p:cTn id="29" dur="500"/>
                                        <p:tgtEl>
                                          <p:spTgt spid="33"/>
                                        </p:tgtEl>
                                      </p:cBhvr>
                                    </p:animEffect>
                                  </p:childTnLst>
                                </p:cTn>
                              </p:par>
                              <p:par>
                                <p:cTn id="30" presetID="22" presetClass="entr" presetSubtype="1" fill="hold" grpId="0" nodeType="with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wipe(up)">
                                      <p:cBhvr>
                                        <p:cTn id="32" dur="500"/>
                                        <p:tgtEl>
                                          <p:spTgt spid="15"/>
                                        </p:tgtEl>
                                      </p:cBhvr>
                                    </p:animEffect>
                                  </p:childTnLst>
                                </p:cTn>
                              </p:par>
                              <p:par>
                                <p:cTn id="33" presetID="22" presetClass="entr" presetSubtype="1" fill="hold" grpId="0" nodeType="with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wipe(up)">
                                      <p:cBhvr>
                                        <p:cTn id="35" dur="500"/>
                                        <p:tgtEl>
                                          <p:spTgt spid="17"/>
                                        </p:tgtEl>
                                      </p:cBhvr>
                                    </p:animEffect>
                                  </p:childTnLst>
                                </p:cTn>
                              </p:par>
                              <p:par>
                                <p:cTn id="36" presetID="22" presetClass="entr" presetSubtype="1" fill="hold" grpId="0" nodeType="withEffect">
                                  <p:stCondLst>
                                    <p:cond delay="0"/>
                                  </p:stCondLst>
                                  <p:childTnLst>
                                    <p:set>
                                      <p:cBhvr>
                                        <p:cTn id="37" dur="1" fill="hold">
                                          <p:stCondLst>
                                            <p:cond delay="0"/>
                                          </p:stCondLst>
                                        </p:cTn>
                                        <p:tgtEl>
                                          <p:spTgt spid="19"/>
                                        </p:tgtEl>
                                        <p:attrNameLst>
                                          <p:attrName>style.visibility</p:attrName>
                                        </p:attrNameLst>
                                      </p:cBhvr>
                                      <p:to>
                                        <p:strVal val="visible"/>
                                      </p:to>
                                    </p:set>
                                    <p:animEffect transition="in" filter="wipe(up)">
                                      <p:cBhvr>
                                        <p:cTn id="38" dur="500"/>
                                        <p:tgtEl>
                                          <p:spTgt spid="19"/>
                                        </p:tgtEl>
                                      </p:cBhvr>
                                    </p:animEffect>
                                  </p:childTnLst>
                                </p:cTn>
                              </p:par>
                              <p:par>
                                <p:cTn id="39" presetID="22" presetClass="entr" presetSubtype="1" fill="hold" grpId="0" nodeType="withEffect">
                                  <p:stCondLst>
                                    <p:cond delay="0"/>
                                  </p:stCondLst>
                                  <p:childTnLst>
                                    <p:set>
                                      <p:cBhvr>
                                        <p:cTn id="40" dur="1" fill="hold">
                                          <p:stCondLst>
                                            <p:cond delay="0"/>
                                          </p:stCondLst>
                                        </p:cTn>
                                        <p:tgtEl>
                                          <p:spTgt spid="20"/>
                                        </p:tgtEl>
                                        <p:attrNameLst>
                                          <p:attrName>style.visibility</p:attrName>
                                        </p:attrNameLst>
                                      </p:cBhvr>
                                      <p:to>
                                        <p:strVal val="visible"/>
                                      </p:to>
                                    </p:set>
                                    <p:animEffect transition="in" filter="wipe(up)">
                                      <p:cBhvr>
                                        <p:cTn id="41" dur="500"/>
                                        <p:tgtEl>
                                          <p:spTgt spid="20"/>
                                        </p:tgtEl>
                                      </p:cBhvr>
                                    </p:animEffect>
                                  </p:childTnLst>
                                </p:cTn>
                              </p:par>
                              <p:par>
                                <p:cTn id="42" presetID="22" presetClass="entr" presetSubtype="1" fill="hold" grpId="0" nodeType="withEffect">
                                  <p:stCondLst>
                                    <p:cond delay="0"/>
                                  </p:stCondLst>
                                  <p:childTnLst>
                                    <p:set>
                                      <p:cBhvr>
                                        <p:cTn id="43" dur="1" fill="hold">
                                          <p:stCondLst>
                                            <p:cond delay="0"/>
                                          </p:stCondLst>
                                        </p:cTn>
                                        <p:tgtEl>
                                          <p:spTgt spid="21"/>
                                        </p:tgtEl>
                                        <p:attrNameLst>
                                          <p:attrName>style.visibility</p:attrName>
                                        </p:attrNameLst>
                                      </p:cBhvr>
                                      <p:to>
                                        <p:strVal val="visible"/>
                                      </p:to>
                                    </p:set>
                                    <p:animEffect transition="in" filter="wipe(up)">
                                      <p:cBhvr>
                                        <p:cTn id="44" dur="500"/>
                                        <p:tgtEl>
                                          <p:spTgt spid="21"/>
                                        </p:tgtEl>
                                      </p:cBhvr>
                                    </p:animEffect>
                                  </p:childTnLst>
                                </p:cTn>
                              </p:par>
                              <p:par>
                                <p:cTn id="45" presetID="22" presetClass="entr" presetSubtype="1" fill="hold" grpId="0" nodeType="withEffect">
                                  <p:stCondLst>
                                    <p:cond delay="0"/>
                                  </p:stCondLst>
                                  <p:childTnLst>
                                    <p:set>
                                      <p:cBhvr>
                                        <p:cTn id="46" dur="1" fill="hold">
                                          <p:stCondLst>
                                            <p:cond delay="0"/>
                                          </p:stCondLst>
                                        </p:cTn>
                                        <p:tgtEl>
                                          <p:spTgt spid="23"/>
                                        </p:tgtEl>
                                        <p:attrNameLst>
                                          <p:attrName>style.visibility</p:attrName>
                                        </p:attrNameLst>
                                      </p:cBhvr>
                                      <p:to>
                                        <p:strVal val="visible"/>
                                      </p:to>
                                    </p:set>
                                    <p:animEffect transition="in" filter="wipe(up)">
                                      <p:cBhvr>
                                        <p:cTn id="47" dur="500"/>
                                        <p:tgtEl>
                                          <p:spTgt spid="23"/>
                                        </p:tgtEl>
                                      </p:cBhvr>
                                    </p:animEffect>
                                  </p:childTnLst>
                                </p:cTn>
                              </p:par>
                              <p:par>
                                <p:cTn id="48" presetID="22" presetClass="entr" presetSubtype="1" fill="hold" grpId="0" nodeType="withEffect">
                                  <p:stCondLst>
                                    <p:cond delay="0"/>
                                  </p:stCondLst>
                                  <p:childTnLst>
                                    <p:set>
                                      <p:cBhvr>
                                        <p:cTn id="49" dur="1" fill="hold">
                                          <p:stCondLst>
                                            <p:cond delay="0"/>
                                          </p:stCondLst>
                                        </p:cTn>
                                        <p:tgtEl>
                                          <p:spTgt spid="24"/>
                                        </p:tgtEl>
                                        <p:attrNameLst>
                                          <p:attrName>style.visibility</p:attrName>
                                        </p:attrNameLst>
                                      </p:cBhvr>
                                      <p:to>
                                        <p:strVal val="visible"/>
                                      </p:to>
                                    </p:set>
                                    <p:animEffect transition="in" filter="wipe(up)">
                                      <p:cBhvr>
                                        <p:cTn id="50" dur="500"/>
                                        <p:tgtEl>
                                          <p:spTgt spid="24"/>
                                        </p:tgtEl>
                                      </p:cBhvr>
                                    </p:animEffect>
                                  </p:childTnLst>
                                </p:cTn>
                              </p:par>
                              <p:par>
                                <p:cTn id="51" presetID="22" presetClass="entr" presetSubtype="1" fill="hold" grpId="0" nodeType="withEffect">
                                  <p:stCondLst>
                                    <p:cond delay="0"/>
                                  </p:stCondLst>
                                  <p:childTnLst>
                                    <p:set>
                                      <p:cBhvr>
                                        <p:cTn id="52" dur="1" fill="hold">
                                          <p:stCondLst>
                                            <p:cond delay="0"/>
                                          </p:stCondLst>
                                        </p:cTn>
                                        <p:tgtEl>
                                          <p:spTgt spid="27"/>
                                        </p:tgtEl>
                                        <p:attrNameLst>
                                          <p:attrName>style.visibility</p:attrName>
                                        </p:attrNameLst>
                                      </p:cBhvr>
                                      <p:to>
                                        <p:strVal val="visible"/>
                                      </p:to>
                                    </p:set>
                                    <p:animEffect transition="in" filter="wipe(up)">
                                      <p:cBhvr>
                                        <p:cTn id="53" dur="500"/>
                                        <p:tgtEl>
                                          <p:spTgt spid="27"/>
                                        </p:tgtEl>
                                      </p:cBhvr>
                                    </p:animEffect>
                                  </p:childTnLst>
                                </p:cTn>
                              </p:par>
                              <p:par>
                                <p:cTn id="54" presetID="22" presetClass="entr" presetSubtype="1" fill="hold" grpId="0" nodeType="withEffect">
                                  <p:stCondLst>
                                    <p:cond delay="0"/>
                                  </p:stCondLst>
                                  <p:childTnLst>
                                    <p:set>
                                      <p:cBhvr>
                                        <p:cTn id="55" dur="1" fill="hold">
                                          <p:stCondLst>
                                            <p:cond delay="0"/>
                                          </p:stCondLst>
                                        </p:cTn>
                                        <p:tgtEl>
                                          <p:spTgt spid="29"/>
                                        </p:tgtEl>
                                        <p:attrNameLst>
                                          <p:attrName>style.visibility</p:attrName>
                                        </p:attrNameLst>
                                      </p:cBhvr>
                                      <p:to>
                                        <p:strVal val="visible"/>
                                      </p:to>
                                    </p:set>
                                    <p:animEffect transition="in" filter="wipe(up)">
                                      <p:cBhvr>
                                        <p:cTn id="56" dur="500"/>
                                        <p:tgtEl>
                                          <p:spTgt spid="29"/>
                                        </p:tgtEl>
                                      </p:cBhvr>
                                    </p:animEffect>
                                  </p:childTnLst>
                                </p:cTn>
                              </p:par>
                              <p:par>
                                <p:cTn id="57" presetID="22" presetClass="entr" presetSubtype="1" fill="hold" grpId="0" nodeType="withEffect">
                                  <p:stCondLst>
                                    <p:cond delay="0"/>
                                  </p:stCondLst>
                                  <p:childTnLst>
                                    <p:set>
                                      <p:cBhvr>
                                        <p:cTn id="58" dur="1" fill="hold">
                                          <p:stCondLst>
                                            <p:cond delay="0"/>
                                          </p:stCondLst>
                                        </p:cTn>
                                        <p:tgtEl>
                                          <p:spTgt spid="35"/>
                                        </p:tgtEl>
                                        <p:attrNameLst>
                                          <p:attrName>style.visibility</p:attrName>
                                        </p:attrNameLst>
                                      </p:cBhvr>
                                      <p:to>
                                        <p:strVal val="visible"/>
                                      </p:to>
                                    </p:set>
                                    <p:animEffect transition="in" filter="wipe(up)">
                                      <p:cBhvr>
                                        <p:cTn id="59" dur="500"/>
                                        <p:tgtEl>
                                          <p:spTgt spid="35"/>
                                        </p:tgtEl>
                                      </p:cBhvr>
                                    </p:animEffect>
                                  </p:childTnLst>
                                </p:cTn>
                              </p:par>
                              <p:par>
                                <p:cTn id="60" presetID="22" presetClass="entr" presetSubtype="1" fill="hold" grpId="0" nodeType="withEffect">
                                  <p:stCondLst>
                                    <p:cond delay="0"/>
                                  </p:stCondLst>
                                  <p:childTnLst>
                                    <p:set>
                                      <p:cBhvr>
                                        <p:cTn id="61" dur="1" fill="hold">
                                          <p:stCondLst>
                                            <p:cond delay="0"/>
                                          </p:stCondLst>
                                        </p:cTn>
                                        <p:tgtEl>
                                          <p:spTgt spid="37"/>
                                        </p:tgtEl>
                                        <p:attrNameLst>
                                          <p:attrName>style.visibility</p:attrName>
                                        </p:attrNameLst>
                                      </p:cBhvr>
                                      <p:to>
                                        <p:strVal val="visible"/>
                                      </p:to>
                                    </p:set>
                                    <p:animEffect transition="in" filter="wipe(up)">
                                      <p:cBhvr>
                                        <p:cTn id="62"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4" grpId="0" animBg="1"/>
      <p:bldP spid="5" grpId="0" animBg="1"/>
      <p:bldP spid="7" grpId="0"/>
      <p:bldP spid="16" grpId="0" animBg="1"/>
      <p:bldP spid="15" grpId="0" animBg="1"/>
      <p:bldP spid="17" grpId="0"/>
      <p:bldP spid="19" grpId="0" animBg="1"/>
      <p:bldP spid="20" grpId="0" animBg="1"/>
      <p:bldP spid="21" grpId="0"/>
      <p:bldP spid="23" grpId="0" animBg="1"/>
      <p:bldP spid="24" grpId="0"/>
      <p:bldP spid="27" grpId="0" animBg="1"/>
      <p:bldP spid="29" grpId="0" animBg="1"/>
      <p:bldP spid="31" grpId="0" animBg="1"/>
      <p:bldP spid="35" grpId="0"/>
      <p:bldP spid="3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文本框 32"/>
          <p:cNvSpPr txBox="1"/>
          <p:nvPr/>
        </p:nvSpPr>
        <p:spPr>
          <a:xfrm>
            <a:off x="6654291" y="1950643"/>
            <a:ext cx="4817792" cy="4373120"/>
          </a:xfrm>
          <a:prstGeom prst="rect">
            <a:avLst/>
          </a:prstGeom>
          <a:noFill/>
        </p:spPr>
        <p:txBody>
          <a:bodyPr wrap="square" rtlCol="0">
            <a:spAutoFit/>
          </a:bodyPr>
          <a:lstStyle/>
          <a:p>
            <a:pPr>
              <a:lnSpc>
                <a:spcPct val="125000"/>
              </a:lnSpc>
            </a:pPr>
            <a:r>
              <a:rPr lang="zh-CN" altLang="en-US" sz="1600" dirty="0">
                <a:cs typeface="+mn-ea"/>
                <a:sym typeface="+mn-lt"/>
              </a:rPr>
              <a:t>企业经营管理因素，是指企业经营管理工作的质量给企业成本带来的影响。</a:t>
            </a:r>
            <a:endParaRPr lang="zh-CN" altLang="en-US" sz="1600" dirty="0">
              <a:cs typeface="+mn-ea"/>
              <a:sym typeface="+mn-lt"/>
            </a:endParaRPr>
          </a:p>
          <a:p>
            <a:pPr marL="285750" indent="-285750">
              <a:lnSpc>
                <a:spcPct val="125000"/>
              </a:lnSpc>
              <a:buFont typeface="Wingdings" panose="05000000000000000000" pitchFamily="2" charset="2"/>
              <a:buChar char="p"/>
            </a:pPr>
            <a:r>
              <a:rPr lang="zh-CN" altLang="en-US" sz="1600" dirty="0">
                <a:cs typeface="+mn-ea"/>
                <a:sym typeface="+mn-lt"/>
              </a:rPr>
              <a:t>计划偏离</a:t>
            </a:r>
            <a:endParaRPr lang="zh-CN" altLang="en-US" sz="1600" dirty="0">
              <a:cs typeface="+mn-ea"/>
              <a:sym typeface="+mn-lt"/>
            </a:endParaRPr>
          </a:p>
          <a:p>
            <a:pPr marL="285750" indent="-285750">
              <a:lnSpc>
                <a:spcPct val="125000"/>
              </a:lnSpc>
              <a:buFont typeface="Wingdings" panose="05000000000000000000" pitchFamily="2" charset="2"/>
              <a:buChar char="p"/>
            </a:pPr>
            <a:r>
              <a:rPr lang="zh-CN" altLang="en-US" sz="1600" dirty="0">
                <a:cs typeface="+mn-ea"/>
                <a:sym typeface="+mn-lt"/>
              </a:rPr>
              <a:t>核算影响</a:t>
            </a:r>
            <a:endParaRPr lang="zh-CN" altLang="en-US" sz="1600" dirty="0">
              <a:cs typeface="+mn-ea"/>
              <a:sym typeface="+mn-lt"/>
            </a:endParaRPr>
          </a:p>
          <a:p>
            <a:pPr marL="285750" indent="-285750">
              <a:lnSpc>
                <a:spcPct val="125000"/>
              </a:lnSpc>
              <a:buFont typeface="Wingdings" panose="05000000000000000000" pitchFamily="2" charset="2"/>
              <a:buChar char="p"/>
            </a:pPr>
            <a:r>
              <a:rPr lang="zh-CN" altLang="en-US" sz="1600" dirty="0">
                <a:cs typeface="+mn-ea"/>
                <a:sym typeface="+mn-lt"/>
              </a:rPr>
              <a:t>偶然情况</a:t>
            </a:r>
            <a:endParaRPr lang="zh-CN" altLang="en-US" sz="1600" dirty="0">
              <a:cs typeface="+mn-ea"/>
              <a:sym typeface="+mn-lt"/>
            </a:endParaRPr>
          </a:p>
          <a:p>
            <a:pPr marL="285750" indent="-285750">
              <a:lnSpc>
                <a:spcPct val="125000"/>
              </a:lnSpc>
              <a:buFont typeface="Wingdings" panose="05000000000000000000" pitchFamily="2" charset="2"/>
              <a:buChar char="p"/>
            </a:pPr>
            <a:r>
              <a:rPr lang="zh-CN" altLang="en-US" sz="1600" dirty="0">
                <a:cs typeface="+mn-ea"/>
                <a:sym typeface="+mn-lt"/>
              </a:rPr>
              <a:t>经营管理</a:t>
            </a:r>
            <a:endParaRPr lang="zh-CN" altLang="en-US" sz="1600" dirty="0">
              <a:cs typeface="+mn-ea"/>
              <a:sym typeface="+mn-lt"/>
            </a:endParaRPr>
          </a:p>
          <a:p>
            <a:pPr marL="539750" lvl="1" indent="-285750">
              <a:lnSpc>
                <a:spcPct val="125000"/>
              </a:lnSpc>
              <a:buFont typeface="Arial" panose="020B0604020202020204" pitchFamily="34" charset="0"/>
              <a:buChar char="•"/>
            </a:pPr>
            <a:r>
              <a:rPr lang="zh-CN" altLang="en-US" sz="1600" dirty="0">
                <a:cs typeface="+mn-ea"/>
                <a:sym typeface="+mn-lt"/>
              </a:rPr>
              <a:t>材料价格：供应商的选择、材料购买政策的改变、材料等级变化</a:t>
            </a:r>
            <a:endParaRPr lang="zh-CN" altLang="en-US" sz="1600" dirty="0">
              <a:cs typeface="+mn-ea"/>
              <a:sym typeface="+mn-lt"/>
            </a:endParaRPr>
          </a:p>
          <a:p>
            <a:pPr marL="539750" lvl="1" indent="-285750">
              <a:lnSpc>
                <a:spcPct val="125000"/>
              </a:lnSpc>
              <a:buFont typeface="Arial" panose="020B0604020202020204" pitchFamily="34" charset="0"/>
              <a:buChar char="•"/>
            </a:pPr>
            <a:r>
              <a:rPr lang="zh-CN" altLang="en-US" sz="1600" dirty="0">
                <a:cs typeface="+mn-ea"/>
                <a:sym typeface="+mn-lt"/>
              </a:rPr>
              <a:t>材料耗用量：废品率变化、材料质量变化</a:t>
            </a:r>
            <a:endParaRPr lang="zh-CN" altLang="en-US" sz="1600" dirty="0">
              <a:cs typeface="+mn-ea"/>
              <a:sym typeface="+mn-lt"/>
            </a:endParaRPr>
          </a:p>
          <a:p>
            <a:pPr marL="539750" lvl="1" indent="-285750">
              <a:lnSpc>
                <a:spcPct val="125000"/>
              </a:lnSpc>
              <a:buFont typeface="Arial" panose="020B0604020202020204" pitchFamily="34" charset="0"/>
              <a:buChar char="•"/>
            </a:pPr>
            <a:r>
              <a:rPr lang="zh-CN" altLang="en-US" sz="1600" dirty="0">
                <a:cs typeface="+mn-ea"/>
                <a:sym typeface="+mn-lt"/>
              </a:rPr>
              <a:t>人工费率：薪资调整、用人标准改变</a:t>
            </a:r>
            <a:endParaRPr lang="zh-CN" altLang="en-US" sz="1600" dirty="0">
              <a:cs typeface="+mn-ea"/>
              <a:sym typeface="+mn-lt"/>
            </a:endParaRPr>
          </a:p>
          <a:p>
            <a:pPr marL="539750" lvl="1" indent="-285750">
              <a:lnSpc>
                <a:spcPct val="125000"/>
              </a:lnSpc>
              <a:buFont typeface="Arial" panose="020B0604020202020204" pitchFamily="34" charset="0"/>
              <a:buChar char="•"/>
            </a:pPr>
            <a:r>
              <a:rPr lang="zh-CN" altLang="en-US" sz="1600" dirty="0">
                <a:cs typeface="+mn-ea"/>
                <a:sym typeface="+mn-lt"/>
              </a:rPr>
              <a:t>人工效率：工作条件变化、用人标准改变</a:t>
            </a:r>
            <a:endParaRPr lang="zh-CN" altLang="en-US" sz="1600" dirty="0">
              <a:cs typeface="+mn-ea"/>
              <a:sym typeface="+mn-lt"/>
            </a:endParaRPr>
          </a:p>
          <a:p>
            <a:pPr marL="539750" lvl="1" indent="-285750">
              <a:lnSpc>
                <a:spcPct val="125000"/>
              </a:lnSpc>
              <a:buFont typeface="Arial" panose="020B0604020202020204" pitchFamily="34" charset="0"/>
              <a:buChar char="•"/>
            </a:pPr>
            <a:r>
              <a:rPr lang="zh-CN" altLang="en-US" sz="1600" dirty="0">
                <a:cs typeface="+mn-ea"/>
                <a:sym typeface="+mn-lt"/>
              </a:rPr>
              <a:t>变动费用：费用项目的价格变化</a:t>
            </a:r>
            <a:endParaRPr lang="zh-CN" altLang="en-US" sz="1600" dirty="0">
              <a:cs typeface="+mn-ea"/>
              <a:sym typeface="+mn-lt"/>
            </a:endParaRPr>
          </a:p>
          <a:p>
            <a:pPr marL="539750" lvl="1" indent="-285750">
              <a:lnSpc>
                <a:spcPct val="125000"/>
              </a:lnSpc>
              <a:buFont typeface="Arial" panose="020B0604020202020204" pitchFamily="34" charset="0"/>
              <a:buChar char="•"/>
            </a:pPr>
            <a:r>
              <a:rPr lang="zh-CN" altLang="en-US" sz="1600" dirty="0">
                <a:cs typeface="+mn-ea"/>
                <a:sym typeface="+mn-lt"/>
              </a:rPr>
              <a:t>固定费用：单个费用项目金额变化、生产数量变化、产能利用率的提高 </a:t>
            </a:r>
            <a:endParaRPr lang="zh-CN" altLang="en-US" sz="1600" dirty="0">
              <a:cs typeface="+mn-ea"/>
              <a:sym typeface="+mn-lt"/>
            </a:endParaRPr>
          </a:p>
        </p:txBody>
      </p:sp>
      <p:sp>
        <p:nvSpPr>
          <p:cNvPr id="4" name="矩形 3"/>
          <p:cNvSpPr/>
          <p:nvPr/>
        </p:nvSpPr>
        <p:spPr>
          <a:xfrm>
            <a:off x="1765738" y="753752"/>
            <a:ext cx="10079420" cy="136634"/>
          </a:xfrm>
          <a:prstGeom prst="rect">
            <a:avLst/>
          </a:prstGeom>
          <a:solidFill>
            <a:srgbClr val="0034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003466"/>
              </a:solidFill>
              <a:cs typeface="+mn-ea"/>
              <a:sym typeface="+mn-lt"/>
            </a:endParaRPr>
          </a:p>
        </p:txBody>
      </p:sp>
      <p:sp>
        <p:nvSpPr>
          <p:cNvPr id="5" name="椭圆 4"/>
          <p:cNvSpPr/>
          <p:nvPr/>
        </p:nvSpPr>
        <p:spPr>
          <a:xfrm>
            <a:off x="346842" y="0"/>
            <a:ext cx="1332000" cy="1332000"/>
          </a:xfrm>
          <a:prstGeom prst="ellipse">
            <a:avLst/>
          </a:prstGeom>
          <a:blipFill dpi="0" rotWithShape="1">
            <a:blip r:embed="rId1" cstate="screen"/>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6" name="组合 5"/>
          <p:cNvGrpSpPr/>
          <p:nvPr/>
        </p:nvGrpSpPr>
        <p:grpSpPr>
          <a:xfrm>
            <a:off x="11330808" y="372047"/>
            <a:ext cx="514350" cy="284207"/>
            <a:chOff x="10501313" y="528290"/>
            <a:chExt cx="514350" cy="332185"/>
          </a:xfrm>
          <a:solidFill>
            <a:srgbClr val="395B77"/>
          </a:solidFill>
        </p:grpSpPr>
        <p:sp>
          <p:nvSpPr>
            <p:cNvPr id="8" name="矩形 7"/>
            <p:cNvSpPr/>
            <p:nvPr/>
          </p:nvSpPr>
          <p:spPr>
            <a:xfrm>
              <a:off x="10501313" y="700088"/>
              <a:ext cx="102306" cy="160387"/>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a:cs typeface="+mn-ea"/>
                <a:sym typeface="+mn-lt"/>
              </a:endParaRPr>
            </a:p>
          </p:txBody>
        </p:sp>
        <p:sp>
          <p:nvSpPr>
            <p:cNvPr id="9" name="矩形 8"/>
            <p:cNvSpPr/>
            <p:nvPr/>
          </p:nvSpPr>
          <p:spPr>
            <a:xfrm>
              <a:off x="10707335" y="597694"/>
              <a:ext cx="102306" cy="262781"/>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a:cs typeface="+mn-ea"/>
                <a:sym typeface="+mn-lt"/>
              </a:endParaRPr>
            </a:p>
          </p:txBody>
        </p:sp>
        <p:sp>
          <p:nvSpPr>
            <p:cNvPr id="10" name="矩形 9"/>
            <p:cNvSpPr/>
            <p:nvPr/>
          </p:nvSpPr>
          <p:spPr>
            <a:xfrm>
              <a:off x="10913357" y="528290"/>
              <a:ext cx="102306" cy="332185"/>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a:cs typeface="+mn-ea"/>
                <a:sym typeface="+mn-lt"/>
              </a:endParaRPr>
            </a:p>
          </p:txBody>
        </p:sp>
      </p:grpSp>
      <p:sp>
        <p:nvSpPr>
          <p:cNvPr id="7" name="矩形 6"/>
          <p:cNvSpPr/>
          <p:nvPr/>
        </p:nvSpPr>
        <p:spPr>
          <a:xfrm>
            <a:off x="2048903" y="194589"/>
            <a:ext cx="1415772" cy="461665"/>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sz="2400" b="1" dirty="0">
                <a:solidFill>
                  <a:srgbClr val="003466"/>
                </a:solidFill>
                <a:cs typeface="+mn-ea"/>
                <a:sym typeface="+mn-lt"/>
              </a:rPr>
              <a:t>成本分析</a:t>
            </a:r>
            <a:endParaRPr lang="zh-CN" altLang="en-US" sz="2400" b="1" dirty="0">
              <a:solidFill>
                <a:srgbClr val="003466"/>
              </a:solidFill>
              <a:cs typeface="+mn-ea"/>
              <a:sym typeface="+mn-lt"/>
            </a:endParaRPr>
          </a:p>
        </p:txBody>
      </p:sp>
      <p:sp>
        <p:nvSpPr>
          <p:cNvPr id="16" name="矩形 15"/>
          <p:cNvSpPr/>
          <p:nvPr/>
        </p:nvSpPr>
        <p:spPr>
          <a:xfrm>
            <a:off x="719917" y="1434780"/>
            <a:ext cx="5093271" cy="567779"/>
          </a:xfrm>
          <a:prstGeom prst="rect">
            <a:avLst/>
          </a:prstGeom>
          <a:solidFill>
            <a:srgbClr val="2C4D88"/>
          </a:solidFill>
          <a:ln>
            <a:noFill/>
          </a:ln>
        </p:spPr>
        <p:style>
          <a:lnRef idx="2">
            <a:schemeClr val="accent1">
              <a:shade val="50000"/>
            </a:schemeClr>
          </a:lnRef>
          <a:fillRef idx="1">
            <a:schemeClr val="accent1"/>
          </a:fillRef>
          <a:effectRef idx="0">
            <a:schemeClr val="accent1"/>
          </a:effectRef>
          <a:fontRef idx="minor">
            <a:schemeClr val="lt1"/>
          </a:fontRef>
        </p:style>
        <p:txBody>
          <a:bodyPr lIns="68567" tIns="34284" rIns="68567" bIns="34284"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3200" b="1" spc="300" dirty="0">
                <a:cs typeface="+mn-ea"/>
                <a:sym typeface="+mn-lt"/>
              </a:rPr>
              <a:t>影响成本变动的因素</a:t>
            </a:r>
            <a:endParaRPr lang="zh-CN" altLang="en-US" sz="3200" b="1" spc="300" dirty="0">
              <a:cs typeface="+mn-ea"/>
              <a:sym typeface="+mn-lt"/>
            </a:endParaRPr>
          </a:p>
        </p:txBody>
      </p:sp>
      <p:sp>
        <p:nvSpPr>
          <p:cNvPr id="17" name="iṡ1ídê"/>
          <p:cNvSpPr txBox="1"/>
          <p:nvPr/>
        </p:nvSpPr>
        <p:spPr>
          <a:xfrm>
            <a:off x="6654291" y="1434780"/>
            <a:ext cx="3211168" cy="461665"/>
          </a:xfrm>
          <a:prstGeom prst="rect">
            <a:avLst/>
          </a:prstGeom>
          <a:noFill/>
        </p:spPr>
        <p:txBody>
          <a:bodyPr wrap="square" rtlCol="0">
            <a:spAutoFit/>
          </a:bodyPr>
          <a:lstStyle/>
          <a:p>
            <a:r>
              <a:rPr lang="zh-CN" altLang="en-US" sz="2400" b="1" dirty="0">
                <a:cs typeface="+mn-ea"/>
                <a:sym typeface="+mn-lt"/>
              </a:rPr>
              <a:t>管理原因</a:t>
            </a:r>
            <a:endParaRPr lang="zh-CN" altLang="en-US" sz="2400" b="1" dirty="0">
              <a:cs typeface="+mn-ea"/>
              <a:sym typeface="+mn-lt"/>
            </a:endParaRPr>
          </a:p>
        </p:txBody>
      </p:sp>
      <p:sp>
        <p:nvSpPr>
          <p:cNvPr id="31" name="îṥḷiḓe"/>
          <p:cNvSpPr/>
          <p:nvPr/>
        </p:nvSpPr>
        <p:spPr>
          <a:xfrm>
            <a:off x="719916" y="3040533"/>
            <a:ext cx="5219601" cy="3197742"/>
          </a:xfrm>
          <a:prstGeom prst="rect">
            <a:avLst/>
          </a:prstGeom>
          <a:blipFill>
            <a:blip r:embed="rId2" cstate="screen"/>
            <a:stretch>
              <a:fillRect/>
            </a:stretch>
          </a:blip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algn="ctr" defTabSz="914400"/>
            <a:endParaRPr lang="zh-CN" altLang="en-US" sz="2000" b="1" dirty="0">
              <a:solidFill>
                <a:schemeClr val="bg1"/>
              </a:solidFill>
              <a:cs typeface="+mn-ea"/>
              <a:sym typeface="+mn-lt"/>
            </a:endParaRPr>
          </a:p>
        </p:txBody>
      </p:sp>
    </p:spTree>
  </p:cSld>
  <p:clrMapOvr>
    <a:masterClrMapping/>
  </p:clrMapOvr>
  <p:transition spd="slow" advClick="0" advTm="8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1000"/>
                                        <p:tgtEl>
                                          <p:spTgt spid="5"/>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left)">
                                      <p:cBhvr>
                                        <p:cTn id="10" dur="1000"/>
                                        <p:tgtEl>
                                          <p:spTgt spid="7"/>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left)">
                                      <p:cBhvr>
                                        <p:cTn id="13" dur="1000"/>
                                        <p:tgtEl>
                                          <p:spTgt spid="4"/>
                                        </p:tgtEl>
                                      </p:cBhvr>
                                    </p:animEffect>
                                  </p:childTnLst>
                                </p:cTn>
                              </p:par>
                              <p:par>
                                <p:cTn id="14" presetID="22" presetClass="entr" presetSubtype="8" fill="hold"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ipe(left)">
                                      <p:cBhvr>
                                        <p:cTn id="16" dur="1000"/>
                                        <p:tgtEl>
                                          <p:spTgt spid="6"/>
                                        </p:tgtEl>
                                      </p:cBhvr>
                                    </p:animEffect>
                                  </p:childTnLst>
                                </p:cTn>
                              </p:par>
                              <p:par>
                                <p:cTn id="17" presetID="42" presetClass="entr" presetSubtype="0" fill="hold" grpId="0" nodeType="withEffect">
                                  <p:stCondLst>
                                    <p:cond delay="1500"/>
                                  </p:stCondLst>
                                  <p:childTnLst>
                                    <p:set>
                                      <p:cBhvr>
                                        <p:cTn id="18" dur="1" fill="hold">
                                          <p:stCondLst>
                                            <p:cond delay="0"/>
                                          </p:stCondLst>
                                        </p:cTn>
                                        <p:tgtEl>
                                          <p:spTgt spid="16"/>
                                        </p:tgtEl>
                                        <p:attrNameLst>
                                          <p:attrName>style.visibility</p:attrName>
                                        </p:attrNameLst>
                                      </p:cBhvr>
                                      <p:to>
                                        <p:strVal val="visible"/>
                                      </p:to>
                                    </p:set>
                                    <p:animEffect transition="in" filter="fade">
                                      <p:cBhvr>
                                        <p:cTn id="19" dur="1000"/>
                                        <p:tgtEl>
                                          <p:spTgt spid="16"/>
                                        </p:tgtEl>
                                      </p:cBhvr>
                                    </p:animEffect>
                                    <p:anim calcmode="lin" valueType="num">
                                      <p:cBhvr>
                                        <p:cTn id="20" dur="1000" fill="hold"/>
                                        <p:tgtEl>
                                          <p:spTgt spid="16"/>
                                        </p:tgtEl>
                                        <p:attrNameLst>
                                          <p:attrName>ppt_x</p:attrName>
                                        </p:attrNameLst>
                                      </p:cBhvr>
                                      <p:tavLst>
                                        <p:tav tm="0">
                                          <p:val>
                                            <p:strVal val="#ppt_x"/>
                                          </p:val>
                                        </p:tav>
                                        <p:tav tm="100000">
                                          <p:val>
                                            <p:strVal val="#ppt_x"/>
                                          </p:val>
                                        </p:tav>
                                      </p:tavLst>
                                    </p:anim>
                                    <p:anim calcmode="lin" valueType="num">
                                      <p:cBhvr>
                                        <p:cTn id="21" dur="1000" fill="hold"/>
                                        <p:tgtEl>
                                          <p:spTgt spid="16"/>
                                        </p:tgtEl>
                                        <p:attrNameLst>
                                          <p:attrName>ppt_y</p:attrName>
                                        </p:attrNameLst>
                                      </p:cBhvr>
                                      <p:tavLst>
                                        <p:tav tm="0">
                                          <p:val>
                                            <p:strVal val="#ppt_y+.1"/>
                                          </p:val>
                                        </p:tav>
                                        <p:tav tm="100000">
                                          <p:val>
                                            <p:strVal val="#ppt_y"/>
                                          </p:val>
                                        </p:tav>
                                      </p:tavLst>
                                    </p:anim>
                                  </p:childTnLst>
                                </p:cTn>
                              </p:par>
                            </p:childTnLst>
                          </p:cTn>
                        </p:par>
                        <p:par>
                          <p:cTn id="22" fill="hold">
                            <p:stCondLst>
                              <p:cond delay="1000"/>
                            </p:stCondLst>
                            <p:childTnLst>
                              <p:par>
                                <p:cTn id="23" presetID="14" presetClass="entr" presetSubtype="10" fill="hold" grpId="0" nodeType="afterEffect">
                                  <p:stCondLst>
                                    <p:cond delay="0"/>
                                  </p:stCondLst>
                                  <p:childTnLst>
                                    <p:set>
                                      <p:cBhvr>
                                        <p:cTn id="24" dur="1" fill="hold">
                                          <p:stCondLst>
                                            <p:cond delay="0"/>
                                          </p:stCondLst>
                                        </p:cTn>
                                        <p:tgtEl>
                                          <p:spTgt spid="31"/>
                                        </p:tgtEl>
                                        <p:attrNameLst>
                                          <p:attrName>style.visibility</p:attrName>
                                        </p:attrNameLst>
                                      </p:cBhvr>
                                      <p:to>
                                        <p:strVal val="visible"/>
                                      </p:to>
                                    </p:set>
                                    <p:animEffect transition="in" filter="randombar(horizontal)">
                                      <p:cBhvr>
                                        <p:cTn id="25" dur="500"/>
                                        <p:tgtEl>
                                          <p:spTgt spid="31"/>
                                        </p:tgtEl>
                                      </p:cBhvr>
                                    </p:animEffect>
                                  </p:childTnLst>
                                </p:cTn>
                              </p:par>
                            </p:childTnLst>
                          </p:cTn>
                        </p:par>
                        <p:par>
                          <p:cTn id="26" fill="hold">
                            <p:stCondLst>
                              <p:cond delay="1500"/>
                            </p:stCondLst>
                            <p:childTnLst>
                              <p:par>
                                <p:cTn id="27" presetID="22" presetClass="entr" presetSubtype="1" fill="hold" grpId="0" nodeType="afterEffect">
                                  <p:stCondLst>
                                    <p:cond delay="0"/>
                                  </p:stCondLst>
                                  <p:childTnLst>
                                    <p:set>
                                      <p:cBhvr>
                                        <p:cTn id="28" dur="1" fill="hold">
                                          <p:stCondLst>
                                            <p:cond delay="0"/>
                                          </p:stCondLst>
                                        </p:cTn>
                                        <p:tgtEl>
                                          <p:spTgt spid="33"/>
                                        </p:tgtEl>
                                        <p:attrNameLst>
                                          <p:attrName>style.visibility</p:attrName>
                                        </p:attrNameLst>
                                      </p:cBhvr>
                                      <p:to>
                                        <p:strVal val="visible"/>
                                      </p:to>
                                    </p:set>
                                    <p:animEffect transition="in" filter="wipe(up)">
                                      <p:cBhvr>
                                        <p:cTn id="29" dur="500"/>
                                        <p:tgtEl>
                                          <p:spTgt spid="33"/>
                                        </p:tgtEl>
                                      </p:cBhvr>
                                    </p:animEffect>
                                  </p:childTnLst>
                                </p:cTn>
                              </p:par>
                              <p:par>
                                <p:cTn id="30" presetID="22" presetClass="entr" presetSubtype="1" fill="hold" grpId="0" nodeType="with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wipe(up)">
                                      <p:cBhvr>
                                        <p:cTn id="3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4" grpId="0" animBg="1"/>
      <p:bldP spid="5" grpId="0" animBg="1"/>
      <p:bldP spid="7" grpId="0"/>
      <p:bldP spid="16" grpId="0" animBg="1"/>
      <p:bldP spid="17" grpId="0"/>
      <p:bldP spid="31"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765738" y="753752"/>
            <a:ext cx="10079420" cy="136634"/>
          </a:xfrm>
          <a:prstGeom prst="rect">
            <a:avLst/>
          </a:prstGeom>
          <a:solidFill>
            <a:srgbClr val="0034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003466"/>
              </a:solidFill>
              <a:cs typeface="+mn-ea"/>
              <a:sym typeface="+mn-lt"/>
            </a:endParaRPr>
          </a:p>
        </p:txBody>
      </p:sp>
      <p:sp>
        <p:nvSpPr>
          <p:cNvPr id="5" name="椭圆 4"/>
          <p:cNvSpPr/>
          <p:nvPr/>
        </p:nvSpPr>
        <p:spPr>
          <a:xfrm>
            <a:off x="346842" y="0"/>
            <a:ext cx="1332000" cy="1332000"/>
          </a:xfrm>
          <a:prstGeom prst="ellipse">
            <a:avLst/>
          </a:prstGeom>
          <a:blipFill dpi="0" rotWithShape="1">
            <a:blip r:embed="rId1" cstate="screen"/>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6" name="组合 5"/>
          <p:cNvGrpSpPr/>
          <p:nvPr/>
        </p:nvGrpSpPr>
        <p:grpSpPr>
          <a:xfrm>
            <a:off x="11330808" y="372047"/>
            <a:ext cx="514350" cy="284207"/>
            <a:chOff x="10501313" y="528290"/>
            <a:chExt cx="514350" cy="332185"/>
          </a:xfrm>
          <a:solidFill>
            <a:srgbClr val="395B77"/>
          </a:solidFill>
        </p:grpSpPr>
        <p:sp>
          <p:nvSpPr>
            <p:cNvPr id="8" name="矩形 7"/>
            <p:cNvSpPr/>
            <p:nvPr/>
          </p:nvSpPr>
          <p:spPr>
            <a:xfrm>
              <a:off x="10501313" y="700088"/>
              <a:ext cx="102306" cy="160387"/>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a:cs typeface="+mn-ea"/>
                <a:sym typeface="+mn-lt"/>
              </a:endParaRPr>
            </a:p>
          </p:txBody>
        </p:sp>
        <p:sp>
          <p:nvSpPr>
            <p:cNvPr id="9" name="矩形 8"/>
            <p:cNvSpPr/>
            <p:nvPr/>
          </p:nvSpPr>
          <p:spPr>
            <a:xfrm>
              <a:off x="10707335" y="597694"/>
              <a:ext cx="102306" cy="262781"/>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a:cs typeface="+mn-ea"/>
                <a:sym typeface="+mn-lt"/>
              </a:endParaRPr>
            </a:p>
          </p:txBody>
        </p:sp>
        <p:sp>
          <p:nvSpPr>
            <p:cNvPr id="10" name="矩形 9"/>
            <p:cNvSpPr/>
            <p:nvPr/>
          </p:nvSpPr>
          <p:spPr>
            <a:xfrm>
              <a:off x="10913357" y="528290"/>
              <a:ext cx="102306" cy="332185"/>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a:cs typeface="+mn-ea"/>
                <a:sym typeface="+mn-lt"/>
              </a:endParaRPr>
            </a:p>
          </p:txBody>
        </p:sp>
      </p:grpSp>
      <p:sp>
        <p:nvSpPr>
          <p:cNvPr id="7" name="矩形 6"/>
          <p:cNvSpPr/>
          <p:nvPr/>
        </p:nvSpPr>
        <p:spPr>
          <a:xfrm>
            <a:off x="2048903" y="194589"/>
            <a:ext cx="1415772" cy="461665"/>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sz="2400" b="1" dirty="0">
                <a:solidFill>
                  <a:srgbClr val="003466"/>
                </a:solidFill>
                <a:cs typeface="+mn-ea"/>
                <a:sym typeface="+mn-lt"/>
              </a:rPr>
              <a:t>成本分析</a:t>
            </a:r>
            <a:endParaRPr lang="zh-CN" altLang="en-US" sz="2400" b="1" dirty="0">
              <a:solidFill>
                <a:srgbClr val="003466"/>
              </a:solidFill>
              <a:cs typeface="+mn-ea"/>
              <a:sym typeface="+mn-lt"/>
            </a:endParaRPr>
          </a:p>
        </p:txBody>
      </p:sp>
      <p:sp>
        <p:nvSpPr>
          <p:cNvPr id="16" name="矩形 15"/>
          <p:cNvSpPr/>
          <p:nvPr/>
        </p:nvSpPr>
        <p:spPr>
          <a:xfrm>
            <a:off x="2084646" y="1234475"/>
            <a:ext cx="3100520" cy="567779"/>
          </a:xfrm>
          <a:prstGeom prst="rect">
            <a:avLst/>
          </a:prstGeom>
          <a:solidFill>
            <a:srgbClr val="2C4D88"/>
          </a:solidFill>
          <a:ln>
            <a:noFill/>
          </a:ln>
        </p:spPr>
        <p:style>
          <a:lnRef idx="2">
            <a:schemeClr val="accent1">
              <a:shade val="50000"/>
            </a:schemeClr>
          </a:lnRef>
          <a:fillRef idx="1">
            <a:schemeClr val="accent1"/>
          </a:fillRef>
          <a:effectRef idx="0">
            <a:schemeClr val="accent1"/>
          </a:effectRef>
          <a:fontRef idx="minor">
            <a:schemeClr val="lt1"/>
          </a:fontRef>
        </p:style>
        <p:txBody>
          <a:bodyPr lIns="68567" tIns="34284" rIns="68567" bIns="34284"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3200" b="1" spc="300" dirty="0">
                <a:cs typeface="+mn-ea"/>
                <a:sym typeface="+mn-lt"/>
              </a:rPr>
              <a:t>成本分析方法</a:t>
            </a:r>
            <a:endParaRPr lang="zh-CN" altLang="en-US" sz="3200" b="1" spc="300" dirty="0">
              <a:cs typeface="+mn-ea"/>
              <a:sym typeface="+mn-lt"/>
            </a:endParaRPr>
          </a:p>
        </p:txBody>
      </p:sp>
      <p:grpSp>
        <p:nvGrpSpPr>
          <p:cNvPr id="63" name="#461591"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custDataLst>
              <p:tags r:id="rId2"/>
            </p:custDataLst>
          </p:nvPr>
        </p:nvGrpSpPr>
        <p:grpSpPr>
          <a:xfrm>
            <a:off x="0" y="2456395"/>
            <a:ext cx="12192000" cy="3882573"/>
            <a:chOff x="0" y="2260598"/>
            <a:chExt cx="12192000" cy="3882573"/>
          </a:xfrm>
        </p:grpSpPr>
        <p:cxnSp>
          <p:nvCxnSpPr>
            <p:cNvPr id="64" name="直接连接符 63"/>
            <p:cNvCxnSpPr/>
            <p:nvPr/>
          </p:nvCxnSpPr>
          <p:spPr>
            <a:xfrm>
              <a:off x="0" y="6143171"/>
              <a:ext cx="12192000" cy="0"/>
            </a:xfrm>
            <a:prstGeom prst="line">
              <a:avLst/>
            </a:prstGeom>
            <a:ln w="3175" cap="rnd">
              <a:solidFill>
                <a:srgbClr val="FC9400"/>
              </a:solidFill>
              <a:round/>
            </a:ln>
          </p:spPr>
          <p:style>
            <a:lnRef idx="1">
              <a:schemeClr val="accent1"/>
            </a:lnRef>
            <a:fillRef idx="0">
              <a:schemeClr val="accent1"/>
            </a:fillRef>
            <a:effectRef idx="0">
              <a:schemeClr val="accent1"/>
            </a:effectRef>
            <a:fontRef idx="minor">
              <a:schemeClr val="tx1"/>
            </a:fontRef>
          </p:style>
        </p:cxnSp>
        <p:grpSp>
          <p:nvGrpSpPr>
            <p:cNvPr id="65" name="ïṩļiďê"/>
            <p:cNvGrpSpPr/>
            <p:nvPr/>
          </p:nvGrpSpPr>
          <p:grpSpPr>
            <a:xfrm>
              <a:off x="660400" y="2260598"/>
              <a:ext cx="3158590" cy="3882573"/>
              <a:chOff x="994080" y="2260598"/>
              <a:chExt cx="3158590" cy="3882573"/>
            </a:xfrm>
          </p:grpSpPr>
          <p:cxnSp>
            <p:nvCxnSpPr>
              <p:cNvPr id="96" name="直接连接符 95"/>
              <p:cNvCxnSpPr/>
              <p:nvPr/>
            </p:nvCxnSpPr>
            <p:spPr>
              <a:xfrm>
                <a:off x="1567543" y="3414485"/>
                <a:ext cx="0" cy="2728686"/>
              </a:xfrm>
              <a:prstGeom prst="line">
                <a:avLst/>
              </a:prstGeom>
              <a:ln w="38100" cap="rnd">
                <a:solidFill>
                  <a:schemeClr val="accent1"/>
                </a:solidFill>
                <a:round/>
                <a:tailEnd type="oval"/>
              </a:ln>
            </p:spPr>
            <p:style>
              <a:lnRef idx="1">
                <a:schemeClr val="accent1"/>
              </a:lnRef>
              <a:fillRef idx="0">
                <a:schemeClr val="accent1"/>
              </a:fillRef>
              <a:effectRef idx="0">
                <a:schemeClr val="accent1"/>
              </a:effectRef>
              <a:fontRef idx="minor">
                <a:schemeClr val="tx1"/>
              </a:fontRef>
            </p:style>
          </p:cxnSp>
          <p:grpSp>
            <p:nvGrpSpPr>
              <p:cNvPr id="97" name="iṣḷïḑè"/>
              <p:cNvGrpSpPr/>
              <p:nvPr/>
            </p:nvGrpSpPr>
            <p:grpSpPr>
              <a:xfrm>
                <a:off x="994080" y="2260598"/>
                <a:ext cx="1146925" cy="1146926"/>
                <a:chOff x="4787894" y="2120893"/>
                <a:chExt cx="2616213" cy="2616215"/>
              </a:xfrm>
            </p:grpSpPr>
            <p:sp>
              <p:nvSpPr>
                <p:cNvPr id="100" name="ïṧľïḑè"/>
                <p:cNvSpPr/>
                <p:nvPr/>
              </p:nvSpPr>
              <p:spPr>
                <a:xfrm rot="2830953">
                  <a:off x="4787893" y="2120894"/>
                  <a:ext cx="2616215" cy="2616213"/>
                </a:xfrm>
                <a:prstGeom prst="roundRect">
                  <a:avLst>
                    <a:gd name="adj" fmla="val 50000"/>
                  </a:avLst>
                </a:prstGeom>
                <a:solidFill>
                  <a:srgbClr val="4472C4"/>
                </a:solidFill>
                <a:ln w="381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algn="ctr" defTabSz="914400"/>
                  <a:endParaRPr lang="zh-CN" altLang="en-US" sz="2000" b="1" dirty="0">
                    <a:solidFill>
                      <a:schemeClr val="bg1"/>
                    </a:solidFill>
                    <a:cs typeface="+mn-ea"/>
                    <a:sym typeface="+mn-lt"/>
                  </a:endParaRPr>
                </a:p>
              </p:txBody>
            </p:sp>
            <p:sp>
              <p:nvSpPr>
                <p:cNvPr id="101" name="ïşļïde"/>
                <p:cNvSpPr/>
                <p:nvPr/>
              </p:nvSpPr>
              <p:spPr>
                <a:xfrm>
                  <a:off x="5003800" y="2336801"/>
                  <a:ext cx="2184401" cy="2184399"/>
                </a:xfrm>
                <a:prstGeom prst="roundRect">
                  <a:avLst>
                    <a:gd name="adj" fmla="val 50000"/>
                  </a:avLst>
                </a:prstGeom>
                <a:noFill/>
                <a:ln w="38100" cap="rnd">
                  <a:gradFill>
                    <a:gsLst>
                      <a:gs pos="54000">
                        <a:schemeClr val="bg1">
                          <a:alpha val="0"/>
                        </a:schemeClr>
                      </a:gs>
                      <a:gs pos="27000">
                        <a:schemeClr val="bg1"/>
                      </a:gs>
                      <a:gs pos="85000">
                        <a:schemeClr val="bg1"/>
                      </a:gs>
                    </a:gsLst>
                    <a:lin ang="4500000" scaled="0"/>
                  </a:gra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algn="ctr" defTabSz="914400"/>
                  <a:r>
                    <a:rPr lang="en-US" altLang="zh-CN" sz="2400" b="1" dirty="0">
                      <a:solidFill>
                        <a:schemeClr val="bg1"/>
                      </a:solidFill>
                      <a:cs typeface="+mn-ea"/>
                      <a:sym typeface="+mn-lt"/>
                    </a:rPr>
                    <a:t>01</a:t>
                  </a:r>
                  <a:endParaRPr lang="zh-CN" altLang="en-US" sz="2400" b="1" dirty="0">
                    <a:solidFill>
                      <a:schemeClr val="bg1"/>
                    </a:solidFill>
                    <a:cs typeface="+mn-ea"/>
                    <a:sym typeface="+mn-lt"/>
                  </a:endParaRPr>
                </a:p>
              </p:txBody>
            </p:sp>
          </p:grpSp>
          <p:sp>
            <p:nvSpPr>
              <p:cNvPr id="99" name="ï$ļîḍé"/>
              <p:cNvSpPr txBox="1"/>
              <p:nvPr/>
            </p:nvSpPr>
            <p:spPr>
              <a:xfrm>
                <a:off x="2157475" y="2651087"/>
                <a:ext cx="1995195" cy="400110"/>
              </a:xfrm>
              <a:prstGeom prst="rect">
                <a:avLst/>
              </a:prstGeom>
              <a:noFill/>
            </p:spPr>
            <p:txBody>
              <a:bodyPr wrap="square" rtlCol="0">
                <a:spAutoFit/>
              </a:bodyPr>
              <a:lstStyle/>
              <a:p>
                <a:r>
                  <a:rPr lang="zh-CN" altLang="en-US" sz="2000" b="1" spc="300" dirty="0">
                    <a:solidFill>
                      <a:schemeClr val="tx1">
                        <a:lumMod val="85000"/>
                        <a:lumOff val="15000"/>
                      </a:schemeClr>
                    </a:solidFill>
                    <a:cs typeface="+mn-ea"/>
                    <a:sym typeface="+mn-lt"/>
                  </a:rPr>
                  <a:t>对比分析法</a:t>
                </a:r>
                <a:endParaRPr lang="zh-CN" altLang="en-US" sz="2000" b="1" spc="300" dirty="0">
                  <a:solidFill>
                    <a:schemeClr val="tx1">
                      <a:lumMod val="85000"/>
                      <a:lumOff val="15000"/>
                    </a:schemeClr>
                  </a:solidFill>
                  <a:cs typeface="+mn-ea"/>
                  <a:sym typeface="+mn-lt"/>
                </a:endParaRPr>
              </a:p>
            </p:txBody>
          </p:sp>
        </p:grpSp>
        <p:grpSp>
          <p:nvGrpSpPr>
            <p:cNvPr id="66" name="îŝ1iḍe"/>
            <p:cNvGrpSpPr/>
            <p:nvPr/>
          </p:nvGrpSpPr>
          <p:grpSpPr>
            <a:xfrm>
              <a:off x="3369856" y="3119889"/>
              <a:ext cx="3158590" cy="3023282"/>
              <a:chOff x="994080" y="2260598"/>
              <a:chExt cx="3158590" cy="3023282"/>
            </a:xfrm>
          </p:grpSpPr>
          <p:cxnSp>
            <p:nvCxnSpPr>
              <p:cNvPr id="90" name="直接连接符 89"/>
              <p:cNvCxnSpPr/>
              <p:nvPr/>
            </p:nvCxnSpPr>
            <p:spPr>
              <a:xfrm>
                <a:off x="1567543" y="3414485"/>
                <a:ext cx="0" cy="1869395"/>
              </a:xfrm>
              <a:prstGeom prst="line">
                <a:avLst/>
              </a:prstGeom>
              <a:ln w="38100" cap="rnd">
                <a:solidFill>
                  <a:srgbClr val="FFAC33"/>
                </a:solidFill>
                <a:round/>
                <a:tailEnd type="oval"/>
              </a:ln>
            </p:spPr>
            <p:style>
              <a:lnRef idx="1">
                <a:schemeClr val="accent1"/>
              </a:lnRef>
              <a:fillRef idx="0">
                <a:schemeClr val="accent1"/>
              </a:fillRef>
              <a:effectRef idx="0">
                <a:schemeClr val="accent1"/>
              </a:effectRef>
              <a:fontRef idx="minor">
                <a:schemeClr val="tx1"/>
              </a:fontRef>
            </p:style>
          </p:cxnSp>
          <p:grpSp>
            <p:nvGrpSpPr>
              <p:cNvPr id="91" name="íṡḻiḋê"/>
              <p:cNvGrpSpPr/>
              <p:nvPr/>
            </p:nvGrpSpPr>
            <p:grpSpPr>
              <a:xfrm>
                <a:off x="994080" y="2260598"/>
                <a:ext cx="1146925" cy="1146926"/>
                <a:chOff x="4787894" y="2120893"/>
                <a:chExt cx="2616213" cy="2616215"/>
              </a:xfrm>
            </p:grpSpPr>
            <p:sp>
              <p:nvSpPr>
                <p:cNvPr id="94" name="îṡ1ïďé"/>
                <p:cNvSpPr/>
                <p:nvPr/>
              </p:nvSpPr>
              <p:spPr>
                <a:xfrm rot="2830953">
                  <a:off x="4787893" y="2120894"/>
                  <a:ext cx="2616215" cy="2616213"/>
                </a:xfrm>
                <a:prstGeom prst="roundRect">
                  <a:avLst>
                    <a:gd name="adj" fmla="val 50000"/>
                  </a:avLst>
                </a:prstGeom>
                <a:solidFill>
                  <a:srgbClr val="FC9400"/>
                </a:solidFill>
                <a:ln w="381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algn="ctr" defTabSz="914400"/>
                  <a:endParaRPr lang="zh-CN" altLang="en-US" sz="2000" b="1" dirty="0">
                    <a:solidFill>
                      <a:schemeClr val="bg1"/>
                    </a:solidFill>
                    <a:cs typeface="+mn-ea"/>
                    <a:sym typeface="+mn-lt"/>
                  </a:endParaRPr>
                </a:p>
              </p:txBody>
            </p:sp>
            <p:sp>
              <p:nvSpPr>
                <p:cNvPr id="95" name="i$ļïḑe"/>
                <p:cNvSpPr/>
                <p:nvPr/>
              </p:nvSpPr>
              <p:spPr>
                <a:xfrm>
                  <a:off x="5003800" y="2336801"/>
                  <a:ext cx="2184401" cy="2184399"/>
                </a:xfrm>
                <a:prstGeom prst="roundRect">
                  <a:avLst>
                    <a:gd name="adj" fmla="val 50000"/>
                  </a:avLst>
                </a:prstGeom>
                <a:noFill/>
                <a:ln w="38100" cap="rnd">
                  <a:gradFill>
                    <a:gsLst>
                      <a:gs pos="54000">
                        <a:schemeClr val="bg1">
                          <a:alpha val="0"/>
                        </a:schemeClr>
                      </a:gs>
                      <a:gs pos="27000">
                        <a:schemeClr val="bg1"/>
                      </a:gs>
                      <a:gs pos="85000">
                        <a:schemeClr val="bg1"/>
                      </a:gs>
                    </a:gsLst>
                    <a:lin ang="4500000" scaled="0"/>
                  </a:gra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algn="ctr" defTabSz="914400"/>
                  <a:r>
                    <a:rPr lang="en-US" altLang="zh-CN" sz="2400" b="1" dirty="0">
                      <a:solidFill>
                        <a:schemeClr val="bg1"/>
                      </a:solidFill>
                      <a:cs typeface="+mn-ea"/>
                      <a:sym typeface="+mn-lt"/>
                    </a:rPr>
                    <a:t>02</a:t>
                  </a:r>
                  <a:endParaRPr lang="en-US" altLang="zh-CN" sz="2400" b="1" dirty="0">
                    <a:solidFill>
                      <a:schemeClr val="bg1"/>
                    </a:solidFill>
                    <a:cs typeface="+mn-ea"/>
                    <a:sym typeface="+mn-lt"/>
                  </a:endParaRPr>
                </a:p>
              </p:txBody>
            </p:sp>
          </p:grpSp>
          <p:sp>
            <p:nvSpPr>
              <p:cNvPr id="93" name="îS1íḑè"/>
              <p:cNvSpPr txBox="1"/>
              <p:nvPr/>
            </p:nvSpPr>
            <p:spPr>
              <a:xfrm>
                <a:off x="2157475" y="2651087"/>
                <a:ext cx="1995195" cy="400110"/>
              </a:xfrm>
              <a:prstGeom prst="rect">
                <a:avLst/>
              </a:prstGeom>
              <a:noFill/>
            </p:spPr>
            <p:txBody>
              <a:bodyPr wrap="square" rtlCol="0">
                <a:spAutoFit/>
              </a:bodyPr>
              <a:lstStyle/>
              <a:p>
                <a:r>
                  <a:rPr lang="zh-CN" altLang="en-US" sz="2000" b="1" spc="300" dirty="0">
                    <a:solidFill>
                      <a:schemeClr val="tx1">
                        <a:lumMod val="85000"/>
                        <a:lumOff val="15000"/>
                      </a:schemeClr>
                    </a:solidFill>
                    <a:cs typeface="+mn-ea"/>
                    <a:sym typeface="+mn-lt"/>
                  </a:rPr>
                  <a:t>连锁替代法</a:t>
                </a:r>
                <a:endParaRPr lang="zh-CN" altLang="en-US" sz="2000" b="1" spc="300" dirty="0">
                  <a:solidFill>
                    <a:schemeClr val="tx1">
                      <a:lumMod val="85000"/>
                      <a:lumOff val="15000"/>
                    </a:schemeClr>
                  </a:solidFill>
                  <a:cs typeface="+mn-ea"/>
                  <a:sym typeface="+mn-lt"/>
                </a:endParaRPr>
              </a:p>
            </p:txBody>
          </p:sp>
        </p:grpSp>
        <p:grpSp>
          <p:nvGrpSpPr>
            <p:cNvPr id="67" name="ïṡ1iďè"/>
            <p:cNvGrpSpPr/>
            <p:nvPr/>
          </p:nvGrpSpPr>
          <p:grpSpPr>
            <a:xfrm>
              <a:off x="6079312" y="2260598"/>
              <a:ext cx="3158590" cy="3882573"/>
              <a:chOff x="994080" y="2260598"/>
              <a:chExt cx="3158590" cy="3882573"/>
            </a:xfrm>
          </p:grpSpPr>
          <p:cxnSp>
            <p:nvCxnSpPr>
              <p:cNvPr id="75" name="直接连接符 74"/>
              <p:cNvCxnSpPr/>
              <p:nvPr/>
            </p:nvCxnSpPr>
            <p:spPr>
              <a:xfrm>
                <a:off x="1567543" y="3414485"/>
                <a:ext cx="0" cy="2728686"/>
              </a:xfrm>
              <a:prstGeom prst="line">
                <a:avLst/>
              </a:prstGeom>
              <a:ln w="38100" cap="rnd">
                <a:solidFill>
                  <a:schemeClr val="accent1"/>
                </a:solidFill>
                <a:round/>
                <a:tailEnd type="oval"/>
              </a:ln>
            </p:spPr>
            <p:style>
              <a:lnRef idx="1">
                <a:schemeClr val="accent1"/>
              </a:lnRef>
              <a:fillRef idx="0">
                <a:schemeClr val="accent1"/>
              </a:fillRef>
              <a:effectRef idx="0">
                <a:schemeClr val="accent1"/>
              </a:effectRef>
              <a:fontRef idx="minor">
                <a:schemeClr val="tx1"/>
              </a:fontRef>
            </p:style>
          </p:cxnSp>
          <p:grpSp>
            <p:nvGrpSpPr>
              <p:cNvPr id="76" name="îŝļiḑé"/>
              <p:cNvGrpSpPr/>
              <p:nvPr/>
            </p:nvGrpSpPr>
            <p:grpSpPr>
              <a:xfrm>
                <a:off x="994080" y="2260598"/>
                <a:ext cx="1146925" cy="1146926"/>
                <a:chOff x="4787894" y="2120893"/>
                <a:chExt cx="2616213" cy="2616215"/>
              </a:xfrm>
            </p:grpSpPr>
            <p:sp>
              <p:nvSpPr>
                <p:cNvPr id="84" name="išḷîdè"/>
                <p:cNvSpPr/>
                <p:nvPr/>
              </p:nvSpPr>
              <p:spPr>
                <a:xfrm rot="2830953">
                  <a:off x="4787893" y="2120894"/>
                  <a:ext cx="2616215" cy="2616213"/>
                </a:xfrm>
                <a:prstGeom prst="roundRect">
                  <a:avLst>
                    <a:gd name="adj" fmla="val 50000"/>
                  </a:avLst>
                </a:prstGeom>
                <a:solidFill>
                  <a:srgbClr val="55A3D3"/>
                </a:solidFill>
                <a:ln w="381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algn="ctr" defTabSz="914400"/>
                  <a:endParaRPr lang="zh-CN" altLang="en-US" sz="2000" b="1" dirty="0">
                    <a:solidFill>
                      <a:schemeClr val="bg1"/>
                    </a:solidFill>
                    <a:cs typeface="+mn-ea"/>
                    <a:sym typeface="+mn-lt"/>
                  </a:endParaRPr>
                </a:p>
              </p:txBody>
            </p:sp>
            <p:sp>
              <p:nvSpPr>
                <p:cNvPr id="88" name="í$ľïḋe"/>
                <p:cNvSpPr/>
                <p:nvPr/>
              </p:nvSpPr>
              <p:spPr>
                <a:xfrm>
                  <a:off x="5003800" y="2336801"/>
                  <a:ext cx="2184401" cy="2184399"/>
                </a:xfrm>
                <a:prstGeom prst="roundRect">
                  <a:avLst>
                    <a:gd name="adj" fmla="val 50000"/>
                  </a:avLst>
                </a:prstGeom>
                <a:noFill/>
                <a:ln w="38100" cap="rnd">
                  <a:gradFill>
                    <a:gsLst>
                      <a:gs pos="54000">
                        <a:schemeClr val="bg1">
                          <a:alpha val="0"/>
                        </a:schemeClr>
                      </a:gs>
                      <a:gs pos="27000">
                        <a:schemeClr val="bg1"/>
                      </a:gs>
                      <a:gs pos="85000">
                        <a:schemeClr val="bg1"/>
                      </a:gs>
                    </a:gsLst>
                    <a:lin ang="4500000" scaled="0"/>
                  </a:gra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algn="ctr" defTabSz="914400"/>
                  <a:r>
                    <a:rPr lang="en-US" altLang="zh-CN" sz="2400" b="1" dirty="0">
                      <a:solidFill>
                        <a:schemeClr val="bg1"/>
                      </a:solidFill>
                      <a:cs typeface="+mn-ea"/>
                      <a:sym typeface="+mn-lt"/>
                    </a:rPr>
                    <a:t>03</a:t>
                  </a:r>
                  <a:endParaRPr lang="zh-CN" altLang="en-US" sz="2400" b="1" dirty="0">
                    <a:solidFill>
                      <a:schemeClr val="bg1"/>
                    </a:solidFill>
                    <a:cs typeface="+mn-ea"/>
                    <a:sym typeface="+mn-lt"/>
                  </a:endParaRPr>
                </a:p>
              </p:txBody>
            </p:sp>
          </p:grpSp>
          <p:sp>
            <p:nvSpPr>
              <p:cNvPr id="80" name="îŝľîdê"/>
              <p:cNvSpPr txBox="1"/>
              <p:nvPr/>
            </p:nvSpPr>
            <p:spPr>
              <a:xfrm>
                <a:off x="2157475" y="2651087"/>
                <a:ext cx="1995195" cy="400110"/>
              </a:xfrm>
              <a:prstGeom prst="rect">
                <a:avLst/>
              </a:prstGeom>
              <a:noFill/>
            </p:spPr>
            <p:txBody>
              <a:bodyPr wrap="square" rtlCol="0">
                <a:spAutoFit/>
              </a:bodyPr>
              <a:lstStyle/>
              <a:p>
                <a:r>
                  <a:rPr lang="zh-CN" altLang="en-US" sz="2000" b="1" spc="300" dirty="0">
                    <a:solidFill>
                      <a:schemeClr val="tx1">
                        <a:lumMod val="85000"/>
                        <a:lumOff val="15000"/>
                      </a:schemeClr>
                    </a:solidFill>
                    <a:cs typeface="+mn-ea"/>
                    <a:sym typeface="+mn-lt"/>
                  </a:rPr>
                  <a:t>相关分析法</a:t>
                </a:r>
                <a:endParaRPr lang="zh-CN" altLang="en-US" sz="2000" b="1" spc="300" dirty="0">
                  <a:solidFill>
                    <a:schemeClr val="tx1">
                      <a:lumMod val="85000"/>
                      <a:lumOff val="15000"/>
                    </a:schemeClr>
                  </a:solidFill>
                  <a:cs typeface="+mn-ea"/>
                  <a:sym typeface="+mn-lt"/>
                </a:endParaRPr>
              </a:p>
            </p:txBody>
          </p:sp>
        </p:grpSp>
        <p:grpSp>
          <p:nvGrpSpPr>
            <p:cNvPr id="68" name="ïṡlïḓe"/>
            <p:cNvGrpSpPr/>
            <p:nvPr/>
          </p:nvGrpSpPr>
          <p:grpSpPr>
            <a:xfrm>
              <a:off x="8788767" y="3119889"/>
              <a:ext cx="3158590" cy="3023282"/>
              <a:chOff x="994080" y="2260598"/>
              <a:chExt cx="3158590" cy="3023282"/>
            </a:xfrm>
          </p:grpSpPr>
          <p:cxnSp>
            <p:nvCxnSpPr>
              <p:cNvPr id="69" name="直接连接符 68"/>
              <p:cNvCxnSpPr/>
              <p:nvPr/>
            </p:nvCxnSpPr>
            <p:spPr>
              <a:xfrm>
                <a:off x="1567543" y="3414485"/>
                <a:ext cx="0" cy="1869395"/>
              </a:xfrm>
              <a:prstGeom prst="line">
                <a:avLst/>
              </a:prstGeom>
              <a:ln w="38100" cap="rnd">
                <a:solidFill>
                  <a:srgbClr val="FFAC33"/>
                </a:solidFill>
                <a:round/>
                <a:tailEnd type="oval"/>
              </a:ln>
            </p:spPr>
            <p:style>
              <a:lnRef idx="1">
                <a:schemeClr val="accent1"/>
              </a:lnRef>
              <a:fillRef idx="0">
                <a:schemeClr val="accent1"/>
              </a:fillRef>
              <a:effectRef idx="0">
                <a:schemeClr val="accent1"/>
              </a:effectRef>
              <a:fontRef idx="minor">
                <a:schemeClr val="tx1"/>
              </a:fontRef>
            </p:style>
          </p:cxnSp>
          <p:grpSp>
            <p:nvGrpSpPr>
              <p:cNvPr id="70" name="iS1îḍê"/>
              <p:cNvGrpSpPr/>
              <p:nvPr/>
            </p:nvGrpSpPr>
            <p:grpSpPr>
              <a:xfrm>
                <a:off x="994080" y="2260598"/>
                <a:ext cx="1146925" cy="1146926"/>
                <a:chOff x="4787894" y="2120893"/>
                <a:chExt cx="2616213" cy="2616215"/>
              </a:xfrm>
            </p:grpSpPr>
            <p:sp>
              <p:nvSpPr>
                <p:cNvPr id="73" name="iŝḷîḋè"/>
                <p:cNvSpPr/>
                <p:nvPr/>
              </p:nvSpPr>
              <p:spPr>
                <a:xfrm rot="2830953">
                  <a:off x="4787893" y="2120894"/>
                  <a:ext cx="2616215" cy="2616213"/>
                </a:xfrm>
                <a:prstGeom prst="roundRect">
                  <a:avLst>
                    <a:gd name="adj" fmla="val 50000"/>
                  </a:avLst>
                </a:prstGeom>
                <a:solidFill>
                  <a:srgbClr val="FFAC33"/>
                </a:solidFill>
                <a:ln w="381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algn="ctr" defTabSz="914400"/>
                  <a:endParaRPr lang="zh-CN" altLang="en-US" sz="2000" b="1" dirty="0">
                    <a:solidFill>
                      <a:schemeClr val="bg1"/>
                    </a:solidFill>
                    <a:cs typeface="+mn-ea"/>
                    <a:sym typeface="+mn-lt"/>
                  </a:endParaRPr>
                </a:p>
              </p:txBody>
            </p:sp>
            <p:sp>
              <p:nvSpPr>
                <p:cNvPr id="74" name="ísḷïḓê"/>
                <p:cNvSpPr/>
                <p:nvPr/>
              </p:nvSpPr>
              <p:spPr>
                <a:xfrm>
                  <a:off x="5003800" y="2336801"/>
                  <a:ext cx="2184401" cy="2184399"/>
                </a:xfrm>
                <a:prstGeom prst="roundRect">
                  <a:avLst>
                    <a:gd name="adj" fmla="val 50000"/>
                  </a:avLst>
                </a:prstGeom>
                <a:noFill/>
                <a:ln w="38100" cap="rnd">
                  <a:gradFill>
                    <a:gsLst>
                      <a:gs pos="54000">
                        <a:schemeClr val="bg1">
                          <a:alpha val="0"/>
                        </a:schemeClr>
                      </a:gs>
                      <a:gs pos="27000">
                        <a:schemeClr val="bg1"/>
                      </a:gs>
                      <a:gs pos="85000">
                        <a:schemeClr val="bg1"/>
                      </a:gs>
                    </a:gsLst>
                    <a:lin ang="4500000" scaled="0"/>
                  </a:gra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algn="ctr" defTabSz="914400"/>
                  <a:r>
                    <a:rPr lang="en-US" altLang="zh-CN" sz="2400" b="1" dirty="0">
                      <a:solidFill>
                        <a:schemeClr val="bg1"/>
                      </a:solidFill>
                      <a:cs typeface="+mn-ea"/>
                      <a:sym typeface="+mn-lt"/>
                    </a:rPr>
                    <a:t>04</a:t>
                  </a:r>
                  <a:endParaRPr lang="en-US" altLang="zh-CN" sz="2400" b="1" dirty="0">
                    <a:solidFill>
                      <a:schemeClr val="bg1"/>
                    </a:solidFill>
                    <a:cs typeface="+mn-ea"/>
                    <a:sym typeface="+mn-lt"/>
                  </a:endParaRPr>
                </a:p>
              </p:txBody>
            </p:sp>
          </p:grpSp>
          <p:sp>
            <p:nvSpPr>
              <p:cNvPr id="72" name="îŝlídé"/>
              <p:cNvSpPr txBox="1"/>
              <p:nvPr/>
            </p:nvSpPr>
            <p:spPr>
              <a:xfrm>
                <a:off x="2157475" y="2651087"/>
                <a:ext cx="1995195" cy="400110"/>
              </a:xfrm>
              <a:prstGeom prst="rect">
                <a:avLst/>
              </a:prstGeom>
              <a:noFill/>
            </p:spPr>
            <p:txBody>
              <a:bodyPr wrap="square" rtlCol="0">
                <a:spAutoFit/>
              </a:bodyPr>
              <a:lstStyle/>
              <a:p>
                <a:r>
                  <a:rPr lang="zh-CN" altLang="en-US" sz="2000" b="1" spc="300" dirty="0">
                    <a:solidFill>
                      <a:schemeClr val="tx1">
                        <a:lumMod val="85000"/>
                        <a:lumOff val="15000"/>
                      </a:schemeClr>
                    </a:solidFill>
                    <a:cs typeface="+mn-ea"/>
                    <a:sym typeface="+mn-lt"/>
                  </a:rPr>
                  <a:t>共同比分析法</a:t>
                </a:r>
                <a:endParaRPr lang="zh-CN" altLang="en-US" sz="2000" b="1" spc="300" dirty="0">
                  <a:solidFill>
                    <a:schemeClr val="tx1">
                      <a:lumMod val="85000"/>
                      <a:lumOff val="15000"/>
                    </a:schemeClr>
                  </a:solidFill>
                  <a:cs typeface="+mn-ea"/>
                  <a:sym typeface="+mn-lt"/>
                </a:endParaRPr>
              </a:p>
            </p:txBody>
          </p:sp>
        </p:grpSp>
      </p:grpSp>
    </p:spTree>
  </p:cSld>
  <p:clrMapOvr>
    <a:masterClrMapping/>
  </p:clrMapOvr>
  <p:transition spd="slow" advClick="0" advTm="8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1000"/>
                                        <p:tgtEl>
                                          <p:spTgt spid="5"/>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left)">
                                      <p:cBhvr>
                                        <p:cTn id="10" dur="1000"/>
                                        <p:tgtEl>
                                          <p:spTgt spid="7"/>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left)">
                                      <p:cBhvr>
                                        <p:cTn id="13" dur="1000"/>
                                        <p:tgtEl>
                                          <p:spTgt spid="4"/>
                                        </p:tgtEl>
                                      </p:cBhvr>
                                    </p:animEffect>
                                  </p:childTnLst>
                                </p:cTn>
                              </p:par>
                              <p:par>
                                <p:cTn id="14" presetID="22" presetClass="entr" presetSubtype="8" fill="hold"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ipe(left)">
                                      <p:cBhvr>
                                        <p:cTn id="16" dur="1000"/>
                                        <p:tgtEl>
                                          <p:spTgt spid="6"/>
                                        </p:tgtEl>
                                      </p:cBhvr>
                                    </p:animEffect>
                                  </p:childTnLst>
                                </p:cTn>
                              </p:par>
                              <p:par>
                                <p:cTn id="17" presetID="42" presetClass="entr" presetSubtype="0" fill="hold" grpId="0" nodeType="withEffect">
                                  <p:stCondLst>
                                    <p:cond delay="1500"/>
                                  </p:stCondLst>
                                  <p:childTnLst>
                                    <p:set>
                                      <p:cBhvr>
                                        <p:cTn id="18" dur="1" fill="hold">
                                          <p:stCondLst>
                                            <p:cond delay="0"/>
                                          </p:stCondLst>
                                        </p:cTn>
                                        <p:tgtEl>
                                          <p:spTgt spid="16"/>
                                        </p:tgtEl>
                                        <p:attrNameLst>
                                          <p:attrName>style.visibility</p:attrName>
                                        </p:attrNameLst>
                                      </p:cBhvr>
                                      <p:to>
                                        <p:strVal val="visible"/>
                                      </p:to>
                                    </p:set>
                                    <p:animEffect transition="in" filter="fade">
                                      <p:cBhvr>
                                        <p:cTn id="19" dur="1000"/>
                                        <p:tgtEl>
                                          <p:spTgt spid="16"/>
                                        </p:tgtEl>
                                      </p:cBhvr>
                                    </p:animEffect>
                                    <p:anim calcmode="lin" valueType="num">
                                      <p:cBhvr>
                                        <p:cTn id="20" dur="1000" fill="hold"/>
                                        <p:tgtEl>
                                          <p:spTgt spid="16"/>
                                        </p:tgtEl>
                                        <p:attrNameLst>
                                          <p:attrName>ppt_x</p:attrName>
                                        </p:attrNameLst>
                                      </p:cBhvr>
                                      <p:tavLst>
                                        <p:tav tm="0">
                                          <p:val>
                                            <p:strVal val="#ppt_x"/>
                                          </p:val>
                                        </p:tav>
                                        <p:tav tm="100000">
                                          <p:val>
                                            <p:strVal val="#ppt_x"/>
                                          </p:val>
                                        </p:tav>
                                      </p:tavLst>
                                    </p:anim>
                                    <p:anim calcmode="lin" valueType="num">
                                      <p:cBhvr>
                                        <p:cTn id="21" dur="1000" fill="hold"/>
                                        <p:tgtEl>
                                          <p:spTgt spid="16"/>
                                        </p:tgtEl>
                                        <p:attrNameLst>
                                          <p:attrName>ppt_y</p:attrName>
                                        </p:attrNameLst>
                                      </p:cBhvr>
                                      <p:tavLst>
                                        <p:tav tm="0">
                                          <p:val>
                                            <p:strVal val="#ppt_y+.1"/>
                                          </p:val>
                                        </p:tav>
                                        <p:tav tm="100000">
                                          <p:val>
                                            <p:strVal val="#ppt_y"/>
                                          </p:val>
                                        </p:tav>
                                      </p:tavLst>
                                    </p:anim>
                                  </p:childTnLst>
                                </p:cTn>
                              </p:par>
                            </p:childTnLst>
                          </p:cTn>
                        </p:par>
                        <p:par>
                          <p:cTn id="22" fill="hold">
                            <p:stCondLst>
                              <p:cond delay="1000"/>
                            </p:stCondLst>
                            <p:childTnLst>
                              <p:par>
                                <p:cTn id="23" presetID="22" presetClass="entr" presetSubtype="4" fill="hold" nodeType="afterEffect">
                                  <p:stCondLst>
                                    <p:cond delay="0"/>
                                  </p:stCondLst>
                                  <p:childTnLst>
                                    <p:set>
                                      <p:cBhvr>
                                        <p:cTn id="24" dur="1" fill="hold">
                                          <p:stCondLst>
                                            <p:cond delay="0"/>
                                          </p:stCondLst>
                                        </p:cTn>
                                        <p:tgtEl>
                                          <p:spTgt spid="63"/>
                                        </p:tgtEl>
                                        <p:attrNameLst>
                                          <p:attrName>style.visibility</p:attrName>
                                        </p:attrNameLst>
                                      </p:cBhvr>
                                      <p:to>
                                        <p:strVal val="visible"/>
                                      </p:to>
                                    </p:set>
                                    <p:animEffect transition="in" filter="wipe(down)">
                                      <p:cBhvr>
                                        <p:cTn id="25" dur="500"/>
                                        <p:tgtEl>
                                          <p:spTgt spid="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7" grpId="0"/>
      <p:bldP spid="16"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765738" y="753752"/>
            <a:ext cx="10079420" cy="136634"/>
          </a:xfrm>
          <a:prstGeom prst="rect">
            <a:avLst/>
          </a:prstGeom>
          <a:solidFill>
            <a:srgbClr val="0034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003466"/>
              </a:solidFill>
              <a:cs typeface="+mn-ea"/>
              <a:sym typeface="+mn-lt"/>
            </a:endParaRPr>
          </a:p>
        </p:txBody>
      </p:sp>
      <p:sp>
        <p:nvSpPr>
          <p:cNvPr id="5" name="椭圆 4"/>
          <p:cNvSpPr/>
          <p:nvPr/>
        </p:nvSpPr>
        <p:spPr>
          <a:xfrm>
            <a:off x="346842" y="0"/>
            <a:ext cx="1332000" cy="1332000"/>
          </a:xfrm>
          <a:prstGeom prst="ellipse">
            <a:avLst/>
          </a:prstGeom>
          <a:blipFill dpi="0" rotWithShape="1">
            <a:blip r:embed="rId1" cstate="screen"/>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6" name="组合 5"/>
          <p:cNvGrpSpPr/>
          <p:nvPr/>
        </p:nvGrpSpPr>
        <p:grpSpPr>
          <a:xfrm>
            <a:off x="11330808" y="372047"/>
            <a:ext cx="514350" cy="284207"/>
            <a:chOff x="10501313" y="528290"/>
            <a:chExt cx="514350" cy="332185"/>
          </a:xfrm>
          <a:solidFill>
            <a:srgbClr val="395B77"/>
          </a:solidFill>
        </p:grpSpPr>
        <p:sp>
          <p:nvSpPr>
            <p:cNvPr id="8" name="矩形 7"/>
            <p:cNvSpPr/>
            <p:nvPr/>
          </p:nvSpPr>
          <p:spPr>
            <a:xfrm>
              <a:off x="10501313" y="700088"/>
              <a:ext cx="102306" cy="160387"/>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a:cs typeface="+mn-ea"/>
                <a:sym typeface="+mn-lt"/>
              </a:endParaRPr>
            </a:p>
          </p:txBody>
        </p:sp>
        <p:sp>
          <p:nvSpPr>
            <p:cNvPr id="9" name="矩形 8"/>
            <p:cNvSpPr/>
            <p:nvPr/>
          </p:nvSpPr>
          <p:spPr>
            <a:xfrm>
              <a:off x="10707335" y="597694"/>
              <a:ext cx="102306" cy="262781"/>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a:cs typeface="+mn-ea"/>
                <a:sym typeface="+mn-lt"/>
              </a:endParaRPr>
            </a:p>
          </p:txBody>
        </p:sp>
        <p:sp>
          <p:nvSpPr>
            <p:cNvPr id="10" name="矩形 9"/>
            <p:cNvSpPr/>
            <p:nvPr/>
          </p:nvSpPr>
          <p:spPr>
            <a:xfrm>
              <a:off x="10913357" y="528290"/>
              <a:ext cx="102306" cy="332185"/>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a:cs typeface="+mn-ea"/>
                <a:sym typeface="+mn-lt"/>
              </a:endParaRPr>
            </a:p>
          </p:txBody>
        </p:sp>
      </p:grpSp>
      <p:sp>
        <p:nvSpPr>
          <p:cNvPr id="7" name="矩形 6"/>
          <p:cNvSpPr/>
          <p:nvPr/>
        </p:nvSpPr>
        <p:spPr>
          <a:xfrm>
            <a:off x="2048903" y="194589"/>
            <a:ext cx="1415772" cy="461665"/>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sz="2400" b="1" dirty="0">
                <a:solidFill>
                  <a:srgbClr val="003466"/>
                </a:solidFill>
                <a:cs typeface="+mn-ea"/>
                <a:sym typeface="+mn-lt"/>
              </a:rPr>
              <a:t>成本分析</a:t>
            </a:r>
            <a:endParaRPr lang="zh-CN" altLang="en-US" sz="2400" b="1" dirty="0">
              <a:solidFill>
                <a:srgbClr val="003466"/>
              </a:solidFill>
              <a:cs typeface="+mn-ea"/>
              <a:sym typeface="+mn-lt"/>
            </a:endParaRPr>
          </a:p>
        </p:txBody>
      </p:sp>
      <p:sp>
        <p:nvSpPr>
          <p:cNvPr id="16" name="矩形 15"/>
          <p:cNvSpPr/>
          <p:nvPr/>
        </p:nvSpPr>
        <p:spPr>
          <a:xfrm>
            <a:off x="2756789" y="1265024"/>
            <a:ext cx="6099234" cy="567779"/>
          </a:xfrm>
          <a:prstGeom prst="rect">
            <a:avLst/>
          </a:prstGeom>
          <a:solidFill>
            <a:srgbClr val="2C4D88"/>
          </a:solidFill>
          <a:ln>
            <a:noFill/>
          </a:ln>
        </p:spPr>
        <p:style>
          <a:lnRef idx="2">
            <a:schemeClr val="accent1">
              <a:shade val="50000"/>
            </a:schemeClr>
          </a:lnRef>
          <a:fillRef idx="1">
            <a:schemeClr val="accent1"/>
          </a:fillRef>
          <a:effectRef idx="0">
            <a:schemeClr val="accent1"/>
          </a:effectRef>
          <a:fontRef idx="minor">
            <a:schemeClr val="lt1"/>
          </a:fontRef>
        </p:style>
        <p:txBody>
          <a:bodyPr lIns="68567" tIns="34284" rIns="68567" bIns="34284"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3200" b="1" spc="300" dirty="0">
                <a:cs typeface="+mn-ea"/>
                <a:sym typeface="+mn-lt"/>
              </a:rPr>
              <a:t>成本分析方法</a:t>
            </a:r>
            <a:r>
              <a:rPr lang="en-US" altLang="zh-CN" sz="3200" b="1" spc="300" dirty="0">
                <a:cs typeface="+mn-ea"/>
                <a:sym typeface="+mn-lt"/>
              </a:rPr>
              <a:t>-</a:t>
            </a:r>
            <a:r>
              <a:rPr lang="zh-CN" altLang="en-US" sz="3200" b="1" spc="300" dirty="0">
                <a:cs typeface="+mn-ea"/>
                <a:sym typeface="+mn-lt"/>
              </a:rPr>
              <a:t>对比分析法</a:t>
            </a:r>
            <a:endParaRPr lang="zh-CN" altLang="en-US" sz="3200" b="1" spc="300" dirty="0">
              <a:cs typeface="+mn-ea"/>
              <a:sym typeface="+mn-lt"/>
            </a:endParaRPr>
          </a:p>
        </p:txBody>
      </p:sp>
      <p:grpSp>
        <p:nvGrpSpPr>
          <p:cNvPr id="63" name="#461591"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custDataLst>
              <p:tags r:id="rId2"/>
            </p:custDataLst>
          </p:nvPr>
        </p:nvGrpSpPr>
        <p:grpSpPr>
          <a:xfrm>
            <a:off x="-19290" y="1785861"/>
            <a:ext cx="12192000" cy="4553107"/>
            <a:chOff x="-19290" y="1590064"/>
            <a:chExt cx="12192000" cy="4553107"/>
          </a:xfrm>
        </p:grpSpPr>
        <p:cxnSp>
          <p:nvCxnSpPr>
            <p:cNvPr id="64" name="直接连接符 63"/>
            <p:cNvCxnSpPr/>
            <p:nvPr/>
          </p:nvCxnSpPr>
          <p:spPr>
            <a:xfrm>
              <a:off x="-19290" y="6143171"/>
              <a:ext cx="12192000" cy="0"/>
            </a:xfrm>
            <a:prstGeom prst="line">
              <a:avLst/>
            </a:prstGeom>
            <a:ln w="3175" cap="rnd">
              <a:solidFill>
                <a:srgbClr val="FC9400"/>
              </a:solidFill>
              <a:round/>
            </a:ln>
          </p:spPr>
          <p:style>
            <a:lnRef idx="1">
              <a:schemeClr val="accent1"/>
            </a:lnRef>
            <a:fillRef idx="0">
              <a:schemeClr val="accent1"/>
            </a:fillRef>
            <a:effectRef idx="0">
              <a:schemeClr val="accent1"/>
            </a:effectRef>
            <a:fontRef idx="minor">
              <a:schemeClr val="tx1"/>
            </a:fontRef>
          </p:style>
        </p:cxnSp>
        <p:grpSp>
          <p:nvGrpSpPr>
            <p:cNvPr id="65" name="ïṩļiďê"/>
            <p:cNvGrpSpPr/>
            <p:nvPr/>
          </p:nvGrpSpPr>
          <p:grpSpPr>
            <a:xfrm>
              <a:off x="660400" y="1590064"/>
              <a:ext cx="1146925" cy="4553107"/>
              <a:chOff x="994080" y="1590064"/>
              <a:chExt cx="1146925" cy="4553107"/>
            </a:xfrm>
          </p:grpSpPr>
          <p:cxnSp>
            <p:nvCxnSpPr>
              <p:cNvPr id="96" name="直接连接符 95"/>
              <p:cNvCxnSpPr/>
              <p:nvPr/>
            </p:nvCxnSpPr>
            <p:spPr>
              <a:xfrm>
                <a:off x="1567543" y="2380637"/>
                <a:ext cx="0" cy="3762534"/>
              </a:xfrm>
              <a:prstGeom prst="line">
                <a:avLst/>
              </a:prstGeom>
              <a:ln w="38100" cap="rnd">
                <a:solidFill>
                  <a:schemeClr val="accent1"/>
                </a:solidFill>
                <a:round/>
                <a:tailEnd type="oval"/>
              </a:ln>
            </p:spPr>
            <p:style>
              <a:lnRef idx="1">
                <a:schemeClr val="accent1"/>
              </a:lnRef>
              <a:fillRef idx="0">
                <a:schemeClr val="accent1"/>
              </a:fillRef>
              <a:effectRef idx="0">
                <a:schemeClr val="accent1"/>
              </a:effectRef>
              <a:fontRef idx="minor">
                <a:schemeClr val="tx1"/>
              </a:fontRef>
            </p:style>
          </p:cxnSp>
          <p:grpSp>
            <p:nvGrpSpPr>
              <p:cNvPr id="97" name="iṣḷïḑè"/>
              <p:cNvGrpSpPr/>
              <p:nvPr/>
            </p:nvGrpSpPr>
            <p:grpSpPr>
              <a:xfrm>
                <a:off x="994080" y="1590064"/>
                <a:ext cx="1146925" cy="1146926"/>
                <a:chOff x="4787926" y="591344"/>
                <a:chExt cx="2616213" cy="2616215"/>
              </a:xfrm>
            </p:grpSpPr>
            <p:sp>
              <p:nvSpPr>
                <p:cNvPr id="100" name="ïṧľïḑè"/>
                <p:cNvSpPr/>
                <p:nvPr/>
              </p:nvSpPr>
              <p:spPr>
                <a:xfrm rot="2830953">
                  <a:off x="4787925" y="591345"/>
                  <a:ext cx="2616215" cy="2616213"/>
                </a:xfrm>
                <a:prstGeom prst="roundRect">
                  <a:avLst>
                    <a:gd name="adj" fmla="val 50000"/>
                  </a:avLst>
                </a:prstGeom>
                <a:solidFill>
                  <a:srgbClr val="4472C4"/>
                </a:solidFill>
                <a:ln w="381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algn="ctr" defTabSz="914400"/>
                  <a:endParaRPr lang="zh-CN" altLang="en-US" sz="2000" b="1" dirty="0">
                    <a:solidFill>
                      <a:schemeClr val="bg1"/>
                    </a:solidFill>
                    <a:cs typeface="+mn-ea"/>
                    <a:sym typeface="+mn-lt"/>
                  </a:endParaRPr>
                </a:p>
              </p:txBody>
            </p:sp>
            <p:sp>
              <p:nvSpPr>
                <p:cNvPr id="101" name="ïşļïde"/>
                <p:cNvSpPr/>
                <p:nvPr/>
              </p:nvSpPr>
              <p:spPr>
                <a:xfrm>
                  <a:off x="5003828" y="807246"/>
                  <a:ext cx="2184400" cy="2184400"/>
                </a:xfrm>
                <a:prstGeom prst="roundRect">
                  <a:avLst>
                    <a:gd name="adj" fmla="val 50000"/>
                  </a:avLst>
                </a:prstGeom>
                <a:noFill/>
                <a:ln w="38100" cap="rnd">
                  <a:gradFill>
                    <a:gsLst>
                      <a:gs pos="54000">
                        <a:schemeClr val="bg1">
                          <a:alpha val="0"/>
                        </a:schemeClr>
                      </a:gs>
                      <a:gs pos="27000">
                        <a:schemeClr val="bg1"/>
                      </a:gs>
                      <a:gs pos="85000">
                        <a:schemeClr val="bg1"/>
                      </a:gs>
                    </a:gsLst>
                    <a:lin ang="4500000" scaled="0"/>
                  </a:gra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algn="ctr" defTabSz="914400"/>
                  <a:r>
                    <a:rPr lang="en-US" altLang="zh-CN" sz="2400" b="1" dirty="0">
                      <a:solidFill>
                        <a:schemeClr val="bg1"/>
                      </a:solidFill>
                      <a:cs typeface="+mn-ea"/>
                      <a:sym typeface="+mn-lt"/>
                    </a:rPr>
                    <a:t>01</a:t>
                  </a:r>
                  <a:endParaRPr lang="zh-CN" altLang="en-US" sz="2400" b="1" dirty="0">
                    <a:solidFill>
                      <a:schemeClr val="bg1"/>
                    </a:solidFill>
                    <a:cs typeface="+mn-ea"/>
                    <a:sym typeface="+mn-lt"/>
                  </a:endParaRPr>
                </a:p>
              </p:txBody>
            </p:sp>
          </p:grpSp>
        </p:grpSp>
        <p:grpSp>
          <p:nvGrpSpPr>
            <p:cNvPr id="66" name="îŝ1iḍe"/>
            <p:cNvGrpSpPr/>
            <p:nvPr/>
          </p:nvGrpSpPr>
          <p:grpSpPr>
            <a:xfrm>
              <a:off x="9278726" y="5371004"/>
              <a:ext cx="539999" cy="772167"/>
              <a:chOff x="6902950" y="4511713"/>
              <a:chExt cx="539999" cy="772167"/>
            </a:xfrm>
          </p:grpSpPr>
          <p:cxnSp>
            <p:nvCxnSpPr>
              <p:cNvPr id="90" name="直接连接符 89"/>
              <p:cNvCxnSpPr/>
              <p:nvPr/>
            </p:nvCxnSpPr>
            <p:spPr>
              <a:xfrm>
                <a:off x="7156573" y="4709104"/>
                <a:ext cx="0" cy="574776"/>
              </a:xfrm>
              <a:prstGeom prst="line">
                <a:avLst/>
              </a:prstGeom>
              <a:ln w="38100" cap="rnd">
                <a:solidFill>
                  <a:srgbClr val="FFAC33"/>
                </a:solidFill>
                <a:round/>
                <a:tailEnd type="oval"/>
              </a:ln>
            </p:spPr>
            <p:style>
              <a:lnRef idx="1">
                <a:schemeClr val="accent1"/>
              </a:lnRef>
              <a:fillRef idx="0">
                <a:schemeClr val="accent1"/>
              </a:fillRef>
              <a:effectRef idx="0">
                <a:schemeClr val="accent1"/>
              </a:effectRef>
              <a:fontRef idx="minor">
                <a:schemeClr val="tx1"/>
              </a:fontRef>
            </p:style>
          </p:cxnSp>
          <p:grpSp>
            <p:nvGrpSpPr>
              <p:cNvPr id="91" name="íṡḻiḋê"/>
              <p:cNvGrpSpPr/>
              <p:nvPr/>
            </p:nvGrpSpPr>
            <p:grpSpPr>
              <a:xfrm>
                <a:off x="6902950" y="4511713"/>
                <a:ext cx="539999" cy="540000"/>
                <a:chOff x="18266450" y="7255975"/>
                <a:chExt cx="1231778" cy="1231774"/>
              </a:xfrm>
            </p:grpSpPr>
            <p:sp>
              <p:nvSpPr>
                <p:cNvPr id="94" name="îṡ1ïďé"/>
                <p:cNvSpPr/>
                <p:nvPr/>
              </p:nvSpPr>
              <p:spPr>
                <a:xfrm rot="2830953">
                  <a:off x="18266452" y="7255973"/>
                  <a:ext cx="1231774" cy="1231778"/>
                </a:xfrm>
                <a:prstGeom prst="roundRect">
                  <a:avLst>
                    <a:gd name="adj" fmla="val 50000"/>
                  </a:avLst>
                </a:prstGeom>
                <a:solidFill>
                  <a:srgbClr val="FC9400"/>
                </a:solidFill>
                <a:ln w="381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lnSpcReduction="10000"/>
                </a:bodyPr>
                <a:lstStyle/>
                <a:p>
                  <a:pPr algn="ctr" defTabSz="914400"/>
                  <a:endParaRPr lang="zh-CN" altLang="en-US" sz="2000" b="1" dirty="0">
                    <a:solidFill>
                      <a:schemeClr val="bg1"/>
                    </a:solidFill>
                    <a:cs typeface="+mn-ea"/>
                    <a:sym typeface="+mn-lt"/>
                  </a:endParaRPr>
                </a:p>
              </p:txBody>
            </p:sp>
            <p:sp>
              <p:nvSpPr>
                <p:cNvPr id="95" name="i$ļïḑe"/>
                <p:cNvSpPr/>
                <p:nvPr/>
              </p:nvSpPr>
              <p:spPr>
                <a:xfrm>
                  <a:off x="18415903" y="7426951"/>
                  <a:ext cx="903306" cy="903301"/>
                </a:xfrm>
                <a:prstGeom prst="roundRect">
                  <a:avLst>
                    <a:gd name="adj" fmla="val 50000"/>
                  </a:avLst>
                </a:prstGeom>
                <a:noFill/>
                <a:ln w="38100" cap="rnd">
                  <a:gradFill>
                    <a:gsLst>
                      <a:gs pos="54000">
                        <a:schemeClr val="bg1">
                          <a:alpha val="0"/>
                        </a:schemeClr>
                      </a:gs>
                      <a:gs pos="27000">
                        <a:schemeClr val="bg1"/>
                      </a:gs>
                      <a:gs pos="85000">
                        <a:schemeClr val="bg1"/>
                      </a:gs>
                    </a:gsLst>
                    <a:lin ang="4500000" scaled="0"/>
                  </a:gra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62500" lnSpcReduction="20000"/>
                </a:bodyPr>
                <a:lstStyle/>
                <a:p>
                  <a:pPr algn="ctr" defTabSz="914400"/>
                  <a:endParaRPr lang="en-US" altLang="zh-CN" sz="2400" b="1" dirty="0">
                    <a:solidFill>
                      <a:schemeClr val="bg1"/>
                    </a:solidFill>
                    <a:cs typeface="+mn-ea"/>
                    <a:sym typeface="+mn-lt"/>
                  </a:endParaRPr>
                </a:p>
              </p:txBody>
            </p:sp>
          </p:grpSp>
        </p:grpSp>
        <p:grpSp>
          <p:nvGrpSpPr>
            <p:cNvPr id="67" name="ïṡ1iďè"/>
            <p:cNvGrpSpPr/>
            <p:nvPr/>
          </p:nvGrpSpPr>
          <p:grpSpPr>
            <a:xfrm>
              <a:off x="9501304" y="4212017"/>
              <a:ext cx="900000" cy="1931154"/>
              <a:chOff x="4416072" y="4212017"/>
              <a:chExt cx="900000" cy="1931154"/>
            </a:xfrm>
          </p:grpSpPr>
          <p:cxnSp>
            <p:nvCxnSpPr>
              <p:cNvPr id="75" name="直接连接符 74"/>
              <p:cNvCxnSpPr/>
              <p:nvPr/>
            </p:nvCxnSpPr>
            <p:spPr>
              <a:xfrm>
                <a:off x="4859383" y="4900619"/>
                <a:ext cx="0" cy="1242552"/>
              </a:xfrm>
              <a:prstGeom prst="line">
                <a:avLst/>
              </a:prstGeom>
              <a:ln w="38100" cap="rnd">
                <a:solidFill>
                  <a:schemeClr val="accent1"/>
                </a:solidFill>
                <a:round/>
                <a:tailEnd type="oval"/>
              </a:ln>
            </p:spPr>
            <p:style>
              <a:lnRef idx="1">
                <a:schemeClr val="accent1"/>
              </a:lnRef>
              <a:fillRef idx="0">
                <a:schemeClr val="accent1"/>
              </a:fillRef>
              <a:effectRef idx="0">
                <a:schemeClr val="accent1"/>
              </a:effectRef>
              <a:fontRef idx="minor">
                <a:schemeClr val="tx1"/>
              </a:fontRef>
            </p:style>
          </p:cxnSp>
          <p:grpSp>
            <p:nvGrpSpPr>
              <p:cNvPr id="76" name="îŝļiḑé"/>
              <p:cNvGrpSpPr/>
              <p:nvPr/>
            </p:nvGrpSpPr>
            <p:grpSpPr>
              <a:xfrm>
                <a:off x="4416072" y="4212017"/>
                <a:ext cx="900000" cy="900000"/>
                <a:chOff x="12593675" y="6572261"/>
                <a:chExt cx="2052962" cy="2052960"/>
              </a:xfrm>
            </p:grpSpPr>
            <p:sp>
              <p:nvSpPr>
                <p:cNvPr id="84" name="išḷîdè"/>
                <p:cNvSpPr/>
                <p:nvPr/>
              </p:nvSpPr>
              <p:spPr>
                <a:xfrm rot="2830953">
                  <a:off x="12593676" y="6572260"/>
                  <a:ext cx="2052960" cy="2052962"/>
                </a:xfrm>
                <a:prstGeom prst="roundRect">
                  <a:avLst>
                    <a:gd name="adj" fmla="val 50000"/>
                  </a:avLst>
                </a:prstGeom>
                <a:solidFill>
                  <a:srgbClr val="55A3D3"/>
                </a:solidFill>
                <a:ln w="381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algn="ctr" defTabSz="914400"/>
                  <a:endParaRPr lang="zh-CN" altLang="en-US" sz="2000" b="1" dirty="0">
                    <a:solidFill>
                      <a:schemeClr val="bg1"/>
                    </a:solidFill>
                    <a:cs typeface="+mn-ea"/>
                    <a:sym typeface="+mn-lt"/>
                  </a:endParaRPr>
                </a:p>
              </p:txBody>
            </p:sp>
            <p:sp>
              <p:nvSpPr>
                <p:cNvPr id="88" name="í$ľïḋe"/>
                <p:cNvSpPr/>
                <p:nvPr/>
              </p:nvSpPr>
              <p:spPr>
                <a:xfrm>
                  <a:off x="12757912" y="6717590"/>
                  <a:ext cx="1724488" cy="1724486"/>
                </a:xfrm>
                <a:prstGeom prst="roundRect">
                  <a:avLst>
                    <a:gd name="adj" fmla="val 50000"/>
                  </a:avLst>
                </a:prstGeom>
                <a:noFill/>
                <a:ln w="38100" cap="rnd">
                  <a:gradFill>
                    <a:gsLst>
                      <a:gs pos="54000">
                        <a:schemeClr val="bg1">
                          <a:alpha val="0"/>
                        </a:schemeClr>
                      </a:gs>
                      <a:gs pos="27000">
                        <a:schemeClr val="bg1"/>
                      </a:gs>
                      <a:gs pos="85000">
                        <a:schemeClr val="bg1"/>
                      </a:gs>
                    </a:gsLst>
                    <a:lin ang="4500000" scaled="0"/>
                  </a:gra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algn="ctr" defTabSz="914400"/>
                  <a:endParaRPr lang="zh-CN" altLang="en-US" sz="2400" b="1" dirty="0">
                    <a:solidFill>
                      <a:schemeClr val="bg1"/>
                    </a:solidFill>
                    <a:cs typeface="+mn-ea"/>
                    <a:sym typeface="+mn-lt"/>
                  </a:endParaRPr>
                </a:p>
              </p:txBody>
            </p:sp>
          </p:grpSp>
        </p:grpSp>
        <p:grpSp>
          <p:nvGrpSpPr>
            <p:cNvPr id="68" name="ïṡlïḓe"/>
            <p:cNvGrpSpPr/>
            <p:nvPr/>
          </p:nvGrpSpPr>
          <p:grpSpPr>
            <a:xfrm>
              <a:off x="10180087" y="5034115"/>
              <a:ext cx="719999" cy="1109056"/>
              <a:chOff x="2385400" y="4174824"/>
              <a:chExt cx="719999" cy="1109056"/>
            </a:xfrm>
          </p:grpSpPr>
          <p:cxnSp>
            <p:nvCxnSpPr>
              <p:cNvPr id="69" name="直接连接符 68"/>
              <p:cNvCxnSpPr/>
              <p:nvPr/>
            </p:nvCxnSpPr>
            <p:spPr>
              <a:xfrm>
                <a:off x="2733885" y="4550076"/>
                <a:ext cx="0" cy="733804"/>
              </a:xfrm>
              <a:prstGeom prst="line">
                <a:avLst/>
              </a:prstGeom>
              <a:ln w="38100" cap="rnd">
                <a:solidFill>
                  <a:srgbClr val="FFAC33"/>
                </a:solidFill>
                <a:round/>
                <a:tailEnd type="oval"/>
              </a:ln>
            </p:spPr>
            <p:style>
              <a:lnRef idx="1">
                <a:schemeClr val="accent1"/>
              </a:lnRef>
              <a:fillRef idx="0">
                <a:schemeClr val="accent1"/>
              </a:fillRef>
              <a:effectRef idx="0">
                <a:schemeClr val="accent1"/>
              </a:effectRef>
              <a:fontRef idx="minor">
                <a:schemeClr val="tx1"/>
              </a:fontRef>
            </p:style>
          </p:cxnSp>
          <p:grpSp>
            <p:nvGrpSpPr>
              <p:cNvPr id="70" name="iS1îḍê"/>
              <p:cNvGrpSpPr/>
              <p:nvPr/>
            </p:nvGrpSpPr>
            <p:grpSpPr>
              <a:xfrm>
                <a:off x="2385400" y="4174824"/>
                <a:ext cx="719999" cy="719999"/>
                <a:chOff x="7961592" y="6487384"/>
                <a:chExt cx="1642368" cy="1642366"/>
              </a:xfrm>
            </p:grpSpPr>
            <p:sp>
              <p:nvSpPr>
                <p:cNvPr id="73" name="iŝḷîḋè"/>
                <p:cNvSpPr/>
                <p:nvPr/>
              </p:nvSpPr>
              <p:spPr>
                <a:xfrm rot="2830953">
                  <a:off x="7961593" y="6487383"/>
                  <a:ext cx="1642366" cy="1642368"/>
                </a:xfrm>
                <a:prstGeom prst="roundRect">
                  <a:avLst>
                    <a:gd name="adj" fmla="val 50000"/>
                  </a:avLst>
                </a:prstGeom>
                <a:solidFill>
                  <a:srgbClr val="FFAC33"/>
                </a:solidFill>
                <a:ln w="381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algn="ctr" defTabSz="914400"/>
                  <a:endParaRPr lang="zh-CN" altLang="en-US" sz="2000" b="1" dirty="0">
                    <a:solidFill>
                      <a:schemeClr val="bg1"/>
                    </a:solidFill>
                    <a:cs typeface="+mn-ea"/>
                    <a:sym typeface="+mn-lt"/>
                  </a:endParaRPr>
                </a:p>
              </p:txBody>
            </p:sp>
            <p:sp>
              <p:nvSpPr>
                <p:cNvPr id="74" name="ísḷïḓê"/>
                <p:cNvSpPr/>
                <p:nvPr/>
              </p:nvSpPr>
              <p:spPr>
                <a:xfrm>
                  <a:off x="8113144" y="6640453"/>
                  <a:ext cx="1313896" cy="1313895"/>
                </a:xfrm>
                <a:prstGeom prst="roundRect">
                  <a:avLst>
                    <a:gd name="adj" fmla="val 50000"/>
                  </a:avLst>
                </a:prstGeom>
                <a:noFill/>
                <a:ln w="38100" cap="rnd">
                  <a:gradFill>
                    <a:gsLst>
                      <a:gs pos="54000">
                        <a:schemeClr val="bg1">
                          <a:alpha val="0"/>
                        </a:schemeClr>
                      </a:gs>
                      <a:gs pos="27000">
                        <a:schemeClr val="bg1"/>
                      </a:gs>
                      <a:gs pos="85000">
                        <a:schemeClr val="bg1"/>
                      </a:gs>
                    </a:gsLst>
                    <a:lin ang="4500000" scaled="0"/>
                  </a:gra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92500" lnSpcReduction="10000"/>
                </a:bodyPr>
                <a:lstStyle/>
                <a:p>
                  <a:pPr algn="ctr" defTabSz="914400"/>
                  <a:endParaRPr lang="en-US" altLang="zh-CN" sz="2400" b="1" dirty="0">
                    <a:solidFill>
                      <a:schemeClr val="bg1"/>
                    </a:solidFill>
                    <a:cs typeface="+mn-ea"/>
                    <a:sym typeface="+mn-lt"/>
                  </a:endParaRPr>
                </a:p>
              </p:txBody>
            </p:sp>
          </p:grpSp>
        </p:grpSp>
      </p:grpSp>
      <p:sp>
        <p:nvSpPr>
          <p:cNvPr id="13" name="文本框 12"/>
          <p:cNvSpPr txBox="1"/>
          <p:nvPr/>
        </p:nvSpPr>
        <p:spPr>
          <a:xfrm>
            <a:off x="2084646" y="2015173"/>
            <a:ext cx="7082519" cy="3570208"/>
          </a:xfrm>
          <a:prstGeom prst="rect">
            <a:avLst/>
          </a:prstGeom>
          <a:noFill/>
        </p:spPr>
        <p:txBody>
          <a:bodyPr wrap="square" rtlCol="0">
            <a:spAutoFit/>
          </a:bodyPr>
          <a:lstStyle/>
          <a:p>
            <a:pPr algn="just">
              <a:lnSpc>
                <a:spcPct val="150000"/>
              </a:lnSpc>
            </a:pPr>
            <a:r>
              <a:rPr lang="zh-CN" altLang="en-US" sz="2000" dirty="0">
                <a:cs typeface="+mn-ea"/>
                <a:sym typeface="+mn-lt"/>
              </a:rPr>
              <a:t>通过成本指标在不同时期（或不同情况）的数据的对比，来揭露矛盾的一种方法，成本指标的对比，必须注意指标的可比性。</a:t>
            </a:r>
            <a:endParaRPr lang="en-US" altLang="zh-CN" sz="2000" dirty="0">
              <a:cs typeface="+mn-ea"/>
              <a:sym typeface="+mn-lt"/>
            </a:endParaRPr>
          </a:p>
          <a:p>
            <a:pPr lvl="1" algn="just">
              <a:lnSpc>
                <a:spcPct val="150000"/>
              </a:lnSpc>
              <a:spcBef>
                <a:spcPct val="20000"/>
              </a:spcBef>
              <a:buFontTx/>
              <a:buChar char="–"/>
            </a:pPr>
            <a:r>
              <a:rPr lang="zh-CN" altLang="en-US" sz="2000" dirty="0">
                <a:cs typeface="+mn-ea"/>
                <a:sym typeface="+mn-lt"/>
              </a:rPr>
              <a:t>比较形式</a:t>
            </a:r>
            <a:endParaRPr lang="zh-CN" altLang="en-US" sz="2000" dirty="0">
              <a:cs typeface="+mn-ea"/>
              <a:sym typeface="+mn-lt"/>
            </a:endParaRPr>
          </a:p>
          <a:p>
            <a:pPr marL="1257300" lvl="2" indent="-342900" algn="just">
              <a:lnSpc>
                <a:spcPct val="150000"/>
              </a:lnSpc>
              <a:spcBef>
                <a:spcPct val="20000"/>
              </a:spcBef>
              <a:buSzPct val="70000"/>
              <a:buFont typeface="Wingdings" panose="05000000000000000000" pitchFamily="2" charset="2"/>
              <a:buChar char="l"/>
            </a:pPr>
            <a:r>
              <a:rPr lang="zh-CN" altLang="en-US" sz="2000" dirty="0">
                <a:cs typeface="+mn-ea"/>
                <a:sym typeface="+mn-lt"/>
              </a:rPr>
              <a:t>绝对数比较，如上年产品单位成本10元，本年产品单位成本为9.5元；</a:t>
            </a:r>
            <a:endParaRPr lang="zh-CN" altLang="en-US" sz="2000" dirty="0">
              <a:cs typeface="+mn-ea"/>
              <a:sym typeface="+mn-lt"/>
            </a:endParaRPr>
          </a:p>
          <a:p>
            <a:pPr marL="1257300" lvl="2" indent="-342900" algn="just">
              <a:lnSpc>
                <a:spcPct val="150000"/>
              </a:lnSpc>
              <a:spcBef>
                <a:spcPct val="20000"/>
              </a:spcBef>
              <a:buSzPct val="70000"/>
              <a:buFont typeface="Wingdings" panose="05000000000000000000" pitchFamily="2" charset="2"/>
              <a:buChar char="l"/>
            </a:pPr>
            <a:r>
              <a:rPr lang="zh-CN" altLang="en-US" sz="2000" dirty="0">
                <a:cs typeface="+mn-ea"/>
                <a:sym typeface="+mn-lt"/>
              </a:rPr>
              <a:t>增减数比较，如本年成本比上年降低0.5元；</a:t>
            </a:r>
            <a:endParaRPr lang="zh-CN" altLang="en-US" sz="2000" dirty="0">
              <a:cs typeface="+mn-ea"/>
              <a:sym typeface="+mn-lt"/>
            </a:endParaRPr>
          </a:p>
          <a:p>
            <a:pPr marL="1257300" lvl="2" indent="-342900" algn="just">
              <a:lnSpc>
                <a:spcPct val="150000"/>
              </a:lnSpc>
              <a:spcBef>
                <a:spcPct val="20000"/>
              </a:spcBef>
              <a:buSzPct val="70000"/>
              <a:buFont typeface="Wingdings" panose="05000000000000000000" pitchFamily="2" charset="2"/>
              <a:buChar char="l"/>
            </a:pPr>
            <a:r>
              <a:rPr lang="zh-CN" altLang="en-US" sz="2000" dirty="0">
                <a:cs typeface="+mn-ea"/>
                <a:sym typeface="+mn-lt"/>
              </a:rPr>
              <a:t>指数比较，如本年成本比上年降低5%。</a:t>
            </a:r>
            <a:endParaRPr lang="zh-CN" altLang="en-US" sz="2000" dirty="0">
              <a:cs typeface="+mn-ea"/>
              <a:sym typeface="+mn-lt"/>
            </a:endParaRPr>
          </a:p>
        </p:txBody>
      </p:sp>
    </p:spTree>
  </p:cSld>
  <p:clrMapOvr>
    <a:masterClrMapping/>
  </p:clrMapOvr>
  <p:transition spd="slow" advClick="0" advTm="8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1000"/>
                                        <p:tgtEl>
                                          <p:spTgt spid="5"/>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left)">
                                      <p:cBhvr>
                                        <p:cTn id="10" dur="1000"/>
                                        <p:tgtEl>
                                          <p:spTgt spid="7"/>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left)">
                                      <p:cBhvr>
                                        <p:cTn id="13" dur="1000"/>
                                        <p:tgtEl>
                                          <p:spTgt spid="4"/>
                                        </p:tgtEl>
                                      </p:cBhvr>
                                    </p:animEffect>
                                  </p:childTnLst>
                                </p:cTn>
                              </p:par>
                              <p:par>
                                <p:cTn id="14" presetID="22" presetClass="entr" presetSubtype="8" fill="hold"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ipe(left)">
                                      <p:cBhvr>
                                        <p:cTn id="16" dur="1000"/>
                                        <p:tgtEl>
                                          <p:spTgt spid="6"/>
                                        </p:tgtEl>
                                      </p:cBhvr>
                                    </p:animEffect>
                                  </p:childTnLst>
                                </p:cTn>
                              </p:par>
                              <p:par>
                                <p:cTn id="17" presetID="42" presetClass="entr" presetSubtype="0" fill="hold" grpId="0" nodeType="withEffect">
                                  <p:stCondLst>
                                    <p:cond delay="1500"/>
                                  </p:stCondLst>
                                  <p:childTnLst>
                                    <p:set>
                                      <p:cBhvr>
                                        <p:cTn id="18" dur="1" fill="hold">
                                          <p:stCondLst>
                                            <p:cond delay="0"/>
                                          </p:stCondLst>
                                        </p:cTn>
                                        <p:tgtEl>
                                          <p:spTgt spid="16"/>
                                        </p:tgtEl>
                                        <p:attrNameLst>
                                          <p:attrName>style.visibility</p:attrName>
                                        </p:attrNameLst>
                                      </p:cBhvr>
                                      <p:to>
                                        <p:strVal val="visible"/>
                                      </p:to>
                                    </p:set>
                                    <p:animEffect transition="in" filter="fade">
                                      <p:cBhvr>
                                        <p:cTn id="19" dur="1000"/>
                                        <p:tgtEl>
                                          <p:spTgt spid="16"/>
                                        </p:tgtEl>
                                      </p:cBhvr>
                                    </p:animEffect>
                                    <p:anim calcmode="lin" valueType="num">
                                      <p:cBhvr>
                                        <p:cTn id="20" dur="1000" fill="hold"/>
                                        <p:tgtEl>
                                          <p:spTgt spid="16"/>
                                        </p:tgtEl>
                                        <p:attrNameLst>
                                          <p:attrName>ppt_x</p:attrName>
                                        </p:attrNameLst>
                                      </p:cBhvr>
                                      <p:tavLst>
                                        <p:tav tm="0">
                                          <p:val>
                                            <p:strVal val="#ppt_x"/>
                                          </p:val>
                                        </p:tav>
                                        <p:tav tm="100000">
                                          <p:val>
                                            <p:strVal val="#ppt_x"/>
                                          </p:val>
                                        </p:tav>
                                      </p:tavLst>
                                    </p:anim>
                                    <p:anim calcmode="lin" valueType="num">
                                      <p:cBhvr>
                                        <p:cTn id="21" dur="1000" fill="hold"/>
                                        <p:tgtEl>
                                          <p:spTgt spid="16"/>
                                        </p:tgtEl>
                                        <p:attrNameLst>
                                          <p:attrName>ppt_y</p:attrName>
                                        </p:attrNameLst>
                                      </p:cBhvr>
                                      <p:tavLst>
                                        <p:tav tm="0">
                                          <p:val>
                                            <p:strVal val="#ppt_y+.1"/>
                                          </p:val>
                                        </p:tav>
                                        <p:tav tm="100000">
                                          <p:val>
                                            <p:strVal val="#ppt_y"/>
                                          </p:val>
                                        </p:tav>
                                      </p:tavLst>
                                    </p:anim>
                                  </p:childTnLst>
                                </p:cTn>
                              </p:par>
                            </p:childTnLst>
                          </p:cTn>
                        </p:par>
                        <p:par>
                          <p:cTn id="22" fill="hold">
                            <p:stCondLst>
                              <p:cond delay="1000"/>
                            </p:stCondLst>
                            <p:childTnLst>
                              <p:par>
                                <p:cTn id="23" presetID="22" presetClass="entr" presetSubtype="4" fill="hold" nodeType="afterEffect">
                                  <p:stCondLst>
                                    <p:cond delay="0"/>
                                  </p:stCondLst>
                                  <p:childTnLst>
                                    <p:set>
                                      <p:cBhvr>
                                        <p:cTn id="24" dur="1" fill="hold">
                                          <p:stCondLst>
                                            <p:cond delay="0"/>
                                          </p:stCondLst>
                                        </p:cTn>
                                        <p:tgtEl>
                                          <p:spTgt spid="63"/>
                                        </p:tgtEl>
                                        <p:attrNameLst>
                                          <p:attrName>style.visibility</p:attrName>
                                        </p:attrNameLst>
                                      </p:cBhvr>
                                      <p:to>
                                        <p:strVal val="visible"/>
                                      </p:to>
                                    </p:set>
                                    <p:animEffect transition="in" filter="wipe(down)">
                                      <p:cBhvr>
                                        <p:cTn id="25" dur="500"/>
                                        <p:tgtEl>
                                          <p:spTgt spid="63"/>
                                        </p:tgtEl>
                                      </p:cBhvr>
                                    </p:animEffect>
                                  </p:childTnLst>
                                </p:cTn>
                              </p:par>
                            </p:childTnLst>
                          </p:cTn>
                        </p:par>
                        <p:par>
                          <p:cTn id="26" fill="hold">
                            <p:stCondLst>
                              <p:cond delay="1500"/>
                            </p:stCondLst>
                            <p:childTnLst>
                              <p:par>
                                <p:cTn id="27" presetID="42" presetClass="entr" presetSubtype="0" fill="hold" grpId="0" nodeType="after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fade">
                                      <p:cBhvr>
                                        <p:cTn id="29" dur="1000"/>
                                        <p:tgtEl>
                                          <p:spTgt spid="13"/>
                                        </p:tgtEl>
                                      </p:cBhvr>
                                    </p:animEffect>
                                    <p:anim calcmode="lin" valueType="num">
                                      <p:cBhvr>
                                        <p:cTn id="30" dur="1000" fill="hold"/>
                                        <p:tgtEl>
                                          <p:spTgt spid="13"/>
                                        </p:tgtEl>
                                        <p:attrNameLst>
                                          <p:attrName>ppt_x</p:attrName>
                                        </p:attrNameLst>
                                      </p:cBhvr>
                                      <p:tavLst>
                                        <p:tav tm="0">
                                          <p:val>
                                            <p:strVal val="#ppt_x"/>
                                          </p:val>
                                        </p:tav>
                                        <p:tav tm="100000">
                                          <p:val>
                                            <p:strVal val="#ppt_x"/>
                                          </p:val>
                                        </p:tav>
                                      </p:tavLst>
                                    </p:anim>
                                    <p:anim calcmode="lin" valueType="num">
                                      <p:cBhvr>
                                        <p:cTn id="31"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7" grpId="0"/>
      <p:bldP spid="16" grpId="0" animBg="1"/>
      <p:bldP spid="1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765738" y="753752"/>
            <a:ext cx="10079420" cy="136634"/>
          </a:xfrm>
          <a:prstGeom prst="rect">
            <a:avLst/>
          </a:prstGeom>
          <a:solidFill>
            <a:srgbClr val="0034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003466"/>
              </a:solidFill>
              <a:cs typeface="+mn-ea"/>
              <a:sym typeface="+mn-lt"/>
            </a:endParaRPr>
          </a:p>
        </p:txBody>
      </p:sp>
      <p:sp>
        <p:nvSpPr>
          <p:cNvPr id="5" name="椭圆 4"/>
          <p:cNvSpPr/>
          <p:nvPr/>
        </p:nvSpPr>
        <p:spPr>
          <a:xfrm>
            <a:off x="346842" y="0"/>
            <a:ext cx="1332000" cy="1332000"/>
          </a:xfrm>
          <a:prstGeom prst="ellipse">
            <a:avLst/>
          </a:prstGeom>
          <a:blipFill dpi="0" rotWithShape="1">
            <a:blip r:embed="rId1" cstate="screen"/>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6" name="组合 5"/>
          <p:cNvGrpSpPr/>
          <p:nvPr/>
        </p:nvGrpSpPr>
        <p:grpSpPr>
          <a:xfrm>
            <a:off x="11330808" y="372047"/>
            <a:ext cx="514350" cy="284207"/>
            <a:chOff x="10501313" y="528290"/>
            <a:chExt cx="514350" cy="332185"/>
          </a:xfrm>
          <a:solidFill>
            <a:srgbClr val="395B77"/>
          </a:solidFill>
        </p:grpSpPr>
        <p:sp>
          <p:nvSpPr>
            <p:cNvPr id="8" name="矩形 7"/>
            <p:cNvSpPr/>
            <p:nvPr/>
          </p:nvSpPr>
          <p:spPr>
            <a:xfrm>
              <a:off x="10501313" y="700088"/>
              <a:ext cx="102306" cy="160387"/>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a:cs typeface="+mn-ea"/>
                <a:sym typeface="+mn-lt"/>
              </a:endParaRPr>
            </a:p>
          </p:txBody>
        </p:sp>
        <p:sp>
          <p:nvSpPr>
            <p:cNvPr id="9" name="矩形 8"/>
            <p:cNvSpPr/>
            <p:nvPr/>
          </p:nvSpPr>
          <p:spPr>
            <a:xfrm>
              <a:off x="10707335" y="597694"/>
              <a:ext cx="102306" cy="262781"/>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a:cs typeface="+mn-ea"/>
                <a:sym typeface="+mn-lt"/>
              </a:endParaRPr>
            </a:p>
          </p:txBody>
        </p:sp>
        <p:sp>
          <p:nvSpPr>
            <p:cNvPr id="10" name="矩形 9"/>
            <p:cNvSpPr/>
            <p:nvPr/>
          </p:nvSpPr>
          <p:spPr>
            <a:xfrm>
              <a:off x="10913357" y="528290"/>
              <a:ext cx="102306" cy="332185"/>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a:cs typeface="+mn-ea"/>
                <a:sym typeface="+mn-lt"/>
              </a:endParaRPr>
            </a:p>
          </p:txBody>
        </p:sp>
      </p:grpSp>
      <p:sp>
        <p:nvSpPr>
          <p:cNvPr id="7" name="矩形 6"/>
          <p:cNvSpPr/>
          <p:nvPr/>
        </p:nvSpPr>
        <p:spPr>
          <a:xfrm>
            <a:off x="2048903" y="194589"/>
            <a:ext cx="1415772" cy="461665"/>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sz="2400" b="1" dirty="0">
                <a:solidFill>
                  <a:srgbClr val="003466"/>
                </a:solidFill>
                <a:cs typeface="+mn-ea"/>
                <a:sym typeface="+mn-lt"/>
              </a:rPr>
              <a:t>成本分析</a:t>
            </a:r>
            <a:endParaRPr lang="zh-CN" altLang="en-US" sz="2400" b="1" dirty="0">
              <a:solidFill>
                <a:srgbClr val="003466"/>
              </a:solidFill>
              <a:cs typeface="+mn-ea"/>
              <a:sym typeface="+mn-lt"/>
            </a:endParaRPr>
          </a:p>
        </p:txBody>
      </p:sp>
      <p:grpSp>
        <p:nvGrpSpPr>
          <p:cNvPr id="63" name="#461591"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custDataLst>
              <p:tags r:id="rId2"/>
            </p:custDataLst>
          </p:nvPr>
        </p:nvGrpSpPr>
        <p:grpSpPr>
          <a:xfrm>
            <a:off x="0" y="1837425"/>
            <a:ext cx="12192000" cy="4501543"/>
            <a:chOff x="0" y="1641628"/>
            <a:chExt cx="12192000" cy="4501543"/>
          </a:xfrm>
        </p:grpSpPr>
        <p:cxnSp>
          <p:nvCxnSpPr>
            <p:cNvPr id="64" name="直接连接符 63"/>
            <p:cNvCxnSpPr/>
            <p:nvPr/>
          </p:nvCxnSpPr>
          <p:spPr>
            <a:xfrm>
              <a:off x="0" y="6143171"/>
              <a:ext cx="12192000" cy="0"/>
            </a:xfrm>
            <a:prstGeom prst="line">
              <a:avLst/>
            </a:prstGeom>
            <a:ln w="3175" cap="rnd">
              <a:solidFill>
                <a:srgbClr val="FC9400"/>
              </a:solidFill>
              <a:round/>
            </a:ln>
          </p:spPr>
          <p:style>
            <a:lnRef idx="1">
              <a:schemeClr val="accent1"/>
            </a:lnRef>
            <a:fillRef idx="0">
              <a:schemeClr val="accent1"/>
            </a:fillRef>
            <a:effectRef idx="0">
              <a:schemeClr val="accent1"/>
            </a:effectRef>
            <a:fontRef idx="minor">
              <a:schemeClr val="tx1"/>
            </a:fontRef>
          </p:style>
        </p:cxnSp>
        <p:grpSp>
          <p:nvGrpSpPr>
            <p:cNvPr id="65" name="ïṩļiďê"/>
            <p:cNvGrpSpPr/>
            <p:nvPr/>
          </p:nvGrpSpPr>
          <p:grpSpPr>
            <a:xfrm>
              <a:off x="885352" y="4808955"/>
              <a:ext cx="720000" cy="1334216"/>
              <a:chOff x="1219032" y="4808955"/>
              <a:chExt cx="720000" cy="1334216"/>
            </a:xfrm>
          </p:grpSpPr>
          <p:cxnSp>
            <p:nvCxnSpPr>
              <p:cNvPr id="96" name="直接连接符 95"/>
              <p:cNvCxnSpPr/>
              <p:nvPr/>
            </p:nvCxnSpPr>
            <p:spPr>
              <a:xfrm>
                <a:off x="1567543" y="5297952"/>
                <a:ext cx="0" cy="845219"/>
              </a:xfrm>
              <a:prstGeom prst="line">
                <a:avLst/>
              </a:prstGeom>
              <a:ln w="38100" cap="rnd">
                <a:solidFill>
                  <a:schemeClr val="accent1"/>
                </a:solidFill>
                <a:round/>
                <a:tailEnd type="oval"/>
              </a:ln>
            </p:spPr>
            <p:style>
              <a:lnRef idx="1">
                <a:schemeClr val="accent1"/>
              </a:lnRef>
              <a:fillRef idx="0">
                <a:schemeClr val="accent1"/>
              </a:fillRef>
              <a:effectRef idx="0">
                <a:schemeClr val="accent1"/>
              </a:effectRef>
              <a:fontRef idx="minor">
                <a:schemeClr val="tx1"/>
              </a:fontRef>
            </p:style>
          </p:cxnSp>
          <p:grpSp>
            <p:nvGrpSpPr>
              <p:cNvPr id="97" name="iṣḷïḑè"/>
              <p:cNvGrpSpPr/>
              <p:nvPr/>
            </p:nvGrpSpPr>
            <p:grpSpPr>
              <a:xfrm>
                <a:off x="1219032" y="4808955"/>
                <a:ext cx="720000" cy="720001"/>
                <a:chOff x="5301072" y="7933864"/>
                <a:chExt cx="1642371" cy="1642371"/>
              </a:xfrm>
            </p:grpSpPr>
            <p:sp>
              <p:nvSpPr>
                <p:cNvPr id="100" name="ïṧľïḑè"/>
                <p:cNvSpPr/>
                <p:nvPr/>
              </p:nvSpPr>
              <p:spPr>
                <a:xfrm rot="2830953">
                  <a:off x="5301072" y="7933864"/>
                  <a:ext cx="1642371" cy="1642371"/>
                </a:xfrm>
                <a:prstGeom prst="roundRect">
                  <a:avLst>
                    <a:gd name="adj" fmla="val 50000"/>
                  </a:avLst>
                </a:prstGeom>
                <a:solidFill>
                  <a:srgbClr val="4472C4"/>
                </a:solidFill>
                <a:ln w="381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algn="ctr" defTabSz="914400"/>
                  <a:endParaRPr lang="zh-CN" altLang="en-US" sz="2000" b="1" dirty="0">
                    <a:solidFill>
                      <a:schemeClr val="bg1"/>
                    </a:solidFill>
                    <a:cs typeface="+mn-ea"/>
                    <a:sym typeface="+mn-lt"/>
                  </a:endParaRPr>
                </a:p>
              </p:txBody>
            </p:sp>
            <p:sp>
              <p:nvSpPr>
                <p:cNvPr id="101" name="ïşļïde"/>
                <p:cNvSpPr/>
                <p:nvPr/>
              </p:nvSpPr>
              <p:spPr>
                <a:xfrm>
                  <a:off x="5455761" y="8107551"/>
                  <a:ext cx="1231776" cy="1231774"/>
                </a:xfrm>
                <a:prstGeom prst="roundRect">
                  <a:avLst>
                    <a:gd name="adj" fmla="val 50000"/>
                  </a:avLst>
                </a:prstGeom>
                <a:noFill/>
                <a:ln w="38100" cap="rnd">
                  <a:gradFill>
                    <a:gsLst>
                      <a:gs pos="54000">
                        <a:schemeClr val="bg1">
                          <a:alpha val="0"/>
                        </a:schemeClr>
                      </a:gs>
                      <a:gs pos="27000">
                        <a:schemeClr val="bg1"/>
                      </a:gs>
                      <a:gs pos="85000">
                        <a:schemeClr val="bg1"/>
                      </a:gs>
                    </a:gsLst>
                    <a:lin ang="4500000" scaled="0"/>
                  </a:gra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92500" lnSpcReduction="20000"/>
                </a:bodyPr>
                <a:lstStyle/>
                <a:p>
                  <a:pPr algn="ctr" defTabSz="914400"/>
                  <a:endParaRPr lang="zh-CN" altLang="en-US" sz="2400" b="1" dirty="0">
                    <a:solidFill>
                      <a:schemeClr val="bg1"/>
                    </a:solidFill>
                    <a:cs typeface="+mn-ea"/>
                    <a:sym typeface="+mn-lt"/>
                  </a:endParaRPr>
                </a:p>
              </p:txBody>
            </p:sp>
          </p:grpSp>
        </p:grpSp>
        <p:grpSp>
          <p:nvGrpSpPr>
            <p:cNvPr id="66" name="îŝ1iḍe"/>
            <p:cNvGrpSpPr/>
            <p:nvPr/>
          </p:nvGrpSpPr>
          <p:grpSpPr>
            <a:xfrm>
              <a:off x="1282012" y="1641628"/>
              <a:ext cx="1146925" cy="4501543"/>
              <a:chOff x="-1093764" y="782337"/>
              <a:chExt cx="1146925" cy="4501543"/>
            </a:xfrm>
          </p:grpSpPr>
          <p:cxnSp>
            <p:nvCxnSpPr>
              <p:cNvPr id="90" name="直接连接符 89"/>
              <p:cNvCxnSpPr/>
              <p:nvPr/>
            </p:nvCxnSpPr>
            <p:spPr>
              <a:xfrm>
                <a:off x="-520337" y="1572917"/>
                <a:ext cx="0" cy="3710963"/>
              </a:xfrm>
              <a:prstGeom prst="line">
                <a:avLst/>
              </a:prstGeom>
              <a:ln w="38100" cap="rnd">
                <a:solidFill>
                  <a:srgbClr val="FFAC33"/>
                </a:solidFill>
                <a:round/>
                <a:tailEnd type="oval"/>
              </a:ln>
            </p:spPr>
            <p:style>
              <a:lnRef idx="1">
                <a:schemeClr val="accent1"/>
              </a:lnRef>
              <a:fillRef idx="0">
                <a:schemeClr val="accent1"/>
              </a:fillRef>
              <a:effectRef idx="0">
                <a:schemeClr val="accent1"/>
              </a:effectRef>
              <a:fontRef idx="minor">
                <a:schemeClr val="tx1"/>
              </a:fontRef>
            </p:style>
          </p:cxnSp>
          <p:grpSp>
            <p:nvGrpSpPr>
              <p:cNvPr id="91" name="íṡḻiḋê"/>
              <p:cNvGrpSpPr/>
              <p:nvPr/>
            </p:nvGrpSpPr>
            <p:grpSpPr>
              <a:xfrm>
                <a:off x="-1093764" y="782337"/>
                <a:ext cx="1146925" cy="1146926"/>
                <a:chOff x="25401" y="-1251065"/>
                <a:chExt cx="2616213" cy="2616215"/>
              </a:xfrm>
            </p:grpSpPr>
            <p:sp>
              <p:nvSpPr>
                <p:cNvPr id="94" name="îṡ1ïďé"/>
                <p:cNvSpPr/>
                <p:nvPr/>
              </p:nvSpPr>
              <p:spPr>
                <a:xfrm rot="2830953">
                  <a:off x="25400" y="-1251064"/>
                  <a:ext cx="2616215" cy="2616213"/>
                </a:xfrm>
                <a:prstGeom prst="roundRect">
                  <a:avLst>
                    <a:gd name="adj" fmla="val 50000"/>
                  </a:avLst>
                </a:prstGeom>
                <a:solidFill>
                  <a:srgbClr val="FC9400"/>
                </a:solidFill>
                <a:ln w="381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algn="ctr" defTabSz="914400"/>
                  <a:endParaRPr lang="zh-CN" altLang="en-US" sz="2000" b="1" dirty="0">
                    <a:solidFill>
                      <a:schemeClr val="bg1"/>
                    </a:solidFill>
                    <a:cs typeface="+mn-ea"/>
                    <a:sym typeface="+mn-lt"/>
                  </a:endParaRPr>
                </a:p>
              </p:txBody>
            </p:sp>
            <p:sp>
              <p:nvSpPr>
                <p:cNvPr id="95" name="i$ļïḑe"/>
                <p:cNvSpPr/>
                <p:nvPr/>
              </p:nvSpPr>
              <p:spPr>
                <a:xfrm>
                  <a:off x="241302" y="-1035201"/>
                  <a:ext cx="2184400" cy="2184400"/>
                </a:xfrm>
                <a:prstGeom prst="roundRect">
                  <a:avLst>
                    <a:gd name="adj" fmla="val 50000"/>
                  </a:avLst>
                </a:prstGeom>
                <a:noFill/>
                <a:ln w="38100" cap="rnd">
                  <a:gradFill>
                    <a:gsLst>
                      <a:gs pos="54000">
                        <a:schemeClr val="bg1">
                          <a:alpha val="0"/>
                        </a:schemeClr>
                      </a:gs>
                      <a:gs pos="27000">
                        <a:schemeClr val="bg1"/>
                      </a:gs>
                      <a:gs pos="85000">
                        <a:schemeClr val="bg1"/>
                      </a:gs>
                    </a:gsLst>
                    <a:lin ang="4500000" scaled="0"/>
                  </a:gra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algn="ctr" defTabSz="914400"/>
                  <a:r>
                    <a:rPr lang="en-US" altLang="zh-CN" sz="2400" b="1" dirty="0">
                      <a:solidFill>
                        <a:schemeClr val="bg1"/>
                      </a:solidFill>
                      <a:cs typeface="+mn-ea"/>
                      <a:sym typeface="+mn-lt"/>
                    </a:rPr>
                    <a:t>02</a:t>
                  </a:r>
                  <a:endParaRPr lang="en-US" altLang="zh-CN" sz="2400" b="1" dirty="0">
                    <a:solidFill>
                      <a:schemeClr val="bg1"/>
                    </a:solidFill>
                    <a:cs typeface="+mn-ea"/>
                    <a:sym typeface="+mn-lt"/>
                  </a:endParaRPr>
                </a:p>
              </p:txBody>
            </p:sp>
          </p:grpSp>
        </p:grpSp>
      </p:grpSp>
      <p:cxnSp>
        <p:nvCxnSpPr>
          <p:cNvPr id="39" name="直接连接符 38"/>
          <p:cNvCxnSpPr/>
          <p:nvPr/>
        </p:nvCxnSpPr>
        <p:spPr>
          <a:xfrm>
            <a:off x="10218935" y="5096416"/>
            <a:ext cx="0" cy="1242552"/>
          </a:xfrm>
          <a:prstGeom prst="line">
            <a:avLst/>
          </a:prstGeom>
          <a:ln w="38100" cap="rnd">
            <a:solidFill>
              <a:schemeClr val="accent1"/>
            </a:solidFill>
            <a:round/>
            <a:tailEnd type="oval"/>
          </a:ln>
        </p:spPr>
        <p:style>
          <a:lnRef idx="1">
            <a:schemeClr val="accent1"/>
          </a:lnRef>
          <a:fillRef idx="0">
            <a:schemeClr val="accent1"/>
          </a:fillRef>
          <a:effectRef idx="0">
            <a:schemeClr val="accent1"/>
          </a:effectRef>
          <a:fontRef idx="minor">
            <a:schemeClr val="tx1"/>
          </a:fontRef>
        </p:style>
      </p:cxnSp>
      <p:sp>
        <p:nvSpPr>
          <p:cNvPr id="40" name="išḷîdè"/>
          <p:cNvSpPr/>
          <p:nvPr/>
        </p:nvSpPr>
        <p:spPr>
          <a:xfrm rot="2830953">
            <a:off x="9775624" y="4407814"/>
            <a:ext cx="900000" cy="900000"/>
          </a:xfrm>
          <a:prstGeom prst="roundRect">
            <a:avLst>
              <a:gd name="adj" fmla="val 50000"/>
            </a:avLst>
          </a:prstGeom>
          <a:solidFill>
            <a:srgbClr val="55A3D3"/>
          </a:solidFill>
          <a:ln w="381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algn="ctr" defTabSz="914400"/>
            <a:endParaRPr lang="zh-CN" altLang="en-US" sz="2000" b="1" dirty="0">
              <a:solidFill>
                <a:schemeClr val="bg1"/>
              </a:solidFill>
              <a:cs typeface="+mn-ea"/>
              <a:sym typeface="+mn-lt"/>
            </a:endParaRPr>
          </a:p>
        </p:txBody>
      </p:sp>
      <p:sp>
        <p:nvSpPr>
          <p:cNvPr id="41" name="í$ľïḋe"/>
          <p:cNvSpPr/>
          <p:nvPr/>
        </p:nvSpPr>
        <p:spPr>
          <a:xfrm>
            <a:off x="9847624" y="4471525"/>
            <a:ext cx="756000" cy="756000"/>
          </a:xfrm>
          <a:prstGeom prst="roundRect">
            <a:avLst>
              <a:gd name="adj" fmla="val 50000"/>
            </a:avLst>
          </a:prstGeom>
          <a:noFill/>
          <a:ln w="38100" cap="rnd">
            <a:gradFill>
              <a:gsLst>
                <a:gs pos="54000">
                  <a:schemeClr val="bg1">
                    <a:alpha val="0"/>
                  </a:schemeClr>
                </a:gs>
                <a:gs pos="27000">
                  <a:schemeClr val="bg1"/>
                </a:gs>
                <a:gs pos="85000">
                  <a:schemeClr val="bg1"/>
                </a:gs>
              </a:gsLst>
              <a:lin ang="4500000" scaled="0"/>
            </a:gra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algn="ctr" defTabSz="914400"/>
            <a:endParaRPr lang="zh-CN" altLang="en-US" sz="2400" b="1" dirty="0">
              <a:solidFill>
                <a:schemeClr val="bg1"/>
              </a:solidFill>
              <a:cs typeface="+mn-ea"/>
              <a:sym typeface="+mn-lt"/>
            </a:endParaRPr>
          </a:p>
        </p:txBody>
      </p:sp>
      <p:cxnSp>
        <p:nvCxnSpPr>
          <p:cNvPr id="42" name="直接连接符 41"/>
          <p:cNvCxnSpPr/>
          <p:nvPr/>
        </p:nvCxnSpPr>
        <p:spPr>
          <a:xfrm>
            <a:off x="10802892" y="5605164"/>
            <a:ext cx="0" cy="733804"/>
          </a:xfrm>
          <a:prstGeom prst="line">
            <a:avLst/>
          </a:prstGeom>
          <a:ln w="38100" cap="rnd">
            <a:solidFill>
              <a:srgbClr val="FFAC33"/>
            </a:solidFill>
            <a:round/>
            <a:tailEnd type="oval"/>
          </a:ln>
        </p:spPr>
        <p:style>
          <a:lnRef idx="1">
            <a:schemeClr val="accent1"/>
          </a:lnRef>
          <a:fillRef idx="0">
            <a:schemeClr val="accent1"/>
          </a:fillRef>
          <a:effectRef idx="0">
            <a:schemeClr val="accent1"/>
          </a:effectRef>
          <a:fontRef idx="minor">
            <a:schemeClr val="tx1"/>
          </a:fontRef>
        </p:style>
      </p:cxnSp>
      <p:sp>
        <p:nvSpPr>
          <p:cNvPr id="43" name="iŝḷîḋè"/>
          <p:cNvSpPr/>
          <p:nvPr/>
        </p:nvSpPr>
        <p:spPr>
          <a:xfrm rot="2830953">
            <a:off x="10454407" y="5229912"/>
            <a:ext cx="719999" cy="719999"/>
          </a:xfrm>
          <a:prstGeom prst="roundRect">
            <a:avLst>
              <a:gd name="adj" fmla="val 50000"/>
            </a:avLst>
          </a:prstGeom>
          <a:solidFill>
            <a:srgbClr val="FFAC33"/>
          </a:solidFill>
          <a:ln w="381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algn="ctr" defTabSz="914400"/>
            <a:endParaRPr lang="zh-CN" altLang="en-US" sz="2000" b="1" dirty="0">
              <a:solidFill>
                <a:schemeClr val="bg1"/>
              </a:solidFill>
              <a:cs typeface="+mn-ea"/>
              <a:sym typeface="+mn-lt"/>
            </a:endParaRPr>
          </a:p>
        </p:txBody>
      </p:sp>
      <p:sp>
        <p:nvSpPr>
          <p:cNvPr id="44" name="ísḷïḓê"/>
          <p:cNvSpPr/>
          <p:nvPr/>
        </p:nvSpPr>
        <p:spPr>
          <a:xfrm>
            <a:off x="10520846" y="5297016"/>
            <a:ext cx="576000" cy="576000"/>
          </a:xfrm>
          <a:prstGeom prst="roundRect">
            <a:avLst>
              <a:gd name="adj" fmla="val 50000"/>
            </a:avLst>
          </a:prstGeom>
          <a:noFill/>
          <a:ln w="38100" cap="rnd">
            <a:gradFill>
              <a:gsLst>
                <a:gs pos="54000">
                  <a:schemeClr val="bg1">
                    <a:alpha val="0"/>
                  </a:schemeClr>
                </a:gs>
                <a:gs pos="27000">
                  <a:schemeClr val="bg1"/>
                </a:gs>
                <a:gs pos="85000">
                  <a:schemeClr val="bg1"/>
                </a:gs>
              </a:gsLst>
              <a:lin ang="4500000" scaled="0"/>
            </a:gra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92500" lnSpcReduction="10000"/>
          </a:bodyPr>
          <a:lstStyle/>
          <a:p>
            <a:pPr algn="ctr" defTabSz="914400"/>
            <a:endParaRPr lang="en-US" altLang="zh-CN" sz="2400" b="1" dirty="0">
              <a:solidFill>
                <a:schemeClr val="bg1"/>
              </a:solidFill>
              <a:cs typeface="+mn-ea"/>
              <a:sym typeface="+mn-lt"/>
            </a:endParaRPr>
          </a:p>
        </p:txBody>
      </p:sp>
      <p:sp>
        <p:nvSpPr>
          <p:cNvPr id="50" name="文本框 49"/>
          <p:cNvSpPr txBox="1"/>
          <p:nvPr/>
        </p:nvSpPr>
        <p:spPr>
          <a:xfrm>
            <a:off x="2524406" y="2066637"/>
            <a:ext cx="7064964" cy="3970318"/>
          </a:xfrm>
          <a:prstGeom prst="rect">
            <a:avLst/>
          </a:prstGeom>
          <a:noFill/>
        </p:spPr>
        <p:txBody>
          <a:bodyPr wrap="square">
            <a:spAutoFit/>
          </a:bodyPr>
          <a:lstStyle/>
          <a:p>
            <a:pPr algn="just">
              <a:lnSpc>
                <a:spcPct val="140000"/>
              </a:lnSpc>
              <a:buFontTx/>
              <a:buNone/>
            </a:pPr>
            <a:r>
              <a:rPr lang="zh-CN" altLang="en-US" sz="2000" dirty="0">
                <a:cs typeface="+mn-ea"/>
                <a:sym typeface="+mn-lt"/>
              </a:rPr>
              <a:t>确定引起某指标变动的各个因素影响程度的方法。在几个相互联系的因素共同影响着某一指标的情况下，可以用来计算各个因素对指标发生变动的影响程度。</a:t>
            </a:r>
            <a:endParaRPr lang="en-US" altLang="zh-CN" sz="2000" dirty="0">
              <a:cs typeface="+mn-ea"/>
              <a:sym typeface="+mn-lt"/>
            </a:endParaRPr>
          </a:p>
          <a:p>
            <a:pPr algn="just">
              <a:lnSpc>
                <a:spcPct val="140000"/>
              </a:lnSpc>
              <a:buFontTx/>
              <a:buNone/>
            </a:pPr>
            <a:r>
              <a:rPr lang="zh-CN" altLang="en-US" sz="2000" dirty="0">
                <a:cs typeface="+mn-ea"/>
                <a:sym typeface="+mn-lt"/>
              </a:rPr>
              <a:t>计算方法：</a:t>
            </a:r>
            <a:endParaRPr lang="en-US" altLang="zh-CN" sz="2000" dirty="0">
              <a:cs typeface="+mn-ea"/>
              <a:sym typeface="+mn-lt"/>
            </a:endParaRPr>
          </a:p>
          <a:p>
            <a:pPr marL="342900" indent="-342900" algn="just">
              <a:lnSpc>
                <a:spcPct val="140000"/>
              </a:lnSpc>
              <a:buSzPct val="70000"/>
              <a:buFont typeface="Wingdings" panose="05000000000000000000" pitchFamily="2" charset="2"/>
              <a:buChar char="l"/>
            </a:pPr>
            <a:r>
              <a:rPr lang="zh-CN" altLang="en-US" sz="2000" dirty="0">
                <a:cs typeface="+mn-ea"/>
                <a:sym typeface="+mn-lt"/>
              </a:rPr>
              <a:t>在计算某一因素对某指标的影响时，假定只有这个因素在变动而其它因素不变；</a:t>
            </a:r>
            <a:endParaRPr lang="en-US" altLang="zh-CN" sz="2000" dirty="0">
              <a:cs typeface="+mn-ea"/>
              <a:sym typeface="+mn-lt"/>
            </a:endParaRPr>
          </a:p>
          <a:p>
            <a:pPr marL="342900" indent="-342900" algn="just">
              <a:lnSpc>
                <a:spcPct val="140000"/>
              </a:lnSpc>
              <a:buSzPct val="70000"/>
              <a:buFont typeface="Wingdings" panose="05000000000000000000" pitchFamily="2" charset="2"/>
              <a:buChar char="l"/>
            </a:pPr>
            <a:r>
              <a:rPr lang="zh-CN" altLang="en-US" sz="2000" dirty="0">
                <a:cs typeface="+mn-ea"/>
                <a:sym typeface="+mn-lt"/>
              </a:rPr>
              <a:t>确定各个因素替代顺序，然后按照这一顺序替代计算；</a:t>
            </a:r>
            <a:endParaRPr lang="en-US" altLang="zh-CN" sz="2000" dirty="0">
              <a:cs typeface="+mn-ea"/>
              <a:sym typeface="+mn-lt"/>
            </a:endParaRPr>
          </a:p>
          <a:p>
            <a:pPr marL="342900" indent="-342900" algn="just">
              <a:lnSpc>
                <a:spcPct val="140000"/>
              </a:lnSpc>
              <a:buSzPct val="70000"/>
              <a:buFont typeface="Wingdings" panose="05000000000000000000" pitchFamily="2" charset="2"/>
              <a:buChar char="l"/>
            </a:pPr>
            <a:r>
              <a:rPr lang="zh-CN" altLang="en-US" sz="2000" dirty="0">
                <a:cs typeface="+mn-ea"/>
                <a:sym typeface="+mn-lt"/>
              </a:rPr>
              <a:t>把这个指标与该因素替代前的指标相比较，确定该因素变动所造成的影响。</a:t>
            </a:r>
            <a:endParaRPr lang="zh-CN" altLang="en-US" sz="2000" dirty="0">
              <a:cs typeface="+mn-ea"/>
              <a:sym typeface="+mn-lt"/>
            </a:endParaRPr>
          </a:p>
        </p:txBody>
      </p:sp>
      <p:sp>
        <p:nvSpPr>
          <p:cNvPr id="53" name="矩形 52"/>
          <p:cNvSpPr/>
          <p:nvPr/>
        </p:nvSpPr>
        <p:spPr>
          <a:xfrm>
            <a:off x="2756789" y="1265024"/>
            <a:ext cx="6099234" cy="567779"/>
          </a:xfrm>
          <a:prstGeom prst="rect">
            <a:avLst/>
          </a:prstGeom>
          <a:solidFill>
            <a:srgbClr val="2C4D88"/>
          </a:solidFill>
          <a:ln>
            <a:noFill/>
          </a:ln>
        </p:spPr>
        <p:style>
          <a:lnRef idx="2">
            <a:schemeClr val="accent1">
              <a:shade val="50000"/>
            </a:schemeClr>
          </a:lnRef>
          <a:fillRef idx="1">
            <a:schemeClr val="accent1"/>
          </a:fillRef>
          <a:effectRef idx="0">
            <a:schemeClr val="accent1"/>
          </a:effectRef>
          <a:fontRef idx="minor">
            <a:schemeClr val="lt1"/>
          </a:fontRef>
        </p:style>
        <p:txBody>
          <a:bodyPr lIns="68567" tIns="34284" rIns="68567" bIns="34284"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3200" b="1" spc="300" dirty="0">
                <a:cs typeface="+mn-ea"/>
                <a:sym typeface="+mn-lt"/>
              </a:rPr>
              <a:t>成本分析方法</a:t>
            </a:r>
            <a:r>
              <a:rPr lang="en-US" altLang="zh-CN" sz="3200" b="1" spc="300" dirty="0">
                <a:cs typeface="+mn-ea"/>
                <a:sym typeface="+mn-lt"/>
              </a:rPr>
              <a:t>-</a:t>
            </a:r>
            <a:r>
              <a:rPr lang="zh-CN" altLang="en-US" sz="3200" b="1" spc="300" dirty="0">
                <a:cs typeface="+mn-ea"/>
                <a:sym typeface="+mn-lt"/>
              </a:rPr>
              <a:t>连锁替代法</a:t>
            </a:r>
            <a:endParaRPr lang="zh-CN" altLang="en-US" sz="3200" b="1" spc="300" dirty="0">
              <a:cs typeface="+mn-ea"/>
              <a:sym typeface="+mn-lt"/>
            </a:endParaRPr>
          </a:p>
        </p:txBody>
      </p:sp>
    </p:spTree>
  </p:cSld>
  <p:clrMapOvr>
    <a:masterClrMapping/>
  </p:clrMapOvr>
  <p:transition spd="slow" advClick="0" advTm="8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1000"/>
                                        <p:tgtEl>
                                          <p:spTgt spid="5"/>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left)">
                                      <p:cBhvr>
                                        <p:cTn id="10" dur="1000"/>
                                        <p:tgtEl>
                                          <p:spTgt spid="7"/>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left)">
                                      <p:cBhvr>
                                        <p:cTn id="13" dur="1000"/>
                                        <p:tgtEl>
                                          <p:spTgt spid="4"/>
                                        </p:tgtEl>
                                      </p:cBhvr>
                                    </p:animEffect>
                                  </p:childTnLst>
                                </p:cTn>
                              </p:par>
                              <p:par>
                                <p:cTn id="14" presetID="22" presetClass="entr" presetSubtype="8" fill="hold"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ipe(left)">
                                      <p:cBhvr>
                                        <p:cTn id="16" dur="1000"/>
                                        <p:tgtEl>
                                          <p:spTgt spid="6"/>
                                        </p:tgtEl>
                                      </p:cBhvr>
                                    </p:animEffect>
                                  </p:childTnLst>
                                </p:cTn>
                              </p:par>
                            </p:childTnLst>
                          </p:cTn>
                        </p:par>
                        <p:par>
                          <p:cTn id="17" fill="hold">
                            <p:stCondLst>
                              <p:cond delay="1000"/>
                            </p:stCondLst>
                            <p:childTnLst>
                              <p:par>
                                <p:cTn id="18" presetID="42" presetClass="entr" presetSubtype="0" fill="hold" grpId="0" nodeType="afterEffect">
                                  <p:stCondLst>
                                    <p:cond delay="0"/>
                                  </p:stCondLst>
                                  <p:childTnLst>
                                    <p:set>
                                      <p:cBhvr>
                                        <p:cTn id="19" dur="1" fill="hold">
                                          <p:stCondLst>
                                            <p:cond delay="0"/>
                                          </p:stCondLst>
                                        </p:cTn>
                                        <p:tgtEl>
                                          <p:spTgt spid="53"/>
                                        </p:tgtEl>
                                        <p:attrNameLst>
                                          <p:attrName>style.visibility</p:attrName>
                                        </p:attrNameLst>
                                      </p:cBhvr>
                                      <p:to>
                                        <p:strVal val="visible"/>
                                      </p:to>
                                    </p:set>
                                    <p:animEffect transition="in" filter="fade">
                                      <p:cBhvr>
                                        <p:cTn id="20" dur="1000"/>
                                        <p:tgtEl>
                                          <p:spTgt spid="53"/>
                                        </p:tgtEl>
                                      </p:cBhvr>
                                    </p:animEffect>
                                    <p:anim calcmode="lin" valueType="num">
                                      <p:cBhvr>
                                        <p:cTn id="21" dur="1000" fill="hold"/>
                                        <p:tgtEl>
                                          <p:spTgt spid="53"/>
                                        </p:tgtEl>
                                        <p:attrNameLst>
                                          <p:attrName>ppt_x</p:attrName>
                                        </p:attrNameLst>
                                      </p:cBhvr>
                                      <p:tavLst>
                                        <p:tav tm="0">
                                          <p:val>
                                            <p:strVal val="#ppt_x"/>
                                          </p:val>
                                        </p:tav>
                                        <p:tav tm="100000">
                                          <p:val>
                                            <p:strVal val="#ppt_x"/>
                                          </p:val>
                                        </p:tav>
                                      </p:tavLst>
                                    </p:anim>
                                    <p:anim calcmode="lin" valueType="num">
                                      <p:cBhvr>
                                        <p:cTn id="22" dur="1000" fill="hold"/>
                                        <p:tgtEl>
                                          <p:spTgt spid="53"/>
                                        </p:tgtEl>
                                        <p:attrNameLst>
                                          <p:attrName>ppt_y</p:attrName>
                                        </p:attrNameLst>
                                      </p:cBhvr>
                                      <p:tavLst>
                                        <p:tav tm="0">
                                          <p:val>
                                            <p:strVal val="#ppt_y+.1"/>
                                          </p:val>
                                        </p:tav>
                                        <p:tav tm="100000">
                                          <p:val>
                                            <p:strVal val="#ppt_y"/>
                                          </p:val>
                                        </p:tav>
                                      </p:tavLst>
                                    </p:anim>
                                  </p:childTnLst>
                                </p:cTn>
                              </p:par>
                            </p:childTnLst>
                          </p:cTn>
                        </p:par>
                        <p:par>
                          <p:cTn id="23" fill="hold">
                            <p:stCondLst>
                              <p:cond delay="2000"/>
                            </p:stCondLst>
                            <p:childTnLst>
                              <p:par>
                                <p:cTn id="24" presetID="22" presetClass="entr" presetSubtype="4" fill="hold" nodeType="afterEffect">
                                  <p:stCondLst>
                                    <p:cond delay="0"/>
                                  </p:stCondLst>
                                  <p:childTnLst>
                                    <p:set>
                                      <p:cBhvr>
                                        <p:cTn id="25" dur="1" fill="hold">
                                          <p:stCondLst>
                                            <p:cond delay="0"/>
                                          </p:stCondLst>
                                        </p:cTn>
                                        <p:tgtEl>
                                          <p:spTgt spid="63"/>
                                        </p:tgtEl>
                                        <p:attrNameLst>
                                          <p:attrName>style.visibility</p:attrName>
                                        </p:attrNameLst>
                                      </p:cBhvr>
                                      <p:to>
                                        <p:strVal val="visible"/>
                                      </p:to>
                                    </p:set>
                                    <p:animEffect transition="in" filter="wipe(down)">
                                      <p:cBhvr>
                                        <p:cTn id="26" dur="500"/>
                                        <p:tgtEl>
                                          <p:spTgt spid="63"/>
                                        </p:tgtEl>
                                      </p:cBhvr>
                                    </p:animEffect>
                                  </p:childTnLst>
                                </p:cTn>
                              </p:par>
                              <p:par>
                                <p:cTn id="27" presetID="22" presetClass="entr" presetSubtype="4" fill="hold" nodeType="withEffect">
                                  <p:stCondLst>
                                    <p:cond delay="0"/>
                                  </p:stCondLst>
                                  <p:childTnLst>
                                    <p:set>
                                      <p:cBhvr>
                                        <p:cTn id="28" dur="1" fill="hold">
                                          <p:stCondLst>
                                            <p:cond delay="0"/>
                                          </p:stCondLst>
                                        </p:cTn>
                                        <p:tgtEl>
                                          <p:spTgt spid="39"/>
                                        </p:tgtEl>
                                        <p:attrNameLst>
                                          <p:attrName>style.visibility</p:attrName>
                                        </p:attrNameLst>
                                      </p:cBhvr>
                                      <p:to>
                                        <p:strVal val="visible"/>
                                      </p:to>
                                    </p:set>
                                    <p:animEffect transition="in" filter="wipe(down)">
                                      <p:cBhvr>
                                        <p:cTn id="29" dur="500"/>
                                        <p:tgtEl>
                                          <p:spTgt spid="39"/>
                                        </p:tgtEl>
                                      </p:cBhvr>
                                    </p:animEffect>
                                  </p:childTnLst>
                                </p:cTn>
                              </p:par>
                              <p:par>
                                <p:cTn id="30" presetID="22" presetClass="entr" presetSubtype="4" fill="hold" grpId="0" nodeType="withEffect">
                                  <p:stCondLst>
                                    <p:cond delay="0"/>
                                  </p:stCondLst>
                                  <p:childTnLst>
                                    <p:set>
                                      <p:cBhvr>
                                        <p:cTn id="31" dur="1" fill="hold">
                                          <p:stCondLst>
                                            <p:cond delay="0"/>
                                          </p:stCondLst>
                                        </p:cTn>
                                        <p:tgtEl>
                                          <p:spTgt spid="40"/>
                                        </p:tgtEl>
                                        <p:attrNameLst>
                                          <p:attrName>style.visibility</p:attrName>
                                        </p:attrNameLst>
                                      </p:cBhvr>
                                      <p:to>
                                        <p:strVal val="visible"/>
                                      </p:to>
                                    </p:set>
                                    <p:animEffect transition="in" filter="wipe(down)">
                                      <p:cBhvr>
                                        <p:cTn id="32" dur="500"/>
                                        <p:tgtEl>
                                          <p:spTgt spid="40"/>
                                        </p:tgtEl>
                                      </p:cBhvr>
                                    </p:animEffect>
                                  </p:childTnLst>
                                </p:cTn>
                              </p:par>
                              <p:par>
                                <p:cTn id="33" presetID="22" presetClass="entr" presetSubtype="4" fill="hold" grpId="0" nodeType="withEffect">
                                  <p:stCondLst>
                                    <p:cond delay="0"/>
                                  </p:stCondLst>
                                  <p:childTnLst>
                                    <p:set>
                                      <p:cBhvr>
                                        <p:cTn id="34" dur="1" fill="hold">
                                          <p:stCondLst>
                                            <p:cond delay="0"/>
                                          </p:stCondLst>
                                        </p:cTn>
                                        <p:tgtEl>
                                          <p:spTgt spid="41"/>
                                        </p:tgtEl>
                                        <p:attrNameLst>
                                          <p:attrName>style.visibility</p:attrName>
                                        </p:attrNameLst>
                                      </p:cBhvr>
                                      <p:to>
                                        <p:strVal val="visible"/>
                                      </p:to>
                                    </p:set>
                                    <p:animEffect transition="in" filter="wipe(down)">
                                      <p:cBhvr>
                                        <p:cTn id="35" dur="500"/>
                                        <p:tgtEl>
                                          <p:spTgt spid="41"/>
                                        </p:tgtEl>
                                      </p:cBhvr>
                                    </p:animEffect>
                                  </p:childTnLst>
                                </p:cTn>
                              </p:par>
                              <p:par>
                                <p:cTn id="36" presetID="22" presetClass="entr" presetSubtype="4" fill="hold" nodeType="withEffect">
                                  <p:stCondLst>
                                    <p:cond delay="0"/>
                                  </p:stCondLst>
                                  <p:childTnLst>
                                    <p:set>
                                      <p:cBhvr>
                                        <p:cTn id="37" dur="1" fill="hold">
                                          <p:stCondLst>
                                            <p:cond delay="0"/>
                                          </p:stCondLst>
                                        </p:cTn>
                                        <p:tgtEl>
                                          <p:spTgt spid="42"/>
                                        </p:tgtEl>
                                        <p:attrNameLst>
                                          <p:attrName>style.visibility</p:attrName>
                                        </p:attrNameLst>
                                      </p:cBhvr>
                                      <p:to>
                                        <p:strVal val="visible"/>
                                      </p:to>
                                    </p:set>
                                    <p:animEffect transition="in" filter="wipe(down)">
                                      <p:cBhvr>
                                        <p:cTn id="38" dur="500"/>
                                        <p:tgtEl>
                                          <p:spTgt spid="42"/>
                                        </p:tgtEl>
                                      </p:cBhvr>
                                    </p:animEffect>
                                  </p:childTnLst>
                                </p:cTn>
                              </p:par>
                              <p:par>
                                <p:cTn id="39" presetID="22" presetClass="entr" presetSubtype="4" fill="hold" grpId="0" nodeType="withEffect">
                                  <p:stCondLst>
                                    <p:cond delay="0"/>
                                  </p:stCondLst>
                                  <p:childTnLst>
                                    <p:set>
                                      <p:cBhvr>
                                        <p:cTn id="40" dur="1" fill="hold">
                                          <p:stCondLst>
                                            <p:cond delay="0"/>
                                          </p:stCondLst>
                                        </p:cTn>
                                        <p:tgtEl>
                                          <p:spTgt spid="43"/>
                                        </p:tgtEl>
                                        <p:attrNameLst>
                                          <p:attrName>style.visibility</p:attrName>
                                        </p:attrNameLst>
                                      </p:cBhvr>
                                      <p:to>
                                        <p:strVal val="visible"/>
                                      </p:to>
                                    </p:set>
                                    <p:animEffect transition="in" filter="wipe(down)">
                                      <p:cBhvr>
                                        <p:cTn id="41" dur="500"/>
                                        <p:tgtEl>
                                          <p:spTgt spid="43"/>
                                        </p:tgtEl>
                                      </p:cBhvr>
                                    </p:animEffect>
                                  </p:childTnLst>
                                </p:cTn>
                              </p:par>
                              <p:par>
                                <p:cTn id="42" presetID="22" presetClass="entr" presetSubtype="4" fill="hold" grpId="0" nodeType="withEffect">
                                  <p:stCondLst>
                                    <p:cond delay="0"/>
                                  </p:stCondLst>
                                  <p:childTnLst>
                                    <p:set>
                                      <p:cBhvr>
                                        <p:cTn id="43" dur="1" fill="hold">
                                          <p:stCondLst>
                                            <p:cond delay="0"/>
                                          </p:stCondLst>
                                        </p:cTn>
                                        <p:tgtEl>
                                          <p:spTgt spid="44"/>
                                        </p:tgtEl>
                                        <p:attrNameLst>
                                          <p:attrName>style.visibility</p:attrName>
                                        </p:attrNameLst>
                                      </p:cBhvr>
                                      <p:to>
                                        <p:strVal val="visible"/>
                                      </p:to>
                                    </p:set>
                                    <p:animEffect transition="in" filter="wipe(down)">
                                      <p:cBhvr>
                                        <p:cTn id="44" dur="500"/>
                                        <p:tgtEl>
                                          <p:spTgt spid="44"/>
                                        </p:tgtEl>
                                      </p:cBhvr>
                                    </p:animEffect>
                                  </p:childTnLst>
                                </p:cTn>
                              </p:par>
                            </p:childTnLst>
                          </p:cTn>
                        </p:par>
                        <p:par>
                          <p:cTn id="45" fill="hold">
                            <p:stCondLst>
                              <p:cond delay="2500"/>
                            </p:stCondLst>
                            <p:childTnLst>
                              <p:par>
                                <p:cTn id="46" presetID="42" presetClass="entr" presetSubtype="0" fill="hold" grpId="0" nodeType="afterEffect">
                                  <p:stCondLst>
                                    <p:cond delay="0"/>
                                  </p:stCondLst>
                                  <p:childTnLst>
                                    <p:set>
                                      <p:cBhvr>
                                        <p:cTn id="47" dur="1" fill="hold">
                                          <p:stCondLst>
                                            <p:cond delay="0"/>
                                          </p:stCondLst>
                                        </p:cTn>
                                        <p:tgtEl>
                                          <p:spTgt spid="50"/>
                                        </p:tgtEl>
                                        <p:attrNameLst>
                                          <p:attrName>style.visibility</p:attrName>
                                        </p:attrNameLst>
                                      </p:cBhvr>
                                      <p:to>
                                        <p:strVal val="visible"/>
                                      </p:to>
                                    </p:set>
                                    <p:animEffect transition="in" filter="fade">
                                      <p:cBhvr>
                                        <p:cTn id="48" dur="1000"/>
                                        <p:tgtEl>
                                          <p:spTgt spid="50"/>
                                        </p:tgtEl>
                                      </p:cBhvr>
                                    </p:animEffect>
                                    <p:anim calcmode="lin" valueType="num">
                                      <p:cBhvr>
                                        <p:cTn id="49" dur="1000" fill="hold"/>
                                        <p:tgtEl>
                                          <p:spTgt spid="50"/>
                                        </p:tgtEl>
                                        <p:attrNameLst>
                                          <p:attrName>ppt_x</p:attrName>
                                        </p:attrNameLst>
                                      </p:cBhvr>
                                      <p:tavLst>
                                        <p:tav tm="0">
                                          <p:val>
                                            <p:strVal val="#ppt_x"/>
                                          </p:val>
                                        </p:tav>
                                        <p:tav tm="100000">
                                          <p:val>
                                            <p:strVal val="#ppt_x"/>
                                          </p:val>
                                        </p:tav>
                                      </p:tavLst>
                                    </p:anim>
                                    <p:anim calcmode="lin" valueType="num">
                                      <p:cBhvr>
                                        <p:cTn id="50" dur="1000" fill="hold"/>
                                        <p:tgtEl>
                                          <p:spTgt spid="5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7" grpId="0"/>
      <p:bldP spid="40" grpId="0" animBg="1"/>
      <p:bldP spid="41" grpId="0" animBg="1"/>
      <p:bldP spid="43" grpId="0" animBg="1"/>
      <p:bldP spid="44" grpId="0" animBg="1"/>
      <p:bldP spid="50" grpId="0"/>
      <p:bldP spid="53"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765738" y="753752"/>
            <a:ext cx="10079420" cy="136634"/>
          </a:xfrm>
          <a:prstGeom prst="rect">
            <a:avLst/>
          </a:prstGeom>
          <a:solidFill>
            <a:srgbClr val="0034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003466"/>
              </a:solidFill>
              <a:cs typeface="+mn-ea"/>
              <a:sym typeface="+mn-lt"/>
            </a:endParaRPr>
          </a:p>
        </p:txBody>
      </p:sp>
      <p:sp>
        <p:nvSpPr>
          <p:cNvPr id="5" name="椭圆 4"/>
          <p:cNvSpPr/>
          <p:nvPr/>
        </p:nvSpPr>
        <p:spPr>
          <a:xfrm>
            <a:off x="346842" y="0"/>
            <a:ext cx="1332000" cy="1332000"/>
          </a:xfrm>
          <a:prstGeom prst="ellipse">
            <a:avLst/>
          </a:prstGeom>
          <a:blipFill dpi="0" rotWithShape="1">
            <a:blip r:embed="rId1" cstate="screen"/>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6" name="组合 5"/>
          <p:cNvGrpSpPr/>
          <p:nvPr/>
        </p:nvGrpSpPr>
        <p:grpSpPr>
          <a:xfrm>
            <a:off x="11330808" y="372047"/>
            <a:ext cx="514350" cy="284207"/>
            <a:chOff x="10501313" y="528290"/>
            <a:chExt cx="514350" cy="332185"/>
          </a:xfrm>
          <a:solidFill>
            <a:srgbClr val="395B77"/>
          </a:solidFill>
        </p:grpSpPr>
        <p:sp>
          <p:nvSpPr>
            <p:cNvPr id="8" name="矩形 7"/>
            <p:cNvSpPr/>
            <p:nvPr/>
          </p:nvSpPr>
          <p:spPr>
            <a:xfrm>
              <a:off x="10501313" y="700088"/>
              <a:ext cx="102306" cy="160387"/>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a:cs typeface="+mn-ea"/>
                <a:sym typeface="+mn-lt"/>
              </a:endParaRPr>
            </a:p>
          </p:txBody>
        </p:sp>
        <p:sp>
          <p:nvSpPr>
            <p:cNvPr id="9" name="矩形 8"/>
            <p:cNvSpPr/>
            <p:nvPr/>
          </p:nvSpPr>
          <p:spPr>
            <a:xfrm>
              <a:off x="10707335" y="597694"/>
              <a:ext cx="102306" cy="262781"/>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a:cs typeface="+mn-ea"/>
                <a:sym typeface="+mn-lt"/>
              </a:endParaRPr>
            </a:p>
          </p:txBody>
        </p:sp>
        <p:sp>
          <p:nvSpPr>
            <p:cNvPr id="10" name="矩形 9"/>
            <p:cNvSpPr/>
            <p:nvPr/>
          </p:nvSpPr>
          <p:spPr>
            <a:xfrm>
              <a:off x="10913357" y="528290"/>
              <a:ext cx="102306" cy="332185"/>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a:cs typeface="+mn-ea"/>
                <a:sym typeface="+mn-lt"/>
              </a:endParaRPr>
            </a:p>
          </p:txBody>
        </p:sp>
      </p:grpSp>
      <p:sp>
        <p:nvSpPr>
          <p:cNvPr id="7" name="矩形 6"/>
          <p:cNvSpPr/>
          <p:nvPr/>
        </p:nvSpPr>
        <p:spPr>
          <a:xfrm>
            <a:off x="2048903" y="194589"/>
            <a:ext cx="1415772" cy="461665"/>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sz="2400" b="1" dirty="0">
                <a:solidFill>
                  <a:srgbClr val="003466"/>
                </a:solidFill>
                <a:cs typeface="+mn-ea"/>
                <a:sym typeface="+mn-lt"/>
              </a:rPr>
              <a:t>成本分析</a:t>
            </a:r>
            <a:endParaRPr lang="zh-CN" altLang="en-US" sz="2400" b="1" dirty="0">
              <a:solidFill>
                <a:srgbClr val="003466"/>
              </a:solidFill>
              <a:cs typeface="+mn-ea"/>
              <a:sym typeface="+mn-lt"/>
            </a:endParaRPr>
          </a:p>
        </p:txBody>
      </p:sp>
      <p:grpSp>
        <p:nvGrpSpPr>
          <p:cNvPr id="63" name="#461591"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custDataLst>
              <p:tags r:id="rId2"/>
            </p:custDataLst>
          </p:nvPr>
        </p:nvGrpSpPr>
        <p:grpSpPr>
          <a:xfrm>
            <a:off x="0" y="4148615"/>
            <a:ext cx="12192000" cy="2190353"/>
            <a:chOff x="0" y="3952818"/>
            <a:chExt cx="12192000" cy="2190353"/>
          </a:xfrm>
        </p:grpSpPr>
        <p:cxnSp>
          <p:nvCxnSpPr>
            <p:cNvPr id="64" name="直接连接符 63"/>
            <p:cNvCxnSpPr/>
            <p:nvPr/>
          </p:nvCxnSpPr>
          <p:spPr>
            <a:xfrm>
              <a:off x="0" y="6143171"/>
              <a:ext cx="12192000" cy="0"/>
            </a:xfrm>
            <a:prstGeom prst="line">
              <a:avLst/>
            </a:prstGeom>
            <a:ln w="3175" cap="rnd">
              <a:solidFill>
                <a:srgbClr val="FC9400"/>
              </a:solidFill>
              <a:round/>
            </a:ln>
          </p:spPr>
          <p:style>
            <a:lnRef idx="1">
              <a:schemeClr val="accent1"/>
            </a:lnRef>
            <a:fillRef idx="0">
              <a:schemeClr val="accent1"/>
            </a:fillRef>
            <a:effectRef idx="0">
              <a:schemeClr val="accent1"/>
            </a:effectRef>
            <a:fontRef idx="minor">
              <a:schemeClr val="tx1"/>
            </a:fontRef>
          </p:style>
        </p:cxnSp>
        <p:grpSp>
          <p:nvGrpSpPr>
            <p:cNvPr id="65" name="ïṩļiďê"/>
            <p:cNvGrpSpPr/>
            <p:nvPr/>
          </p:nvGrpSpPr>
          <p:grpSpPr>
            <a:xfrm>
              <a:off x="306244" y="4808955"/>
              <a:ext cx="720000" cy="1334216"/>
              <a:chOff x="639924" y="4808955"/>
              <a:chExt cx="720000" cy="1334216"/>
            </a:xfrm>
          </p:grpSpPr>
          <p:cxnSp>
            <p:nvCxnSpPr>
              <p:cNvPr id="96" name="直接连接符 95"/>
              <p:cNvCxnSpPr/>
              <p:nvPr/>
            </p:nvCxnSpPr>
            <p:spPr>
              <a:xfrm>
                <a:off x="988423" y="5297952"/>
                <a:ext cx="0" cy="845219"/>
              </a:xfrm>
              <a:prstGeom prst="line">
                <a:avLst/>
              </a:prstGeom>
              <a:ln w="38100" cap="rnd">
                <a:solidFill>
                  <a:schemeClr val="accent1"/>
                </a:solidFill>
                <a:round/>
                <a:tailEnd type="oval"/>
              </a:ln>
            </p:spPr>
            <p:style>
              <a:lnRef idx="1">
                <a:schemeClr val="accent1"/>
              </a:lnRef>
              <a:fillRef idx="0">
                <a:schemeClr val="accent1"/>
              </a:fillRef>
              <a:effectRef idx="0">
                <a:schemeClr val="accent1"/>
              </a:effectRef>
              <a:fontRef idx="minor">
                <a:schemeClr val="tx1"/>
              </a:fontRef>
            </p:style>
          </p:cxnSp>
          <p:grpSp>
            <p:nvGrpSpPr>
              <p:cNvPr id="97" name="iṣḷïḑè"/>
              <p:cNvGrpSpPr/>
              <p:nvPr/>
            </p:nvGrpSpPr>
            <p:grpSpPr>
              <a:xfrm>
                <a:off x="639924" y="4808955"/>
                <a:ext cx="720000" cy="720001"/>
                <a:chOff x="3980085" y="7933884"/>
                <a:chExt cx="1642371" cy="1642371"/>
              </a:xfrm>
            </p:grpSpPr>
            <p:sp>
              <p:nvSpPr>
                <p:cNvPr id="100" name="ïṧľïḑè"/>
                <p:cNvSpPr/>
                <p:nvPr/>
              </p:nvSpPr>
              <p:spPr>
                <a:xfrm rot="2830953">
                  <a:off x="3980085" y="7933884"/>
                  <a:ext cx="1642371" cy="1642371"/>
                </a:xfrm>
                <a:prstGeom prst="roundRect">
                  <a:avLst>
                    <a:gd name="adj" fmla="val 50000"/>
                  </a:avLst>
                </a:prstGeom>
                <a:solidFill>
                  <a:srgbClr val="4472C4"/>
                </a:solidFill>
                <a:ln w="381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algn="ctr" defTabSz="914400"/>
                  <a:endParaRPr lang="zh-CN" altLang="en-US" sz="2000" b="1" dirty="0">
                    <a:solidFill>
                      <a:schemeClr val="bg1"/>
                    </a:solidFill>
                    <a:cs typeface="+mn-ea"/>
                    <a:sym typeface="+mn-lt"/>
                  </a:endParaRPr>
                </a:p>
              </p:txBody>
            </p:sp>
            <p:sp>
              <p:nvSpPr>
                <p:cNvPr id="101" name="ïşļïde"/>
                <p:cNvSpPr/>
                <p:nvPr/>
              </p:nvSpPr>
              <p:spPr>
                <a:xfrm>
                  <a:off x="4134761" y="8107568"/>
                  <a:ext cx="1231776" cy="1231774"/>
                </a:xfrm>
                <a:prstGeom prst="roundRect">
                  <a:avLst>
                    <a:gd name="adj" fmla="val 50000"/>
                  </a:avLst>
                </a:prstGeom>
                <a:noFill/>
                <a:ln w="38100" cap="rnd">
                  <a:gradFill>
                    <a:gsLst>
                      <a:gs pos="54000">
                        <a:schemeClr val="bg1">
                          <a:alpha val="0"/>
                        </a:schemeClr>
                      </a:gs>
                      <a:gs pos="27000">
                        <a:schemeClr val="bg1"/>
                      </a:gs>
                      <a:gs pos="85000">
                        <a:schemeClr val="bg1"/>
                      </a:gs>
                    </a:gsLst>
                    <a:lin ang="4500000" scaled="0"/>
                  </a:gra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92500" lnSpcReduction="20000"/>
                </a:bodyPr>
                <a:lstStyle/>
                <a:p>
                  <a:pPr algn="ctr" defTabSz="914400"/>
                  <a:endParaRPr lang="zh-CN" altLang="en-US" sz="2400" b="1" dirty="0">
                    <a:solidFill>
                      <a:schemeClr val="bg1"/>
                    </a:solidFill>
                    <a:cs typeface="+mn-ea"/>
                    <a:sym typeface="+mn-lt"/>
                  </a:endParaRPr>
                </a:p>
              </p:txBody>
            </p:sp>
          </p:grpSp>
        </p:grpSp>
        <p:grpSp>
          <p:nvGrpSpPr>
            <p:cNvPr id="66" name="îŝ1iḍe"/>
            <p:cNvGrpSpPr/>
            <p:nvPr/>
          </p:nvGrpSpPr>
          <p:grpSpPr>
            <a:xfrm>
              <a:off x="833001" y="3952818"/>
              <a:ext cx="900000" cy="2190353"/>
              <a:chOff x="-1542775" y="3093527"/>
              <a:chExt cx="900000" cy="2190353"/>
            </a:xfrm>
          </p:grpSpPr>
          <p:cxnSp>
            <p:nvCxnSpPr>
              <p:cNvPr id="90" name="直接连接符 89"/>
              <p:cNvCxnSpPr/>
              <p:nvPr/>
            </p:nvCxnSpPr>
            <p:spPr>
              <a:xfrm>
                <a:off x="-1099457" y="3623592"/>
                <a:ext cx="0" cy="1660288"/>
              </a:xfrm>
              <a:prstGeom prst="line">
                <a:avLst/>
              </a:prstGeom>
              <a:ln w="38100" cap="rnd">
                <a:solidFill>
                  <a:srgbClr val="FFAC33"/>
                </a:solidFill>
                <a:round/>
                <a:tailEnd type="oval"/>
              </a:ln>
            </p:spPr>
            <p:style>
              <a:lnRef idx="1">
                <a:schemeClr val="accent1"/>
              </a:lnRef>
              <a:fillRef idx="0">
                <a:schemeClr val="accent1"/>
              </a:fillRef>
              <a:effectRef idx="0">
                <a:schemeClr val="accent1"/>
              </a:effectRef>
              <a:fontRef idx="minor">
                <a:schemeClr val="tx1"/>
              </a:fontRef>
            </p:style>
          </p:cxnSp>
          <p:grpSp>
            <p:nvGrpSpPr>
              <p:cNvPr id="91" name="íṡḻiḋê"/>
              <p:cNvGrpSpPr/>
              <p:nvPr/>
            </p:nvGrpSpPr>
            <p:grpSpPr>
              <a:xfrm>
                <a:off x="-1542775" y="3093527"/>
                <a:ext cx="900000" cy="900000"/>
                <a:chOff x="-998830" y="4020917"/>
                <a:chExt cx="2052963" cy="2052963"/>
              </a:xfrm>
            </p:grpSpPr>
            <p:sp>
              <p:nvSpPr>
                <p:cNvPr id="94" name="îṡ1ïďé"/>
                <p:cNvSpPr/>
                <p:nvPr/>
              </p:nvSpPr>
              <p:spPr>
                <a:xfrm rot="2830953">
                  <a:off x="-998830" y="4020917"/>
                  <a:ext cx="2052963" cy="2052963"/>
                </a:xfrm>
                <a:prstGeom prst="roundRect">
                  <a:avLst>
                    <a:gd name="adj" fmla="val 50000"/>
                  </a:avLst>
                </a:prstGeom>
                <a:solidFill>
                  <a:srgbClr val="FC9400"/>
                </a:solidFill>
                <a:ln w="381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algn="ctr" defTabSz="914400"/>
                  <a:endParaRPr lang="zh-CN" altLang="en-US" sz="2000" b="1" dirty="0">
                    <a:solidFill>
                      <a:schemeClr val="bg1"/>
                    </a:solidFill>
                    <a:cs typeface="+mn-ea"/>
                    <a:sym typeface="+mn-lt"/>
                  </a:endParaRPr>
                </a:p>
              </p:txBody>
            </p:sp>
            <p:sp>
              <p:nvSpPr>
                <p:cNvPr id="95" name="i$ļïḑe"/>
                <p:cNvSpPr/>
                <p:nvPr/>
              </p:nvSpPr>
              <p:spPr>
                <a:xfrm>
                  <a:off x="-801608" y="4214087"/>
                  <a:ext cx="1642368" cy="1642368"/>
                </a:xfrm>
                <a:prstGeom prst="roundRect">
                  <a:avLst>
                    <a:gd name="adj" fmla="val 50000"/>
                  </a:avLst>
                </a:prstGeom>
                <a:noFill/>
                <a:ln w="38100" cap="rnd">
                  <a:gradFill>
                    <a:gsLst>
                      <a:gs pos="54000">
                        <a:schemeClr val="bg1">
                          <a:alpha val="0"/>
                        </a:schemeClr>
                      </a:gs>
                      <a:gs pos="27000">
                        <a:schemeClr val="bg1"/>
                      </a:gs>
                      <a:gs pos="85000">
                        <a:schemeClr val="bg1"/>
                      </a:gs>
                    </a:gsLst>
                    <a:lin ang="4500000" scaled="0"/>
                  </a:gra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algn="ctr" defTabSz="914400"/>
                  <a:endParaRPr lang="en-US" altLang="zh-CN" sz="2400" b="1" dirty="0">
                    <a:solidFill>
                      <a:schemeClr val="bg1"/>
                    </a:solidFill>
                    <a:cs typeface="+mn-ea"/>
                    <a:sym typeface="+mn-lt"/>
                  </a:endParaRPr>
                </a:p>
              </p:txBody>
            </p:sp>
          </p:grpSp>
        </p:grpSp>
      </p:grpSp>
      <p:sp>
        <p:nvSpPr>
          <p:cNvPr id="50" name="文本框 49"/>
          <p:cNvSpPr txBox="1"/>
          <p:nvPr/>
        </p:nvSpPr>
        <p:spPr>
          <a:xfrm>
            <a:off x="3061935" y="3010228"/>
            <a:ext cx="3053429" cy="2677656"/>
          </a:xfrm>
          <a:prstGeom prst="rect">
            <a:avLst/>
          </a:prstGeom>
          <a:noFill/>
        </p:spPr>
        <p:txBody>
          <a:bodyPr wrap="square">
            <a:spAutoFit/>
          </a:bodyPr>
          <a:lstStyle/>
          <a:p>
            <a:pPr algn="just">
              <a:lnSpc>
                <a:spcPct val="140000"/>
              </a:lnSpc>
              <a:buFontTx/>
              <a:buNone/>
            </a:pPr>
            <a:r>
              <a:rPr lang="zh-CN" altLang="en-US" sz="2000" dirty="0">
                <a:cs typeface="+mn-ea"/>
                <a:sym typeface="+mn-lt"/>
              </a:rPr>
              <a:t>企业的各种经济指标，存在着相互依存关系，一个指标变了，就会影响到其他经济指标。例如：生产数量的变化，必然会引起成本的相应变化。</a:t>
            </a:r>
            <a:endParaRPr lang="zh-CN" altLang="en-US" sz="2000" dirty="0">
              <a:cs typeface="+mn-ea"/>
              <a:sym typeface="+mn-lt"/>
            </a:endParaRPr>
          </a:p>
        </p:txBody>
      </p:sp>
      <p:sp>
        <p:nvSpPr>
          <p:cNvPr id="53" name="矩形 52"/>
          <p:cNvSpPr/>
          <p:nvPr/>
        </p:nvSpPr>
        <p:spPr>
          <a:xfrm>
            <a:off x="2756789" y="1265024"/>
            <a:ext cx="6099234" cy="567779"/>
          </a:xfrm>
          <a:prstGeom prst="rect">
            <a:avLst/>
          </a:prstGeom>
          <a:solidFill>
            <a:srgbClr val="2C4D88"/>
          </a:solidFill>
          <a:ln>
            <a:noFill/>
          </a:ln>
        </p:spPr>
        <p:style>
          <a:lnRef idx="2">
            <a:schemeClr val="accent1">
              <a:shade val="50000"/>
            </a:schemeClr>
          </a:lnRef>
          <a:fillRef idx="1">
            <a:schemeClr val="accent1"/>
          </a:fillRef>
          <a:effectRef idx="0">
            <a:schemeClr val="accent1"/>
          </a:effectRef>
          <a:fontRef idx="minor">
            <a:schemeClr val="lt1"/>
          </a:fontRef>
        </p:style>
        <p:txBody>
          <a:bodyPr lIns="68567" tIns="34284" rIns="68567" bIns="34284"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3200" b="1" spc="300" dirty="0">
                <a:cs typeface="+mn-ea"/>
                <a:sym typeface="+mn-lt"/>
              </a:rPr>
              <a:t>成本分析方法</a:t>
            </a:r>
            <a:endParaRPr lang="zh-CN" altLang="en-US" sz="3200" b="1" spc="300" dirty="0">
              <a:cs typeface="+mn-ea"/>
              <a:sym typeface="+mn-lt"/>
            </a:endParaRPr>
          </a:p>
        </p:txBody>
      </p:sp>
      <p:cxnSp>
        <p:nvCxnSpPr>
          <p:cNvPr id="33" name="直接连接符 32"/>
          <p:cNvCxnSpPr/>
          <p:nvPr/>
        </p:nvCxnSpPr>
        <p:spPr>
          <a:xfrm>
            <a:off x="2373599" y="2628005"/>
            <a:ext cx="0" cy="3710963"/>
          </a:xfrm>
          <a:prstGeom prst="line">
            <a:avLst/>
          </a:prstGeom>
          <a:ln w="38100" cap="rnd">
            <a:solidFill>
              <a:srgbClr val="4472C4"/>
            </a:solidFill>
            <a:round/>
            <a:tailEnd type="oval"/>
          </a:ln>
        </p:spPr>
        <p:style>
          <a:lnRef idx="1">
            <a:schemeClr val="accent1"/>
          </a:lnRef>
          <a:fillRef idx="0">
            <a:schemeClr val="accent1"/>
          </a:fillRef>
          <a:effectRef idx="0">
            <a:schemeClr val="accent1"/>
          </a:effectRef>
          <a:fontRef idx="minor">
            <a:schemeClr val="tx1"/>
          </a:fontRef>
        </p:style>
      </p:cxnSp>
      <p:sp>
        <p:nvSpPr>
          <p:cNvPr id="34" name="îṡ1ïďé"/>
          <p:cNvSpPr/>
          <p:nvPr/>
        </p:nvSpPr>
        <p:spPr>
          <a:xfrm rot="2830953">
            <a:off x="1800172" y="1837426"/>
            <a:ext cx="1146926" cy="1146925"/>
          </a:xfrm>
          <a:prstGeom prst="roundRect">
            <a:avLst>
              <a:gd name="adj" fmla="val 50000"/>
            </a:avLst>
          </a:prstGeom>
          <a:solidFill>
            <a:srgbClr val="55A3D3"/>
          </a:solidFill>
          <a:ln w="381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algn="ctr" defTabSz="914400"/>
            <a:endParaRPr lang="zh-CN" altLang="en-US" sz="2000" b="1" dirty="0">
              <a:solidFill>
                <a:schemeClr val="bg1"/>
              </a:solidFill>
              <a:cs typeface="+mn-ea"/>
              <a:sym typeface="+mn-lt"/>
            </a:endParaRPr>
          </a:p>
        </p:txBody>
      </p:sp>
      <p:sp>
        <p:nvSpPr>
          <p:cNvPr id="35" name="i$ļïḑe"/>
          <p:cNvSpPr/>
          <p:nvPr/>
        </p:nvSpPr>
        <p:spPr>
          <a:xfrm>
            <a:off x="1894821" y="1932058"/>
            <a:ext cx="957622" cy="957622"/>
          </a:xfrm>
          <a:prstGeom prst="roundRect">
            <a:avLst>
              <a:gd name="adj" fmla="val 50000"/>
            </a:avLst>
          </a:prstGeom>
          <a:noFill/>
          <a:ln w="38100" cap="rnd">
            <a:gradFill>
              <a:gsLst>
                <a:gs pos="54000">
                  <a:schemeClr val="bg1">
                    <a:alpha val="0"/>
                  </a:schemeClr>
                </a:gs>
                <a:gs pos="27000">
                  <a:schemeClr val="bg1"/>
                </a:gs>
                <a:gs pos="85000">
                  <a:schemeClr val="bg1"/>
                </a:gs>
              </a:gsLst>
              <a:lin ang="4500000" scaled="0"/>
            </a:gra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algn="ctr" defTabSz="914400"/>
            <a:r>
              <a:rPr lang="en-US" altLang="zh-CN" sz="2400" b="1" dirty="0">
                <a:solidFill>
                  <a:schemeClr val="bg1"/>
                </a:solidFill>
                <a:cs typeface="+mn-ea"/>
                <a:sym typeface="+mn-lt"/>
              </a:rPr>
              <a:t>03</a:t>
            </a:r>
            <a:endParaRPr lang="en-US" altLang="zh-CN" sz="2400" b="1" dirty="0">
              <a:solidFill>
                <a:schemeClr val="bg1"/>
              </a:solidFill>
              <a:cs typeface="+mn-ea"/>
              <a:sym typeface="+mn-lt"/>
            </a:endParaRPr>
          </a:p>
        </p:txBody>
      </p:sp>
      <p:cxnSp>
        <p:nvCxnSpPr>
          <p:cNvPr id="36" name="直接连接符 35"/>
          <p:cNvCxnSpPr/>
          <p:nvPr/>
        </p:nvCxnSpPr>
        <p:spPr>
          <a:xfrm>
            <a:off x="6886761" y="3205976"/>
            <a:ext cx="0" cy="3132992"/>
          </a:xfrm>
          <a:prstGeom prst="line">
            <a:avLst/>
          </a:prstGeom>
          <a:ln w="38100" cap="rnd">
            <a:solidFill>
              <a:srgbClr val="FFAC33"/>
            </a:solidFill>
            <a:round/>
            <a:tailEnd type="oval"/>
          </a:ln>
        </p:spPr>
        <p:style>
          <a:lnRef idx="1">
            <a:schemeClr val="accent1"/>
          </a:lnRef>
          <a:fillRef idx="0">
            <a:schemeClr val="accent1"/>
          </a:fillRef>
          <a:effectRef idx="0">
            <a:schemeClr val="accent1"/>
          </a:effectRef>
          <a:fontRef idx="minor">
            <a:schemeClr val="tx1"/>
          </a:fontRef>
        </p:style>
      </p:cxnSp>
      <p:sp>
        <p:nvSpPr>
          <p:cNvPr id="37" name="îṡ1ïďé"/>
          <p:cNvSpPr/>
          <p:nvPr/>
        </p:nvSpPr>
        <p:spPr>
          <a:xfrm rot="2830953">
            <a:off x="6313334" y="2415397"/>
            <a:ext cx="1146926" cy="1146925"/>
          </a:xfrm>
          <a:prstGeom prst="roundRect">
            <a:avLst>
              <a:gd name="adj" fmla="val 50000"/>
            </a:avLst>
          </a:prstGeom>
          <a:solidFill>
            <a:srgbClr val="FFAC33"/>
          </a:solidFill>
          <a:ln w="381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algn="ctr" defTabSz="914400"/>
            <a:endParaRPr lang="zh-CN" altLang="en-US" sz="2000" b="1" dirty="0">
              <a:solidFill>
                <a:schemeClr val="bg1"/>
              </a:solidFill>
              <a:cs typeface="+mn-ea"/>
              <a:sym typeface="+mn-lt"/>
            </a:endParaRPr>
          </a:p>
        </p:txBody>
      </p:sp>
      <p:sp>
        <p:nvSpPr>
          <p:cNvPr id="38" name="i$ļïḑe"/>
          <p:cNvSpPr/>
          <p:nvPr/>
        </p:nvSpPr>
        <p:spPr>
          <a:xfrm>
            <a:off x="6407983" y="2510029"/>
            <a:ext cx="957622" cy="957622"/>
          </a:xfrm>
          <a:prstGeom prst="roundRect">
            <a:avLst>
              <a:gd name="adj" fmla="val 50000"/>
            </a:avLst>
          </a:prstGeom>
          <a:noFill/>
          <a:ln w="38100" cap="rnd">
            <a:gradFill>
              <a:gsLst>
                <a:gs pos="54000">
                  <a:schemeClr val="bg1">
                    <a:alpha val="0"/>
                  </a:schemeClr>
                </a:gs>
                <a:gs pos="27000">
                  <a:schemeClr val="bg1"/>
                </a:gs>
                <a:gs pos="85000">
                  <a:schemeClr val="bg1"/>
                </a:gs>
              </a:gsLst>
              <a:lin ang="4500000" scaled="0"/>
            </a:gra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algn="ctr" defTabSz="914400"/>
            <a:r>
              <a:rPr lang="en-US" altLang="zh-CN" sz="2400" b="1" dirty="0">
                <a:solidFill>
                  <a:schemeClr val="bg1"/>
                </a:solidFill>
                <a:cs typeface="+mn-ea"/>
                <a:sym typeface="+mn-lt"/>
              </a:rPr>
              <a:t>04</a:t>
            </a:r>
            <a:endParaRPr lang="en-US" altLang="zh-CN" sz="2400" b="1" dirty="0">
              <a:solidFill>
                <a:schemeClr val="bg1"/>
              </a:solidFill>
              <a:cs typeface="+mn-ea"/>
              <a:sym typeface="+mn-lt"/>
            </a:endParaRPr>
          </a:p>
        </p:txBody>
      </p:sp>
      <p:sp>
        <p:nvSpPr>
          <p:cNvPr id="11" name="文本框 10"/>
          <p:cNvSpPr txBox="1"/>
          <p:nvPr/>
        </p:nvSpPr>
        <p:spPr>
          <a:xfrm>
            <a:off x="7606685" y="3708697"/>
            <a:ext cx="3053429" cy="1815882"/>
          </a:xfrm>
          <a:prstGeom prst="rect">
            <a:avLst/>
          </a:prstGeom>
          <a:noFill/>
        </p:spPr>
        <p:txBody>
          <a:bodyPr wrap="square">
            <a:spAutoFit/>
          </a:bodyPr>
          <a:lstStyle/>
          <a:p>
            <a:pPr algn="just">
              <a:lnSpc>
                <a:spcPct val="140000"/>
              </a:lnSpc>
              <a:buFontTx/>
              <a:buNone/>
            </a:pPr>
            <a:r>
              <a:rPr lang="zh-CN" altLang="en-US" sz="2000" dirty="0">
                <a:cs typeface="+mn-ea"/>
                <a:sym typeface="+mn-lt"/>
              </a:rPr>
              <a:t>两个或两个以上会计期间的共同报表并列进行趋势分析</a:t>
            </a:r>
            <a:r>
              <a:rPr lang="en-US" altLang="zh-CN" sz="2000" dirty="0">
                <a:cs typeface="+mn-ea"/>
                <a:sym typeface="+mn-lt"/>
              </a:rPr>
              <a:t>,</a:t>
            </a:r>
            <a:r>
              <a:rPr lang="zh-CN" altLang="en-US" sz="2000" dirty="0">
                <a:cs typeface="+mn-ea"/>
                <a:sym typeface="+mn-lt"/>
              </a:rPr>
              <a:t>可以揭示项目结构上的变化。</a:t>
            </a:r>
            <a:endParaRPr lang="zh-CN" altLang="en-US" sz="2000" dirty="0">
              <a:cs typeface="+mn-ea"/>
              <a:sym typeface="+mn-lt"/>
            </a:endParaRPr>
          </a:p>
        </p:txBody>
      </p:sp>
      <p:sp>
        <p:nvSpPr>
          <p:cNvPr id="12" name="îŝľîdê"/>
          <p:cNvSpPr txBox="1"/>
          <p:nvPr/>
        </p:nvSpPr>
        <p:spPr>
          <a:xfrm>
            <a:off x="3063218" y="2207441"/>
            <a:ext cx="2776961" cy="523220"/>
          </a:xfrm>
          <a:prstGeom prst="rect">
            <a:avLst/>
          </a:prstGeom>
          <a:noFill/>
        </p:spPr>
        <p:txBody>
          <a:bodyPr wrap="square" rtlCol="0">
            <a:spAutoFit/>
          </a:bodyPr>
          <a:lstStyle/>
          <a:p>
            <a:r>
              <a:rPr lang="zh-CN" altLang="en-US" sz="2800" b="1" spc="300" dirty="0">
                <a:solidFill>
                  <a:schemeClr val="tx1">
                    <a:lumMod val="85000"/>
                    <a:lumOff val="15000"/>
                  </a:schemeClr>
                </a:solidFill>
                <a:cs typeface="+mn-ea"/>
                <a:sym typeface="+mn-lt"/>
              </a:rPr>
              <a:t>相关分析法</a:t>
            </a:r>
            <a:endParaRPr lang="zh-CN" altLang="en-US" sz="2800" b="1" spc="300" dirty="0">
              <a:solidFill>
                <a:schemeClr val="tx1">
                  <a:lumMod val="85000"/>
                  <a:lumOff val="15000"/>
                </a:schemeClr>
              </a:solidFill>
              <a:cs typeface="+mn-ea"/>
              <a:sym typeface="+mn-lt"/>
            </a:endParaRPr>
          </a:p>
        </p:txBody>
      </p:sp>
      <p:sp>
        <p:nvSpPr>
          <p:cNvPr id="13" name="îŝlídé"/>
          <p:cNvSpPr txBox="1"/>
          <p:nvPr/>
        </p:nvSpPr>
        <p:spPr>
          <a:xfrm>
            <a:off x="7573503" y="2765165"/>
            <a:ext cx="2776961" cy="523220"/>
          </a:xfrm>
          <a:prstGeom prst="rect">
            <a:avLst/>
          </a:prstGeom>
          <a:noFill/>
        </p:spPr>
        <p:txBody>
          <a:bodyPr wrap="square" rtlCol="0">
            <a:spAutoFit/>
          </a:bodyPr>
          <a:lstStyle/>
          <a:p>
            <a:r>
              <a:rPr lang="zh-CN" altLang="en-US" sz="2800" b="1" spc="300" dirty="0">
                <a:solidFill>
                  <a:schemeClr val="tx1">
                    <a:lumMod val="85000"/>
                    <a:lumOff val="15000"/>
                  </a:schemeClr>
                </a:solidFill>
                <a:cs typeface="+mn-ea"/>
                <a:sym typeface="+mn-lt"/>
              </a:rPr>
              <a:t>共同比分析法</a:t>
            </a:r>
            <a:endParaRPr lang="zh-CN" altLang="en-US" sz="2800" b="1" spc="300" dirty="0">
              <a:solidFill>
                <a:schemeClr val="tx1">
                  <a:lumMod val="85000"/>
                  <a:lumOff val="15000"/>
                </a:schemeClr>
              </a:solidFill>
              <a:cs typeface="+mn-ea"/>
              <a:sym typeface="+mn-lt"/>
            </a:endParaRPr>
          </a:p>
        </p:txBody>
      </p:sp>
    </p:spTree>
  </p:cSld>
  <p:clrMapOvr>
    <a:masterClrMapping/>
  </p:clrMapOvr>
  <p:transition spd="slow" advClick="0" advTm="8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1000"/>
                                        <p:tgtEl>
                                          <p:spTgt spid="5"/>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left)">
                                      <p:cBhvr>
                                        <p:cTn id="10" dur="1000"/>
                                        <p:tgtEl>
                                          <p:spTgt spid="7"/>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left)">
                                      <p:cBhvr>
                                        <p:cTn id="13" dur="1000"/>
                                        <p:tgtEl>
                                          <p:spTgt spid="4"/>
                                        </p:tgtEl>
                                      </p:cBhvr>
                                    </p:animEffect>
                                  </p:childTnLst>
                                </p:cTn>
                              </p:par>
                              <p:par>
                                <p:cTn id="14" presetID="22" presetClass="entr" presetSubtype="8" fill="hold"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ipe(left)">
                                      <p:cBhvr>
                                        <p:cTn id="16" dur="1000"/>
                                        <p:tgtEl>
                                          <p:spTgt spid="6"/>
                                        </p:tgtEl>
                                      </p:cBhvr>
                                    </p:animEffect>
                                  </p:childTnLst>
                                </p:cTn>
                              </p:par>
                            </p:childTnLst>
                          </p:cTn>
                        </p:par>
                        <p:par>
                          <p:cTn id="17" fill="hold">
                            <p:stCondLst>
                              <p:cond delay="1000"/>
                            </p:stCondLst>
                            <p:childTnLst>
                              <p:par>
                                <p:cTn id="18" presetID="42" presetClass="entr" presetSubtype="0" fill="hold" grpId="0" nodeType="afterEffect">
                                  <p:stCondLst>
                                    <p:cond delay="0"/>
                                  </p:stCondLst>
                                  <p:childTnLst>
                                    <p:set>
                                      <p:cBhvr>
                                        <p:cTn id="19" dur="1" fill="hold">
                                          <p:stCondLst>
                                            <p:cond delay="0"/>
                                          </p:stCondLst>
                                        </p:cTn>
                                        <p:tgtEl>
                                          <p:spTgt spid="53"/>
                                        </p:tgtEl>
                                        <p:attrNameLst>
                                          <p:attrName>style.visibility</p:attrName>
                                        </p:attrNameLst>
                                      </p:cBhvr>
                                      <p:to>
                                        <p:strVal val="visible"/>
                                      </p:to>
                                    </p:set>
                                    <p:animEffect transition="in" filter="fade">
                                      <p:cBhvr>
                                        <p:cTn id="20" dur="1000"/>
                                        <p:tgtEl>
                                          <p:spTgt spid="53"/>
                                        </p:tgtEl>
                                      </p:cBhvr>
                                    </p:animEffect>
                                    <p:anim calcmode="lin" valueType="num">
                                      <p:cBhvr>
                                        <p:cTn id="21" dur="1000" fill="hold"/>
                                        <p:tgtEl>
                                          <p:spTgt spid="53"/>
                                        </p:tgtEl>
                                        <p:attrNameLst>
                                          <p:attrName>ppt_x</p:attrName>
                                        </p:attrNameLst>
                                      </p:cBhvr>
                                      <p:tavLst>
                                        <p:tav tm="0">
                                          <p:val>
                                            <p:strVal val="#ppt_x"/>
                                          </p:val>
                                        </p:tav>
                                        <p:tav tm="100000">
                                          <p:val>
                                            <p:strVal val="#ppt_x"/>
                                          </p:val>
                                        </p:tav>
                                      </p:tavLst>
                                    </p:anim>
                                    <p:anim calcmode="lin" valueType="num">
                                      <p:cBhvr>
                                        <p:cTn id="22" dur="1000" fill="hold"/>
                                        <p:tgtEl>
                                          <p:spTgt spid="53"/>
                                        </p:tgtEl>
                                        <p:attrNameLst>
                                          <p:attrName>ppt_y</p:attrName>
                                        </p:attrNameLst>
                                      </p:cBhvr>
                                      <p:tavLst>
                                        <p:tav tm="0">
                                          <p:val>
                                            <p:strVal val="#ppt_y+.1"/>
                                          </p:val>
                                        </p:tav>
                                        <p:tav tm="100000">
                                          <p:val>
                                            <p:strVal val="#ppt_y"/>
                                          </p:val>
                                        </p:tav>
                                      </p:tavLst>
                                    </p:anim>
                                  </p:childTnLst>
                                </p:cTn>
                              </p:par>
                            </p:childTnLst>
                          </p:cTn>
                        </p:par>
                        <p:par>
                          <p:cTn id="23" fill="hold">
                            <p:stCondLst>
                              <p:cond delay="2000"/>
                            </p:stCondLst>
                            <p:childTnLst>
                              <p:par>
                                <p:cTn id="24" presetID="22" presetClass="entr" presetSubtype="4" fill="hold" nodeType="afterEffect">
                                  <p:stCondLst>
                                    <p:cond delay="0"/>
                                  </p:stCondLst>
                                  <p:childTnLst>
                                    <p:set>
                                      <p:cBhvr>
                                        <p:cTn id="25" dur="1" fill="hold">
                                          <p:stCondLst>
                                            <p:cond delay="0"/>
                                          </p:stCondLst>
                                        </p:cTn>
                                        <p:tgtEl>
                                          <p:spTgt spid="63"/>
                                        </p:tgtEl>
                                        <p:attrNameLst>
                                          <p:attrName>style.visibility</p:attrName>
                                        </p:attrNameLst>
                                      </p:cBhvr>
                                      <p:to>
                                        <p:strVal val="visible"/>
                                      </p:to>
                                    </p:set>
                                    <p:animEffect transition="in" filter="wipe(down)">
                                      <p:cBhvr>
                                        <p:cTn id="26" dur="500"/>
                                        <p:tgtEl>
                                          <p:spTgt spid="63"/>
                                        </p:tgtEl>
                                      </p:cBhvr>
                                    </p:animEffect>
                                  </p:childTnLst>
                                </p:cTn>
                              </p:par>
                              <p:par>
                                <p:cTn id="27" presetID="22" presetClass="entr" presetSubtype="4" fill="hold" nodeType="withEffect">
                                  <p:stCondLst>
                                    <p:cond delay="0"/>
                                  </p:stCondLst>
                                  <p:childTnLst>
                                    <p:set>
                                      <p:cBhvr>
                                        <p:cTn id="28" dur="1" fill="hold">
                                          <p:stCondLst>
                                            <p:cond delay="0"/>
                                          </p:stCondLst>
                                        </p:cTn>
                                        <p:tgtEl>
                                          <p:spTgt spid="33"/>
                                        </p:tgtEl>
                                        <p:attrNameLst>
                                          <p:attrName>style.visibility</p:attrName>
                                        </p:attrNameLst>
                                      </p:cBhvr>
                                      <p:to>
                                        <p:strVal val="visible"/>
                                      </p:to>
                                    </p:set>
                                    <p:animEffect transition="in" filter="wipe(down)">
                                      <p:cBhvr>
                                        <p:cTn id="29" dur="500"/>
                                        <p:tgtEl>
                                          <p:spTgt spid="33"/>
                                        </p:tgtEl>
                                      </p:cBhvr>
                                    </p:animEffect>
                                  </p:childTnLst>
                                </p:cTn>
                              </p:par>
                              <p:par>
                                <p:cTn id="30" presetID="22" presetClass="entr" presetSubtype="4" fill="hold" grpId="0" nodeType="withEffect">
                                  <p:stCondLst>
                                    <p:cond delay="0"/>
                                  </p:stCondLst>
                                  <p:childTnLst>
                                    <p:set>
                                      <p:cBhvr>
                                        <p:cTn id="31" dur="1" fill="hold">
                                          <p:stCondLst>
                                            <p:cond delay="0"/>
                                          </p:stCondLst>
                                        </p:cTn>
                                        <p:tgtEl>
                                          <p:spTgt spid="35"/>
                                        </p:tgtEl>
                                        <p:attrNameLst>
                                          <p:attrName>style.visibility</p:attrName>
                                        </p:attrNameLst>
                                      </p:cBhvr>
                                      <p:to>
                                        <p:strVal val="visible"/>
                                      </p:to>
                                    </p:set>
                                    <p:animEffect transition="in" filter="wipe(down)">
                                      <p:cBhvr>
                                        <p:cTn id="32" dur="500"/>
                                        <p:tgtEl>
                                          <p:spTgt spid="35"/>
                                        </p:tgtEl>
                                      </p:cBhvr>
                                    </p:animEffect>
                                  </p:childTnLst>
                                </p:cTn>
                              </p:par>
                              <p:par>
                                <p:cTn id="33" presetID="22" presetClass="entr" presetSubtype="4" fill="hold" nodeType="withEffect">
                                  <p:stCondLst>
                                    <p:cond delay="0"/>
                                  </p:stCondLst>
                                  <p:childTnLst>
                                    <p:set>
                                      <p:cBhvr>
                                        <p:cTn id="34" dur="1" fill="hold">
                                          <p:stCondLst>
                                            <p:cond delay="0"/>
                                          </p:stCondLst>
                                        </p:cTn>
                                        <p:tgtEl>
                                          <p:spTgt spid="36"/>
                                        </p:tgtEl>
                                        <p:attrNameLst>
                                          <p:attrName>style.visibility</p:attrName>
                                        </p:attrNameLst>
                                      </p:cBhvr>
                                      <p:to>
                                        <p:strVal val="visible"/>
                                      </p:to>
                                    </p:set>
                                    <p:animEffect transition="in" filter="wipe(down)">
                                      <p:cBhvr>
                                        <p:cTn id="35" dur="500"/>
                                        <p:tgtEl>
                                          <p:spTgt spid="36"/>
                                        </p:tgtEl>
                                      </p:cBhvr>
                                    </p:animEffect>
                                  </p:childTnLst>
                                </p:cTn>
                              </p:par>
                              <p:par>
                                <p:cTn id="36" presetID="22" presetClass="entr" presetSubtype="4" fill="hold" grpId="0" nodeType="withEffect">
                                  <p:stCondLst>
                                    <p:cond delay="0"/>
                                  </p:stCondLst>
                                  <p:childTnLst>
                                    <p:set>
                                      <p:cBhvr>
                                        <p:cTn id="37" dur="1" fill="hold">
                                          <p:stCondLst>
                                            <p:cond delay="0"/>
                                          </p:stCondLst>
                                        </p:cTn>
                                        <p:tgtEl>
                                          <p:spTgt spid="38"/>
                                        </p:tgtEl>
                                        <p:attrNameLst>
                                          <p:attrName>style.visibility</p:attrName>
                                        </p:attrNameLst>
                                      </p:cBhvr>
                                      <p:to>
                                        <p:strVal val="visible"/>
                                      </p:to>
                                    </p:set>
                                    <p:animEffect transition="in" filter="wipe(down)">
                                      <p:cBhvr>
                                        <p:cTn id="38" dur="500"/>
                                        <p:tgtEl>
                                          <p:spTgt spid="38"/>
                                        </p:tgtEl>
                                      </p:cBhvr>
                                    </p:animEffect>
                                  </p:childTnLst>
                                </p:cTn>
                              </p:par>
                              <p:par>
                                <p:cTn id="39" presetID="22" presetClass="entr" presetSubtype="4" fill="hold" grpId="0" nodeType="withEffect">
                                  <p:stCondLst>
                                    <p:cond delay="0"/>
                                  </p:stCondLst>
                                  <p:childTnLst>
                                    <p:set>
                                      <p:cBhvr>
                                        <p:cTn id="40" dur="1" fill="hold">
                                          <p:stCondLst>
                                            <p:cond delay="0"/>
                                          </p:stCondLst>
                                        </p:cTn>
                                        <p:tgtEl>
                                          <p:spTgt spid="34"/>
                                        </p:tgtEl>
                                        <p:attrNameLst>
                                          <p:attrName>style.visibility</p:attrName>
                                        </p:attrNameLst>
                                      </p:cBhvr>
                                      <p:to>
                                        <p:strVal val="visible"/>
                                      </p:to>
                                    </p:set>
                                    <p:animEffect transition="in" filter="wipe(down)">
                                      <p:cBhvr>
                                        <p:cTn id="41" dur="500"/>
                                        <p:tgtEl>
                                          <p:spTgt spid="34"/>
                                        </p:tgtEl>
                                      </p:cBhvr>
                                    </p:animEffect>
                                  </p:childTnLst>
                                </p:cTn>
                              </p:par>
                              <p:par>
                                <p:cTn id="42" presetID="22" presetClass="entr" presetSubtype="4" fill="hold" grpId="0" nodeType="withEffect">
                                  <p:stCondLst>
                                    <p:cond delay="0"/>
                                  </p:stCondLst>
                                  <p:childTnLst>
                                    <p:set>
                                      <p:cBhvr>
                                        <p:cTn id="43" dur="1" fill="hold">
                                          <p:stCondLst>
                                            <p:cond delay="0"/>
                                          </p:stCondLst>
                                        </p:cTn>
                                        <p:tgtEl>
                                          <p:spTgt spid="37"/>
                                        </p:tgtEl>
                                        <p:attrNameLst>
                                          <p:attrName>style.visibility</p:attrName>
                                        </p:attrNameLst>
                                      </p:cBhvr>
                                      <p:to>
                                        <p:strVal val="visible"/>
                                      </p:to>
                                    </p:set>
                                    <p:animEffect transition="in" filter="wipe(down)">
                                      <p:cBhvr>
                                        <p:cTn id="44" dur="500"/>
                                        <p:tgtEl>
                                          <p:spTgt spid="37"/>
                                        </p:tgtEl>
                                      </p:cBhvr>
                                    </p:animEffect>
                                  </p:childTnLst>
                                </p:cTn>
                              </p:par>
                            </p:childTnLst>
                          </p:cTn>
                        </p:par>
                        <p:par>
                          <p:cTn id="45" fill="hold">
                            <p:stCondLst>
                              <p:cond delay="2500"/>
                            </p:stCondLst>
                            <p:childTnLst>
                              <p:par>
                                <p:cTn id="46" presetID="42" presetClass="entr" presetSubtype="0" fill="hold" grpId="0" nodeType="afterEffect">
                                  <p:stCondLst>
                                    <p:cond delay="0"/>
                                  </p:stCondLst>
                                  <p:childTnLst>
                                    <p:set>
                                      <p:cBhvr>
                                        <p:cTn id="47" dur="1" fill="hold">
                                          <p:stCondLst>
                                            <p:cond delay="0"/>
                                          </p:stCondLst>
                                        </p:cTn>
                                        <p:tgtEl>
                                          <p:spTgt spid="12"/>
                                        </p:tgtEl>
                                        <p:attrNameLst>
                                          <p:attrName>style.visibility</p:attrName>
                                        </p:attrNameLst>
                                      </p:cBhvr>
                                      <p:to>
                                        <p:strVal val="visible"/>
                                      </p:to>
                                    </p:set>
                                    <p:animEffect transition="in" filter="fade">
                                      <p:cBhvr>
                                        <p:cTn id="48" dur="1000"/>
                                        <p:tgtEl>
                                          <p:spTgt spid="12"/>
                                        </p:tgtEl>
                                      </p:cBhvr>
                                    </p:animEffect>
                                    <p:anim calcmode="lin" valueType="num">
                                      <p:cBhvr>
                                        <p:cTn id="49" dur="1000" fill="hold"/>
                                        <p:tgtEl>
                                          <p:spTgt spid="12"/>
                                        </p:tgtEl>
                                        <p:attrNameLst>
                                          <p:attrName>ppt_x</p:attrName>
                                        </p:attrNameLst>
                                      </p:cBhvr>
                                      <p:tavLst>
                                        <p:tav tm="0">
                                          <p:val>
                                            <p:strVal val="#ppt_x"/>
                                          </p:val>
                                        </p:tav>
                                        <p:tav tm="100000">
                                          <p:val>
                                            <p:strVal val="#ppt_x"/>
                                          </p:val>
                                        </p:tav>
                                      </p:tavLst>
                                    </p:anim>
                                    <p:anim calcmode="lin" valueType="num">
                                      <p:cBhvr>
                                        <p:cTn id="50" dur="1000" fill="hold"/>
                                        <p:tgtEl>
                                          <p:spTgt spid="12"/>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0"/>
                                  </p:stCondLst>
                                  <p:childTnLst>
                                    <p:set>
                                      <p:cBhvr>
                                        <p:cTn id="52" dur="1" fill="hold">
                                          <p:stCondLst>
                                            <p:cond delay="0"/>
                                          </p:stCondLst>
                                        </p:cTn>
                                        <p:tgtEl>
                                          <p:spTgt spid="50"/>
                                        </p:tgtEl>
                                        <p:attrNameLst>
                                          <p:attrName>style.visibility</p:attrName>
                                        </p:attrNameLst>
                                      </p:cBhvr>
                                      <p:to>
                                        <p:strVal val="visible"/>
                                      </p:to>
                                    </p:set>
                                    <p:animEffect transition="in" filter="fade">
                                      <p:cBhvr>
                                        <p:cTn id="53" dur="1000"/>
                                        <p:tgtEl>
                                          <p:spTgt spid="50"/>
                                        </p:tgtEl>
                                      </p:cBhvr>
                                    </p:animEffect>
                                    <p:anim calcmode="lin" valueType="num">
                                      <p:cBhvr>
                                        <p:cTn id="54" dur="1000" fill="hold"/>
                                        <p:tgtEl>
                                          <p:spTgt spid="50"/>
                                        </p:tgtEl>
                                        <p:attrNameLst>
                                          <p:attrName>ppt_x</p:attrName>
                                        </p:attrNameLst>
                                      </p:cBhvr>
                                      <p:tavLst>
                                        <p:tav tm="0">
                                          <p:val>
                                            <p:strVal val="#ppt_x"/>
                                          </p:val>
                                        </p:tav>
                                        <p:tav tm="100000">
                                          <p:val>
                                            <p:strVal val="#ppt_x"/>
                                          </p:val>
                                        </p:tav>
                                      </p:tavLst>
                                    </p:anim>
                                    <p:anim calcmode="lin" valueType="num">
                                      <p:cBhvr>
                                        <p:cTn id="55" dur="1000" fill="hold"/>
                                        <p:tgtEl>
                                          <p:spTgt spid="50"/>
                                        </p:tgtEl>
                                        <p:attrNameLst>
                                          <p:attrName>ppt_y</p:attrName>
                                        </p:attrNameLst>
                                      </p:cBhvr>
                                      <p:tavLst>
                                        <p:tav tm="0">
                                          <p:val>
                                            <p:strVal val="#ppt_y+.1"/>
                                          </p:val>
                                        </p:tav>
                                        <p:tav tm="100000">
                                          <p:val>
                                            <p:strVal val="#ppt_y"/>
                                          </p:val>
                                        </p:tav>
                                      </p:tavLst>
                                    </p:anim>
                                  </p:childTnLst>
                                </p:cTn>
                              </p:par>
                              <p:par>
                                <p:cTn id="56" presetID="42" presetClass="entr" presetSubtype="0" fill="hold" grpId="0" nodeType="withEffect">
                                  <p:stCondLst>
                                    <p:cond delay="0"/>
                                  </p:stCondLst>
                                  <p:childTnLst>
                                    <p:set>
                                      <p:cBhvr>
                                        <p:cTn id="57" dur="1" fill="hold">
                                          <p:stCondLst>
                                            <p:cond delay="0"/>
                                          </p:stCondLst>
                                        </p:cTn>
                                        <p:tgtEl>
                                          <p:spTgt spid="13"/>
                                        </p:tgtEl>
                                        <p:attrNameLst>
                                          <p:attrName>style.visibility</p:attrName>
                                        </p:attrNameLst>
                                      </p:cBhvr>
                                      <p:to>
                                        <p:strVal val="visible"/>
                                      </p:to>
                                    </p:set>
                                    <p:animEffect transition="in" filter="fade">
                                      <p:cBhvr>
                                        <p:cTn id="58" dur="1000"/>
                                        <p:tgtEl>
                                          <p:spTgt spid="13"/>
                                        </p:tgtEl>
                                      </p:cBhvr>
                                    </p:animEffect>
                                    <p:anim calcmode="lin" valueType="num">
                                      <p:cBhvr>
                                        <p:cTn id="59" dur="1000" fill="hold"/>
                                        <p:tgtEl>
                                          <p:spTgt spid="13"/>
                                        </p:tgtEl>
                                        <p:attrNameLst>
                                          <p:attrName>ppt_x</p:attrName>
                                        </p:attrNameLst>
                                      </p:cBhvr>
                                      <p:tavLst>
                                        <p:tav tm="0">
                                          <p:val>
                                            <p:strVal val="#ppt_x"/>
                                          </p:val>
                                        </p:tav>
                                        <p:tav tm="100000">
                                          <p:val>
                                            <p:strVal val="#ppt_x"/>
                                          </p:val>
                                        </p:tav>
                                      </p:tavLst>
                                    </p:anim>
                                    <p:anim calcmode="lin" valueType="num">
                                      <p:cBhvr>
                                        <p:cTn id="60" dur="1000" fill="hold"/>
                                        <p:tgtEl>
                                          <p:spTgt spid="13"/>
                                        </p:tgtEl>
                                        <p:attrNameLst>
                                          <p:attrName>ppt_y</p:attrName>
                                        </p:attrNameLst>
                                      </p:cBhvr>
                                      <p:tavLst>
                                        <p:tav tm="0">
                                          <p:val>
                                            <p:strVal val="#ppt_y+.1"/>
                                          </p:val>
                                        </p:tav>
                                        <p:tav tm="100000">
                                          <p:val>
                                            <p:strVal val="#ppt_y"/>
                                          </p:val>
                                        </p:tav>
                                      </p:tavLst>
                                    </p:anim>
                                  </p:childTnLst>
                                </p:cTn>
                              </p:par>
                              <p:par>
                                <p:cTn id="61" presetID="42" presetClass="entr" presetSubtype="0" fill="hold" grpId="0" nodeType="withEffect">
                                  <p:stCondLst>
                                    <p:cond delay="0"/>
                                  </p:stCondLst>
                                  <p:childTnLst>
                                    <p:set>
                                      <p:cBhvr>
                                        <p:cTn id="62" dur="1" fill="hold">
                                          <p:stCondLst>
                                            <p:cond delay="0"/>
                                          </p:stCondLst>
                                        </p:cTn>
                                        <p:tgtEl>
                                          <p:spTgt spid="11"/>
                                        </p:tgtEl>
                                        <p:attrNameLst>
                                          <p:attrName>style.visibility</p:attrName>
                                        </p:attrNameLst>
                                      </p:cBhvr>
                                      <p:to>
                                        <p:strVal val="visible"/>
                                      </p:to>
                                    </p:set>
                                    <p:animEffect transition="in" filter="fade">
                                      <p:cBhvr>
                                        <p:cTn id="63" dur="1000"/>
                                        <p:tgtEl>
                                          <p:spTgt spid="11"/>
                                        </p:tgtEl>
                                      </p:cBhvr>
                                    </p:animEffect>
                                    <p:anim calcmode="lin" valueType="num">
                                      <p:cBhvr>
                                        <p:cTn id="64" dur="1000" fill="hold"/>
                                        <p:tgtEl>
                                          <p:spTgt spid="11"/>
                                        </p:tgtEl>
                                        <p:attrNameLst>
                                          <p:attrName>ppt_x</p:attrName>
                                        </p:attrNameLst>
                                      </p:cBhvr>
                                      <p:tavLst>
                                        <p:tav tm="0">
                                          <p:val>
                                            <p:strVal val="#ppt_x"/>
                                          </p:val>
                                        </p:tav>
                                        <p:tav tm="100000">
                                          <p:val>
                                            <p:strVal val="#ppt_x"/>
                                          </p:val>
                                        </p:tav>
                                      </p:tavLst>
                                    </p:anim>
                                    <p:anim calcmode="lin" valueType="num">
                                      <p:cBhvr>
                                        <p:cTn id="65"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7" grpId="0"/>
      <p:bldP spid="50" grpId="0"/>
      <p:bldP spid="53" grpId="0" animBg="1"/>
      <p:bldP spid="34" grpId="0" animBg="1"/>
      <p:bldP spid="35" grpId="0" animBg="1"/>
      <p:bldP spid="37" grpId="0" animBg="1"/>
      <p:bldP spid="38" grpId="0" animBg="1"/>
      <p:bldP spid="11" grpId="0"/>
      <p:bldP spid="12" grpId="0"/>
      <p:bldP spid="1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8" name="#392332"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custDataLst>
              <p:tags r:id="rId1"/>
            </p:custDataLst>
          </p:nvPr>
        </p:nvGrpSpPr>
        <p:grpSpPr>
          <a:xfrm>
            <a:off x="0" y="1234475"/>
            <a:ext cx="12192000" cy="5604913"/>
            <a:chOff x="0" y="1253087"/>
            <a:chExt cx="12192000" cy="5604913"/>
          </a:xfrm>
        </p:grpSpPr>
        <p:sp>
          <p:nvSpPr>
            <p:cNvPr id="59" name="ïSľídé"/>
            <p:cNvSpPr/>
            <p:nvPr/>
          </p:nvSpPr>
          <p:spPr>
            <a:xfrm flipV="1">
              <a:off x="3873500" y="1305705"/>
              <a:ext cx="4445000" cy="2702207"/>
            </a:xfrm>
            <a:prstGeom prst="blockArc">
              <a:avLst>
                <a:gd name="adj1" fmla="val 10800000"/>
                <a:gd name="adj2" fmla="val 0"/>
                <a:gd name="adj3" fmla="val 8974"/>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grpSp>
          <p:nvGrpSpPr>
            <p:cNvPr id="60" name="íṩlïḑè"/>
            <p:cNvGrpSpPr/>
            <p:nvPr/>
          </p:nvGrpSpPr>
          <p:grpSpPr>
            <a:xfrm>
              <a:off x="694935" y="2187023"/>
              <a:ext cx="11329424" cy="4348216"/>
              <a:chOff x="694935" y="1501223"/>
              <a:chExt cx="11329424" cy="4348216"/>
            </a:xfrm>
          </p:grpSpPr>
          <p:grpSp>
            <p:nvGrpSpPr>
              <p:cNvPr id="71" name="îṡlíḓe"/>
              <p:cNvGrpSpPr/>
              <p:nvPr/>
            </p:nvGrpSpPr>
            <p:grpSpPr>
              <a:xfrm>
                <a:off x="3592202" y="1531911"/>
                <a:ext cx="878198" cy="878196"/>
                <a:chOff x="1711594" y="2493391"/>
                <a:chExt cx="506338" cy="506336"/>
              </a:xfrm>
            </p:grpSpPr>
            <p:sp>
              <p:nvSpPr>
                <p:cNvPr id="103" name="iṡḻïḑè"/>
                <p:cNvSpPr/>
                <p:nvPr/>
              </p:nvSpPr>
              <p:spPr bwMode="auto">
                <a:xfrm>
                  <a:off x="1711594" y="2493391"/>
                  <a:ext cx="506338" cy="506336"/>
                </a:xfrm>
                <a:prstGeom prst="ellipse">
                  <a:avLst/>
                </a:prstGeom>
                <a:solidFill>
                  <a:schemeClr val="accent1"/>
                </a:solidFill>
                <a:ln w="28575">
                  <a:solidFill>
                    <a:schemeClr val="bg1"/>
                  </a:solidFill>
                  <a:round/>
                </a:ln>
              </p:spPr>
              <p:txBody>
                <a:bodyPr anchor="ctr"/>
                <a:lstStyle/>
                <a:p>
                  <a:pPr algn="ctr"/>
                  <a:endParaRPr>
                    <a:cs typeface="+mn-ea"/>
                    <a:sym typeface="+mn-lt"/>
                  </a:endParaRPr>
                </a:p>
              </p:txBody>
            </p:sp>
            <p:sp>
              <p:nvSpPr>
                <p:cNvPr id="104" name="iṣľíde"/>
                <p:cNvSpPr/>
                <p:nvPr/>
              </p:nvSpPr>
              <p:spPr bwMode="auto">
                <a:xfrm>
                  <a:off x="1833727" y="2641568"/>
                  <a:ext cx="262071" cy="237512"/>
                </a:xfrm>
                <a:custGeom>
                  <a:avLst/>
                  <a:gdLst>
                    <a:gd name="connsiteX0" fmla="*/ 496512 w 622984"/>
                    <a:gd name="connsiteY0" fmla="*/ 492841 h 564606"/>
                    <a:gd name="connsiteX1" fmla="*/ 473955 w 622984"/>
                    <a:gd name="connsiteY1" fmla="*/ 515853 h 564606"/>
                    <a:gd name="connsiteX2" fmla="*/ 496512 w 622984"/>
                    <a:gd name="connsiteY2" fmla="*/ 535354 h 564606"/>
                    <a:gd name="connsiteX3" fmla="*/ 519457 w 622984"/>
                    <a:gd name="connsiteY3" fmla="*/ 515853 h 564606"/>
                    <a:gd name="connsiteX4" fmla="*/ 496512 w 622984"/>
                    <a:gd name="connsiteY4" fmla="*/ 492841 h 564606"/>
                    <a:gd name="connsiteX5" fmla="*/ 249694 w 622984"/>
                    <a:gd name="connsiteY5" fmla="*/ 352049 h 564606"/>
                    <a:gd name="connsiteX6" fmla="*/ 272741 w 622984"/>
                    <a:gd name="connsiteY6" fmla="*/ 374570 h 564606"/>
                    <a:gd name="connsiteX7" fmla="*/ 171569 w 622984"/>
                    <a:gd name="connsiteY7" fmla="*/ 475137 h 564606"/>
                    <a:gd name="connsiteX8" fmla="*/ 177819 w 622984"/>
                    <a:gd name="connsiteY8" fmla="*/ 481738 h 564606"/>
                    <a:gd name="connsiteX9" fmla="*/ 155163 w 622984"/>
                    <a:gd name="connsiteY9" fmla="*/ 510860 h 564606"/>
                    <a:gd name="connsiteX10" fmla="*/ 73522 w 622984"/>
                    <a:gd name="connsiteY10" fmla="*/ 562891 h 564606"/>
                    <a:gd name="connsiteX11" fmla="*/ 60241 w 622984"/>
                    <a:gd name="connsiteY11" fmla="*/ 550077 h 564606"/>
                    <a:gd name="connsiteX12" fmla="*/ 112585 w 622984"/>
                    <a:gd name="connsiteY12" fmla="*/ 468925 h 564606"/>
                    <a:gd name="connsiteX13" fmla="*/ 141882 w 622984"/>
                    <a:gd name="connsiteY13" fmla="*/ 446015 h 564606"/>
                    <a:gd name="connsiteX14" fmla="*/ 148522 w 622984"/>
                    <a:gd name="connsiteY14" fmla="*/ 452616 h 564606"/>
                    <a:gd name="connsiteX15" fmla="*/ 122234 w 622984"/>
                    <a:gd name="connsiteY15" fmla="*/ 15041 h 564606"/>
                    <a:gd name="connsiteX16" fmla="*/ 210667 w 622984"/>
                    <a:gd name="connsiteY16" fmla="*/ 52502 h 564606"/>
                    <a:gd name="connsiteX17" fmla="*/ 242946 w 622984"/>
                    <a:gd name="connsiteY17" fmla="*/ 173410 h 564606"/>
                    <a:gd name="connsiteX18" fmla="*/ 532291 w 622984"/>
                    <a:gd name="connsiteY18" fmla="*/ 463589 h 564606"/>
                    <a:gd name="connsiteX19" fmla="*/ 532291 w 622984"/>
                    <a:gd name="connsiteY19" fmla="*/ 545105 h 564606"/>
                    <a:gd name="connsiteX20" fmla="*/ 493400 w 622984"/>
                    <a:gd name="connsiteY20" fmla="*/ 564606 h 564606"/>
                    <a:gd name="connsiteX21" fmla="*/ 451010 w 622984"/>
                    <a:gd name="connsiteY21" fmla="*/ 545105 h 564606"/>
                    <a:gd name="connsiteX22" fmla="*/ 161665 w 622984"/>
                    <a:gd name="connsiteY22" fmla="*/ 258046 h 564606"/>
                    <a:gd name="connsiteX23" fmla="*/ 34882 w 622984"/>
                    <a:gd name="connsiteY23" fmla="*/ 225674 h 564606"/>
                    <a:gd name="connsiteX24" fmla="*/ 5715 w 622984"/>
                    <a:gd name="connsiteY24" fmla="*/ 104766 h 564606"/>
                    <a:gd name="connsiteX25" fmla="*/ 74162 w 622984"/>
                    <a:gd name="connsiteY25" fmla="*/ 176530 h 564606"/>
                    <a:gd name="connsiteX26" fmla="*/ 142220 w 622984"/>
                    <a:gd name="connsiteY26" fmla="*/ 157029 h 564606"/>
                    <a:gd name="connsiteX27" fmla="*/ 161665 w 622984"/>
                    <a:gd name="connsiteY27" fmla="*/ 88385 h 564606"/>
                    <a:gd name="connsiteX28" fmla="*/ 90107 w 622984"/>
                    <a:gd name="connsiteY28" fmla="*/ 20130 h 564606"/>
                    <a:gd name="connsiteX29" fmla="*/ 122234 w 622984"/>
                    <a:gd name="connsiteY29" fmla="*/ 15041 h 564606"/>
                    <a:gd name="connsiteX30" fmla="*/ 531841 w 622984"/>
                    <a:gd name="connsiteY30" fmla="*/ 0 h 564606"/>
                    <a:gd name="connsiteX31" fmla="*/ 622984 w 622984"/>
                    <a:gd name="connsiteY31" fmla="*/ 87684 h 564606"/>
                    <a:gd name="connsiteX32" fmla="*/ 463289 w 622984"/>
                    <a:gd name="connsiteY32" fmla="*/ 247465 h 564606"/>
                    <a:gd name="connsiteX33" fmla="*/ 424339 w 622984"/>
                    <a:gd name="connsiteY33" fmla="*/ 257207 h 564606"/>
                    <a:gd name="connsiteX34" fmla="*/ 362409 w 622984"/>
                    <a:gd name="connsiteY34" fmla="*/ 198751 h 564606"/>
                    <a:gd name="connsiteX35" fmla="*/ 375263 w 622984"/>
                    <a:gd name="connsiteY35" fmla="*/ 159391 h 564606"/>
                    <a:gd name="connsiteX36" fmla="*/ 531841 w 622984"/>
                    <a:gd name="connsiteY36" fmla="*/ 0 h 5646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622984" h="564606">
                      <a:moveTo>
                        <a:pt x="496512" y="492841"/>
                      </a:moveTo>
                      <a:cubicBezTo>
                        <a:pt x="483678" y="492841"/>
                        <a:pt x="473955" y="502592"/>
                        <a:pt x="473955" y="515853"/>
                      </a:cubicBezTo>
                      <a:cubicBezTo>
                        <a:pt x="473955" y="525604"/>
                        <a:pt x="483678" y="535354"/>
                        <a:pt x="496512" y="535354"/>
                      </a:cubicBezTo>
                      <a:cubicBezTo>
                        <a:pt x="509734" y="535354"/>
                        <a:pt x="519457" y="525604"/>
                        <a:pt x="519457" y="515853"/>
                      </a:cubicBezTo>
                      <a:cubicBezTo>
                        <a:pt x="519457" y="502592"/>
                        <a:pt x="509734" y="492841"/>
                        <a:pt x="496512" y="492841"/>
                      </a:cubicBezTo>
                      <a:close/>
                      <a:moveTo>
                        <a:pt x="249694" y="352049"/>
                      </a:moveTo>
                      <a:lnTo>
                        <a:pt x="272741" y="374570"/>
                      </a:lnTo>
                      <a:lnTo>
                        <a:pt x="171569" y="475137"/>
                      </a:lnTo>
                      <a:lnTo>
                        <a:pt x="177819" y="481738"/>
                      </a:lnTo>
                      <a:lnTo>
                        <a:pt x="155163" y="510860"/>
                      </a:lnTo>
                      <a:lnTo>
                        <a:pt x="73522" y="562891"/>
                      </a:lnTo>
                      <a:lnTo>
                        <a:pt x="60241" y="550077"/>
                      </a:lnTo>
                      <a:lnTo>
                        <a:pt x="112585" y="468925"/>
                      </a:lnTo>
                      <a:lnTo>
                        <a:pt x="141882" y="446015"/>
                      </a:lnTo>
                      <a:lnTo>
                        <a:pt x="148522" y="452616"/>
                      </a:lnTo>
                      <a:close/>
                      <a:moveTo>
                        <a:pt x="122234" y="15041"/>
                      </a:moveTo>
                      <a:cubicBezTo>
                        <a:pt x="154446" y="14694"/>
                        <a:pt x="186166" y="28223"/>
                        <a:pt x="210667" y="52502"/>
                      </a:cubicBezTo>
                      <a:cubicBezTo>
                        <a:pt x="242946" y="85264"/>
                        <a:pt x="256169" y="130897"/>
                        <a:pt x="242946" y="173410"/>
                      </a:cubicBezTo>
                      <a:lnTo>
                        <a:pt x="532291" y="463589"/>
                      </a:lnTo>
                      <a:cubicBezTo>
                        <a:pt x="555236" y="486211"/>
                        <a:pt x="555236" y="522093"/>
                        <a:pt x="532291" y="545105"/>
                      </a:cubicBezTo>
                      <a:cubicBezTo>
                        <a:pt x="522568" y="557976"/>
                        <a:pt x="506234" y="564606"/>
                        <a:pt x="493400" y="564606"/>
                      </a:cubicBezTo>
                      <a:cubicBezTo>
                        <a:pt x="477066" y="564606"/>
                        <a:pt x="460733" y="557976"/>
                        <a:pt x="451010" y="545105"/>
                      </a:cubicBezTo>
                      <a:cubicBezTo>
                        <a:pt x="451010" y="545105"/>
                        <a:pt x="451010" y="545105"/>
                        <a:pt x="161665" y="258046"/>
                      </a:cubicBezTo>
                      <a:cubicBezTo>
                        <a:pt x="119275" y="270917"/>
                        <a:pt x="70662" y="261556"/>
                        <a:pt x="34882" y="225674"/>
                      </a:cubicBezTo>
                      <a:cubicBezTo>
                        <a:pt x="2215" y="192911"/>
                        <a:pt x="-7508" y="147278"/>
                        <a:pt x="5715" y="104766"/>
                      </a:cubicBezTo>
                      <a:cubicBezTo>
                        <a:pt x="5715" y="104766"/>
                        <a:pt x="5715" y="104766"/>
                        <a:pt x="74162" y="176530"/>
                      </a:cubicBezTo>
                      <a:cubicBezTo>
                        <a:pt x="74162" y="176530"/>
                        <a:pt x="74162" y="176530"/>
                        <a:pt x="142220" y="157029"/>
                      </a:cubicBezTo>
                      <a:cubicBezTo>
                        <a:pt x="142220" y="157029"/>
                        <a:pt x="142220" y="157029"/>
                        <a:pt x="161665" y="88385"/>
                      </a:cubicBezTo>
                      <a:cubicBezTo>
                        <a:pt x="161665" y="88385"/>
                        <a:pt x="161665" y="88385"/>
                        <a:pt x="90107" y="20130"/>
                      </a:cubicBezTo>
                      <a:cubicBezTo>
                        <a:pt x="100704" y="16815"/>
                        <a:pt x="111497" y="15157"/>
                        <a:pt x="122234" y="15041"/>
                      </a:cubicBezTo>
                      <a:close/>
                      <a:moveTo>
                        <a:pt x="531841" y="0"/>
                      </a:moveTo>
                      <a:cubicBezTo>
                        <a:pt x="531841" y="0"/>
                        <a:pt x="531841" y="0"/>
                        <a:pt x="622984" y="87684"/>
                      </a:cubicBezTo>
                      <a:cubicBezTo>
                        <a:pt x="622984" y="87684"/>
                        <a:pt x="622984" y="87684"/>
                        <a:pt x="463289" y="247465"/>
                      </a:cubicBezTo>
                      <a:cubicBezTo>
                        <a:pt x="450436" y="247465"/>
                        <a:pt x="434077" y="250582"/>
                        <a:pt x="424339" y="257207"/>
                      </a:cubicBezTo>
                      <a:lnTo>
                        <a:pt x="362409" y="198751"/>
                      </a:lnTo>
                      <a:cubicBezTo>
                        <a:pt x="372147" y="189009"/>
                        <a:pt x="375263" y="172641"/>
                        <a:pt x="375263" y="159391"/>
                      </a:cubicBezTo>
                      <a:cubicBezTo>
                        <a:pt x="375263" y="159391"/>
                        <a:pt x="375263" y="159391"/>
                        <a:pt x="531841" y="0"/>
                      </a:cubicBez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a:cs typeface="+mn-ea"/>
                    <a:sym typeface="+mn-lt"/>
                  </a:endParaRPr>
                </a:p>
              </p:txBody>
            </p:sp>
          </p:grpSp>
          <p:grpSp>
            <p:nvGrpSpPr>
              <p:cNvPr id="77" name="ísḻídé"/>
              <p:cNvGrpSpPr/>
              <p:nvPr/>
            </p:nvGrpSpPr>
            <p:grpSpPr>
              <a:xfrm>
                <a:off x="7681602" y="1531911"/>
                <a:ext cx="878198" cy="878196"/>
                <a:chOff x="1711594" y="2493391"/>
                <a:chExt cx="506338" cy="506336"/>
              </a:xfrm>
            </p:grpSpPr>
            <p:sp>
              <p:nvSpPr>
                <p:cNvPr id="98" name="ïŝľíḋê"/>
                <p:cNvSpPr/>
                <p:nvPr/>
              </p:nvSpPr>
              <p:spPr bwMode="auto">
                <a:xfrm>
                  <a:off x="1711594" y="2493391"/>
                  <a:ext cx="506338" cy="506336"/>
                </a:xfrm>
                <a:prstGeom prst="ellipse">
                  <a:avLst/>
                </a:prstGeom>
                <a:solidFill>
                  <a:schemeClr val="accent1"/>
                </a:solidFill>
                <a:ln w="28575">
                  <a:solidFill>
                    <a:schemeClr val="bg1"/>
                  </a:solidFill>
                  <a:round/>
                </a:ln>
              </p:spPr>
              <p:txBody>
                <a:bodyPr anchor="ctr"/>
                <a:lstStyle/>
                <a:p>
                  <a:pPr algn="ctr"/>
                  <a:endParaRPr>
                    <a:cs typeface="+mn-ea"/>
                    <a:sym typeface="+mn-lt"/>
                  </a:endParaRPr>
                </a:p>
              </p:txBody>
            </p:sp>
            <p:sp>
              <p:nvSpPr>
                <p:cNvPr id="102" name="î$ḷïḍê"/>
                <p:cNvSpPr/>
                <p:nvPr/>
              </p:nvSpPr>
              <p:spPr bwMode="auto">
                <a:xfrm>
                  <a:off x="1833727" y="2641568"/>
                  <a:ext cx="262071" cy="237512"/>
                </a:xfrm>
                <a:custGeom>
                  <a:avLst/>
                  <a:gdLst>
                    <a:gd name="connsiteX0" fmla="*/ 496512 w 622984"/>
                    <a:gd name="connsiteY0" fmla="*/ 492841 h 564606"/>
                    <a:gd name="connsiteX1" fmla="*/ 473955 w 622984"/>
                    <a:gd name="connsiteY1" fmla="*/ 515853 h 564606"/>
                    <a:gd name="connsiteX2" fmla="*/ 496512 w 622984"/>
                    <a:gd name="connsiteY2" fmla="*/ 535354 h 564606"/>
                    <a:gd name="connsiteX3" fmla="*/ 519457 w 622984"/>
                    <a:gd name="connsiteY3" fmla="*/ 515853 h 564606"/>
                    <a:gd name="connsiteX4" fmla="*/ 496512 w 622984"/>
                    <a:gd name="connsiteY4" fmla="*/ 492841 h 564606"/>
                    <a:gd name="connsiteX5" fmla="*/ 249694 w 622984"/>
                    <a:gd name="connsiteY5" fmla="*/ 352049 h 564606"/>
                    <a:gd name="connsiteX6" fmla="*/ 272741 w 622984"/>
                    <a:gd name="connsiteY6" fmla="*/ 374570 h 564606"/>
                    <a:gd name="connsiteX7" fmla="*/ 171569 w 622984"/>
                    <a:gd name="connsiteY7" fmla="*/ 475137 h 564606"/>
                    <a:gd name="connsiteX8" fmla="*/ 177819 w 622984"/>
                    <a:gd name="connsiteY8" fmla="*/ 481738 h 564606"/>
                    <a:gd name="connsiteX9" fmla="*/ 155163 w 622984"/>
                    <a:gd name="connsiteY9" fmla="*/ 510860 h 564606"/>
                    <a:gd name="connsiteX10" fmla="*/ 73522 w 622984"/>
                    <a:gd name="connsiteY10" fmla="*/ 562891 h 564606"/>
                    <a:gd name="connsiteX11" fmla="*/ 60241 w 622984"/>
                    <a:gd name="connsiteY11" fmla="*/ 550077 h 564606"/>
                    <a:gd name="connsiteX12" fmla="*/ 112585 w 622984"/>
                    <a:gd name="connsiteY12" fmla="*/ 468925 h 564606"/>
                    <a:gd name="connsiteX13" fmla="*/ 141882 w 622984"/>
                    <a:gd name="connsiteY13" fmla="*/ 446015 h 564606"/>
                    <a:gd name="connsiteX14" fmla="*/ 148522 w 622984"/>
                    <a:gd name="connsiteY14" fmla="*/ 452616 h 564606"/>
                    <a:gd name="connsiteX15" fmla="*/ 122234 w 622984"/>
                    <a:gd name="connsiteY15" fmla="*/ 15041 h 564606"/>
                    <a:gd name="connsiteX16" fmla="*/ 210667 w 622984"/>
                    <a:gd name="connsiteY16" fmla="*/ 52502 h 564606"/>
                    <a:gd name="connsiteX17" fmla="*/ 242946 w 622984"/>
                    <a:gd name="connsiteY17" fmla="*/ 173410 h 564606"/>
                    <a:gd name="connsiteX18" fmla="*/ 532291 w 622984"/>
                    <a:gd name="connsiteY18" fmla="*/ 463589 h 564606"/>
                    <a:gd name="connsiteX19" fmla="*/ 532291 w 622984"/>
                    <a:gd name="connsiteY19" fmla="*/ 545105 h 564606"/>
                    <a:gd name="connsiteX20" fmla="*/ 493400 w 622984"/>
                    <a:gd name="connsiteY20" fmla="*/ 564606 h 564606"/>
                    <a:gd name="connsiteX21" fmla="*/ 451010 w 622984"/>
                    <a:gd name="connsiteY21" fmla="*/ 545105 h 564606"/>
                    <a:gd name="connsiteX22" fmla="*/ 161665 w 622984"/>
                    <a:gd name="connsiteY22" fmla="*/ 258046 h 564606"/>
                    <a:gd name="connsiteX23" fmla="*/ 34882 w 622984"/>
                    <a:gd name="connsiteY23" fmla="*/ 225674 h 564606"/>
                    <a:gd name="connsiteX24" fmla="*/ 5715 w 622984"/>
                    <a:gd name="connsiteY24" fmla="*/ 104766 h 564606"/>
                    <a:gd name="connsiteX25" fmla="*/ 74162 w 622984"/>
                    <a:gd name="connsiteY25" fmla="*/ 176530 h 564606"/>
                    <a:gd name="connsiteX26" fmla="*/ 142220 w 622984"/>
                    <a:gd name="connsiteY26" fmla="*/ 157029 h 564606"/>
                    <a:gd name="connsiteX27" fmla="*/ 161665 w 622984"/>
                    <a:gd name="connsiteY27" fmla="*/ 88385 h 564606"/>
                    <a:gd name="connsiteX28" fmla="*/ 90107 w 622984"/>
                    <a:gd name="connsiteY28" fmla="*/ 20130 h 564606"/>
                    <a:gd name="connsiteX29" fmla="*/ 122234 w 622984"/>
                    <a:gd name="connsiteY29" fmla="*/ 15041 h 564606"/>
                    <a:gd name="connsiteX30" fmla="*/ 531841 w 622984"/>
                    <a:gd name="connsiteY30" fmla="*/ 0 h 564606"/>
                    <a:gd name="connsiteX31" fmla="*/ 622984 w 622984"/>
                    <a:gd name="connsiteY31" fmla="*/ 87684 h 564606"/>
                    <a:gd name="connsiteX32" fmla="*/ 463289 w 622984"/>
                    <a:gd name="connsiteY32" fmla="*/ 247465 h 564606"/>
                    <a:gd name="connsiteX33" fmla="*/ 424339 w 622984"/>
                    <a:gd name="connsiteY33" fmla="*/ 257207 h 564606"/>
                    <a:gd name="connsiteX34" fmla="*/ 362409 w 622984"/>
                    <a:gd name="connsiteY34" fmla="*/ 198751 h 564606"/>
                    <a:gd name="connsiteX35" fmla="*/ 375263 w 622984"/>
                    <a:gd name="connsiteY35" fmla="*/ 159391 h 564606"/>
                    <a:gd name="connsiteX36" fmla="*/ 531841 w 622984"/>
                    <a:gd name="connsiteY36" fmla="*/ 0 h 5646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622984" h="564606">
                      <a:moveTo>
                        <a:pt x="496512" y="492841"/>
                      </a:moveTo>
                      <a:cubicBezTo>
                        <a:pt x="483678" y="492841"/>
                        <a:pt x="473955" y="502592"/>
                        <a:pt x="473955" y="515853"/>
                      </a:cubicBezTo>
                      <a:cubicBezTo>
                        <a:pt x="473955" y="525604"/>
                        <a:pt x="483678" y="535354"/>
                        <a:pt x="496512" y="535354"/>
                      </a:cubicBezTo>
                      <a:cubicBezTo>
                        <a:pt x="509734" y="535354"/>
                        <a:pt x="519457" y="525604"/>
                        <a:pt x="519457" y="515853"/>
                      </a:cubicBezTo>
                      <a:cubicBezTo>
                        <a:pt x="519457" y="502592"/>
                        <a:pt x="509734" y="492841"/>
                        <a:pt x="496512" y="492841"/>
                      </a:cubicBezTo>
                      <a:close/>
                      <a:moveTo>
                        <a:pt x="249694" y="352049"/>
                      </a:moveTo>
                      <a:lnTo>
                        <a:pt x="272741" y="374570"/>
                      </a:lnTo>
                      <a:lnTo>
                        <a:pt x="171569" y="475137"/>
                      </a:lnTo>
                      <a:lnTo>
                        <a:pt x="177819" y="481738"/>
                      </a:lnTo>
                      <a:lnTo>
                        <a:pt x="155163" y="510860"/>
                      </a:lnTo>
                      <a:lnTo>
                        <a:pt x="73522" y="562891"/>
                      </a:lnTo>
                      <a:lnTo>
                        <a:pt x="60241" y="550077"/>
                      </a:lnTo>
                      <a:lnTo>
                        <a:pt x="112585" y="468925"/>
                      </a:lnTo>
                      <a:lnTo>
                        <a:pt x="141882" y="446015"/>
                      </a:lnTo>
                      <a:lnTo>
                        <a:pt x="148522" y="452616"/>
                      </a:lnTo>
                      <a:close/>
                      <a:moveTo>
                        <a:pt x="122234" y="15041"/>
                      </a:moveTo>
                      <a:cubicBezTo>
                        <a:pt x="154446" y="14694"/>
                        <a:pt x="186166" y="28223"/>
                        <a:pt x="210667" y="52502"/>
                      </a:cubicBezTo>
                      <a:cubicBezTo>
                        <a:pt x="242946" y="85264"/>
                        <a:pt x="256169" y="130897"/>
                        <a:pt x="242946" y="173410"/>
                      </a:cubicBezTo>
                      <a:lnTo>
                        <a:pt x="532291" y="463589"/>
                      </a:lnTo>
                      <a:cubicBezTo>
                        <a:pt x="555236" y="486211"/>
                        <a:pt x="555236" y="522093"/>
                        <a:pt x="532291" y="545105"/>
                      </a:cubicBezTo>
                      <a:cubicBezTo>
                        <a:pt x="522568" y="557976"/>
                        <a:pt x="506234" y="564606"/>
                        <a:pt x="493400" y="564606"/>
                      </a:cubicBezTo>
                      <a:cubicBezTo>
                        <a:pt x="477066" y="564606"/>
                        <a:pt x="460733" y="557976"/>
                        <a:pt x="451010" y="545105"/>
                      </a:cubicBezTo>
                      <a:cubicBezTo>
                        <a:pt x="451010" y="545105"/>
                        <a:pt x="451010" y="545105"/>
                        <a:pt x="161665" y="258046"/>
                      </a:cubicBezTo>
                      <a:cubicBezTo>
                        <a:pt x="119275" y="270917"/>
                        <a:pt x="70662" y="261556"/>
                        <a:pt x="34882" y="225674"/>
                      </a:cubicBezTo>
                      <a:cubicBezTo>
                        <a:pt x="2215" y="192911"/>
                        <a:pt x="-7508" y="147278"/>
                        <a:pt x="5715" y="104766"/>
                      </a:cubicBezTo>
                      <a:cubicBezTo>
                        <a:pt x="5715" y="104766"/>
                        <a:pt x="5715" y="104766"/>
                        <a:pt x="74162" y="176530"/>
                      </a:cubicBezTo>
                      <a:cubicBezTo>
                        <a:pt x="74162" y="176530"/>
                        <a:pt x="74162" y="176530"/>
                        <a:pt x="142220" y="157029"/>
                      </a:cubicBezTo>
                      <a:cubicBezTo>
                        <a:pt x="142220" y="157029"/>
                        <a:pt x="142220" y="157029"/>
                        <a:pt x="161665" y="88385"/>
                      </a:cubicBezTo>
                      <a:cubicBezTo>
                        <a:pt x="161665" y="88385"/>
                        <a:pt x="161665" y="88385"/>
                        <a:pt x="90107" y="20130"/>
                      </a:cubicBezTo>
                      <a:cubicBezTo>
                        <a:pt x="100704" y="16815"/>
                        <a:pt x="111497" y="15157"/>
                        <a:pt x="122234" y="15041"/>
                      </a:cubicBezTo>
                      <a:close/>
                      <a:moveTo>
                        <a:pt x="531841" y="0"/>
                      </a:moveTo>
                      <a:cubicBezTo>
                        <a:pt x="531841" y="0"/>
                        <a:pt x="531841" y="0"/>
                        <a:pt x="622984" y="87684"/>
                      </a:cubicBezTo>
                      <a:cubicBezTo>
                        <a:pt x="622984" y="87684"/>
                        <a:pt x="622984" y="87684"/>
                        <a:pt x="463289" y="247465"/>
                      </a:cubicBezTo>
                      <a:cubicBezTo>
                        <a:pt x="450436" y="247465"/>
                        <a:pt x="434077" y="250582"/>
                        <a:pt x="424339" y="257207"/>
                      </a:cubicBezTo>
                      <a:lnTo>
                        <a:pt x="362409" y="198751"/>
                      </a:lnTo>
                      <a:cubicBezTo>
                        <a:pt x="372147" y="189009"/>
                        <a:pt x="375263" y="172641"/>
                        <a:pt x="375263" y="159391"/>
                      </a:cubicBezTo>
                      <a:cubicBezTo>
                        <a:pt x="375263" y="159391"/>
                        <a:pt x="375263" y="159391"/>
                        <a:pt x="531841" y="0"/>
                      </a:cubicBez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a:cs typeface="+mn-ea"/>
                    <a:sym typeface="+mn-lt"/>
                  </a:endParaRPr>
                </a:p>
              </p:txBody>
            </p:sp>
          </p:grpSp>
          <p:grpSp>
            <p:nvGrpSpPr>
              <p:cNvPr id="78" name="işľîḋé"/>
              <p:cNvGrpSpPr/>
              <p:nvPr/>
            </p:nvGrpSpPr>
            <p:grpSpPr>
              <a:xfrm>
                <a:off x="5656901" y="2725711"/>
                <a:ext cx="878198" cy="878196"/>
                <a:chOff x="1711594" y="2493391"/>
                <a:chExt cx="506338" cy="506336"/>
              </a:xfrm>
            </p:grpSpPr>
            <p:sp>
              <p:nvSpPr>
                <p:cNvPr id="89" name="iṩḻîdè"/>
                <p:cNvSpPr/>
                <p:nvPr/>
              </p:nvSpPr>
              <p:spPr bwMode="auto">
                <a:xfrm>
                  <a:off x="1711594" y="2493391"/>
                  <a:ext cx="506338" cy="506336"/>
                </a:xfrm>
                <a:prstGeom prst="ellipse">
                  <a:avLst/>
                </a:prstGeom>
                <a:solidFill>
                  <a:srgbClr val="FC9400"/>
                </a:solidFill>
                <a:ln w="28575">
                  <a:solidFill>
                    <a:schemeClr val="bg1"/>
                  </a:solidFill>
                  <a:round/>
                </a:ln>
              </p:spPr>
              <p:txBody>
                <a:bodyPr anchor="ctr"/>
                <a:lstStyle/>
                <a:p>
                  <a:pPr algn="ctr"/>
                  <a:endParaRPr>
                    <a:cs typeface="+mn-ea"/>
                    <a:sym typeface="+mn-lt"/>
                  </a:endParaRPr>
                </a:p>
              </p:txBody>
            </p:sp>
            <p:sp>
              <p:nvSpPr>
                <p:cNvPr id="92" name="i$ḻíḑé"/>
                <p:cNvSpPr/>
                <p:nvPr/>
              </p:nvSpPr>
              <p:spPr bwMode="auto">
                <a:xfrm>
                  <a:off x="1833727" y="2641568"/>
                  <a:ext cx="262071" cy="237512"/>
                </a:xfrm>
                <a:custGeom>
                  <a:avLst/>
                  <a:gdLst>
                    <a:gd name="connsiteX0" fmla="*/ 496512 w 622984"/>
                    <a:gd name="connsiteY0" fmla="*/ 492841 h 564606"/>
                    <a:gd name="connsiteX1" fmla="*/ 473955 w 622984"/>
                    <a:gd name="connsiteY1" fmla="*/ 515853 h 564606"/>
                    <a:gd name="connsiteX2" fmla="*/ 496512 w 622984"/>
                    <a:gd name="connsiteY2" fmla="*/ 535354 h 564606"/>
                    <a:gd name="connsiteX3" fmla="*/ 519457 w 622984"/>
                    <a:gd name="connsiteY3" fmla="*/ 515853 h 564606"/>
                    <a:gd name="connsiteX4" fmla="*/ 496512 w 622984"/>
                    <a:gd name="connsiteY4" fmla="*/ 492841 h 564606"/>
                    <a:gd name="connsiteX5" fmla="*/ 249694 w 622984"/>
                    <a:gd name="connsiteY5" fmla="*/ 352049 h 564606"/>
                    <a:gd name="connsiteX6" fmla="*/ 272741 w 622984"/>
                    <a:gd name="connsiteY6" fmla="*/ 374570 h 564606"/>
                    <a:gd name="connsiteX7" fmla="*/ 171569 w 622984"/>
                    <a:gd name="connsiteY7" fmla="*/ 475137 h 564606"/>
                    <a:gd name="connsiteX8" fmla="*/ 177819 w 622984"/>
                    <a:gd name="connsiteY8" fmla="*/ 481738 h 564606"/>
                    <a:gd name="connsiteX9" fmla="*/ 155163 w 622984"/>
                    <a:gd name="connsiteY9" fmla="*/ 510860 h 564606"/>
                    <a:gd name="connsiteX10" fmla="*/ 73522 w 622984"/>
                    <a:gd name="connsiteY10" fmla="*/ 562891 h 564606"/>
                    <a:gd name="connsiteX11" fmla="*/ 60241 w 622984"/>
                    <a:gd name="connsiteY11" fmla="*/ 550077 h 564606"/>
                    <a:gd name="connsiteX12" fmla="*/ 112585 w 622984"/>
                    <a:gd name="connsiteY12" fmla="*/ 468925 h 564606"/>
                    <a:gd name="connsiteX13" fmla="*/ 141882 w 622984"/>
                    <a:gd name="connsiteY13" fmla="*/ 446015 h 564606"/>
                    <a:gd name="connsiteX14" fmla="*/ 148522 w 622984"/>
                    <a:gd name="connsiteY14" fmla="*/ 452616 h 564606"/>
                    <a:gd name="connsiteX15" fmla="*/ 122234 w 622984"/>
                    <a:gd name="connsiteY15" fmla="*/ 15041 h 564606"/>
                    <a:gd name="connsiteX16" fmla="*/ 210667 w 622984"/>
                    <a:gd name="connsiteY16" fmla="*/ 52502 h 564606"/>
                    <a:gd name="connsiteX17" fmla="*/ 242946 w 622984"/>
                    <a:gd name="connsiteY17" fmla="*/ 173410 h 564606"/>
                    <a:gd name="connsiteX18" fmla="*/ 532291 w 622984"/>
                    <a:gd name="connsiteY18" fmla="*/ 463589 h 564606"/>
                    <a:gd name="connsiteX19" fmla="*/ 532291 w 622984"/>
                    <a:gd name="connsiteY19" fmla="*/ 545105 h 564606"/>
                    <a:gd name="connsiteX20" fmla="*/ 493400 w 622984"/>
                    <a:gd name="connsiteY20" fmla="*/ 564606 h 564606"/>
                    <a:gd name="connsiteX21" fmla="*/ 451010 w 622984"/>
                    <a:gd name="connsiteY21" fmla="*/ 545105 h 564606"/>
                    <a:gd name="connsiteX22" fmla="*/ 161665 w 622984"/>
                    <a:gd name="connsiteY22" fmla="*/ 258046 h 564606"/>
                    <a:gd name="connsiteX23" fmla="*/ 34882 w 622984"/>
                    <a:gd name="connsiteY23" fmla="*/ 225674 h 564606"/>
                    <a:gd name="connsiteX24" fmla="*/ 5715 w 622984"/>
                    <a:gd name="connsiteY24" fmla="*/ 104766 h 564606"/>
                    <a:gd name="connsiteX25" fmla="*/ 74162 w 622984"/>
                    <a:gd name="connsiteY25" fmla="*/ 176530 h 564606"/>
                    <a:gd name="connsiteX26" fmla="*/ 142220 w 622984"/>
                    <a:gd name="connsiteY26" fmla="*/ 157029 h 564606"/>
                    <a:gd name="connsiteX27" fmla="*/ 161665 w 622984"/>
                    <a:gd name="connsiteY27" fmla="*/ 88385 h 564606"/>
                    <a:gd name="connsiteX28" fmla="*/ 90107 w 622984"/>
                    <a:gd name="connsiteY28" fmla="*/ 20130 h 564606"/>
                    <a:gd name="connsiteX29" fmla="*/ 122234 w 622984"/>
                    <a:gd name="connsiteY29" fmla="*/ 15041 h 564606"/>
                    <a:gd name="connsiteX30" fmla="*/ 531841 w 622984"/>
                    <a:gd name="connsiteY30" fmla="*/ 0 h 564606"/>
                    <a:gd name="connsiteX31" fmla="*/ 622984 w 622984"/>
                    <a:gd name="connsiteY31" fmla="*/ 87684 h 564606"/>
                    <a:gd name="connsiteX32" fmla="*/ 463289 w 622984"/>
                    <a:gd name="connsiteY32" fmla="*/ 247465 h 564606"/>
                    <a:gd name="connsiteX33" fmla="*/ 424339 w 622984"/>
                    <a:gd name="connsiteY33" fmla="*/ 257207 h 564606"/>
                    <a:gd name="connsiteX34" fmla="*/ 362409 w 622984"/>
                    <a:gd name="connsiteY34" fmla="*/ 198751 h 564606"/>
                    <a:gd name="connsiteX35" fmla="*/ 375263 w 622984"/>
                    <a:gd name="connsiteY35" fmla="*/ 159391 h 564606"/>
                    <a:gd name="connsiteX36" fmla="*/ 531841 w 622984"/>
                    <a:gd name="connsiteY36" fmla="*/ 0 h 5646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622984" h="564606">
                      <a:moveTo>
                        <a:pt x="496512" y="492841"/>
                      </a:moveTo>
                      <a:cubicBezTo>
                        <a:pt x="483678" y="492841"/>
                        <a:pt x="473955" y="502592"/>
                        <a:pt x="473955" y="515853"/>
                      </a:cubicBezTo>
                      <a:cubicBezTo>
                        <a:pt x="473955" y="525604"/>
                        <a:pt x="483678" y="535354"/>
                        <a:pt x="496512" y="535354"/>
                      </a:cubicBezTo>
                      <a:cubicBezTo>
                        <a:pt x="509734" y="535354"/>
                        <a:pt x="519457" y="525604"/>
                        <a:pt x="519457" y="515853"/>
                      </a:cubicBezTo>
                      <a:cubicBezTo>
                        <a:pt x="519457" y="502592"/>
                        <a:pt x="509734" y="492841"/>
                        <a:pt x="496512" y="492841"/>
                      </a:cubicBezTo>
                      <a:close/>
                      <a:moveTo>
                        <a:pt x="249694" y="352049"/>
                      </a:moveTo>
                      <a:lnTo>
                        <a:pt x="272741" y="374570"/>
                      </a:lnTo>
                      <a:lnTo>
                        <a:pt x="171569" y="475137"/>
                      </a:lnTo>
                      <a:lnTo>
                        <a:pt x="177819" y="481738"/>
                      </a:lnTo>
                      <a:lnTo>
                        <a:pt x="155163" y="510860"/>
                      </a:lnTo>
                      <a:lnTo>
                        <a:pt x="73522" y="562891"/>
                      </a:lnTo>
                      <a:lnTo>
                        <a:pt x="60241" y="550077"/>
                      </a:lnTo>
                      <a:lnTo>
                        <a:pt x="112585" y="468925"/>
                      </a:lnTo>
                      <a:lnTo>
                        <a:pt x="141882" y="446015"/>
                      </a:lnTo>
                      <a:lnTo>
                        <a:pt x="148522" y="452616"/>
                      </a:lnTo>
                      <a:close/>
                      <a:moveTo>
                        <a:pt x="122234" y="15041"/>
                      </a:moveTo>
                      <a:cubicBezTo>
                        <a:pt x="154446" y="14694"/>
                        <a:pt x="186166" y="28223"/>
                        <a:pt x="210667" y="52502"/>
                      </a:cubicBezTo>
                      <a:cubicBezTo>
                        <a:pt x="242946" y="85264"/>
                        <a:pt x="256169" y="130897"/>
                        <a:pt x="242946" y="173410"/>
                      </a:cubicBezTo>
                      <a:lnTo>
                        <a:pt x="532291" y="463589"/>
                      </a:lnTo>
                      <a:cubicBezTo>
                        <a:pt x="555236" y="486211"/>
                        <a:pt x="555236" y="522093"/>
                        <a:pt x="532291" y="545105"/>
                      </a:cubicBezTo>
                      <a:cubicBezTo>
                        <a:pt x="522568" y="557976"/>
                        <a:pt x="506234" y="564606"/>
                        <a:pt x="493400" y="564606"/>
                      </a:cubicBezTo>
                      <a:cubicBezTo>
                        <a:pt x="477066" y="564606"/>
                        <a:pt x="460733" y="557976"/>
                        <a:pt x="451010" y="545105"/>
                      </a:cubicBezTo>
                      <a:cubicBezTo>
                        <a:pt x="451010" y="545105"/>
                        <a:pt x="451010" y="545105"/>
                        <a:pt x="161665" y="258046"/>
                      </a:cubicBezTo>
                      <a:cubicBezTo>
                        <a:pt x="119275" y="270917"/>
                        <a:pt x="70662" y="261556"/>
                        <a:pt x="34882" y="225674"/>
                      </a:cubicBezTo>
                      <a:cubicBezTo>
                        <a:pt x="2215" y="192911"/>
                        <a:pt x="-7508" y="147278"/>
                        <a:pt x="5715" y="104766"/>
                      </a:cubicBezTo>
                      <a:cubicBezTo>
                        <a:pt x="5715" y="104766"/>
                        <a:pt x="5715" y="104766"/>
                        <a:pt x="74162" y="176530"/>
                      </a:cubicBezTo>
                      <a:cubicBezTo>
                        <a:pt x="74162" y="176530"/>
                        <a:pt x="74162" y="176530"/>
                        <a:pt x="142220" y="157029"/>
                      </a:cubicBezTo>
                      <a:cubicBezTo>
                        <a:pt x="142220" y="157029"/>
                        <a:pt x="142220" y="157029"/>
                        <a:pt x="161665" y="88385"/>
                      </a:cubicBezTo>
                      <a:cubicBezTo>
                        <a:pt x="161665" y="88385"/>
                        <a:pt x="161665" y="88385"/>
                        <a:pt x="90107" y="20130"/>
                      </a:cubicBezTo>
                      <a:cubicBezTo>
                        <a:pt x="100704" y="16815"/>
                        <a:pt x="111497" y="15157"/>
                        <a:pt x="122234" y="15041"/>
                      </a:cubicBezTo>
                      <a:close/>
                      <a:moveTo>
                        <a:pt x="531841" y="0"/>
                      </a:moveTo>
                      <a:cubicBezTo>
                        <a:pt x="531841" y="0"/>
                        <a:pt x="531841" y="0"/>
                        <a:pt x="622984" y="87684"/>
                      </a:cubicBezTo>
                      <a:cubicBezTo>
                        <a:pt x="622984" y="87684"/>
                        <a:pt x="622984" y="87684"/>
                        <a:pt x="463289" y="247465"/>
                      </a:cubicBezTo>
                      <a:cubicBezTo>
                        <a:pt x="450436" y="247465"/>
                        <a:pt x="434077" y="250582"/>
                        <a:pt x="424339" y="257207"/>
                      </a:cubicBezTo>
                      <a:lnTo>
                        <a:pt x="362409" y="198751"/>
                      </a:lnTo>
                      <a:cubicBezTo>
                        <a:pt x="372147" y="189009"/>
                        <a:pt x="375263" y="172641"/>
                        <a:pt x="375263" y="159391"/>
                      </a:cubicBezTo>
                      <a:cubicBezTo>
                        <a:pt x="375263" y="159391"/>
                        <a:pt x="375263" y="159391"/>
                        <a:pt x="531841" y="0"/>
                      </a:cubicBez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a:cs typeface="+mn-ea"/>
                    <a:sym typeface="+mn-lt"/>
                  </a:endParaRPr>
                </a:p>
              </p:txBody>
            </p:sp>
          </p:grpSp>
          <p:sp>
            <p:nvSpPr>
              <p:cNvPr id="79" name="íšľiḑe"/>
              <p:cNvSpPr txBox="1"/>
              <p:nvPr/>
            </p:nvSpPr>
            <p:spPr>
              <a:xfrm>
                <a:off x="694935" y="1501223"/>
                <a:ext cx="3321241" cy="509424"/>
              </a:xfrm>
              <a:prstGeom prst="rect">
                <a:avLst/>
              </a:prstGeom>
              <a:noFill/>
            </p:spPr>
            <p:txBody>
              <a:bodyPr wrap="square" lIns="91440" tIns="45720" rIns="91440" bIns="45720" rtlCol="0" anchor="ctr"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r>
                  <a:rPr lang="zh-CN" altLang="en-US" b="1" dirty="0">
                    <a:cs typeface="+mn-ea"/>
                    <a:sym typeface="+mn-lt"/>
                  </a:rPr>
                  <a:t>直接材料成本差异的计算</a:t>
                </a:r>
                <a:r>
                  <a:rPr lang="en-US" altLang="zh-CN" b="1" dirty="0">
                    <a:cs typeface="+mn-ea"/>
                    <a:sym typeface="+mn-lt"/>
                  </a:rPr>
                  <a:t>:</a:t>
                </a:r>
                <a:endParaRPr lang="id-ID" b="1" dirty="0">
                  <a:cs typeface="+mn-ea"/>
                  <a:sym typeface="+mn-lt"/>
                </a:endParaRPr>
              </a:p>
            </p:txBody>
          </p:sp>
          <p:sp>
            <p:nvSpPr>
              <p:cNvPr id="81" name="iṡlíde"/>
              <p:cNvSpPr/>
              <p:nvPr/>
            </p:nvSpPr>
            <p:spPr bwMode="auto">
              <a:xfrm>
                <a:off x="694935" y="2106002"/>
                <a:ext cx="3067883" cy="28503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just">
                  <a:lnSpc>
                    <a:spcPct val="150000"/>
                  </a:lnSpc>
                </a:pPr>
                <a:r>
                  <a:rPr lang="zh-CN" altLang="en-US" sz="1400" dirty="0">
                    <a:solidFill>
                      <a:schemeClr val="accent2"/>
                    </a:solidFill>
                    <a:cs typeface="+mn-ea"/>
                    <a:sym typeface="+mn-lt"/>
                  </a:rPr>
                  <a:t>直接材料的价格差异</a:t>
                </a:r>
                <a:r>
                  <a:rPr lang="zh-CN" altLang="en-US" sz="1400" dirty="0">
                    <a:cs typeface="+mn-ea"/>
                    <a:sym typeface="+mn-lt"/>
                  </a:rPr>
                  <a:t>=（实际价格—标准价格）× 实际数量</a:t>
                </a:r>
                <a:endParaRPr lang="en-US" altLang="zh-CN" sz="1400" dirty="0">
                  <a:cs typeface="+mn-ea"/>
                  <a:sym typeface="+mn-lt"/>
                </a:endParaRPr>
              </a:p>
              <a:p>
                <a:pPr algn="just">
                  <a:lnSpc>
                    <a:spcPct val="150000"/>
                  </a:lnSpc>
                </a:pPr>
                <a:r>
                  <a:rPr lang="zh-CN" altLang="en-US" sz="1400" dirty="0">
                    <a:solidFill>
                      <a:srgbClr val="FF66FF"/>
                    </a:solidFill>
                    <a:cs typeface="+mn-ea"/>
                    <a:sym typeface="+mn-lt"/>
                  </a:rPr>
                  <a:t>直接材料的数量差异</a:t>
                </a:r>
                <a:r>
                  <a:rPr lang="zh-CN" altLang="en-US" sz="1400" dirty="0">
                    <a:cs typeface="+mn-ea"/>
                    <a:sym typeface="+mn-lt"/>
                  </a:rPr>
                  <a:t>=（实际数量—标准数量）× 标准价格</a:t>
                </a:r>
                <a:endParaRPr lang="en-US" altLang="zh-CN" sz="1400" dirty="0">
                  <a:cs typeface="+mn-ea"/>
                  <a:sym typeface="+mn-lt"/>
                </a:endParaRPr>
              </a:p>
              <a:p>
                <a:pPr algn="just">
                  <a:lnSpc>
                    <a:spcPct val="150000"/>
                  </a:lnSpc>
                </a:pPr>
                <a:r>
                  <a:rPr lang="zh-CN" altLang="en-US" sz="1400" dirty="0">
                    <a:cs typeface="+mn-ea"/>
                    <a:sym typeface="+mn-lt"/>
                  </a:rPr>
                  <a:t>直接材料的成本差异=</a:t>
                </a:r>
                <a:r>
                  <a:rPr lang="zh-CN" altLang="en-US" sz="1400" dirty="0">
                    <a:solidFill>
                      <a:schemeClr val="accent2"/>
                    </a:solidFill>
                    <a:cs typeface="+mn-ea"/>
                    <a:sym typeface="+mn-lt"/>
                  </a:rPr>
                  <a:t>直接材料的价格差异</a:t>
                </a:r>
                <a:r>
                  <a:rPr lang="zh-CN" altLang="en-US" sz="1400" dirty="0">
                    <a:cs typeface="+mn-ea"/>
                    <a:sym typeface="+mn-lt"/>
                  </a:rPr>
                  <a:t>+</a:t>
                </a:r>
                <a:r>
                  <a:rPr lang="zh-CN" altLang="en-US" sz="1400" dirty="0">
                    <a:solidFill>
                      <a:srgbClr val="FF66FF"/>
                    </a:solidFill>
                    <a:cs typeface="+mn-ea"/>
                    <a:sym typeface="+mn-lt"/>
                  </a:rPr>
                  <a:t>直接材料的数量差异</a:t>
                </a:r>
                <a:endParaRPr lang="en-US" altLang="zh-CN" sz="1400" dirty="0">
                  <a:solidFill>
                    <a:srgbClr val="FF66FF"/>
                  </a:solidFill>
                  <a:cs typeface="+mn-ea"/>
                  <a:sym typeface="+mn-lt"/>
                </a:endParaRPr>
              </a:p>
              <a:p>
                <a:pPr algn="just">
                  <a:lnSpc>
                    <a:spcPct val="150000"/>
                  </a:lnSpc>
                </a:pPr>
                <a:r>
                  <a:rPr lang="zh-CN" altLang="en-US" sz="1400" dirty="0">
                    <a:cs typeface="+mn-ea"/>
                    <a:sym typeface="+mn-lt"/>
                  </a:rPr>
                  <a:t>=材料的实际成本—材料的标准成本</a:t>
                </a:r>
                <a:endParaRPr lang="en-US" altLang="zh-CN" sz="1400" dirty="0">
                  <a:cs typeface="+mn-ea"/>
                  <a:sym typeface="+mn-lt"/>
                </a:endParaRPr>
              </a:p>
            </p:txBody>
          </p:sp>
          <p:sp>
            <p:nvSpPr>
              <p:cNvPr id="82" name="îṡḻîďê"/>
              <p:cNvSpPr txBox="1"/>
              <p:nvPr/>
            </p:nvSpPr>
            <p:spPr>
              <a:xfrm>
                <a:off x="8703118" y="1501223"/>
                <a:ext cx="3321241" cy="509424"/>
              </a:xfrm>
              <a:prstGeom prst="rect">
                <a:avLst/>
              </a:prstGeom>
              <a:noFill/>
            </p:spPr>
            <p:txBody>
              <a:bodyPr wrap="square" lIns="91440" tIns="45720" rIns="91440" bIns="45720" rtlCol="0" anchor="ctr"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r>
                  <a:rPr lang="zh-CN" altLang="en-US" b="1" dirty="0">
                    <a:cs typeface="+mn-ea"/>
                    <a:sym typeface="+mn-lt"/>
                  </a:rPr>
                  <a:t>直接人工成本差异的计算  </a:t>
                </a:r>
                <a:endParaRPr lang="zh-CN" altLang="en-US" b="1" dirty="0">
                  <a:cs typeface="+mn-ea"/>
                  <a:sym typeface="+mn-lt"/>
                </a:endParaRPr>
              </a:p>
            </p:txBody>
          </p:sp>
          <p:sp>
            <p:nvSpPr>
              <p:cNvPr id="83" name="ïśḻiḓe"/>
              <p:cNvSpPr/>
              <p:nvPr/>
            </p:nvSpPr>
            <p:spPr bwMode="auto">
              <a:xfrm>
                <a:off x="8703118" y="2106002"/>
                <a:ext cx="3067883" cy="29268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just">
                  <a:lnSpc>
                    <a:spcPct val="150000"/>
                  </a:lnSpc>
                  <a:buFontTx/>
                  <a:buNone/>
                </a:pPr>
                <a:r>
                  <a:rPr lang="zh-CN" altLang="en-US" sz="1400" dirty="0">
                    <a:cs typeface="+mn-ea"/>
                    <a:sym typeface="+mn-lt"/>
                  </a:rPr>
                  <a:t>工资率差异=（实际工资率—标准工资率）×实际工时</a:t>
                </a:r>
                <a:endParaRPr lang="en-US" altLang="zh-CN" sz="1400" dirty="0">
                  <a:cs typeface="+mn-ea"/>
                  <a:sym typeface="+mn-lt"/>
                </a:endParaRPr>
              </a:p>
              <a:p>
                <a:pPr algn="just">
                  <a:lnSpc>
                    <a:spcPct val="150000"/>
                  </a:lnSpc>
                  <a:buFontTx/>
                  <a:buNone/>
                </a:pPr>
                <a:r>
                  <a:rPr lang="zh-CN" altLang="en-US" sz="1400" dirty="0">
                    <a:cs typeface="+mn-ea"/>
                    <a:sym typeface="+mn-lt"/>
                  </a:rPr>
                  <a:t>直接人工效率差异=（实际工时—标准工时）×标准工资率</a:t>
                </a:r>
                <a:endParaRPr lang="en-US" altLang="zh-CN" sz="1400" dirty="0">
                  <a:cs typeface="+mn-ea"/>
                  <a:sym typeface="+mn-lt"/>
                </a:endParaRPr>
              </a:p>
              <a:p>
                <a:pPr algn="just">
                  <a:lnSpc>
                    <a:spcPct val="150000"/>
                  </a:lnSpc>
                  <a:buFontTx/>
                  <a:buNone/>
                </a:pPr>
                <a:r>
                  <a:rPr lang="zh-CN" altLang="en-US" sz="1400" dirty="0">
                    <a:cs typeface="+mn-ea"/>
                    <a:sym typeface="+mn-lt"/>
                  </a:rPr>
                  <a:t>直接人工的成本差异=直接人工工资率差异+直接人工的效率差异</a:t>
                </a:r>
                <a:endParaRPr lang="en-US" altLang="zh-CN" sz="1400" dirty="0">
                  <a:cs typeface="+mn-ea"/>
                  <a:sym typeface="+mn-lt"/>
                </a:endParaRPr>
              </a:p>
              <a:p>
                <a:pPr algn="just">
                  <a:lnSpc>
                    <a:spcPct val="150000"/>
                  </a:lnSpc>
                  <a:buFontTx/>
                  <a:buNone/>
                </a:pPr>
                <a:r>
                  <a:rPr lang="zh-CN" altLang="en-US" sz="1400" dirty="0">
                    <a:cs typeface="+mn-ea"/>
                    <a:sym typeface="+mn-lt"/>
                  </a:rPr>
                  <a:t>=人工的实际成本—人工的标准成本</a:t>
                </a:r>
                <a:endParaRPr lang="en-US" altLang="zh-CN" sz="1400" dirty="0">
                  <a:cs typeface="+mn-ea"/>
                  <a:sym typeface="+mn-lt"/>
                </a:endParaRPr>
              </a:p>
            </p:txBody>
          </p:sp>
          <p:sp>
            <p:nvSpPr>
              <p:cNvPr id="87" name="íṩ1îďè"/>
              <p:cNvSpPr/>
              <p:nvPr/>
            </p:nvSpPr>
            <p:spPr bwMode="auto">
              <a:xfrm>
                <a:off x="4697218" y="3687026"/>
                <a:ext cx="2797564" cy="2162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171450" indent="-171450">
                  <a:lnSpc>
                    <a:spcPct val="150000"/>
                  </a:lnSpc>
                  <a:buFont typeface="Arial" panose="020B0604020202020204" pitchFamily="34" charset="0"/>
                  <a:buChar char="•"/>
                </a:pPr>
                <a:r>
                  <a:rPr lang="zh-CN" altLang="en-US" sz="1600" dirty="0">
                    <a:cs typeface="+mn-ea"/>
                    <a:sym typeface="+mn-lt"/>
                  </a:rPr>
                  <a:t>制造费用耗费差异主要受管理人员的工资率、工时、税率、折旧率的影响。</a:t>
                </a:r>
                <a:endParaRPr lang="zh-CN" altLang="en-US" sz="1600" dirty="0">
                  <a:cs typeface="+mn-ea"/>
                  <a:sym typeface="+mn-lt"/>
                </a:endParaRPr>
              </a:p>
              <a:p>
                <a:pPr marL="171450" indent="-171450">
                  <a:lnSpc>
                    <a:spcPct val="150000"/>
                  </a:lnSpc>
                  <a:buFont typeface="Arial" panose="020B0604020202020204" pitchFamily="34" charset="0"/>
                  <a:buChar char="•"/>
                </a:pPr>
                <a:r>
                  <a:rPr lang="zh-CN" altLang="en-US" sz="1600" dirty="0">
                    <a:cs typeface="+mn-ea"/>
                    <a:sym typeface="+mn-lt"/>
                  </a:rPr>
                  <a:t>制造费用效率差异主要受现有生产能力利用程度的影响。</a:t>
                </a:r>
                <a:endParaRPr lang="en-US" altLang="zh-CN" sz="1600" dirty="0">
                  <a:cs typeface="+mn-ea"/>
                  <a:sym typeface="+mn-lt"/>
                </a:endParaRPr>
              </a:p>
            </p:txBody>
          </p:sp>
        </p:grpSp>
        <p:sp>
          <p:nvSpPr>
            <p:cNvPr id="61" name="íṡļïḑe"/>
            <p:cNvSpPr/>
            <p:nvPr/>
          </p:nvSpPr>
          <p:spPr>
            <a:xfrm>
              <a:off x="0" y="4372826"/>
              <a:ext cx="12192000" cy="2485174"/>
            </a:xfrm>
            <a:custGeom>
              <a:avLst/>
              <a:gdLst>
                <a:gd name="connsiteX0" fmla="*/ 0 w 12192000"/>
                <a:gd name="connsiteY0" fmla="*/ 0 h 2485174"/>
                <a:gd name="connsiteX1" fmla="*/ 16366 w 12192000"/>
                <a:gd name="connsiteY1" fmla="*/ 15461 h 2485174"/>
                <a:gd name="connsiteX2" fmla="*/ 6096000 w 12192000"/>
                <a:gd name="connsiteY2" fmla="*/ 2283646 h 2485174"/>
                <a:gd name="connsiteX3" fmla="*/ 12175634 w 12192000"/>
                <a:gd name="connsiteY3" fmla="*/ 15461 h 2485174"/>
                <a:gd name="connsiteX4" fmla="*/ 12192000 w 12192000"/>
                <a:gd name="connsiteY4" fmla="*/ 0 h 2485174"/>
                <a:gd name="connsiteX5" fmla="*/ 12192000 w 12192000"/>
                <a:gd name="connsiteY5" fmla="*/ 2485174 h 2485174"/>
                <a:gd name="connsiteX6" fmla="*/ 0 w 12192000"/>
                <a:gd name="connsiteY6" fmla="*/ 2485174 h 2485174"/>
                <a:gd name="connsiteX7" fmla="*/ 0 w 12192000"/>
                <a:gd name="connsiteY7" fmla="*/ 0 h 24851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2485174">
                  <a:moveTo>
                    <a:pt x="0" y="0"/>
                  </a:moveTo>
                  <a:lnTo>
                    <a:pt x="16366" y="15461"/>
                  </a:lnTo>
                  <a:cubicBezTo>
                    <a:pt x="1572280" y="1416862"/>
                    <a:pt x="3721755" y="2283646"/>
                    <a:pt x="6096000" y="2283646"/>
                  </a:cubicBezTo>
                  <a:cubicBezTo>
                    <a:pt x="8470246" y="2283646"/>
                    <a:pt x="10619720" y="1416862"/>
                    <a:pt x="12175634" y="15461"/>
                  </a:cubicBezTo>
                  <a:lnTo>
                    <a:pt x="12192000" y="0"/>
                  </a:lnTo>
                  <a:lnTo>
                    <a:pt x="12192000" y="2485174"/>
                  </a:lnTo>
                  <a:lnTo>
                    <a:pt x="0" y="2485174"/>
                  </a:lnTo>
                  <a:lnTo>
                    <a:pt x="0" y="0"/>
                  </a:lnTo>
                  <a:close/>
                </a:path>
              </a:pathLst>
            </a:custGeom>
            <a:solidFill>
              <a:schemeClr val="bg1">
                <a:lumMod val="95000"/>
                <a:alpha val="4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62" name="íṧľîďé"/>
            <p:cNvSpPr/>
            <p:nvPr/>
          </p:nvSpPr>
          <p:spPr>
            <a:xfrm>
              <a:off x="2832100" y="1253087"/>
              <a:ext cx="6527800" cy="588414"/>
            </a:xfrm>
            <a:prstGeom prst="rect">
              <a:avLst/>
            </a:prstGeom>
            <a:solidFill>
              <a:srgbClr val="2C4D88"/>
            </a:solidFill>
          </p:spPr>
          <p:txBody>
            <a:bodyPr anchor="ctr">
              <a:normAutofit/>
            </a:bodyPr>
            <a:lstStyle/>
            <a:p>
              <a:pPr algn="ctr">
                <a:buSzPct val="25000"/>
              </a:pPr>
              <a:r>
                <a:rPr lang="zh-CN" altLang="en-US" sz="3200" b="1" dirty="0">
                  <a:solidFill>
                    <a:schemeClr val="bg1"/>
                  </a:solidFill>
                  <a:cs typeface="+mn-ea"/>
                  <a:sym typeface="+mn-lt"/>
                </a:rPr>
                <a:t>成本差异</a:t>
              </a:r>
              <a:r>
                <a:rPr lang="en-US" altLang="zh-CN" sz="3200" b="1" dirty="0">
                  <a:solidFill>
                    <a:schemeClr val="bg1"/>
                  </a:solidFill>
                  <a:cs typeface="+mn-ea"/>
                  <a:sym typeface="+mn-lt"/>
                </a:rPr>
                <a:t>——</a:t>
              </a:r>
              <a:r>
                <a:rPr lang="zh-CN" altLang="en-US" sz="3200" b="1" dirty="0">
                  <a:solidFill>
                    <a:schemeClr val="bg1"/>
                  </a:solidFill>
                  <a:cs typeface="+mn-ea"/>
                  <a:sym typeface="+mn-lt"/>
                </a:rPr>
                <a:t>成本的差异分析</a:t>
              </a:r>
              <a:endParaRPr lang="en-US" altLang="zh-CN" sz="3200" b="1" dirty="0">
                <a:solidFill>
                  <a:schemeClr val="bg1"/>
                </a:solidFill>
                <a:cs typeface="+mn-ea"/>
                <a:sym typeface="+mn-lt"/>
              </a:endParaRPr>
            </a:p>
          </p:txBody>
        </p:sp>
      </p:grpSp>
      <p:sp>
        <p:nvSpPr>
          <p:cNvPr id="4" name="矩形 3"/>
          <p:cNvSpPr/>
          <p:nvPr/>
        </p:nvSpPr>
        <p:spPr>
          <a:xfrm>
            <a:off x="1765738" y="753752"/>
            <a:ext cx="10079420" cy="136634"/>
          </a:xfrm>
          <a:prstGeom prst="rect">
            <a:avLst/>
          </a:prstGeom>
          <a:solidFill>
            <a:srgbClr val="0034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003466"/>
              </a:solidFill>
              <a:cs typeface="+mn-ea"/>
              <a:sym typeface="+mn-lt"/>
            </a:endParaRPr>
          </a:p>
        </p:txBody>
      </p:sp>
      <p:sp>
        <p:nvSpPr>
          <p:cNvPr id="5" name="椭圆 4"/>
          <p:cNvSpPr/>
          <p:nvPr/>
        </p:nvSpPr>
        <p:spPr>
          <a:xfrm>
            <a:off x="346842" y="0"/>
            <a:ext cx="1332000" cy="1332000"/>
          </a:xfrm>
          <a:prstGeom prst="ellipse">
            <a:avLst/>
          </a:prstGeom>
          <a:blipFill dpi="0" rotWithShape="1">
            <a:blip r:embed="rId2" cstate="screen"/>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6" name="组合 5"/>
          <p:cNvGrpSpPr/>
          <p:nvPr/>
        </p:nvGrpSpPr>
        <p:grpSpPr>
          <a:xfrm>
            <a:off x="11330808" y="372047"/>
            <a:ext cx="514350" cy="284207"/>
            <a:chOff x="10501313" y="528290"/>
            <a:chExt cx="514350" cy="332185"/>
          </a:xfrm>
          <a:solidFill>
            <a:srgbClr val="395B77"/>
          </a:solidFill>
        </p:grpSpPr>
        <p:sp>
          <p:nvSpPr>
            <p:cNvPr id="8" name="矩形 7"/>
            <p:cNvSpPr/>
            <p:nvPr/>
          </p:nvSpPr>
          <p:spPr>
            <a:xfrm>
              <a:off x="10501313" y="700088"/>
              <a:ext cx="102306" cy="160387"/>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a:cs typeface="+mn-ea"/>
                <a:sym typeface="+mn-lt"/>
              </a:endParaRPr>
            </a:p>
          </p:txBody>
        </p:sp>
        <p:sp>
          <p:nvSpPr>
            <p:cNvPr id="9" name="矩形 8"/>
            <p:cNvSpPr/>
            <p:nvPr/>
          </p:nvSpPr>
          <p:spPr>
            <a:xfrm>
              <a:off x="10707335" y="597694"/>
              <a:ext cx="102306" cy="262781"/>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a:cs typeface="+mn-ea"/>
                <a:sym typeface="+mn-lt"/>
              </a:endParaRPr>
            </a:p>
          </p:txBody>
        </p:sp>
        <p:sp>
          <p:nvSpPr>
            <p:cNvPr id="10" name="矩形 9"/>
            <p:cNvSpPr/>
            <p:nvPr/>
          </p:nvSpPr>
          <p:spPr>
            <a:xfrm>
              <a:off x="10913357" y="528290"/>
              <a:ext cx="102306" cy="332185"/>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a:cs typeface="+mn-ea"/>
                <a:sym typeface="+mn-lt"/>
              </a:endParaRPr>
            </a:p>
          </p:txBody>
        </p:sp>
      </p:grpSp>
      <p:sp>
        <p:nvSpPr>
          <p:cNvPr id="7" name="矩形 6"/>
          <p:cNvSpPr/>
          <p:nvPr/>
        </p:nvSpPr>
        <p:spPr>
          <a:xfrm>
            <a:off x="2048903" y="194589"/>
            <a:ext cx="1415772" cy="461665"/>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sz="2400" b="1" dirty="0">
                <a:solidFill>
                  <a:srgbClr val="003466"/>
                </a:solidFill>
                <a:cs typeface="+mn-ea"/>
                <a:sym typeface="+mn-lt"/>
              </a:rPr>
              <a:t>成本分析</a:t>
            </a:r>
            <a:endParaRPr lang="zh-CN" altLang="en-US" sz="2400" b="1" dirty="0">
              <a:solidFill>
                <a:srgbClr val="003466"/>
              </a:solidFill>
              <a:cs typeface="+mn-ea"/>
              <a:sym typeface="+mn-lt"/>
            </a:endParaRPr>
          </a:p>
        </p:txBody>
      </p:sp>
    </p:spTree>
  </p:cSld>
  <p:clrMapOvr>
    <a:masterClrMapping/>
  </p:clrMapOvr>
  <p:transition spd="slow" advClick="0" advTm="8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1000"/>
                                        <p:tgtEl>
                                          <p:spTgt spid="5"/>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left)">
                                      <p:cBhvr>
                                        <p:cTn id="10" dur="1000"/>
                                        <p:tgtEl>
                                          <p:spTgt spid="7"/>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left)">
                                      <p:cBhvr>
                                        <p:cTn id="13" dur="1000"/>
                                        <p:tgtEl>
                                          <p:spTgt spid="4"/>
                                        </p:tgtEl>
                                      </p:cBhvr>
                                    </p:animEffect>
                                  </p:childTnLst>
                                </p:cTn>
                              </p:par>
                              <p:par>
                                <p:cTn id="14" presetID="22" presetClass="entr" presetSubtype="8" fill="hold"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ipe(left)">
                                      <p:cBhvr>
                                        <p:cTn id="16" dur="1000"/>
                                        <p:tgtEl>
                                          <p:spTgt spid="6"/>
                                        </p:tgtEl>
                                      </p:cBhvr>
                                    </p:animEffect>
                                  </p:childTnLst>
                                </p:cTn>
                              </p:par>
                            </p:childTnLst>
                          </p:cTn>
                        </p:par>
                        <p:par>
                          <p:cTn id="17" fill="hold">
                            <p:stCondLst>
                              <p:cond delay="1000"/>
                            </p:stCondLst>
                            <p:childTnLst>
                              <p:par>
                                <p:cTn id="18" presetID="42" presetClass="entr" presetSubtype="0" fill="hold" nodeType="afterEffect">
                                  <p:stCondLst>
                                    <p:cond delay="0"/>
                                  </p:stCondLst>
                                  <p:childTnLst>
                                    <p:set>
                                      <p:cBhvr>
                                        <p:cTn id="19" dur="1" fill="hold">
                                          <p:stCondLst>
                                            <p:cond delay="0"/>
                                          </p:stCondLst>
                                        </p:cTn>
                                        <p:tgtEl>
                                          <p:spTgt spid="58"/>
                                        </p:tgtEl>
                                        <p:attrNameLst>
                                          <p:attrName>style.visibility</p:attrName>
                                        </p:attrNameLst>
                                      </p:cBhvr>
                                      <p:to>
                                        <p:strVal val="visible"/>
                                      </p:to>
                                    </p:set>
                                    <p:animEffect transition="in" filter="fade">
                                      <p:cBhvr>
                                        <p:cTn id="20" dur="1000"/>
                                        <p:tgtEl>
                                          <p:spTgt spid="58"/>
                                        </p:tgtEl>
                                      </p:cBhvr>
                                    </p:animEffect>
                                    <p:anim calcmode="lin" valueType="num">
                                      <p:cBhvr>
                                        <p:cTn id="21" dur="1000" fill="hold"/>
                                        <p:tgtEl>
                                          <p:spTgt spid="58"/>
                                        </p:tgtEl>
                                        <p:attrNameLst>
                                          <p:attrName>ppt_x</p:attrName>
                                        </p:attrNameLst>
                                      </p:cBhvr>
                                      <p:tavLst>
                                        <p:tav tm="0">
                                          <p:val>
                                            <p:strVal val="#ppt_x"/>
                                          </p:val>
                                        </p:tav>
                                        <p:tav tm="100000">
                                          <p:val>
                                            <p:strVal val="#ppt_x"/>
                                          </p:val>
                                        </p:tav>
                                      </p:tavLst>
                                    </p:anim>
                                    <p:anim calcmode="lin" valueType="num">
                                      <p:cBhvr>
                                        <p:cTn id="22" dur="1000" fill="hold"/>
                                        <p:tgtEl>
                                          <p:spTgt spid="5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765738" y="753752"/>
            <a:ext cx="10079420" cy="136634"/>
          </a:xfrm>
          <a:prstGeom prst="rect">
            <a:avLst/>
          </a:prstGeom>
          <a:solidFill>
            <a:srgbClr val="0034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003466"/>
              </a:solidFill>
              <a:cs typeface="+mn-ea"/>
              <a:sym typeface="+mn-lt"/>
            </a:endParaRPr>
          </a:p>
        </p:txBody>
      </p:sp>
      <p:sp>
        <p:nvSpPr>
          <p:cNvPr id="5" name="椭圆 4"/>
          <p:cNvSpPr/>
          <p:nvPr/>
        </p:nvSpPr>
        <p:spPr>
          <a:xfrm>
            <a:off x="346842" y="0"/>
            <a:ext cx="1332000" cy="1332000"/>
          </a:xfrm>
          <a:prstGeom prst="ellipse">
            <a:avLst/>
          </a:prstGeom>
          <a:blipFill dpi="0" rotWithShape="1">
            <a:blip r:embed="rId1" cstate="screen"/>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6" name="组合 5"/>
          <p:cNvGrpSpPr/>
          <p:nvPr/>
        </p:nvGrpSpPr>
        <p:grpSpPr>
          <a:xfrm>
            <a:off x="11330808" y="372047"/>
            <a:ext cx="514350" cy="284207"/>
            <a:chOff x="10501313" y="528290"/>
            <a:chExt cx="514350" cy="332185"/>
          </a:xfrm>
          <a:solidFill>
            <a:srgbClr val="395B77"/>
          </a:solidFill>
        </p:grpSpPr>
        <p:sp>
          <p:nvSpPr>
            <p:cNvPr id="8" name="矩形 7"/>
            <p:cNvSpPr/>
            <p:nvPr/>
          </p:nvSpPr>
          <p:spPr>
            <a:xfrm>
              <a:off x="10501313" y="700088"/>
              <a:ext cx="102306" cy="160387"/>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a:cs typeface="+mn-ea"/>
                <a:sym typeface="+mn-lt"/>
              </a:endParaRPr>
            </a:p>
          </p:txBody>
        </p:sp>
        <p:sp>
          <p:nvSpPr>
            <p:cNvPr id="9" name="矩形 8"/>
            <p:cNvSpPr/>
            <p:nvPr/>
          </p:nvSpPr>
          <p:spPr>
            <a:xfrm>
              <a:off x="10707335" y="597694"/>
              <a:ext cx="102306" cy="262781"/>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a:cs typeface="+mn-ea"/>
                <a:sym typeface="+mn-lt"/>
              </a:endParaRPr>
            </a:p>
          </p:txBody>
        </p:sp>
        <p:sp>
          <p:nvSpPr>
            <p:cNvPr id="10" name="矩形 9"/>
            <p:cNvSpPr/>
            <p:nvPr/>
          </p:nvSpPr>
          <p:spPr>
            <a:xfrm>
              <a:off x="10913357" y="528290"/>
              <a:ext cx="102306" cy="332185"/>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a:cs typeface="+mn-ea"/>
                <a:sym typeface="+mn-lt"/>
              </a:endParaRPr>
            </a:p>
          </p:txBody>
        </p:sp>
      </p:grpSp>
      <p:sp>
        <p:nvSpPr>
          <p:cNvPr id="7" name="矩形 6"/>
          <p:cNvSpPr/>
          <p:nvPr/>
        </p:nvSpPr>
        <p:spPr>
          <a:xfrm>
            <a:off x="2048903" y="194589"/>
            <a:ext cx="1415772" cy="461665"/>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sz="2400" b="1" dirty="0">
                <a:solidFill>
                  <a:srgbClr val="003466"/>
                </a:solidFill>
                <a:cs typeface="+mn-ea"/>
                <a:sym typeface="+mn-lt"/>
              </a:rPr>
              <a:t>成本分析</a:t>
            </a:r>
            <a:endParaRPr lang="zh-CN" altLang="en-US" sz="2400" b="1" dirty="0">
              <a:solidFill>
                <a:srgbClr val="003466"/>
              </a:solidFill>
              <a:cs typeface="+mn-ea"/>
              <a:sym typeface="+mn-lt"/>
            </a:endParaRPr>
          </a:p>
        </p:txBody>
      </p:sp>
      <p:sp>
        <p:nvSpPr>
          <p:cNvPr id="2" name="íṧľîďé"/>
          <p:cNvSpPr/>
          <p:nvPr/>
        </p:nvSpPr>
        <p:spPr>
          <a:xfrm>
            <a:off x="2832100" y="1021115"/>
            <a:ext cx="6527800" cy="588414"/>
          </a:xfrm>
          <a:prstGeom prst="rect">
            <a:avLst/>
          </a:prstGeom>
          <a:noFill/>
        </p:spPr>
        <p:txBody>
          <a:bodyPr anchor="ctr">
            <a:normAutofit/>
          </a:bodyPr>
          <a:lstStyle/>
          <a:p>
            <a:pPr algn="ctr">
              <a:buSzPct val="25000"/>
            </a:pPr>
            <a:r>
              <a:rPr lang="zh-CN" altLang="en-US" sz="2800" b="1" dirty="0">
                <a:solidFill>
                  <a:srgbClr val="2C4D88"/>
                </a:solidFill>
                <a:cs typeface="+mn-ea"/>
                <a:sym typeface="+mn-lt"/>
              </a:rPr>
              <a:t>成本差异及其责任分析</a:t>
            </a:r>
            <a:endParaRPr lang="en-US" altLang="zh-CN" sz="2800" b="1" dirty="0">
              <a:solidFill>
                <a:srgbClr val="2C4D88"/>
              </a:solidFill>
              <a:cs typeface="+mn-ea"/>
              <a:sym typeface="+mn-lt"/>
            </a:endParaRPr>
          </a:p>
        </p:txBody>
      </p:sp>
      <p:graphicFrame>
        <p:nvGraphicFramePr>
          <p:cNvPr id="3" name="表格 10"/>
          <p:cNvGraphicFramePr>
            <a:graphicFrameLocks noGrp="1"/>
          </p:cNvGraphicFramePr>
          <p:nvPr/>
        </p:nvGraphicFramePr>
        <p:xfrm>
          <a:off x="1236000" y="1582641"/>
          <a:ext cx="9720000" cy="4955540"/>
        </p:xfrm>
        <a:graphic>
          <a:graphicData uri="http://schemas.openxmlformats.org/drawingml/2006/table">
            <a:tbl>
              <a:tblPr firstRow="1" bandRow="1">
                <a:tableStyleId>{5C22544A-7EE6-4342-B048-85BDC9FD1C3A}</a:tableStyleId>
              </a:tblPr>
              <a:tblGrid>
                <a:gridCol w="400889"/>
                <a:gridCol w="2141153"/>
                <a:gridCol w="1661160"/>
                <a:gridCol w="5516798"/>
              </a:tblGrid>
              <a:tr h="370840">
                <a:tc rowSpan="13">
                  <a:txBody>
                    <a:bodyPr/>
                    <a:lstStyle/>
                    <a:p>
                      <a:pPr algn="dist"/>
                      <a:r>
                        <a:rPr lang="zh-CN" altLang="en-US" sz="1800" spc="300" dirty="0">
                          <a:solidFill>
                            <a:schemeClr val="bg1"/>
                          </a:solidFill>
                          <a:latin typeface="+mn-lt"/>
                          <a:ea typeface="+mn-ea"/>
                          <a:cs typeface="+mn-ea"/>
                          <a:sym typeface="+mn-lt"/>
                        </a:rPr>
                        <a:t>归集到产品的成本组成</a:t>
                      </a:r>
                      <a:endParaRPr lang="zh-CN" altLang="en-US" sz="1800" spc="300" dirty="0">
                        <a:solidFill>
                          <a:schemeClr val="bg1"/>
                        </a:solidFill>
                        <a:latin typeface="+mn-lt"/>
                        <a:ea typeface="+mn-ea"/>
                        <a:cs typeface="+mn-ea"/>
                        <a:sym typeface="+mn-lt"/>
                      </a:endParaRPr>
                    </a:p>
                  </a:txBody>
                  <a:tcPr vert="eaVert">
                    <a:solidFill>
                      <a:srgbClr val="4472C4"/>
                    </a:solidFill>
                  </a:tcPr>
                </a:tc>
                <a:tc>
                  <a:txBody>
                    <a:bodyPr/>
                    <a:lstStyle/>
                    <a:p>
                      <a:pPr algn="ctr"/>
                      <a:r>
                        <a:rPr lang="zh-CN" altLang="en-US" sz="1800" dirty="0">
                          <a:latin typeface="+mn-lt"/>
                          <a:ea typeface="+mn-ea"/>
                          <a:cs typeface="+mn-ea"/>
                          <a:sym typeface="+mn-lt"/>
                        </a:rPr>
                        <a:t>材料差异</a:t>
                      </a:r>
                      <a:endParaRPr lang="zh-CN" altLang="en-US" sz="1800" dirty="0">
                        <a:latin typeface="+mn-lt"/>
                        <a:ea typeface="+mn-ea"/>
                        <a:cs typeface="+mn-ea"/>
                        <a:sym typeface="+mn-lt"/>
                      </a:endParaRPr>
                    </a:p>
                  </a:txBody>
                  <a:tcPr/>
                </a:tc>
                <a:tc>
                  <a:txBody>
                    <a:bodyPr/>
                    <a:lstStyle/>
                    <a:p>
                      <a:pPr algn="ctr"/>
                      <a:r>
                        <a:rPr lang="zh-CN" altLang="en-US" sz="1800" b="1" kern="1200" dirty="0">
                          <a:solidFill>
                            <a:schemeClr val="lt1"/>
                          </a:solidFill>
                          <a:latin typeface="+mn-lt"/>
                          <a:ea typeface="+mn-ea"/>
                          <a:cs typeface="+mn-ea"/>
                          <a:sym typeface="+mn-lt"/>
                        </a:rPr>
                        <a:t>相关责任中心</a:t>
                      </a:r>
                      <a:endParaRPr lang="zh-CN" altLang="en-US" sz="1800" b="1" kern="1200" dirty="0">
                        <a:solidFill>
                          <a:schemeClr val="lt1"/>
                        </a:solidFill>
                        <a:latin typeface="+mn-lt"/>
                        <a:ea typeface="+mn-ea"/>
                        <a:cs typeface="+mn-ea"/>
                        <a:sym typeface="+mn-lt"/>
                      </a:endParaRPr>
                    </a:p>
                  </a:txBody>
                  <a:tcPr/>
                </a:tc>
                <a:tc>
                  <a:txBody>
                    <a:bodyPr/>
                    <a:lstStyle/>
                    <a:p>
                      <a:pPr algn="ctr"/>
                      <a:r>
                        <a:rPr lang="zh-CN" altLang="en-US" sz="1800" b="1" kern="1200" dirty="0">
                          <a:solidFill>
                            <a:schemeClr val="lt1"/>
                          </a:solidFill>
                          <a:latin typeface="+mn-lt"/>
                          <a:ea typeface="+mn-ea"/>
                          <a:cs typeface="+mn-ea"/>
                          <a:sym typeface="+mn-lt"/>
                        </a:rPr>
                        <a:t>考核内容</a:t>
                      </a:r>
                      <a:endParaRPr lang="zh-CN" altLang="en-US" sz="1800" b="1" kern="1200" dirty="0">
                        <a:solidFill>
                          <a:schemeClr val="lt1"/>
                        </a:solidFill>
                        <a:latin typeface="+mn-lt"/>
                        <a:ea typeface="+mn-ea"/>
                        <a:cs typeface="+mn-ea"/>
                        <a:sym typeface="+mn-lt"/>
                      </a:endParaRPr>
                    </a:p>
                  </a:txBody>
                  <a:tcPr/>
                </a:tc>
              </a:tr>
              <a:tr h="370840">
                <a:tc vMerge="1">
                  <a:tcPr/>
                </a:tc>
                <a:tc>
                  <a:txBody>
                    <a:bodyPr/>
                    <a:lstStyle/>
                    <a:p>
                      <a:pPr algn="ctr"/>
                      <a:r>
                        <a:rPr lang="zh-CN" altLang="en-US" sz="1400" dirty="0">
                          <a:latin typeface="+mn-lt"/>
                          <a:ea typeface="+mn-ea"/>
                          <a:cs typeface="+mn-ea"/>
                          <a:sym typeface="+mn-lt"/>
                        </a:rPr>
                        <a:t>采购价格差异 </a:t>
                      </a:r>
                      <a:r>
                        <a:rPr lang="en-US" altLang="zh-CN" sz="1400" dirty="0">
                          <a:latin typeface="+mn-lt"/>
                          <a:ea typeface="+mn-ea"/>
                          <a:cs typeface="+mn-ea"/>
                          <a:sym typeface="+mn-lt"/>
                        </a:rPr>
                        <a:t>(PPV) </a:t>
                      </a:r>
                      <a:endParaRPr lang="en-US" altLang="zh-CN" sz="1400" dirty="0">
                        <a:latin typeface="+mn-lt"/>
                        <a:ea typeface="+mn-ea"/>
                        <a:cs typeface="+mn-ea"/>
                        <a:sym typeface="+mn-lt"/>
                      </a:endParaRPr>
                    </a:p>
                  </a:txBody>
                  <a:tcPr/>
                </a:tc>
                <a:tc rowSpan="2">
                  <a:txBody>
                    <a:bodyPr/>
                    <a:lstStyle/>
                    <a:p>
                      <a:pPr algn="ctr">
                        <a:lnSpc>
                          <a:spcPct val="200000"/>
                        </a:lnSpc>
                      </a:pPr>
                      <a:r>
                        <a:rPr lang="zh-CN" altLang="en-US" sz="1400" dirty="0">
                          <a:latin typeface="+mn-lt"/>
                          <a:ea typeface="+mn-ea"/>
                          <a:cs typeface="+mn-ea"/>
                          <a:sym typeface="+mn-lt"/>
                        </a:rPr>
                        <a:t>采购</a:t>
                      </a:r>
                      <a:endParaRPr lang="en-US" altLang="zh-CN" sz="1400" dirty="0">
                        <a:latin typeface="+mn-lt"/>
                        <a:ea typeface="+mn-ea"/>
                        <a:cs typeface="+mn-ea"/>
                        <a:sym typeface="+mn-lt"/>
                      </a:endParaRPr>
                    </a:p>
                  </a:txBody>
                  <a:tcPr/>
                </a:tc>
                <a:tc rowSpan="2">
                  <a:txBody>
                    <a:bodyPr/>
                    <a:lstStyle/>
                    <a:p>
                      <a:pPr algn="ctr" eaLnBrk="0" hangingPunct="0">
                        <a:lnSpc>
                          <a:spcPct val="250000"/>
                        </a:lnSpc>
                        <a:spcBef>
                          <a:spcPct val="0"/>
                        </a:spcBef>
                        <a:buFontTx/>
                        <a:buNone/>
                      </a:pPr>
                      <a:r>
                        <a:rPr kumimoji="0" lang="zh-CN" altLang="en-GB" sz="1400" dirty="0">
                          <a:latin typeface="+mn-lt"/>
                          <a:ea typeface="+mn-ea"/>
                          <a:cs typeface="+mn-ea"/>
                          <a:sym typeface="+mn-lt"/>
                        </a:rPr>
                        <a:t>实际原材料采购成本（含运费</a:t>
                      </a:r>
                      <a:r>
                        <a:rPr kumimoji="0" lang="zh-CN" altLang="en-US" sz="1400" dirty="0">
                          <a:latin typeface="+mn-lt"/>
                          <a:ea typeface="+mn-ea"/>
                          <a:cs typeface="+mn-ea"/>
                          <a:sym typeface="+mn-lt"/>
                        </a:rPr>
                        <a:t>）</a:t>
                      </a:r>
                      <a:r>
                        <a:rPr kumimoji="0" lang="zh-CN" altLang="en-GB" sz="1400" dirty="0">
                          <a:latin typeface="+mn-lt"/>
                          <a:ea typeface="+mn-ea"/>
                          <a:cs typeface="+mn-ea"/>
                          <a:sym typeface="+mn-lt"/>
                        </a:rPr>
                        <a:t>与目标成本的差异</a:t>
                      </a:r>
                      <a:endParaRPr kumimoji="0" lang="zh-CN" altLang="en-US" sz="1400" dirty="0">
                        <a:latin typeface="+mn-lt"/>
                        <a:ea typeface="+mn-ea"/>
                        <a:cs typeface="+mn-ea"/>
                        <a:sym typeface="+mn-lt"/>
                      </a:endParaRPr>
                    </a:p>
                  </a:txBody>
                  <a:tcPr/>
                </a:tc>
              </a:tr>
              <a:tr h="370840">
                <a:tc vMerge="1">
                  <a:tcPr/>
                </a:tc>
                <a:tc>
                  <a:txBody>
                    <a:bodyPr/>
                    <a:lstStyle/>
                    <a:p>
                      <a:pPr algn="ctr"/>
                      <a:r>
                        <a:rPr lang="zh-CN" altLang="en-US" sz="1400" dirty="0">
                          <a:latin typeface="+mn-lt"/>
                          <a:ea typeface="+mn-ea"/>
                          <a:cs typeface="+mn-ea"/>
                          <a:sym typeface="+mn-lt"/>
                        </a:rPr>
                        <a:t>材料耗用差异 </a:t>
                      </a:r>
                      <a:r>
                        <a:rPr lang="en-US" altLang="zh-CN" sz="1400" dirty="0">
                          <a:latin typeface="+mn-lt"/>
                          <a:ea typeface="+mn-ea"/>
                          <a:cs typeface="+mn-ea"/>
                          <a:sym typeface="+mn-lt"/>
                        </a:rPr>
                        <a:t>(MV) </a:t>
                      </a:r>
                      <a:endParaRPr lang="en-US" altLang="zh-CN" sz="1400" dirty="0">
                        <a:latin typeface="+mn-lt"/>
                        <a:ea typeface="+mn-ea"/>
                        <a:cs typeface="+mn-ea"/>
                        <a:sym typeface="+mn-lt"/>
                      </a:endParaRPr>
                    </a:p>
                  </a:txBody>
                  <a:tcPr/>
                </a:tc>
                <a:tc vMerge="1">
                  <a:tcPr/>
                </a:tc>
                <a:tc vMerge="1">
                  <a:tcPr/>
                </a:tc>
              </a:tr>
              <a:tr h="370840">
                <a:tc vMerge="1">
                  <a:tcPr/>
                </a:tc>
                <a:tc>
                  <a:txBody>
                    <a:bodyPr/>
                    <a:lstStyle/>
                    <a:p>
                      <a:pPr algn="ctr"/>
                      <a:r>
                        <a:rPr lang="zh-CN" altLang="en-US" sz="1400" dirty="0">
                          <a:latin typeface="+mn-lt"/>
                          <a:ea typeface="+mn-ea"/>
                          <a:cs typeface="+mn-ea"/>
                          <a:sym typeface="+mn-lt"/>
                        </a:rPr>
                        <a:t>单位材料成本差异 </a:t>
                      </a:r>
                      <a:r>
                        <a:rPr lang="en-US" altLang="zh-CN" sz="1400" dirty="0">
                          <a:latin typeface="+mn-lt"/>
                          <a:ea typeface="+mn-ea"/>
                          <a:cs typeface="+mn-ea"/>
                          <a:sym typeface="+mn-lt"/>
                        </a:rPr>
                        <a:t>(UCV)</a:t>
                      </a:r>
                      <a:endParaRPr lang="en-US" altLang="zh-CN" sz="1400" dirty="0">
                        <a:latin typeface="+mn-lt"/>
                        <a:ea typeface="+mn-ea"/>
                        <a:cs typeface="+mn-ea"/>
                        <a:sym typeface="+mn-lt"/>
                      </a:endParaRPr>
                    </a:p>
                  </a:txBody>
                  <a:tcPr/>
                </a:tc>
                <a:tc rowSpan="2">
                  <a:txBody>
                    <a:bodyPr/>
                    <a:lstStyle/>
                    <a:p>
                      <a:pPr algn="ctr">
                        <a:lnSpc>
                          <a:spcPct val="250000"/>
                        </a:lnSpc>
                      </a:pPr>
                      <a:r>
                        <a:rPr lang="zh-CN" altLang="en-US" sz="1400" dirty="0">
                          <a:latin typeface="+mn-lt"/>
                          <a:ea typeface="+mn-ea"/>
                          <a:cs typeface="+mn-ea"/>
                          <a:sym typeface="+mn-lt"/>
                        </a:rPr>
                        <a:t>车间、技术、生产</a:t>
                      </a:r>
                      <a:endParaRPr lang="zh-CN" altLang="en-US" sz="1400" dirty="0">
                        <a:latin typeface="+mn-lt"/>
                        <a:ea typeface="+mn-ea"/>
                        <a:cs typeface="+mn-ea"/>
                        <a:sym typeface="+mn-lt"/>
                      </a:endParaRPr>
                    </a:p>
                  </a:txBody>
                  <a:tcPr/>
                </a:tc>
                <a:tc rowSpan="2">
                  <a:txBody>
                    <a:bodyPr/>
                    <a:lstStyle/>
                    <a:p>
                      <a:pPr marL="0" marR="0" lvl="0" indent="0" algn="ctr" defTabSz="914400" rtl="0" eaLnBrk="1" fontAlgn="auto" latinLnBrk="0" hangingPunct="1">
                        <a:lnSpc>
                          <a:spcPct val="250000"/>
                        </a:lnSpc>
                        <a:spcBef>
                          <a:spcPts val="0"/>
                        </a:spcBef>
                        <a:spcAft>
                          <a:spcPts val="0"/>
                        </a:spcAft>
                        <a:buClrTx/>
                        <a:buSzTx/>
                        <a:buFontTx/>
                        <a:buNone/>
                        <a:defRPr/>
                      </a:pPr>
                      <a:r>
                        <a:rPr kumimoji="0" lang="zh-CN" altLang="en-GB" sz="1400" dirty="0">
                          <a:latin typeface="+mn-lt"/>
                          <a:ea typeface="+mn-ea"/>
                          <a:cs typeface="+mn-ea"/>
                          <a:sym typeface="+mn-lt"/>
                        </a:rPr>
                        <a:t>材料的耗用，由工艺技术工场管理导致的浪费废品</a:t>
                      </a:r>
                      <a:endParaRPr kumimoji="0" lang="zh-CN" altLang="en-US" sz="1400" dirty="0">
                        <a:latin typeface="+mn-lt"/>
                        <a:ea typeface="+mn-ea"/>
                        <a:cs typeface="+mn-ea"/>
                        <a:sym typeface="+mn-lt"/>
                      </a:endParaRPr>
                    </a:p>
                  </a:txBody>
                  <a:tcPr/>
                </a:tc>
              </a:tr>
              <a:tr h="370840">
                <a:tc vMerge="1">
                  <a:tcPr/>
                </a:tc>
                <a:tc>
                  <a:txBody>
                    <a:bodyPr/>
                    <a:lstStyle/>
                    <a:p>
                      <a:pPr algn="ctr"/>
                      <a:r>
                        <a:rPr lang="zh-CN" altLang="en-US" sz="1400" dirty="0">
                          <a:latin typeface="+mn-lt"/>
                          <a:ea typeface="+mn-ea"/>
                          <a:cs typeface="+mn-ea"/>
                          <a:sym typeface="+mn-lt"/>
                        </a:rPr>
                        <a:t>总材料成本差异</a:t>
                      </a:r>
                      <a:r>
                        <a:rPr lang="en-US" altLang="zh-CN" sz="1400" dirty="0">
                          <a:latin typeface="+mn-lt"/>
                          <a:ea typeface="+mn-ea"/>
                          <a:cs typeface="+mn-ea"/>
                          <a:sym typeface="+mn-lt"/>
                        </a:rPr>
                        <a:t>(TCV)</a:t>
                      </a:r>
                      <a:endParaRPr lang="en-US" altLang="zh-CN" sz="1400" dirty="0">
                        <a:latin typeface="+mn-lt"/>
                        <a:ea typeface="+mn-ea"/>
                        <a:cs typeface="+mn-ea"/>
                        <a:sym typeface="+mn-lt"/>
                      </a:endParaRPr>
                    </a:p>
                  </a:txBody>
                  <a:tcPr/>
                </a:tc>
                <a:tc vMerge="1">
                  <a:tcPr/>
                </a:tc>
                <a:tc vMerge="1">
                  <a:tcPr/>
                </a:tc>
              </a:tr>
              <a:tr h="370840">
                <a:tc vMerge="1">
                  <a:tcPr/>
                </a:tc>
                <a:tc>
                  <a:txBody>
                    <a:bodyPr/>
                    <a:lstStyle/>
                    <a:p>
                      <a:pPr algn="ctr"/>
                      <a:r>
                        <a:rPr lang="zh-CN" altLang="en-US" sz="1400" dirty="0">
                          <a:latin typeface="+mn-lt"/>
                          <a:ea typeface="+mn-ea"/>
                          <a:cs typeface="+mn-ea"/>
                          <a:sym typeface="+mn-lt"/>
                        </a:rPr>
                        <a:t>产量差异 </a:t>
                      </a:r>
                      <a:r>
                        <a:rPr lang="en-US" altLang="zh-CN" sz="1400" dirty="0">
                          <a:latin typeface="+mn-lt"/>
                          <a:ea typeface="+mn-ea"/>
                          <a:cs typeface="+mn-ea"/>
                          <a:sym typeface="+mn-lt"/>
                        </a:rPr>
                        <a:t>(VV)</a:t>
                      </a:r>
                      <a:endParaRPr lang="en-US" altLang="zh-CN" sz="1400" dirty="0">
                        <a:latin typeface="+mn-lt"/>
                        <a:ea typeface="+mn-ea"/>
                        <a:cs typeface="+mn-ea"/>
                        <a:sym typeface="+mn-lt"/>
                      </a:endParaRPr>
                    </a:p>
                  </a:txBody>
                  <a:tcPr/>
                </a:tc>
                <a:tc rowSpan="2">
                  <a:txBody>
                    <a:bodyPr/>
                    <a:lstStyle/>
                    <a:p>
                      <a:pPr marL="0" marR="0" lvl="0" indent="0" algn="ctr" defTabSz="914400" rtl="0" eaLnBrk="1" fontAlgn="auto" latinLnBrk="0" hangingPunct="1">
                        <a:lnSpc>
                          <a:spcPct val="250000"/>
                        </a:lnSpc>
                        <a:spcBef>
                          <a:spcPts val="0"/>
                        </a:spcBef>
                        <a:spcAft>
                          <a:spcPts val="0"/>
                        </a:spcAft>
                        <a:buClrTx/>
                        <a:buSzTx/>
                        <a:buFontTx/>
                        <a:buNone/>
                        <a:defRPr/>
                      </a:pPr>
                      <a:r>
                        <a:rPr lang="zh-CN" altLang="en-US" sz="1400" dirty="0">
                          <a:latin typeface="+mn-lt"/>
                          <a:ea typeface="+mn-ea"/>
                          <a:cs typeface="+mn-ea"/>
                          <a:sym typeface="+mn-lt"/>
                        </a:rPr>
                        <a:t>生产、采购</a:t>
                      </a:r>
                      <a:endParaRPr lang="zh-CN" altLang="en-US" sz="1400" dirty="0">
                        <a:latin typeface="+mn-lt"/>
                        <a:ea typeface="+mn-ea"/>
                        <a:cs typeface="+mn-ea"/>
                        <a:sym typeface="+mn-lt"/>
                      </a:endParaRPr>
                    </a:p>
                  </a:txBody>
                  <a:tcPr/>
                </a:tc>
                <a:tc rowSpan="2">
                  <a:txBody>
                    <a:body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GB" sz="1400" dirty="0">
                          <a:latin typeface="+mn-lt"/>
                          <a:ea typeface="+mn-ea"/>
                          <a:cs typeface="+mn-ea"/>
                          <a:sym typeface="+mn-lt"/>
                        </a:rPr>
                        <a:t>实际产量和预算产量的差异，反应了未按计划生产的影响，或紧急采购订单的影响；</a:t>
                      </a:r>
                      <a:endParaRPr kumimoji="0" lang="zh-CN" altLang="en-US" sz="1400" dirty="0">
                        <a:latin typeface="+mn-lt"/>
                        <a:ea typeface="+mn-ea"/>
                        <a:cs typeface="+mn-ea"/>
                        <a:sym typeface="+mn-lt"/>
                      </a:endParaRPr>
                    </a:p>
                  </a:txBody>
                  <a:tcPr/>
                </a:tc>
              </a:tr>
              <a:tr h="370840">
                <a:tc vMerge="1">
                  <a:tcP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1400" dirty="0">
                          <a:latin typeface="+mn-lt"/>
                          <a:ea typeface="+mn-ea"/>
                          <a:cs typeface="+mn-ea"/>
                          <a:sym typeface="+mn-lt"/>
                        </a:rPr>
                        <a:t>材料成本差异总额</a:t>
                      </a:r>
                      <a:endParaRPr lang="zh-CN" altLang="en-US" sz="1400" dirty="0">
                        <a:latin typeface="+mn-lt"/>
                        <a:ea typeface="+mn-ea"/>
                        <a:cs typeface="+mn-ea"/>
                        <a:sym typeface="+mn-lt"/>
                      </a:endParaRPr>
                    </a:p>
                  </a:txBody>
                  <a:tcPr/>
                </a:tc>
                <a:tc vMerge="1">
                  <a:tcPr/>
                </a:tc>
                <a:tc vMerge="1">
                  <a:tcPr/>
                </a:tc>
              </a:tr>
              <a:tr h="370840">
                <a:tc vMerge="1">
                  <a:tcPr/>
                </a:tc>
                <a:tc>
                  <a:txBody>
                    <a:bodyPr/>
                    <a:lstStyle/>
                    <a:p>
                      <a:pPr algn="ctr"/>
                      <a:r>
                        <a:rPr lang="zh-CN" altLang="en-US" sz="1800" b="1" kern="1200" dirty="0">
                          <a:solidFill>
                            <a:schemeClr val="lt1"/>
                          </a:solidFill>
                          <a:latin typeface="+mn-lt"/>
                          <a:ea typeface="+mn-ea"/>
                          <a:cs typeface="+mn-ea"/>
                          <a:sym typeface="+mn-lt"/>
                        </a:rPr>
                        <a:t>生产成本差异</a:t>
                      </a:r>
                      <a:endParaRPr lang="zh-CN" altLang="en-US" sz="1800" b="1" kern="1200" dirty="0">
                        <a:solidFill>
                          <a:schemeClr val="lt1"/>
                        </a:solidFill>
                        <a:latin typeface="+mn-lt"/>
                        <a:ea typeface="+mn-ea"/>
                        <a:cs typeface="+mn-ea"/>
                        <a:sym typeface="+mn-lt"/>
                      </a:endParaRPr>
                    </a:p>
                  </a:txBody>
                  <a:tcPr>
                    <a:solidFill>
                      <a:srgbClr val="4472C4"/>
                    </a:solidFill>
                  </a:tcPr>
                </a:tc>
                <a:tc>
                  <a:txBody>
                    <a:bodyPr/>
                    <a:lstStyle/>
                    <a:p>
                      <a:pPr algn="ctr"/>
                      <a:r>
                        <a:rPr lang="zh-CN" altLang="en-US" sz="1800" b="1" kern="1200" dirty="0">
                          <a:solidFill>
                            <a:schemeClr val="lt1"/>
                          </a:solidFill>
                          <a:latin typeface="+mn-lt"/>
                          <a:ea typeface="+mn-ea"/>
                          <a:cs typeface="+mn-ea"/>
                          <a:sym typeface="+mn-lt"/>
                        </a:rPr>
                        <a:t>相关责任中心</a:t>
                      </a:r>
                      <a:endParaRPr lang="zh-CN" altLang="en-US" sz="1800" b="1" kern="1200" dirty="0">
                        <a:solidFill>
                          <a:schemeClr val="lt1"/>
                        </a:solidFill>
                        <a:latin typeface="+mn-lt"/>
                        <a:ea typeface="+mn-ea"/>
                        <a:cs typeface="+mn-ea"/>
                        <a:sym typeface="+mn-lt"/>
                      </a:endParaRPr>
                    </a:p>
                  </a:txBody>
                  <a:tcPr>
                    <a:solidFill>
                      <a:srgbClr val="4472C4"/>
                    </a:solidFill>
                  </a:tcPr>
                </a:tc>
                <a:tc>
                  <a:txBody>
                    <a:bodyPr/>
                    <a:lstStyle/>
                    <a:p>
                      <a:pPr algn="ctr"/>
                      <a:r>
                        <a:rPr lang="zh-CN" altLang="en-US" sz="1800" b="1" kern="1200" dirty="0">
                          <a:solidFill>
                            <a:schemeClr val="lt1"/>
                          </a:solidFill>
                          <a:latin typeface="+mn-lt"/>
                          <a:ea typeface="+mn-ea"/>
                          <a:cs typeface="+mn-ea"/>
                          <a:sym typeface="+mn-lt"/>
                        </a:rPr>
                        <a:t>考核内容</a:t>
                      </a:r>
                      <a:endParaRPr lang="zh-CN" altLang="en-US" sz="1800" b="1" kern="1200" dirty="0">
                        <a:solidFill>
                          <a:schemeClr val="lt1"/>
                        </a:solidFill>
                        <a:latin typeface="+mn-lt"/>
                        <a:ea typeface="+mn-ea"/>
                        <a:cs typeface="+mn-ea"/>
                        <a:sym typeface="+mn-lt"/>
                      </a:endParaRPr>
                    </a:p>
                  </a:txBody>
                  <a:tcPr>
                    <a:solidFill>
                      <a:srgbClr val="4472C4"/>
                    </a:solidFill>
                  </a:tcPr>
                </a:tc>
              </a:tr>
              <a:tr h="370840">
                <a:tc vMerge="1">
                  <a:tcPr/>
                </a:tc>
                <a:tc>
                  <a:txBody>
                    <a:bodyPr/>
                    <a:lstStyle/>
                    <a:p>
                      <a:pPr algn="ctr" eaLnBrk="0" hangingPunct="0">
                        <a:lnSpc>
                          <a:spcPct val="175000"/>
                        </a:lnSpc>
                        <a:spcBef>
                          <a:spcPct val="0"/>
                        </a:spcBef>
                        <a:buFontTx/>
                        <a:buNone/>
                      </a:pPr>
                      <a:r>
                        <a:rPr kumimoji="0" lang="zh-CN" altLang="en-GB" sz="1400" dirty="0">
                          <a:latin typeface="+mn-lt"/>
                          <a:ea typeface="+mn-ea"/>
                          <a:cs typeface="+mn-ea"/>
                          <a:sym typeface="+mn-lt"/>
                        </a:rPr>
                        <a:t>分摊率差异 (</a:t>
                      </a:r>
                      <a:r>
                        <a:rPr kumimoji="0" lang="en-GB" altLang="zh-CN" sz="1400" dirty="0">
                          <a:latin typeface="+mn-lt"/>
                          <a:ea typeface="+mn-ea"/>
                          <a:cs typeface="+mn-ea"/>
                          <a:sym typeface="+mn-lt"/>
                        </a:rPr>
                        <a:t>RV)</a:t>
                      </a:r>
                      <a:endParaRPr kumimoji="0" lang="en-US" altLang="zh-CN" sz="1400" dirty="0">
                        <a:latin typeface="+mn-lt"/>
                        <a:ea typeface="+mn-ea"/>
                        <a:cs typeface="+mn-ea"/>
                        <a:sym typeface="+mn-lt"/>
                      </a:endParaRPr>
                    </a:p>
                  </a:txBody>
                  <a:tcPr/>
                </a:tc>
                <a:tc>
                  <a:txBody>
                    <a:bodyPr/>
                    <a:lstStyle/>
                    <a:p>
                      <a:pPr algn="ctr">
                        <a:lnSpc>
                          <a:spcPct val="175000"/>
                        </a:lnSpc>
                      </a:pPr>
                      <a:r>
                        <a:rPr lang="zh-CN" altLang="en-US" sz="1400" dirty="0">
                          <a:latin typeface="+mn-lt"/>
                          <a:ea typeface="+mn-ea"/>
                          <a:cs typeface="+mn-ea"/>
                          <a:sym typeface="+mn-lt"/>
                        </a:rPr>
                        <a:t>车间</a:t>
                      </a:r>
                      <a:endParaRPr lang="zh-CN" altLang="en-US" sz="1400" dirty="0">
                        <a:latin typeface="+mn-lt"/>
                        <a:ea typeface="+mn-ea"/>
                        <a:cs typeface="+mn-ea"/>
                        <a:sym typeface="+mn-lt"/>
                      </a:endParaRPr>
                    </a:p>
                  </a:txBody>
                  <a:tcPr/>
                </a:tc>
                <a:tc>
                  <a:txBody>
                    <a:bodyPr/>
                    <a:lstStyle/>
                    <a:p>
                      <a:pPr algn="ctr" eaLnBrk="0" hangingPunct="0">
                        <a:lnSpc>
                          <a:spcPct val="100000"/>
                        </a:lnSpc>
                        <a:spcBef>
                          <a:spcPct val="0"/>
                        </a:spcBef>
                        <a:buFontTx/>
                        <a:buNone/>
                      </a:pPr>
                      <a:r>
                        <a:rPr kumimoji="0" lang="zh-CN" altLang="en-GB" sz="1400" dirty="0">
                          <a:latin typeface="+mn-lt"/>
                          <a:ea typeface="+mn-ea"/>
                          <a:cs typeface="+mn-ea"/>
                          <a:sym typeface="+mn-lt"/>
                        </a:rPr>
                        <a:t>各项生产成本如人工成本、母盘费用等单位产品金额差异；</a:t>
                      </a:r>
                      <a:endParaRPr kumimoji="0" lang="zh-CN" altLang="en-US" sz="1400" dirty="0">
                        <a:latin typeface="+mn-lt"/>
                        <a:ea typeface="+mn-ea"/>
                        <a:cs typeface="+mn-ea"/>
                        <a:sym typeface="+mn-lt"/>
                      </a:endParaRPr>
                    </a:p>
                  </a:txBody>
                  <a:tcPr/>
                </a:tc>
              </a:tr>
              <a:tr h="370840">
                <a:tc vMerge="1">
                  <a:tcPr/>
                </a:tc>
                <a:tc>
                  <a:txBody>
                    <a:body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GB" sz="1400" dirty="0">
                          <a:latin typeface="+mn-lt"/>
                          <a:ea typeface="+mn-ea"/>
                          <a:cs typeface="+mn-ea"/>
                          <a:sym typeface="+mn-lt"/>
                        </a:rPr>
                        <a:t>效率差异 </a:t>
                      </a:r>
                      <a:r>
                        <a:rPr kumimoji="0" lang="en-GB" altLang="zh-CN" sz="1400" dirty="0">
                          <a:latin typeface="+mn-lt"/>
                          <a:ea typeface="+mn-ea"/>
                          <a:cs typeface="+mn-ea"/>
                          <a:sym typeface="+mn-lt"/>
                        </a:rPr>
                        <a:t>(EV)</a:t>
                      </a:r>
                      <a:endParaRPr kumimoji="0" lang="en-GB" altLang="zh-CN" sz="1400" dirty="0">
                        <a:latin typeface="+mn-lt"/>
                        <a:ea typeface="+mn-ea"/>
                        <a:cs typeface="+mn-ea"/>
                        <a:sym typeface="+mn-lt"/>
                      </a:endParaRPr>
                    </a:p>
                  </a:txBody>
                  <a:tcPr/>
                </a:tc>
                <a:tc>
                  <a:txBody>
                    <a:bodyPr/>
                    <a:lstStyle/>
                    <a:p>
                      <a:pPr algn="ctr">
                        <a:lnSpc>
                          <a:spcPct val="150000"/>
                        </a:lnSpc>
                      </a:pPr>
                      <a:r>
                        <a:rPr lang="zh-CN" altLang="en-US" sz="1400" dirty="0">
                          <a:latin typeface="+mn-lt"/>
                          <a:ea typeface="+mn-ea"/>
                          <a:cs typeface="+mn-ea"/>
                          <a:sym typeface="+mn-lt"/>
                        </a:rPr>
                        <a:t>车间</a:t>
                      </a:r>
                      <a:endParaRPr lang="zh-CN" altLang="en-US" sz="1400" dirty="0">
                        <a:latin typeface="+mn-lt"/>
                        <a:ea typeface="+mn-ea"/>
                        <a:cs typeface="+mn-ea"/>
                        <a:sym typeface="+mn-lt"/>
                      </a:endParaRPr>
                    </a:p>
                  </a:txBody>
                  <a:tcPr/>
                </a:tc>
                <a:tc>
                  <a:txBody>
                    <a:body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GB" sz="1400" dirty="0">
                          <a:latin typeface="+mn-lt"/>
                          <a:ea typeface="+mn-ea"/>
                          <a:cs typeface="+mn-ea"/>
                          <a:sym typeface="+mn-lt"/>
                        </a:rPr>
                        <a:t>生产环节生产率的差异；</a:t>
                      </a:r>
                      <a:endParaRPr kumimoji="0" lang="zh-CN" altLang="en-US" sz="1400" dirty="0">
                        <a:latin typeface="+mn-lt"/>
                        <a:ea typeface="+mn-ea"/>
                        <a:cs typeface="+mn-ea"/>
                        <a:sym typeface="+mn-lt"/>
                      </a:endParaRPr>
                    </a:p>
                  </a:txBody>
                  <a:tcPr/>
                </a:tc>
              </a:tr>
              <a:tr h="370840">
                <a:tc vMerge="1">
                  <a:tcPr/>
                </a:tc>
                <a:tc>
                  <a:txBody>
                    <a:bodyPr/>
                    <a:lstStyle/>
                    <a:p>
                      <a:pPr marL="0" algn="ctr" defTabSz="914400" rtl="0" eaLnBrk="1" latinLnBrk="0" hangingPunct="1">
                        <a:lnSpc>
                          <a:spcPct val="100000"/>
                        </a:lnSpc>
                        <a:spcBef>
                          <a:spcPct val="0"/>
                        </a:spcBef>
                        <a:buFontTx/>
                        <a:buNone/>
                      </a:pPr>
                      <a:r>
                        <a:rPr lang="zh-CN" altLang="en-GB" sz="1800" b="1" kern="1200" dirty="0">
                          <a:solidFill>
                            <a:schemeClr val="lt1"/>
                          </a:solidFill>
                          <a:latin typeface="+mn-lt"/>
                          <a:ea typeface="+mn-ea"/>
                          <a:cs typeface="+mn-ea"/>
                          <a:sym typeface="+mn-lt"/>
                        </a:rPr>
                        <a:t>制造费用分摊差异</a:t>
                      </a:r>
                      <a:endParaRPr lang="zh-CN" altLang="en-GB" sz="1800" b="1" kern="1200" dirty="0">
                        <a:solidFill>
                          <a:schemeClr val="lt1"/>
                        </a:solidFill>
                        <a:latin typeface="+mn-lt"/>
                        <a:ea typeface="+mn-ea"/>
                        <a:cs typeface="+mn-ea"/>
                        <a:sym typeface="+mn-lt"/>
                      </a:endParaRPr>
                    </a:p>
                  </a:txBody>
                  <a:tcPr>
                    <a:solidFill>
                      <a:srgbClr val="4472C4"/>
                    </a:solidFill>
                  </a:tcPr>
                </a:tc>
                <a:tc>
                  <a:txBody>
                    <a:bodyPr/>
                    <a:lstStyle/>
                    <a:p>
                      <a:pPr marL="0" algn="ctr" defTabSz="914400" rtl="0" eaLnBrk="1" latinLnBrk="0" hangingPunct="1"/>
                      <a:r>
                        <a:rPr lang="zh-CN" altLang="en-US" sz="1800" b="1" kern="1200" dirty="0">
                          <a:solidFill>
                            <a:schemeClr val="lt1"/>
                          </a:solidFill>
                          <a:latin typeface="+mn-lt"/>
                          <a:ea typeface="+mn-ea"/>
                          <a:cs typeface="+mn-ea"/>
                          <a:sym typeface="+mn-lt"/>
                        </a:rPr>
                        <a:t>相关责任中心</a:t>
                      </a:r>
                      <a:endParaRPr lang="zh-CN" altLang="en-US" sz="1800" b="1" kern="1200" dirty="0">
                        <a:solidFill>
                          <a:schemeClr val="lt1"/>
                        </a:solidFill>
                        <a:latin typeface="+mn-lt"/>
                        <a:ea typeface="+mn-ea"/>
                        <a:cs typeface="+mn-ea"/>
                        <a:sym typeface="+mn-lt"/>
                      </a:endParaRPr>
                    </a:p>
                  </a:txBody>
                  <a:tcPr>
                    <a:solidFill>
                      <a:srgbClr val="4472C4"/>
                    </a:solidFill>
                  </a:tcPr>
                </a:tc>
                <a:tc>
                  <a:txBody>
                    <a:bodyPr/>
                    <a:lstStyle/>
                    <a:p>
                      <a:pPr marL="0" algn="ctr" defTabSz="914400" rtl="0" eaLnBrk="1" latinLnBrk="0" hangingPunct="1"/>
                      <a:r>
                        <a:rPr lang="zh-CN" altLang="en-US" sz="1800" b="1" kern="1200" dirty="0">
                          <a:solidFill>
                            <a:schemeClr val="lt1"/>
                          </a:solidFill>
                          <a:latin typeface="+mn-lt"/>
                          <a:ea typeface="+mn-ea"/>
                          <a:cs typeface="+mn-ea"/>
                          <a:sym typeface="+mn-lt"/>
                        </a:rPr>
                        <a:t>考核内容</a:t>
                      </a:r>
                      <a:endParaRPr lang="zh-CN" altLang="en-US" sz="1800" b="1" kern="1200" dirty="0">
                        <a:solidFill>
                          <a:schemeClr val="lt1"/>
                        </a:solidFill>
                        <a:latin typeface="+mn-lt"/>
                        <a:ea typeface="+mn-ea"/>
                        <a:cs typeface="+mn-ea"/>
                        <a:sym typeface="+mn-lt"/>
                      </a:endParaRPr>
                    </a:p>
                  </a:txBody>
                  <a:tcPr>
                    <a:solidFill>
                      <a:srgbClr val="4472C4"/>
                    </a:solidFill>
                  </a:tcPr>
                </a:tc>
              </a:tr>
              <a:tr h="370840">
                <a:tc vMerge="1">
                  <a:tcPr/>
                </a:tc>
                <a:tc>
                  <a:txBody>
                    <a:bodyPr/>
                    <a:lstStyle/>
                    <a:p>
                      <a:pPr algn="ctr" eaLnBrk="0" hangingPunct="0">
                        <a:lnSpc>
                          <a:spcPct val="100000"/>
                        </a:lnSpc>
                        <a:spcBef>
                          <a:spcPct val="0"/>
                        </a:spcBef>
                        <a:buFontTx/>
                        <a:buNone/>
                      </a:pPr>
                      <a:r>
                        <a:rPr kumimoji="0" lang="zh-CN" altLang="en-GB" sz="1400" dirty="0">
                          <a:latin typeface="+mn-lt"/>
                          <a:ea typeface="+mn-ea"/>
                          <a:cs typeface="+mn-ea"/>
                          <a:sym typeface="+mn-lt"/>
                        </a:rPr>
                        <a:t>制造费用差异 </a:t>
                      </a:r>
                      <a:r>
                        <a:rPr kumimoji="0" lang="en-GB" altLang="zh-CN" sz="1400" dirty="0">
                          <a:latin typeface="+mn-lt"/>
                          <a:ea typeface="+mn-ea"/>
                          <a:cs typeface="+mn-ea"/>
                          <a:sym typeface="+mn-lt"/>
                        </a:rPr>
                        <a:t>(OV)</a:t>
                      </a:r>
                      <a:endParaRPr kumimoji="0" lang="en-US" altLang="zh-CN" sz="1400" dirty="0">
                        <a:latin typeface="+mn-lt"/>
                        <a:ea typeface="+mn-ea"/>
                        <a:cs typeface="+mn-ea"/>
                        <a:sym typeface="+mn-lt"/>
                      </a:endParaRPr>
                    </a:p>
                  </a:txBody>
                  <a:tcPr/>
                </a:tc>
                <a:tc>
                  <a:txBody>
                    <a:bodyPr/>
                    <a:lstStyle/>
                    <a:p>
                      <a:pPr algn="ctr"/>
                      <a:r>
                        <a:rPr lang="zh-CN" altLang="en-US" sz="1400" dirty="0">
                          <a:latin typeface="+mn-lt"/>
                          <a:ea typeface="+mn-ea"/>
                          <a:cs typeface="+mn-ea"/>
                          <a:sym typeface="+mn-lt"/>
                        </a:rPr>
                        <a:t>车间</a:t>
                      </a:r>
                      <a:endParaRPr lang="zh-CN" altLang="en-US" sz="1400" dirty="0">
                        <a:latin typeface="+mn-lt"/>
                        <a:ea typeface="+mn-ea"/>
                        <a:cs typeface="+mn-ea"/>
                        <a:sym typeface="+mn-lt"/>
                      </a:endParaRPr>
                    </a:p>
                  </a:txBody>
                  <a:tcPr/>
                </a:tc>
                <a:tc>
                  <a:txBody>
                    <a:bodyPr/>
                    <a:lstStyle/>
                    <a:p>
                      <a:pPr algn="ctr" eaLnBrk="0" hangingPunct="0">
                        <a:lnSpc>
                          <a:spcPct val="100000"/>
                        </a:lnSpc>
                        <a:spcBef>
                          <a:spcPct val="0"/>
                        </a:spcBef>
                        <a:buFontTx/>
                        <a:buNone/>
                      </a:pPr>
                      <a:r>
                        <a:rPr kumimoji="0" lang="zh-CN" altLang="en-GB" sz="1400" dirty="0">
                          <a:latin typeface="+mn-lt"/>
                          <a:ea typeface="+mn-ea"/>
                          <a:cs typeface="+mn-ea"/>
                          <a:sym typeface="+mn-lt"/>
                        </a:rPr>
                        <a:t>固定制造费用的总额差异；</a:t>
                      </a:r>
                      <a:endParaRPr kumimoji="0" lang="zh-CN" altLang="en-US" sz="1400" dirty="0">
                        <a:latin typeface="+mn-lt"/>
                        <a:ea typeface="+mn-ea"/>
                        <a:cs typeface="+mn-ea"/>
                        <a:sym typeface="+mn-lt"/>
                      </a:endParaRPr>
                    </a:p>
                  </a:txBody>
                  <a:tcPr/>
                </a:tc>
              </a:tr>
              <a:tr h="370840">
                <a:tc vMerge="1">
                  <a:tcPr/>
                </a:tc>
                <a:tc>
                  <a:txBody>
                    <a:bodyPr/>
                    <a:lstStyle/>
                    <a:p>
                      <a:pPr algn="ctr" eaLnBrk="0" hangingPunct="0">
                        <a:lnSpc>
                          <a:spcPct val="100000"/>
                        </a:lnSpc>
                        <a:spcBef>
                          <a:spcPct val="0"/>
                        </a:spcBef>
                        <a:buFontTx/>
                        <a:buNone/>
                      </a:pPr>
                      <a:r>
                        <a:rPr kumimoji="0" lang="zh-CN" altLang="en-GB" sz="1400" dirty="0">
                          <a:latin typeface="+mn-lt"/>
                          <a:ea typeface="+mn-ea"/>
                          <a:cs typeface="+mn-ea"/>
                          <a:sym typeface="+mn-lt"/>
                        </a:rPr>
                        <a:t>产能利用差异</a:t>
                      </a:r>
                      <a:r>
                        <a:rPr kumimoji="0" lang="zh-CN" altLang="en-GB" sz="1400" i="1" dirty="0">
                          <a:latin typeface="+mn-lt"/>
                          <a:ea typeface="+mn-ea"/>
                          <a:cs typeface="+mn-ea"/>
                          <a:sym typeface="+mn-lt"/>
                        </a:rPr>
                        <a:t> </a:t>
                      </a:r>
                      <a:endParaRPr kumimoji="0" lang="zh-CN" altLang="en-US" sz="1400" i="1" dirty="0">
                        <a:latin typeface="+mn-lt"/>
                        <a:ea typeface="+mn-ea"/>
                        <a:cs typeface="+mn-ea"/>
                        <a:sym typeface="+mn-lt"/>
                      </a:endParaRPr>
                    </a:p>
                  </a:txBody>
                  <a:tcPr/>
                </a:tc>
                <a:tc>
                  <a:txBody>
                    <a:bodyPr/>
                    <a:lstStyle/>
                    <a:p>
                      <a:pPr algn="ctr">
                        <a:lnSpc>
                          <a:spcPct val="100000"/>
                        </a:lnSpc>
                      </a:pPr>
                      <a:r>
                        <a:rPr lang="zh-CN" altLang="en-US" sz="1400" dirty="0">
                          <a:latin typeface="+mn-lt"/>
                          <a:ea typeface="+mn-ea"/>
                          <a:cs typeface="+mn-ea"/>
                          <a:sym typeface="+mn-lt"/>
                        </a:rPr>
                        <a:t>生产库</a:t>
                      </a:r>
                      <a:endParaRPr lang="zh-CN" altLang="en-US" sz="1400" dirty="0">
                        <a:latin typeface="+mn-lt"/>
                        <a:ea typeface="+mn-ea"/>
                        <a:cs typeface="+mn-ea"/>
                        <a:sym typeface="+mn-lt"/>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GB" sz="1400" dirty="0">
                          <a:latin typeface="+mn-lt"/>
                          <a:ea typeface="+mn-ea"/>
                          <a:cs typeface="+mn-ea"/>
                          <a:sym typeface="+mn-lt"/>
                        </a:rPr>
                        <a:t>由于生产能力未充分利用或过度利用对成本的影响；</a:t>
                      </a:r>
                      <a:endParaRPr kumimoji="0" lang="zh-CN" altLang="en-US" sz="1400" dirty="0">
                        <a:latin typeface="+mn-lt"/>
                        <a:ea typeface="+mn-ea"/>
                        <a:cs typeface="+mn-ea"/>
                        <a:sym typeface="+mn-lt"/>
                      </a:endParaRPr>
                    </a:p>
                  </a:txBody>
                  <a:tcPr/>
                </a:tc>
              </a:tr>
            </a:tbl>
          </a:graphicData>
        </a:graphic>
      </p:graphicFrame>
    </p:spTree>
  </p:cSld>
  <p:clrMapOvr>
    <a:masterClrMapping/>
  </p:clrMapOvr>
  <p:transition spd="slow" advClick="0" advTm="8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1000"/>
                                        <p:tgtEl>
                                          <p:spTgt spid="5"/>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left)">
                                      <p:cBhvr>
                                        <p:cTn id="10" dur="1000"/>
                                        <p:tgtEl>
                                          <p:spTgt spid="7"/>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left)">
                                      <p:cBhvr>
                                        <p:cTn id="13" dur="1000"/>
                                        <p:tgtEl>
                                          <p:spTgt spid="4"/>
                                        </p:tgtEl>
                                      </p:cBhvr>
                                    </p:animEffect>
                                  </p:childTnLst>
                                </p:cTn>
                              </p:par>
                              <p:par>
                                <p:cTn id="14" presetID="22" presetClass="entr" presetSubtype="8" fill="hold"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ipe(left)">
                                      <p:cBhvr>
                                        <p:cTn id="16" dur="1000"/>
                                        <p:tgtEl>
                                          <p:spTgt spid="6"/>
                                        </p:tgtEl>
                                      </p:cBhvr>
                                    </p:animEffect>
                                  </p:childTnLst>
                                </p:cTn>
                              </p:par>
                            </p:childTnLst>
                          </p:cTn>
                        </p:par>
                        <p:par>
                          <p:cTn id="17" fill="hold">
                            <p:stCondLst>
                              <p:cond delay="1000"/>
                            </p:stCondLst>
                            <p:childTnLst>
                              <p:par>
                                <p:cTn id="18" presetID="42" presetClass="entr" presetSubtype="0" fill="hold" grpId="0" nodeType="after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fade">
                                      <p:cBhvr>
                                        <p:cTn id="20" dur="1000"/>
                                        <p:tgtEl>
                                          <p:spTgt spid="2"/>
                                        </p:tgtEl>
                                      </p:cBhvr>
                                    </p:animEffect>
                                    <p:anim calcmode="lin" valueType="num">
                                      <p:cBhvr>
                                        <p:cTn id="21" dur="1000" fill="hold"/>
                                        <p:tgtEl>
                                          <p:spTgt spid="2"/>
                                        </p:tgtEl>
                                        <p:attrNameLst>
                                          <p:attrName>ppt_x</p:attrName>
                                        </p:attrNameLst>
                                      </p:cBhvr>
                                      <p:tavLst>
                                        <p:tav tm="0">
                                          <p:val>
                                            <p:strVal val="#ppt_x"/>
                                          </p:val>
                                        </p:tav>
                                        <p:tav tm="100000">
                                          <p:val>
                                            <p:strVal val="#ppt_x"/>
                                          </p:val>
                                        </p:tav>
                                      </p:tavLst>
                                    </p:anim>
                                    <p:anim calcmode="lin" valueType="num">
                                      <p:cBhvr>
                                        <p:cTn id="22" dur="1000" fill="hold"/>
                                        <p:tgtEl>
                                          <p:spTgt spid="2"/>
                                        </p:tgtEl>
                                        <p:attrNameLst>
                                          <p:attrName>ppt_y</p:attrName>
                                        </p:attrNameLst>
                                      </p:cBhvr>
                                      <p:tavLst>
                                        <p:tav tm="0">
                                          <p:val>
                                            <p:strVal val="#ppt_y+.1"/>
                                          </p:val>
                                        </p:tav>
                                        <p:tav tm="100000">
                                          <p:val>
                                            <p:strVal val="#ppt_y"/>
                                          </p:val>
                                        </p:tav>
                                      </p:tavLst>
                                    </p:anim>
                                  </p:childTnLst>
                                </p:cTn>
                              </p:par>
                            </p:childTnLst>
                          </p:cTn>
                        </p:par>
                        <p:par>
                          <p:cTn id="23" fill="hold">
                            <p:stCondLst>
                              <p:cond delay="2000"/>
                            </p:stCondLst>
                            <p:childTnLst>
                              <p:par>
                                <p:cTn id="24" presetID="14" presetClass="entr" presetSubtype="10" fill="hold" nodeType="after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randombar(horizontal)">
                                      <p:cBhvr>
                                        <p:cTn id="26"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7" grpId="0"/>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1">
            <a:alphaModFix amt="38000"/>
            <a:lum/>
          </a:blip>
          <a:srcRect/>
          <a:tile tx="-508000" ty="-1149350" sx="50000" sy="58000" flip="none" algn="tl"/>
        </a:blipFill>
        <a:effectLst/>
      </p:bgPr>
    </p:bg>
    <p:spTree>
      <p:nvGrpSpPr>
        <p:cNvPr id="1" name=""/>
        <p:cNvGrpSpPr/>
        <p:nvPr/>
      </p:nvGrpSpPr>
      <p:grpSpPr>
        <a:xfrm>
          <a:off x="0" y="0"/>
          <a:ext cx="0" cy="0"/>
          <a:chOff x="0" y="0"/>
          <a:chExt cx="0" cy="0"/>
        </a:xfrm>
      </p:grpSpPr>
      <p:grpSp>
        <p:nvGrpSpPr>
          <p:cNvPr id="4" name="组合 3"/>
          <p:cNvGrpSpPr/>
          <p:nvPr/>
        </p:nvGrpSpPr>
        <p:grpSpPr>
          <a:xfrm>
            <a:off x="0" y="2202440"/>
            <a:ext cx="12192000" cy="2419703"/>
            <a:chOff x="170694" y="177982"/>
            <a:chExt cx="3936004" cy="781165"/>
          </a:xfrm>
        </p:grpSpPr>
        <p:sp>
          <p:nvSpPr>
            <p:cNvPr id="5" name="等腰三角形 4"/>
            <p:cNvSpPr/>
            <p:nvPr/>
          </p:nvSpPr>
          <p:spPr>
            <a:xfrm>
              <a:off x="1233863" y="177982"/>
              <a:ext cx="355284" cy="356514"/>
            </a:xfrm>
            <a:prstGeom prst="triangle">
              <a:avLst/>
            </a:prstGeom>
            <a:solidFill>
              <a:srgbClr val="395B77"/>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cs typeface="+mn-ea"/>
                <a:sym typeface="+mn-lt"/>
              </a:endParaRPr>
            </a:p>
          </p:txBody>
        </p:sp>
        <p:sp>
          <p:nvSpPr>
            <p:cNvPr id="6" name="等腰三角形 5"/>
            <p:cNvSpPr/>
            <p:nvPr/>
          </p:nvSpPr>
          <p:spPr>
            <a:xfrm flipV="1">
              <a:off x="200258" y="602633"/>
              <a:ext cx="355284" cy="356514"/>
            </a:xfrm>
            <a:prstGeom prst="triangle">
              <a:avLst/>
            </a:prstGeom>
            <a:solidFill>
              <a:srgbClr val="395B77"/>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cs typeface="+mn-ea"/>
                <a:sym typeface="+mn-lt"/>
              </a:endParaRPr>
            </a:p>
          </p:txBody>
        </p:sp>
        <p:sp>
          <p:nvSpPr>
            <p:cNvPr id="7" name="矩形 6"/>
            <p:cNvSpPr/>
            <p:nvPr/>
          </p:nvSpPr>
          <p:spPr>
            <a:xfrm>
              <a:off x="170694" y="261768"/>
              <a:ext cx="3936004" cy="611981"/>
            </a:xfrm>
            <a:prstGeom prst="rect">
              <a:avLst/>
            </a:prstGeom>
            <a:solidFill>
              <a:srgbClr val="003466"/>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dirty="0">
                <a:cs typeface="+mn-ea"/>
                <a:sym typeface="+mn-lt"/>
              </a:endParaRPr>
            </a:p>
          </p:txBody>
        </p:sp>
        <p:sp>
          <p:nvSpPr>
            <p:cNvPr id="8" name="平行四边形 7"/>
            <p:cNvSpPr/>
            <p:nvPr/>
          </p:nvSpPr>
          <p:spPr>
            <a:xfrm>
              <a:off x="376965" y="178257"/>
              <a:ext cx="1036076" cy="779005"/>
            </a:xfrm>
            <a:prstGeom prst="parallelogram">
              <a:avLst>
                <a:gd name="adj" fmla="val 48207"/>
              </a:avLst>
            </a:prstGeom>
            <a:solidFill>
              <a:srgbClr val="73B3DB"/>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cs typeface="+mn-ea"/>
                <a:sym typeface="+mn-lt"/>
              </a:endParaRPr>
            </a:p>
          </p:txBody>
        </p:sp>
        <p:sp>
          <p:nvSpPr>
            <p:cNvPr id="9" name="文本框 6"/>
            <p:cNvSpPr txBox="1"/>
            <p:nvPr/>
          </p:nvSpPr>
          <p:spPr>
            <a:xfrm>
              <a:off x="650907" y="284178"/>
              <a:ext cx="569115" cy="506741"/>
            </a:xfrm>
            <a:prstGeom prst="rect">
              <a:avLst/>
            </a:prstGeom>
            <a:noFill/>
          </p:spPr>
          <p:txBody>
            <a:bodyPr wrap="square" lIns="91440" tIns="45720" rIns="91440" bIns="45720" rtlCol="0">
              <a:spAutoFit/>
            </a:bodyPr>
            <a:lstStyle>
              <a:defPPr>
                <a:defRPr lang="zh-CN"/>
              </a:defPPr>
              <a:lvl1pPr>
                <a:defRPr sz="9600">
                  <a:solidFill>
                    <a:schemeClr val="bg1"/>
                  </a:solidFill>
                  <a:cs typeface="+mn-ea"/>
                </a:defRPr>
              </a:lvl1pPr>
            </a:lstStyle>
            <a:p>
              <a:r>
                <a:rPr lang="en-US" altLang="zh-CN" dirty="0">
                  <a:sym typeface="+mn-lt"/>
                </a:rPr>
                <a:t>03</a:t>
              </a:r>
              <a:endParaRPr lang="zh-CN" altLang="en-US" dirty="0">
                <a:sym typeface="+mn-lt"/>
              </a:endParaRPr>
            </a:p>
          </p:txBody>
        </p:sp>
      </p:grpSp>
      <p:sp>
        <p:nvSpPr>
          <p:cNvPr id="10" name="TextBox 48"/>
          <p:cNvSpPr txBox="1"/>
          <p:nvPr/>
        </p:nvSpPr>
        <p:spPr>
          <a:xfrm>
            <a:off x="3970635" y="2844229"/>
            <a:ext cx="5522281" cy="1107998"/>
          </a:xfrm>
          <a:prstGeom prst="rect">
            <a:avLst/>
          </a:prstGeom>
          <a:noFill/>
        </p:spPr>
        <p:txBody>
          <a:bodyPr wrap="square" lIns="91445" tIns="45721" rIns="91445" bIns="45721" rtlCol="0">
            <a:spAutoFit/>
          </a:bodyPr>
          <a:lstStyle/>
          <a:p>
            <a:pPr algn="ctr"/>
            <a:r>
              <a:rPr lang="zh-CN" altLang="en-US" sz="6600" b="1" spc="600" dirty="0">
                <a:solidFill>
                  <a:schemeClr val="bg1"/>
                </a:solidFill>
                <a:cs typeface="+mn-ea"/>
                <a:sym typeface="+mn-lt"/>
              </a:rPr>
              <a:t>成本报告</a:t>
            </a:r>
            <a:endParaRPr lang="zh-CN" altLang="en-US" sz="6600" b="1" spc="600" dirty="0">
              <a:solidFill>
                <a:schemeClr val="bg1"/>
              </a:solidFill>
              <a:cs typeface="+mn-ea"/>
              <a:sym typeface="+mn-lt"/>
            </a:endParaRPr>
          </a:p>
        </p:txBody>
      </p:sp>
      <p:grpSp>
        <p:nvGrpSpPr>
          <p:cNvPr id="12" name="组合 11"/>
          <p:cNvGrpSpPr/>
          <p:nvPr/>
        </p:nvGrpSpPr>
        <p:grpSpPr>
          <a:xfrm>
            <a:off x="7920203" y="1699760"/>
            <a:ext cx="576064" cy="577112"/>
            <a:chOff x="6084168" y="1274820"/>
            <a:chExt cx="432048" cy="432834"/>
          </a:xfrm>
        </p:grpSpPr>
        <p:sp>
          <p:nvSpPr>
            <p:cNvPr id="13" name="椭圆 22"/>
            <p:cNvSpPr>
              <a:spLocks noChangeArrowheads="1"/>
            </p:cNvSpPr>
            <p:nvPr/>
          </p:nvSpPr>
          <p:spPr bwMode="auto">
            <a:xfrm>
              <a:off x="6084168" y="1274820"/>
              <a:ext cx="432048" cy="432834"/>
            </a:xfrm>
            <a:prstGeom prst="ellipse">
              <a:avLst/>
            </a:prstGeom>
            <a:solidFill>
              <a:schemeClr val="accent1"/>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mn-lt"/>
                <a:ea typeface="+mn-ea"/>
                <a:cs typeface="+mn-ea"/>
                <a:sym typeface="+mn-lt"/>
              </a:endParaRPr>
            </a:p>
          </p:txBody>
        </p:sp>
        <p:sp>
          <p:nvSpPr>
            <p:cNvPr id="14" name="Freeform 59"/>
            <p:cNvSpPr>
              <a:spLocks noChangeArrowheads="1"/>
            </p:cNvSpPr>
            <p:nvPr/>
          </p:nvSpPr>
          <p:spPr bwMode="auto">
            <a:xfrm>
              <a:off x="6180302" y="1365898"/>
              <a:ext cx="239780" cy="250679"/>
            </a:xfrm>
            <a:custGeom>
              <a:avLst/>
              <a:gdLst>
                <a:gd name="T0" fmla="*/ 73627430 w 581"/>
                <a:gd name="T1" fmla="*/ 67678707 h 609"/>
                <a:gd name="T2" fmla="*/ 61659637 w 581"/>
                <a:gd name="T3" fmla="*/ 78678142 h 609"/>
                <a:gd name="T4" fmla="*/ 54244957 w 581"/>
                <a:gd name="T5" fmla="*/ 72208055 h 609"/>
                <a:gd name="T6" fmla="*/ 57106883 w 581"/>
                <a:gd name="T7" fmla="*/ 65867111 h 609"/>
                <a:gd name="T8" fmla="*/ 61659637 w 581"/>
                <a:gd name="T9" fmla="*/ 69490662 h 609"/>
                <a:gd name="T10" fmla="*/ 71806401 w 581"/>
                <a:gd name="T11" fmla="*/ 61338122 h 609"/>
                <a:gd name="T12" fmla="*/ 73627430 w 581"/>
                <a:gd name="T13" fmla="*/ 67678707 h 609"/>
                <a:gd name="T14" fmla="*/ 61659637 w 581"/>
                <a:gd name="T15" fmla="*/ 64055516 h 609"/>
                <a:gd name="T16" fmla="*/ 49691843 w 581"/>
                <a:gd name="T17" fmla="*/ 69490662 h 609"/>
                <a:gd name="T18" fmla="*/ 51513233 w 581"/>
                <a:gd name="T19" fmla="*/ 75054951 h 609"/>
                <a:gd name="T20" fmla="*/ 3772261 w 581"/>
                <a:gd name="T21" fmla="*/ 78678142 h 609"/>
                <a:gd name="T22" fmla="*/ 0 w 581"/>
                <a:gd name="T23" fmla="*/ 10999436 h 609"/>
                <a:gd name="T24" fmla="*/ 10146404 w 581"/>
                <a:gd name="T25" fmla="*/ 7246742 h 609"/>
                <a:gd name="T26" fmla="*/ 17561444 w 581"/>
                <a:gd name="T27" fmla="*/ 18246178 h 609"/>
                <a:gd name="T28" fmla="*/ 24845922 w 581"/>
                <a:gd name="T29" fmla="*/ 7246742 h 609"/>
                <a:gd name="T30" fmla="*/ 28488341 w 581"/>
                <a:gd name="T31" fmla="*/ 10999436 h 609"/>
                <a:gd name="T32" fmla="*/ 43318061 w 581"/>
                <a:gd name="T33" fmla="*/ 10999436 h 609"/>
                <a:gd name="T34" fmla="*/ 46960119 w 581"/>
                <a:gd name="T35" fmla="*/ 7246742 h 609"/>
                <a:gd name="T36" fmla="*/ 54244957 w 581"/>
                <a:gd name="T37" fmla="*/ 18246178 h 609"/>
                <a:gd name="T38" fmla="*/ 61659637 w 581"/>
                <a:gd name="T39" fmla="*/ 7246742 h 609"/>
                <a:gd name="T40" fmla="*/ 71806401 w 581"/>
                <a:gd name="T41" fmla="*/ 10999436 h 609"/>
                <a:gd name="T42" fmla="*/ 66212751 w 581"/>
                <a:gd name="T43" fmla="*/ 59526167 h 609"/>
                <a:gd name="T44" fmla="*/ 10146404 w 581"/>
                <a:gd name="T45" fmla="*/ 63149718 h 609"/>
                <a:gd name="T46" fmla="*/ 12878128 w 581"/>
                <a:gd name="T47" fmla="*/ 65867111 h 609"/>
                <a:gd name="T48" fmla="*/ 39545439 w 581"/>
                <a:gd name="T49" fmla="*/ 63149718 h 609"/>
                <a:gd name="T50" fmla="*/ 39545439 w 581"/>
                <a:gd name="T51" fmla="*/ 63149718 h 609"/>
                <a:gd name="T52" fmla="*/ 39545439 w 581"/>
                <a:gd name="T53" fmla="*/ 63149718 h 609"/>
                <a:gd name="T54" fmla="*/ 12878128 w 581"/>
                <a:gd name="T55" fmla="*/ 60431965 h 609"/>
                <a:gd name="T56" fmla="*/ 58017218 w 581"/>
                <a:gd name="T57" fmla="*/ 28339815 h 609"/>
                <a:gd name="T58" fmla="*/ 13788823 w 581"/>
                <a:gd name="T59" fmla="*/ 28339815 h 609"/>
                <a:gd name="T60" fmla="*/ 13788823 w 581"/>
                <a:gd name="T61" fmla="*/ 35715700 h 609"/>
                <a:gd name="T62" fmla="*/ 61659637 w 581"/>
                <a:gd name="T63" fmla="*/ 31963007 h 609"/>
                <a:gd name="T64" fmla="*/ 58017218 w 581"/>
                <a:gd name="T65" fmla="*/ 43868240 h 609"/>
                <a:gd name="T66" fmla="*/ 35903020 w 581"/>
                <a:gd name="T67" fmla="*/ 43868240 h 609"/>
                <a:gd name="T68" fmla="*/ 13788823 w 581"/>
                <a:gd name="T69" fmla="*/ 43868240 h 609"/>
                <a:gd name="T70" fmla="*/ 13788823 w 581"/>
                <a:gd name="T71" fmla="*/ 51244484 h 609"/>
                <a:gd name="T72" fmla="*/ 35903020 w 581"/>
                <a:gd name="T73" fmla="*/ 51244484 h 609"/>
                <a:gd name="T74" fmla="*/ 61659637 w 581"/>
                <a:gd name="T75" fmla="*/ 47491791 h 609"/>
                <a:gd name="T76" fmla="*/ 54244957 w 581"/>
                <a:gd name="T77" fmla="*/ 14622627 h 609"/>
                <a:gd name="T78" fmla="*/ 50602538 w 581"/>
                <a:gd name="T79" fmla="*/ 10999436 h 609"/>
                <a:gd name="T80" fmla="*/ 54244957 w 581"/>
                <a:gd name="T81" fmla="*/ 0 h 609"/>
                <a:gd name="T82" fmla="*/ 58017218 w 581"/>
                <a:gd name="T83" fmla="*/ 10999436 h 609"/>
                <a:gd name="T84" fmla="*/ 35903020 w 581"/>
                <a:gd name="T85" fmla="*/ 14622627 h 609"/>
                <a:gd name="T86" fmla="*/ 32260601 w 581"/>
                <a:gd name="T87" fmla="*/ 10999436 h 609"/>
                <a:gd name="T88" fmla="*/ 35903020 w 581"/>
                <a:gd name="T89" fmla="*/ 0 h 609"/>
                <a:gd name="T90" fmla="*/ 39545439 w 581"/>
                <a:gd name="T91" fmla="*/ 10999436 h 609"/>
                <a:gd name="T92" fmla="*/ 17561444 w 581"/>
                <a:gd name="T93" fmla="*/ 14622627 h 609"/>
                <a:gd name="T94" fmla="*/ 13788823 w 581"/>
                <a:gd name="T95" fmla="*/ 10999436 h 609"/>
                <a:gd name="T96" fmla="*/ 17561444 w 581"/>
                <a:gd name="T97" fmla="*/ 0 h 609"/>
                <a:gd name="T98" fmla="*/ 21203502 w 581"/>
                <a:gd name="T99" fmla="*/ 10999436 h 60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581" h="609">
                  <a:moveTo>
                    <a:pt x="566" y="523"/>
                  </a:moveTo>
                  <a:lnTo>
                    <a:pt x="566" y="523"/>
                  </a:lnTo>
                  <a:cubicBezTo>
                    <a:pt x="495" y="594"/>
                    <a:pt x="495" y="594"/>
                    <a:pt x="495" y="594"/>
                  </a:cubicBezTo>
                  <a:cubicBezTo>
                    <a:pt x="488" y="601"/>
                    <a:pt x="481" y="608"/>
                    <a:pt x="474" y="608"/>
                  </a:cubicBezTo>
                  <a:cubicBezTo>
                    <a:pt x="467" y="608"/>
                    <a:pt x="460" y="601"/>
                    <a:pt x="453" y="594"/>
                  </a:cubicBezTo>
                  <a:cubicBezTo>
                    <a:pt x="417" y="558"/>
                    <a:pt x="417" y="558"/>
                    <a:pt x="417" y="558"/>
                  </a:cubicBezTo>
                  <a:cubicBezTo>
                    <a:pt x="410" y="551"/>
                    <a:pt x="410" y="544"/>
                    <a:pt x="410" y="537"/>
                  </a:cubicBezTo>
                  <a:cubicBezTo>
                    <a:pt x="410" y="523"/>
                    <a:pt x="417" y="509"/>
                    <a:pt x="439" y="509"/>
                  </a:cubicBezTo>
                  <a:cubicBezTo>
                    <a:pt x="446" y="509"/>
                    <a:pt x="453" y="516"/>
                    <a:pt x="453" y="523"/>
                  </a:cubicBezTo>
                  <a:cubicBezTo>
                    <a:pt x="474" y="537"/>
                    <a:pt x="474" y="537"/>
                    <a:pt x="474" y="537"/>
                  </a:cubicBezTo>
                  <a:cubicBezTo>
                    <a:pt x="530" y="481"/>
                    <a:pt x="530" y="481"/>
                    <a:pt x="530" y="481"/>
                  </a:cubicBezTo>
                  <a:cubicBezTo>
                    <a:pt x="537" y="474"/>
                    <a:pt x="545" y="474"/>
                    <a:pt x="552" y="474"/>
                  </a:cubicBezTo>
                  <a:cubicBezTo>
                    <a:pt x="566" y="474"/>
                    <a:pt x="580" y="488"/>
                    <a:pt x="580" y="502"/>
                  </a:cubicBezTo>
                  <a:cubicBezTo>
                    <a:pt x="580" y="509"/>
                    <a:pt x="573" y="516"/>
                    <a:pt x="566" y="523"/>
                  </a:cubicBezTo>
                  <a:close/>
                  <a:moveTo>
                    <a:pt x="474" y="495"/>
                  </a:moveTo>
                  <a:lnTo>
                    <a:pt x="474" y="495"/>
                  </a:lnTo>
                  <a:cubicBezTo>
                    <a:pt x="467" y="488"/>
                    <a:pt x="453" y="481"/>
                    <a:pt x="439" y="481"/>
                  </a:cubicBezTo>
                  <a:cubicBezTo>
                    <a:pt x="403" y="481"/>
                    <a:pt x="382" y="509"/>
                    <a:pt x="382" y="537"/>
                  </a:cubicBezTo>
                  <a:cubicBezTo>
                    <a:pt x="382" y="558"/>
                    <a:pt x="389" y="573"/>
                    <a:pt x="396" y="580"/>
                  </a:cubicBezTo>
                  <a:cubicBezTo>
                    <a:pt x="424" y="608"/>
                    <a:pt x="424" y="608"/>
                    <a:pt x="424" y="608"/>
                  </a:cubicBezTo>
                  <a:cubicBezTo>
                    <a:pt x="29" y="608"/>
                    <a:pt x="29" y="608"/>
                    <a:pt x="29" y="608"/>
                  </a:cubicBezTo>
                  <a:cubicBezTo>
                    <a:pt x="15" y="608"/>
                    <a:pt x="0" y="594"/>
                    <a:pt x="0" y="580"/>
                  </a:cubicBezTo>
                  <a:cubicBezTo>
                    <a:pt x="0" y="85"/>
                    <a:pt x="0" y="85"/>
                    <a:pt x="0" y="85"/>
                  </a:cubicBezTo>
                  <a:cubicBezTo>
                    <a:pt x="0" y="71"/>
                    <a:pt x="15" y="56"/>
                    <a:pt x="29" y="56"/>
                  </a:cubicBezTo>
                  <a:cubicBezTo>
                    <a:pt x="78" y="56"/>
                    <a:pt x="78" y="56"/>
                    <a:pt x="78" y="56"/>
                  </a:cubicBezTo>
                  <a:cubicBezTo>
                    <a:pt x="78" y="85"/>
                    <a:pt x="78" y="85"/>
                    <a:pt x="78" y="85"/>
                  </a:cubicBezTo>
                  <a:cubicBezTo>
                    <a:pt x="78" y="120"/>
                    <a:pt x="106" y="141"/>
                    <a:pt x="135" y="141"/>
                  </a:cubicBezTo>
                  <a:cubicBezTo>
                    <a:pt x="163" y="141"/>
                    <a:pt x="191" y="120"/>
                    <a:pt x="191" y="85"/>
                  </a:cubicBezTo>
                  <a:cubicBezTo>
                    <a:pt x="191" y="56"/>
                    <a:pt x="191" y="56"/>
                    <a:pt x="191" y="56"/>
                  </a:cubicBezTo>
                  <a:cubicBezTo>
                    <a:pt x="219" y="56"/>
                    <a:pt x="219" y="56"/>
                    <a:pt x="219" y="56"/>
                  </a:cubicBezTo>
                  <a:cubicBezTo>
                    <a:pt x="219" y="85"/>
                    <a:pt x="219" y="85"/>
                    <a:pt x="219" y="85"/>
                  </a:cubicBezTo>
                  <a:cubicBezTo>
                    <a:pt x="219" y="120"/>
                    <a:pt x="248" y="141"/>
                    <a:pt x="276" y="141"/>
                  </a:cubicBezTo>
                  <a:cubicBezTo>
                    <a:pt x="304" y="141"/>
                    <a:pt x="333" y="120"/>
                    <a:pt x="333" y="85"/>
                  </a:cubicBezTo>
                  <a:cubicBezTo>
                    <a:pt x="333" y="56"/>
                    <a:pt x="333" y="56"/>
                    <a:pt x="333" y="56"/>
                  </a:cubicBezTo>
                  <a:cubicBezTo>
                    <a:pt x="361" y="56"/>
                    <a:pt x="361" y="56"/>
                    <a:pt x="361" y="56"/>
                  </a:cubicBezTo>
                  <a:cubicBezTo>
                    <a:pt x="361" y="85"/>
                    <a:pt x="361" y="85"/>
                    <a:pt x="361" y="85"/>
                  </a:cubicBezTo>
                  <a:cubicBezTo>
                    <a:pt x="361" y="120"/>
                    <a:pt x="389" y="141"/>
                    <a:pt x="417" y="141"/>
                  </a:cubicBezTo>
                  <a:cubicBezTo>
                    <a:pt x="446" y="141"/>
                    <a:pt x="474" y="120"/>
                    <a:pt x="474" y="85"/>
                  </a:cubicBezTo>
                  <a:cubicBezTo>
                    <a:pt x="474" y="56"/>
                    <a:pt x="474" y="56"/>
                    <a:pt x="474" y="56"/>
                  </a:cubicBezTo>
                  <a:cubicBezTo>
                    <a:pt x="523" y="56"/>
                    <a:pt x="523" y="56"/>
                    <a:pt x="523" y="56"/>
                  </a:cubicBezTo>
                  <a:cubicBezTo>
                    <a:pt x="537" y="56"/>
                    <a:pt x="552" y="71"/>
                    <a:pt x="552" y="85"/>
                  </a:cubicBezTo>
                  <a:cubicBezTo>
                    <a:pt x="552" y="445"/>
                    <a:pt x="552" y="445"/>
                    <a:pt x="552" y="445"/>
                  </a:cubicBezTo>
                  <a:cubicBezTo>
                    <a:pt x="530" y="445"/>
                    <a:pt x="516" y="452"/>
                    <a:pt x="509" y="460"/>
                  </a:cubicBezTo>
                  <a:lnTo>
                    <a:pt x="474" y="495"/>
                  </a:lnTo>
                  <a:close/>
                  <a:moveTo>
                    <a:pt x="78" y="488"/>
                  </a:moveTo>
                  <a:lnTo>
                    <a:pt x="78" y="488"/>
                  </a:lnTo>
                  <a:cubicBezTo>
                    <a:pt x="78" y="502"/>
                    <a:pt x="85" y="509"/>
                    <a:pt x="99" y="509"/>
                  </a:cubicBezTo>
                  <a:cubicBezTo>
                    <a:pt x="283" y="509"/>
                    <a:pt x="283" y="509"/>
                    <a:pt x="283" y="509"/>
                  </a:cubicBezTo>
                  <a:cubicBezTo>
                    <a:pt x="297" y="509"/>
                    <a:pt x="304" y="502"/>
                    <a:pt x="304" y="488"/>
                  </a:cubicBezTo>
                  <a:cubicBezTo>
                    <a:pt x="304" y="474"/>
                    <a:pt x="297" y="467"/>
                    <a:pt x="283" y="467"/>
                  </a:cubicBezTo>
                  <a:cubicBezTo>
                    <a:pt x="99" y="467"/>
                    <a:pt x="99" y="467"/>
                    <a:pt x="99" y="467"/>
                  </a:cubicBezTo>
                  <a:cubicBezTo>
                    <a:pt x="85" y="467"/>
                    <a:pt x="78" y="474"/>
                    <a:pt x="78" y="488"/>
                  </a:cubicBezTo>
                  <a:close/>
                  <a:moveTo>
                    <a:pt x="446" y="219"/>
                  </a:moveTo>
                  <a:lnTo>
                    <a:pt x="446" y="219"/>
                  </a:lnTo>
                  <a:cubicBezTo>
                    <a:pt x="106" y="219"/>
                    <a:pt x="106" y="219"/>
                    <a:pt x="106" y="219"/>
                  </a:cubicBezTo>
                  <a:cubicBezTo>
                    <a:pt x="92" y="219"/>
                    <a:pt x="78" y="233"/>
                    <a:pt x="78" y="247"/>
                  </a:cubicBezTo>
                  <a:cubicBezTo>
                    <a:pt x="78" y="262"/>
                    <a:pt x="92" y="276"/>
                    <a:pt x="106" y="276"/>
                  </a:cubicBezTo>
                  <a:cubicBezTo>
                    <a:pt x="446" y="276"/>
                    <a:pt x="446" y="276"/>
                    <a:pt x="446" y="276"/>
                  </a:cubicBezTo>
                  <a:cubicBezTo>
                    <a:pt x="460" y="276"/>
                    <a:pt x="474" y="262"/>
                    <a:pt x="474" y="247"/>
                  </a:cubicBezTo>
                  <a:cubicBezTo>
                    <a:pt x="474" y="233"/>
                    <a:pt x="460" y="219"/>
                    <a:pt x="446" y="219"/>
                  </a:cubicBezTo>
                  <a:close/>
                  <a:moveTo>
                    <a:pt x="446" y="339"/>
                  </a:moveTo>
                  <a:lnTo>
                    <a:pt x="446" y="339"/>
                  </a:lnTo>
                  <a:cubicBezTo>
                    <a:pt x="276" y="339"/>
                    <a:pt x="276" y="339"/>
                    <a:pt x="276" y="339"/>
                  </a:cubicBezTo>
                  <a:cubicBezTo>
                    <a:pt x="226" y="339"/>
                    <a:pt x="226" y="339"/>
                    <a:pt x="226" y="339"/>
                  </a:cubicBezTo>
                  <a:cubicBezTo>
                    <a:pt x="106" y="339"/>
                    <a:pt x="106" y="339"/>
                    <a:pt x="106" y="339"/>
                  </a:cubicBezTo>
                  <a:cubicBezTo>
                    <a:pt x="92" y="339"/>
                    <a:pt x="78" y="353"/>
                    <a:pt x="78" y="367"/>
                  </a:cubicBezTo>
                  <a:cubicBezTo>
                    <a:pt x="78" y="389"/>
                    <a:pt x="92" y="396"/>
                    <a:pt x="106" y="396"/>
                  </a:cubicBezTo>
                  <a:cubicBezTo>
                    <a:pt x="226" y="396"/>
                    <a:pt x="226" y="396"/>
                    <a:pt x="226" y="396"/>
                  </a:cubicBezTo>
                  <a:cubicBezTo>
                    <a:pt x="276" y="396"/>
                    <a:pt x="276" y="396"/>
                    <a:pt x="276" y="396"/>
                  </a:cubicBezTo>
                  <a:cubicBezTo>
                    <a:pt x="446" y="396"/>
                    <a:pt x="446" y="396"/>
                    <a:pt x="446" y="396"/>
                  </a:cubicBezTo>
                  <a:cubicBezTo>
                    <a:pt x="460" y="396"/>
                    <a:pt x="474" y="389"/>
                    <a:pt x="474" y="367"/>
                  </a:cubicBezTo>
                  <a:cubicBezTo>
                    <a:pt x="474" y="353"/>
                    <a:pt x="460" y="339"/>
                    <a:pt x="446" y="339"/>
                  </a:cubicBezTo>
                  <a:close/>
                  <a:moveTo>
                    <a:pt x="417" y="113"/>
                  </a:moveTo>
                  <a:lnTo>
                    <a:pt x="417" y="113"/>
                  </a:lnTo>
                  <a:cubicBezTo>
                    <a:pt x="403" y="113"/>
                    <a:pt x="389" y="106"/>
                    <a:pt x="389" y="85"/>
                  </a:cubicBezTo>
                  <a:cubicBezTo>
                    <a:pt x="389" y="28"/>
                    <a:pt x="389" y="28"/>
                    <a:pt x="389" y="28"/>
                  </a:cubicBezTo>
                  <a:cubicBezTo>
                    <a:pt x="389" y="14"/>
                    <a:pt x="403" y="0"/>
                    <a:pt x="417" y="0"/>
                  </a:cubicBezTo>
                  <a:cubicBezTo>
                    <a:pt x="431" y="0"/>
                    <a:pt x="446" y="14"/>
                    <a:pt x="446" y="28"/>
                  </a:cubicBezTo>
                  <a:cubicBezTo>
                    <a:pt x="446" y="85"/>
                    <a:pt x="446" y="85"/>
                    <a:pt x="446" y="85"/>
                  </a:cubicBezTo>
                  <a:cubicBezTo>
                    <a:pt x="446" y="106"/>
                    <a:pt x="431" y="113"/>
                    <a:pt x="417" y="113"/>
                  </a:cubicBezTo>
                  <a:close/>
                  <a:moveTo>
                    <a:pt x="276" y="113"/>
                  </a:moveTo>
                  <a:lnTo>
                    <a:pt x="276" y="113"/>
                  </a:lnTo>
                  <a:cubicBezTo>
                    <a:pt x="262" y="113"/>
                    <a:pt x="248" y="106"/>
                    <a:pt x="248" y="85"/>
                  </a:cubicBezTo>
                  <a:cubicBezTo>
                    <a:pt x="248" y="28"/>
                    <a:pt x="248" y="28"/>
                    <a:pt x="248" y="28"/>
                  </a:cubicBezTo>
                  <a:cubicBezTo>
                    <a:pt x="248" y="14"/>
                    <a:pt x="262" y="0"/>
                    <a:pt x="276" y="0"/>
                  </a:cubicBezTo>
                  <a:cubicBezTo>
                    <a:pt x="290" y="0"/>
                    <a:pt x="304" y="14"/>
                    <a:pt x="304" y="28"/>
                  </a:cubicBezTo>
                  <a:cubicBezTo>
                    <a:pt x="304" y="85"/>
                    <a:pt x="304" y="85"/>
                    <a:pt x="304" y="85"/>
                  </a:cubicBezTo>
                  <a:cubicBezTo>
                    <a:pt x="304" y="106"/>
                    <a:pt x="290" y="113"/>
                    <a:pt x="276" y="113"/>
                  </a:cubicBezTo>
                  <a:close/>
                  <a:moveTo>
                    <a:pt x="135" y="113"/>
                  </a:moveTo>
                  <a:lnTo>
                    <a:pt x="135" y="113"/>
                  </a:lnTo>
                  <a:cubicBezTo>
                    <a:pt x="121" y="113"/>
                    <a:pt x="106" y="106"/>
                    <a:pt x="106" y="85"/>
                  </a:cubicBezTo>
                  <a:cubicBezTo>
                    <a:pt x="106" y="28"/>
                    <a:pt x="106" y="28"/>
                    <a:pt x="106" y="28"/>
                  </a:cubicBezTo>
                  <a:cubicBezTo>
                    <a:pt x="106" y="14"/>
                    <a:pt x="121" y="0"/>
                    <a:pt x="135" y="0"/>
                  </a:cubicBezTo>
                  <a:cubicBezTo>
                    <a:pt x="149" y="0"/>
                    <a:pt x="163" y="14"/>
                    <a:pt x="163" y="28"/>
                  </a:cubicBezTo>
                  <a:cubicBezTo>
                    <a:pt x="163" y="85"/>
                    <a:pt x="163" y="85"/>
                    <a:pt x="163" y="85"/>
                  </a:cubicBezTo>
                  <a:cubicBezTo>
                    <a:pt x="163" y="106"/>
                    <a:pt x="149" y="113"/>
                    <a:pt x="135" y="113"/>
                  </a:cubicBezTo>
                  <a:close/>
                </a:path>
              </a:pathLst>
            </a:custGeom>
            <a:solidFill>
              <a:schemeClr val="bg1"/>
            </a:solidFill>
            <a:ln>
              <a:noFill/>
            </a:ln>
          </p:spPr>
          <p:txBody>
            <a:bodyPr wrap="none" lIns="45720" tIns="22860" rIns="45720" bIns="22860" anchor="ctr"/>
            <a:lstStyle/>
            <a:p>
              <a:endParaRPr lang="en-US" sz="2400">
                <a:cs typeface="+mn-ea"/>
                <a:sym typeface="+mn-lt"/>
              </a:endParaRPr>
            </a:p>
          </p:txBody>
        </p:sp>
      </p:grpSp>
      <p:grpSp>
        <p:nvGrpSpPr>
          <p:cNvPr id="15" name="组合 14"/>
          <p:cNvGrpSpPr/>
          <p:nvPr/>
        </p:nvGrpSpPr>
        <p:grpSpPr>
          <a:xfrm>
            <a:off x="6192011" y="1700284"/>
            <a:ext cx="576064" cy="576064"/>
            <a:chOff x="4788024" y="1275213"/>
            <a:chExt cx="432048" cy="432048"/>
          </a:xfrm>
        </p:grpSpPr>
        <p:sp>
          <p:nvSpPr>
            <p:cNvPr id="16" name="椭圆 65"/>
            <p:cNvSpPr>
              <a:spLocks noChangeArrowheads="1"/>
            </p:cNvSpPr>
            <p:nvPr/>
          </p:nvSpPr>
          <p:spPr bwMode="auto">
            <a:xfrm>
              <a:off x="4788024" y="1275213"/>
              <a:ext cx="432048" cy="432048"/>
            </a:xfrm>
            <a:prstGeom prst="ellipse">
              <a:avLst/>
            </a:prstGeom>
            <a:solidFill>
              <a:srgbClr val="F79600"/>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mn-lt"/>
                <a:ea typeface="+mn-ea"/>
                <a:cs typeface="+mn-ea"/>
                <a:sym typeface="+mn-lt"/>
              </a:endParaRPr>
            </a:p>
          </p:txBody>
        </p:sp>
        <p:sp>
          <p:nvSpPr>
            <p:cNvPr id="17" name="Freeform 110"/>
            <p:cNvSpPr>
              <a:spLocks noChangeArrowheads="1"/>
            </p:cNvSpPr>
            <p:nvPr/>
          </p:nvSpPr>
          <p:spPr bwMode="auto">
            <a:xfrm>
              <a:off x="4891102" y="1366806"/>
              <a:ext cx="250679" cy="248862"/>
            </a:xfrm>
            <a:custGeom>
              <a:avLst/>
              <a:gdLst>
                <a:gd name="T0" fmla="*/ 78678142 w 609"/>
                <a:gd name="T1" fmla="*/ 71002280 h 602"/>
                <a:gd name="T2" fmla="*/ 78678142 w 609"/>
                <a:gd name="T3" fmla="*/ 71002280 h 602"/>
                <a:gd name="T4" fmla="*/ 71302258 w 609"/>
                <a:gd name="T5" fmla="*/ 78441997 h 602"/>
                <a:gd name="T6" fmla="*/ 65867111 w 609"/>
                <a:gd name="T7" fmla="*/ 76614673 h 602"/>
                <a:gd name="T8" fmla="*/ 44774038 w 609"/>
                <a:gd name="T9" fmla="*/ 54426302 h 602"/>
                <a:gd name="T10" fmla="*/ 29245613 w 609"/>
                <a:gd name="T11" fmla="*/ 59125033 h 602"/>
                <a:gd name="T12" fmla="*/ 0 w 609"/>
                <a:gd name="T13" fmla="*/ 29497307 h 602"/>
                <a:gd name="T14" fmla="*/ 29245613 w 609"/>
                <a:gd name="T15" fmla="*/ 0 h 602"/>
                <a:gd name="T16" fmla="*/ 58491226 w 609"/>
                <a:gd name="T17" fmla="*/ 29497307 h 602"/>
                <a:gd name="T18" fmla="*/ 54867675 w 609"/>
                <a:gd name="T19" fmla="*/ 44376380 h 602"/>
                <a:gd name="T20" fmla="*/ 75960749 w 609"/>
                <a:gd name="T21" fmla="*/ 65520668 h 602"/>
                <a:gd name="T22" fmla="*/ 78678142 w 609"/>
                <a:gd name="T23" fmla="*/ 71002280 h 602"/>
                <a:gd name="T24" fmla="*/ 29245613 w 609"/>
                <a:gd name="T25" fmla="*/ 7439717 h 602"/>
                <a:gd name="T26" fmla="*/ 29245613 w 609"/>
                <a:gd name="T27" fmla="*/ 7439717 h 602"/>
                <a:gd name="T28" fmla="*/ 7246742 w 609"/>
                <a:gd name="T29" fmla="*/ 29497307 h 602"/>
                <a:gd name="T30" fmla="*/ 29245613 w 609"/>
                <a:gd name="T31" fmla="*/ 51685677 h 602"/>
                <a:gd name="T32" fmla="*/ 51244484 w 609"/>
                <a:gd name="T33" fmla="*/ 29497307 h 602"/>
                <a:gd name="T34" fmla="*/ 29245613 w 609"/>
                <a:gd name="T35" fmla="*/ 7439717 h 602"/>
                <a:gd name="T36" fmla="*/ 42056644 w 609"/>
                <a:gd name="T37" fmla="*/ 33282375 h 602"/>
                <a:gd name="T38" fmla="*/ 42056644 w 609"/>
                <a:gd name="T39" fmla="*/ 33282375 h 602"/>
                <a:gd name="T40" fmla="*/ 32868804 w 609"/>
                <a:gd name="T41" fmla="*/ 33282375 h 602"/>
                <a:gd name="T42" fmla="*/ 32868804 w 609"/>
                <a:gd name="T43" fmla="*/ 41504973 h 602"/>
                <a:gd name="T44" fmla="*/ 29245613 w 609"/>
                <a:gd name="T45" fmla="*/ 45290042 h 602"/>
                <a:gd name="T46" fmla="*/ 25622062 w 609"/>
                <a:gd name="T47" fmla="*/ 41504973 h 602"/>
                <a:gd name="T48" fmla="*/ 25622062 w 609"/>
                <a:gd name="T49" fmla="*/ 33282375 h 602"/>
                <a:gd name="T50" fmla="*/ 17340380 w 609"/>
                <a:gd name="T51" fmla="*/ 33282375 h 602"/>
                <a:gd name="T52" fmla="*/ 13716829 w 609"/>
                <a:gd name="T53" fmla="*/ 29497307 h 602"/>
                <a:gd name="T54" fmla="*/ 17340380 w 609"/>
                <a:gd name="T55" fmla="*/ 25842658 h 602"/>
                <a:gd name="T56" fmla="*/ 25622062 w 609"/>
                <a:gd name="T57" fmla="*/ 25842658 h 602"/>
                <a:gd name="T58" fmla="*/ 25622062 w 609"/>
                <a:gd name="T59" fmla="*/ 16575978 h 602"/>
                <a:gd name="T60" fmla="*/ 29245613 w 609"/>
                <a:gd name="T61" fmla="*/ 12921329 h 602"/>
                <a:gd name="T62" fmla="*/ 32868804 w 609"/>
                <a:gd name="T63" fmla="*/ 16575978 h 602"/>
                <a:gd name="T64" fmla="*/ 32868804 w 609"/>
                <a:gd name="T65" fmla="*/ 25842658 h 602"/>
                <a:gd name="T66" fmla="*/ 42056644 w 609"/>
                <a:gd name="T67" fmla="*/ 25842658 h 602"/>
                <a:gd name="T68" fmla="*/ 45679835 w 609"/>
                <a:gd name="T69" fmla="*/ 29497307 h 602"/>
                <a:gd name="T70" fmla="*/ 42056644 w 609"/>
                <a:gd name="T71" fmla="*/ 33282375 h 60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09" h="602">
                  <a:moveTo>
                    <a:pt x="608" y="544"/>
                  </a:moveTo>
                  <a:lnTo>
                    <a:pt x="608" y="544"/>
                  </a:lnTo>
                  <a:cubicBezTo>
                    <a:pt x="608" y="573"/>
                    <a:pt x="579" y="601"/>
                    <a:pt x="551" y="601"/>
                  </a:cubicBezTo>
                  <a:cubicBezTo>
                    <a:pt x="530" y="601"/>
                    <a:pt x="516" y="594"/>
                    <a:pt x="509" y="587"/>
                  </a:cubicBezTo>
                  <a:cubicBezTo>
                    <a:pt x="346" y="417"/>
                    <a:pt x="346" y="417"/>
                    <a:pt x="346" y="417"/>
                  </a:cubicBezTo>
                  <a:cubicBezTo>
                    <a:pt x="311" y="438"/>
                    <a:pt x="269" y="453"/>
                    <a:pt x="226" y="453"/>
                  </a:cubicBezTo>
                  <a:cubicBezTo>
                    <a:pt x="106" y="453"/>
                    <a:pt x="0" y="347"/>
                    <a:pt x="0" y="226"/>
                  </a:cubicBezTo>
                  <a:cubicBezTo>
                    <a:pt x="0" y="99"/>
                    <a:pt x="106" y="0"/>
                    <a:pt x="226" y="0"/>
                  </a:cubicBezTo>
                  <a:cubicBezTo>
                    <a:pt x="353" y="0"/>
                    <a:pt x="452" y="99"/>
                    <a:pt x="452" y="226"/>
                  </a:cubicBezTo>
                  <a:cubicBezTo>
                    <a:pt x="452" y="269"/>
                    <a:pt x="445" y="304"/>
                    <a:pt x="424" y="340"/>
                  </a:cubicBezTo>
                  <a:cubicBezTo>
                    <a:pt x="587" y="502"/>
                    <a:pt x="587" y="502"/>
                    <a:pt x="587" y="502"/>
                  </a:cubicBezTo>
                  <a:cubicBezTo>
                    <a:pt x="601" y="516"/>
                    <a:pt x="608" y="530"/>
                    <a:pt x="608" y="544"/>
                  </a:cubicBezTo>
                  <a:close/>
                  <a:moveTo>
                    <a:pt x="226" y="57"/>
                  </a:moveTo>
                  <a:lnTo>
                    <a:pt x="226" y="57"/>
                  </a:lnTo>
                  <a:cubicBezTo>
                    <a:pt x="134" y="57"/>
                    <a:pt x="56" y="127"/>
                    <a:pt x="56" y="226"/>
                  </a:cubicBezTo>
                  <a:cubicBezTo>
                    <a:pt x="56" y="318"/>
                    <a:pt x="134" y="396"/>
                    <a:pt x="226" y="396"/>
                  </a:cubicBezTo>
                  <a:cubicBezTo>
                    <a:pt x="325" y="396"/>
                    <a:pt x="396" y="318"/>
                    <a:pt x="396" y="226"/>
                  </a:cubicBezTo>
                  <a:cubicBezTo>
                    <a:pt x="396" y="127"/>
                    <a:pt x="325" y="57"/>
                    <a:pt x="226" y="57"/>
                  </a:cubicBezTo>
                  <a:close/>
                  <a:moveTo>
                    <a:pt x="325" y="255"/>
                  </a:moveTo>
                  <a:lnTo>
                    <a:pt x="325" y="255"/>
                  </a:lnTo>
                  <a:cubicBezTo>
                    <a:pt x="254" y="255"/>
                    <a:pt x="254" y="255"/>
                    <a:pt x="254" y="255"/>
                  </a:cubicBezTo>
                  <a:cubicBezTo>
                    <a:pt x="254" y="318"/>
                    <a:pt x="254" y="318"/>
                    <a:pt x="254" y="318"/>
                  </a:cubicBezTo>
                  <a:cubicBezTo>
                    <a:pt x="254" y="333"/>
                    <a:pt x="247" y="347"/>
                    <a:pt x="226" y="347"/>
                  </a:cubicBezTo>
                  <a:cubicBezTo>
                    <a:pt x="212" y="347"/>
                    <a:pt x="198" y="333"/>
                    <a:pt x="198" y="318"/>
                  </a:cubicBezTo>
                  <a:cubicBezTo>
                    <a:pt x="198" y="255"/>
                    <a:pt x="198" y="255"/>
                    <a:pt x="198" y="255"/>
                  </a:cubicBezTo>
                  <a:cubicBezTo>
                    <a:pt x="134" y="255"/>
                    <a:pt x="134" y="255"/>
                    <a:pt x="134" y="255"/>
                  </a:cubicBezTo>
                  <a:cubicBezTo>
                    <a:pt x="120" y="255"/>
                    <a:pt x="106" y="241"/>
                    <a:pt x="106" y="226"/>
                  </a:cubicBezTo>
                  <a:cubicBezTo>
                    <a:pt x="106" y="205"/>
                    <a:pt x="120" y="198"/>
                    <a:pt x="134" y="198"/>
                  </a:cubicBezTo>
                  <a:cubicBezTo>
                    <a:pt x="198" y="198"/>
                    <a:pt x="198" y="198"/>
                    <a:pt x="198" y="198"/>
                  </a:cubicBezTo>
                  <a:cubicBezTo>
                    <a:pt x="198" y="127"/>
                    <a:pt x="198" y="127"/>
                    <a:pt x="198" y="127"/>
                  </a:cubicBezTo>
                  <a:cubicBezTo>
                    <a:pt x="198" y="113"/>
                    <a:pt x="212" y="99"/>
                    <a:pt x="226" y="99"/>
                  </a:cubicBezTo>
                  <a:cubicBezTo>
                    <a:pt x="247" y="99"/>
                    <a:pt x="254" y="113"/>
                    <a:pt x="254" y="127"/>
                  </a:cubicBezTo>
                  <a:cubicBezTo>
                    <a:pt x="254" y="198"/>
                    <a:pt x="254" y="198"/>
                    <a:pt x="254" y="198"/>
                  </a:cubicBezTo>
                  <a:cubicBezTo>
                    <a:pt x="325" y="198"/>
                    <a:pt x="325" y="198"/>
                    <a:pt x="325" y="198"/>
                  </a:cubicBezTo>
                  <a:cubicBezTo>
                    <a:pt x="339" y="198"/>
                    <a:pt x="353" y="205"/>
                    <a:pt x="353" y="226"/>
                  </a:cubicBezTo>
                  <a:cubicBezTo>
                    <a:pt x="353" y="241"/>
                    <a:pt x="339" y="255"/>
                    <a:pt x="325" y="255"/>
                  </a:cubicBezTo>
                  <a:close/>
                </a:path>
              </a:pathLst>
            </a:custGeom>
            <a:solidFill>
              <a:schemeClr val="bg1"/>
            </a:solidFill>
            <a:ln>
              <a:noFill/>
            </a:ln>
          </p:spPr>
          <p:txBody>
            <a:bodyPr wrap="none" lIns="45720" tIns="22860" rIns="45720" bIns="22860" anchor="ctr"/>
            <a:lstStyle/>
            <a:p>
              <a:endParaRPr lang="en-US" sz="2400">
                <a:cs typeface="+mn-ea"/>
                <a:sym typeface="+mn-lt"/>
              </a:endParaRPr>
            </a:p>
          </p:txBody>
        </p:sp>
      </p:grpSp>
      <p:grpSp>
        <p:nvGrpSpPr>
          <p:cNvPr id="18" name="组合 17"/>
          <p:cNvGrpSpPr/>
          <p:nvPr/>
        </p:nvGrpSpPr>
        <p:grpSpPr>
          <a:xfrm>
            <a:off x="7056107" y="1699760"/>
            <a:ext cx="577111" cy="577112"/>
            <a:chOff x="5436096" y="1274820"/>
            <a:chExt cx="432833" cy="432834"/>
          </a:xfrm>
        </p:grpSpPr>
        <p:sp>
          <p:nvSpPr>
            <p:cNvPr id="19" name="椭圆 16"/>
            <p:cNvSpPr>
              <a:spLocks noChangeArrowheads="1"/>
            </p:cNvSpPr>
            <p:nvPr/>
          </p:nvSpPr>
          <p:spPr bwMode="auto">
            <a:xfrm>
              <a:off x="5436096" y="1274820"/>
              <a:ext cx="432833" cy="432834"/>
            </a:xfrm>
            <a:prstGeom prst="ellipse">
              <a:avLst/>
            </a:pr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mn-lt"/>
                <a:ea typeface="+mn-ea"/>
                <a:cs typeface="+mn-ea"/>
                <a:sym typeface="+mn-lt"/>
              </a:endParaRPr>
            </a:p>
          </p:txBody>
        </p:sp>
        <p:sp>
          <p:nvSpPr>
            <p:cNvPr id="20" name="Freeform 16"/>
            <p:cNvSpPr>
              <a:spLocks noChangeArrowheads="1"/>
            </p:cNvSpPr>
            <p:nvPr/>
          </p:nvSpPr>
          <p:spPr bwMode="auto">
            <a:xfrm>
              <a:off x="5554420" y="1377705"/>
              <a:ext cx="196183" cy="227065"/>
            </a:xfrm>
            <a:custGeom>
              <a:avLst/>
              <a:gdLst>
                <a:gd name="T0" fmla="*/ 58106390 w 475"/>
                <a:gd name="T1" fmla="*/ 71207247 h 552"/>
                <a:gd name="T2" fmla="*/ 58106390 w 475"/>
                <a:gd name="T3" fmla="*/ 71207247 h 552"/>
                <a:gd name="T4" fmla="*/ 54327993 w 475"/>
                <a:gd name="T5" fmla="*/ 71207247 h 552"/>
                <a:gd name="T6" fmla="*/ 54327993 w 475"/>
                <a:gd name="T7" fmla="*/ 0 h 552"/>
                <a:gd name="T8" fmla="*/ 58106390 w 475"/>
                <a:gd name="T9" fmla="*/ 0 h 552"/>
                <a:gd name="T10" fmla="*/ 61754124 w 475"/>
                <a:gd name="T11" fmla="*/ 3618618 h 552"/>
                <a:gd name="T12" fmla="*/ 61754124 w 475"/>
                <a:gd name="T13" fmla="*/ 67588630 h 552"/>
                <a:gd name="T14" fmla="*/ 58106390 w 475"/>
                <a:gd name="T15" fmla="*/ 71207247 h 552"/>
                <a:gd name="T16" fmla="*/ 7426131 w 475"/>
                <a:gd name="T17" fmla="*/ 67588630 h 552"/>
                <a:gd name="T18" fmla="*/ 7426131 w 475"/>
                <a:gd name="T19" fmla="*/ 67588630 h 552"/>
                <a:gd name="T20" fmla="*/ 7426131 w 475"/>
                <a:gd name="T21" fmla="*/ 63970012 h 552"/>
                <a:gd name="T22" fmla="*/ 13809846 w 475"/>
                <a:gd name="T23" fmla="*/ 63970012 h 552"/>
                <a:gd name="T24" fmla="*/ 21235977 w 475"/>
                <a:gd name="T25" fmla="*/ 56603721 h 552"/>
                <a:gd name="T26" fmla="*/ 13809846 w 475"/>
                <a:gd name="T27" fmla="*/ 49237429 h 552"/>
                <a:gd name="T28" fmla="*/ 7426131 w 475"/>
                <a:gd name="T29" fmla="*/ 49237429 h 552"/>
                <a:gd name="T30" fmla="*/ 7426131 w 475"/>
                <a:gd name="T31" fmla="*/ 42905028 h 552"/>
                <a:gd name="T32" fmla="*/ 13809846 w 475"/>
                <a:gd name="T33" fmla="*/ 42905028 h 552"/>
                <a:gd name="T34" fmla="*/ 21235977 w 475"/>
                <a:gd name="T35" fmla="*/ 35539095 h 552"/>
                <a:gd name="T36" fmla="*/ 13809846 w 475"/>
                <a:gd name="T37" fmla="*/ 28301860 h 552"/>
                <a:gd name="T38" fmla="*/ 7426131 w 475"/>
                <a:gd name="T39" fmla="*/ 28301860 h 552"/>
                <a:gd name="T40" fmla="*/ 7426131 w 475"/>
                <a:gd name="T41" fmla="*/ 21840403 h 552"/>
                <a:gd name="T42" fmla="*/ 13809846 w 475"/>
                <a:gd name="T43" fmla="*/ 21840403 h 552"/>
                <a:gd name="T44" fmla="*/ 21235977 w 475"/>
                <a:gd name="T45" fmla="*/ 14603167 h 552"/>
                <a:gd name="T46" fmla="*/ 13809846 w 475"/>
                <a:gd name="T47" fmla="*/ 7236876 h 552"/>
                <a:gd name="T48" fmla="*/ 7426131 w 475"/>
                <a:gd name="T49" fmla="*/ 7236876 h 552"/>
                <a:gd name="T50" fmla="*/ 7426131 w 475"/>
                <a:gd name="T51" fmla="*/ 3618618 h 552"/>
                <a:gd name="T52" fmla="*/ 11074226 w 475"/>
                <a:gd name="T53" fmla="*/ 0 h 552"/>
                <a:gd name="T54" fmla="*/ 50680259 w 475"/>
                <a:gd name="T55" fmla="*/ 0 h 552"/>
                <a:gd name="T56" fmla="*/ 50680259 w 475"/>
                <a:gd name="T57" fmla="*/ 71207247 h 552"/>
                <a:gd name="T58" fmla="*/ 11074226 w 475"/>
                <a:gd name="T59" fmla="*/ 71207247 h 552"/>
                <a:gd name="T60" fmla="*/ 7426131 w 475"/>
                <a:gd name="T61" fmla="*/ 67588630 h 552"/>
                <a:gd name="T62" fmla="*/ 17588243 w 475"/>
                <a:gd name="T63" fmla="*/ 14603167 h 552"/>
                <a:gd name="T64" fmla="*/ 17588243 w 475"/>
                <a:gd name="T65" fmla="*/ 14603167 h 552"/>
                <a:gd name="T66" fmla="*/ 13809846 w 475"/>
                <a:gd name="T67" fmla="*/ 18221785 h 552"/>
                <a:gd name="T68" fmla="*/ 3778036 w 475"/>
                <a:gd name="T69" fmla="*/ 18221785 h 552"/>
                <a:gd name="T70" fmla="*/ 0 w 475"/>
                <a:gd name="T71" fmla="*/ 14603167 h 552"/>
                <a:gd name="T72" fmla="*/ 3778036 w 475"/>
                <a:gd name="T73" fmla="*/ 10984909 h 552"/>
                <a:gd name="T74" fmla="*/ 13809846 w 475"/>
                <a:gd name="T75" fmla="*/ 10984909 h 552"/>
                <a:gd name="T76" fmla="*/ 17588243 w 475"/>
                <a:gd name="T77" fmla="*/ 14603167 h 552"/>
                <a:gd name="T78" fmla="*/ 3778036 w 475"/>
                <a:gd name="T79" fmla="*/ 31920478 h 552"/>
                <a:gd name="T80" fmla="*/ 3778036 w 475"/>
                <a:gd name="T81" fmla="*/ 31920478 h 552"/>
                <a:gd name="T82" fmla="*/ 13809846 w 475"/>
                <a:gd name="T83" fmla="*/ 31920478 h 552"/>
                <a:gd name="T84" fmla="*/ 17588243 w 475"/>
                <a:gd name="T85" fmla="*/ 35539095 h 552"/>
                <a:gd name="T86" fmla="*/ 13809846 w 475"/>
                <a:gd name="T87" fmla="*/ 39286770 h 552"/>
                <a:gd name="T88" fmla="*/ 3778036 w 475"/>
                <a:gd name="T89" fmla="*/ 39286770 h 552"/>
                <a:gd name="T90" fmla="*/ 0 w 475"/>
                <a:gd name="T91" fmla="*/ 35539095 h 552"/>
                <a:gd name="T92" fmla="*/ 3778036 w 475"/>
                <a:gd name="T93" fmla="*/ 31920478 h 552"/>
                <a:gd name="T94" fmla="*/ 3778036 w 475"/>
                <a:gd name="T95" fmla="*/ 52985462 h 552"/>
                <a:gd name="T96" fmla="*/ 3778036 w 475"/>
                <a:gd name="T97" fmla="*/ 52985462 h 552"/>
                <a:gd name="T98" fmla="*/ 13809846 w 475"/>
                <a:gd name="T99" fmla="*/ 52985462 h 552"/>
                <a:gd name="T100" fmla="*/ 17588243 w 475"/>
                <a:gd name="T101" fmla="*/ 56603721 h 552"/>
                <a:gd name="T102" fmla="*/ 13809846 w 475"/>
                <a:gd name="T103" fmla="*/ 60222338 h 552"/>
                <a:gd name="T104" fmla="*/ 3778036 w 475"/>
                <a:gd name="T105" fmla="*/ 60222338 h 552"/>
                <a:gd name="T106" fmla="*/ 0 w 475"/>
                <a:gd name="T107" fmla="*/ 56603721 h 552"/>
                <a:gd name="T108" fmla="*/ 3778036 w 475"/>
                <a:gd name="T109" fmla="*/ 52985462 h 55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75" h="552">
                  <a:moveTo>
                    <a:pt x="446" y="551"/>
                  </a:moveTo>
                  <a:lnTo>
                    <a:pt x="446" y="551"/>
                  </a:lnTo>
                  <a:cubicBezTo>
                    <a:pt x="417" y="551"/>
                    <a:pt x="417" y="551"/>
                    <a:pt x="417" y="551"/>
                  </a:cubicBezTo>
                  <a:cubicBezTo>
                    <a:pt x="417" y="0"/>
                    <a:pt x="417" y="0"/>
                    <a:pt x="417" y="0"/>
                  </a:cubicBezTo>
                  <a:cubicBezTo>
                    <a:pt x="446" y="0"/>
                    <a:pt x="446" y="0"/>
                    <a:pt x="446" y="0"/>
                  </a:cubicBezTo>
                  <a:cubicBezTo>
                    <a:pt x="460" y="0"/>
                    <a:pt x="474" y="14"/>
                    <a:pt x="474" y="28"/>
                  </a:cubicBezTo>
                  <a:cubicBezTo>
                    <a:pt x="474" y="523"/>
                    <a:pt x="474" y="523"/>
                    <a:pt x="474" y="523"/>
                  </a:cubicBezTo>
                  <a:cubicBezTo>
                    <a:pt x="474" y="537"/>
                    <a:pt x="460" y="551"/>
                    <a:pt x="446" y="551"/>
                  </a:cubicBezTo>
                  <a:close/>
                  <a:moveTo>
                    <a:pt x="57" y="523"/>
                  </a:moveTo>
                  <a:lnTo>
                    <a:pt x="57" y="523"/>
                  </a:lnTo>
                  <a:cubicBezTo>
                    <a:pt x="57" y="495"/>
                    <a:pt x="57" y="495"/>
                    <a:pt x="57" y="495"/>
                  </a:cubicBezTo>
                  <a:cubicBezTo>
                    <a:pt x="106" y="495"/>
                    <a:pt x="106" y="495"/>
                    <a:pt x="106" y="495"/>
                  </a:cubicBezTo>
                  <a:cubicBezTo>
                    <a:pt x="135" y="495"/>
                    <a:pt x="163" y="466"/>
                    <a:pt x="163" y="438"/>
                  </a:cubicBezTo>
                  <a:cubicBezTo>
                    <a:pt x="163" y="403"/>
                    <a:pt x="135" y="381"/>
                    <a:pt x="106" y="381"/>
                  </a:cubicBezTo>
                  <a:cubicBezTo>
                    <a:pt x="57" y="381"/>
                    <a:pt x="57" y="381"/>
                    <a:pt x="57" y="381"/>
                  </a:cubicBezTo>
                  <a:cubicBezTo>
                    <a:pt x="57" y="332"/>
                    <a:pt x="57" y="332"/>
                    <a:pt x="57" y="332"/>
                  </a:cubicBezTo>
                  <a:cubicBezTo>
                    <a:pt x="106" y="332"/>
                    <a:pt x="106" y="332"/>
                    <a:pt x="106" y="332"/>
                  </a:cubicBezTo>
                  <a:cubicBezTo>
                    <a:pt x="135" y="332"/>
                    <a:pt x="163" y="304"/>
                    <a:pt x="163" y="275"/>
                  </a:cubicBezTo>
                  <a:cubicBezTo>
                    <a:pt x="163" y="247"/>
                    <a:pt x="135" y="219"/>
                    <a:pt x="106" y="219"/>
                  </a:cubicBezTo>
                  <a:cubicBezTo>
                    <a:pt x="57" y="219"/>
                    <a:pt x="57" y="219"/>
                    <a:pt x="57" y="219"/>
                  </a:cubicBezTo>
                  <a:cubicBezTo>
                    <a:pt x="57" y="169"/>
                    <a:pt x="57" y="169"/>
                    <a:pt x="57" y="169"/>
                  </a:cubicBezTo>
                  <a:cubicBezTo>
                    <a:pt x="106" y="169"/>
                    <a:pt x="106" y="169"/>
                    <a:pt x="106" y="169"/>
                  </a:cubicBezTo>
                  <a:cubicBezTo>
                    <a:pt x="135" y="169"/>
                    <a:pt x="163" y="148"/>
                    <a:pt x="163" y="113"/>
                  </a:cubicBezTo>
                  <a:cubicBezTo>
                    <a:pt x="163" y="85"/>
                    <a:pt x="135" y="56"/>
                    <a:pt x="106" y="56"/>
                  </a:cubicBezTo>
                  <a:cubicBezTo>
                    <a:pt x="57" y="56"/>
                    <a:pt x="57" y="56"/>
                    <a:pt x="57" y="56"/>
                  </a:cubicBezTo>
                  <a:cubicBezTo>
                    <a:pt x="57" y="28"/>
                    <a:pt x="57" y="28"/>
                    <a:pt x="57" y="28"/>
                  </a:cubicBezTo>
                  <a:cubicBezTo>
                    <a:pt x="57" y="14"/>
                    <a:pt x="71" y="0"/>
                    <a:pt x="85" y="0"/>
                  </a:cubicBezTo>
                  <a:cubicBezTo>
                    <a:pt x="389" y="0"/>
                    <a:pt x="389" y="0"/>
                    <a:pt x="389" y="0"/>
                  </a:cubicBezTo>
                  <a:cubicBezTo>
                    <a:pt x="389" y="551"/>
                    <a:pt x="389" y="551"/>
                    <a:pt x="389" y="551"/>
                  </a:cubicBezTo>
                  <a:cubicBezTo>
                    <a:pt x="85" y="551"/>
                    <a:pt x="85" y="551"/>
                    <a:pt x="85" y="551"/>
                  </a:cubicBezTo>
                  <a:cubicBezTo>
                    <a:pt x="71" y="551"/>
                    <a:pt x="57" y="537"/>
                    <a:pt x="57" y="523"/>
                  </a:cubicBezTo>
                  <a:close/>
                  <a:moveTo>
                    <a:pt x="135" y="113"/>
                  </a:moveTo>
                  <a:lnTo>
                    <a:pt x="135" y="113"/>
                  </a:lnTo>
                  <a:cubicBezTo>
                    <a:pt x="135" y="134"/>
                    <a:pt x="120" y="141"/>
                    <a:pt x="106" y="141"/>
                  </a:cubicBezTo>
                  <a:cubicBezTo>
                    <a:pt x="29" y="141"/>
                    <a:pt x="29" y="141"/>
                    <a:pt x="29" y="141"/>
                  </a:cubicBezTo>
                  <a:cubicBezTo>
                    <a:pt x="15" y="141"/>
                    <a:pt x="0" y="134"/>
                    <a:pt x="0" y="113"/>
                  </a:cubicBezTo>
                  <a:cubicBezTo>
                    <a:pt x="0" y="99"/>
                    <a:pt x="15" y="85"/>
                    <a:pt x="29" y="85"/>
                  </a:cubicBezTo>
                  <a:cubicBezTo>
                    <a:pt x="106" y="85"/>
                    <a:pt x="106" y="85"/>
                    <a:pt x="106" y="85"/>
                  </a:cubicBezTo>
                  <a:cubicBezTo>
                    <a:pt x="120" y="85"/>
                    <a:pt x="135" y="99"/>
                    <a:pt x="135" y="113"/>
                  </a:cubicBezTo>
                  <a:close/>
                  <a:moveTo>
                    <a:pt x="29" y="247"/>
                  </a:moveTo>
                  <a:lnTo>
                    <a:pt x="29" y="247"/>
                  </a:lnTo>
                  <a:cubicBezTo>
                    <a:pt x="106" y="247"/>
                    <a:pt x="106" y="247"/>
                    <a:pt x="106" y="247"/>
                  </a:cubicBezTo>
                  <a:cubicBezTo>
                    <a:pt x="120" y="247"/>
                    <a:pt x="135" y="261"/>
                    <a:pt x="135" y="275"/>
                  </a:cubicBezTo>
                  <a:cubicBezTo>
                    <a:pt x="135" y="290"/>
                    <a:pt x="120" y="304"/>
                    <a:pt x="106" y="304"/>
                  </a:cubicBezTo>
                  <a:cubicBezTo>
                    <a:pt x="29" y="304"/>
                    <a:pt x="29" y="304"/>
                    <a:pt x="29" y="304"/>
                  </a:cubicBezTo>
                  <a:cubicBezTo>
                    <a:pt x="15" y="304"/>
                    <a:pt x="0" y="290"/>
                    <a:pt x="0" y="275"/>
                  </a:cubicBezTo>
                  <a:cubicBezTo>
                    <a:pt x="0" y="261"/>
                    <a:pt x="15" y="247"/>
                    <a:pt x="29" y="247"/>
                  </a:cubicBezTo>
                  <a:close/>
                  <a:moveTo>
                    <a:pt x="29" y="410"/>
                  </a:moveTo>
                  <a:lnTo>
                    <a:pt x="29" y="410"/>
                  </a:lnTo>
                  <a:cubicBezTo>
                    <a:pt x="106" y="410"/>
                    <a:pt x="106" y="410"/>
                    <a:pt x="106" y="410"/>
                  </a:cubicBezTo>
                  <a:cubicBezTo>
                    <a:pt x="120" y="410"/>
                    <a:pt x="135" y="417"/>
                    <a:pt x="135" y="438"/>
                  </a:cubicBezTo>
                  <a:cubicBezTo>
                    <a:pt x="135" y="452"/>
                    <a:pt x="120" y="466"/>
                    <a:pt x="106" y="466"/>
                  </a:cubicBezTo>
                  <a:cubicBezTo>
                    <a:pt x="29" y="466"/>
                    <a:pt x="29" y="466"/>
                    <a:pt x="29" y="466"/>
                  </a:cubicBezTo>
                  <a:cubicBezTo>
                    <a:pt x="15" y="466"/>
                    <a:pt x="0" y="452"/>
                    <a:pt x="0" y="438"/>
                  </a:cubicBezTo>
                  <a:cubicBezTo>
                    <a:pt x="0" y="417"/>
                    <a:pt x="15" y="410"/>
                    <a:pt x="29" y="410"/>
                  </a:cubicBezTo>
                  <a:close/>
                </a:path>
              </a:pathLst>
            </a:custGeom>
            <a:solidFill>
              <a:schemeClr val="bg1"/>
            </a:solidFill>
            <a:ln>
              <a:noFill/>
            </a:ln>
          </p:spPr>
          <p:txBody>
            <a:bodyPr wrap="none" lIns="45720" tIns="22860" rIns="45720" bIns="22860" anchor="ctr"/>
            <a:lstStyle/>
            <a:p>
              <a:endParaRPr lang="en-US" sz="2400">
                <a:cs typeface="+mn-ea"/>
                <a:sym typeface="+mn-lt"/>
              </a:endParaRPr>
            </a:p>
          </p:txBody>
        </p:sp>
      </p:grpSp>
      <p:grpSp>
        <p:nvGrpSpPr>
          <p:cNvPr id="21" name="组合 20"/>
          <p:cNvGrpSpPr/>
          <p:nvPr/>
        </p:nvGrpSpPr>
        <p:grpSpPr>
          <a:xfrm>
            <a:off x="4463819" y="1699760"/>
            <a:ext cx="577111" cy="577112"/>
            <a:chOff x="3491880" y="1274820"/>
            <a:chExt cx="432833" cy="432834"/>
          </a:xfrm>
        </p:grpSpPr>
        <p:sp>
          <p:nvSpPr>
            <p:cNvPr id="22" name="椭圆 16"/>
            <p:cNvSpPr>
              <a:spLocks noChangeArrowheads="1"/>
            </p:cNvSpPr>
            <p:nvPr/>
          </p:nvSpPr>
          <p:spPr bwMode="auto">
            <a:xfrm>
              <a:off x="3491880" y="1274820"/>
              <a:ext cx="432833" cy="432834"/>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mn-lt"/>
                <a:ea typeface="+mn-ea"/>
                <a:cs typeface="+mn-ea"/>
                <a:sym typeface="+mn-lt"/>
              </a:endParaRPr>
            </a:p>
          </p:txBody>
        </p:sp>
        <p:sp>
          <p:nvSpPr>
            <p:cNvPr id="23" name="Freeform 75"/>
            <p:cNvSpPr>
              <a:spLocks noChangeArrowheads="1"/>
            </p:cNvSpPr>
            <p:nvPr/>
          </p:nvSpPr>
          <p:spPr bwMode="auto">
            <a:xfrm>
              <a:off x="3583864" y="1385879"/>
              <a:ext cx="248863" cy="210716"/>
            </a:xfrm>
            <a:custGeom>
              <a:avLst/>
              <a:gdLst>
                <a:gd name="T0" fmla="*/ 74657633 w 602"/>
                <a:gd name="T1" fmla="*/ 66362244 h 510"/>
                <a:gd name="T2" fmla="*/ 74657633 w 602"/>
                <a:gd name="T3" fmla="*/ 66362244 h 510"/>
                <a:gd name="T4" fmla="*/ 3654665 w 602"/>
                <a:gd name="T5" fmla="*/ 66362244 h 510"/>
                <a:gd name="T6" fmla="*/ 0 w 602"/>
                <a:gd name="T7" fmla="*/ 62711741 h 510"/>
                <a:gd name="T8" fmla="*/ 0 w 602"/>
                <a:gd name="T9" fmla="*/ 3650503 h 510"/>
                <a:gd name="T10" fmla="*/ 3654665 w 602"/>
                <a:gd name="T11" fmla="*/ 0 h 510"/>
                <a:gd name="T12" fmla="*/ 7308970 w 602"/>
                <a:gd name="T13" fmla="*/ 3650503 h 510"/>
                <a:gd name="T14" fmla="*/ 7308970 w 602"/>
                <a:gd name="T15" fmla="*/ 50717076 h 510"/>
                <a:gd name="T16" fmla="*/ 7308970 w 602"/>
                <a:gd name="T17" fmla="*/ 50717076 h 510"/>
                <a:gd name="T18" fmla="*/ 7308970 w 602"/>
                <a:gd name="T19" fmla="*/ 58930528 h 510"/>
                <a:gd name="T20" fmla="*/ 74657633 w 602"/>
                <a:gd name="T21" fmla="*/ 58930528 h 510"/>
                <a:gd name="T22" fmla="*/ 78442719 w 602"/>
                <a:gd name="T23" fmla="*/ 62711741 h 510"/>
                <a:gd name="T24" fmla="*/ 74657633 w 602"/>
                <a:gd name="T25" fmla="*/ 66362244 h 510"/>
                <a:gd name="T26" fmla="*/ 66434636 w 602"/>
                <a:gd name="T27" fmla="*/ 55280025 h 510"/>
                <a:gd name="T28" fmla="*/ 66434636 w 602"/>
                <a:gd name="T29" fmla="*/ 55280025 h 510"/>
                <a:gd name="T30" fmla="*/ 58995246 w 602"/>
                <a:gd name="T31" fmla="*/ 55280025 h 510"/>
                <a:gd name="T32" fmla="*/ 55340580 w 602"/>
                <a:gd name="T33" fmla="*/ 51629522 h 510"/>
                <a:gd name="T34" fmla="*/ 55340580 w 602"/>
                <a:gd name="T35" fmla="*/ 25814941 h 510"/>
                <a:gd name="T36" fmla="*/ 58995246 w 602"/>
                <a:gd name="T37" fmla="*/ 22164077 h 510"/>
                <a:gd name="T38" fmla="*/ 66434636 w 602"/>
                <a:gd name="T39" fmla="*/ 22164077 h 510"/>
                <a:gd name="T40" fmla="*/ 70089301 w 602"/>
                <a:gd name="T41" fmla="*/ 25814941 h 510"/>
                <a:gd name="T42" fmla="*/ 70089301 w 602"/>
                <a:gd name="T43" fmla="*/ 51629522 h 510"/>
                <a:gd name="T44" fmla="*/ 66434636 w 602"/>
                <a:gd name="T45" fmla="*/ 55280025 h 510"/>
                <a:gd name="T46" fmla="*/ 45159830 w 602"/>
                <a:gd name="T47" fmla="*/ 55280025 h 510"/>
                <a:gd name="T48" fmla="*/ 45159830 w 602"/>
                <a:gd name="T49" fmla="*/ 55280025 h 510"/>
                <a:gd name="T50" fmla="*/ 37850860 w 602"/>
                <a:gd name="T51" fmla="*/ 55280025 h 510"/>
                <a:gd name="T52" fmla="*/ 34065774 w 602"/>
                <a:gd name="T53" fmla="*/ 51629522 h 510"/>
                <a:gd name="T54" fmla="*/ 34065774 w 602"/>
                <a:gd name="T55" fmla="*/ 11082219 h 510"/>
                <a:gd name="T56" fmla="*/ 37850860 w 602"/>
                <a:gd name="T57" fmla="*/ 7431355 h 510"/>
                <a:gd name="T58" fmla="*/ 45159830 w 602"/>
                <a:gd name="T59" fmla="*/ 7431355 h 510"/>
                <a:gd name="T60" fmla="*/ 48814495 w 602"/>
                <a:gd name="T61" fmla="*/ 11082219 h 510"/>
                <a:gd name="T62" fmla="*/ 48814495 w 602"/>
                <a:gd name="T63" fmla="*/ 51629522 h 510"/>
                <a:gd name="T64" fmla="*/ 45159830 w 602"/>
                <a:gd name="T65" fmla="*/ 55280025 h 510"/>
                <a:gd name="T66" fmla="*/ 24929472 w 602"/>
                <a:gd name="T67" fmla="*/ 55280025 h 510"/>
                <a:gd name="T68" fmla="*/ 24929472 w 602"/>
                <a:gd name="T69" fmla="*/ 55280025 h 510"/>
                <a:gd name="T70" fmla="*/ 17489720 w 602"/>
                <a:gd name="T71" fmla="*/ 55280025 h 510"/>
                <a:gd name="T72" fmla="*/ 13835055 w 602"/>
                <a:gd name="T73" fmla="*/ 51629522 h 510"/>
                <a:gd name="T74" fmla="*/ 13835055 w 602"/>
                <a:gd name="T75" fmla="*/ 44198166 h 510"/>
                <a:gd name="T76" fmla="*/ 17489720 w 602"/>
                <a:gd name="T77" fmla="*/ 40547302 h 510"/>
                <a:gd name="T78" fmla="*/ 24929472 w 602"/>
                <a:gd name="T79" fmla="*/ 40547302 h 510"/>
                <a:gd name="T80" fmla="*/ 28583776 w 602"/>
                <a:gd name="T81" fmla="*/ 44198166 h 510"/>
                <a:gd name="T82" fmla="*/ 28583776 w 602"/>
                <a:gd name="T83" fmla="*/ 51629522 h 510"/>
                <a:gd name="T84" fmla="*/ 24929472 w 602"/>
                <a:gd name="T85" fmla="*/ 55280025 h 51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02" h="510">
                  <a:moveTo>
                    <a:pt x="572" y="509"/>
                  </a:moveTo>
                  <a:lnTo>
                    <a:pt x="572" y="509"/>
                  </a:lnTo>
                  <a:cubicBezTo>
                    <a:pt x="28" y="509"/>
                    <a:pt x="28" y="509"/>
                    <a:pt x="28" y="509"/>
                  </a:cubicBezTo>
                  <a:cubicBezTo>
                    <a:pt x="14" y="509"/>
                    <a:pt x="0" y="502"/>
                    <a:pt x="0" y="481"/>
                  </a:cubicBezTo>
                  <a:cubicBezTo>
                    <a:pt x="0" y="28"/>
                    <a:pt x="0" y="28"/>
                    <a:pt x="0" y="28"/>
                  </a:cubicBezTo>
                  <a:cubicBezTo>
                    <a:pt x="0" y="14"/>
                    <a:pt x="14" y="0"/>
                    <a:pt x="28" y="0"/>
                  </a:cubicBezTo>
                  <a:cubicBezTo>
                    <a:pt x="42" y="0"/>
                    <a:pt x="56" y="14"/>
                    <a:pt x="56" y="28"/>
                  </a:cubicBezTo>
                  <a:cubicBezTo>
                    <a:pt x="56" y="389"/>
                    <a:pt x="56" y="389"/>
                    <a:pt x="56" y="389"/>
                  </a:cubicBezTo>
                  <a:cubicBezTo>
                    <a:pt x="56" y="452"/>
                    <a:pt x="56" y="452"/>
                    <a:pt x="56" y="452"/>
                  </a:cubicBezTo>
                  <a:cubicBezTo>
                    <a:pt x="572" y="452"/>
                    <a:pt x="572" y="452"/>
                    <a:pt x="572" y="452"/>
                  </a:cubicBezTo>
                  <a:cubicBezTo>
                    <a:pt x="594" y="452"/>
                    <a:pt x="601" y="467"/>
                    <a:pt x="601" y="481"/>
                  </a:cubicBezTo>
                  <a:cubicBezTo>
                    <a:pt x="601" y="502"/>
                    <a:pt x="594" y="509"/>
                    <a:pt x="572" y="509"/>
                  </a:cubicBezTo>
                  <a:close/>
                  <a:moveTo>
                    <a:pt x="509" y="424"/>
                  </a:moveTo>
                  <a:lnTo>
                    <a:pt x="509" y="424"/>
                  </a:lnTo>
                  <a:cubicBezTo>
                    <a:pt x="452" y="424"/>
                    <a:pt x="452" y="424"/>
                    <a:pt x="452" y="424"/>
                  </a:cubicBezTo>
                  <a:cubicBezTo>
                    <a:pt x="438" y="424"/>
                    <a:pt x="424" y="417"/>
                    <a:pt x="424" y="396"/>
                  </a:cubicBezTo>
                  <a:cubicBezTo>
                    <a:pt x="424" y="198"/>
                    <a:pt x="424" y="198"/>
                    <a:pt x="424" y="198"/>
                  </a:cubicBezTo>
                  <a:cubicBezTo>
                    <a:pt x="424" y="184"/>
                    <a:pt x="438" y="170"/>
                    <a:pt x="452" y="170"/>
                  </a:cubicBezTo>
                  <a:cubicBezTo>
                    <a:pt x="509" y="170"/>
                    <a:pt x="509" y="170"/>
                    <a:pt x="509" y="170"/>
                  </a:cubicBezTo>
                  <a:cubicBezTo>
                    <a:pt x="523" y="170"/>
                    <a:pt x="537" y="184"/>
                    <a:pt x="537" y="198"/>
                  </a:cubicBezTo>
                  <a:cubicBezTo>
                    <a:pt x="537" y="396"/>
                    <a:pt x="537" y="396"/>
                    <a:pt x="537" y="396"/>
                  </a:cubicBezTo>
                  <a:cubicBezTo>
                    <a:pt x="537" y="417"/>
                    <a:pt x="523" y="424"/>
                    <a:pt x="509" y="424"/>
                  </a:cubicBezTo>
                  <a:close/>
                  <a:moveTo>
                    <a:pt x="346" y="424"/>
                  </a:moveTo>
                  <a:lnTo>
                    <a:pt x="346" y="424"/>
                  </a:lnTo>
                  <a:cubicBezTo>
                    <a:pt x="290" y="424"/>
                    <a:pt x="290" y="424"/>
                    <a:pt x="290" y="424"/>
                  </a:cubicBezTo>
                  <a:cubicBezTo>
                    <a:pt x="276" y="424"/>
                    <a:pt x="261" y="417"/>
                    <a:pt x="261" y="396"/>
                  </a:cubicBezTo>
                  <a:cubicBezTo>
                    <a:pt x="261" y="85"/>
                    <a:pt x="261" y="85"/>
                    <a:pt x="261" y="85"/>
                  </a:cubicBezTo>
                  <a:cubicBezTo>
                    <a:pt x="261" y="71"/>
                    <a:pt x="276" y="57"/>
                    <a:pt x="290" y="57"/>
                  </a:cubicBezTo>
                  <a:cubicBezTo>
                    <a:pt x="346" y="57"/>
                    <a:pt x="346" y="57"/>
                    <a:pt x="346" y="57"/>
                  </a:cubicBezTo>
                  <a:cubicBezTo>
                    <a:pt x="367" y="57"/>
                    <a:pt x="374" y="71"/>
                    <a:pt x="374" y="85"/>
                  </a:cubicBezTo>
                  <a:cubicBezTo>
                    <a:pt x="374" y="396"/>
                    <a:pt x="374" y="396"/>
                    <a:pt x="374" y="396"/>
                  </a:cubicBezTo>
                  <a:cubicBezTo>
                    <a:pt x="374" y="417"/>
                    <a:pt x="367" y="424"/>
                    <a:pt x="346" y="424"/>
                  </a:cubicBezTo>
                  <a:close/>
                  <a:moveTo>
                    <a:pt x="191" y="424"/>
                  </a:moveTo>
                  <a:lnTo>
                    <a:pt x="191" y="424"/>
                  </a:lnTo>
                  <a:cubicBezTo>
                    <a:pt x="134" y="424"/>
                    <a:pt x="134" y="424"/>
                    <a:pt x="134" y="424"/>
                  </a:cubicBezTo>
                  <a:cubicBezTo>
                    <a:pt x="113" y="424"/>
                    <a:pt x="106" y="417"/>
                    <a:pt x="106" y="396"/>
                  </a:cubicBezTo>
                  <a:cubicBezTo>
                    <a:pt x="106" y="339"/>
                    <a:pt x="106" y="339"/>
                    <a:pt x="106" y="339"/>
                  </a:cubicBezTo>
                  <a:cubicBezTo>
                    <a:pt x="106" y="325"/>
                    <a:pt x="113" y="311"/>
                    <a:pt x="134" y="311"/>
                  </a:cubicBezTo>
                  <a:cubicBezTo>
                    <a:pt x="191" y="311"/>
                    <a:pt x="191" y="311"/>
                    <a:pt x="191" y="311"/>
                  </a:cubicBezTo>
                  <a:cubicBezTo>
                    <a:pt x="205" y="311"/>
                    <a:pt x="219" y="325"/>
                    <a:pt x="219" y="339"/>
                  </a:cubicBezTo>
                  <a:cubicBezTo>
                    <a:pt x="219" y="396"/>
                    <a:pt x="219" y="396"/>
                    <a:pt x="219" y="396"/>
                  </a:cubicBezTo>
                  <a:cubicBezTo>
                    <a:pt x="219" y="417"/>
                    <a:pt x="205" y="424"/>
                    <a:pt x="191" y="424"/>
                  </a:cubicBezTo>
                  <a:close/>
                </a:path>
              </a:pathLst>
            </a:custGeom>
            <a:solidFill>
              <a:schemeClr val="bg1"/>
            </a:solidFill>
            <a:ln>
              <a:noFill/>
            </a:ln>
          </p:spPr>
          <p:txBody>
            <a:bodyPr wrap="none" lIns="45720" tIns="22860" rIns="45720" bIns="22860" anchor="ctr"/>
            <a:lstStyle/>
            <a:p>
              <a:endParaRPr lang="en-US" sz="2400">
                <a:cs typeface="+mn-ea"/>
                <a:sym typeface="+mn-lt"/>
              </a:endParaRPr>
            </a:p>
          </p:txBody>
        </p:sp>
      </p:grpSp>
      <p:grpSp>
        <p:nvGrpSpPr>
          <p:cNvPr id="24" name="组合 23"/>
          <p:cNvGrpSpPr/>
          <p:nvPr/>
        </p:nvGrpSpPr>
        <p:grpSpPr>
          <a:xfrm>
            <a:off x="5327915" y="1699760"/>
            <a:ext cx="577111" cy="577112"/>
            <a:chOff x="4139952" y="1274820"/>
            <a:chExt cx="432833" cy="432834"/>
          </a:xfrm>
        </p:grpSpPr>
        <p:sp>
          <p:nvSpPr>
            <p:cNvPr id="25" name="椭圆 16"/>
            <p:cNvSpPr>
              <a:spLocks noChangeArrowheads="1"/>
            </p:cNvSpPr>
            <p:nvPr/>
          </p:nvSpPr>
          <p:spPr bwMode="auto">
            <a:xfrm>
              <a:off x="4139952" y="1274820"/>
              <a:ext cx="432833" cy="432834"/>
            </a:xfrm>
            <a:prstGeom prst="ellipse">
              <a:avLst/>
            </a:prstGeom>
            <a:solidFill>
              <a:srgbClr val="3992DB"/>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mn-lt"/>
                <a:ea typeface="+mn-ea"/>
                <a:cs typeface="+mn-ea"/>
                <a:sym typeface="+mn-lt"/>
              </a:endParaRPr>
            </a:p>
          </p:txBody>
        </p:sp>
        <p:sp>
          <p:nvSpPr>
            <p:cNvPr id="26" name="Freeform 84"/>
            <p:cNvSpPr>
              <a:spLocks noChangeArrowheads="1"/>
            </p:cNvSpPr>
            <p:nvPr/>
          </p:nvSpPr>
          <p:spPr bwMode="auto">
            <a:xfrm>
              <a:off x="4241546" y="1366806"/>
              <a:ext cx="248863" cy="248863"/>
            </a:xfrm>
            <a:custGeom>
              <a:avLst/>
              <a:gdLst>
                <a:gd name="T0" fmla="*/ 43332858 w 602"/>
                <a:gd name="T1" fmla="*/ 34979440 h 602"/>
                <a:gd name="T2" fmla="*/ 43332858 w 602"/>
                <a:gd name="T3" fmla="*/ 34979440 h 602"/>
                <a:gd name="T4" fmla="*/ 43332858 w 602"/>
                <a:gd name="T5" fmla="*/ 0 h 602"/>
                <a:gd name="T6" fmla="*/ 78442719 w 602"/>
                <a:gd name="T7" fmla="*/ 34979440 h 602"/>
                <a:gd name="T8" fmla="*/ 43332858 w 602"/>
                <a:gd name="T9" fmla="*/ 34979440 h 602"/>
                <a:gd name="T10" fmla="*/ 36023527 w 602"/>
                <a:gd name="T11" fmla="*/ 78442719 h 602"/>
                <a:gd name="T12" fmla="*/ 36023527 w 602"/>
                <a:gd name="T13" fmla="*/ 78442719 h 602"/>
                <a:gd name="T14" fmla="*/ 0 w 602"/>
                <a:gd name="T15" fmla="*/ 42419192 h 602"/>
                <a:gd name="T16" fmla="*/ 36023527 w 602"/>
                <a:gd name="T17" fmla="*/ 7308970 h 602"/>
                <a:gd name="T18" fmla="*/ 36023527 w 602"/>
                <a:gd name="T19" fmla="*/ 42419192 h 602"/>
                <a:gd name="T20" fmla="*/ 71002968 w 602"/>
                <a:gd name="T21" fmla="*/ 42419192 h 602"/>
                <a:gd name="T22" fmla="*/ 36023527 w 602"/>
                <a:gd name="T23" fmla="*/ 78442719 h 60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02" h="602">
                  <a:moveTo>
                    <a:pt x="332" y="268"/>
                  </a:moveTo>
                  <a:lnTo>
                    <a:pt x="332" y="268"/>
                  </a:lnTo>
                  <a:cubicBezTo>
                    <a:pt x="332" y="0"/>
                    <a:pt x="332" y="0"/>
                    <a:pt x="332" y="0"/>
                  </a:cubicBezTo>
                  <a:cubicBezTo>
                    <a:pt x="481" y="0"/>
                    <a:pt x="601" y="120"/>
                    <a:pt x="601" y="268"/>
                  </a:cubicBezTo>
                  <a:lnTo>
                    <a:pt x="332" y="268"/>
                  </a:lnTo>
                  <a:close/>
                  <a:moveTo>
                    <a:pt x="276" y="601"/>
                  </a:moveTo>
                  <a:lnTo>
                    <a:pt x="276" y="601"/>
                  </a:lnTo>
                  <a:cubicBezTo>
                    <a:pt x="120" y="601"/>
                    <a:pt x="0" y="480"/>
                    <a:pt x="0" y="325"/>
                  </a:cubicBezTo>
                  <a:cubicBezTo>
                    <a:pt x="0" y="176"/>
                    <a:pt x="120" y="56"/>
                    <a:pt x="276" y="56"/>
                  </a:cubicBezTo>
                  <a:cubicBezTo>
                    <a:pt x="276" y="325"/>
                    <a:pt x="276" y="325"/>
                    <a:pt x="276" y="325"/>
                  </a:cubicBezTo>
                  <a:cubicBezTo>
                    <a:pt x="544" y="325"/>
                    <a:pt x="544" y="325"/>
                    <a:pt x="544" y="325"/>
                  </a:cubicBezTo>
                  <a:cubicBezTo>
                    <a:pt x="544" y="480"/>
                    <a:pt x="424" y="601"/>
                    <a:pt x="276" y="601"/>
                  </a:cubicBezTo>
                  <a:close/>
                </a:path>
              </a:pathLst>
            </a:custGeom>
            <a:solidFill>
              <a:schemeClr val="bg1"/>
            </a:solidFill>
            <a:ln>
              <a:noFill/>
            </a:ln>
          </p:spPr>
          <p:txBody>
            <a:bodyPr wrap="none" lIns="45720" tIns="22860" rIns="45720" bIns="22860" anchor="ctr"/>
            <a:lstStyle/>
            <a:p>
              <a:endParaRPr lang="en-US" sz="2400">
                <a:cs typeface="+mn-ea"/>
                <a:sym typeface="+mn-lt"/>
              </a:endParaRPr>
            </a:p>
          </p:txBody>
        </p:sp>
      </p:grpSp>
      <p:sp>
        <p:nvSpPr>
          <p:cNvPr id="28" name="文本框 27"/>
          <p:cNvSpPr txBox="1"/>
          <p:nvPr/>
        </p:nvSpPr>
        <p:spPr>
          <a:xfrm>
            <a:off x="10693386" y="232787"/>
            <a:ext cx="1296610" cy="523220"/>
          </a:xfrm>
          <a:prstGeom prst="rect">
            <a:avLst/>
          </a:prstGeom>
          <a:noFill/>
        </p:spPr>
        <p:txBody>
          <a:bodyPr wrap="square" rtlCol="0">
            <a:spAutoFit/>
          </a:bodyPr>
          <a:lstStyle>
            <a:defPPr>
              <a:defRPr lang="zh-CN"/>
            </a:defPPr>
            <a:lvl1pPr>
              <a:defRPr sz="2800">
                <a:solidFill>
                  <a:srgbClr val="395B77"/>
                </a:solidFill>
                <a:cs typeface="+mn-ea"/>
              </a:defRPr>
            </a:lvl1pPr>
          </a:lstStyle>
          <a:p>
            <a:r>
              <a:rPr lang="en-US" altLang="zh-CN" dirty="0">
                <a:sym typeface="+mn-lt"/>
              </a:rPr>
              <a:t>LOGO</a:t>
            </a:r>
            <a:endParaRPr lang="zh-CN" altLang="en-US" dirty="0">
              <a:sym typeface="+mn-lt"/>
            </a:endParaRPr>
          </a:p>
        </p:txBody>
      </p:sp>
    </p:spTree>
  </p:cSld>
  <p:clrMapOvr>
    <a:masterClrMapping/>
  </p:clrMapOvr>
  <p:transition spd="slow" advClick="0" advTm="6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800" fill="hold"/>
                                        <p:tgtEl>
                                          <p:spTgt spid="4"/>
                                        </p:tgtEl>
                                        <p:attrNameLst>
                                          <p:attrName>ppt_x</p:attrName>
                                        </p:attrNameLst>
                                      </p:cBhvr>
                                      <p:tavLst>
                                        <p:tav tm="0">
                                          <p:val>
                                            <p:strVal val="0-#ppt_w/2"/>
                                          </p:val>
                                        </p:tav>
                                        <p:tav tm="100000">
                                          <p:val>
                                            <p:strVal val="#ppt_x"/>
                                          </p:val>
                                        </p:tav>
                                      </p:tavLst>
                                    </p:anim>
                                    <p:anim calcmode="lin" valueType="num">
                                      <p:cBhvr additive="base">
                                        <p:cTn id="8" dur="8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53" presetClass="entr" presetSubtype="16" fill="hold" nodeType="afterEffect">
                                  <p:stCondLst>
                                    <p:cond delay="0"/>
                                  </p:stCondLst>
                                  <p:childTnLst>
                                    <p:set>
                                      <p:cBhvr>
                                        <p:cTn id="11" dur="1" fill="hold">
                                          <p:stCondLst>
                                            <p:cond delay="0"/>
                                          </p:stCondLst>
                                        </p:cTn>
                                        <p:tgtEl>
                                          <p:spTgt spid="21"/>
                                        </p:tgtEl>
                                        <p:attrNameLst>
                                          <p:attrName>style.visibility</p:attrName>
                                        </p:attrNameLst>
                                      </p:cBhvr>
                                      <p:to>
                                        <p:strVal val="visible"/>
                                      </p:to>
                                    </p:set>
                                    <p:anim calcmode="lin" valueType="num">
                                      <p:cBhvr>
                                        <p:cTn id="12" dur="500" fill="hold"/>
                                        <p:tgtEl>
                                          <p:spTgt spid="21"/>
                                        </p:tgtEl>
                                        <p:attrNameLst>
                                          <p:attrName>ppt_w</p:attrName>
                                        </p:attrNameLst>
                                      </p:cBhvr>
                                      <p:tavLst>
                                        <p:tav tm="0">
                                          <p:val>
                                            <p:fltVal val="0"/>
                                          </p:val>
                                        </p:tav>
                                        <p:tav tm="100000">
                                          <p:val>
                                            <p:strVal val="#ppt_w"/>
                                          </p:val>
                                        </p:tav>
                                      </p:tavLst>
                                    </p:anim>
                                    <p:anim calcmode="lin" valueType="num">
                                      <p:cBhvr>
                                        <p:cTn id="13" dur="500" fill="hold"/>
                                        <p:tgtEl>
                                          <p:spTgt spid="21"/>
                                        </p:tgtEl>
                                        <p:attrNameLst>
                                          <p:attrName>ppt_h</p:attrName>
                                        </p:attrNameLst>
                                      </p:cBhvr>
                                      <p:tavLst>
                                        <p:tav tm="0">
                                          <p:val>
                                            <p:fltVal val="0"/>
                                          </p:val>
                                        </p:tav>
                                        <p:tav tm="100000">
                                          <p:val>
                                            <p:strVal val="#ppt_h"/>
                                          </p:val>
                                        </p:tav>
                                      </p:tavLst>
                                    </p:anim>
                                    <p:animEffect transition="in" filter="fade">
                                      <p:cBhvr>
                                        <p:cTn id="14" dur="500"/>
                                        <p:tgtEl>
                                          <p:spTgt spid="21"/>
                                        </p:tgtEl>
                                      </p:cBhvr>
                                    </p:animEffect>
                                  </p:childTnLst>
                                </p:cTn>
                              </p:par>
                              <p:par>
                                <p:cTn id="15" presetID="53" presetClass="entr" presetSubtype="16" fill="hold" nodeType="withEffect">
                                  <p:stCondLst>
                                    <p:cond delay="200"/>
                                  </p:stCondLst>
                                  <p:childTnLst>
                                    <p:set>
                                      <p:cBhvr>
                                        <p:cTn id="16" dur="1" fill="hold">
                                          <p:stCondLst>
                                            <p:cond delay="0"/>
                                          </p:stCondLst>
                                        </p:cTn>
                                        <p:tgtEl>
                                          <p:spTgt spid="24"/>
                                        </p:tgtEl>
                                        <p:attrNameLst>
                                          <p:attrName>style.visibility</p:attrName>
                                        </p:attrNameLst>
                                      </p:cBhvr>
                                      <p:to>
                                        <p:strVal val="visible"/>
                                      </p:to>
                                    </p:set>
                                    <p:anim calcmode="lin" valueType="num">
                                      <p:cBhvr>
                                        <p:cTn id="17" dur="500" fill="hold"/>
                                        <p:tgtEl>
                                          <p:spTgt spid="24"/>
                                        </p:tgtEl>
                                        <p:attrNameLst>
                                          <p:attrName>ppt_w</p:attrName>
                                        </p:attrNameLst>
                                      </p:cBhvr>
                                      <p:tavLst>
                                        <p:tav tm="0">
                                          <p:val>
                                            <p:fltVal val="0"/>
                                          </p:val>
                                        </p:tav>
                                        <p:tav tm="100000">
                                          <p:val>
                                            <p:strVal val="#ppt_w"/>
                                          </p:val>
                                        </p:tav>
                                      </p:tavLst>
                                    </p:anim>
                                    <p:anim calcmode="lin" valueType="num">
                                      <p:cBhvr>
                                        <p:cTn id="18" dur="500" fill="hold"/>
                                        <p:tgtEl>
                                          <p:spTgt spid="24"/>
                                        </p:tgtEl>
                                        <p:attrNameLst>
                                          <p:attrName>ppt_h</p:attrName>
                                        </p:attrNameLst>
                                      </p:cBhvr>
                                      <p:tavLst>
                                        <p:tav tm="0">
                                          <p:val>
                                            <p:fltVal val="0"/>
                                          </p:val>
                                        </p:tav>
                                        <p:tav tm="100000">
                                          <p:val>
                                            <p:strVal val="#ppt_h"/>
                                          </p:val>
                                        </p:tav>
                                      </p:tavLst>
                                    </p:anim>
                                    <p:animEffect transition="in" filter="fade">
                                      <p:cBhvr>
                                        <p:cTn id="19" dur="500"/>
                                        <p:tgtEl>
                                          <p:spTgt spid="24"/>
                                        </p:tgtEl>
                                      </p:cBhvr>
                                    </p:animEffect>
                                  </p:childTnLst>
                                </p:cTn>
                              </p:par>
                              <p:par>
                                <p:cTn id="20" presetID="53" presetClass="entr" presetSubtype="16" fill="hold" nodeType="withEffect">
                                  <p:stCondLst>
                                    <p:cond delay="400"/>
                                  </p:stCondLst>
                                  <p:childTnLst>
                                    <p:set>
                                      <p:cBhvr>
                                        <p:cTn id="21" dur="1" fill="hold">
                                          <p:stCondLst>
                                            <p:cond delay="0"/>
                                          </p:stCondLst>
                                        </p:cTn>
                                        <p:tgtEl>
                                          <p:spTgt spid="15"/>
                                        </p:tgtEl>
                                        <p:attrNameLst>
                                          <p:attrName>style.visibility</p:attrName>
                                        </p:attrNameLst>
                                      </p:cBhvr>
                                      <p:to>
                                        <p:strVal val="visible"/>
                                      </p:to>
                                    </p:set>
                                    <p:anim calcmode="lin" valueType="num">
                                      <p:cBhvr>
                                        <p:cTn id="22" dur="500" fill="hold"/>
                                        <p:tgtEl>
                                          <p:spTgt spid="15"/>
                                        </p:tgtEl>
                                        <p:attrNameLst>
                                          <p:attrName>ppt_w</p:attrName>
                                        </p:attrNameLst>
                                      </p:cBhvr>
                                      <p:tavLst>
                                        <p:tav tm="0">
                                          <p:val>
                                            <p:fltVal val="0"/>
                                          </p:val>
                                        </p:tav>
                                        <p:tav tm="100000">
                                          <p:val>
                                            <p:strVal val="#ppt_w"/>
                                          </p:val>
                                        </p:tav>
                                      </p:tavLst>
                                    </p:anim>
                                    <p:anim calcmode="lin" valueType="num">
                                      <p:cBhvr>
                                        <p:cTn id="23" dur="500" fill="hold"/>
                                        <p:tgtEl>
                                          <p:spTgt spid="15"/>
                                        </p:tgtEl>
                                        <p:attrNameLst>
                                          <p:attrName>ppt_h</p:attrName>
                                        </p:attrNameLst>
                                      </p:cBhvr>
                                      <p:tavLst>
                                        <p:tav tm="0">
                                          <p:val>
                                            <p:fltVal val="0"/>
                                          </p:val>
                                        </p:tav>
                                        <p:tav tm="100000">
                                          <p:val>
                                            <p:strVal val="#ppt_h"/>
                                          </p:val>
                                        </p:tav>
                                      </p:tavLst>
                                    </p:anim>
                                    <p:animEffect transition="in" filter="fade">
                                      <p:cBhvr>
                                        <p:cTn id="24" dur="500"/>
                                        <p:tgtEl>
                                          <p:spTgt spid="15"/>
                                        </p:tgtEl>
                                      </p:cBhvr>
                                    </p:animEffect>
                                  </p:childTnLst>
                                </p:cTn>
                              </p:par>
                              <p:par>
                                <p:cTn id="25" presetID="53" presetClass="entr" presetSubtype="16" fill="hold" nodeType="withEffect">
                                  <p:stCondLst>
                                    <p:cond delay="600"/>
                                  </p:stCondLst>
                                  <p:childTnLst>
                                    <p:set>
                                      <p:cBhvr>
                                        <p:cTn id="26" dur="1" fill="hold">
                                          <p:stCondLst>
                                            <p:cond delay="0"/>
                                          </p:stCondLst>
                                        </p:cTn>
                                        <p:tgtEl>
                                          <p:spTgt spid="18"/>
                                        </p:tgtEl>
                                        <p:attrNameLst>
                                          <p:attrName>style.visibility</p:attrName>
                                        </p:attrNameLst>
                                      </p:cBhvr>
                                      <p:to>
                                        <p:strVal val="visible"/>
                                      </p:to>
                                    </p:set>
                                    <p:anim calcmode="lin" valueType="num">
                                      <p:cBhvr>
                                        <p:cTn id="27" dur="500" fill="hold"/>
                                        <p:tgtEl>
                                          <p:spTgt spid="18"/>
                                        </p:tgtEl>
                                        <p:attrNameLst>
                                          <p:attrName>ppt_w</p:attrName>
                                        </p:attrNameLst>
                                      </p:cBhvr>
                                      <p:tavLst>
                                        <p:tav tm="0">
                                          <p:val>
                                            <p:fltVal val="0"/>
                                          </p:val>
                                        </p:tav>
                                        <p:tav tm="100000">
                                          <p:val>
                                            <p:strVal val="#ppt_w"/>
                                          </p:val>
                                        </p:tav>
                                      </p:tavLst>
                                    </p:anim>
                                    <p:anim calcmode="lin" valueType="num">
                                      <p:cBhvr>
                                        <p:cTn id="28" dur="500" fill="hold"/>
                                        <p:tgtEl>
                                          <p:spTgt spid="18"/>
                                        </p:tgtEl>
                                        <p:attrNameLst>
                                          <p:attrName>ppt_h</p:attrName>
                                        </p:attrNameLst>
                                      </p:cBhvr>
                                      <p:tavLst>
                                        <p:tav tm="0">
                                          <p:val>
                                            <p:fltVal val="0"/>
                                          </p:val>
                                        </p:tav>
                                        <p:tav tm="100000">
                                          <p:val>
                                            <p:strVal val="#ppt_h"/>
                                          </p:val>
                                        </p:tav>
                                      </p:tavLst>
                                    </p:anim>
                                    <p:animEffect transition="in" filter="fade">
                                      <p:cBhvr>
                                        <p:cTn id="29" dur="500"/>
                                        <p:tgtEl>
                                          <p:spTgt spid="18"/>
                                        </p:tgtEl>
                                      </p:cBhvr>
                                    </p:animEffect>
                                  </p:childTnLst>
                                </p:cTn>
                              </p:par>
                              <p:par>
                                <p:cTn id="30" presetID="53" presetClass="entr" presetSubtype="16" fill="hold" nodeType="withEffect">
                                  <p:stCondLst>
                                    <p:cond delay="800"/>
                                  </p:stCondLst>
                                  <p:childTnLst>
                                    <p:set>
                                      <p:cBhvr>
                                        <p:cTn id="31" dur="1" fill="hold">
                                          <p:stCondLst>
                                            <p:cond delay="0"/>
                                          </p:stCondLst>
                                        </p:cTn>
                                        <p:tgtEl>
                                          <p:spTgt spid="12"/>
                                        </p:tgtEl>
                                        <p:attrNameLst>
                                          <p:attrName>style.visibility</p:attrName>
                                        </p:attrNameLst>
                                      </p:cBhvr>
                                      <p:to>
                                        <p:strVal val="visible"/>
                                      </p:to>
                                    </p:set>
                                    <p:anim calcmode="lin" valueType="num">
                                      <p:cBhvr>
                                        <p:cTn id="32" dur="500" fill="hold"/>
                                        <p:tgtEl>
                                          <p:spTgt spid="12"/>
                                        </p:tgtEl>
                                        <p:attrNameLst>
                                          <p:attrName>ppt_w</p:attrName>
                                        </p:attrNameLst>
                                      </p:cBhvr>
                                      <p:tavLst>
                                        <p:tav tm="0">
                                          <p:val>
                                            <p:fltVal val="0"/>
                                          </p:val>
                                        </p:tav>
                                        <p:tav tm="100000">
                                          <p:val>
                                            <p:strVal val="#ppt_w"/>
                                          </p:val>
                                        </p:tav>
                                      </p:tavLst>
                                    </p:anim>
                                    <p:anim calcmode="lin" valueType="num">
                                      <p:cBhvr>
                                        <p:cTn id="33" dur="500" fill="hold"/>
                                        <p:tgtEl>
                                          <p:spTgt spid="12"/>
                                        </p:tgtEl>
                                        <p:attrNameLst>
                                          <p:attrName>ppt_h</p:attrName>
                                        </p:attrNameLst>
                                      </p:cBhvr>
                                      <p:tavLst>
                                        <p:tav tm="0">
                                          <p:val>
                                            <p:fltVal val="0"/>
                                          </p:val>
                                        </p:tav>
                                        <p:tav tm="100000">
                                          <p:val>
                                            <p:strVal val="#ppt_h"/>
                                          </p:val>
                                        </p:tav>
                                      </p:tavLst>
                                    </p:anim>
                                    <p:animEffect transition="in" filter="fade">
                                      <p:cBhvr>
                                        <p:cTn id="34" dur="500"/>
                                        <p:tgtEl>
                                          <p:spTgt spid="12"/>
                                        </p:tgtEl>
                                      </p:cBhvr>
                                    </p:animEffect>
                                  </p:childTnLst>
                                </p:cTn>
                              </p:par>
                            </p:childTnLst>
                          </p:cTn>
                        </p:par>
                        <p:par>
                          <p:cTn id="35" fill="hold">
                            <p:stCondLst>
                              <p:cond delay="1500"/>
                            </p:stCondLst>
                            <p:childTnLst>
                              <p:par>
                                <p:cTn id="36" presetID="22" presetClass="entr" presetSubtype="8" fill="hold" grpId="0" nodeType="afterEffect">
                                  <p:stCondLst>
                                    <p:cond delay="0"/>
                                  </p:stCondLst>
                                  <p:iterate type="lt">
                                    <p:tmPct val="30000"/>
                                  </p:iterate>
                                  <p:childTnLst>
                                    <p:set>
                                      <p:cBhvr>
                                        <p:cTn id="37" dur="1" fill="hold">
                                          <p:stCondLst>
                                            <p:cond delay="0"/>
                                          </p:stCondLst>
                                        </p:cTn>
                                        <p:tgtEl>
                                          <p:spTgt spid="10"/>
                                        </p:tgtEl>
                                        <p:attrNameLst>
                                          <p:attrName>style.visibility</p:attrName>
                                        </p:attrNameLst>
                                      </p:cBhvr>
                                      <p:to>
                                        <p:strVal val="visible"/>
                                      </p:to>
                                    </p:set>
                                    <p:animEffect transition="in" filter="wipe(left)">
                                      <p:cBhvr>
                                        <p:cTn id="38" dur="200"/>
                                        <p:tgtEl>
                                          <p:spTgt spid="10"/>
                                        </p:tgtEl>
                                      </p:cBhvr>
                                    </p:animEffect>
                                  </p:childTnLst>
                                </p:cTn>
                              </p:par>
                              <p:par>
                                <p:cTn id="39" presetID="36" presetClass="emph" presetSubtype="0" fill="hold" grpId="1" nodeType="withEffect">
                                  <p:stCondLst>
                                    <p:cond delay="0"/>
                                  </p:stCondLst>
                                  <p:iterate type="lt">
                                    <p:tmPct val="30000"/>
                                  </p:iterate>
                                  <p:childTnLst>
                                    <p:animScale>
                                      <p:cBhvr>
                                        <p:cTn id="40" dur="50" autoRev="1" fill="hold">
                                          <p:stCondLst>
                                            <p:cond delay="0"/>
                                          </p:stCondLst>
                                        </p:cTn>
                                        <p:tgtEl>
                                          <p:spTgt spid="10"/>
                                        </p:tgtEl>
                                      </p:cBhvr>
                                      <p:to x="80000" y="100000"/>
                                    </p:animScale>
                                    <p:anim by="(#ppt_w*0.10)" calcmode="lin" valueType="num">
                                      <p:cBhvr>
                                        <p:cTn id="41" dur="50" autoRev="1" fill="hold">
                                          <p:stCondLst>
                                            <p:cond delay="0"/>
                                          </p:stCondLst>
                                        </p:cTn>
                                        <p:tgtEl>
                                          <p:spTgt spid="10"/>
                                        </p:tgtEl>
                                        <p:attrNameLst>
                                          <p:attrName>ppt_x</p:attrName>
                                        </p:attrNameLst>
                                      </p:cBhvr>
                                    </p:anim>
                                    <p:anim by="(-#ppt_w*0.10)" calcmode="lin" valueType="num">
                                      <p:cBhvr>
                                        <p:cTn id="42" dur="50" autoRev="1" fill="hold">
                                          <p:stCondLst>
                                            <p:cond delay="0"/>
                                          </p:stCondLst>
                                        </p:cTn>
                                        <p:tgtEl>
                                          <p:spTgt spid="10"/>
                                        </p:tgtEl>
                                        <p:attrNameLst>
                                          <p:attrName>ppt_y</p:attrName>
                                        </p:attrNameLst>
                                      </p:cBhvr>
                                    </p:anim>
                                    <p:animRot by="-480000">
                                      <p:cBhvr>
                                        <p:cTn id="43" dur="50" autoRev="1" fill="hold">
                                          <p:stCondLst>
                                            <p:cond delay="0"/>
                                          </p:stCondLst>
                                        </p:cTn>
                                        <p:tgtEl>
                                          <p:spTgt spid="1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0" grpId="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765738" y="753752"/>
            <a:ext cx="10079420" cy="136634"/>
          </a:xfrm>
          <a:prstGeom prst="rect">
            <a:avLst/>
          </a:prstGeom>
          <a:solidFill>
            <a:srgbClr val="0034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003466"/>
              </a:solidFill>
              <a:cs typeface="+mn-ea"/>
              <a:sym typeface="+mn-lt"/>
            </a:endParaRPr>
          </a:p>
        </p:txBody>
      </p:sp>
      <p:sp>
        <p:nvSpPr>
          <p:cNvPr id="5" name="椭圆 4"/>
          <p:cNvSpPr/>
          <p:nvPr/>
        </p:nvSpPr>
        <p:spPr>
          <a:xfrm>
            <a:off x="346842" y="0"/>
            <a:ext cx="1332000" cy="1332000"/>
          </a:xfrm>
          <a:prstGeom prst="ellipse">
            <a:avLst/>
          </a:prstGeom>
          <a:blipFill dpi="0" rotWithShape="1">
            <a:blip r:embed="rId1" cstate="screen"/>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6" name="组合 5"/>
          <p:cNvGrpSpPr/>
          <p:nvPr/>
        </p:nvGrpSpPr>
        <p:grpSpPr>
          <a:xfrm>
            <a:off x="11330808" y="372047"/>
            <a:ext cx="514350" cy="284207"/>
            <a:chOff x="10501313" y="528290"/>
            <a:chExt cx="514350" cy="332185"/>
          </a:xfrm>
          <a:solidFill>
            <a:srgbClr val="395B77"/>
          </a:solidFill>
        </p:grpSpPr>
        <p:sp>
          <p:nvSpPr>
            <p:cNvPr id="8" name="矩形 7"/>
            <p:cNvSpPr/>
            <p:nvPr/>
          </p:nvSpPr>
          <p:spPr>
            <a:xfrm>
              <a:off x="10501313" y="700088"/>
              <a:ext cx="102306" cy="160387"/>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a:cs typeface="+mn-ea"/>
                <a:sym typeface="+mn-lt"/>
              </a:endParaRPr>
            </a:p>
          </p:txBody>
        </p:sp>
        <p:sp>
          <p:nvSpPr>
            <p:cNvPr id="9" name="矩形 8"/>
            <p:cNvSpPr/>
            <p:nvPr/>
          </p:nvSpPr>
          <p:spPr>
            <a:xfrm>
              <a:off x="10707335" y="597694"/>
              <a:ext cx="102306" cy="262781"/>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a:cs typeface="+mn-ea"/>
                <a:sym typeface="+mn-lt"/>
              </a:endParaRPr>
            </a:p>
          </p:txBody>
        </p:sp>
        <p:sp>
          <p:nvSpPr>
            <p:cNvPr id="10" name="矩形 9"/>
            <p:cNvSpPr/>
            <p:nvPr/>
          </p:nvSpPr>
          <p:spPr>
            <a:xfrm>
              <a:off x="10913357" y="528290"/>
              <a:ext cx="102306" cy="332185"/>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a:cs typeface="+mn-ea"/>
                <a:sym typeface="+mn-lt"/>
              </a:endParaRPr>
            </a:p>
          </p:txBody>
        </p:sp>
      </p:grpSp>
      <p:sp>
        <p:nvSpPr>
          <p:cNvPr id="7" name="矩形 6"/>
          <p:cNvSpPr/>
          <p:nvPr/>
        </p:nvSpPr>
        <p:spPr>
          <a:xfrm>
            <a:off x="2048902" y="194589"/>
            <a:ext cx="1415772" cy="461665"/>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sz="2400" b="1" dirty="0">
                <a:solidFill>
                  <a:srgbClr val="003466"/>
                </a:solidFill>
                <a:cs typeface="+mn-ea"/>
                <a:sym typeface="+mn-lt"/>
              </a:rPr>
              <a:t>成本报告</a:t>
            </a:r>
            <a:endParaRPr lang="zh-CN" altLang="en-US" sz="2400" b="1" dirty="0">
              <a:solidFill>
                <a:srgbClr val="003466"/>
              </a:solidFill>
              <a:cs typeface="+mn-ea"/>
              <a:sym typeface="+mn-lt"/>
            </a:endParaRPr>
          </a:p>
        </p:txBody>
      </p:sp>
      <p:sp>
        <p:nvSpPr>
          <p:cNvPr id="16" name="矩形 15"/>
          <p:cNvSpPr/>
          <p:nvPr/>
        </p:nvSpPr>
        <p:spPr>
          <a:xfrm>
            <a:off x="2084646" y="1234475"/>
            <a:ext cx="3100520" cy="567779"/>
          </a:xfrm>
          <a:prstGeom prst="rect">
            <a:avLst/>
          </a:prstGeom>
          <a:solidFill>
            <a:srgbClr val="2C4D88"/>
          </a:solidFill>
          <a:ln>
            <a:noFill/>
          </a:ln>
        </p:spPr>
        <p:style>
          <a:lnRef idx="2">
            <a:schemeClr val="accent1">
              <a:shade val="50000"/>
            </a:schemeClr>
          </a:lnRef>
          <a:fillRef idx="1">
            <a:schemeClr val="accent1"/>
          </a:fillRef>
          <a:effectRef idx="0">
            <a:schemeClr val="accent1"/>
          </a:effectRef>
          <a:fontRef idx="minor">
            <a:schemeClr val="lt1"/>
          </a:fontRef>
        </p:style>
        <p:txBody>
          <a:bodyPr lIns="68567" tIns="34284" rIns="68567" bIns="34284"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3200" b="1" spc="300" dirty="0">
                <a:cs typeface="+mn-ea"/>
                <a:sym typeface="+mn-lt"/>
              </a:rPr>
              <a:t>成本管理报告</a:t>
            </a:r>
            <a:endParaRPr lang="zh-CN" altLang="en-US" sz="3200" b="1" spc="300" dirty="0">
              <a:cs typeface="+mn-ea"/>
              <a:sym typeface="+mn-lt"/>
            </a:endParaRPr>
          </a:p>
        </p:txBody>
      </p:sp>
      <p:sp>
        <p:nvSpPr>
          <p:cNvPr id="28" name="椭圆 27"/>
          <p:cNvSpPr/>
          <p:nvPr/>
        </p:nvSpPr>
        <p:spPr>
          <a:xfrm>
            <a:off x="1793392" y="2733819"/>
            <a:ext cx="2363189" cy="2363189"/>
          </a:xfrm>
          <a:prstGeom prst="ellipse">
            <a:avLst/>
          </a:prstGeom>
          <a:solidFill>
            <a:srgbClr val="55A3D3"/>
          </a:solidFill>
          <a:ln cmpd="dbl">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9" name="椭圆 28"/>
          <p:cNvSpPr/>
          <p:nvPr/>
        </p:nvSpPr>
        <p:spPr>
          <a:xfrm>
            <a:off x="1678842" y="2619269"/>
            <a:ext cx="2592288" cy="2592288"/>
          </a:xfrm>
          <a:prstGeom prst="ellipse">
            <a:avLst/>
          </a:prstGeom>
          <a:noFill/>
          <a:ln cmpd="sng">
            <a:solidFill>
              <a:srgbClr val="FC94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31" name="直接连接符 30"/>
          <p:cNvCxnSpPr/>
          <p:nvPr/>
        </p:nvCxnSpPr>
        <p:spPr>
          <a:xfrm>
            <a:off x="3178845" y="5211557"/>
            <a:ext cx="2447826" cy="0"/>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grpSp>
        <p:nvGrpSpPr>
          <p:cNvPr id="32" name="组合 31"/>
          <p:cNvGrpSpPr/>
          <p:nvPr/>
        </p:nvGrpSpPr>
        <p:grpSpPr>
          <a:xfrm>
            <a:off x="5063218" y="2259229"/>
            <a:ext cx="738356" cy="720080"/>
            <a:chOff x="3995936" y="1495374"/>
            <a:chExt cx="738356" cy="720080"/>
          </a:xfrm>
        </p:grpSpPr>
        <p:sp>
          <p:nvSpPr>
            <p:cNvPr id="33" name="椭圆 32"/>
            <p:cNvSpPr/>
            <p:nvPr/>
          </p:nvSpPr>
          <p:spPr>
            <a:xfrm>
              <a:off x="3995936" y="1495374"/>
              <a:ext cx="720080" cy="720080"/>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4" name="TextBox 15"/>
            <p:cNvSpPr txBox="1"/>
            <p:nvPr/>
          </p:nvSpPr>
          <p:spPr>
            <a:xfrm>
              <a:off x="4007811" y="1569123"/>
              <a:ext cx="726481" cy="646331"/>
            </a:xfrm>
            <a:prstGeom prst="rect">
              <a:avLst/>
            </a:prstGeom>
            <a:noFill/>
          </p:spPr>
          <p:txBody>
            <a:bodyPr wrap="none" rtlCol="0">
              <a:spAutoFit/>
            </a:bodyPr>
            <a:lstStyle/>
            <a:p>
              <a:r>
                <a:rPr lang="en-US" altLang="zh-CN" sz="3600" dirty="0">
                  <a:solidFill>
                    <a:schemeClr val="bg1"/>
                  </a:solidFill>
                  <a:cs typeface="+mn-ea"/>
                  <a:sym typeface="+mn-lt"/>
                </a:rPr>
                <a:t>01</a:t>
              </a:r>
              <a:endParaRPr lang="zh-CN" altLang="en-US" sz="3600" dirty="0">
                <a:solidFill>
                  <a:schemeClr val="bg1"/>
                </a:solidFill>
                <a:cs typeface="+mn-ea"/>
                <a:sym typeface="+mn-lt"/>
              </a:endParaRPr>
            </a:p>
          </p:txBody>
        </p:sp>
      </p:grpSp>
      <p:grpSp>
        <p:nvGrpSpPr>
          <p:cNvPr id="35" name="组合 34"/>
          <p:cNvGrpSpPr/>
          <p:nvPr/>
        </p:nvGrpSpPr>
        <p:grpSpPr>
          <a:xfrm>
            <a:off x="5063218" y="4851517"/>
            <a:ext cx="726481" cy="720080"/>
            <a:chOff x="3995936" y="4087662"/>
            <a:chExt cx="726481" cy="720080"/>
          </a:xfrm>
        </p:grpSpPr>
        <p:sp>
          <p:nvSpPr>
            <p:cNvPr id="36" name="椭圆 35"/>
            <p:cNvSpPr/>
            <p:nvPr/>
          </p:nvSpPr>
          <p:spPr>
            <a:xfrm>
              <a:off x="3995936" y="4087662"/>
              <a:ext cx="720080" cy="720080"/>
            </a:xfrm>
            <a:prstGeom prst="ellipse">
              <a:avLst/>
            </a:prstGeom>
            <a:solidFill>
              <a:srgbClr val="FC9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7" name="TextBox 21"/>
            <p:cNvSpPr txBox="1"/>
            <p:nvPr/>
          </p:nvSpPr>
          <p:spPr>
            <a:xfrm>
              <a:off x="3995936" y="4129253"/>
              <a:ext cx="726481" cy="646331"/>
            </a:xfrm>
            <a:prstGeom prst="rect">
              <a:avLst/>
            </a:prstGeom>
            <a:noFill/>
          </p:spPr>
          <p:txBody>
            <a:bodyPr wrap="none" rtlCol="0">
              <a:spAutoFit/>
            </a:bodyPr>
            <a:lstStyle/>
            <a:p>
              <a:r>
                <a:rPr lang="en-US" altLang="zh-CN" sz="3600" dirty="0">
                  <a:solidFill>
                    <a:schemeClr val="bg1"/>
                  </a:solidFill>
                  <a:cs typeface="+mn-ea"/>
                  <a:sym typeface="+mn-lt"/>
                </a:rPr>
                <a:t>02</a:t>
              </a:r>
              <a:endParaRPr lang="zh-CN" altLang="en-US" sz="3600" dirty="0">
                <a:solidFill>
                  <a:schemeClr val="bg1"/>
                </a:solidFill>
                <a:cs typeface="+mn-ea"/>
                <a:sym typeface="+mn-lt"/>
              </a:endParaRPr>
            </a:p>
          </p:txBody>
        </p:sp>
      </p:grpSp>
      <p:sp>
        <p:nvSpPr>
          <p:cNvPr id="38" name="TextBox 22"/>
          <p:cNvSpPr txBox="1"/>
          <p:nvPr/>
        </p:nvSpPr>
        <p:spPr bwMode="auto">
          <a:xfrm>
            <a:off x="5954155" y="2547261"/>
            <a:ext cx="3546569" cy="1569660"/>
          </a:xfrm>
          <a:prstGeom prst="rect">
            <a:avLst/>
          </a:prstGeom>
          <a:noFill/>
        </p:spPr>
        <p:txBody>
          <a:bodyPr wrap="square">
            <a:spAutoFit/>
          </a:bodyPr>
          <a:lstStyle/>
          <a:p>
            <a:pPr marL="171450" indent="-171450">
              <a:lnSpc>
                <a:spcPct val="150000"/>
              </a:lnSpc>
              <a:buFont typeface="Arial" panose="020B0604020202020204" pitchFamily="34" charset="0"/>
              <a:buChar char="•"/>
            </a:pPr>
            <a:r>
              <a:rPr lang="zh-CN" altLang="en-US" sz="1600" dirty="0">
                <a:solidFill>
                  <a:schemeClr val="tx1">
                    <a:lumMod val="75000"/>
                    <a:lumOff val="25000"/>
                  </a:schemeClr>
                </a:solidFill>
                <a:cs typeface="+mn-ea"/>
                <a:sym typeface="+mn-lt"/>
              </a:rPr>
              <a:t>（商品）产品成本表</a:t>
            </a:r>
            <a:endParaRPr lang="zh-CN" altLang="en-US" sz="1600" dirty="0">
              <a:solidFill>
                <a:schemeClr val="tx1">
                  <a:lumMod val="75000"/>
                  <a:lumOff val="25000"/>
                </a:schemeClr>
              </a:solidFill>
              <a:cs typeface="+mn-ea"/>
              <a:sym typeface="+mn-lt"/>
            </a:endParaRPr>
          </a:p>
          <a:p>
            <a:pPr marL="171450" indent="-171450">
              <a:lnSpc>
                <a:spcPct val="150000"/>
              </a:lnSpc>
              <a:buFont typeface="Arial" panose="020B0604020202020204" pitchFamily="34" charset="0"/>
              <a:buChar char="•"/>
            </a:pPr>
            <a:r>
              <a:rPr lang="zh-CN" altLang="en-US" sz="1600" dirty="0">
                <a:solidFill>
                  <a:schemeClr val="tx1">
                    <a:lumMod val="75000"/>
                    <a:lumOff val="25000"/>
                  </a:schemeClr>
                </a:solidFill>
                <a:cs typeface="+mn-ea"/>
                <a:sym typeface="+mn-lt"/>
              </a:rPr>
              <a:t>主要产品单位成本表</a:t>
            </a:r>
            <a:endParaRPr lang="zh-CN" altLang="en-US" sz="1600" dirty="0">
              <a:solidFill>
                <a:schemeClr val="tx1">
                  <a:lumMod val="75000"/>
                  <a:lumOff val="25000"/>
                </a:schemeClr>
              </a:solidFill>
              <a:cs typeface="+mn-ea"/>
              <a:sym typeface="+mn-lt"/>
            </a:endParaRPr>
          </a:p>
          <a:p>
            <a:pPr marL="171450" indent="-171450">
              <a:lnSpc>
                <a:spcPct val="150000"/>
              </a:lnSpc>
              <a:buFont typeface="Arial" panose="020B0604020202020204" pitchFamily="34" charset="0"/>
              <a:buChar char="•"/>
            </a:pPr>
            <a:r>
              <a:rPr lang="zh-CN" altLang="en-US" sz="1600" dirty="0">
                <a:solidFill>
                  <a:schemeClr val="tx1">
                    <a:lumMod val="75000"/>
                    <a:lumOff val="25000"/>
                  </a:schemeClr>
                </a:solidFill>
                <a:cs typeface="+mn-ea"/>
                <a:sym typeface="+mn-lt"/>
              </a:rPr>
              <a:t>制造费用明细表</a:t>
            </a:r>
            <a:endParaRPr lang="zh-CN" altLang="en-US" sz="1600" dirty="0">
              <a:solidFill>
                <a:schemeClr val="tx1">
                  <a:lumMod val="75000"/>
                  <a:lumOff val="25000"/>
                </a:schemeClr>
              </a:solidFill>
              <a:cs typeface="+mn-ea"/>
              <a:sym typeface="+mn-lt"/>
            </a:endParaRPr>
          </a:p>
          <a:p>
            <a:pPr marL="171450" indent="-171450">
              <a:lnSpc>
                <a:spcPct val="150000"/>
              </a:lnSpc>
              <a:buFont typeface="Arial" panose="020B0604020202020204" pitchFamily="34" charset="0"/>
              <a:buChar char="•"/>
            </a:pPr>
            <a:r>
              <a:rPr lang="zh-CN" altLang="en-US" sz="1600" dirty="0">
                <a:solidFill>
                  <a:schemeClr val="tx1">
                    <a:lumMod val="75000"/>
                    <a:lumOff val="25000"/>
                  </a:schemeClr>
                </a:solidFill>
                <a:cs typeface="+mn-ea"/>
                <a:sym typeface="+mn-lt"/>
              </a:rPr>
              <a:t>其他成本报告</a:t>
            </a:r>
            <a:endParaRPr lang="zh-CN" altLang="en-US" sz="1600" dirty="0">
              <a:solidFill>
                <a:schemeClr val="tx1">
                  <a:lumMod val="75000"/>
                  <a:lumOff val="25000"/>
                </a:schemeClr>
              </a:solidFill>
              <a:cs typeface="+mn-ea"/>
              <a:sym typeface="+mn-lt"/>
            </a:endParaRPr>
          </a:p>
        </p:txBody>
      </p:sp>
      <p:sp>
        <p:nvSpPr>
          <p:cNvPr id="39" name="矩形 38"/>
          <p:cNvSpPr/>
          <p:nvPr/>
        </p:nvSpPr>
        <p:spPr bwMode="auto">
          <a:xfrm>
            <a:off x="5968520" y="2181195"/>
            <a:ext cx="2020887" cy="400110"/>
          </a:xfrm>
          <a:prstGeom prst="rect">
            <a:avLst/>
          </a:prstGeom>
        </p:spPr>
        <p:txBody>
          <a:bodyPr>
            <a:spAutoFit/>
          </a:bodyPr>
          <a:lstStyle/>
          <a:p>
            <a:pPr>
              <a:defRPr/>
            </a:pPr>
            <a:r>
              <a:rPr lang="zh-CN" altLang="en-US" sz="2000" b="1" dirty="0">
                <a:solidFill>
                  <a:schemeClr val="tx1">
                    <a:lumMod val="75000"/>
                    <a:lumOff val="25000"/>
                  </a:schemeClr>
                </a:solidFill>
                <a:cs typeface="+mn-ea"/>
                <a:sym typeface="+mn-lt"/>
              </a:rPr>
              <a:t>成本报表：</a:t>
            </a:r>
            <a:endParaRPr lang="zh-CN" altLang="en-US" sz="2000" b="1" dirty="0">
              <a:solidFill>
                <a:schemeClr val="tx1">
                  <a:lumMod val="75000"/>
                  <a:lumOff val="25000"/>
                </a:schemeClr>
              </a:solidFill>
              <a:cs typeface="+mn-ea"/>
              <a:sym typeface="+mn-lt"/>
            </a:endParaRPr>
          </a:p>
        </p:txBody>
      </p:sp>
      <p:sp>
        <p:nvSpPr>
          <p:cNvPr id="43" name="矩形 42"/>
          <p:cNvSpPr/>
          <p:nvPr/>
        </p:nvSpPr>
        <p:spPr bwMode="auto">
          <a:xfrm>
            <a:off x="5954155" y="4219630"/>
            <a:ext cx="2825513" cy="1938992"/>
          </a:xfrm>
          <a:prstGeom prst="rect">
            <a:avLst/>
          </a:prstGeom>
        </p:spPr>
        <p:txBody>
          <a:bodyPr wrap="square">
            <a:spAutoFit/>
          </a:bodyPr>
          <a:lstStyle/>
          <a:p>
            <a:pPr>
              <a:lnSpc>
                <a:spcPct val="150000"/>
              </a:lnSpc>
              <a:defRPr/>
            </a:pPr>
            <a:r>
              <a:rPr lang="zh-CN" altLang="en-US" sz="2000" b="1" dirty="0">
                <a:solidFill>
                  <a:schemeClr val="tx1">
                    <a:lumMod val="75000"/>
                    <a:lumOff val="25000"/>
                  </a:schemeClr>
                </a:solidFill>
                <a:cs typeface="+mn-ea"/>
                <a:sym typeface="+mn-lt"/>
              </a:rPr>
              <a:t>成 本 报 告</a:t>
            </a:r>
            <a:endParaRPr lang="zh-CN" altLang="en-US" sz="2000" b="1" dirty="0">
              <a:solidFill>
                <a:schemeClr val="tx1">
                  <a:lumMod val="75000"/>
                  <a:lumOff val="25000"/>
                </a:schemeClr>
              </a:solidFill>
              <a:cs typeface="+mn-ea"/>
              <a:sym typeface="+mn-lt"/>
            </a:endParaRPr>
          </a:p>
          <a:p>
            <a:pPr>
              <a:lnSpc>
                <a:spcPct val="150000"/>
              </a:lnSpc>
              <a:defRPr/>
            </a:pPr>
            <a:r>
              <a:rPr lang="zh-CN" altLang="en-US" sz="2000" b="1" dirty="0">
                <a:solidFill>
                  <a:schemeClr val="tx1">
                    <a:lumMod val="75000"/>
                    <a:lumOff val="25000"/>
                  </a:schemeClr>
                </a:solidFill>
                <a:cs typeface="+mn-ea"/>
                <a:sym typeface="+mn-lt"/>
              </a:rPr>
              <a:t>财务成本分析报告</a:t>
            </a:r>
            <a:endParaRPr lang="zh-CN" altLang="en-US" sz="2000" b="1" dirty="0">
              <a:solidFill>
                <a:schemeClr val="tx1">
                  <a:lumMod val="75000"/>
                  <a:lumOff val="25000"/>
                </a:schemeClr>
              </a:solidFill>
              <a:cs typeface="+mn-ea"/>
              <a:sym typeface="+mn-lt"/>
            </a:endParaRPr>
          </a:p>
          <a:p>
            <a:pPr>
              <a:lnSpc>
                <a:spcPct val="150000"/>
              </a:lnSpc>
              <a:defRPr/>
            </a:pPr>
            <a:r>
              <a:rPr lang="zh-CN" altLang="en-US" sz="2000" b="1" dirty="0">
                <a:solidFill>
                  <a:schemeClr val="tx1">
                    <a:lumMod val="75000"/>
                    <a:lumOff val="25000"/>
                  </a:schemeClr>
                </a:solidFill>
                <a:cs typeface="+mn-ea"/>
                <a:sym typeface="+mn-lt"/>
              </a:rPr>
              <a:t>成本控制报告</a:t>
            </a:r>
            <a:endParaRPr lang="zh-CN" altLang="en-US" sz="2000" b="1" dirty="0">
              <a:solidFill>
                <a:schemeClr val="tx1">
                  <a:lumMod val="75000"/>
                  <a:lumOff val="25000"/>
                </a:schemeClr>
              </a:solidFill>
              <a:cs typeface="+mn-ea"/>
              <a:sym typeface="+mn-lt"/>
            </a:endParaRPr>
          </a:p>
          <a:p>
            <a:pPr>
              <a:lnSpc>
                <a:spcPct val="150000"/>
              </a:lnSpc>
              <a:defRPr/>
            </a:pPr>
            <a:r>
              <a:rPr lang="zh-CN" altLang="en-US" sz="2000" b="1" dirty="0">
                <a:solidFill>
                  <a:schemeClr val="tx1">
                    <a:lumMod val="75000"/>
                    <a:lumOff val="25000"/>
                  </a:schemeClr>
                </a:solidFill>
                <a:cs typeface="+mn-ea"/>
                <a:sym typeface="+mn-lt"/>
              </a:rPr>
              <a:t>目标利润分析报告</a:t>
            </a:r>
            <a:endParaRPr lang="zh-CN" altLang="en-US" sz="2000" b="1" dirty="0">
              <a:solidFill>
                <a:schemeClr val="tx1">
                  <a:lumMod val="75000"/>
                  <a:lumOff val="25000"/>
                </a:schemeClr>
              </a:solidFill>
              <a:cs typeface="+mn-ea"/>
              <a:sym typeface="+mn-lt"/>
            </a:endParaRPr>
          </a:p>
        </p:txBody>
      </p:sp>
      <p:cxnSp>
        <p:nvCxnSpPr>
          <p:cNvPr id="50" name="直接连接符 49"/>
          <p:cNvCxnSpPr/>
          <p:nvPr/>
        </p:nvCxnSpPr>
        <p:spPr>
          <a:xfrm>
            <a:off x="3353748" y="2656143"/>
            <a:ext cx="1709470" cy="0"/>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sp>
        <p:nvSpPr>
          <p:cNvPr id="51" name="矩形 71"/>
          <p:cNvSpPr>
            <a:spLocks noChangeArrowheads="1"/>
          </p:cNvSpPr>
          <p:nvPr/>
        </p:nvSpPr>
        <p:spPr bwMode="auto">
          <a:xfrm>
            <a:off x="2508618" y="3234465"/>
            <a:ext cx="1126288" cy="1361895"/>
          </a:xfrm>
          <a:prstGeom prst="rect">
            <a:avLst/>
          </a:prstGeom>
          <a:noFill/>
          <a:ln w="9525">
            <a:noFill/>
            <a:miter lim="800000"/>
          </a:ln>
        </p:spPr>
        <p:txBody>
          <a:bodyPr wrap="square" lIns="68561" tIns="34282" rIns="68561" bIns="34282">
            <a:spAutoFit/>
          </a:bodyPr>
          <a:lstStyle/>
          <a:p>
            <a:pPr defTabSz="683895"/>
            <a:r>
              <a:rPr lang="zh-CN" altLang="en-US" sz="2800" b="1" spc="300" dirty="0">
                <a:solidFill>
                  <a:schemeClr val="bg1"/>
                </a:solidFill>
                <a:cs typeface="+mn-ea"/>
                <a:sym typeface="+mn-lt"/>
              </a:rPr>
              <a:t>成本管理报告</a:t>
            </a:r>
            <a:endParaRPr lang="zh-CN" altLang="en-US" sz="2800" b="1" spc="300" dirty="0">
              <a:solidFill>
                <a:schemeClr val="bg1"/>
              </a:solidFill>
              <a:cs typeface="+mn-ea"/>
              <a:sym typeface="+mn-lt"/>
            </a:endParaRPr>
          </a:p>
        </p:txBody>
      </p:sp>
      <p:pic>
        <p:nvPicPr>
          <p:cNvPr id="17" name="图片 16"/>
          <p:cNvPicPr>
            <a:picLocks noChangeAspect="1"/>
          </p:cNvPicPr>
          <p:nvPr/>
        </p:nvPicPr>
        <p:blipFill>
          <a:blip r:embed="rId2" cstate="screen"/>
          <a:stretch>
            <a:fillRect/>
          </a:stretch>
        </p:blipFill>
        <p:spPr>
          <a:xfrm>
            <a:off x="9122375" y="2619269"/>
            <a:ext cx="2680635" cy="2369657"/>
          </a:xfrm>
          <a:prstGeom prst="rect">
            <a:avLst/>
          </a:prstGeom>
        </p:spPr>
      </p:pic>
    </p:spTree>
  </p:cSld>
  <p:clrMapOvr>
    <a:masterClrMapping/>
  </p:clrMapOvr>
  <p:transition spd="slow" advClick="0" advTm="8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1000"/>
                                        <p:tgtEl>
                                          <p:spTgt spid="5"/>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left)">
                                      <p:cBhvr>
                                        <p:cTn id="10" dur="1000"/>
                                        <p:tgtEl>
                                          <p:spTgt spid="7"/>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left)">
                                      <p:cBhvr>
                                        <p:cTn id="13" dur="1000"/>
                                        <p:tgtEl>
                                          <p:spTgt spid="4"/>
                                        </p:tgtEl>
                                      </p:cBhvr>
                                    </p:animEffect>
                                  </p:childTnLst>
                                </p:cTn>
                              </p:par>
                              <p:par>
                                <p:cTn id="14" presetID="22" presetClass="entr" presetSubtype="8" fill="hold"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ipe(left)">
                                      <p:cBhvr>
                                        <p:cTn id="16" dur="1000"/>
                                        <p:tgtEl>
                                          <p:spTgt spid="6"/>
                                        </p:tgtEl>
                                      </p:cBhvr>
                                    </p:animEffect>
                                  </p:childTnLst>
                                </p:cTn>
                              </p:par>
                              <p:par>
                                <p:cTn id="17" presetID="42" presetClass="entr" presetSubtype="0" fill="hold" grpId="0" nodeType="withEffect">
                                  <p:stCondLst>
                                    <p:cond delay="1500"/>
                                  </p:stCondLst>
                                  <p:childTnLst>
                                    <p:set>
                                      <p:cBhvr>
                                        <p:cTn id="18" dur="1" fill="hold">
                                          <p:stCondLst>
                                            <p:cond delay="0"/>
                                          </p:stCondLst>
                                        </p:cTn>
                                        <p:tgtEl>
                                          <p:spTgt spid="16"/>
                                        </p:tgtEl>
                                        <p:attrNameLst>
                                          <p:attrName>style.visibility</p:attrName>
                                        </p:attrNameLst>
                                      </p:cBhvr>
                                      <p:to>
                                        <p:strVal val="visible"/>
                                      </p:to>
                                    </p:set>
                                    <p:animEffect transition="in" filter="fade">
                                      <p:cBhvr>
                                        <p:cTn id="19" dur="1000"/>
                                        <p:tgtEl>
                                          <p:spTgt spid="16"/>
                                        </p:tgtEl>
                                      </p:cBhvr>
                                    </p:animEffect>
                                    <p:anim calcmode="lin" valueType="num">
                                      <p:cBhvr>
                                        <p:cTn id="20" dur="1000" fill="hold"/>
                                        <p:tgtEl>
                                          <p:spTgt spid="16"/>
                                        </p:tgtEl>
                                        <p:attrNameLst>
                                          <p:attrName>ppt_x</p:attrName>
                                        </p:attrNameLst>
                                      </p:cBhvr>
                                      <p:tavLst>
                                        <p:tav tm="0">
                                          <p:val>
                                            <p:strVal val="#ppt_x"/>
                                          </p:val>
                                        </p:tav>
                                        <p:tav tm="100000">
                                          <p:val>
                                            <p:strVal val="#ppt_x"/>
                                          </p:val>
                                        </p:tav>
                                      </p:tavLst>
                                    </p:anim>
                                    <p:anim calcmode="lin" valueType="num">
                                      <p:cBhvr>
                                        <p:cTn id="21" dur="1000" fill="hold"/>
                                        <p:tgtEl>
                                          <p:spTgt spid="16"/>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17"/>
                                        </p:tgtEl>
                                        <p:attrNameLst>
                                          <p:attrName>style.visibility</p:attrName>
                                        </p:attrNameLst>
                                      </p:cBhvr>
                                      <p:to>
                                        <p:strVal val="visible"/>
                                      </p:to>
                                    </p:set>
                                    <p:animEffect transition="in" filter="fade">
                                      <p:cBhvr>
                                        <p:cTn id="24" dur="1000"/>
                                        <p:tgtEl>
                                          <p:spTgt spid="17"/>
                                        </p:tgtEl>
                                      </p:cBhvr>
                                    </p:animEffect>
                                    <p:anim calcmode="lin" valueType="num">
                                      <p:cBhvr>
                                        <p:cTn id="25" dur="1000" fill="hold"/>
                                        <p:tgtEl>
                                          <p:spTgt spid="17"/>
                                        </p:tgtEl>
                                        <p:attrNameLst>
                                          <p:attrName>ppt_x</p:attrName>
                                        </p:attrNameLst>
                                      </p:cBhvr>
                                      <p:tavLst>
                                        <p:tav tm="0">
                                          <p:val>
                                            <p:strVal val="#ppt_x"/>
                                          </p:val>
                                        </p:tav>
                                        <p:tav tm="100000">
                                          <p:val>
                                            <p:strVal val="#ppt_x"/>
                                          </p:val>
                                        </p:tav>
                                      </p:tavLst>
                                    </p:anim>
                                    <p:anim calcmode="lin" valueType="num">
                                      <p:cBhvr>
                                        <p:cTn id="26" dur="1000" fill="hold"/>
                                        <p:tgtEl>
                                          <p:spTgt spid="17"/>
                                        </p:tgtEl>
                                        <p:attrNameLst>
                                          <p:attrName>ppt_y</p:attrName>
                                        </p:attrNameLst>
                                      </p:cBhvr>
                                      <p:tavLst>
                                        <p:tav tm="0">
                                          <p:val>
                                            <p:strVal val="#ppt_y+.1"/>
                                          </p:val>
                                        </p:tav>
                                        <p:tav tm="100000">
                                          <p:val>
                                            <p:strVal val="#ppt_y"/>
                                          </p:val>
                                        </p:tav>
                                      </p:tavLst>
                                    </p:anim>
                                  </p:childTnLst>
                                </p:cTn>
                              </p:par>
                            </p:childTnLst>
                          </p:cTn>
                        </p:par>
                        <p:par>
                          <p:cTn id="27" fill="hold">
                            <p:stCondLst>
                              <p:cond delay="1000"/>
                            </p:stCondLst>
                            <p:childTnLst>
                              <p:par>
                                <p:cTn id="28" presetID="53" presetClass="entr" presetSubtype="16" fill="hold" grpId="0" nodeType="afterEffect">
                                  <p:stCondLst>
                                    <p:cond delay="0"/>
                                  </p:stCondLst>
                                  <p:childTnLst>
                                    <p:set>
                                      <p:cBhvr>
                                        <p:cTn id="29" dur="1" fill="hold">
                                          <p:stCondLst>
                                            <p:cond delay="0"/>
                                          </p:stCondLst>
                                        </p:cTn>
                                        <p:tgtEl>
                                          <p:spTgt spid="28"/>
                                        </p:tgtEl>
                                        <p:attrNameLst>
                                          <p:attrName>style.visibility</p:attrName>
                                        </p:attrNameLst>
                                      </p:cBhvr>
                                      <p:to>
                                        <p:strVal val="visible"/>
                                      </p:to>
                                    </p:set>
                                    <p:anim calcmode="lin" valueType="num">
                                      <p:cBhvr>
                                        <p:cTn id="30" dur="500" fill="hold"/>
                                        <p:tgtEl>
                                          <p:spTgt spid="28"/>
                                        </p:tgtEl>
                                        <p:attrNameLst>
                                          <p:attrName>ppt_w</p:attrName>
                                        </p:attrNameLst>
                                      </p:cBhvr>
                                      <p:tavLst>
                                        <p:tav tm="0">
                                          <p:val>
                                            <p:fltVal val="0"/>
                                          </p:val>
                                        </p:tav>
                                        <p:tav tm="100000">
                                          <p:val>
                                            <p:strVal val="#ppt_w"/>
                                          </p:val>
                                        </p:tav>
                                      </p:tavLst>
                                    </p:anim>
                                    <p:anim calcmode="lin" valueType="num">
                                      <p:cBhvr>
                                        <p:cTn id="31" dur="500" fill="hold"/>
                                        <p:tgtEl>
                                          <p:spTgt spid="28"/>
                                        </p:tgtEl>
                                        <p:attrNameLst>
                                          <p:attrName>ppt_h</p:attrName>
                                        </p:attrNameLst>
                                      </p:cBhvr>
                                      <p:tavLst>
                                        <p:tav tm="0">
                                          <p:val>
                                            <p:fltVal val="0"/>
                                          </p:val>
                                        </p:tav>
                                        <p:tav tm="100000">
                                          <p:val>
                                            <p:strVal val="#ppt_h"/>
                                          </p:val>
                                        </p:tav>
                                      </p:tavLst>
                                    </p:anim>
                                    <p:animEffect transition="in" filter="fade">
                                      <p:cBhvr>
                                        <p:cTn id="32" dur="500"/>
                                        <p:tgtEl>
                                          <p:spTgt spid="28"/>
                                        </p:tgtEl>
                                      </p:cBhvr>
                                    </p:animEffect>
                                  </p:childTnLst>
                                </p:cTn>
                              </p:par>
                              <p:par>
                                <p:cTn id="33" presetID="53" presetClass="entr" presetSubtype="16" fill="hold" grpId="0" nodeType="withEffect">
                                  <p:stCondLst>
                                    <p:cond delay="0"/>
                                  </p:stCondLst>
                                  <p:childTnLst>
                                    <p:set>
                                      <p:cBhvr>
                                        <p:cTn id="34" dur="1" fill="hold">
                                          <p:stCondLst>
                                            <p:cond delay="0"/>
                                          </p:stCondLst>
                                        </p:cTn>
                                        <p:tgtEl>
                                          <p:spTgt spid="29"/>
                                        </p:tgtEl>
                                        <p:attrNameLst>
                                          <p:attrName>style.visibility</p:attrName>
                                        </p:attrNameLst>
                                      </p:cBhvr>
                                      <p:to>
                                        <p:strVal val="visible"/>
                                      </p:to>
                                    </p:set>
                                    <p:anim calcmode="lin" valueType="num">
                                      <p:cBhvr>
                                        <p:cTn id="35" dur="500" fill="hold"/>
                                        <p:tgtEl>
                                          <p:spTgt spid="29"/>
                                        </p:tgtEl>
                                        <p:attrNameLst>
                                          <p:attrName>ppt_w</p:attrName>
                                        </p:attrNameLst>
                                      </p:cBhvr>
                                      <p:tavLst>
                                        <p:tav tm="0">
                                          <p:val>
                                            <p:fltVal val="0"/>
                                          </p:val>
                                        </p:tav>
                                        <p:tav tm="100000">
                                          <p:val>
                                            <p:strVal val="#ppt_w"/>
                                          </p:val>
                                        </p:tav>
                                      </p:tavLst>
                                    </p:anim>
                                    <p:anim calcmode="lin" valueType="num">
                                      <p:cBhvr>
                                        <p:cTn id="36" dur="500" fill="hold"/>
                                        <p:tgtEl>
                                          <p:spTgt spid="29"/>
                                        </p:tgtEl>
                                        <p:attrNameLst>
                                          <p:attrName>ppt_h</p:attrName>
                                        </p:attrNameLst>
                                      </p:cBhvr>
                                      <p:tavLst>
                                        <p:tav tm="0">
                                          <p:val>
                                            <p:fltVal val="0"/>
                                          </p:val>
                                        </p:tav>
                                        <p:tav tm="100000">
                                          <p:val>
                                            <p:strVal val="#ppt_h"/>
                                          </p:val>
                                        </p:tav>
                                      </p:tavLst>
                                    </p:anim>
                                    <p:animEffect transition="in" filter="fade">
                                      <p:cBhvr>
                                        <p:cTn id="37" dur="500"/>
                                        <p:tgtEl>
                                          <p:spTgt spid="29"/>
                                        </p:tgtEl>
                                      </p:cBhvr>
                                    </p:animEffect>
                                  </p:childTnLst>
                                </p:cTn>
                              </p:par>
                            </p:childTnLst>
                          </p:cTn>
                        </p:par>
                        <p:par>
                          <p:cTn id="38" fill="hold">
                            <p:stCondLst>
                              <p:cond delay="1500"/>
                            </p:stCondLst>
                            <p:childTnLst>
                              <p:par>
                                <p:cTn id="39" presetID="22" presetClass="entr" presetSubtype="8" fill="hold" grpId="0" nodeType="afterEffect">
                                  <p:stCondLst>
                                    <p:cond delay="0"/>
                                  </p:stCondLst>
                                  <p:childTnLst>
                                    <p:set>
                                      <p:cBhvr>
                                        <p:cTn id="40" dur="1" fill="hold">
                                          <p:stCondLst>
                                            <p:cond delay="0"/>
                                          </p:stCondLst>
                                        </p:cTn>
                                        <p:tgtEl>
                                          <p:spTgt spid="51"/>
                                        </p:tgtEl>
                                        <p:attrNameLst>
                                          <p:attrName>style.visibility</p:attrName>
                                        </p:attrNameLst>
                                      </p:cBhvr>
                                      <p:to>
                                        <p:strVal val="visible"/>
                                      </p:to>
                                    </p:set>
                                    <p:animEffect transition="in" filter="wipe(left)">
                                      <p:cBhvr>
                                        <p:cTn id="41" dur="500"/>
                                        <p:tgtEl>
                                          <p:spTgt spid="51"/>
                                        </p:tgtEl>
                                      </p:cBhvr>
                                    </p:animEffect>
                                  </p:childTnLst>
                                </p:cTn>
                              </p:par>
                            </p:childTnLst>
                          </p:cTn>
                        </p:par>
                        <p:par>
                          <p:cTn id="42" fill="hold">
                            <p:stCondLst>
                              <p:cond delay="2000"/>
                            </p:stCondLst>
                            <p:childTnLst>
                              <p:par>
                                <p:cTn id="43" presetID="22" presetClass="entr" presetSubtype="8" fill="hold" nodeType="afterEffect">
                                  <p:stCondLst>
                                    <p:cond delay="0"/>
                                  </p:stCondLst>
                                  <p:childTnLst>
                                    <p:set>
                                      <p:cBhvr>
                                        <p:cTn id="44" dur="1" fill="hold">
                                          <p:stCondLst>
                                            <p:cond delay="0"/>
                                          </p:stCondLst>
                                        </p:cTn>
                                        <p:tgtEl>
                                          <p:spTgt spid="50"/>
                                        </p:tgtEl>
                                        <p:attrNameLst>
                                          <p:attrName>style.visibility</p:attrName>
                                        </p:attrNameLst>
                                      </p:cBhvr>
                                      <p:to>
                                        <p:strVal val="visible"/>
                                      </p:to>
                                    </p:set>
                                    <p:animEffect transition="in" filter="wipe(left)">
                                      <p:cBhvr>
                                        <p:cTn id="45" dur="500"/>
                                        <p:tgtEl>
                                          <p:spTgt spid="50"/>
                                        </p:tgtEl>
                                      </p:cBhvr>
                                    </p:animEffect>
                                  </p:childTnLst>
                                </p:cTn>
                              </p:par>
                            </p:childTnLst>
                          </p:cTn>
                        </p:par>
                        <p:par>
                          <p:cTn id="46" fill="hold">
                            <p:stCondLst>
                              <p:cond delay="2500"/>
                            </p:stCondLst>
                            <p:childTnLst>
                              <p:par>
                                <p:cTn id="47" presetID="21" presetClass="entr" presetSubtype="1" fill="hold" nodeType="afterEffect">
                                  <p:stCondLst>
                                    <p:cond delay="0"/>
                                  </p:stCondLst>
                                  <p:childTnLst>
                                    <p:set>
                                      <p:cBhvr>
                                        <p:cTn id="48" dur="1" fill="hold">
                                          <p:stCondLst>
                                            <p:cond delay="0"/>
                                          </p:stCondLst>
                                        </p:cTn>
                                        <p:tgtEl>
                                          <p:spTgt spid="32"/>
                                        </p:tgtEl>
                                        <p:attrNameLst>
                                          <p:attrName>style.visibility</p:attrName>
                                        </p:attrNameLst>
                                      </p:cBhvr>
                                      <p:to>
                                        <p:strVal val="visible"/>
                                      </p:to>
                                    </p:set>
                                    <p:animEffect transition="in" filter="wheel(1)">
                                      <p:cBhvr>
                                        <p:cTn id="49" dur="2000"/>
                                        <p:tgtEl>
                                          <p:spTgt spid="32"/>
                                        </p:tgtEl>
                                      </p:cBhvr>
                                    </p:animEffect>
                                  </p:childTnLst>
                                </p:cTn>
                              </p:par>
                              <p:par>
                                <p:cTn id="50" presetID="42" presetClass="entr" presetSubtype="0" fill="hold" grpId="0" nodeType="withEffect">
                                  <p:stCondLst>
                                    <p:cond delay="0"/>
                                  </p:stCondLst>
                                  <p:childTnLst>
                                    <p:set>
                                      <p:cBhvr>
                                        <p:cTn id="51" dur="1" fill="hold">
                                          <p:stCondLst>
                                            <p:cond delay="0"/>
                                          </p:stCondLst>
                                        </p:cTn>
                                        <p:tgtEl>
                                          <p:spTgt spid="39"/>
                                        </p:tgtEl>
                                        <p:attrNameLst>
                                          <p:attrName>style.visibility</p:attrName>
                                        </p:attrNameLst>
                                      </p:cBhvr>
                                      <p:to>
                                        <p:strVal val="visible"/>
                                      </p:to>
                                    </p:set>
                                    <p:animEffect transition="in" filter="fade">
                                      <p:cBhvr>
                                        <p:cTn id="52" dur="1000"/>
                                        <p:tgtEl>
                                          <p:spTgt spid="39"/>
                                        </p:tgtEl>
                                      </p:cBhvr>
                                    </p:animEffect>
                                    <p:anim calcmode="lin" valueType="num">
                                      <p:cBhvr>
                                        <p:cTn id="53" dur="1000" fill="hold"/>
                                        <p:tgtEl>
                                          <p:spTgt spid="39"/>
                                        </p:tgtEl>
                                        <p:attrNameLst>
                                          <p:attrName>ppt_x</p:attrName>
                                        </p:attrNameLst>
                                      </p:cBhvr>
                                      <p:tavLst>
                                        <p:tav tm="0">
                                          <p:val>
                                            <p:strVal val="#ppt_x"/>
                                          </p:val>
                                        </p:tav>
                                        <p:tav tm="100000">
                                          <p:val>
                                            <p:strVal val="#ppt_x"/>
                                          </p:val>
                                        </p:tav>
                                      </p:tavLst>
                                    </p:anim>
                                    <p:anim calcmode="lin" valueType="num">
                                      <p:cBhvr>
                                        <p:cTn id="54" dur="1000" fill="hold"/>
                                        <p:tgtEl>
                                          <p:spTgt spid="39"/>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38"/>
                                        </p:tgtEl>
                                        <p:attrNameLst>
                                          <p:attrName>style.visibility</p:attrName>
                                        </p:attrNameLst>
                                      </p:cBhvr>
                                      <p:to>
                                        <p:strVal val="visible"/>
                                      </p:to>
                                    </p:set>
                                    <p:animEffect transition="in" filter="fade">
                                      <p:cBhvr>
                                        <p:cTn id="57" dur="1000"/>
                                        <p:tgtEl>
                                          <p:spTgt spid="38"/>
                                        </p:tgtEl>
                                      </p:cBhvr>
                                    </p:animEffect>
                                    <p:anim calcmode="lin" valueType="num">
                                      <p:cBhvr>
                                        <p:cTn id="58" dur="1000" fill="hold"/>
                                        <p:tgtEl>
                                          <p:spTgt spid="38"/>
                                        </p:tgtEl>
                                        <p:attrNameLst>
                                          <p:attrName>ppt_x</p:attrName>
                                        </p:attrNameLst>
                                      </p:cBhvr>
                                      <p:tavLst>
                                        <p:tav tm="0">
                                          <p:val>
                                            <p:strVal val="#ppt_x"/>
                                          </p:val>
                                        </p:tav>
                                        <p:tav tm="100000">
                                          <p:val>
                                            <p:strVal val="#ppt_x"/>
                                          </p:val>
                                        </p:tav>
                                      </p:tavLst>
                                    </p:anim>
                                    <p:anim calcmode="lin" valueType="num">
                                      <p:cBhvr>
                                        <p:cTn id="59" dur="1000" fill="hold"/>
                                        <p:tgtEl>
                                          <p:spTgt spid="38"/>
                                        </p:tgtEl>
                                        <p:attrNameLst>
                                          <p:attrName>ppt_y</p:attrName>
                                        </p:attrNameLst>
                                      </p:cBhvr>
                                      <p:tavLst>
                                        <p:tav tm="0">
                                          <p:val>
                                            <p:strVal val="#ppt_y+.1"/>
                                          </p:val>
                                        </p:tav>
                                        <p:tav tm="100000">
                                          <p:val>
                                            <p:strVal val="#ppt_y"/>
                                          </p:val>
                                        </p:tav>
                                      </p:tavLst>
                                    </p:anim>
                                  </p:childTnLst>
                                </p:cTn>
                              </p:par>
                            </p:childTnLst>
                          </p:cTn>
                        </p:par>
                        <p:par>
                          <p:cTn id="60" fill="hold">
                            <p:stCondLst>
                              <p:cond delay="4500"/>
                            </p:stCondLst>
                            <p:childTnLst>
                              <p:par>
                                <p:cTn id="61" presetID="22" presetClass="entr" presetSubtype="8" fill="hold" nodeType="afterEffect">
                                  <p:stCondLst>
                                    <p:cond delay="0"/>
                                  </p:stCondLst>
                                  <p:childTnLst>
                                    <p:set>
                                      <p:cBhvr>
                                        <p:cTn id="62" dur="1" fill="hold">
                                          <p:stCondLst>
                                            <p:cond delay="0"/>
                                          </p:stCondLst>
                                        </p:cTn>
                                        <p:tgtEl>
                                          <p:spTgt spid="31"/>
                                        </p:tgtEl>
                                        <p:attrNameLst>
                                          <p:attrName>style.visibility</p:attrName>
                                        </p:attrNameLst>
                                      </p:cBhvr>
                                      <p:to>
                                        <p:strVal val="visible"/>
                                      </p:to>
                                    </p:set>
                                    <p:animEffect transition="in" filter="wipe(left)">
                                      <p:cBhvr>
                                        <p:cTn id="63" dur="500"/>
                                        <p:tgtEl>
                                          <p:spTgt spid="31"/>
                                        </p:tgtEl>
                                      </p:cBhvr>
                                    </p:animEffect>
                                  </p:childTnLst>
                                </p:cTn>
                              </p:par>
                            </p:childTnLst>
                          </p:cTn>
                        </p:par>
                        <p:par>
                          <p:cTn id="64" fill="hold">
                            <p:stCondLst>
                              <p:cond delay="5000"/>
                            </p:stCondLst>
                            <p:childTnLst>
                              <p:par>
                                <p:cTn id="65" presetID="21" presetClass="entr" presetSubtype="1" fill="hold" nodeType="afterEffect">
                                  <p:stCondLst>
                                    <p:cond delay="0"/>
                                  </p:stCondLst>
                                  <p:childTnLst>
                                    <p:set>
                                      <p:cBhvr>
                                        <p:cTn id="66" dur="1" fill="hold">
                                          <p:stCondLst>
                                            <p:cond delay="0"/>
                                          </p:stCondLst>
                                        </p:cTn>
                                        <p:tgtEl>
                                          <p:spTgt spid="35"/>
                                        </p:tgtEl>
                                        <p:attrNameLst>
                                          <p:attrName>style.visibility</p:attrName>
                                        </p:attrNameLst>
                                      </p:cBhvr>
                                      <p:to>
                                        <p:strVal val="visible"/>
                                      </p:to>
                                    </p:set>
                                    <p:animEffect transition="in" filter="wheel(1)">
                                      <p:cBhvr>
                                        <p:cTn id="67" dur="2000"/>
                                        <p:tgtEl>
                                          <p:spTgt spid="35"/>
                                        </p:tgtEl>
                                      </p:cBhvr>
                                    </p:animEffect>
                                  </p:childTnLst>
                                </p:cTn>
                              </p:par>
                            </p:childTnLst>
                          </p:cTn>
                        </p:par>
                        <p:par>
                          <p:cTn id="68" fill="hold">
                            <p:stCondLst>
                              <p:cond delay="7000"/>
                            </p:stCondLst>
                            <p:childTnLst>
                              <p:par>
                                <p:cTn id="69" presetID="42" presetClass="entr" presetSubtype="0" fill="hold" grpId="0" nodeType="afterEffect">
                                  <p:stCondLst>
                                    <p:cond delay="0"/>
                                  </p:stCondLst>
                                  <p:childTnLst>
                                    <p:set>
                                      <p:cBhvr>
                                        <p:cTn id="70" dur="1" fill="hold">
                                          <p:stCondLst>
                                            <p:cond delay="0"/>
                                          </p:stCondLst>
                                        </p:cTn>
                                        <p:tgtEl>
                                          <p:spTgt spid="43"/>
                                        </p:tgtEl>
                                        <p:attrNameLst>
                                          <p:attrName>style.visibility</p:attrName>
                                        </p:attrNameLst>
                                      </p:cBhvr>
                                      <p:to>
                                        <p:strVal val="visible"/>
                                      </p:to>
                                    </p:set>
                                    <p:animEffect transition="in" filter="fade">
                                      <p:cBhvr>
                                        <p:cTn id="71" dur="1000"/>
                                        <p:tgtEl>
                                          <p:spTgt spid="43"/>
                                        </p:tgtEl>
                                      </p:cBhvr>
                                    </p:animEffect>
                                    <p:anim calcmode="lin" valueType="num">
                                      <p:cBhvr>
                                        <p:cTn id="72" dur="1000" fill="hold"/>
                                        <p:tgtEl>
                                          <p:spTgt spid="43"/>
                                        </p:tgtEl>
                                        <p:attrNameLst>
                                          <p:attrName>ppt_x</p:attrName>
                                        </p:attrNameLst>
                                      </p:cBhvr>
                                      <p:tavLst>
                                        <p:tav tm="0">
                                          <p:val>
                                            <p:strVal val="#ppt_x"/>
                                          </p:val>
                                        </p:tav>
                                        <p:tav tm="100000">
                                          <p:val>
                                            <p:strVal val="#ppt_x"/>
                                          </p:val>
                                        </p:tav>
                                      </p:tavLst>
                                    </p:anim>
                                    <p:anim calcmode="lin" valueType="num">
                                      <p:cBhvr>
                                        <p:cTn id="73" dur="1000" fill="hold"/>
                                        <p:tgtEl>
                                          <p:spTgt spid="4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7" grpId="0"/>
      <p:bldP spid="16" grpId="0" animBg="1"/>
      <p:bldP spid="28" grpId="0" animBg="1"/>
      <p:bldP spid="29" grpId="0" animBg="1"/>
      <p:bldP spid="38" grpId="0"/>
      <p:bldP spid="39" grpId="0"/>
      <p:bldP spid="43" grpId="0"/>
      <p:bldP spid="51"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íśľïḋè"/>
          <p:cNvSpPr/>
          <p:nvPr/>
        </p:nvSpPr>
        <p:spPr bwMode="auto">
          <a:xfrm>
            <a:off x="3621031" y="1130300"/>
            <a:ext cx="4872044" cy="4603750"/>
          </a:xfrm>
          <a:prstGeom prst="ellipse">
            <a:avLst/>
          </a:prstGeom>
          <a:noFill/>
          <a:ln w="19050">
            <a:solidFill>
              <a:srgbClr val="395B77"/>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a:endParaRPr lang="zh-CN" altLang="en-US" dirty="0">
              <a:solidFill>
                <a:schemeClr val="lt1"/>
              </a:solidFill>
              <a:cs typeface="+mn-ea"/>
              <a:sym typeface="+mn-lt"/>
            </a:endParaRPr>
          </a:p>
        </p:txBody>
      </p:sp>
      <p:sp>
        <p:nvSpPr>
          <p:cNvPr id="5" name="íŝľîdè"/>
          <p:cNvSpPr/>
          <p:nvPr/>
        </p:nvSpPr>
        <p:spPr bwMode="auto">
          <a:xfrm>
            <a:off x="518018" y="0"/>
            <a:ext cx="5668372" cy="6858000"/>
          </a:xfrm>
          <a:custGeom>
            <a:avLst/>
            <a:gdLst>
              <a:gd name="connsiteX0" fmla="*/ 1715698 w 5356225"/>
              <a:gd name="connsiteY0" fmla="*/ 0 h 6858000"/>
              <a:gd name="connsiteX1" fmla="*/ 5356225 w 5356225"/>
              <a:gd name="connsiteY1" fmla="*/ 0 h 6858000"/>
              <a:gd name="connsiteX2" fmla="*/ 5356225 w 5356225"/>
              <a:gd name="connsiteY2" fmla="*/ 6858000 h 6858000"/>
              <a:gd name="connsiteX3" fmla="*/ 873607 w 5356225"/>
              <a:gd name="connsiteY3" fmla="*/ 6858000 h 6858000"/>
              <a:gd name="connsiteX4" fmla="*/ 775439 w 5356225"/>
              <a:gd name="connsiteY4" fmla="*/ 6704873 h 6858000"/>
              <a:gd name="connsiteX5" fmla="*/ 0 w 5356225"/>
              <a:gd name="connsiteY5" fmla="*/ 3927475 h 6858000"/>
              <a:gd name="connsiteX6" fmla="*/ 1568802 w 5356225"/>
              <a:gd name="connsiteY6" fmla="*/ 140052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56225" h="6858000">
                <a:moveTo>
                  <a:pt x="1715698" y="0"/>
                </a:moveTo>
                <a:lnTo>
                  <a:pt x="5356225" y="0"/>
                </a:lnTo>
                <a:lnTo>
                  <a:pt x="5356225" y="6858000"/>
                </a:lnTo>
                <a:lnTo>
                  <a:pt x="873607" y="6858000"/>
                </a:lnTo>
                <a:lnTo>
                  <a:pt x="775439" y="6704873"/>
                </a:lnTo>
                <a:cubicBezTo>
                  <a:pt x="283365" y="5895028"/>
                  <a:pt x="0" y="4944343"/>
                  <a:pt x="0" y="3927475"/>
                </a:cubicBezTo>
                <a:cubicBezTo>
                  <a:pt x="0" y="2448395"/>
                  <a:pt x="599516" y="1109339"/>
                  <a:pt x="1568802" y="140052"/>
                </a:cubicBezTo>
                <a:close/>
              </a:path>
            </a:pathLst>
          </a:custGeom>
          <a:blipFill dpi="0" rotWithShape="1">
            <a:blip r:embed="rId1" cstate="screen"/>
            <a:srcRect/>
            <a:stretch>
              <a:fillRect/>
            </a:stretch>
          </a:blipFill>
          <a:ln w="1905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vert="horz" wrap="square" numCol="1" spcCol="0" rtlCol="0" fromWordArt="0" anchor="ctr" anchorCtr="0" forceAA="0" compatLnSpc="1">
            <a:noAutofit/>
          </a:bodyPr>
          <a:lstStyle/>
          <a:p>
            <a:pPr algn="ctr"/>
            <a:endParaRPr lang="zh-CN" altLang="en-US" dirty="0">
              <a:cs typeface="+mn-ea"/>
              <a:sym typeface="+mn-lt"/>
            </a:endParaRPr>
          </a:p>
        </p:txBody>
      </p:sp>
      <p:sp>
        <p:nvSpPr>
          <p:cNvPr id="6" name="í$lîḋe"/>
          <p:cNvSpPr/>
          <p:nvPr/>
        </p:nvSpPr>
        <p:spPr bwMode="auto">
          <a:xfrm>
            <a:off x="5448862" y="2713207"/>
            <a:ext cx="1501934" cy="1419225"/>
          </a:xfrm>
          <a:prstGeom prst="ellipse">
            <a:avLst/>
          </a:prstGeom>
          <a:noFill/>
          <a:ln w="19050">
            <a:solidFill>
              <a:schemeClr val="bg1">
                <a:lumMod val="50000"/>
              </a:schemeClr>
            </a:solidFill>
            <a:prstDash val="sysDash"/>
            <a:round/>
          </a:ln>
        </p:spPr>
        <p:txBody>
          <a:bodyPr vert="horz" wrap="none" lIns="91440" tIns="45720" rIns="91440" bIns="45720" numCol="1" rtlCol="0" anchor="ctr" anchorCtr="1" compatLnSpc="1"/>
          <a:lstStyle/>
          <a:p>
            <a:pPr algn="just"/>
            <a:endParaRPr lang="zh-CN" altLang="en-US" sz="1200" b="1" dirty="0">
              <a:solidFill>
                <a:schemeClr val="tx1">
                  <a:lumMod val="75000"/>
                  <a:lumOff val="25000"/>
                </a:schemeClr>
              </a:solidFill>
              <a:cs typeface="+mn-ea"/>
              <a:sym typeface="+mn-lt"/>
            </a:endParaRPr>
          </a:p>
        </p:txBody>
      </p:sp>
      <p:sp>
        <p:nvSpPr>
          <p:cNvPr id="7" name="îS1îḋé"/>
          <p:cNvSpPr/>
          <p:nvPr/>
        </p:nvSpPr>
        <p:spPr bwMode="auto">
          <a:xfrm>
            <a:off x="5721025" y="2970382"/>
            <a:ext cx="957609" cy="904875"/>
          </a:xfrm>
          <a:prstGeom prst="ellipse">
            <a:avLst/>
          </a:prstGeom>
          <a:solidFill>
            <a:schemeClr val="bg2">
              <a:alpha val="84000"/>
            </a:schemeClr>
          </a:solidFill>
          <a:ln w="19050">
            <a:noFill/>
            <a:round/>
          </a:ln>
        </p:spPr>
        <p:txBody>
          <a:bodyPr vert="horz" wrap="none" lIns="91440" tIns="45720" rIns="91440" bIns="45720" numCol="1" rtlCol="0" anchor="ctr" anchorCtr="1" compatLnSpc="1"/>
          <a:lstStyle/>
          <a:p>
            <a:pPr algn="ctr"/>
            <a:endParaRPr lang="zh-CN" altLang="en-US" sz="1200" b="1" dirty="0">
              <a:solidFill>
                <a:schemeClr val="tx1">
                  <a:lumMod val="75000"/>
                  <a:lumOff val="25000"/>
                </a:schemeClr>
              </a:solidFill>
              <a:cs typeface="+mn-ea"/>
              <a:sym typeface="+mn-lt"/>
            </a:endParaRPr>
          </a:p>
        </p:txBody>
      </p:sp>
      <p:sp>
        <p:nvSpPr>
          <p:cNvPr id="8" name="íṥľíde"/>
          <p:cNvSpPr/>
          <p:nvPr/>
        </p:nvSpPr>
        <p:spPr>
          <a:xfrm>
            <a:off x="8296818" y="1738827"/>
            <a:ext cx="3299270" cy="502370"/>
          </a:xfrm>
          <a:prstGeom prst="rect">
            <a:avLst/>
          </a:prstGeom>
        </p:spPr>
        <p:txBody>
          <a:bodyPr wrap="square" lIns="91440" tIns="45720" rIns="91440" bIns="45720" anchor="ctr" anchorCtr="0">
            <a:noAutofit/>
          </a:bodyPr>
          <a:lstStyle/>
          <a:p>
            <a:pPr>
              <a:lnSpc>
                <a:spcPct val="120000"/>
              </a:lnSpc>
            </a:pPr>
            <a:r>
              <a:rPr lang="zh-CN" altLang="en-US" sz="3600" b="1" spc="300" dirty="0">
                <a:solidFill>
                  <a:schemeClr val="accent1">
                    <a:lumMod val="50000"/>
                  </a:schemeClr>
                </a:solidFill>
                <a:cs typeface="+mn-ea"/>
                <a:sym typeface="+mn-lt"/>
              </a:rPr>
              <a:t>成本管理概述</a:t>
            </a:r>
            <a:endParaRPr lang="zh-CN" altLang="en-US" sz="3600" b="1" spc="300" dirty="0">
              <a:solidFill>
                <a:schemeClr val="accent1">
                  <a:lumMod val="50000"/>
                </a:schemeClr>
              </a:solidFill>
              <a:cs typeface="+mn-ea"/>
              <a:sym typeface="+mn-lt"/>
            </a:endParaRPr>
          </a:p>
        </p:txBody>
      </p:sp>
      <p:sp>
        <p:nvSpPr>
          <p:cNvPr id="9" name="ï$1ïdé"/>
          <p:cNvSpPr/>
          <p:nvPr/>
        </p:nvSpPr>
        <p:spPr bwMode="auto">
          <a:xfrm>
            <a:off x="7921492" y="1954797"/>
            <a:ext cx="185253" cy="175051"/>
          </a:xfrm>
          <a:prstGeom prst="ellipse">
            <a:avLst/>
          </a:prstGeom>
          <a:solidFill>
            <a:srgbClr val="FF5A49"/>
          </a:solidFill>
          <a:ln w="88900">
            <a:solidFill>
              <a:srgbClr val="BC3649">
                <a:alpha val="33000"/>
              </a:srgb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a:endParaRPr lang="zh-CN" altLang="en-US" dirty="0">
              <a:solidFill>
                <a:schemeClr val="lt1"/>
              </a:solidFill>
              <a:cs typeface="+mn-ea"/>
              <a:sym typeface="+mn-lt"/>
            </a:endParaRPr>
          </a:p>
        </p:txBody>
      </p:sp>
      <p:sp>
        <p:nvSpPr>
          <p:cNvPr id="11" name="ïŝḷîďè"/>
          <p:cNvSpPr/>
          <p:nvPr/>
        </p:nvSpPr>
        <p:spPr bwMode="auto">
          <a:xfrm>
            <a:off x="8389338" y="3478541"/>
            <a:ext cx="185253" cy="175051"/>
          </a:xfrm>
          <a:prstGeom prst="ellipse">
            <a:avLst/>
          </a:prstGeom>
          <a:solidFill>
            <a:srgbClr val="FF5A49"/>
          </a:solidFill>
          <a:ln w="88900">
            <a:solidFill>
              <a:srgbClr val="BC3649">
                <a:alpha val="33000"/>
              </a:srgb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a:endParaRPr lang="zh-CN" altLang="en-US" dirty="0">
              <a:solidFill>
                <a:schemeClr val="lt1"/>
              </a:solidFill>
              <a:cs typeface="+mn-ea"/>
              <a:sym typeface="+mn-lt"/>
            </a:endParaRPr>
          </a:p>
        </p:txBody>
      </p:sp>
      <p:sp>
        <p:nvSpPr>
          <p:cNvPr id="12" name="ïŝ1îḑé"/>
          <p:cNvSpPr/>
          <p:nvPr/>
        </p:nvSpPr>
        <p:spPr bwMode="auto">
          <a:xfrm>
            <a:off x="7707131" y="4967068"/>
            <a:ext cx="185253" cy="175051"/>
          </a:xfrm>
          <a:prstGeom prst="ellipse">
            <a:avLst/>
          </a:prstGeom>
          <a:solidFill>
            <a:srgbClr val="FF5A49"/>
          </a:solidFill>
          <a:ln w="88900">
            <a:solidFill>
              <a:srgbClr val="BC3649">
                <a:alpha val="33000"/>
              </a:srgb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a:endParaRPr lang="zh-CN" altLang="en-US" dirty="0">
              <a:solidFill>
                <a:schemeClr val="lt1"/>
              </a:solidFill>
              <a:cs typeface="+mn-ea"/>
              <a:sym typeface="+mn-lt"/>
            </a:endParaRPr>
          </a:p>
        </p:txBody>
      </p:sp>
      <p:sp>
        <p:nvSpPr>
          <p:cNvPr id="14" name="iṣḻídé"/>
          <p:cNvSpPr/>
          <p:nvPr/>
        </p:nvSpPr>
        <p:spPr>
          <a:xfrm>
            <a:off x="8740881" y="3314882"/>
            <a:ext cx="3299270" cy="502370"/>
          </a:xfrm>
          <a:prstGeom prst="rect">
            <a:avLst/>
          </a:prstGeom>
        </p:spPr>
        <p:txBody>
          <a:bodyPr wrap="square" lIns="91440" tIns="45720" rIns="91440" bIns="45720" anchor="ctr" anchorCtr="0">
            <a:noAutofit/>
          </a:bodyPr>
          <a:lstStyle/>
          <a:p>
            <a:pPr>
              <a:lnSpc>
                <a:spcPct val="120000"/>
              </a:lnSpc>
            </a:pPr>
            <a:r>
              <a:rPr lang="zh-CN" altLang="en-US" sz="3600" b="1" spc="300" dirty="0">
                <a:solidFill>
                  <a:schemeClr val="accent1">
                    <a:lumMod val="50000"/>
                  </a:schemeClr>
                </a:solidFill>
                <a:cs typeface="+mn-ea"/>
                <a:sym typeface="+mn-lt"/>
              </a:rPr>
              <a:t>成本分析</a:t>
            </a:r>
            <a:endParaRPr lang="zh-CN" altLang="en-US" sz="3600" b="1" spc="300" dirty="0">
              <a:solidFill>
                <a:schemeClr val="accent1">
                  <a:lumMod val="50000"/>
                </a:schemeClr>
              </a:solidFill>
              <a:cs typeface="+mn-ea"/>
              <a:sym typeface="+mn-lt"/>
            </a:endParaRPr>
          </a:p>
        </p:txBody>
      </p:sp>
      <p:sp>
        <p:nvSpPr>
          <p:cNvPr id="15" name="íşļidè"/>
          <p:cNvSpPr/>
          <p:nvPr/>
        </p:nvSpPr>
        <p:spPr>
          <a:xfrm>
            <a:off x="8296818" y="4890937"/>
            <a:ext cx="3299270" cy="502370"/>
          </a:xfrm>
          <a:prstGeom prst="rect">
            <a:avLst/>
          </a:prstGeom>
        </p:spPr>
        <p:txBody>
          <a:bodyPr wrap="square" lIns="91440" tIns="45720" rIns="91440" bIns="45720" anchor="ctr" anchorCtr="0">
            <a:noAutofit/>
          </a:bodyPr>
          <a:lstStyle/>
          <a:p>
            <a:pPr>
              <a:lnSpc>
                <a:spcPct val="120000"/>
              </a:lnSpc>
            </a:pPr>
            <a:r>
              <a:rPr lang="zh-CN" altLang="en-US" sz="3600" b="1" spc="300" dirty="0">
                <a:solidFill>
                  <a:schemeClr val="accent1">
                    <a:lumMod val="50000"/>
                  </a:schemeClr>
                </a:solidFill>
                <a:cs typeface="+mn-ea"/>
                <a:sym typeface="+mn-lt"/>
              </a:rPr>
              <a:t>成本报告</a:t>
            </a:r>
            <a:endParaRPr lang="zh-CN" altLang="en-US" sz="3600" b="1" spc="300" dirty="0">
              <a:solidFill>
                <a:schemeClr val="accent1">
                  <a:lumMod val="50000"/>
                </a:schemeClr>
              </a:solidFill>
              <a:cs typeface="+mn-ea"/>
              <a:sym typeface="+mn-lt"/>
            </a:endParaRPr>
          </a:p>
        </p:txBody>
      </p:sp>
      <p:sp>
        <p:nvSpPr>
          <p:cNvPr id="16" name="iSľîdè"/>
          <p:cNvSpPr/>
          <p:nvPr/>
        </p:nvSpPr>
        <p:spPr bwMode="auto">
          <a:xfrm flipH="1">
            <a:off x="6175522" y="1994610"/>
            <a:ext cx="1516157" cy="2868781"/>
          </a:xfrm>
          <a:custGeom>
            <a:avLst/>
            <a:gdLst>
              <a:gd name="connsiteX0" fmla="*/ 708664 w 708664"/>
              <a:gd name="connsiteY0" fmla="*/ 0 h 1419035"/>
              <a:gd name="connsiteX1" fmla="*/ 708664 w 708664"/>
              <a:gd name="connsiteY1" fmla="*/ 1419035 h 1419035"/>
              <a:gd name="connsiteX2" fmla="*/ 566602 w 708664"/>
              <a:gd name="connsiteY2" fmla="*/ 1404713 h 1419035"/>
              <a:gd name="connsiteX3" fmla="*/ 0 w 708664"/>
              <a:gd name="connsiteY3" fmla="*/ 709517 h 1419035"/>
              <a:gd name="connsiteX4" fmla="*/ 566602 w 708664"/>
              <a:gd name="connsiteY4" fmla="*/ 14321 h 1419035"/>
              <a:gd name="connsiteX0-1" fmla="*/ 708664 w 800104"/>
              <a:gd name="connsiteY0-2" fmla="*/ 1419035 h 1510475"/>
              <a:gd name="connsiteX1-3" fmla="*/ 566602 w 800104"/>
              <a:gd name="connsiteY1-4" fmla="*/ 1404713 h 1510475"/>
              <a:gd name="connsiteX2-5" fmla="*/ 0 w 800104"/>
              <a:gd name="connsiteY2-6" fmla="*/ 709517 h 1510475"/>
              <a:gd name="connsiteX3-7" fmla="*/ 566602 w 800104"/>
              <a:gd name="connsiteY3-8" fmla="*/ 14321 h 1510475"/>
              <a:gd name="connsiteX4-9" fmla="*/ 708664 w 800104"/>
              <a:gd name="connsiteY4-10" fmla="*/ 0 h 1510475"/>
              <a:gd name="connsiteX5" fmla="*/ 800104 w 800104"/>
              <a:gd name="connsiteY5" fmla="*/ 1510475 h 1510475"/>
              <a:gd name="connsiteX0-11" fmla="*/ 708664 w 708664"/>
              <a:gd name="connsiteY0-12" fmla="*/ 1419035 h 1419035"/>
              <a:gd name="connsiteX1-13" fmla="*/ 566602 w 708664"/>
              <a:gd name="connsiteY1-14" fmla="*/ 1404713 h 1419035"/>
              <a:gd name="connsiteX2-15" fmla="*/ 0 w 708664"/>
              <a:gd name="connsiteY2-16" fmla="*/ 709517 h 1419035"/>
              <a:gd name="connsiteX3-17" fmla="*/ 566602 w 708664"/>
              <a:gd name="connsiteY3-18" fmla="*/ 14321 h 1419035"/>
              <a:gd name="connsiteX4-19" fmla="*/ 708664 w 708664"/>
              <a:gd name="connsiteY4-20" fmla="*/ 0 h 141903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08664" h="1419035">
                <a:moveTo>
                  <a:pt x="708664" y="1419035"/>
                </a:moveTo>
                <a:lnTo>
                  <a:pt x="566602" y="1404713"/>
                </a:lnTo>
                <a:cubicBezTo>
                  <a:pt x="243243" y="1338545"/>
                  <a:pt x="0" y="1052437"/>
                  <a:pt x="0" y="709517"/>
                </a:cubicBezTo>
                <a:cubicBezTo>
                  <a:pt x="0" y="366598"/>
                  <a:pt x="243243" y="80490"/>
                  <a:pt x="566602" y="14321"/>
                </a:cubicBezTo>
                <a:lnTo>
                  <a:pt x="708664" y="0"/>
                </a:lnTo>
              </a:path>
            </a:pathLst>
          </a:custGeom>
          <a:noFill/>
          <a:ln w="19050">
            <a:solidFill>
              <a:srgbClr val="FF5A49"/>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a:endParaRPr lang="zh-CN" altLang="en-US" dirty="0">
              <a:solidFill>
                <a:schemeClr val="lt1"/>
              </a:solidFill>
              <a:cs typeface="+mn-ea"/>
              <a:sym typeface="+mn-lt"/>
            </a:endParaRPr>
          </a:p>
        </p:txBody>
      </p:sp>
      <p:cxnSp>
        <p:nvCxnSpPr>
          <p:cNvPr id="18" name="直接连接符 17"/>
          <p:cNvCxnSpPr/>
          <p:nvPr/>
        </p:nvCxnSpPr>
        <p:spPr>
          <a:xfrm>
            <a:off x="2514164" y="4207542"/>
            <a:ext cx="844808" cy="0"/>
          </a:xfrm>
          <a:prstGeom prst="line">
            <a:avLst/>
          </a:prstGeom>
          <a:ln w="63500">
            <a:solidFill>
              <a:srgbClr val="003466"/>
            </a:solidFill>
          </a:ln>
        </p:spPr>
        <p:style>
          <a:lnRef idx="1">
            <a:schemeClr val="accent1"/>
          </a:lnRef>
          <a:fillRef idx="0">
            <a:schemeClr val="accent1"/>
          </a:fillRef>
          <a:effectRef idx="0">
            <a:schemeClr val="accent1"/>
          </a:effectRef>
          <a:fontRef idx="minor">
            <a:schemeClr val="tx1"/>
          </a:fontRef>
        </p:style>
      </p:cxnSp>
      <p:sp>
        <p:nvSpPr>
          <p:cNvPr id="17" name="í$1îḍè"/>
          <p:cNvSpPr/>
          <p:nvPr/>
        </p:nvSpPr>
        <p:spPr>
          <a:xfrm>
            <a:off x="2109199" y="3224227"/>
            <a:ext cx="2990834" cy="1186050"/>
          </a:xfrm>
          <a:prstGeom prst="rect">
            <a:avLst/>
          </a:prstGeom>
          <a:noFill/>
        </p:spPr>
        <p:txBody>
          <a:bodyPr wrap="square" lIns="91440" tIns="45720" rIns="91440" bIns="45720" anchor="ctr" anchorCtr="0">
            <a:normAutofit/>
          </a:bodyPr>
          <a:lstStyle/>
          <a:p>
            <a:pPr algn="ctr">
              <a:lnSpc>
                <a:spcPct val="120000"/>
              </a:lnSpc>
            </a:pPr>
            <a:r>
              <a:rPr lang="zh-CN" altLang="en-US" sz="3600" b="1" dirty="0">
                <a:solidFill>
                  <a:srgbClr val="003466"/>
                </a:solidFill>
                <a:cs typeface="+mn-ea"/>
                <a:sym typeface="+mn-lt"/>
              </a:rPr>
              <a:t>目录  </a:t>
            </a:r>
            <a:r>
              <a:rPr lang="en-US" altLang="zh-CN" sz="3600" b="1" dirty="0">
                <a:solidFill>
                  <a:srgbClr val="003466"/>
                </a:solidFill>
                <a:cs typeface="+mn-ea"/>
                <a:sym typeface="+mn-lt"/>
              </a:rPr>
              <a:t>C</a:t>
            </a:r>
            <a:r>
              <a:rPr lang="en-US" altLang="zh-CN" sz="1600" b="1" dirty="0">
                <a:solidFill>
                  <a:srgbClr val="003466"/>
                </a:solidFill>
                <a:cs typeface="+mn-ea"/>
                <a:sym typeface="+mn-lt"/>
              </a:rPr>
              <a:t>ON</a:t>
            </a:r>
            <a:r>
              <a:rPr lang="en-US" altLang="zh-CN" sz="500" b="1" dirty="0">
                <a:solidFill>
                  <a:srgbClr val="003466"/>
                </a:solidFill>
                <a:cs typeface="+mn-ea"/>
                <a:sym typeface="+mn-lt"/>
              </a:rPr>
              <a:t> </a:t>
            </a:r>
            <a:r>
              <a:rPr lang="en-US" altLang="zh-CN" sz="1600" b="1" dirty="0">
                <a:solidFill>
                  <a:srgbClr val="003466"/>
                </a:solidFill>
                <a:cs typeface="+mn-ea"/>
                <a:sym typeface="+mn-lt"/>
              </a:rPr>
              <a:t>TENTS</a:t>
            </a:r>
            <a:endParaRPr lang="en-US" altLang="zh-CN" b="1" dirty="0">
              <a:solidFill>
                <a:srgbClr val="003466"/>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p14:dur="0" advClick="0" advTm="6000"/>
    </mc:Choice>
    <mc:Fallback>
      <p:transition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2000"/>
                                        <p:tgtEl>
                                          <p:spTgt spid="4"/>
                                        </p:tgtEl>
                                      </p:cBhvr>
                                    </p:animEffect>
                                  </p:childTnLst>
                                </p:cTn>
                              </p:par>
                              <p:par>
                                <p:cTn id="8" presetID="21" presetClass="entr" presetSubtype="1"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wheel(1)">
                                      <p:cBhvr>
                                        <p:cTn id="10" dur="2000"/>
                                        <p:tgtEl>
                                          <p:spTgt spid="16"/>
                                        </p:tgtEl>
                                      </p:cBhvr>
                                    </p:animEffect>
                                  </p:childTnLst>
                                </p:cTn>
                              </p:par>
                              <p:par>
                                <p:cTn id="11" presetID="21" presetClass="entr" presetSubtype="1"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heel(1)">
                                      <p:cBhvr>
                                        <p:cTn id="13" dur="2000"/>
                                        <p:tgtEl>
                                          <p:spTgt spid="6"/>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500"/>
                                        <p:tgtEl>
                                          <p:spTgt spid="8"/>
                                        </p:tgtEl>
                                      </p:cBhvr>
                                    </p:animEffect>
                                  </p:childTnLst>
                                </p:cTn>
                              </p:par>
                              <p:par>
                                <p:cTn id="17" presetID="10" presetClass="entr" presetSubtype="0" fill="hold" grpId="0" nodeType="withEffect">
                                  <p:stCondLst>
                                    <p:cond delay="50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500"/>
                                        <p:tgtEl>
                                          <p:spTgt spid="14"/>
                                        </p:tgtEl>
                                      </p:cBhvr>
                                    </p:animEffect>
                                  </p:childTnLst>
                                </p:cTn>
                              </p:par>
                              <p:par>
                                <p:cTn id="20" presetID="10" presetClass="entr" presetSubtype="0" fill="hold" grpId="0" nodeType="withEffect">
                                  <p:stCondLst>
                                    <p:cond delay="1000"/>
                                  </p:stCondLst>
                                  <p:childTnLst>
                                    <p:set>
                                      <p:cBhvr>
                                        <p:cTn id="21" dur="1" fill="hold">
                                          <p:stCondLst>
                                            <p:cond delay="0"/>
                                          </p:stCondLst>
                                        </p:cTn>
                                        <p:tgtEl>
                                          <p:spTgt spid="15"/>
                                        </p:tgtEl>
                                        <p:attrNameLst>
                                          <p:attrName>style.visibility</p:attrName>
                                        </p:attrNameLst>
                                      </p:cBhvr>
                                      <p:to>
                                        <p:strVal val="visible"/>
                                      </p:to>
                                    </p:set>
                                    <p:animEffect transition="in" filter="fade">
                                      <p:cBhvr>
                                        <p:cTn id="2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8" grpId="0"/>
      <p:bldP spid="14" grpId="0"/>
      <p:bldP spid="15" grpId="0"/>
      <p:bldP spid="16"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765738" y="753752"/>
            <a:ext cx="10079420" cy="136634"/>
          </a:xfrm>
          <a:prstGeom prst="rect">
            <a:avLst/>
          </a:prstGeom>
          <a:solidFill>
            <a:srgbClr val="0034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003466"/>
              </a:solidFill>
              <a:cs typeface="+mn-ea"/>
              <a:sym typeface="+mn-lt"/>
            </a:endParaRPr>
          </a:p>
        </p:txBody>
      </p:sp>
      <p:sp>
        <p:nvSpPr>
          <p:cNvPr id="5" name="椭圆 4"/>
          <p:cNvSpPr/>
          <p:nvPr/>
        </p:nvSpPr>
        <p:spPr>
          <a:xfrm>
            <a:off x="346842" y="0"/>
            <a:ext cx="1332000" cy="1332000"/>
          </a:xfrm>
          <a:prstGeom prst="ellipse">
            <a:avLst/>
          </a:prstGeom>
          <a:blipFill dpi="0" rotWithShape="1">
            <a:blip r:embed="rId1" cstate="screen"/>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6" name="组合 5"/>
          <p:cNvGrpSpPr/>
          <p:nvPr/>
        </p:nvGrpSpPr>
        <p:grpSpPr>
          <a:xfrm>
            <a:off x="11330808" y="372047"/>
            <a:ext cx="514350" cy="284207"/>
            <a:chOff x="10501313" y="528290"/>
            <a:chExt cx="514350" cy="332185"/>
          </a:xfrm>
          <a:solidFill>
            <a:srgbClr val="395B77"/>
          </a:solidFill>
        </p:grpSpPr>
        <p:sp>
          <p:nvSpPr>
            <p:cNvPr id="8" name="矩形 7"/>
            <p:cNvSpPr/>
            <p:nvPr/>
          </p:nvSpPr>
          <p:spPr>
            <a:xfrm>
              <a:off x="10501313" y="700088"/>
              <a:ext cx="102306" cy="160387"/>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a:cs typeface="+mn-ea"/>
                <a:sym typeface="+mn-lt"/>
              </a:endParaRPr>
            </a:p>
          </p:txBody>
        </p:sp>
        <p:sp>
          <p:nvSpPr>
            <p:cNvPr id="9" name="矩形 8"/>
            <p:cNvSpPr/>
            <p:nvPr/>
          </p:nvSpPr>
          <p:spPr>
            <a:xfrm>
              <a:off x="10707335" y="597694"/>
              <a:ext cx="102306" cy="262781"/>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a:cs typeface="+mn-ea"/>
                <a:sym typeface="+mn-lt"/>
              </a:endParaRPr>
            </a:p>
          </p:txBody>
        </p:sp>
        <p:sp>
          <p:nvSpPr>
            <p:cNvPr id="10" name="矩形 9"/>
            <p:cNvSpPr/>
            <p:nvPr/>
          </p:nvSpPr>
          <p:spPr>
            <a:xfrm>
              <a:off x="10913357" y="528290"/>
              <a:ext cx="102306" cy="332185"/>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a:cs typeface="+mn-ea"/>
                <a:sym typeface="+mn-lt"/>
              </a:endParaRPr>
            </a:p>
          </p:txBody>
        </p:sp>
      </p:grpSp>
      <p:sp>
        <p:nvSpPr>
          <p:cNvPr id="7" name="矩形 6"/>
          <p:cNvSpPr/>
          <p:nvPr/>
        </p:nvSpPr>
        <p:spPr>
          <a:xfrm>
            <a:off x="2048902" y="194589"/>
            <a:ext cx="1415772" cy="461665"/>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sz="2400" b="1" dirty="0">
                <a:solidFill>
                  <a:srgbClr val="003466"/>
                </a:solidFill>
                <a:cs typeface="+mn-ea"/>
                <a:sym typeface="+mn-lt"/>
              </a:rPr>
              <a:t>成本报告</a:t>
            </a:r>
            <a:endParaRPr lang="zh-CN" altLang="en-US" sz="2400" b="1" dirty="0">
              <a:solidFill>
                <a:srgbClr val="003466"/>
              </a:solidFill>
              <a:cs typeface="+mn-ea"/>
              <a:sym typeface="+mn-lt"/>
            </a:endParaRPr>
          </a:p>
        </p:txBody>
      </p:sp>
      <p:sp>
        <p:nvSpPr>
          <p:cNvPr id="16" name="矩形 15"/>
          <p:cNvSpPr/>
          <p:nvPr/>
        </p:nvSpPr>
        <p:spPr>
          <a:xfrm>
            <a:off x="2084646" y="1234475"/>
            <a:ext cx="3100520" cy="567779"/>
          </a:xfrm>
          <a:prstGeom prst="rect">
            <a:avLst/>
          </a:prstGeom>
          <a:solidFill>
            <a:srgbClr val="2C4D88"/>
          </a:solidFill>
          <a:ln>
            <a:noFill/>
          </a:ln>
        </p:spPr>
        <p:style>
          <a:lnRef idx="2">
            <a:schemeClr val="accent1">
              <a:shade val="50000"/>
            </a:schemeClr>
          </a:lnRef>
          <a:fillRef idx="1">
            <a:schemeClr val="accent1"/>
          </a:fillRef>
          <a:effectRef idx="0">
            <a:schemeClr val="accent1"/>
          </a:effectRef>
          <a:fontRef idx="minor">
            <a:schemeClr val="lt1"/>
          </a:fontRef>
        </p:style>
        <p:txBody>
          <a:bodyPr lIns="68567" tIns="34284" rIns="68567" bIns="34284"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3200" b="1" spc="300" dirty="0">
                <a:cs typeface="+mn-ea"/>
                <a:sym typeface="+mn-lt"/>
              </a:rPr>
              <a:t>成本报表</a:t>
            </a:r>
            <a:endParaRPr lang="zh-CN" altLang="en-US" sz="3200" b="1" spc="300" dirty="0">
              <a:cs typeface="+mn-ea"/>
              <a:sym typeface="+mn-lt"/>
            </a:endParaRPr>
          </a:p>
        </p:txBody>
      </p:sp>
      <p:sp>
        <p:nvSpPr>
          <p:cNvPr id="2" name="iṧ1iḍè"/>
          <p:cNvSpPr/>
          <p:nvPr/>
        </p:nvSpPr>
        <p:spPr bwMode="auto">
          <a:xfrm>
            <a:off x="346842" y="2432800"/>
            <a:ext cx="11498316" cy="903968"/>
          </a:xfrm>
          <a:prstGeom prst="homePlate">
            <a:avLst>
              <a:gd name="adj" fmla="val 35856"/>
            </a:avLst>
          </a:prstGeom>
          <a:solidFill>
            <a:srgbClr val="FC9400"/>
          </a:solidFill>
          <a:ln w="25400" algn="ctr">
            <a:noFill/>
            <a:miter lim="800000"/>
          </a:ln>
          <a:effectLst/>
        </p:spPr>
        <p:txBody>
          <a:bodyPr wrap="square" lIns="91440" tIns="45720" rIns="91440" bIns="45720" anchor="ctr">
            <a:normAutofit/>
          </a:bodyPr>
          <a:lstStyle/>
          <a:p>
            <a:pPr algn="ctr"/>
            <a:r>
              <a:rPr lang="zh-CN" altLang="en-US" sz="2400" b="1" dirty="0">
                <a:solidFill>
                  <a:schemeClr val="bg1"/>
                </a:solidFill>
                <a:cs typeface="+mn-ea"/>
                <a:sym typeface="+mn-lt"/>
              </a:rPr>
              <a:t>反映企业在一定期间内各种主要产品的单位成本的构成及其变动情况的会计报表。</a:t>
            </a:r>
            <a:endParaRPr lang="en-US" altLang="zh-CN" sz="2400" b="1" dirty="0">
              <a:solidFill>
                <a:schemeClr val="bg1"/>
              </a:solidFill>
              <a:cs typeface="+mn-ea"/>
              <a:sym typeface="+mn-lt"/>
            </a:endParaRPr>
          </a:p>
          <a:p>
            <a:pPr algn="ctr"/>
            <a:endParaRPr lang="zh-CN" altLang="en-US" dirty="0">
              <a:cs typeface="+mn-ea"/>
              <a:sym typeface="+mn-lt"/>
            </a:endParaRPr>
          </a:p>
        </p:txBody>
      </p:sp>
      <p:sp>
        <p:nvSpPr>
          <p:cNvPr id="3" name="ïśļïdé"/>
          <p:cNvSpPr/>
          <p:nvPr/>
        </p:nvSpPr>
        <p:spPr bwMode="gray">
          <a:xfrm>
            <a:off x="695272" y="3673996"/>
            <a:ext cx="5004045" cy="2665844"/>
          </a:xfrm>
          <a:prstGeom prst="rect">
            <a:avLst/>
          </a:prstGeom>
          <a:noFill/>
          <a:ln w="19050">
            <a:solidFill>
              <a:schemeClr val="bg1">
                <a:lumMod val="95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t">
            <a:noAutofit/>
          </a:bodyPr>
          <a:lstStyle/>
          <a:p>
            <a:pPr marL="171450" indent="-171450">
              <a:lnSpc>
                <a:spcPct val="150000"/>
              </a:lnSpc>
              <a:buFont typeface="Arial" panose="020B0604020202020204" pitchFamily="34" charset="0"/>
              <a:buChar char="•"/>
              <a:tabLst>
                <a:tab pos="227965" algn="l"/>
              </a:tabLst>
              <a:defRPr/>
            </a:pPr>
            <a:r>
              <a:rPr lang="zh-CN" altLang="en-US" sz="1600" dirty="0">
                <a:solidFill>
                  <a:schemeClr val="tx1"/>
                </a:solidFill>
                <a:cs typeface="+mn-ea"/>
                <a:sym typeface="+mn-lt"/>
              </a:rPr>
              <a:t>应按不同产品类别、不同规格列示产品成本</a:t>
            </a:r>
            <a:r>
              <a:rPr lang="en-US" altLang="zh-CN" sz="1600" dirty="0">
                <a:solidFill>
                  <a:schemeClr val="tx1"/>
                </a:solidFill>
                <a:cs typeface="+mn-ea"/>
                <a:sym typeface="+mn-lt"/>
              </a:rPr>
              <a:t>;</a:t>
            </a:r>
            <a:endParaRPr lang="en-US" altLang="zh-CN" sz="1600" dirty="0">
              <a:solidFill>
                <a:schemeClr val="tx1"/>
              </a:solidFill>
              <a:cs typeface="+mn-ea"/>
              <a:sym typeface="+mn-lt"/>
            </a:endParaRPr>
          </a:p>
          <a:p>
            <a:pPr marL="171450" indent="-171450">
              <a:lnSpc>
                <a:spcPct val="150000"/>
              </a:lnSpc>
              <a:buFont typeface="Arial" panose="020B0604020202020204" pitchFamily="34" charset="0"/>
              <a:buChar char="•"/>
              <a:tabLst>
                <a:tab pos="227965" algn="l"/>
              </a:tabLst>
              <a:defRPr/>
            </a:pPr>
            <a:r>
              <a:rPr lang="zh-CN" altLang="en-US" sz="1600" dirty="0">
                <a:solidFill>
                  <a:schemeClr val="tx1"/>
                </a:solidFill>
                <a:cs typeface="+mn-ea"/>
                <a:sym typeface="+mn-lt"/>
              </a:rPr>
              <a:t>应列示产品单位成本及总成本情况</a:t>
            </a:r>
            <a:endParaRPr lang="zh-CN" altLang="en-US" sz="1600" dirty="0">
              <a:solidFill>
                <a:schemeClr val="tx1"/>
              </a:solidFill>
              <a:cs typeface="+mn-ea"/>
              <a:sym typeface="+mn-lt"/>
            </a:endParaRPr>
          </a:p>
          <a:p>
            <a:pPr marL="171450" indent="-171450">
              <a:lnSpc>
                <a:spcPct val="150000"/>
              </a:lnSpc>
              <a:buFont typeface="Arial" panose="020B0604020202020204" pitchFamily="34" charset="0"/>
              <a:buChar char="•"/>
              <a:tabLst>
                <a:tab pos="227965" algn="l"/>
              </a:tabLst>
              <a:defRPr/>
            </a:pPr>
            <a:r>
              <a:rPr lang="zh-CN" altLang="en-US" sz="1600" dirty="0">
                <a:solidFill>
                  <a:schemeClr val="tx1"/>
                </a:solidFill>
                <a:cs typeface="+mn-ea"/>
                <a:sym typeface="+mn-lt"/>
              </a:rPr>
              <a:t>应分别按成本项目列示产品成本</a:t>
            </a:r>
            <a:r>
              <a:rPr lang="en-US" altLang="zh-CN" sz="1600" dirty="0">
                <a:solidFill>
                  <a:schemeClr val="tx1"/>
                </a:solidFill>
                <a:cs typeface="+mn-ea"/>
                <a:sym typeface="+mn-lt"/>
              </a:rPr>
              <a:t>;</a:t>
            </a:r>
            <a:endParaRPr lang="en-US" altLang="zh-CN" sz="1600" dirty="0">
              <a:solidFill>
                <a:schemeClr val="tx1"/>
              </a:solidFill>
              <a:cs typeface="+mn-ea"/>
              <a:sym typeface="+mn-lt"/>
            </a:endParaRPr>
          </a:p>
          <a:p>
            <a:pPr marL="171450" indent="-171450">
              <a:lnSpc>
                <a:spcPct val="150000"/>
              </a:lnSpc>
              <a:buFont typeface="Arial" panose="020B0604020202020204" pitchFamily="34" charset="0"/>
              <a:buChar char="•"/>
              <a:tabLst>
                <a:tab pos="227965" algn="l"/>
              </a:tabLst>
              <a:defRPr/>
            </a:pPr>
            <a:r>
              <a:rPr lang="zh-CN" altLang="en-US" sz="1600" dirty="0">
                <a:solidFill>
                  <a:schemeClr val="tx1"/>
                </a:solidFill>
                <a:cs typeface="+mn-ea"/>
                <a:sym typeface="+mn-lt"/>
              </a:rPr>
              <a:t>应列示历史先进水平或上年实际平均单位成本或本期计划单位成本和本期实际单位成本及本年累计实际平均单位成本</a:t>
            </a:r>
            <a:r>
              <a:rPr lang="en-US" altLang="zh-CN" sz="1600" dirty="0">
                <a:solidFill>
                  <a:schemeClr val="tx1"/>
                </a:solidFill>
                <a:cs typeface="+mn-ea"/>
                <a:sym typeface="+mn-lt"/>
              </a:rPr>
              <a:t>;</a:t>
            </a:r>
            <a:endParaRPr lang="en-US" altLang="zh-CN" sz="1600" dirty="0">
              <a:solidFill>
                <a:schemeClr val="tx1"/>
              </a:solidFill>
              <a:cs typeface="+mn-ea"/>
              <a:sym typeface="+mn-lt"/>
            </a:endParaRPr>
          </a:p>
          <a:p>
            <a:pPr marL="171450" indent="-171450">
              <a:lnSpc>
                <a:spcPct val="150000"/>
              </a:lnSpc>
              <a:buFont typeface="Arial" panose="020B0604020202020204" pitchFamily="34" charset="0"/>
              <a:buChar char="•"/>
              <a:tabLst>
                <a:tab pos="227965" algn="l"/>
              </a:tabLst>
              <a:defRPr/>
            </a:pPr>
            <a:r>
              <a:rPr lang="zh-CN" altLang="en-US" sz="1600" dirty="0">
                <a:solidFill>
                  <a:schemeClr val="tx1"/>
                </a:solidFill>
                <a:cs typeface="+mn-ea"/>
                <a:sym typeface="+mn-lt"/>
              </a:rPr>
              <a:t>列示产品成本及分类情况能反映企业主要产品情况。</a:t>
            </a:r>
            <a:endParaRPr lang="en-US" altLang="zh-CN" sz="1600" dirty="0">
              <a:solidFill>
                <a:schemeClr val="tx1"/>
              </a:solidFill>
              <a:cs typeface="+mn-ea"/>
              <a:sym typeface="+mn-lt"/>
            </a:endParaRPr>
          </a:p>
        </p:txBody>
      </p:sp>
      <p:sp>
        <p:nvSpPr>
          <p:cNvPr id="11" name="îSľidé"/>
          <p:cNvSpPr/>
          <p:nvPr/>
        </p:nvSpPr>
        <p:spPr bwMode="gray">
          <a:xfrm>
            <a:off x="695270" y="3019346"/>
            <a:ext cx="5004045" cy="592537"/>
          </a:xfrm>
          <a:prstGeom prst="rect">
            <a:avLst/>
          </a:prstGeom>
          <a:solidFill>
            <a:srgbClr val="4472C4"/>
          </a:solidFill>
          <a:ln w="19050">
            <a:noFill/>
            <a:miter lim="800000"/>
          </a:ln>
          <a:effectLst/>
        </p:spPr>
        <p:style>
          <a:lnRef idx="3">
            <a:schemeClr val="lt1"/>
          </a:lnRef>
          <a:fillRef idx="1">
            <a:schemeClr val="accent1"/>
          </a:fillRef>
          <a:effectRef idx="1">
            <a:schemeClr val="accent1"/>
          </a:effectRef>
          <a:fontRef idx="minor">
            <a:schemeClr val="lt1"/>
          </a:fontRef>
        </p:style>
        <p:txBody>
          <a:bodyPr wrap="square" lIns="91440" tIns="45720" rIns="91440" bIns="45720" anchor="ctr">
            <a:normAutofit/>
          </a:bodyPr>
          <a:lstStyle/>
          <a:p>
            <a:pPr algn="ctr"/>
            <a:r>
              <a:rPr lang="zh-CN" altLang="en-US" sz="2400" dirty="0">
                <a:solidFill>
                  <a:schemeClr val="bg1"/>
                </a:solidFill>
                <a:cs typeface="+mn-ea"/>
                <a:sym typeface="+mn-lt"/>
              </a:rPr>
              <a:t>基本要求</a:t>
            </a:r>
            <a:endParaRPr lang="en-US" altLang="zh-CN" sz="2400" dirty="0">
              <a:solidFill>
                <a:schemeClr val="bg1"/>
              </a:solidFill>
              <a:cs typeface="+mn-ea"/>
              <a:sym typeface="+mn-lt"/>
            </a:endParaRPr>
          </a:p>
        </p:txBody>
      </p:sp>
      <p:sp>
        <p:nvSpPr>
          <p:cNvPr id="12" name="ïṩľíḋé"/>
          <p:cNvSpPr/>
          <p:nvPr/>
        </p:nvSpPr>
        <p:spPr bwMode="gray">
          <a:xfrm>
            <a:off x="6096002" y="3673996"/>
            <a:ext cx="5004045" cy="2665844"/>
          </a:xfrm>
          <a:prstGeom prst="rect">
            <a:avLst/>
          </a:prstGeom>
          <a:noFill/>
          <a:ln w="19050">
            <a:solidFill>
              <a:schemeClr val="bg1">
                <a:lumMod val="95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t">
            <a:noAutofit/>
          </a:bodyPr>
          <a:lstStyle/>
          <a:p>
            <a:pPr marL="171450" indent="-171450">
              <a:lnSpc>
                <a:spcPct val="150000"/>
              </a:lnSpc>
              <a:buFont typeface="Arial" panose="020B0604020202020204" pitchFamily="34" charset="0"/>
              <a:buChar char="•"/>
              <a:tabLst>
                <a:tab pos="227965" algn="l"/>
              </a:tabLst>
              <a:defRPr/>
            </a:pPr>
            <a:r>
              <a:rPr lang="zh-CN" altLang="en-US" sz="1600" dirty="0">
                <a:solidFill>
                  <a:schemeClr val="tx1"/>
                </a:solidFill>
                <a:cs typeface="+mn-ea"/>
                <a:sym typeface="+mn-lt"/>
              </a:rPr>
              <a:t>产品类别及规格的分类方式由企业据实际情况决定</a:t>
            </a:r>
            <a:r>
              <a:rPr lang="en-US" altLang="zh-CN" sz="1600" dirty="0">
                <a:solidFill>
                  <a:schemeClr val="tx1"/>
                </a:solidFill>
                <a:cs typeface="+mn-ea"/>
                <a:sym typeface="+mn-lt"/>
              </a:rPr>
              <a:t>;</a:t>
            </a:r>
            <a:endParaRPr lang="en-US" altLang="zh-CN" sz="1600" dirty="0">
              <a:solidFill>
                <a:schemeClr val="tx1"/>
              </a:solidFill>
              <a:cs typeface="+mn-ea"/>
              <a:sym typeface="+mn-lt"/>
            </a:endParaRPr>
          </a:p>
          <a:p>
            <a:pPr marL="171450" indent="-171450">
              <a:lnSpc>
                <a:spcPct val="150000"/>
              </a:lnSpc>
              <a:buFont typeface="Arial" panose="020B0604020202020204" pitchFamily="34" charset="0"/>
              <a:buChar char="•"/>
              <a:tabLst>
                <a:tab pos="227965" algn="l"/>
              </a:tabLst>
              <a:defRPr/>
            </a:pPr>
            <a:r>
              <a:rPr lang="zh-CN" altLang="en-US" sz="1600" dirty="0">
                <a:solidFill>
                  <a:schemeClr val="tx1"/>
                </a:solidFill>
                <a:cs typeface="+mn-ea"/>
                <a:sym typeface="+mn-lt"/>
              </a:rPr>
              <a:t>根据成本历史资料填列各成本项目的历史水平</a:t>
            </a:r>
            <a:r>
              <a:rPr lang="en-US" altLang="zh-CN" sz="1600" dirty="0">
                <a:solidFill>
                  <a:schemeClr val="tx1"/>
                </a:solidFill>
                <a:cs typeface="+mn-ea"/>
                <a:sym typeface="+mn-lt"/>
              </a:rPr>
              <a:t>;</a:t>
            </a:r>
            <a:endParaRPr lang="en-US" altLang="zh-CN" sz="1600" dirty="0">
              <a:solidFill>
                <a:schemeClr val="tx1"/>
              </a:solidFill>
              <a:cs typeface="+mn-ea"/>
              <a:sym typeface="+mn-lt"/>
            </a:endParaRPr>
          </a:p>
          <a:p>
            <a:pPr marL="171450" indent="-171450">
              <a:lnSpc>
                <a:spcPct val="150000"/>
              </a:lnSpc>
              <a:buFont typeface="Arial" panose="020B0604020202020204" pitchFamily="34" charset="0"/>
              <a:buChar char="•"/>
              <a:tabLst>
                <a:tab pos="227965" algn="l"/>
              </a:tabLst>
              <a:defRPr/>
            </a:pPr>
            <a:r>
              <a:rPr lang="zh-CN" altLang="en-US" sz="1600" dirty="0">
                <a:solidFill>
                  <a:schemeClr val="tx1"/>
                </a:solidFill>
                <a:cs typeface="+mn-ea"/>
                <a:sym typeface="+mn-lt"/>
              </a:rPr>
              <a:t>根据本年计划资料填列各成本项目年计划单位成本</a:t>
            </a:r>
            <a:r>
              <a:rPr lang="en-US" altLang="zh-CN" sz="1600" dirty="0">
                <a:solidFill>
                  <a:schemeClr val="tx1"/>
                </a:solidFill>
                <a:cs typeface="+mn-ea"/>
                <a:sym typeface="+mn-lt"/>
              </a:rPr>
              <a:t>;</a:t>
            </a:r>
            <a:endParaRPr lang="en-US" altLang="zh-CN" sz="1600" dirty="0">
              <a:solidFill>
                <a:schemeClr val="tx1"/>
              </a:solidFill>
              <a:cs typeface="+mn-ea"/>
              <a:sym typeface="+mn-lt"/>
            </a:endParaRPr>
          </a:p>
          <a:p>
            <a:pPr marL="171450" indent="-171450">
              <a:lnSpc>
                <a:spcPct val="150000"/>
              </a:lnSpc>
              <a:buFont typeface="Arial" panose="020B0604020202020204" pitchFamily="34" charset="0"/>
              <a:buChar char="•"/>
              <a:tabLst>
                <a:tab pos="227965" algn="l"/>
              </a:tabLst>
              <a:defRPr/>
            </a:pPr>
            <a:r>
              <a:rPr lang="zh-CN" altLang="en-US" sz="1600" dirty="0">
                <a:solidFill>
                  <a:schemeClr val="tx1"/>
                </a:solidFill>
                <a:cs typeface="+mn-ea"/>
                <a:sym typeface="+mn-lt"/>
              </a:rPr>
              <a:t>根据实际成本资料填各成本项目本期实际单位成本</a:t>
            </a:r>
            <a:r>
              <a:rPr lang="en-US" altLang="zh-CN" sz="1600" dirty="0">
                <a:solidFill>
                  <a:schemeClr val="tx1"/>
                </a:solidFill>
                <a:cs typeface="+mn-ea"/>
                <a:sym typeface="+mn-lt"/>
              </a:rPr>
              <a:t>;</a:t>
            </a:r>
            <a:endParaRPr lang="en-US" altLang="zh-CN" sz="1600" dirty="0">
              <a:solidFill>
                <a:schemeClr val="tx1"/>
              </a:solidFill>
              <a:cs typeface="+mn-ea"/>
              <a:sym typeface="+mn-lt"/>
            </a:endParaRPr>
          </a:p>
          <a:p>
            <a:pPr marL="171450" indent="-171450">
              <a:lnSpc>
                <a:spcPct val="150000"/>
              </a:lnSpc>
              <a:buFont typeface="Arial" panose="020B0604020202020204" pitchFamily="34" charset="0"/>
              <a:buChar char="•"/>
              <a:tabLst>
                <a:tab pos="227965" algn="l"/>
              </a:tabLst>
              <a:defRPr/>
            </a:pPr>
            <a:r>
              <a:rPr lang="zh-CN" altLang="en-US" sz="1600" dirty="0">
                <a:solidFill>
                  <a:schemeClr val="tx1"/>
                </a:solidFill>
                <a:cs typeface="+mn-ea"/>
                <a:sym typeface="+mn-lt"/>
              </a:rPr>
              <a:t>各成本项目的本年累计实际平均单位成本。</a:t>
            </a:r>
            <a:endParaRPr lang="zh-CN" altLang="en-US" sz="1600" dirty="0">
              <a:solidFill>
                <a:schemeClr val="tx1"/>
              </a:solidFill>
              <a:cs typeface="+mn-ea"/>
              <a:sym typeface="+mn-lt"/>
            </a:endParaRPr>
          </a:p>
        </p:txBody>
      </p:sp>
      <p:sp>
        <p:nvSpPr>
          <p:cNvPr id="13" name="îṧļïḋé"/>
          <p:cNvSpPr/>
          <p:nvPr/>
        </p:nvSpPr>
        <p:spPr bwMode="gray">
          <a:xfrm>
            <a:off x="6096000" y="3019346"/>
            <a:ext cx="5004045" cy="592537"/>
          </a:xfrm>
          <a:prstGeom prst="rect">
            <a:avLst/>
          </a:prstGeom>
          <a:solidFill>
            <a:srgbClr val="4472C4"/>
          </a:solidFill>
          <a:ln w="19050">
            <a:noFill/>
            <a:miter lim="800000"/>
          </a:ln>
          <a:effectLst/>
        </p:spPr>
        <p:style>
          <a:lnRef idx="3">
            <a:schemeClr val="lt1"/>
          </a:lnRef>
          <a:fillRef idx="1">
            <a:schemeClr val="accent1"/>
          </a:fillRef>
          <a:effectRef idx="1">
            <a:schemeClr val="accent1"/>
          </a:effectRef>
          <a:fontRef idx="minor">
            <a:schemeClr val="lt1"/>
          </a:fontRef>
        </p:style>
        <p:txBody>
          <a:bodyPr wrap="square" lIns="91440" tIns="45720" rIns="91440" bIns="45720" anchor="ctr">
            <a:normAutofit/>
          </a:bodyPr>
          <a:lstStyle/>
          <a:p>
            <a:pPr algn="ctr"/>
            <a:r>
              <a:rPr lang="zh-CN" altLang="en-US" sz="2400" dirty="0">
                <a:solidFill>
                  <a:schemeClr val="bg1"/>
                </a:solidFill>
                <a:cs typeface="+mn-ea"/>
                <a:sym typeface="+mn-lt"/>
              </a:rPr>
              <a:t>填列方法</a:t>
            </a:r>
            <a:endParaRPr lang="en-US" altLang="zh-CN" sz="2400" dirty="0">
              <a:solidFill>
                <a:schemeClr val="bg1"/>
              </a:solidFill>
              <a:cs typeface="+mn-ea"/>
              <a:sym typeface="+mn-lt"/>
            </a:endParaRPr>
          </a:p>
        </p:txBody>
      </p:sp>
    </p:spTree>
  </p:cSld>
  <p:clrMapOvr>
    <a:masterClrMapping/>
  </p:clrMapOvr>
  <p:transition spd="slow" advClick="0" advTm="8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1000"/>
                                        <p:tgtEl>
                                          <p:spTgt spid="5"/>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left)">
                                      <p:cBhvr>
                                        <p:cTn id="10" dur="1000"/>
                                        <p:tgtEl>
                                          <p:spTgt spid="7"/>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left)">
                                      <p:cBhvr>
                                        <p:cTn id="13" dur="1000"/>
                                        <p:tgtEl>
                                          <p:spTgt spid="4"/>
                                        </p:tgtEl>
                                      </p:cBhvr>
                                    </p:animEffect>
                                  </p:childTnLst>
                                </p:cTn>
                              </p:par>
                              <p:par>
                                <p:cTn id="14" presetID="22" presetClass="entr" presetSubtype="8" fill="hold"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ipe(left)">
                                      <p:cBhvr>
                                        <p:cTn id="16" dur="1000"/>
                                        <p:tgtEl>
                                          <p:spTgt spid="6"/>
                                        </p:tgtEl>
                                      </p:cBhvr>
                                    </p:animEffect>
                                  </p:childTnLst>
                                </p:cTn>
                              </p:par>
                              <p:par>
                                <p:cTn id="17" presetID="42" presetClass="entr" presetSubtype="0" fill="hold" grpId="0" nodeType="withEffect">
                                  <p:stCondLst>
                                    <p:cond delay="1500"/>
                                  </p:stCondLst>
                                  <p:childTnLst>
                                    <p:set>
                                      <p:cBhvr>
                                        <p:cTn id="18" dur="1" fill="hold">
                                          <p:stCondLst>
                                            <p:cond delay="0"/>
                                          </p:stCondLst>
                                        </p:cTn>
                                        <p:tgtEl>
                                          <p:spTgt spid="16"/>
                                        </p:tgtEl>
                                        <p:attrNameLst>
                                          <p:attrName>style.visibility</p:attrName>
                                        </p:attrNameLst>
                                      </p:cBhvr>
                                      <p:to>
                                        <p:strVal val="visible"/>
                                      </p:to>
                                    </p:set>
                                    <p:animEffect transition="in" filter="fade">
                                      <p:cBhvr>
                                        <p:cTn id="19" dur="1000"/>
                                        <p:tgtEl>
                                          <p:spTgt spid="16"/>
                                        </p:tgtEl>
                                      </p:cBhvr>
                                    </p:animEffect>
                                    <p:anim calcmode="lin" valueType="num">
                                      <p:cBhvr>
                                        <p:cTn id="20" dur="1000" fill="hold"/>
                                        <p:tgtEl>
                                          <p:spTgt spid="16"/>
                                        </p:tgtEl>
                                        <p:attrNameLst>
                                          <p:attrName>ppt_x</p:attrName>
                                        </p:attrNameLst>
                                      </p:cBhvr>
                                      <p:tavLst>
                                        <p:tav tm="0">
                                          <p:val>
                                            <p:strVal val="#ppt_x"/>
                                          </p:val>
                                        </p:tav>
                                        <p:tav tm="100000">
                                          <p:val>
                                            <p:strVal val="#ppt_x"/>
                                          </p:val>
                                        </p:tav>
                                      </p:tavLst>
                                    </p:anim>
                                    <p:anim calcmode="lin" valueType="num">
                                      <p:cBhvr>
                                        <p:cTn id="21" dur="1000" fill="hold"/>
                                        <p:tgtEl>
                                          <p:spTgt spid="16"/>
                                        </p:tgtEl>
                                        <p:attrNameLst>
                                          <p:attrName>ppt_y</p:attrName>
                                        </p:attrNameLst>
                                      </p:cBhvr>
                                      <p:tavLst>
                                        <p:tav tm="0">
                                          <p:val>
                                            <p:strVal val="#ppt_y+.1"/>
                                          </p:val>
                                        </p:tav>
                                        <p:tav tm="100000">
                                          <p:val>
                                            <p:strVal val="#ppt_y"/>
                                          </p:val>
                                        </p:tav>
                                      </p:tavLst>
                                    </p:anim>
                                  </p:childTnLst>
                                </p:cTn>
                              </p:par>
                            </p:childTnLst>
                          </p:cTn>
                        </p:par>
                        <p:par>
                          <p:cTn id="22" fill="hold">
                            <p:stCondLst>
                              <p:cond delay="1000"/>
                            </p:stCondLst>
                            <p:childTnLst>
                              <p:par>
                                <p:cTn id="23" presetID="22" presetClass="entr" presetSubtype="8" fill="hold" grpId="0" nodeType="after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wipe(left)">
                                      <p:cBhvr>
                                        <p:cTn id="25" dur="500"/>
                                        <p:tgtEl>
                                          <p:spTgt spid="2"/>
                                        </p:tgtEl>
                                      </p:cBhvr>
                                    </p:animEffect>
                                  </p:childTnLst>
                                </p:cTn>
                              </p:par>
                            </p:childTnLst>
                          </p:cTn>
                        </p:par>
                        <p:par>
                          <p:cTn id="26" fill="hold">
                            <p:stCondLst>
                              <p:cond delay="1500"/>
                            </p:stCondLst>
                            <p:childTnLst>
                              <p:par>
                                <p:cTn id="27" presetID="22" presetClass="entr" presetSubtype="1" fill="hold" grpId="0" nodeType="after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wipe(up)">
                                      <p:cBhvr>
                                        <p:cTn id="29" dur="500"/>
                                        <p:tgtEl>
                                          <p:spTgt spid="11"/>
                                        </p:tgtEl>
                                      </p:cBhvr>
                                    </p:animEffect>
                                  </p:childTnLst>
                                </p:cTn>
                              </p:par>
                              <p:par>
                                <p:cTn id="30" presetID="22" presetClass="entr" presetSubtype="1" fill="hold" grpId="0" nodeType="with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wipe(up)">
                                      <p:cBhvr>
                                        <p:cTn id="32" dur="500"/>
                                        <p:tgtEl>
                                          <p:spTgt spid="13"/>
                                        </p:tgtEl>
                                      </p:cBhvr>
                                    </p:animEffect>
                                  </p:childTnLst>
                                </p:cTn>
                              </p:par>
                              <p:par>
                                <p:cTn id="33" presetID="22" presetClass="entr" presetSubtype="1" fill="hold" grpId="0" nodeType="withEffect">
                                  <p:stCondLst>
                                    <p:cond delay="0"/>
                                  </p:stCondLst>
                                  <p:childTnLst>
                                    <p:set>
                                      <p:cBhvr>
                                        <p:cTn id="34" dur="1" fill="hold">
                                          <p:stCondLst>
                                            <p:cond delay="0"/>
                                          </p:stCondLst>
                                        </p:cTn>
                                        <p:tgtEl>
                                          <p:spTgt spid="3"/>
                                        </p:tgtEl>
                                        <p:attrNameLst>
                                          <p:attrName>style.visibility</p:attrName>
                                        </p:attrNameLst>
                                      </p:cBhvr>
                                      <p:to>
                                        <p:strVal val="visible"/>
                                      </p:to>
                                    </p:set>
                                    <p:animEffect transition="in" filter="wipe(up)">
                                      <p:cBhvr>
                                        <p:cTn id="35" dur="500"/>
                                        <p:tgtEl>
                                          <p:spTgt spid="3"/>
                                        </p:tgtEl>
                                      </p:cBhvr>
                                    </p:animEffect>
                                  </p:childTnLst>
                                </p:cTn>
                              </p:par>
                              <p:par>
                                <p:cTn id="36" presetID="22" presetClass="entr" presetSubtype="1" fill="hold" grpId="0" nodeType="withEffect">
                                  <p:stCondLst>
                                    <p:cond delay="0"/>
                                  </p:stCondLst>
                                  <p:childTnLst>
                                    <p:set>
                                      <p:cBhvr>
                                        <p:cTn id="37" dur="1" fill="hold">
                                          <p:stCondLst>
                                            <p:cond delay="0"/>
                                          </p:stCondLst>
                                        </p:cTn>
                                        <p:tgtEl>
                                          <p:spTgt spid="12"/>
                                        </p:tgtEl>
                                        <p:attrNameLst>
                                          <p:attrName>style.visibility</p:attrName>
                                        </p:attrNameLst>
                                      </p:cBhvr>
                                      <p:to>
                                        <p:strVal val="visible"/>
                                      </p:to>
                                    </p:set>
                                    <p:animEffect transition="in" filter="wipe(up)">
                                      <p:cBhvr>
                                        <p:cTn id="38"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7" grpId="0"/>
      <p:bldP spid="16" grpId="0" animBg="1"/>
      <p:bldP spid="2" grpId="0" animBg="1"/>
      <p:bldP spid="3" grpId="0" animBg="1"/>
      <p:bldP spid="11" grpId="0" animBg="1"/>
      <p:bldP spid="12" grpId="0" animBg="1"/>
      <p:bldP spid="13"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iṧlîḑé"/>
          <p:cNvSpPr/>
          <p:nvPr/>
        </p:nvSpPr>
        <p:spPr>
          <a:xfrm>
            <a:off x="7541295" y="1616474"/>
            <a:ext cx="1405356" cy="1126775"/>
          </a:xfrm>
          <a:prstGeom prst="roundRect">
            <a:avLst>
              <a:gd name="adj" fmla="val 7130"/>
            </a:avLst>
          </a:prstGeom>
          <a:solidFill>
            <a:srgbClr val="FC9400">
              <a:alpha val="37000"/>
            </a:srgbClr>
          </a:solidFill>
          <a:ln>
            <a:noFill/>
          </a:ln>
          <a:effectLst>
            <a:outerShdw blurRad="558800" dist="50800" dir="5400000" sx="96000" sy="96000" algn="ctr" rotWithShape="0">
              <a:srgbClr val="002060">
                <a:alpha val="2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矩形 3"/>
          <p:cNvSpPr/>
          <p:nvPr/>
        </p:nvSpPr>
        <p:spPr>
          <a:xfrm>
            <a:off x="1765738" y="753752"/>
            <a:ext cx="10079420" cy="136634"/>
          </a:xfrm>
          <a:prstGeom prst="rect">
            <a:avLst/>
          </a:prstGeom>
          <a:solidFill>
            <a:srgbClr val="0034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003466"/>
              </a:solidFill>
              <a:cs typeface="+mn-ea"/>
              <a:sym typeface="+mn-lt"/>
            </a:endParaRPr>
          </a:p>
        </p:txBody>
      </p:sp>
      <p:sp>
        <p:nvSpPr>
          <p:cNvPr id="5" name="椭圆 4"/>
          <p:cNvSpPr/>
          <p:nvPr/>
        </p:nvSpPr>
        <p:spPr>
          <a:xfrm>
            <a:off x="346842" y="0"/>
            <a:ext cx="1332000" cy="1332000"/>
          </a:xfrm>
          <a:prstGeom prst="ellipse">
            <a:avLst/>
          </a:prstGeom>
          <a:blipFill dpi="0" rotWithShape="1">
            <a:blip r:embed="rId1" cstate="screen"/>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6" name="组合 5"/>
          <p:cNvGrpSpPr/>
          <p:nvPr/>
        </p:nvGrpSpPr>
        <p:grpSpPr>
          <a:xfrm>
            <a:off x="11330808" y="372047"/>
            <a:ext cx="514350" cy="284207"/>
            <a:chOff x="10501313" y="528290"/>
            <a:chExt cx="514350" cy="332185"/>
          </a:xfrm>
          <a:solidFill>
            <a:srgbClr val="395B77"/>
          </a:solidFill>
        </p:grpSpPr>
        <p:sp>
          <p:nvSpPr>
            <p:cNvPr id="8" name="矩形 7"/>
            <p:cNvSpPr/>
            <p:nvPr/>
          </p:nvSpPr>
          <p:spPr>
            <a:xfrm>
              <a:off x="10501313" y="700088"/>
              <a:ext cx="102306" cy="160387"/>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a:cs typeface="+mn-ea"/>
                <a:sym typeface="+mn-lt"/>
              </a:endParaRPr>
            </a:p>
          </p:txBody>
        </p:sp>
        <p:sp>
          <p:nvSpPr>
            <p:cNvPr id="9" name="矩形 8"/>
            <p:cNvSpPr/>
            <p:nvPr/>
          </p:nvSpPr>
          <p:spPr>
            <a:xfrm>
              <a:off x="10707335" y="597694"/>
              <a:ext cx="102306" cy="262781"/>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a:cs typeface="+mn-ea"/>
                <a:sym typeface="+mn-lt"/>
              </a:endParaRPr>
            </a:p>
          </p:txBody>
        </p:sp>
        <p:sp>
          <p:nvSpPr>
            <p:cNvPr id="10" name="矩形 9"/>
            <p:cNvSpPr/>
            <p:nvPr/>
          </p:nvSpPr>
          <p:spPr>
            <a:xfrm>
              <a:off x="10913357" y="528290"/>
              <a:ext cx="102306" cy="332185"/>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a:cs typeface="+mn-ea"/>
                <a:sym typeface="+mn-lt"/>
              </a:endParaRPr>
            </a:p>
          </p:txBody>
        </p:sp>
      </p:grpSp>
      <p:sp>
        <p:nvSpPr>
          <p:cNvPr id="7" name="矩形 6"/>
          <p:cNvSpPr/>
          <p:nvPr/>
        </p:nvSpPr>
        <p:spPr>
          <a:xfrm>
            <a:off x="2048902" y="194589"/>
            <a:ext cx="1415772" cy="461665"/>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sz="2400" b="1" dirty="0">
                <a:solidFill>
                  <a:srgbClr val="003466"/>
                </a:solidFill>
                <a:cs typeface="+mn-ea"/>
                <a:sym typeface="+mn-lt"/>
              </a:rPr>
              <a:t>成本报告</a:t>
            </a:r>
            <a:endParaRPr lang="zh-CN" altLang="en-US" sz="2400" b="1" dirty="0">
              <a:solidFill>
                <a:srgbClr val="003466"/>
              </a:solidFill>
              <a:cs typeface="+mn-ea"/>
              <a:sym typeface="+mn-lt"/>
            </a:endParaRPr>
          </a:p>
        </p:txBody>
      </p:sp>
      <p:sp>
        <p:nvSpPr>
          <p:cNvPr id="16" name="矩形 15"/>
          <p:cNvSpPr/>
          <p:nvPr/>
        </p:nvSpPr>
        <p:spPr>
          <a:xfrm>
            <a:off x="1765738" y="1233188"/>
            <a:ext cx="4011354" cy="567779"/>
          </a:xfrm>
          <a:prstGeom prst="rect">
            <a:avLst/>
          </a:prstGeom>
          <a:solidFill>
            <a:srgbClr val="2C4D88"/>
          </a:solidFill>
          <a:ln>
            <a:noFill/>
          </a:ln>
        </p:spPr>
        <p:style>
          <a:lnRef idx="2">
            <a:schemeClr val="accent1">
              <a:shade val="50000"/>
            </a:schemeClr>
          </a:lnRef>
          <a:fillRef idx="1">
            <a:schemeClr val="accent1"/>
          </a:fillRef>
          <a:effectRef idx="0">
            <a:schemeClr val="accent1"/>
          </a:effectRef>
          <a:fontRef idx="minor">
            <a:schemeClr val="lt1"/>
          </a:fontRef>
        </p:style>
        <p:txBody>
          <a:bodyPr lIns="68567" tIns="34284" rIns="68567" bIns="34284"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3200" b="1" spc="300" dirty="0">
                <a:cs typeface="+mn-ea"/>
                <a:sym typeface="+mn-lt"/>
              </a:rPr>
              <a:t>财务成本分析报告</a:t>
            </a:r>
            <a:endParaRPr lang="zh-CN" altLang="en-US" sz="3200" b="1" spc="300" dirty="0">
              <a:cs typeface="+mn-ea"/>
              <a:sym typeface="+mn-lt"/>
            </a:endParaRPr>
          </a:p>
        </p:txBody>
      </p:sp>
      <p:sp>
        <p:nvSpPr>
          <p:cNvPr id="14" name="ïŝľïḓê"/>
          <p:cNvSpPr/>
          <p:nvPr/>
        </p:nvSpPr>
        <p:spPr>
          <a:xfrm>
            <a:off x="7937169" y="2249873"/>
            <a:ext cx="3416631" cy="3416631"/>
          </a:xfrm>
          <a:prstGeom prst="roundRect">
            <a:avLst>
              <a:gd name="adj" fmla="val 2259"/>
            </a:avLst>
          </a:prstGeom>
          <a:blipFill dpi="0" rotWithShape="1">
            <a:blip r:embed="rId2" cstate="screen">
              <a:alphaModFix amt="83000"/>
            </a:blip>
            <a:srcRect/>
            <a:stretch>
              <a:fillRect/>
            </a:stretch>
          </a:blipFill>
          <a:ln w="38100">
            <a:noFill/>
            <a:round/>
          </a:ln>
          <a:effectLst>
            <a:outerShdw blurRad="355600" dist="50800" dir="5400000" algn="ctr" rotWithShape="0">
              <a:srgbClr val="000000">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noAutofit/>
          </a:bodyPr>
          <a:lstStyle/>
          <a:p>
            <a:pPr algn="ctr"/>
            <a:endParaRPr lang="zh-CN" altLang="en-US">
              <a:cs typeface="+mn-ea"/>
              <a:sym typeface="+mn-lt"/>
            </a:endParaRPr>
          </a:p>
        </p:txBody>
      </p:sp>
      <p:sp>
        <p:nvSpPr>
          <p:cNvPr id="17" name="isļíḍé"/>
          <p:cNvSpPr txBox="1"/>
          <p:nvPr/>
        </p:nvSpPr>
        <p:spPr>
          <a:xfrm>
            <a:off x="838200" y="1908934"/>
            <a:ext cx="6294120" cy="2308324"/>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50000"/>
              </a:lnSpc>
            </a:pPr>
            <a:r>
              <a:rPr lang="zh-CN" altLang="en-US" sz="2400" b="1" dirty="0">
                <a:solidFill>
                  <a:schemeClr val="tx1">
                    <a:lumMod val="85000"/>
                    <a:lumOff val="15000"/>
                  </a:schemeClr>
                </a:solidFill>
                <a:cs typeface="+mn-ea"/>
                <a:sym typeface="+mn-lt"/>
              </a:rPr>
              <a:t>企业利用会计核算、统计核算、业务核算等资料对企业生产、流通和经营管理过程中的成本情况进行分析和总结所做的书面报告。主要包括以下内容：</a:t>
            </a:r>
            <a:endParaRPr lang="zh-CN" altLang="en-US" sz="2400" b="1" dirty="0">
              <a:solidFill>
                <a:schemeClr val="tx1">
                  <a:lumMod val="85000"/>
                  <a:lumOff val="15000"/>
                </a:schemeClr>
              </a:solidFill>
              <a:cs typeface="+mn-ea"/>
              <a:sym typeface="+mn-lt"/>
            </a:endParaRPr>
          </a:p>
        </p:txBody>
      </p:sp>
      <p:sp>
        <p:nvSpPr>
          <p:cNvPr id="31" name="îṡḻïďé"/>
          <p:cNvSpPr txBox="1"/>
          <p:nvPr/>
        </p:nvSpPr>
        <p:spPr>
          <a:xfrm>
            <a:off x="4587419" y="4336676"/>
            <a:ext cx="3144470" cy="1477328"/>
          </a:xfrm>
          <a:prstGeom prst="rect">
            <a:avLst/>
          </a:prstGeom>
          <a:noFill/>
        </p:spPr>
        <p:txBody>
          <a:bodyPr wrap="square" numCol="1" rtlCol="0">
            <a:sp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342900" indent="-342900">
              <a:lnSpc>
                <a:spcPct val="150000"/>
              </a:lnSpc>
              <a:buFont typeface="Arial" panose="020B0604020202020204" pitchFamily="34" charset="0"/>
              <a:buChar char="•"/>
            </a:pPr>
            <a:r>
              <a:rPr lang="zh-CN" altLang="en-US" sz="2000" dirty="0">
                <a:solidFill>
                  <a:schemeClr val="bg1">
                    <a:lumMod val="50000"/>
                  </a:schemeClr>
                </a:solidFill>
                <a:cs typeface="+mn-ea"/>
                <a:sym typeface="+mn-lt"/>
              </a:rPr>
              <a:t>生产任务完成情况；</a:t>
            </a:r>
            <a:endParaRPr lang="zh-CN" altLang="en-US" sz="2000" dirty="0">
              <a:solidFill>
                <a:schemeClr val="bg1">
                  <a:lumMod val="50000"/>
                </a:schemeClr>
              </a:solidFill>
              <a:cs typeface="+mn-ea"/>
              <a:sym typeface="+mn-lt"/>
            </a:endParaRPr>
          </a:p>
          <a:p>
            <a:pPr marL="342900" indent="-342900">
              <a:lnSpc>
                <a:spcPct val="150000"/>
              </a:lnSpc>
              <a:buFont typeface="Arial" panose="020B0604020202020204" pitchFamily="34" charset="0"/>
              <a:buChar char="•"/>
            </a:pPr>
            <a:r>
              <a:rPr lang="zh-CN" altLang="en-US" sz="2000" dirty="0">
                <a:solidFill>
                  <a:schemeClr val="bg1">
                    <a:lumMod val="50000"/>
                  </a:schemeClr>
                </a:solidFill>
                <a:cs typeface="+mn-ea"/>
                <a:sym typeface="+mn-lt"/>
              </a:rPr>
              <a:t>利润指标分析；</a:t>
            </a:r>
            <a:endParaRPr lang="zh-CN" altLang="en-US" sz="2000" dirty="0">
              <a:solidFill>
                <a:schemeClr val="bg1">
                  <a:lumMod val="50000"/>
                </a:schemeClr>
              </a:solidFill>
              <a:cs typeface="+mn-ea"/>
              <a:sym typeface="+mn-lt"/>
            </a:endParaRPr>
          </a:p>
          <a:p>
            <a:pPr marL="342900" indent="-342900">
              <a:lnSpc>
                <a:spcPct val="150000"/>
              </a:lnSpc>
              <a:buFont typeface="Arial" panose="020B0604020202020204" pitchFamily="34" charset="0"/>
              <a:buChar char="•"/>
            </a:pPr>
            <a:r>
              <a:rPr lang="zh-CN" altLang="en-US" sz="2000" dirty="0">
                <a:solidFill>
                  <a:schemeClr val="bg1">
                    <a:lumMod val="50000"/>
                  </a:schemeClr>
                </a:solidFill>
                <a:cs typeface="+mn-ea"/>
                <a:sym typeface="+mn-lt"/>
              </a:rPr>
              <a:t>成本指标分析。</a:t>
            </a:r>
            <a:endParaRPr lang="zh-CN" altLang="en-US" sz="2000" dirty="0">
              <a:solidFill>
                <a:schemeClr val="bg1">
                  <a:lumMod val="50000"/>
                </a:schemeClr>
              </a:solidFill>
              <a:cs typeface="+mn-ea"/>
              <a:sym typeface="+mn-lt"/>
            </a:endParaRPr>
          </a:p>
        </p:txBody>
      </p:sp>
      <p:sp>
        <p:nvSpPr>
          <p:cNvPr id="32" name="îṡḻïďé"/>
          <p:cNvSpPr txBox="1"/>
          <p:nvPr/>
        </p:nvSpPr>
        <p:spPr>
          <a:xfrm>
            <a:off x="838200" y="4336676"/>
            <a:ext cx="3144470" cy="1477328"/>
          </a:xfrm>
          <a:prstGeom prst="rect">
            <a:avLst/>
          </a:prstGeom>
          <a:noFill/>
        </p:spPr>
        <p:txBody>
          <a:bodyPr wrap="square" numCol="1" rtlCol="0">
            <a:sp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342900" indent="-342900">
              <a:lnSpc>
                <a:spcPct val="150000"/>
              </a:lnSpc>
              <a:buFont typeface="Arial" panose="020B0604020202020204" pitchFamily="34" charset="0"/>
              <a:buChar char="•"/>
            </a:pPr>
            <a:r>
              <a:rPr lang="zh-CN" altLang="en-US" sz="2000" dirty="0">
                <a:solidFill>
                  <a:schemeClr val="bg1">
                    <a:lumMod val="50000"/>
                  </a:schemeClr>
                </a:solidFill>
                <a:cs typeface="+mn-ea"/>
                <a:sym typeface="+mn-lt"/>
              </a:rPr>
              <a:t>撰写分析报告的目的；</a:t>
            </a:r>
            <a:endParaRPr lang="zh-CN" altLang="en-US" sz="2000" dirty="0">
              <a:solidFill>
                <a:schemeClr val="bg1">
                  <a:lumMod val="50000"/>
                </a:schemeClr>
              </a:solidFill>
              <a:cs typeface="+mn-ea"/>
              <a:sym typeface="+mn-lt"/>
            </a:endParaRPr>
          </a:p>
          <a:p>
            <a:pPr marL="342900" indent="-342900">
              <a:lnSpc>
                <a:spcPct val="150000"/>
              </a:lnSpc>
              <a:buFont typeface="Arial" panose="020B0604020202020204" pitchFamily="34" charset="0"/>
              <a:buChar char="•"/>
            </a:pPr>
            <a:r>
              <a:rPr lang="zh-CN" altLang="en-US" sz="2000" dirty="0">
                <a:solidFill>
                  <a:schemeClr val="bg1">
                    <a:lumMod val="50000"/>
                  </a:schemeClr>
                </a:solidFill>
                <a:cs typeface="+mn-ea"/>
                <a:sym typeface="+mn-lt"/>
              </a:rPr>
              <a:t>企业经营状况；</a:t>
            </a:r>
            <a:endParaRPr lang="zh-CN" altLang="en-US" sz="2000" dirty="0">
              <a:solidFill>
                <a:schemeClr val="bg1">
                  <a:lumMod val="50000"/>
                </a:schemeClr>
              </a:solidFill>
              <a:cs typeface="+mn-ea"/>
              <a:sym typeface="+mn-lt"/>
            </a:endParaRPr>
          </a:p>
          <a:p>
            <a:pPr marL="342900" indent="-342900">
              <a:lnSpc>
                <a:spcPct val="150000"/>
              </a:lnSpc>
              <a:buFont typeface="Arial" panose="020B0604020202020204" pitchFamily="34" charset="0"/>
              <a:buChar char="•"/>
            </a:pPr>
            <a:r>
              <a:rPr lang="zh-CN" altLang="en-US" sz="2000" dirty="0">
                <a:solidFill>
                  <a:schemeClr val="bg1">
                    <a:lumMod val="50000"/>
                  </a:schemeClr>
                </a:solidFill>
                <a:cs typeface="+mn-ea"/>
                <a:sym typeface="+mn-lt"/>
              </a:rPr>
              <a:t>经济指标完成情况；</a:t>
            </a:r>
            <a:endParaRPr lang="zh-CN" altLang="en-US" sz="2000" dirty="0">
              <a:solidFill>
                <a:schemeClr val="bg1">
                  <a:lumMod val="50000"/>
                </a:schemeClr>
              </a:solidFill>
              <a:cs typeface="+mn-ea"/>
              <a:sym typeface="+mn-lt"/>
            </a:endParaRPr>
          </a:p>
        </p:txBody>
      </p:sp>
      <p:cxnSp>
        <p:nvCxnSpPr>
          <p:cNvPr id="38" name="直接连接符 37"/>
          <p:cNvCxnSpPr/>
          <p:nvPr/>
        </p:nvCxnSpPr>
        <p:spPr>
          <a:xfrm>
            <a:off x="838200" y="4137566"/>
            <a:ext cx="6294120"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advClick="0" advTm="8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1000"/>
                                        <p:tgtEl>
                                          <p:spTgt spid="5"/>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left)">
                                      <p:cBhvr>
                                        <p:cTn id="10" dur="1000"/>
                                        <p:tgtEl>
                                          <p:spTgt spid="7"/>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left)">
                                      <p:cBhvr>
                                        <p:cTn id="13" dur="1000"/>
                                        <p:tgtEl>
                                          <p:spTgt spid="4"/>
                                        </p:tgtEl>
                                      </p:cBhvr>
                                    </p:animEffect>
                                  </p:childTnLst>
                                </p:cTn>
                              </p:par>
                              <p:par>
                                <p:cTn id="14" presetID="22" presetClass="entr" presetSubtype="8" fill="hold"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ipe(left)">
                                      <p:cBhvr>
                                        <p:cTn id="16" dur="1000"/>
                                        <p:tgtEl>
                                          <p:spTgt spid="6"/>
                                        </p:tgtEl>
                                      </p:cBhvr>
                                    </p:animEffect>
                                  </p:childTnLst>
                                </p:cTn>
                              </p:par>
                              <p:par>
                                <p:cTn id="17" presetID="42" presetClass="entr" presetSubtype="0" fill="hold" grpId="0" nodeType="withEffect">
                                  <p:stCondLst>
                                    <p:cond delay="1500"/>
                                  </p:stCondLst>
                                  <p:childTnLst>
                                    <p:set>
                                      <p:cBhvr>
                                        <p:cTn id="18" dur="1" fill="hold">
                                          <p:stCondLst>
                                            <p:cond delay="0"/>
                                          </p:stCondLst>
                                        </p:cTn>
                                        <p:tgtEl>
                                          <p:spTgt spid="16"/>
                                        </p:tgtEl>
                                        <p:attrNameLst>
                                          <p:attrName>style.visibility</p:attrName>
                                        </p:attrNameLst>
                                      </p:cBhvr>
                                      <p:to>
                                        <p:strVal val="visible"/>
                                      </p:to>
                                    </p:set>
                                    <p:animEffect transition="in" filter="fade">
                                      <p:cBhvr>
                                        <p:cTn id="19" dur="1000"/>
                                        <p:tgtEl>
                                          <p:spTgt spid="16"/>
                                        </p:tgtEl>
                                      </p:cBhvr>
                                    </p:animEffect>
                                    <p:anim calcmode="lin" valueType="num">
                                      <p:cBhvr>
                                        <p:cTn id="20" dur="1000" fill="hold"/>
                                        <p:tgtEl>
                                          <p:spTgt spid="16"/>
                                        </p:tgtEl>
                                        <p:attrNameLst>
                                          <p:attrName>ppt_x</p:attrName>
                                        </p:attrNameLst>
                                      </p:cBhvr>
                                      <p:tavLst>
                                        <p:tav tm="0">
                                          <p:val>
                                            <p:strVal val="#ppt_x"/>
                                          </p:val>
                                        </p:tav>
                                        <p:tav tm="100000">
                                          <p:val>
                                            <p:strVal val="#ppt_x"/>
                                          </p:val>
                                        </p:tav>
                                      </p:tavLst>
                                    </p:anim>
                                    <p:anim calcmode="lin" valueType="num">
                                      <p:cBhvr>
                                        <p:cTn id="21" dur="1000" fill="hold"/>
                                        <p:tgtEl>
                                          <p:spTgt spid="16"/>
                                        </p:tgtEl>
                                        <p:attrNameLst>
                                          <p:attrName>ppt_y</p:attrName>
                                        </p:attrNameLst>
                                      </p:cBhvr>
                                      <p:tavLst>
                                        <p:tav tm="0">
                                          <p:val>
                                            <p:strVal val="#ppt_y+.1"/>
                                          </p:val>
                                        </p:tav>
                                        <p:tav tm="100000">
                                          <p:val>
                                            <p:strVal val="#ppt_y"/>
                                          </p:val>
                                        </p:tav>
                                      </p:tavLst>
                                    </p:anim>
                                  </p:childTnLst>
                                </p:cTn>
                              </p:par>
                            </p:childTnLst>
                          </p:cTn>
                        </p:par>
                        <p:par>
                          <p:cTn id="22" fill="hold">
                            <p:stCondLst>
                              <p:cond delay="1000"/>
                            </p:stCondLst>
                            <p:childTnLst>
                              <p:par>
                                <p:cTn id="23" presetID="16" presetClass="entr" presetSubtype="21" fill="hold" nodeType="afterEffect">
                                  <p:stCondLst>
                                    <p:cond delay="0"/>
                                  </p:stCondLst>
                                  <p:childTnLst>
                                    <p:set>
                                      <p:cBhvr>
                                        <p:cTn id="24" dur="1" fill="hold">
                                          <p:stCondLst>
                                            <p:cond delay="0"/>
                                          </p:stCondLst>
                                        </p:cTn>
                                        <p:tgtEl>
                                          <p:spTgt spid="38"/>
                                        </p:tgtEl>
                                        <p:attrNameLst>
                                          <p:attrName>style.visibility</p:attrName>
                                        </p:attrNameLst>
                                      </p:cBhvr>
                                      <p:to>
                                        <p:strVal val="visible"/>
                                      </p:to>
                                    </p:set>
                                    <p:animEffect transition="in" filter="barn(inVertical)">
                                      <p:cBhvr>
                                        <p:cTn id="25" dur="500"/>
                                        <p:tgtEl>
                                          <p:spTgt spid="38"/>
                                        </p:tgtEl>
                                      </p:cBhvr>
                                    </p:animEffect>
                                  </p:childTnLst>
                                </p:cTn>
                              </p:par>
                              <p:par>
                                <p:cTn id="26" presetID="16" presetClass="entr" presetSubtype="21" fill="hold" grpId="0" nodeType="with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barn(inVertical)">
                                      <p:cBhvr>
                                        <p:cTn id="28" dur="500"/>
                                        <p:tgtEl>
                                          <p:spTgt spid="17"/>
                                        </p:tgtEl>
                                      </p:cBhvr>
                                    </p:animEffect>
                                  </p:childTnLst>
                                </p:cTn>
                              </p:par>
                            </p:childTnLst>
                          </p:cTn>
                        </p:par>
                        <p:par>
                          <p:cTn id="29" fill="hold">
                            <p:stCondLst>
                              <p:cond delay="1500"/>
                            </p:stCondLst>
                            <p:childTnLst>
                              <p:par>
                                <p:cTn id="30" presetID="10" presetClass="entr" presetSubtype="0" fill="hold" grpId="0" nodeType="afterEffect">
                                  <p:stCondLst>
                                    <p:cond delay="0"/>
                                  </p:stCondLst>
                                  <p:childTnLst>
                                    <p:set>
                                      <p:cBhvr>
                                        <p:cTn id="31" dur="1" fill="hold">
                                          <p:stCondLst>
                                            <p:cond delay="0"/>
                                          </p:stCondLst>
                                        </p:cTn>
                                        <p:tgtEl>
                                          <p:spTgt spid="32"/>
                                        </p:tgtEl>
                                        <p:attrNameLst>
                                          <p:attrName>style.visibility</p:attrName>
                                        </p:attrNameLst>
                                      </p:cBhvr>
                                      <p:to>
                                        <p:strVal val="visible"/>
                                      </p:to>
                                    </p:set>
                                    <p:animEffect transition="in" filter="fade">
                                      <p:cBhvr>
                                        <p:cTn id="32" dur="500"/>
                                        <p:tgtEl>
                                          <p:spTgt spid="32"/>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31"/>
                                        </p:tgtEl>
                                        <p:attrNameLst>
                                          <p:attrName>style.visibility</p:attrName>
                                        </p:attrNameLst>
                                      </p:cBhvr>
                                      <p:to>
                                        <p:strVal val="visible"/>
                                      </p:to>
                                    </p:set>
                                    <p:animEffect transition="in" filter="fade">
                                      <p:cBhvr>
                                        <p:cTn id="35" dur="500"/>
                                        <p:tgtEl>
                                          <p:spTgt spid="31"/>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14"/>
                                        </p:tgtEl>
                                        <p:attrNameLst>
                                          <p:attrName>style.visibility</p:attrName>
                                        </p:attrNameLst>
                                      </p:cBhvr>
                                      <p:to>
                                        <p:strVal val="visible"/>
                                      </p:to>
                                    </p:set>
                                    <p:animEffect transition="in" filter="fade">
                                      <p:cBhvr>
                                        <p:cTn id="38" dur="500"/>
                                        <p:tgtEl>
                                          <p:spTgt spid="14"/>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15"/>
                                        </p:tgtEl>
                                        <p:attrNameLst>
                                          <p:attrName>style.visibility</p:attrName>
                                        </p:attrNameLst>
                                      </p:cBhvr>
                                      <p:to>
                                        <p:strVal val="visible"/>
                                      </p:to>
                                    </p:set>
                                    <p:animEffect transition="in" filter="fade">
                                      <p:cBhvr>
                                        <p:cTn id="41"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4" grpId="0" animBg="1"/>
      <p:bldP spid="5" grpId="0" animBg="1"/>
      <p:bldP spid="7" grpId="0"/>
      <p:bldP spid="16" grpId="0" animBg="1"/>
      <p:bldP spid="14" grpId="0" animBg="1"/>
      <p:bldP spid="17" grpId="0"/>
      <p:bldP spid="31" grpId="0"/>
      <p:bldP spid="3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iṧlîḑé"/>
          <p:cNvSpPr/>
          <p:nvPr/>
        </p:nvSpPr>
        <p:spPr>
          <a:xfrm>
            <a:off x="7541295" y="1616474"/>
            <a:ext cx="1405356" cy="1126775"/>
          </a:xfrm>
          <a:prstGeom prst="roundRect">
            <a:avLst>
              <a:gd name="adj" fmla="val 7130"/>
            </a:avLst>
          </a:prstGeom>
          <a:solidFill>
            <a:srgbClr val="FC9400">
              <a:alpha val="37000"/>
            </a:srgbClr>
          </a:solidFill>
          <a:ln>
            <a:noFill/>
          </a:ln>
          <a:effectLst>
            <a:outerShdw blurRad="558800" dist="50800" dir="5400000" sx="96000" sy="96000" algn="ctr" rotWithShape="0">
              <a:srgbClr val="002060">
                <a:alpha val="2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矩形 3"/>
          <p:cNvSpPr/>
          <p:nvPr/>
        </p:nvSpPr>
        <p:spPr>
          <a:xfrm>
            <a:off x="1765738" y="753752"/>
            <a:ext cx="10079420" cy="136634"/>
          </a:xfrm>
          <a:prstGeom prst="rect">
            <a:avLst/>
          </a:prstGeom>
          <a:solidFill>
            <a:srgbClr val="0034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003466"/>
              </a:solidFill>
              <a:cs typeface="+mn-ea"/>
              <a:sym typeface="+mn-lt"/>
            </a:endParaRPr>
          </a:p>
        </p:txBody>
      </p:sp>
      <p:sp>
        <p:nvSpPr>
          <p:cNvPr id="5" name="椭圆 4"/>
          <p:cNvSpPr/>
          <p:nvPr/>
        </p:nvSpPr>
        <p:spPr>
          <a:xfrm>
            <a:off x="346842" y="0"/>
            <a:ext cx="1332000" cy="1332000"/>
          </a:xfrm>
          <a:prstGeom prst="ellipse">
            <a:avLst/>
          </a:prstGeom>
          <a:blipFill dpi="0" rotWithShape="1">
            <a:blip r:embed="rId1" cstate="screen"/>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6" name="组合 5"/>
          <p:cNvGrpSpPr/>
          <p:nvPr/>
        </p:nvGrpSpPr>
        <p:grpSpPr>
          <a:xfrm>
            <a:off x="11330808" y="372047"/>
            <a:ext cx="514350" cy="284207"/>
            <a:chOff x="10501313" y="528290"/>
            <a:chExt cx="514350" cy="332185"/>
          </a:xfrm>
          <a:solidFill>
            <a:srgbClr val="395B77"/>
          </a:solidFill>
        </p:grpSpPr>
        <p:sp>
          <p:nvSpPr>
            <p:cNvPr id="8" name="矩形 7"/>
            <p:cNvSpPr/>
            <p:nvPr/>
          </p:nvSpPr>
          <p:spPr>
            <a:xfrm>
              <a:off x="10501313" y="700088"/>
              <a:ext cx="102306" cy="160387"/>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a:cs typeface="+mn-ea"/>
                <a:sym typeface="+mn-lt"/>
              </a:endParaRPr>
            </a:p>
          </p:txBody>
        </p:sp>
        <p:sp>
          <p:nvSpPr>
            <p:cNvPr id="9" name="矩形 8"/>
            <p:cNvSpPr/>
            <p:nvPr/>
          </p:nvSpPr>
          <p:spPr>
            <a:xfrm>
              <a:off x="10707335" y="597694"/>
              <a:ext cx="102306" cy="262781"/>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a:cs typeface="+mn-ea"/>
                <a:sym typeface="+mn-lt"/>
              </a:endParaRPr>
            </a:p>
          </p:txBody>
        </p:sp>
        <p:sp>
          <p:nvSpPr>
            <p:cNvPr id="10" name="矩形 9"/>
            <p:cNvSpPr/>
            <p:nvPr/>
          </p:nvSpPr>
          <p:spPr>
            <a:xfrm>
              <a:off x="10913357" y="528290"/>
              <a:ext cx="102306" cy="332185"/>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a:cs typeface="+mn-ea"/>
                <a:sym typeface="+mn-lt"/>
              </a:endParaRPr>
            </a:p>
          </p:txBody>
        </p:sp>
      </p:grpSp>
      <p:sp>
        <p:nvSpPr>
          <p:cNvPr id="7" name="矩形 6"/>
          <p:cNvSpPr/>
          <p:nvPr/>
        </p:nvSpPr>
        <p:spPr>
          <a:xfrm>
            <a:off x="2048902" y="194589"/>
            <a:ext cx="1415772" cy="461665"/>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sz="2400" b="1" dirty="0">
                <a:solidFill>
                  <a:srgbClr val="003466"/>
                </a:solidFill>
                <a:cs typeface="+mn-ea"/>
                <a:sym typeface="+mn-lt"/>
              </a:rPr>
              <a:t>成本报告</a:t>
            </a:r>
            <a:endParaRPr lang="zh-CN" altLang="en-US" sz="2400" b="1" dirty="0">
              <a:solidFill>
                <a:srgbClr val="003466"/>
              </a:solidFill>
              <a:cs typeface="+mn-ea"/>
              <a:sym typeface="+mn-lt"/>
            </a:endParaRPr>
          </a:p>
        </p:txBody>
      </p:sp>
      <p:sp>
        <p:nvSpPr>
          <p:cNvPr id="16" name="矩形 15"/>
          <p:cNvSpPr/>
          <p:nvPr/>
        </p:nvSpPr>
        <p:spPr>
          <a:xfrm>
            <a:off x="1765738" y="1233188"/>
            <a:ext cx="4011354" cy="567779"/>
          </a:xfrm>
          <a:prstGeom prst="rect">
            <a:avLst/>
          </a:prstGeom>
          <a:solidFill>
            <a:srgbClr val="2C4D88"/>
          </a:solidFill>
          <a:ln>
            <a:noFill/>
          </a:ln>
        </p:spPr>
        <p:style>
          <a:lnRef idx="2">
            <a:schemeClr val="accent1">
              <a:shade val="50000"/>
            </a:schemeClr>
          </a:lnRef>
          <a:fillRef idx="1">
            <a:schemeClr val="accent1"/>
          </a:fillRef>
          <a:effectRef idx="0">
            <a:schemeClr val="accent1"/>
          </a:effectRef>
          <a:fontRef idx="minor">
            <a:schemeClr val="lt1"/>
          </a:fontRef>
        </p:style>
        <p:txBody>
          <a:bodyPr lIns="68567" tIns="34284" rIns="68567" bIns="34284"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3200" b="1" spc="300" dirty="0">
                <a:cs typeface="+mn-ea"/>
                <a:sym typeface="+mn-lt"/>
              </a:rPr>
              <a:t>成本控制报告</a:t>
            </a:r>
            <a:endParaRPr lang="zh-CN" altLang="en-US" sz="3200" b="1" spc="300" dirty="0">
              <a:cs typeface="+mn-ea"/>
              <a:sym typeface="+mn-lt"/>
            </a:endParaRPr>
          </a:p>
        </p:txBody>
      </p:sp>
      <p:sp>
        <p:nvSpPr>
          <p:cNvPr id="14" name="ïŝľïḓê"/>
          <p:cNvSpPr/>
          <p:nvPr/>
        </p:nvSpPr>
        <p:spPr>
          <a:xfrm>
            <a:off x="7937169" y="2249873"/>
            <a:ext cx="3416631" cy="3416631"/>
          </a:xfrm>
          <a:prstGeom prst="roundRect">
            <a:avLst>
              <a:gd name="adj" fmla="val 2259"/>
            </a:avLst>
          </a:prstGeom>
          <a:blipFill dpi="0" rotWithShape="1">
            <a:blip r:embed="rId2" cstate="screen">
              <a:alphaModFix amt="83000"/>
            </a:blip>
            <a:srcRect/>
            <a:stretch>
              <a:fillRect/>
            </a:stretch>
          </a:blipFill>
          <a:ln w="38100">
            <a:noFill/>
            <a:round/>
          </a:ln>
          <a:effectLst>
            <a:outerShdw blurRad="355600" dist="50800" dir="5400000" algn="ctr" rotWithShape="0">
              <a:srgbClr val="000000">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noAutofit/>
          </a:bodyPr>
          <a:lstStyle/>
          <a:p>
            <a:pPr algn="ctr"/>
            <a:endParaRPr lang="zh-CN" altLang="en-US">
              <a:cs typeface="+mn-ea"/>
              <a:sym typeface="+mn-lt"/>
            </a:endParaRPr>
          </a:p>
        </p:txBody>
      </p:sp>
      <p:sp>
        <p:nvSpPr>
          <p:cNvPr id="17" name="isļíḍé"/>
          <p:cNvSpPr txBox="1"/>
          <p:nvPr/>
        </p:nvSpPr>
        <p:spPr>
          <a:xfrm>
            <a:off x="838200" y="1908934"/>
            <a:ext cx="6294120" cy="1754326"/>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50000"/>
              </a:lnSpc>
            </a:pPr>
            <a:r>
              <a:rPr lang="zh-CN" altLang="en-US" sz="2400" b="1" dirty="0">
                <a:solidFill>
                  <a:schemeClr val="tx1">
                    <a:lumMod val="85000"/>
                    <a:lumOff val="15000"/>
                  </a:schemeClr>
                </a:solidFill>
                <a:cs typeface="+mn-ea"/>
                <a:sym typeface="+mn-lt"/>
              </a:rPr>
              <a:t>部门或员工向董事会或总经理汇报成本控制工作，反映控制情况，提出建议，答复查询的书面报告。主要包括以下内容：</a:t>
            </a:r>
            <a:endParaRPr lang="zh-CN" altLang="en-US" sz="2400" b="1" dirty="0">
              <a:solidFill>
                <a:schemeClr val="tx1">
                  <a:lumMod val="85000"/>
                  <a:lumOff val="15000"/>
                </a:schemeClr>
              </a:solidFill>
              <a:cs typeface="+mn-ea"/>
              <a:sym typeface="+mn-lt"/>
            </a:endParaRPr>
          </a:p>
        </p:txBody>
      </p:sp>
      <p:sp>
        <p:nvSpPr>
          <p:cNvPr id="32" name="îṡḻïďé"/>
          <p:cNvSpPr txBox="1"/>
          <p:nvPr/>
        </p:nvSpPr>
        <p:spPr>
          <a:xfrm>
            <a:off x="840790" y="3981814"/>
            <a:ext cx="6489650" cy="1477328"/>
          </a:xfrm>
          <a:prstGeom prst="rect">
            <a:avLst/>
          </a:prstGeom>
          <a:noFill/>
        </p:spPr>
        <p:txBody>
          <a:bodyPr wrap="square" numCol="1" rtlCol="0">
            <a:sp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342900" indent="-342900">
              <a:lnSpc>
                <a:spcPct val="150000"/>
              </a:lnSpc>
              <a:buFont typeface="Arial" panose="020B0604020202020204" pitchFamily="34" charset="0"/>
              <a:buChar char="•"/>
            </a:pPr>
            <a:r>
              <a:rPr lang="zh-CN" altLang="en-US" sz="2000" dirty="0">
                <a:solidFill>
                  <a:schemeClr val="bg1">
                    <a:lumMod val="50000"/>
                  </a:schemeClr>
                </a:solidFill>
                <a:cs typeface="+mn-ea"/>
                <a:sym typeface="+mn-lt"/>
              </a:rPr>
              <a:t>报告的依据；</a:t>
            </a:r>
            <a:endParaRPr lang="zh-CN" altLang="en-US" sz="2000" dirty="0">
              <a:solidFill>
                <a:schemeClr val="bg1">
                  <a:lumMod val="50000"/>
                </a:schemeClr>
              </a:solidFill>
              <a:cs typeface="+mn-ea"/>
              <a:sym typeface="+mn-lt"/>
            </a:endParaRPr>
          </a:p>
          <a:p>
            <a:pPr marL="342900" indent="-342900">
              <a:lnSpc>
                <a:spcPct val="150000"/>
              </a:lnSpc>
              <a:buFont typeface="Arial" panose="020B0604020202020204" pitchFamily="34" charset="0"/>
              <a:buChar char="•"/>
            </a:pPr>
            <a:r>
              <a:rPr lang="zh-CN" altLang="en-US" sz="2000" dirty="0">
                <a:solidFill>
                  <a:schemeClr val="bg1">
                    <a:lumMod val="50000"/>
                  </a:schemeClr>
                </a:solidFill>
                <a:cs typeface="+mn-ea"/>
                <a:sym typeface="+mn-lt"/>
              </a:rPr>
              <a:t>成本控制的具体措施；</a:t>
            </a:r>
            <a:endParaRPr lang="zh-CN" altLang="en-US" sz="2000" dirty="0">
              <a:solidFill>
                <a:schemeClr val="bg1">
                  <a:lumMod val="50000"/>
                </a:schemeClr>
              </a:solidFill>
              <a:cs typeface="+mn-ea"/>
              <a:sym typeface="+mn-lt"/>
            </a:endParaRPr>
          </a:p>
          <a:p>
            <a:pPr marL="342900" indent="-342900">
              <a:lnSpc>
                <a:spcPct val="150000"/>
              </a:lnSpc>
              <a:buFont typeface="Arial" panose="020B0604020202020204" pitchFamily="34" charset="0"/>
              <a:buChar char="•"/>
            </a:pPr>
            <a:r>
              <a:rPr lang="zh-CN" altLang="en-US" sz="2000" dirty="0">
                <a:solidFill>
                  <a:schemeClr val="bg1">
                    <a:lumMod val="50000"/>
                  </a:schemeClr>
                </a:solidFill>
                <a:cs typeface="+mn-ea"/>
                <a:sym typeface="+mn-lt"/>
              </a:rPr>
              <a:t>成本控制的经验、成效。</a:t>
            </a:r>
            <a:endParaRPr lang="zh-CN" altLang="en-US" sz="2000" dirty="0">
              <a:solidFill>
                <a:schemeClr val="bg1">
                  <a:lumMod val="50000"/>
                </a:schemeClr>
              </a:solidFill>
              <a:cs typeface="+mn-ea"/>
              <a:sym typeface="+mn-lt"/>
            </a:endParaRPr>
          </a:p>
        </p:txBody>
      </p:sp>
      <p:cxnSp>
        <p:nvCxnSpPr>
          <p:cNvPr id="38" name="直接连接符 37"/>
          <p:cNvCxnSpPr/>
          <p:nvPr/>
        </p:nvCxnSpPr>
        <p:spPr>
          <a:xfrm>
            <a:off x="838200" y="3665126"/>
            <a:ext cx="6294120"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advClick="0" advTm="8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1000"/>
                                        <p:tgtEl>
                                          <p:spTgt spid="5"/>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left)">
                                      <p:cBhvr>
                                        <p:cTn id="10" dur="1000"/>
                                        <p:tgtEl>
                                          <p:spTgt spid="7"/>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left)">
                                      <p:cBhvr>
                                        <p:cTn id="13" dur="1000"/>
                                        <p:tgtEl>
                                          <p:spTgt spid="4"/>
                                        </p:tgtEl>
                                      </p:cBhvr>
                                    </p:animEffect>
                                  </p:childTnLst>
                                </p:cTn>
                              </p:par>
                              <p:par>
                                <p:cTn id="14" presetID="22" presetClass="entr" presetSubtype="8" fill="hold"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ipe(left)">
                                      <p:cBhvr>
                                        <p:cTn id="16" dur="1000"/>
                                        <p:tgtEl>
                                          <p:spTgt spid="6"/>
                                        </p:tgtEl>
                                      </p:cBhvr>
                                    </p:animEffect>
                                  </p:childTnLst>
                                </p:cTn>
                              </p:par>
                              <p:par>
                                <p:cTn id="17" presetID="42" presetClass="entr" presetSubtype="0" fill="hold" grpId="0" nodeType="withEffect">
                                  <p:stCondLst>
                                    <p:cond delay="1500"/>
                                  </p:stCondLst>
                                  <p:childTnLst>
                                    <p:set>
                                      <p:cBhvr>
                                        <p:cTn id="18" dur="1" fill="hold">
                                          <p:stCondLst>
                                            <p:cond delay="0"/>
                                          </p:stCondLst>
                                        </p:cTn>
                                        <p:tgtEl>
                                          <p:spTgt spid="16"/>
                                        </p:tgtEl>
                                        <p:attrNameLst>
                                          <p:attrName>style.visibility</p:attrName>
                                        </p:attrNameLst>
                                      </p:cBhvr>
                                      <p:to>
                                        <p:strVal val="visible"/>
                                      </p:to>
                                    </p:set>
                                    <p:animEffect transition="in" filter="fade">
                                      <p:cBhvr>
                                        <p:cTn id="19" dur="1000"/>
                                        <p:tgtEl>
                                          <p:spTgt spid="16"/>
                                        </p:tgtEl>
                                      </p:cBhvr>
                                    </p:animEffect>
                                    <p:anim calcmode="lin" valueType="num">
                                      <p:cBhvr>
                                        <p:cTn id="20" dur="1000" fill="hold"/>
                                        <p:tgtEl>
                                          <p:spTgt spid="16"/>
                                        </p:tgtEl>
                                        <p:attrNameLst>
                                          <p:attrName>ppt_x</p:attrName>
                                        </p:attrNameLst>
                                      </p:cBhvr>
                                      <p:tavLst>
                                        <p:tav tm="0">
                                          <p:val>
                                            <p:strVal val="#ppt_x"/>
                                          </p:val>
                                        </p:tav>
                                        <p:tav tm="100000">
                                          <p:val>
                                            <p:strVal val="#ppt_x"/>
                                          </p:val>
                                        </p:tav>
                                      </p:tavLst>
                                    </p:anim>
                                    <p:anim calcmode="lin" valueType="num">
                                      <p:cBhvr>
                                        <p:cTn id="21" dur="1000" fill="hold"/>
                                        <p:tgtEl>
                                          <p:spTgt spid="16"/>
                                        </p:tgtEl>
                                        <p:attrNameLst>
                                          <p:attrName>ppt_y</p:attrName>
                                        </p:attrNameLst>
                                      </p:cBhvr>
                                      <p:tavLst>
                                        <p:tav tm="0">
                                          <p:val>
                                            <p:strVal val="#ppt_y+.1"/>
                                          </p:val>
                                        </p:tav>
                                        <p:tav tm="100000">
                                          <p:val>
                                            <p:strVal val="#ppt_y"/>
                                          </p:val>
                                        </p:tav>
                                      </p:tavLst>
                                    </p:anim>
                                  </p:childTnLst>
                                </p:cTn>
                              </p:par>
                            </p:childTnLst>
                          </p:cTn>
                        </p:par>
                        <p:par>
                          <p:cTn id="22" fill="hold">
                            <p:stCondLst>
                              <p:cond delay="1000"/>
                            </p:stCondLst>
                            <p:childTnLst>
                              <p:par>
                                <p:cTn id="23" presetID="16" presetClass="entr" presetSubtype="21" fill="hold" nodeType="afterEffect">
                                  <p:stCondLst>
                                    <p:cond delay="0"/>
                                  </p:stCondLst>
                                  <p:childTnLst>
                                    <p:set>
                                      <p:cBhvr>
                                        <p:cTn id="24" dur="1" fill="hold">
                                          <p:stCondLst>
                                            <p:cond delay="0"/>
                                          </p:stCondLst>
                                        </p:cTn>
                                        <p:tgtEl>
                                          <p:spTgt spid="38"/>
                                        </p:tgtEl>
                                        <p:attrNameLst>
                                          <p:attrName>style.visibility</p:attrName>
                                        </p:attrNameLst>
                                      </p:cBhvr>
                                      <p:to>
                                        <p:strVal val="visible"/>
                                      </p:to>
                                    </p:set>
                                    <p:animEffect transition="in" filter="barn(inVertical)">
                                      <p:cBhvr>
                                        <p:cTn id="25" dur="500"/>
                                        <p:tgtEl>
                                          <p:spTgt spid="38"/>
                                        </p:tgtEl>
                                      </p:cBhvr>
                                    </p:animEffect>
                                  </p:childTnLst>
                                </p:cTn>
                              </p:par>
                              <p:par>
                                <p:cTn id="26" presetID="16" presetClass="entr" presetSubtype="21" fill="hold" grpId="0" nodeType="with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barn(inVertical)">
                                      <p:cBhvr>
                                        <p:cTn id="28" dur="500"/>
                                        <p:tgtEl>
                                          <p:spTgt spid="17"/>
                                        </p:tgtEl>
                                      </p:cBhvr>
                                    </p:animEffect>
                                  </p:childTnLst>
                                </p:cTn>
                              </p:par>
                            </p:childTnLst>
                          </p:cTn>
                        </p:par>
                        <p:par>
                          <p:cTn id="29" fill="hold">
                            <p:stCondLst>
                              <p:cond delay="1500"/>
                            </p:stCondLst>
                            <p:childTnLst>
                              <p:par>
                                <p:cTn id="30" presetID="10" presetClass="entr" presetSubtype="0" fill="hold" grpId="0" nodeType="afterEffect">
                                  <p:stCondLst>
                                    <p:cond delay="0"/>
                                  </p:stCondLst>
                                  <p:childTnLst>
                                    <p:set>
                                      <p:cBhvr>
                                        <p:cTn id="31" dur="1" fill="hold">
                                          <p:stCondLst>
                                            <p:cond delay="0"/>
                                          </p:stCondLst>
                                        </p:cTn>
                                        <p:tgtEl>
                                          <p:spTgt spid="32"/>
                                        </p:tgtEl>
                                        <p:attrNameLst>
                                          <p:attrName>style.visibility</p:attrName>
                                        </p:attrNameLst>
                                      </p:cBhvr>
                                      <p:to>
                                        <p:strVal val="visible"/>
                                      </p:to>
                                    </p:set>
                                    <p:animEffect transition="in" filter="fade">
                                      <p:cBhvr>
                                        <p:cTn id="32" dur="500"/>
                                        <p:tgtEl>
                                          <p:spTgt spid="32"/>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fade">
                                      <p:cBhvr>
                                        <p:cTn id="35" dur="500"/>
                                        <p:tgtEl>
                                          <p:spTgt spid="14"/>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15"/>
                                        </p:tgtEl>
                                        <p:attrNameLst>
                                          <p:attrName>style.visibility</p:attrName>
                                        </p:attrNameLst>
                                      </p:cBhvr>
                                      <p:to>
                                        <p:strVal val="visible"/>
                                      </p:to>
                                    </p:set>
                                    <p:animEffect transition="in" filter="fade">
                                      <p:cBhvr>
                                        <p:cTn id="38"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4" grpId="0" animBg="1"/>
      <p:bldP spid="5" grpId="0" animBg="1"/>
      <p:bldP spid="7" grpId="0"/>
      <p:bldP spid="16" grpId="0" animBg="1"/>
      <p:bldP spid="14" grpId="0" animBg="1"/>
      <p:bldP spid="17" grpId="0"/>
      <p:bldP spid="3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iṧlîḑé"/>
          <p:cNvSpPr/>
          <p:nvPr/>
        </p:nvSpPr>
        <p:spPr>
          <a:xfrm>
            <a:off x="7541295" y="1616474"/>
            <a:ext cx="1405356" cy="1126775"/>
          </a:xfrm>
          <a:prstGeom prst="roundRect">
            <a:avLst>
              <a:gd name="adj" fmla="val 7130"/>
            </a:avLst>
          </a:prstGeom>
          <a:solidFill>
            <a:srgbClr val="FC9400">
              <a:alpha val="37000"/>
            </a:srgbClr>
          </a:solidFill>
          <a:ln>
            <a:noFill/>
          </a:ln>
          <a:effectLst>
            <a:outerShdw blurRad="558800" dist="50800" dir="5400000" sx="96000" sy="96000" algn="ctr" rotWithShape="0">
              <a:srgbClr val="002060">
                <a:alpha val="2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矩形 3"/>
          <p:cNvSpPr/>
          <p:nvPr/>
        </p:nvSpPr>
        <p:spPr>
          <a:xfrm>
            <a:off x="1765738" y="753752"/>
            <a:ext cx="10079420" cy="136634"/>
          </a:xfrm>
          <a:prstGeom prst="rect">
            <a:avLst/>
          </a:prstGeom>
          <a:solidFill>
            <a:srgbClr val="0034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003466"/>
              </a:solidFill>
              <a:cs typeface="+mn-ea"/>
              <a:sym typeface="+mn-lt"/>
            </a:endParaRPr>
          </a:p>
        </p:txBody>
      </p:sp>
      <p:sp>
        <p:nvSpPr>
          <p:cNvPr id="5" name="椭圆 4"/>
          <p:cNvSpPr/>
          <p:nvPr/>
        </p:nvSpPr>
        <p:spPr>
          <a:xfrm>
            <a:off x="346842" y="0"/>
            <a:ext cx="1332000" cy="1332000"/>
          </a:xfrm>
          <a:prstGeom prst="ellipse">
            <a:avLst/>
          </a:prstGeom>
          <a:blipFill dpi="0" rotWithShape="1">
            <a:blip r:embed="rId1" cstate="screen"/>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grpSp>
        <p:nvGrpSpPr>
          <p:cNvPr id="6" name="组合 5"/>
          <p:cNvGrpSpPr/>
          <p:nvPr/>
        </p:nvGrpSpPr>
        <p:grpSpPr>
          <a:xfrm>
            <a:off x="11330808" y="372047"/>
            <a:ext cx="514350" cy="284207"/>
            <a:chOff x="10501313" y="528290"/>
            <a:chExt cx="514350" cy="332185"/>
          </a:xfrm>
          <a:solidFill>
            <a:srgbClr val="395B77"/>
          </a:solidFill>
        </p:grpSpPr>
        <p:sp>
          <p:nvSpPr>
            <p:cNvPr id="8" name="矩形 7"/>
            <p:cNvSpPr/>
            <p:nvPr/>
          </p:nvSpPr>
          <p:spPr>
            <a:xfrm>
              <a:off x="10501313" y="700088"/>
              <a:ext cx="102306" cy="160387"/>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a:cs typeface="+mn-ea"/>
                <a:sym typeface="+mn-lt"/>
              </a:endParaRPr>
            </a:p>
          </p:txBody>
        </p:sp>
        <p:sp>
          <p:nvSpPr>
            <p:cNvPr id="9" name="矩形 8"/>
            <p:cNvSpPr/>
            <p:nvPr/>
          </p:nvSpPr>
          <p:spPr>
            <a:xfrm>
              <a:off x="10707335" y="597694"/>
              <a:ext cx="102306" cy="262781"/>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a:cs typeface="+mn-ea"/>
                <a:sym typeface="+mn-lt"/>
              </a:endParaRPr>
            </a:p>
          </p:txBody>
        </p:sp>
        <p:sp>
          <p:nvSpPr>
            <p:cNvPr id="10" name="矩形 9"/>
            <p:cNvSpPr/>
            <p:nvPr/>
          </p:nvSpPr>
          <p:spPr>
            <a:xfrm>
              <a:off x="10913357" y="528290"/>
              <a:ext cx="102306" cy="332185"/>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a:cs typeface="+mn-ea"/>
                <a:sym typeface="+mn-lt"/>
              </a:endParaRPr>
            </a:p>
          </p:txBody>
        </p:sp>
      </p:grpSp>
      <p:sp>
        <p:nvSpPr>
          <p:cNvPr id="7" name="矩形 6"/>
          <p:cNvSpPr/>
          <p:nvPr/>
        </p:nvSpPr>
        <p:spPr>
          <a:xfrm>
            <a:off x="2048902" y="194589"/>
            <a:ext cx="1415772" cy="461665"/>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sz="2400" b="1" dirty="0">
                <a:solidFill>
                  <a:srgbClr val="003466"/>
                </a:solidFill>
                <a:cs typeface="+mn-ea"/>
                <a:sym typeface="+mn-lt"/>
              </a:rPr>
              <a:t>成本报告</a:t>
            </a:r>
            <a:endParaRPr lang="zh-CN" altLang="en-US" sz="2400" b="1" dirty="0">
              <a:solidFill>
                <a:srgbClr val="003466"/>
              </a:solidFill>
              <a:cs typeface="+mn-ea"/>
              <a:sym typeface="+mn-lt"/>
            </a:endParaRPr>
          </a:p>
        </p:txBody>
      </p:sp>
      <p:sp>
        <p:nvSpPr>
          <p:cNvPr id="16" name="矩形 15"/>
          <p:cNvSpPr/>
          <p:nvPr/>
        </p:nvSpPr>
        <p:spPr>
          <a:xfrm>
            <a:off x="1765738" y="1233188"/>
            <a:ext cx="4011354" cy="567779"/>
          </a:xfrm>
          <a:prstGeom prst="rect">
            <a:avLst/>
          </a:prstGeom>
          <a:solidFill>
            <a:srgbClr val="2C4D88"/>
          </a:solidFill>
          <a:ln>
            <a:noFill/>
          </a:ln>
        </p:spPr>
        <p:style>
          <a:lnRef idx="2">
            <a:schemeClr val="accent1">
              <a:shade val="50000"/>
            </a:schemeClr>
          </a:lnRef>
          <a:fillRef idx="1">
            <a:schemeClr val="accent1"/>
          </a:fillRef>
          <a:effectRef idx="0">
            <a:schemeClr val="accent1"/>
          </a:effectRef>
          <a:fontRef idx="minor">
            <a:schemeClr val="lt1"/>
          </a:fontRef>
        </p:style>
        <p:txBody>
          <a:bodyPr lIns="68567" tIns="34284" rIns="68567" bIns="34284"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3200" b="1" spc="300" dirty="0">
                <a:cs typeface="+mn-ea"/>
                <a:sym typeface="+mn-lt"/>
              </a:rPr>
              <a:t>目标利润分析报告</a:t>
            </a:r>
            <a:endParaRPr lang="zh-CN" altLang="en-US" sz="3200" b="1" spc="300" dirty="0">
              <a:cs typeface="+mn-ea"/>
              <a:sym typeface="+mn-lt"/>
            </a:endParaRPr>
          </a:p>
        </p:txBody>
      </p:sp>
      <p:sp>
        <p:nvSpPr>
          <p:cNvPr id="14" name="ïŝľïḓê"/>
          <p:cNvSpPr/>
          <p:nvPr/>
        </p:nvSpPr>
        <p:spPr>
          <a:xfrm>
            <a:off x="7937169" y="2249873"/>
            <a:ext cx="3416631" cy="3416631"/>
          </a:xfrm>
          <a:prstGeom prst="roundRect">
            <a:avLst>
              <a:gd name="adj" fmla="val 2259"/>
            </a:avLst>
          </a:prstGeom>
          <a:blipFill dpi="0" rotWithShape="1">
            <a:blip r:embed="rId2" cstate="screen">
              <a:alphaModFix amt="83000"/>
            </a:blip>
            <a:srcRect/>
            <a:stretch>
              <a:fillRect/>
            </a:stretch>
          </a:blipFill>
          <a:ln w="38100">
            <a:noFill/>
            <a:round/>
          </a:ln>
          <a:effectLst>
            <a:outerShdw blurRad="355600" dist="50800" dir="5400000" algn="ctr" rotWithShape="0">
              <a:srgbClr val="000000">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noAutofit/>
          </a:bodyPr>
          <a:lstStyle/>
          <a:p>
            <a:pPr algn="ctr"/>
            <a:endParaRPr lang="zh-CN" altLang="en-US">
              <a:cs typeface="+mn-ea"/>
              <a:sym typeface="+mn-lt"/>
            </a:endParaRPr>
          </a:p>
        </p:txBody>
      </p:sp>
      <p:sp>
        <p:nvSpPr>
          <p:cNvPr id="17" name="isļíḍé"/>
          <p:cNvSpPr txBox="1"/>
          <p:nvPr/>
        </p:nvSpPr>
        <p:spPr>
          <a:xfrm>
            <a:off x="838200" y="1908934"/>
            <a:ext cx="6294120" cy="2308324"/>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50000"/>
              </a:lnSpc>
            </a:pPr>
            <a:r>
              <a:rPr lang="zh-CN" altLang="en-US" sz="2400" b="1" dirty="0">
                <a:solidFill>
                  <a:schemeClr val="tx1">
                    <a:lumMod val="85000"/>
                    <a:lumOff val="15000"/>
                  </a:schemeClr>
                </a:solidFill>
                <a:cs typeface="+mn-ea"/>
                <a:sym typeface="+mn-lt"/>
              </a:rPr>
              <a:t>公司财务部对本公司利润实现情况所作的分析、研究及评价，能够衡量公司是否达到预期目标利润，同时也可以反映公司经营状况的好坏。主要包括以下内容：</a:t>
            </a:r>
            <a:endParaRPr lang="zh-CN" altLang="en-US" sz="2400" b="1" dirty="0">
              <a:solidFill>
                <a:schemeClr val="tx1">
                  <a:lumMod val="85000"/>
                  <a:lumOff val="15000"/>
                </a:schemeClr>
              </a:solidFill>
              <a:cs typeface="+mn-ea"/>
              <a:sym typeface="+mn-lt"/>
            </a:endParaRPr>
          </a:p>
        </p:txBody>
      </p:sp>
      <p:sp>
        <p:nvSpPr>
          <p:cNvPr id="32" name="îṡḻïďé"/>
          <p:cNvSpPr txBox="1"/>
          <p:nvPr/>
        </p:nvSpPr>
        <p:spPr>
          <a:xfrm>
            <a:off x="838200" y="4473836"/>
            <a:ext cx="4800600" cy="1477328"/>
          </a:xfrm>
          <a:prstGeom prst="rect">
            <a:avLst/>
          </a:prstGeom>
          <a:noFill/>
        </p:spPr>
        <p:txBody>
          <a:bodyPr wrap="square" numCol="1" rtlCol="0">
            <a:sp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342900" indent="-342900">
              <a:lnSpc>
                <a:spcPct val="150000"/>
              </a:lnSpc>
              <a:buFont typeface="Arial" panose="020B0604020202020204" pitchFamily="34" charset="0"/>
              <a:buChar char="•"/>
            </a:pPr>
            <a:r>
              <a:rPr lang="zh-CN" altLang="en-US" sz="2000" dirty="0">
                <a:solidFill>
                  <a:schemeClr val="bg1">
                    <a:lumMod val="50000"/>
                  </a:schemeClr>
                </a:solidFill>
                <a:cs typeface="+mn-ea"/>
                <a:sym typeface="+mn-lt"/>
              </a:rPr>
              <a:t>利润实现情况的总体描述；</a:t>
            </a:r>
            <a:endParaRPr lang="zh-CN" altLang="en-US" sz="2000" dirty="0">
              <a:solidFill>
                <a:schemeClr val="bg1">
                  <a:lumMod val="50000"/>
                </a:schemeClr>
              </a:solidFill>
              <a:cs typeface="+mn-ea"/>
              <a:sym typeface="+mn-lt"/>
            </a:endParaRPr>
          </a:p>
          <a:p>
            <a:pPr marL="342900" indent="-342900">
              <a:lnSpc>
                <a:spcPct val="150000"/>
              </a:lnSpc>
              <a:buFont typeface="Arial" panose="020B0604020202020204" pitchFamily="34" charset="0"/>
              <a:buChar char="•"/>
            </a:pPr>
            <a:r>
              <a:rPr lang="zh-CN" altLang="en-US" sz="2000" dirty="0">
                <a:solidFill>
                  <a:schemeClr val="bg1">
                    <a:lumMod val="50000"/>
                  </a:schemeClr>
                </a:solidFill>
                <a:cs typeface="+mn-ea"/>
                <a:sym typeface="+mn-lt"/>
              </a:rPr>
              <a:t>影响目标利润的因素分析。</a:t>
            </a:r>
            <a:endParaRPr lang="zh-CN" altLang="en-US" sz="2000" dirty="0">
              <a:solidFill>
                <a:schemeClr val="bg1">
                  <a:lumMod val="50000"/>
                </a:schemeClr>
              </a:solidFill>
              <a:cs typeface="+mn-ea"/>
              <a:sym typeface="+mn-lt"/>
            </a:endParaRPr>
          </a:p>
          <a:p>
            <a:pPr marL="342900" indent="-342900">
              <a:lnSpc>
                <a:spcPct val="150000"/>
              </a:lnSpc>
              <a:buFont typeface="Arial" panose="020B0604020202020204" pitchFamily="34" charset="0"/>
              <a:buChar char="•"/>
            </a:pPr>
            <a:endParaRPr lang="zh-CN" altLang="en-US" sz="2000" dirty="0">
              <a:solidFill>
                <a:schemeClr val="bg1">
                  <a:lumMod val="50000"/>
                </a:schemeClr>
              </a:solidFill>
              <a:cs typeface="+mn-ea"/>
              <a:sym typeface="+mn-lt"/>
            </a:endParaRPr>
          </a:p>
        </p:txBody>
      </p:sp>
      <p:cxnSp>
        <p:nvCxnSpPr>
          <p:cNvPr id="38" name="直接连接符 37"/>
          <p:cNvCxnSpPr/>
          <p:nvPr/>
        </p:nvCxnSpPr>
        <p:spPr>
          <a:xfrm>
            <a:off x="838200" y="4183286"/>
            <a:ext cx="6294120"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advClick="0" advTm="8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1000"/>
                                        <p:tgtEl>
                                          <p:spTgt spid="5"/>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left)">
                                      <p:cBhvr>
                                        <p:cTn id="10" dur="1000"/>
                                        <p:tgtEl>
                                          <p:spTgt spid="7"/>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left)">
                                      <p:cBhvr>
                                        <p:cTn id="13" dur="1000"/>
                                        <p:tgtEl>
                                          <p:spTgt spid="4"/>
                                        </p:tgtEl>
                                      </p:cBhvr>
                                    </p:animEffect>
                                  </p:childTnLst>
                                </p:cTn>
                              </p:par>
                              <p:par>
                                <p:cTn id="14" presetID="22" presetClass="entr" presetSubtype="8" fill="hold"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ipe(left)">
                                      <p:cBhvr>
                                        <p:cTn id="16" dur="1000"/>
                                        <p:tgtEl>
                                          <p:spTgt spid="6"/>
                                        </p:tgtEl>
                                      </p:cBhvr>
                                    </p:animEffect>
                                  </p:childTnLst>
                                </p:cTn>
                              </p:par>
                              <p:par>
                                <p:cTn id="17" presetID="42" presetClass="entr" presetSubtype="0" fill="hold" grpId="0" nodeType="withEffect">
                                  <p:stCondLst>
                                    <p:cond delay="1500"/>
                                  </p:stCondLst>
                                  <p:childTnLst>
                                    <p:set>
                                      <p:cBhvr>
                                        <p:cTn id="18" dur="1" fill="hold">
                                          <p:stCondLst>
                                            <p:cond delay="0"/>
                                          </p:stCondLst>
                                        </p:cTn>
                                        <p:tgtEl>
                                          <p:spTgt spid="16"/>
                                        </p:tgtEl>
                                        <p:attrNameLst>
                                          <p:attrName>style.visibility</p:attrName>
                                        </p:attrNameLst>
                                      </p:cBhvr>
                                      <p:to>
                                        <p:strVal val="visible"/>
                                      </p:to>
                                    </p:set>
                                    <p:animEffect transition="in" filter="fade">
                                      <p:cBhvr>
                                        <p:cTn id="19" dur="1000"/>
                                        <p:tgtEl>
                                          <p:spTgt spid="16"/>
                                        </p:tgtEl>
                                      </p:cBhvr>
                                    </p:animEffect>
                                    <p:anim calcmode="lin" valueType="num">
                                      <p:cBhvr>
                                        <p:cTn id="20" dur="1000" fill="hold"/>
                                        <p:tgtEl>
                                          <p:spTgt spid="16"/>
                                        </p:tgtEl>
                                        <p:attrNameLst>
                                          <p:attrName>ppt_x</p:attrName>
                                        </p:attrNameLst>
                                      </p:cBhvr>
                                      <p:tavLst>
                                        <p:tav tm="0">
                                          <p:val>
                                            <p:strVal val="#ppt_x"/>
                                          </p:val>
                                        </p:tav>
                                        <p:tav tm="100000">
                                          <p:val>
                                            <p:strVal val="#ppt_x"/>
                                          </p:val>
                                        </p:tav>
                                      </p:tavLst>
                                    </p:anim>
                                    <p:anim calcmode="lin" valueType="num">
                                      <p:cBhvr>
                                        <p:cTn id="21" dur="1000" fill="hold"/>
                                        <p:tgtEl>
                                          <p:spTgt spid="16"/>
                                        </p:tgtEl>
                                        <p:attrNameLst>
                                          <p:attrName>ppt_y</p:attrName>
                                        </p:attrNameLst>
                                      </p:cBhvr>
                                      <p:tavLst>
                                        <p:tav tm="0">
                                          <p:val>
                                            <p:strVal val="#ppt_y+.1"/>
                                          </p:val>
                                        </p:tav>
                                        <p:tav tm="100000">
                                          <p:val>
                                            <p:strVal val="#ppt_y"/>
                                          </p:val>
                                        </p:tav>
                                      </p:tavLst>
                                    </p:anim>
                                  </p:childTnLst>
                                </p:cTn>
                              </p:par>
                            </p:childTnLst>
                          </p:cTn>
                        </p:par>
                        <p:par>
                          <p:cTn id="22" fill="hold">
                            <p:stCondLst>
                              <p:cond delay="1000"/>
                            </p:stCondLst>
                            <p:childTnLst>
                              <p:par>
                                <p:cTn id="23" presetID="16" presetClass="entr" presetSubtype="21" fill="hold" nodeType="afterEffect">
                                  <p:stCondLst>
                                    <p:cond delay="0"/>
                                  </p:stCondLst>
                                  <p:childTnLst>
                                    <p:set>
                                      <p:cBhvr>
                                        <p:cTn id="24" dur="1" fill="hold">
                                          <p:stCondLst>
                                            <p:cond delay="0"/>
                                          </p:stCondLst>
                                        </p:cTn>
                                        <p:tgtEl>
                                          <p:spTgt spid="38"/>
                                        </p:tgtEl>
                                        <p:attrNameLst>
                                          <p:attrName>style.visibility</p:attrName>
                                        </p:attrNameLst>
                                      </p:cBhvr>
                                      <p:to>
                                        <p:strVal val="visible"/>
                                      </p:to>
                                    </p:set>
                                    <p:animEffect transition="in" filter="barn(inVertical)">
                                      <p:cBhvr>
                                        <p:cTn id="25" dur="500"/>
                                        <p:tgtEl>
                                          <p:spTgt spid="38"/>
                                        </p:tgtEl>
                                      </p:cBhvr>
                                    </p:animEffect>
                                  </p:childTnLst>
                                </p:cTn>
                              </p:par>
                              <p:par>
                                <p:cTn id="26" presetID="16" presetClass="entr" presetSubtype="21" fill="hold" grpId="0" nodeType="with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barn(inVertical)">
                                      <p:cBhvr>
                                        <p:cTn id="28" dur="500"/>
                                        <p:tgtEl>
                                          <p:spTgt spid="17"/>
                                        </p:tgtEl>
                                      </p:cBhvr>
                                    </p:animEffect>
                                  </p:childTnLst>
                                </p:cTn>
                              </p:par>
                            </p:childTnLst>
                          </p:cTn>
                        </p:par>
                        <p:par>
                          <p:cTn id="29" fill="hold">
                            <p:stCondLst>
                              <p:cond delay="1500"/>
                            </p:stCondLst>
                            <p:childTnLst>
                              <p:par>
                                <p:cTn id="30" presetID="10" presetClass="entr" presetSubtype="0" fill="hold" grpId="0" nodeType="afterEffect">
                                  <p:stCondLst>
                                    <p:cond delay="0"/>
                                  </p:stCondLst>
                                  <p:childTnLst>
                                    <p:set>
                                      <p:cBhvr>
                                        <p:cTn id="31" dur="1" fill="hold">
                                          <p:stCondLst>
                                            <p:cond delay="0"/>
                                          </p:stCondLst>
                                        </p:cTn>
                                        <p:tgtEl>
                                          <p:spTgt spid="32"/>
                                        </p:tgtEl>
                                        <p:attrNameLst>
                                          <p:attrName>style.visibility</p:attrName>
                                        </p:attrNameLst>
                                      </p:cBhvr>
                                      <p:to>
                                        <p:strVal val="visible"/>
                                      </p:to>
                                    </p:set>
                                    <p:animEffect transition="in" filter="fade">
                                      <p:cBhvr>
                                        <p:cTn id="32" dur="500"/>
                                        <p:tgtEl>
                                          <p:spTgt spid="32"/>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fade">
                                      <p:cBhvr>
                                        <p:cTn id="35" dur="500"/>
                                        <p:tgtEl>
                                          <p:spTgt spid="14"/>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15"/>
                                        </p:tgtEl>
                                        <p:attrNameLst>
                                          <p:attrName>style.visibility</p:attrName>
                                        </p:attrNameLst>
                                      </p:cBhvr>
                                      <p:to>
                                        <p:strVal val="visible"/>
                                      </p:to>
                                    </p:set>
                                    <p:animEffect transition="in" filter="fade">
                                      <p:cBhvr>
                                        <p:cTn id="38"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4" grpId="0" animBg="1"/>
      <p:bldP spid="5" grpId="0" animBg="1"/>
      <p:bldP spid="7" grpId="0"/>
      <p:bldP spid="16" grpId="0" animBg="1"/>
      <p:bldP spid="14" grpId="0" animBg="1"/>
      <p:bldP spid="17" grpId="0"/>
      <p:bldP spid="3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梯形 1"/>
          <p:cNvSpPr/>
          <p:nvPr/>
        </p:nvSpPr>
        <p:spPr>
          <a:xfrm>
            <a:off x="0" y="1877"/>
            <a:ext cx="5281602" cy="6856123"/>
          </a:xfrm>
          <a:custGeom>
            <a:avLst/>
            <a:gdLst>
              <a:gd name="connsiteX0" fmla="*/ 0 w 6258954"/>
              <a:gd name="connsiteY0" fmla="*/ 6844091 h 6844091"/>
              <a:gd name="connsiteX1" fmla="*/ 0 w 6258954"/>
              <a:gd name="connsiteY1" fmla="*/ 0 h 6844091"/>
              <a:gd name="connsiteX2" fmla="*/ 6258954 w 6258954"/>
              <a:gd name="connsiteY2" fmla="*/ 0 h 6844091"/>
              <a:gd name="connsiteX3" fmla="*/ 6258954 w 6258954"/>
              <a:gd name="connsiteY3" fmla="*/ 6844091 h 6844091"/>
              <a:gd name="connsiteX4" fmla="*/ 0 w 6258954"/>
              <a:gd name="connsiteY4" fmla="*/ 6844091 h 6844091"/>
              <a:gd name="connsiteX0-1" fmla="*/ 0 w 6258954"/>
              <a:gd name="connsiteY0-2" fmla="*/ 6856123 h 6856123"/>
              <a:gd name="connsiteX1-3" fmla="*/ 0 w 6258954"/>
              <a:gd name="connsiteY1-4" fmla="*/ 12032 h 6856123"/>
              <a:gd name="connsiteX2-5" fmla="*/ 5176112 w 6258954"/>
              <a:gd name="connsiteY2-6" fmla="*/ 0 h 6856123"/>
              <a:gd name="connsiteX3-7" fmla="*/ 6258954 w 6258954"/>
              <a:gd name="connsiteY3-8" fmla="*/ 6856123 h 6856123"/>
              <a:gd name="connsiteX4-9" fmla="*/ 0 w 6258954"/>
              <a:gd name="connsiteY4-10" fmla="*/ 6856123 h 6856123"/>
              <a:gd name="connsiteX0-11" fmla="*/ 0 w 5176112"/>
              <a:gd name="connsiteY0-12" fmla="*/ 6856123 h 6856123"/>
              <a:gd name="connsiteX1-13" fmla="*/ 0 w 5176112"/>
              <a:gd name="connsiteY1-14" fmla="*/ 12032 h 6856123"/>
              <a:gd name="connsiteX2-15" fmla="*/ 5176112 w 5176112"/>
              <a:gd name="connsiteY2-16" fmla="*/ 0 h 6856123"/>
              <a:gd name="connsiteX3-17" fmla="*/ 3972954 w 5176112"/>
              <a:gd name="connsiteY3-18" fmla="*/ 6856123 h 6856123"/>
              <a:gd name="connsiteX4-19" fmla="*/ 0 w 5176112"/>
              <a:gd name="connsiteY4-20" fmla="*/ 6856123 h 685612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5176112" h="6856123">
                <a:moveTo>
                  <a:pt x="0" y="6856123"/>
                </a:moveTo>
                <a:lnTo>
                  <a:pt x="0" y="12032"/>
                </a:lnTo>
                <a:lnTo>
                  <a:pt x="5176112" y="0"/>
                </a:lnTo>
                <a:lnTo>
                  <a:pt x="3972954" y="6856123"/>
                </a:lnTo>
                <a:lnTo>
                  <a:pt x="0" y="6856123"/>
                </a:lnTo>
                <a:close/>
              </a:path>
            </a:pathLst>
          </a:custGeom>
          <a:blipFill dpi="0" rotWithShape="1">
            <a:blip r:embed="rId1" cstate="screen"/>
            <a:srcRect/>
            <a:tile tx="0" ty="-10172700" sx="40000" sy="40000" flip="xy"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 name="Freeform 9"/>
          <p:cNvSpPr/>
          <p:nvPr/>
        </p:nvSpPr>
        <p:spPr bwMode="auto">
          <a:xfrm flipH="1">
            <a:off x="4731824" y="-14598"/>
            <a:ext cx="1501753" cy="6897482"/>
          </a:xfrm>
          <a:custGeom>
            <a:avLst/>
            <a:gdLst>
              <a:gd name="T0" fmla="*/ 907 w 907"/>
              <a:gd name="T1" fmla="*/ 1869 h 1869"/>
              <a:gd name="T2" fmla="*/ 101 w 907"/>
              <a:gd name="T3" fmla="*/ 0 h 1869"/>
              <a:gd name="T4" fmla="*/ 0 w 907"/>
              <a:gd name="T5" fmla="*/ 0 h 1869"/>
              <a:gd name="T6" fmla="*/ 806 w 907"/>
              <a:gd name="T7" fmla="*/ 1869 h 1869"/>
              <a:gd name="T8" fmla="*/ 907 w 907"/>
              <a:gd name="T9" fmla="*/ 1869 h 1869"/>
              <a:gd name="connsiteX0" fmla="*/ 10000 w 10000"/>
              <a:gd name="connsiteY0" fmla="*/ 10000 h 10035"/>
              <a:gd name="connsiteX1" fmla="*/ 1114 w 10000"/>
              <a:gd name="connsiteY1" fmla="*/ 0 h 10035"/>
              <a:gd name="connsiteX2" fmla="*/ 0 w 10000"/>
              <a:gd name="connsiteY2" fmla="*/ 0 h 10035"/>
              <a:gd name="connsiteX3" fmla="*/ 7809 w 10000"/>
              <a:gd name="connsiteY3" fmla="*/ 10035 h 10035"/>
              <a:gd name="connsiteX4" fmla="*/ 10000 w 10000"/>
              <a:gd name="connsiteY4" fmla="*/ 10000 h 10035"/>
              <a:gd name="connsiteX0-1" fmla="*/ 9282 w 9282"/>
              <a:gd name="connsiteY0-2" fmla="*/ 10088 h 10088"/>
              <a:gd name="connsiteX1-3" fmla="*/ 1114 w 9282"/>
              <a:gd name="connsiteY1-4" fmla="*/ 0 h 10088"/>
              <a:gd name="connsiteX2-5" fmla="*/ 0 w 9282"/>
              <a:gd name="connsiteY2-6" fmla="*/ 0 h 10088"/>
              <a:gd name="connsiteX3-7" fmla="*/ 7809 w 9282"/>
              <a:gd name="connsiteY3-8" fmla="*/ 10035 h 10088"/>
              <a:gd name="connsiteX4-9" fmla="*/ 9282 w 9282"/>
              <a:gd name="connsiteY4-10" fmla="*/ 10088 h 10088"/>
              <a:gd name="connsiteX0-11" fmla="*/ 9613 w 9613"/>
              <a:gd name="connsiteY0-12" fmla="*/ 10017 h 10017"/>
              <a:gd name="connsiteX1-13" fmla="*/ 1200 w 9613"/>
              <a:gd name="connsiteY1-14" fmla="*/ 0 h 10017"/>
              <a:gd name="connsiteX2-15" fmla="*/ 0 w 9613"/>
              <a:gd name="connsiteY2-16" fmla="*/ 0 h 10017"/>
              <a:gd name="connsiteX3-17" fmla="*/ 8413 w 9613"/>
              <a:gd name="connsiteY3-18" fmla="*/ 9947 h 10017"/>
              <a:gd name="connsiteX4-19" fmla="*/ 9613 w 9613"/>
              <a:gd name="connsiteY4-20" fmla="*/ 10017 h 10017"/>
              <a:gd name="connsiteX0-21" fmla="*/ 10000 w 10000"/>
              <a:gd name="connsiteY0-22" fmla="*/ 9896 h 9930"/>
              <a:gd name="connsiteX1-23" fmla="*/ 1248 w 10000"/>
              <a:gd name="connsiteY1-24" fmla="*/ 0 h 9930"/>
              <a:gd name="connsiteX2-25" fmla="*/ 0 w 10000"/>
              <a:gd name="connsiteY2-26" fmla="*/ 0 h 9930"/>
              <a:gd name="connsiteX3-27" fmla="*/ 8752 w 10000"/>
              <a:gd name="connsiteY3-28" fmla="*/ 9930 h 9930"/>
              <a:gd name="connsiteX4-29" fmla="*/ 10000 w 10000"/>
              <a:gd name="connsiteY4-30" fmla="*/ 9896 h 9930"/>
              <a:gd name="connsiteX0-31" fmla="*/ 10041 w 10041"/>
              <a:gd name="connsiteY0-32" fmla="*/ 10019 h 10019"/>
              <a:gd name="connsiteX1-33" fmla="*/ 1248 w 10041"/>
              <a:gd name="connsiteY1-34" fmla="*/ 0 h 10019"/>
              <a:gd name="connsiteX2-35" fmla="*/ 0 w 10041"/>
              <a:gd name="connsiteY2-36" fmla="*/ 0 h 10019"/>
              <a:gd name="connsiteX3-37" fmla="*/ 8752 w 10041"/>
              <a:gd name="connsiteY3-38" fmla="*/ 10000 h 10019"/>
              <a:gd name="connsiteX4-39" fmla="*/ 10041 w 10041"/>
              <a:gd name="connsiteY4-40" fmla="*/ 10019 h 1001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41" h="10019">
                <a:moveTo>
                  <a:pt x="10041" y="10019"/>
                </a:moveTo>
                <a:lnTo>
                  <a:pt x="1248" y="0"/>
                </a:lnTo>
                <a:lnTo>
                  <a:pt x="0" y="0"/>
                </a:lnTo>
                <a:lnTo>
                  <a:pt x="8752" y="10000"/>
                </a:lnTo>
                <a:lnTo>
                  <a:pt x="10041" y="10019"/>
                </a:lnTo>
                <a:close/>
              </a:path>
            </a:pathLst>
          </a:custGeom>
          <a:solidFill>
            <a:srgbClr val="FF5A49"/>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9" name="Freeform 10"/>
          <p:cNvSpPr/>
          <p:nvPr/>
        </p:nvSpPr>
        <p:spPr bwMode="auto">
          <a:xfrm rot="21045891" flipH="1">
            <a:off x="4284308" y="-48776"/>
            <a:ext cx="1640589" cy="3089499"/>
          </a:xfrm>
          <a:custGeom>
            <a:avLst/>
            <a:gdLst>
              <a:gd name="T0" fmla="*/ 1131 w 1131"/>
              <a:gd name="T1" fmla="*/ 1745 h 1745"/>
              <a:gd name="T2" fmla="*/ 377 w 1131"/>
              <a:gd name="T3" fmla="*/ 0 h 1745"/>
              <a:gd name="T4" fmla="*/ 0 w 1131"/>
              <a:gd name="T5" fmla="*/ 0 h 1745"/>
              <a:gd name="T6" fmla="*/ 754 w 1131"/>
              <a:gd name="T7" fmla="*/ 1745 h 1745"/>
              <a:gd name="T8" fmla="*/ 1131 w 1131"/>
              <a:gd name="T9" fmla="*/ 1745 h 1745"/>
            </a:gdLst>
            <a:ahLst/>
            <a:cxnLst>
              <a:cxn ang="0">
                <a:pos x="T0" y="T1"/>
              </a:cxn>
              <a:cxn ang="0">
                <a:pos x="T2" y="T3"/>
              </a:cxn>
              <a:cxn ang="0">
                <a:pos x="T4" y="T5"/>
              </a:cxn>
              <a:cxn ang="0">
                <a:pos x="T6" y="T7"/>
              </a:cxn>
              <a:cxn ang="0">
                <a:pos x="T8" y="T9"/>
              </a:cxn>
            </a:cxnLst>
            <a:rect l="0" t="0" r="r" b="b"/>
            <a:pathLst>
              <a:path w="1131" h="1745">
                <a:moveTo>
                  <a:pt x="1131" y="1745"/>
                </a:moveTo>
                <a:lnTo>
                  <a:pt x="377" y="0"/>
                </a:lnTo>
                <a:lnTo>
                  <a:pt x="0" y="0"/>
                </a:lnTo>
                <a:lnTo>
                  <a:pt x="754" y="1745"/>
                </a:lnTo>
                <a:lnTo>
                  <a:pt x="1131" y="1745"/>
                </a:lnTo>
                <a:close/>
              </a:path>
            </a:pathLst>
          </a:custGeom>
          <a:solidFill>
            <a:srgbClr val="003466"/>
          </a:solidFill>
          <a:ln>
            <a:noFill/>
          </a:ln>
          <a:effectLst>
            <a:outerShdw blurRad="50800" dist="38100" dir="2700000" algn="tl" rotWithShape="0">
              <a:prstClr val="black">
                <a:alpha val="25000"/>
              </a:prstClr>
            </a:outerShdw>
          </a:effec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cs typeface="+mn-ea"/>
              <a:sym typeface="+mn-lt"/>
            </a:endParaRPr>
          </a:p>
        </p:txBody>
      </p:sp>
      <p:sp>
        <p:nvSpPr>
          <p:cNvPr id="11" name="Freeform 13"/>
          <p:cNvSpPr/>
          <p:nvPr/>
        </p:nvSpPr>
        <p:spPr bwMode="auto">
          <a:xfrm flipH="1">
            <a:off x="10741399" y="5208970"/>
            <a:ext cx="613421" cy="1364346"/>
          </a:xfrm>
          <a:custGeom>
            <a:avLst/>
            <a:gdLst>
              <a:gd name="T0" fmla="*/ 391 w 391"/>
              <a:gd name="T1" fmla="*/ 808 h 808"/>
              <a:gd name="T2" fmla="*/ 44 w 391"/>
              <a:gd name="T3" fmla="*/ 0 h 808"/>
              <a:gd name="T4" fmla="*/ 0 w 391"/>
              <a:gd name="T5" fmla="*/ 0 h 808"/>
              <a:gd name="T6" fmla="*/ 348 w 391"/>
              <a:gd name="T7" fmla="*/ 808 h 808"/>
              <a:gd name="T8" fmla="*/ 391 w 391"/>
              <a:gd name="T9" fmla="*/ 808 h 808"/>
            </a:gdLst>
            <a:ahLst/>
            <a:cxnLst>
              <a:cxn ang="0">
                <a:pos x="T0" y="T1"/>
              </a:cxn>
              <a:cxn ang="0">
                <a:pos x="T2" y="T3"/>
              </a:cxn>
              <a:cxn ang="0">
                <a:pos x="T4" y="T5"/>
              </a:cxn>
              <a:cxn ang="0">
                <a:pos x="T6" y="T7"/>
              </a:cxn>
              <a:cxn ang="0">
                <a:pos x="T8" y="T9"/>
              </a:cxn>
            </a:cxnLst>
            <a:rect l="0" t="0" r="r" b="b"/>
            <a:pathLst>
              <a:path w="391" h="808">
                <a:moveTo>
                  <a:pt x="391" y="808"/>
                </a:moveTo>
                <a:lnTo>
                  <a:pt x="44" y="0"/>
                </a:lnTo>
                <a:lnTo>
                  <a:pt x="0" y="0"/>
                </a:lnTo>
                <a:lnTo>
                  <a:pt x="348" y="808"/>
                </a:lnTo>
                <a:lnTo>
                  <a:pt x="391" y="808"/>
                </a:lnTo>
                <a:close/>
              </a:path>
            </a:pathLst>
          </a:custGeom>
          <a:solidFill>
            <a:srgbClr val="FF5A49"/>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12" name="Freeform 14"/>
          <p:cNvSpPr/>
          <p:nvPr/>
        </p:nvSpPr>
        <p:spPr bwMode="auto">
          <a:xfrm flipH="1">
            <a:off x="10693386" y="4694168"/>
            <a:ext cx="731579" cy="1196975"/>
          </a:xfrm>
          <a:custGeom>
            <a:avLst/>
            <a:gdLst>
              <a:gd name="T0" fmla="*/ 488 w 488"/>
              <a:gd name="T1" fmla="*/ 754 h 754"/>
              <a:gd name="T2" fmla="*/ 163 w 488"/>
              <a:gd name="T3" fmla="*/ 0 h 754"/>
              <a:gd name="T4" fmla="*/ 0 w 488"/>
              <a:gd name="T5" fmla="*/ 0 h 754"/>
              <a:gd name="T6" fmla="*/ 325 w 488"/>
              <a:gd name="T7" fmla="*/ 754 h 754"/>
              <a:gd name="T8" fmla="*/ 488 w 488"/>
              <a:gd name="T9" fmla="*/ 754 h 754"/>
            </a:gdLst>
            <a:ahLst/>
            <a:cxnLst>
              <a:cxn ang="0">
                <a:pos x="T0" y="T1"/>
              </a:cxn>
              <a:cxn ang="0">
                <a:pos x="T2" y="T3"/>
              </a:cxn>
              <a:cxn ang="0">
                <a:pos x="T4" y="T5"/>
              </a:cxn>
              <a:cxn ang="0">
                <a:pos x="T6" y="T7"/>
              </a:cxn>
              <a:cxn ang="0">
                <a:pos x="T8" y="T9"/>
              </a:cxn>
            </a:cxnLst>
            <a:rect l="0" t="0" r="r" b="b"/>
            <a:pathLst>
              <a:path w="488" h="754">
                <a:moveTo>
                  <a:pt x="488" y="754"/>
                </a:moveTo>
                <a:lnTo>
                  <a:pt x="163" y="0"/>
                </a:lnTo>
                <a:lnTo>
                  <a:pt x="0" y="0"/>
                </a:lnTo>
                <a:lnTo>
                  <a:pt x="325" y="754"/>
                </a:lnTo>
                <a:lnTo>
                  <a:pt x="488" y="754"/>
                </a:lnTo>
                <a:close/>
              </a:path>
            </a:pathLst>
          </a:custGeom>
          <a:solidFill>
            <a:srgbClr val="55A3D3"/>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cs typeface="+mn-ea"/>
              <a:sym typeface="+mn-lt"/>
            </a:endParaRPr>
          </a:p>
        </p:txBody>
      </p:sp>
      <p:sp>
        <p:nvSpPr>
          <p:cNvPr id="13" name="Freeform 15"/>
          <p:cNvSpPr/>
          <p:nvPr/>
        </p:nvSpPr>
        <p:spPr bwMode="auto">
          <a:xfrm flipH="1">
            <a:off x="11382460" y="5840795"/>
            <a:ext cx="817030" cy="1003300"/>
          </a:xfrm>
          <a:custGeom>
            <a:avLst/>
            <a:gdLst>
              <a:gd name="T0" fmla="*/ 545 w 545"/>
              <a:gd name="T1" fmla="*/ 632 h 632"/>
              <a:gd name="T2" fmla="*/ 271 w 545"/>
              <a:gd name="T3" fmla="*/ 0 h 632"/>
              <a:gd name="T4" fmla="*/ 0 w 545"/>
              <a:gd name="T5" fmla="*/ 0 h 632"/>
              <a:gd name="T6" fmla="*/ 271 w 545"/>
              <a:gd name="T7" fmla="*/ 632 h 632"/>
              <a:gd name="T8" fmla="*/ 545 w 545"/>
              <a:gd name="T9" fmla="*/ 632 h 632"/>
            </a:gdLst>
            <a:ahLst/>
            <a:cxnLst>
              <a:cxn ang="0">
                <a:pos x="T0" y="T1"/>
              </a:cxn>
              <a:cxn ang="0">
                <a:pos x="T2" y="T3"/>
              </a:cxn>
              <a:cxn ang="0">
                <a:pos x="T4" y="T5"/>
              </a:cxn>
              <a:cxn ang="0">
                <a:pos x="T6" y="T7"/>
              </a:cxn>
              <a:cxn ang="0">
                <a:pos x="T8" y="T9"/>
              </a:cxn>
            </a:cxnLst>
            <a:rect l="0" t="0" r="r" b="b"/>
            <a:pathLst>
              <a:path w="545" h="632">
                <a:moveTo>
                  <a:pt x="545" y="632"/>
                </a:moveTo>
                <a:lnTo>
                  <a:pt x="271" y="0"/>
                </a:lnTo>
                <a:lnTo>
                  <a:pt x="0" y="0"/>
                </a:lnTo>
                <a:lnTo>
                  <a:pt x="271" y="632"/>
                </a:lnTo>
                <a:lnTo>
                  <a:pt x="545" y="632"/>
                </a:lnTo>
                <a:close/>
              </a:path>
            </a:pathLst>
          </a:custGeom>
          <a:solidFill>
            <a:srgbClr val="003466"/>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14" name="Freeform 16"/>
          <p:cNvSpPr/>
          <p:nvPr/>
        </p:nvSpPr>
        <p:spPr bwMode="auto">
          <a:xfrm flipH="1">
            <a:off x="10864585" y="5850320"/>
            <a:ext cx="719586" cy="1004888"/>
          </a:xfrm>
          <a:custGeom>
            <a:avLst/>
            <a:gdLst>
              <a:gd name="T0" fmla="*/ 480 w 480"/>
              <a:gd name="T1" fmla="*/ 633 h 633"/>
              <a:gd name="T2" fmla="*/ 209 w 480"/>
              <a:gd name="T3" fmla="*/ 0 h 633"/>
              <a:gd name="T4" fmla="*/ 0 w 480"/>
              <a:gd name="T5" fmla="*/ 0 h 633"/>
              <a:gd name="T6" fmla="*/ 271 w 480"/>
              <a:gd name="T7" fmla="*/ 633 h 633"/>
              <a:gd name="T8" fmla="*/ 480 w 480"/>
              <a:gd name="T9" fmla="*/ 633 h 633"/>
            </a:gdLst>
            <a:ahLst/>
            <a:cxnLst>
              <a:cxn ang="0">
                <a:pos x="T0" y="T1"/>
              </a:cxn>
              <a:cxn ang="0">
                <a:pos x="T2" y="T3"/>
              </a:cxn>
              <a:cxn ang="0">
                <a:pos x="T4" y="T5"/>
              </a:cxn>
              <a:cxn ang="0">
                <a:pos x="T6" y="T7"/>
              </a:cxn>
              <a:cxn ang="0">
                <a:pos x="T8" y="T9"/>
              </a:cxn>
            </a:cxnLst>
            <a:rect l="0" t="0" r="r" b="b"/>
            <a:pathLst>
              <a:path w="480" h="633">
                <a:moveTo>
                  <a:pt x="480" y="633"/>
                </a:moveTo>
                <a:lnTo>
                  <a:pt x="209" y="0"/>
                </a:lnTo>
                <a:lnTo>
                  <a:pt x="0" y="0"/>
                </a:lnTo>
                <a:lnTo>
                  <a:pt x="271" y="633"/>
                </a:lnTo>
                <a:lnTo>
                  <a:pt x="480" y="633"/>
                </a:lnTo>
                <a:close/>
              </a:path>
            </a:pathLst>
          </a:custGeom>
          <a:solidFill>
            <a:srgbClr val="55A3D3"/>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17" name="Freeform 10"/>
          <p:cNvSpPr/>
          <p:nvPr/>
        </p:nvSpPr>
        <p:spPr bwMode="auto">
          <a:xfrm rot="20470752" flipH="1">
            <a:off x="3444717" y="4655881"/>
            <a:ext cx="2060599" cy="2169803"/>
          </a:xfrm>
          <a:custGeom>
            <a:avLst/>
            <a:gdLst>
              <a:gd name="T0" fmla="*/ 1131 w 1131"/>
              <a:gd name="T1" fmla="*/ 1745 h 1745"/>
              <a:gd name="T2" fmla="*/ 377 w 1131"/>
              <a:gd name="T3" fmla="*/ 0 h 1745"/>
              <a:gd name="T4" fmla="*/ 0 w 1131"/>
              <a:gd name="T5" fmla="*/ 0 h 1745"/>
              <a:gd name="T6" fmla="*/ 754 w 1131"/>
              <a:gd name="T7" fmla="*/ 1745 h 1745"/>
              <a:gd name="T8" fmla="*/ 1131 w 1131"/>
              <a:gd name="T9" fmla="*/ 1745 h 1745"/>
            </a:gdLst>
            <a:ahLst/>
            <a:cxnLst>
              <a:cxn ang="0">
                <a:pos x="T0" y="T1"/>
              </a:cxn>
              <a:cxn ang="0">
                <a:pos x="T2" y="T3"/>
              </a:cxn>
              <a:cxn ang="0">
                <a:pos x="T4" y="T5"/>
              </a:cxn>
              <a:cxn ang="0">
                <a:pos x="T6" y="T7"/>
              </a:cxn>
              <a:cxn ang="0">
                <a:pos x="T8" y="T9"/>
              </a:cxn>
            </a:cxnLst>
            <a:rect l="0" t="0" r="r" b="b"/>
            <a:pathLst>
              <a:path w="1131" h="1745">
                <a:moveTo>
                  <a:pt x="1131" y="1745"/>
                </a:moveTo>
                <a:lnTo>
                  <a:pt x="377" y="0"/>
                </a:lnTo>
                <a:lnTo>
                  <a:pt x="0" y="0"/>
                </a:lnTo>
                <a:lnTo>
                  <a:pt x="754" y="1745"/>
                </a:lnTo>
                <a:lnTo>
                  <a:pt x="1131" y="1745"/>
                </a:lnTo>
                <a:close/>
              </a:path>
            </a:pathLst>
          </a:custGeom>
          <a:solidFill>
            <a:srgbClr val="003466"/>
          </a:solidFill>
          <a:ln>
            <a:noFill/>
          </a:ln>
          <a:effectLst>
            <a:outerShdw blurRad="50800" dist="38100" dir="2700000" algn="tl" rotWithShape="0">
              <a:prstClr val="black">
                <a:alpha val="25000"/>
              </a:prstClr>
            </a:outerShdw>
          </a:effec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cs typeface="+mn-ea"/>
              <a:sym typeface="+mn-lt"/>
            </a:endParaRPr>
          </a:p>
        </p:txBody>
      </p:sp>
      <p:sp>
        <p:nvSpPr>
          <p:cNvPr id="18" name="文本框 12"/>
          <p:cNvSpPr txBox="1"/>
          <p:nvPr/>
        </p:nvSpPr>
        <p:spPr>
          <a:xfrm>
            <a:off x="5966656" y="1720072"/>
            <a:ext cx="5799746" cy="1107996"/>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sz="6600" b="1" dirty="0">
                <a:solidFill>
                  <a:schemeClr val="accent1">
                    <a:lumMod val="50000"/>
                  </a:schemeClr>
                </a:solidFill>
                <a:cs typeface="+mn-ea"/>
                <a:sym typeface="+mn-lt"/>
              </a:rPr>
              <a:t>感谢观看！</a:t>
            </a:r>
            <a:endParaRPr lang="zh-CN" altLang="en-US" sz="6600" b="1" dirty="0">
              <a:solidFill>
                <a:schemeClr val="accent1">
                  <a:lumMod val="50000"/>
                </a:schemeClr>
              </a:solidFill>
              <a:cs typeface="+mn-ea"/>
              <a:sym typeface="+mn-lt"/>
            </a:endParaRPr>
          </a:p>
        </p:txBody>
      </p:sp>
      <p:sp>
        <p:nvSpPr>
          <p:cNvPr id="19" name="文本框 13"/>
          <p:cNvSpPr txBox="1"/>
          <p:nvPr/>
        </p:nvSpPr>
        <p:spPr>
          <a:xfrm>
            <a:off x="6096000" y="3483740"/>
            <a:ext cx="4966552" cy="338554"/>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600" dirty="0">
                <a:solidFill>
                  <a:schemeClr val="accent1">
                    <a:lumMod val="50000"/>
                  </a:schemeClr>
                </a:solidFill>
                <a:cs typeface="+mn-ea"/>
                <a:sym typeface="+mn-lt"/>
              </a:rPr>
              <a:t>成本管理培训</a:t>
            </a:r>
            <a:r>
              <a:rPr lang="en-US" altLang="zh-CN" sz="1600" dirty="0">
                <a:solidFill>
                  <a:schemeClr val="accent1">
                    <a:lumMod val="50000"/>
                  </a:schemeClr>
                </a:solidFill>
                <a:cs typeface="+mn-ea"/>
                <a:sym typeface="+mn-lt"/>
              </a:rPr>
              <a:t>——</a:t>
            </a:r>
            <a:r>
              <a:rPr lang="zh-CN" altLang="en-US" sz="1600" dirty="0">
                <a:solidFill>
                  <a:schemeClr val="accent1">
                    <a:lumMod val="50000"/>
                  </a:schemeClr>
                </a:solidFill>
                <a:cs typeface="+mn-ea"/>
                <a:sym typeface="+mn-lt"/>
              </a:rPr>
              <a:t>成本分析与报告</a:t>
            </a:r>
            <a:endParaRPr lang="zh-CN" altLang="en-US" sz="1600" dirty="0">
              <a:solidFill>
                <a:schemeClr val="accent1">
                  <a:lumMod val="50000"/>
                </a:schemeClr>
              </a:solidFill>
              <a:cs typeface="+mn-ea"/>
              <a:sym typeface="+mn-lt"/>
            </a:endParaRPr>
          </a:p>
        </p:txBody>
      </p:sp>
      <p:cxnSp>
        <p:nvCxnSpPr>
          <p:cNvPr id="20" name="直接连接符 19"/>
          <p:cNvCxnSpPr/>
          <p:nvPr/>
        </p:nvCxnSpPr>
        <p:spPr>
          <a:xfrm>
            <a:off x="6144709" y="3852834"/>
            <a:ext cx="3631058" cy="0"/>
          </a:xfrm>
          <a:prstGeom prst="line">
            <a:avLst/>
          </a:prstGeom>
          <a:ln>
            <a:solidFill>
              <a:srgbClr val="59707A"/>
            </a:solidFill>
          </a:ln>
        </p:spPr>
        <p:style>
          <a:lnRef idx="1">
            <a:schemeClr val="accent1"/>
          </a:lnRef>
          <a:fillRef idx="0">
            <a:schemeClr val="accent1"/>
          </a:fillRef>
          <a:effectRef idx="0">
            <a:schemeClr val="accent1"/>
          </a:effectRef>
          <a:fontRef idx="minor">
            <a:schemeClr val="tx1"/>
          </a:fontRef>
        </p:style>
      </p:cxnSp>
      <p:sp>
        <p:nvSpPr>
          <p:cNvPr id="21" name="文本框 15"/>
          <p:cNvSpPr txBox="1"/>
          <p:nvPr/>
        </p:nvSpPr>
        <p:spPr>
          <a:xfrm>
            <a:off x="6056124" y="4019704"/>
            <a:ext cx="4909280" cy="30777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400" dirty="0">
                <a:solidFill>
                  <a:schemeClr val="accent1">
                    <a:lumMod val="50000"/>
                  </a:schemeClr>
                </a:solidFill>
                <a:cs typeface="+mn-ea"/>
                <a:sym typeface="+mn-lt"/>
              </a:rPr>
              <a:t>适用于财务、出纳培训；财务机构培训</a:t>
            </a:r>
            <a:r>
              <a:rPr lang="en-US" altLang="zh-CN" sz="1400" dirty="0">
                <a:solidFill>
                  <a:schemeClr val="accent1">
                    <a:lumMod val="50000"/>
                  </a:schemeClr>
                </a:solidFill>
                <a:cs typeface="+mn-ea"/>
                <a:sym typeface="+mn-lt"/>
              </a:rPr>
              <a:t>PPT</a:t>
            </a:r>
            <a:r>
              <a:rPr lang="zh-CN" altLang="en-US" sz="1400" dirty="0">
                <a:solidFill>
                  <a:schemeClr val="accent1">
                    <a:lumMod val="50000"/>
                  </a:schemeClr>
                </a:solidFill>
                <a:cs typeface="+mn-ea"/>
                <a:sym typeface="+mn-lt"/>
              </a:rPr>
              <a:t>模板</a:t>
            </a:r>
            <a:endParaRPr lang="zh-CN" altLang="en-US" sz="1400" dirty="0">
              <a:solidFill>
                <a:schemeClr val="accent1">
                  <a:lumMod val="50000"/>
                </a:schemeClr>
              </a:solidFill>
              <a:cs typeface="+mn-ea"/>
              <a:sym typeface="+mn-lt"/>
            </a:endParaRPr>
          </a:p>
        </p:txBody>
      </p:sp>
      <p:sp>
        <p:nvSpPr>
          <p:cNvPr id="22" name="文本框 16"/>
          <p:cNvSpPr txBox="1"/>
          <p:nvPr/>
        </p:nvSpPr>
        <p:spPr>
          <a:xfrm>
            <a:off x="6017899" y="4589893"/>
            <a:ext cx="4723500" cy="39878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b="1" dirty="0">
                <a:solidFill>
                  <a:schemeClr val="accent1">
                    <a:lumMod val="50000"/>
                  </a:schemeClr>
                </a:solidFill>
                <a:cs typeface="+mn-ea"/>
                <a:sym typeface="+mn-lt"/>
              </a:rPr>
              <a:t>汇报人</a:t>
            </a:r>
            <a:r>
              <a:rPr lang="zh-CN" altLang="en-US" sz="2000" b="1" dirty="0" smtClean="0">
                <a:solidFill>
                  <a:schemeClr val="accent1">
                    <a:lumMod val="50000"/>
                  </a:schemeClr>
                </a:solidFill>
                <a:cs typeface="+mn-ea"/>
                <a:sym typeface="+mn-lt"/>
              </a:rPr>
              <a:t>：</a:t>
            </a:r>
            <a:r>
              <a:rPr lang="en-US" altLang="zh-CN" sz="2000" b="1" dirty="0" smtClean="0">
                <a:solidFill>
                  <a:schemeClr val="accent1">
                    <a:lumMod val="50000"/>
                  </a:schemeClr>
                </a:solidFill>
                <a:cs typeface="+mn-ea"/>
                <a:sym typeface="+mn-lt"/>
              </a:rPr>
              <a:t>XXX</a:t>
            </a:r>
            <a:r>
              <a:rPr lang="zh-CN" altLang="en-US" sz="2000" b="1" dirty="0" smtClean="0">
                <a:solidFill>
                  <a:schemeClr val="accent1">
                    <a:lumMod val="50000"/>
                  </a:schemeClr>
                </a:solidFill>
                <a:cs typeface="+mn-ea"/>
                <a:sym typeface="+mn-lt"/>
              </a:rPr>
              <a:t>     时</a:t>
            </a:r>
            <a:r>
              <a:rPr lang="zh-CN" altLang="en-US" sz="2000" b="1" dirty="0">
                <a:solidFill>
                  <a:schemeClr val="accent1">
                    <a:lumMod val="50000"/>
                  </a:schemeClr>
                </a:solidFill>
                <a:cs typeface="+mn-ea"/>
                <a:sym typeface="+mn-lt"/>
              </a:rPr>
              <a:t>间：</a:t>
            </a:r>
            <a:r>
              <a:rPr lang="en-US" altLang="zh-CN" sz="2000" b="1" dirty="0">
                <a:solidFill>
                  <a:schemeClr val="accent1">
                    <a:lumMod val="50000"/>
                  </a:schemeClr>
                </a:solidFill>
                <a:cs typeface="+mn-ea"/>
                <a:sym typeface="+mn-lt"/>
              </a:rPr>
              <a:t>20XX</a:t>
            </a:r>
            <a:r>
              <a:rPr lang="zh-CN" altLang="en-US" sz="2000" b="1" dirty="0">
                <a:solidFill>
                  <a:schemeClr val="accent1">
                    <a:lumMod val="50000"/>
                  </a:schemeClr>
                </a:solidFill>
                <a:cs typeface="+mn-ea"/>
                <a:sym typeface="+mn-lt"/>
              </a:rPr>
              <a:t>年</a:t>
            </a:r>
            <a:endParaRPr lang="zh-CN" altLang="en-US" sz="2000" b="1" dirty="0">
              <a:solidFill>
                <a:schemeClr val="accent1">
                  <a:lumMod val="50000"/>
                </a:schemeClr>
              </a:solidFill>
              <a:cs typeface="+mn-ea"/>
              <a:sym typeface="+mn-lt"/>
            </a:endParaRPr>
          </a:p>
        </p:txBody>
      </p:sp>
      <p:sp>
        <p:nvSpPr>
          <p:cNvPr id="25" name="文本框 24"/>
          <p:cNvSpPr txBox="1"/>
          <p:nvPr/>
        </p:nvSpPr>
        <p:spPr>
          <a:xfrm>
            <a:off x="10693386" y="232787"/>
            <a:ext cx="1296610" cy="523220"/>
          </a:xfrm>
          <a:prstGeom prst="rect">
            <a:avLst/>
          </a:prstGeom>
          <a:noFill/>
        </p:spPr>
        <p:txBody>
          <a:bodyPr wrap="square" rtlCol="0">
            <a:spAutoFit/>
          </a:bodyPr>
          <a:lstStyle>
            <a:defPPr>
              <a:defRPr lang="zh-CN"/>
            </a:defPPr>
            <a:lvl1pPr>
              <a:defRPr sz="2800">
                <a:solidFill>
                  <a:srgbClr val="395B77"/>
                </a:solidFill>
                <a:cs typeface="+mn-ea"/>
              </a:defRPr>
            </a:lvl1pPr>
          </a:lstStyle>
          <a:p>
            <a:r>
              <a:rPr lang="en-US" altLang="zh-CN" dirty="0">
                <a:sym typeface="+mn-lt"/>
              </a:rPr>
              <a:t>LOGO</a:t>
            </a:r>
            <a:endParaRPr lang="zh-CN" altLang="en-US" dirty="0">
              <a:sym typeface="+mn-lt"/>
            </a:endParaRPr>
          </a:p>
        </p:txBody>
      </p:sp>
    </p:spTree>
  </p:cSld>
  <p:clrMapOvr>
    <a:masterClrMapping/>
  </p:clrMapOvr>
  <p:transition spd="slow" advClick="0" advTm="6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barn(inVertical)">
                                      <p:cBhvr>
                                        <p:cTn id="7" dur="1000"/>
                                        <p:tgtEl>
                                          <p:spTgt spid="25"/>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wipe(down)">
                                      <p:cBhvr>
                                        <p:cTn id="10" dur="500"/>
                                        <p:tgtEl>
                                          <p:spTgt spid="2"/>
                                        </p:tgtEl>
                                      </p:cBhvr>
                                    </p:animEffect>
                                  </p:childTnLst>
                                </p:cTn>
                              </p:par>
                            </p:childTnLst>
                          </p:cTn>
                        </p:par>
                        <p:par>
                          <p:cTn id="11" fill="hold">
                            <p:stCondLst>
                              <p:cond delay="1000"/>
                            </p:stCondLst>
                            <p:childTnLst>
                              <p:par>
                                <p:cTn id="12" presetID="22" presetClass="entr" presetSubtype="4" fill="hold" grpId="0" nodeType="after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ipe(down)">
                                      <p:cBhvr>
                                        <p:cTn id="14" dur="1000"/>
                                        <p:tgtEl>
                                          <p:spTgt spid="8"/>
                                        </p:tgtEl>
                                      </p:cBhvr>
                                    </p:animEffect>
                                  </p:childTnLst>
                                </p:cTn>
                              </p:par>
                              <p:par>
                                <p:cTn id="15" presetID="22" presetClass="entr" presetSubtype="4"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down)">
                                      <p:cBhvr>
                                        <p:cTn id="17" dur="1000"/>
                                        <p:tgtEl>
                                          <p:spTgt spid="9"/>
                                        </p:tgtEl>
                                      </p:cBhvr>
                                    </p:animEffect>
                                  </p:childTnLst>
                                </p:cTn>
                              </p:par>
                              <p:par>
                                <p:cTn id="18" presetID="22" presetClass="entr" presetSubtype="4" fill="hold" grpId="0" nodeType="withEffect">
                                  <p:stCondLst>
                                    <p:cond delay="0"/>
                                  </p:stCondLst>
                                  <p:childTnLst>
                                    <p:set>
                                      <p:cBhvr>
                                        <p:cTn id="19" dur="1" fill="hold">
                                          <p:stCondLst>
                                            <p:cond delay="0"/>
                                          </p:stCondLst>
                                        </p:cTn>
                                        <p:tgtEl>
                                          <p:spTgt spid="17"/>
                                        </p:tgtEl>
                                        <p:attrNameLst>
                                          <p:attrName>style.visibility</p:attrName>
                                        </p:attrNameLst>
                                      </p:cBhvr>
                                      <p:to>
                                        <p:strVal val="visible"/>
                                      </p:to>
                                    </p:set>
                                    <p:animEffect transition="in" filter="wipe(down)">
                                      <p:cBhvr>
                                        <p:cTn id="20" dur="1000"/>
                                        <p:tgtEl>
                                          <p:spTgt spid="17"/>
                                        </p:tgtEl>
                                      </p:cBhvr>
                                    </p:animEffect>
                                  </p:childTnLst>
                                </p:cTn>
                              </p:par>
                              <p:par>
                                <p:cTn id="21" presetID="16" presetClass="entr" presetSubtype="21"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barn(inVertical)">
                                      <p:cBhvr>
                                        <p:cTn id="23" dur="1000"/>
                                        <p:tgtEl>
                                          <p:spTgt spid="11"/>
                                        </p:tgtEl>
                                      </p:cBhvr>
                                    </p:animEffect>
                                  </p:childTnLst>
                                </p:cTn>
                              </p:par>
                              <p:par>
                                <p:cTn id="24" presetID="16" presetClass="entr" presetSubtype="21" fill="hold" grpId="0" nodeType="with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barn(inVertical)">
                                      <p:cBhvr>
                                        <p:cTn id="26" dur="1000"/>
                                        <p:tgtEl>
                                          <p:spTgt spid="12"/>
                                        </p:tgtEl>
                                      </p:cBhvr>
                                    </p:animEffect>
                                  </p:childTnLst>
                                </p:cTn>
                              </p:par>
                              <p:par>
                                <p:cTn id="27" presetID="16" presetClass="entr" presetSubtype="21" fill="hold" grpId="0" nodeType="with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barn(inVertical)">
                                      <p:cBhvr>
                                        <p:cTn id="29" dur="1000"/>
                                        <p:tgtEl>
                                          <p:spTgt spid="14"/>
                                        </p:tgtEl>
                                      </p:cBhvr>
                                    </p:animEffect>
                                  </p:childTnLst>
                                </p:cTn>
                              </p:par>
                              <p:par>
                                <p:cTn id="30" presetID="16" presetClass="entr" presetSubtype="21" fill="hold" grpId="0" nodeType="with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barn(inVertical)">
                                      <p:cBhvr>
                                        <p:cTn id="32" dur="1000"/>
                                        <p:tgtEl>
                                          <p:spTgt spid="13"/>
                                        </p:tgtEl>
                                      </p:cBhvr>
                                    </p:animEffect>
                                  </p:childTnLst>
                                </p:cTn>
                              </p:par>
                            </p:childTnLst>
                          </p:cTn>
                        </p:par>
                        <p:par>
                          <p:cTn id="33" fill="hold">
                            <p:stCondLst>
                              <p:cond delay="2000"/>
                            </p:stCondLst>
                            <p:childTnLst>
                              <p:par>
                                <p:cTn id="34" presetID="53" presetClass="entr" presetSubtype="16" fill="hold" grpId="0" nodeType="afterEffect">
                                  <p:stCondLst>
                                    <p:cond delay="0"/>
                                  </p:stCondLst>
                                  <p:childTnLst>
                                    <p:set>
                                      <p:cBhvr>
                                        <p:cTn id="35" dur="1" fill="hold">
                                          <p:stCondLst>
                                            <p:cond delay="0"/>
                                          </p:stCondLst>
                                        </p:cTn>
                                        <p:tgtEl>
                                          <p:spTgt spid="18"/>
                                        </p:tgtEl>
                                        <p:attrNameLst>
                                          <p:attrName>style.visibility</p:attrName>
                                        </p:attrNameLst>
                                      </p:cBhvr>
                                      <p:to>
                                        <p:strVal val="visible"/>
                                      </p:to>
                                    </p:set>
                                    <p:anim calcmode="lin" valueType="num">
                                      <p:cBhvr>
                                        <p:cTn id="36" dur="1000" fill="hold"/>
                                        <p:tgtEl>
                                          <p:spTgt spid="18"/>
                                        </p:tgtEl>
                                        <p:attrNameLst>
                                          <p:attrName>ppt_w</p:attrName>
                                        </p:attrNameLst>
                                      </p:cBhvr>
                                      <p:tavLst>
                                        <p:tav tm="0">
                                          <p:val>
                                            <p:fltVal val="0"/>
                                          </p:val>
                                        </p:tav>
                                        <p:tav tm="100000">
                                          <p:val>
                                            <p:strVal val="#ppt_w"/>
                                          </p:val>
                                        </p:tav>
                                      </p:tavLst>
                                    </p:anim>
                                    <p:anim calcmode="lin" valueType="num">
                                      <p:cBhvr>
                                        <p:cTn id="37" dur="1000" fill="hold"/>
                                        <p:tgtEl>
                                          <p:spTgt spid="18"/>
                                        </p:tgtEl>
                                        <p:attrNameLst>
                                          <p:attrName>ppt_h</p:attrName>
                                        </p:attrNameLst>
                                      </p:cBhvr>
                                      <p:tavLst>
                                        <p:tav tm="0">
                                          <p:val>
                                            <p:fltVal val="0"/>
                                          </p:val>
                                        </p:tav>
                                        <p:tav tm="100000">
                                          <p:val>
                                            <p:strVal val="#ppt_h"/>
                                          </p:val>
                                        </p:tav>
                                      </p:tavLst>
                                    </p:anim>
                                    <p:animEffect transition="in" filter="fade">
                                      <p:cBhvr>
                                        <p:cTn id="38" dur="1000"/>
                                        <p:tgtEl>
                                          <p:spTgt spid="18"/>
                                        </p:tgtEl>
                                      </p:cBhvr>
                                    </p:animEffect>
                                  </p:childTnLst>
                                </p:cTn>
                              </p:par>
                            </p:childTnLst>
                          </p:cTn>
                        </p:par>
                        <p:par>
                          <p:cTn id="39" fill="hold">
                            <p:stCondLst>
                              <p:cond delay="3000"/>
                            </p:stCondLst>
                            <p:childTnLst>
                              <p:par>
                                <p:cTn id="40" presetID="42" presetClass="entr" presetSubtype="0" fill="hold" nodeType="afterEffect">
                                  <p:stCondLst>
                                    <p:cond delay="0"/>
                                  </p:stCondLst>
                                  <p:childTnLst>
                                    <p:set>
                                      <p:cBhvr>
                                        <p:cTn id="41" dur="1" fill="hold">
                                          <p:stCondLst>
                                            <p:cond delay="0"/>
                                          </p:stCondLst>
                                        </p:cTn>
                                        <p:tgtEl>
                                          <p:spTgt spid="20"/>
                                        </p:tgtEl>
                                        <p:attrNameLst>
                                          <p:attrName>style.visibility</p:attrName>
                                        </p:attrNameLst>
                                      </p:cBhvr>
                                      <p:to>
                                        <p:strVal val="visible"/>
                                      </p:to>
                                    </p:set>
                                    <p:animEffect transition="in" filter="fade">
                                      <p:cBhvr>
                                        <p:cTn id="42" dur="1000"/>
                                        <p:tgtEl>
                                          <p:spTgt spid="20"/>
                                        </p:tgtEl>
                                      </p:cBhvr>
                                    </p:animEffect>
                                    <p:anim calcmode="lin" valueType="num">
                                      <p:cBhvr>
                                        <p:cTn id="43" dur="1000" fill="hold"/>
                                        <p:tgtEl>
                                          <p:spTgt spid="20"/>
                                        </p:tgtEl>
                                        <p:attrNameLst>
                                          <p:attrName>ppt_x</p:attrName>
                                        </p:attrNameLst>
                                      </p:cBhvr>
                                      <p:tavLst>
                                        <p:tav tm="0">
                                          <p:val>
                                            <p:strVal val="#ppt_x"/>
                                          </p:val>
                                        </p:tav>
                                        <p:tav tm="100000">
                                          <p:val>
                                            <p:strVal val="#ppt_x"/>
                                          </p:val>
                                        </p:tav>
                                      </p:tavLst>
                                    </p:anim>
                                    <p:anim calcmode="lin" valueType="num">
                                      <p:cBhvr>
                                        <p:cTn id="44" dur="1000" fill="hold"/>
                                        <p:tgtEl>
                                          <p:spTgt spid="20"/>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19"/>
                                        </p:tgtEl>
                                        <p:attrNameLst>
                                          <p:attrName>style.visibility</p:attrName>
                                        </p:attrNameLst>
                                      </p:cBhvr>
                                      <p:to>
                                        <p:strVal val="visible"/>
                                      </p:to>
                                    </p:set>
                                    <p:animEffect transition="in" filter="fade">
                                      <p:cBhvr>
                                        <p:cTn id="47" dur="1000"/>
                                        <p:tgtEl>
                                          <p:spTgt spid="19"/>
                                        </p:tgtEl>
                                      </p:cBhvr>
                                    </p:animEffect>
                                    <p:anim calcmode="lin" valueType="num">
                                      <p:cBhvr>
                                        <p:cTn id="48" dur="1000" fill="hold"/>
                                        <p:tgtEl>
                                          <p:spTgt spid="19"/>
                                        </p:tgtEl>
                                        <p:attrNameLst>
                                          <p:attrName>ppt_x</p:attrName>
                                        </p:attrNameLst>
                                      </p:cBhvr>
                                      <p:tavLst>
                                        <p:tav tm="0">
                                          <p:val>
                                            <p:strVal val="#ppt_x"/>
                                          </p:val>
                                        </p:tav>
                                        <p:tav tm="100000">
                                          <p:val>
                                            <p:strVal val="#ppt_x"/>
                                          </p:val>
                                        </p:tav>
                                      </p:tavLst>
                                    </p:anim>
                                    <p:anim calcmode="lin" valueType="num">
                                      <p:cBhvr>
                                        <p:cTn id="49" dur="1000" fill="hold"/>
                                        <p:tgtEl>
                                          <p:spTgt spid="19"/>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21"/>
                                        </p:tgtEl>
                                        <p:attrNameLst>
                                          <p:attrName>style.visibility</p:attrName>
                                        </p:attrNameLst>
                                      </p:cBhvr>
                                      <p:to>
                                        <p:strVal val="visible"/>
                                      </p:to>
                                    </p:set>
                                    <p:animEffect transition="in" filter="fade">
                                      <p:cBhvr>
                                        <p:cTn id="52" dur="1000"/>
                                        <p:tgtEl>
                                          <p:spTgt spid="21"/>
                                        </p:tgtEl>
                                      </p:cBhvr>
                                    </p:animEffect>
                                    <p:anim calcmode="lin" valueType="num">
                                      <p:cBhvr>
                                        <p:cTn id="53" dur="1000" fill="hold"/>
                                        <p:tgtEl>
                                          <p:spTgt spid="21"/>
                                        </p:tgtEl>
                                        <p:attrNameLst>
                                          <p:attrName>ppt_x</p:attrName>
                                        </p:attrNameLst>
                                      </p:cBhvr>
                                      <p:tavLst>
                                        <p:tav tm="0">
                                          <p:val>
                                            <p:strVal val="#ppt_x"/>
                                          </p:val>
                                        </p:tav>
                                        <p:tav tm="100000">
                                          <p:val>
                                            <p:strVal val="#ppt_x"/>
                                          </p:val>
                                        </p:tav>
                                      </p:tavLst>
                                    </p:anim>
                                    <p:anim calcmode="lin" valueType="num">
                                      <p:cBhvr>
                                        <p:cTn id="54" dur="1000" fill="hold"/>
                                        <p:tgtEl>
                                          <p:spTgt spid="21"/>
                                        </p:tgtEl>
                                        <p:attrNameLst>
                                          <p:attrName>ppt_y</p:attrName>
                                        </p:attrNameLst>
                                      </p:cBhvr>
                                      <p:tavLst>
                                        <p:tav tm="0">
                                          <p:val>
                                            <p:strVal val="#ppt_y+.1"/>
                                          </p:val>
                                        </p:tav>
                                        <p:tav tm="100000">
                                          <p:val>
                                            <p:strVal val="#ppt_y"/>
                                          </p:val>
                                        </p:tav>
                                      </p:tavLst>
                                    </p:anim>
                                  </p:childTnLst>
                                </p:cTn>
                              </p:par>
                            </p:childTnLst>
                          </p:cTn>
                        </p:par>
                        <p:par>
                          <p:cTn id="55" fill="hold">
                            <p:stCondLst>
                              <p:cond delay="4000"/>
                            </p:stCondLst>
                            <p:childTnLst>
                              <p:par>
                                <p:cTn id="56" presetID="42" presetClass="entr" presetSubtype="0" fill="hold" grpId="0" nodeType="afterEffect">
                                  <p:stCondLst>
                                    <p:cond delay="0"/>
                                  </p:stCondLst>
                                  <p:childTnLst>
                                    <p:set>
                                      <p:cBhvr>
                                        <p:cTn id="57" dur="1" fill="hold">
                                          <p:stCondLst>
                                            <p:cond delay="0"/>
                                          </p:stCondLst>
                                        </p:cTn>
                                        <p:tgtEl>
                                          <p:spTgt spid="22"/>
                                        </p:tgtEl>
                                        <p:attrNameLst>
                                          <p:attrName>style.visibility</p:attrName>
                                        </p:attrNameLst>
                                      </p:cBhvr>
                                      <p:to>
                                        <p:strVal val="visible"/>
                                      </p:to>
                                    </p:set>
                                    <p:animEffect transition="in" filter="fade">
                                      <p:cBhvr>
                                        <p:cTn id="58" dur="1000"/>
                                        <p:tgtEl>
                                          <p:spTgt spid="22"/>
                                        </p:tgtEl>
                                      </p:cBhvr>
                                    </p:animEffect>
                                    <p:anim calcmode="lin" valueType="num">
                                      <p:cBhvr>
                                        <p:cTn id="59" dur="1000" fill="hold"/>
                                        <p:tgtEl>
                                          <p:spTgt spid="22"/>
                                        </p:tgtEl>
                                        <p:attrNameLst>
                                          <p:attrName>ppt_x</p:attrName>
                                        </p:attrNameLst>
                                      </p:cBhvr>
                                      <p:tavLst>
                                        <p:tav tm="0">
                                          <p:val>
                                            <p:strVal val="#ppt_x"/>
                                          </p:val>
                                        </p:tav>
                                        <p:tav tm="100000">
                                          <p:val>
                                            <p:strVal val="#ppt_x"/>
                                          </p:val>
                                        </p:tav>
                                      </p:tavLst>
                                    </p:anim>
                                    <p:anim calcmode="lin" valueType="num">
                                      <p:cBhvr>
                                        <p:cTn id="60"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8" grpId="0" animBg="1"/>
      <p:bldP spid="9" grpId="0" animBg="1"/>
      <p:bldP spid="11" grpId="0" animBg="1"/>
      <p:bldP spid="12" grpId="0" animBg="1"/>
      <p:bldP spid="13" grpId="0" animBg="1"/>
      <p:bldP spid="14" grpId="0" animBg="1"/>
      <p:bldP spid="17" grpId="0" animBg="1"/>
      <p:bldP spid="18" grpId="0"/>
      <p:bldP spid="19" grpId="0"/>
      <p:bldP spid="21" grpId="0"/>
      <p:bldP spid="22" grpId="0"/>
      <p:bldP spid="25"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1">
            <a:alphaModFix amt="38000"/>
            <a:lum/>
          </a:blip>
          <a:srcRect/>
          <a:tile tx="-508000" ty="-1149350" sx="50000" sy="58000" flip="none" algn="tl"/>
        </a:blipFill>
        <a:effectLst/>
      </p:bgPr>
    </p:bg>
    <p:spTree>
      <p:nvGrpSpPr>
        <p:cNvPr id="1" name=""/>
        <p:cNvGrpSpPr/>
        <p:nvPr/>
      </p:nvGrpSpPr>
      <p:grpSpPr>
        <a:xfrm>
          <a:off x="0" y="0"/>
          <a:ext cx="0" cy="0"/>
          <a:chOff x="0" y="0"/>
          <a:chExt cx="0" cy="0"/>
        </a:xfrm>
      </p:grpSpPr>
      <p:grpSp>
        <p:nvGrpSpPr>
          <p:cNvPr id="4" name="组合 3"/>
          <p:cNvGrpSpPr/>
          <p:nvPr/>
        </p:nvGrpSpPr>
        <p:grpSpPr>
          <a:xfrm>
            <a:off x="0" y="2202440"/>
            <a:ext cx="12192000" cy="2419703"/>
            <a:chOff x="170694" y="177982"/>
            <a:chExt cx="3936004" cy="781165"/>
          </a:xfrm>
        </p:grpSpPr>
        <p:sp>
          <p:nvSpPr>
            <p:cNvPr id="5" name="等腰三角形 4"/>
            <p:cNvSpPr/>
            <p:nvPr/>
          </p:nvSpPr>
          <p:spPr>
            <a:xfrm>
              <a:off x="1233863" y="177982"/>
              <a:ext cx="355284" cy="356514"/>
            </a:xfrm>
            <a:prstGeom prst="triangle">
              <a:avLst/>
            </a:prstGeom>
            <a:solidFill>
              <a:srgbClr val="395B77"/>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cs typeface="+mn-ea"/>
                <a:sym typeface="+mn-lt"/>
              </a:endParaRPr>
            </a:p>
          </p:txBody>
        </p:sp>
        <p:sp>
          <p:nvSpPr>
            <p:cNvPr id="6" name="等腰三角形 5"/>
            <p:cNvSpPr/>
            <p:nvPr/>
          </p:nvSpPr>
          <p:spPr>
            <a:xfrm flipV="1">
              <a:off x="200258" y="602633"/>
              <a:ext cx="355284" cy="356514"/>
            </a:xfrm>
            <a:prstGeom prst="triangle">
              <a:avLst/>
            </a:prstGeom>
            <a:solidFill>
              <a:srgbClr val="395B77"/>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cs typeface="+mn-ea"/>
                <a:sym typeface="+mn-lt"/>
              </a:endParaRPr>
            </a:p>
          </p:txBody>
        </p:sp>
        <p:sp>
          <p:nvSpPr>
            <p:cNvPr id="7" name="矩形 6"/>
            <p:cNvSpPr/>
            <p:nvPr/>
          </p:nvSpPr>
          <p:spPr>
            <a:xfrm>
              <a:off x="170694" y="261768"/>
              <a:ext cx="3936004" cy="611981"/>
            </a:xfrm>
            <a:prstGeom prst="rect">
              <a:avLst/>
            </a:prstGeom>
            <a:solidFill>
              <a:srgbClr val="003466"/>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dirty="0">
                <a:cs typeface="+mn-ea"/>
                <a:sym typeface="+mn-lt"/>
              </a:endParaRPr>
            </a:p>
          </p:txBody>
        </p:sp>
        <p:sp>
          <p:nvSpPr>
            <p:cNvPr id="8" name="平行四边形 7"/>
            <p:cNvSpPr/>
            <p:nvPr/>
          </p:nvSpPr>
          <p:spPr>
            <a:xfrm>
              <a:off x="376965" y="178257"/>
              <a:ext cx="1036076" cy="779005"/>
            </a:xfrm>
            <a:prstGeom prst="parallelogram">
              <a:avLst>
                <a:gd name="adj" fmla="val 48207"/>
              </a:avLst>
            </a:prstGeom>
            <a:solidFill>
              <a:srgbClr val="73B3DB"/>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cs typeface="+mn-ea"/>
                <a:sym typeface="+mn-lt"/>
              </a:endParaRPr>
            </a:p>
          </p:txBody>
        </p:sp>
        <p:sp>
          <p:nvSpPr>
            <p:cNvPr id="9" name="文本框 6"/>
            <p:cNvSpPr txBox="1"/>
            <p:nvPr/>
          </p:nvSpPr>
          <p:spPr>
            <a:xfrm>
              <a:off x="650907" y="284178"/>
              <a:ext cx="569115" cy="506741"/>
            </a:xfrm>
            <a:prstGeom prst="rect">
              <a:avLst/>
            </a:prstGeom>
            <a:noFill/>
          </p:spPr>
          <p:txBody>
            <a:bodyPr wrap="square" lIns="91440" tIns="45720" rIns="91440" bIns="45720" rtlCol="0">
              <a:spAutoFit/>
            </a:bodyPr>
            <a:lstStyle/>
            <a:p>
              <a:r>
                <a:rPr lang="en-US" altLang="zh-CN" sz="9600" dirty="0">
                  <a:solidFill>
                    <a:schemeClr val="bg1"/>
                  </a:solidFill>
                  <a:cs typeface="+mn-ea"/>
                  <a:sym typeface="+mn-lt"/>
                </a:rPr>
                <a:t>01</a:t>
              </a:r>
              <a:endParaRPr lang="zh-CN" altLang="en-US" sz="9600" dirty="0">
                <a:solidFill>
                  <a:schemeClr val="bg1"/>
                </a:solidFill>
                <a:cs typeface="+mn-ea"/>
                <a:sym typeface="+mn-lt"/>
              </a:endParaRPr>
            </a:p>
          </p:txBody>
        </p:sp>
      </p:grpSp>
      <p:sp>
        <p:nvSpPr>
          <p:cNvPr id="10" name="TextBox 48"/>
          <p:cNvSpPr txBox="1"/>
          <p:nvPr/>
        </p:nvSpPr>
        <p:spPr>
          <a:xfrm>
            <a:off x="3970635" y="2844229"/>
            <a:ext cx="6733877" cy="1107998"/>
          </a:xfrm>
          <a:prstGeom prst="rect">
            <a:avLst/>
          </a:prstGeom>
          <a:noFill/>
        </p:spPr>
        <p:txBody>
          <a:bodyPr wrap="square" lIns="91445" tIns="45721" rIns="91445" bIns="45721" rtlCol="0">
            <a:spAutoFit/>
          </a:bodyPr>
          <a:lstStyle/>
          <a:p>
            <a:r>
              <a:rPr lang="zh-CN" altLang="en-US" sz="6600" b="1" spc="600" dirty="0">
                <a:solidFill>
                  <a:schemeClr val="bg1"/>
                </a:solidFill>
                <a:cs typeface="+mn-ea"/>
                <a:sym typeface="+mn-lt"/>
              </a:rPr>
              <a:t>成本管理概述</a:t>
            </a:r>
            <a:endParaRPr lang="zh-CN" altLang="en-US" sz="6600" b="1" spc="600" dirty="0">
              <a:solidFill>
                <a:schemeClr val="bg1"/>
              </a:solidFill>
              <a:cs typeface="+mn-ea"/>
              <a:sym typeface="+mn-lt"/>
            </a:endParaRPr>
          </a:p>
        </p:txBody>
      </p:sp>
      <p:grpSp>
        <p:nvGrpSpPr>
          <p:cNvPr id="12" name="组合 11"/>
          <p:cNvGrpSpPr/>
          <p:nvPr/>
        </p:nvGrpSpPr>
        <p:grpSpPr>
          <a:xfrm>
            <a:off x="7920203" y="1699760"/>
            <a:ext cx="576064" cy="577112"/>
            <a:chOff x="6084168" y="1274820"/>
            <a:chExt cx="432048" cy="432834"/>
          </a:xfrm>
        </p:grpSpPr>
        <p:sp>
          <p:nvSpPr>
            <p:cNvPr id="13" name="椭圆 22"/>
            <p:cNvSpPr>
              <a:spLocks noChangeArrowheads="1"/>
            </p:cNvSpPr>
            <p:nvPr/>
          </p:nvSpPr>
          <p:spPr bwMode="auto">
            <a:xfrm>
              <a:off x="6084168" y="1274820"/>
              <a:ext cx="432048" cy="432834"/>
            </a:xfrm>
            <a:prstGeom prst="ellipse">
              <a:avLst/>
            </a:prstGeom>
            <a:solidFill>
              <a:schemeClr val="accent1"/>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mn-lt"/>
                <a:ea typeface="+mn-ea"/>
                <a:cs typeface="+mn-ea"/>
                <a:sym typeface="+mn-lt"/>
              </a:endParaRPr>
            </a:p>
          </p:txBody>
        </p:sp>
        <p:sp>
          <p:nvSpPr>
            <p:cNvPr id="14" name="Freeform 59"/>
            <p:cNvSpPr>
              <a:spLocks noChangeArrowheads="1"/>
            </p:cNvSpPr>
            <p:nvPr/>
          </p:nvSpPr>
          <p:spPr bwMode="auto">
            <a:xfrm>
              <a:off x="6180302" y="1365898"/>
              <a:ext cx="239780" cy="250679"/>
            </a:xfrm>
            <a:custGeom>
              <a:avLst/>
              <a:gdLst>
                <a:gd name="T0" fmla="*/ 73627430 w 581"/>
                <a:gd name="T1" fmla="*/ 67678707 h 609"/>
                <a:gd name="T2" fmla="*/ 61659637 w 581"/>
                <a:gd name="T3" fmla="*/ 78678142 h 609"/>
                <a:gd name="T4" fmla="*/ 54244957 w 581"/>
                <a:gd name="T5" fmla="*/ 72208055 h 609"/>
                <a:gd name="T6" fmla="*/ 57106883 w 581"/>
                <a:gd name="T7" fmla="*/ 65867111 h 609"/>
                <a:gd name="T8" fmla="*/ 61659637 w 581"/>
                <a:gd name="T9" fmla="*/ 69490662 h 609"/>
                <a:gd name="T10" fmla="*/ 71806401 w 581"/>
                <a:gd name="T11" fmla="*/ 61338122 h 609"/>
                <a:gd name="T12" fmla="*/ 73627430 w 581"/>
                <a:gd name="T13" fmla="*/ 67678707 h 609"/>
                <a:gd name="T14" fmla="*/ 61659637 w 581"/>
                <a:gd name="T15" fmla="*/ 64055516 h 609"/>
                <a:gd name="T16" fmla="*/ 49691843 w 581"/>
                <a:gd name="T17" fmla="*/ 69490662 h 609"/>
                <a:gd name="T18" fmla="*/ 51513233 w 581"/>
                <a:gd name="T19" fmla="*/ 75054951 h 609"/>
                <a:gd name="T20" fmla="*/ 3772261 w 581"/>
                <a:gd name="T21" fmla="*/ 78678142 h 609"/>
                <a:gd name="T22" fmla="*/ 0 w 581"/>
                <a:gd name="T23" fmla="*/ 10999436 h 609"/>
                <a:gd name="T24" fmla="*/ 10146404 w 581"/>
                <a:gd name="T25" fmla="*/ 7246742 h 609"/>
                <a:gd name="T26" fmla="*/ 17561444 w 581"/>
                <a:gd name="T27" fmla="*/ 18246178 h 609"/>
                <a:gd name="T28" fmla="*/ 24845922 w 581"/>
                <a:gd name="T29" fmla="*/ 7246742 h 609"/>
                <a:gd name="T30" fmla="*/ 28488341 w 581"/>
                <a:gd name="T31" fmla="*/ 10999436 h 609"/>
                <a:gd name="T32" fmla="*/ 43318061 w 581"/>
                <a:gd name="T33" fmla="*/ 10999436 h 609"/>
                <a:gd name="T34" fmla="*/ 46960119 w 581"/>
                <a:gd name="T35" fmla="*/ 7246742 h 609"/>
                <a:gd name="T36" fmla="*/ 54244957 w 581"/>
                <a:gd name="T37" fmla="*/ 18246178 h 609"/>
                <a:gd name="T38" fmla="*/ 61659637 w 581"/>
                <a:gd name="T39" fmla="*/ 7246742 h 609"/>
                <a:gd name="T40" fmla="*/ 71806401 w 581"/>
                <a:gd name="T41" fmla="*/ 10999436 h 609"/>
                <a:gd name="T42" fmla="*/ 66212751 w 581"/>
                <a:gd name="T43" fmla="*/ 59526167 h 609"/>
                <a:gd name="T44" fmla="*/ 10146404 w 581"/>
                <a:gd name="T45" fmla="*/ 63149718 h 609"/>
                <a:gd name="T46" fmla="*/ 12878128 w 581"/>
                <a:gd name="T47" fmla="*/ 65867111 h 609"/>
                <a:gd name="T48" fmla="*/ 39545439 w 581"/>
                <a:gd name="T49" fmla="*/ 63149718 h 609"/>
                <a:gd name="T50" fmla="*/ 39545439 w 581"/>
                <a:gd name="T51" fmla="*/ 63149718 h 609"/>
                <a:gd name="T52" fmla="*/ 39545439 w 581"/>
                <a:gd name="T53" fmla="*/ 63149718 h 609"/>
                <a:gd name="T54" fmla="*/ 12878128 w 581"/>
                <a:gd name="T55" fmla="*/ 60431965 h 609"/>
                <a:gd name="T56" fmla="*/ 58017218 w 581"/>
                <a:gd name="T57" fmla="*/ 28339815 h 609"/>
                <a:gd name="T58" fmla="*/ 13788823 w 581"/>
                <a:gd name="T59" fmla="*/ 28339815 h 609"/>
                <a:gd name="T60" fmla="*/ 13788823 w 581"/>
                <a:gd name="T61" fmla="*/ 35715700 h 609"/>
                <a:gd name="T62" fmla="*/ 61659637 w 581"/>
                <a:gd name="T63" fmla="*/ 31963007 h 609"/>
                <a:gd name="T64" fmla="*/ 58017218 w 581"/>
                <a:gd name="T65" fmla="*/ 43868240 h 609"/>
                <a:gd name="T66" fmla="*/ 35903020 w 581"/>
                <a:gd name="T67" fmla="*/ 43868240 h 609"/>
                <a:gd name="T68" fmla="*/ 13788823 w 581"/>
                <a:gd name="T69" fmla="*/ 43868240 h 609"/>
                <a:gd name="T70" fmla="*/ 13788823 w 581"/>
                <a:gd name="T71" fmla="*/ 51244484 h 609"/>
                <a:gd name="T72" fmla="*/ 35903020 w 581"/>
                <a:gd name="T73" fmla="*/ 51244484 h 609"/>
                <a:gd name="T74" fmla="*/ 61659637 w 581"/>
                <a:gd name="T75" fmla="*/ 47491791 h 609"/>
                <a:gd name="T76" fmla="*/ 54244957 w 581"/>
                <a:gd name="T77" fmla="*/ 14622627 h 609"/>
                <a:gd name="T78" fmla="*/ 50602538 w 581"/>
                <a:gd name="T79" fmla="*/ 10999436 h 609"/>
                <a:gd name="T80" fmla="*/ 54244957 w 581"/>
                <a:gd name="T81" fmla="*/ 0 h 609"/>
                <a:gd name="T82" fmla="*/ 58017218 w 581"/>
                <a:gd name="T83" fmla="*/ 10999436 h 609"/>
                <a:gd name="T84" fmla="*/ 35903020 w 581"/>
                <a:gd name="T85" fmla="*/ 14622627 h 609"/>
                <a:gd name="T86" fmla="*/ 32260601 w 581"/>
                <a:gd name="T87" fmla="*/ 10999436 h 609"/>
                <a:gd name="T88" fmla="*/ 35903020 w 581"/>
                <a:gd name="T89" fmla="*/ 0 h 609"/>
                <a:gd name="T90" fmla="*/ 39545439 w 581"/>
                <a:gd name="T91" fmla="*/ 10999436 h 609"/>
                <a:gd name="T92" fmla="*/ 17561444 w 581"/>
                <a:gd name="T93" fmla="*/ 14622627 h 609"/>
                <a:gd name="T94" fmla="*/ 13788823 w 581"/>
                <a:gd name="T95" fmla="*/ 10999436 h 609"/>
                <a:gd name="T96" fmla="*/ 17561444 w 581"/>
                <a:gd name="T97" fmla="*/ 0 h 609"/>
                <a:gd name="T98" fmla="*/ 21203502 w 581"/>
                <a:gd name="T99" fmla="*/ 10999436 h 60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581" h="609">
                  <a:moveTo>
                    <a:pt x="566" y="523"/>
                  </a:moveTo>
                  <a:lnTo>
                    <a:pt x="566" y="523"/>
                  </a:lnTo>
                  <a:cubicBezTo>
                    <a:pt x="495" y="594"/>
                    <a:pt x="495" y="594"/>
                    <a:pt x="495" y="594"/>
                  </a:cubicBezTo>
                  <a:cubicBezTo>
                    <a:pt x="488" y="601"/>
                    <a:pt x="481" y="608"/>
                    <a:pt x="474" y="608"/>
                  </a:cubicBezTo>
                  <a:cubicBezTo>
                    <a:pt x="467" y="608"/>
                    <a:pt x="460" y="601"/>
                    <a:pt x="453" y="594"/>
                  </a:cubicBezTo>
                  <a:cubicBezTo>
                    <a:pt x="417" y="558"/>
                    <a:pt x="417" y="558"/>
                    <a:pt x="417" y="558"/>
                  </a:cubicBezTo>
                  <a:cubicBezTo>
                    <a:pt x="410" y="551"/>
                    <a:pt x="410" y="544"/>
                    <a:pt x="410" y="537"/>
                  </a:cubicBezTo>
                  <a:cubicBezTo>
                    <a:pt x="410" y="523"/>
                    <a:pt x="417" y="509"/>
                    <a:pt x="439" y="509"/>
                  </a:cubicBezTo>
                  <a:cubicBezTo>
                    <a:pt x="446" y="509"/>
                    <a:pt x="453" y="516"/>
                    <a:pt x="453" y="523"/>
                  </a:cubicBezTo>
                  <a:cubicBezTo>
                    <a:pt x="474" y="537"/>
                    <a:pt x="474" y="537"/>
                    <a:pt x="474" y="537"/>
                  </a:cubicBezTo>
                  <a:cubicBezTo>
                    <a:pt x="530" y="481"/>
                    <a:pt x="530" y="481"/>
                    <a:pt x="530" y="481"/>
                  </a:cubicBezTo>
                  <a:cubicBezTo>
                    <a:pt x="537" y="474"/>
                    <a:pt x="545" y="474"/>
                    <a:pt x="552" y="474"/>
                  </a:cubicBezTo>
                  <a:cubicBezTo>
                    <a:pt x="566" y="474"/>
                    <a:pt x="580" y="488"/>
                    <a:pt x="580" y="502"/>
                  </a:cubicBezTo>
                  <a:cubicBezTo>
                    <a:pt x="580" y="509"/>
                    <a:pt x="573" y="516"/>
                    <a:pt x="566" y="523"/>
                  </a:cubicBezTo>
                  <a:close/>
                  <a:moveTo>
                    <a:pt x="474" y="495"/>
                  </a:moveTo>
                  <a:lnTo>
                    <a:pt x="474" y="495"/>
                  </a:lnTo>
                  <a:cubicBezTo>
                    <a:pt x="467" y="488"/>
                    <a:pt x="453" y="481"/>
                    <a:pt x="439" y="481"/>
                  </a:cubicBezTo>
                  <a:cubicBezTo>
                    <a:pt x="403" y="481"/>
                    <a:pt x="382" y="509"/>
                    <a:pt x="382" y="537"/>
                  </a:cubicBezTo>
                  <a:cubicBezTo>
                    <a:pt x="382" y="558"/>
                    <a:pt x="389" y="573"/>
                    <a:pt x="396" y="580"/>
                  </a:cubicBezTo>
                  <a:cubicBezTo>
                    <a:pt x="424" y="608"/>
                    <a:pt x="424" y="608"/>
                    <a:pt x="424" y="608"/>
                  </a:cubicBezTo>
                  <a:cubicBezTo>
                    <a:pt x="29" y="608"/>
                    <a:pt x="29" y="608"/>
                    <a:pt x="29" y="608"/>
                  </a:cubicBezTo>
                  <a:cubicBezTo>
                    <a:pt x="15" y="608"/>
                    <a:pt x="0" y="594"/>
                    <a:pt x="0" y="580"/>
                  </a:cubicBezTo>
                  <a:cubicBezTo>
                    <a:pt x="0" y="85"/>
                    <a:pt x="0" y="85"/>
                    <a:pt x="0" y="85"/>
                  </a:cubicBezTo>
                  <a:cubicBezTo>
                    <a:pt x="0" y="71"/>
                    <a:pt x="15" y="56"/>
                    <a:pt x="29" y="56"/>
                  </a:cubicBezTo>
                  <a:cubicBezTo>
                    <a:pt x="78" y="56"/>
                    <a:pt x="78" y="56"/>
                    <a:pt x="78" y="56"/>
                  </a:cubicBezTo>
                  <a:cubicBezTo>
                    <a:pt x="78" y="85"/>
                    <a:pt x="78" y="85"/>
                    <a:pt x="78" y="85"/>
                  </a:cubicBezTo>
                  <a:cubicBezTo>
                    <a:pt x="78" y="120"/>
                    <a:pt x="106" y="141"/>
                    <a:pt x="135" y="141"/>
                  </a:cubicBezTo>
                  <a:cubicBezTo>
                    <a:pt x="163" y="141"/>
                    <a:pt x="191" y="120"/>
                    <a:pt x="191" y="85"/>
                  </a:cubicBezTo>
                  <a:cubicBezTo>
                    <a:pt x="191" y="56"/>
                    <a:pt x="191" y="56"/>
                    <a:pt x="191" y="56"/>
                  </a:cubicBezTo>
                  <a:cubicBezTo>
                    <a:pt x="219" y="56"/>
                    <a:pt x="219" y="56"/>
                    <a:pt x="219" y="56"/>
                  </a:cubicBezTo>
                  <a:cubicBezTo>
                    <a:pt x="219" y="85"/>
                    <a:pt x="219" y="85"/>
                    <a:pt x="219" y="85"/>
                  </a:cubicBezTo>
                  <a:cubicBezTo>
                    <a:pt x="219" y="120"/>
                    <a:pt x="248" y="141"/>
                    <a:pt x="276" y="141"/>
                  </a:cubicBezTo>
                  <a:cubicBezTo>
                    <a:pt x="304" y="141"/>
                    <a:pt x="333" y="120"/>
                    <a:pt x="333" y="85"/>
                  </a:cubicBezTo>
                  <a:cubicBezTo>
                    <a:pt x="333" y="56"/>
                    <a:pt x="333" y="56"/>
                    <a:pt x="333" y="56"/>
                  </a:cubicBezTo>
                  <a:cubicBezTo>
                    <a:pt x="361" y="56"/>
                    <a:pt x="361" y="56"/>
                    <a:pt x="361" y="56"/>
                  </a:cubicBezTo>
                  <a:cubicBezTo>
                    <a:pt x="361" y="85"/>
                    <a:pt x="361" y="85"/>
                    <a:pt x="361" y="85"/>
                  </a:cubicBezTo>
                  <a:cubicBezTo>
                    <a:pt x="361" y="120"/>
                    <a:pt x="389" y="141"/>
                    <a:pt x="417" y="141"/>
                  </a:cubicBezTo>
                  <a:cubicBezTo>
                    <a:pt x="446" y="141"/>
                    <a:pt x="474" y="120"/>
                    <a:pt x="474" y="85"/>
                  </a:cubicBezTo>
                  <a:cubicBezTo>
                    <a:pt x="474" y="56"/>
                    <a:pt x="474" y="56"/>
                    <a:pt x="474" y="56"/>
                  </a:cubicBezTo>
                  <a:cubicBezTo>
                    <a:pt x="523" y="56"/>
                    <a:pt x="523" y="56"/>
                    <a:pt x="523" y="56"/>
                  </a:cubicBezTo>
                  <a:cubicBezTo>
                    <a:pt x="537" y="56"/>
                    <a:pt x="552" y="71"/>
                    <a:pt x="552" y="85"/>
                  </a:cubicBezTo>
                  <a:cubicBezTo>
                    <a:pt x="552" y="445"/>
                    <a:pt x="552" y="445"/>
                    <a:pt x="552" y="445"/>
                  </a:cubicBezTo>
                  <a:cubicBezTo>
                    <a:pt x="530" y="445"/>
                    <a:pt x="516" y="452"/>
                    <a:pt x="509" y="460"/>
                  </a:cubicBezTo>
                  <a:lnTo>
                    <a:pt x="474" y="495"/>
                  </a:lnTo>
                  <a:close/>
                  <a:moveTo>
                    <a:pt x="78" y="488"/>
                  </a:moveTo>
                  <a:lnTo>
                    <a:pt x="78" y="488"/>
                  </a:lnTo>
                  <a:cubicBezTo>
                    <a:pt x="78" y="502"/>
                    <a:pt x="85" y="509"/>
                    <a:pt x="99" y="509"/>
                  </a:cubicBezTo>
                  <a:cubicBezTo>
                    <a:pt x="283" y="509"/>
                    <a:pt x="283" y="509"/>
                    <a:pt x="283" y="509"/>
                  </a:cubicBezTo>
                  <a:cubicBezTo>
                    <a:pt x="297" y="509"/>
                    <a:pt x="304" y="502"/>
                    <a:pt x="304" y="488"/>
                  </a:cubicBezTo>
                  <a:cubicBezTo>
                    <a:pt x="304" y="474"/>
                    <a:pt x="297" y="467"/>
                    <a:pt x="283" y="467"/>
                  </a:cubicBezTo>
                  <a:cubicBezTo>
                    <a:pt x="99" y="467"/>
                    <a:pt x="99" y="467"/>
                    <a:pt x="99" y="467"/>
                  </a:cubicBezTo>
                  <a:cubicBezTo>
                    <a:pt x="85" y="467"/>
                    <a:pt x="78" y="474"/>
                    <a:pt x="78" y="488"/>
                  </a:cubicBezTo>
                  <a:close/>
                  <a:moveTo>
                    <a:pt x="446" y="219"/>
                  </a:moveTo>
                  <a:lnTo>
                    <a:pt x="446" y="219"/>
                  </a:lnTo>
                  <a:cubicBezTo>
                    <a:pt x="106" y="219"/>
                    <a:pt x="106" y="219"/>
                    <a:pt x="106" y="219"/>
                  </a:cubicBezTo>
                  <a:cubicBezTo>
                    <a:pt x="92" y="219"/>
                    <a:pt x="78" y="233"/>
                    <a:pt x="78" y="247"/>
                  </a:cubicBezTo>
                  <a:cubicBezTo>
                    <a:pt x="78" y="262"/>
                    <a:pt x="92" y="276"/>
                    <a:pt x="106" y="276"/>
                  </a:cubicBezTo>
                  <a:cubicBezTo>
                    <a:pt x="446" y="276"/>
                    <a:pt x="446" y="276"/>
                    <a:pt x="446" y="276"/>
                  </a:cubicBezTo>
                  <a:cubicBezTo>
                    <a:pt x="460" y="276"/>
                    <a:pt x="474" y="262"/>
                    <a:pt x="474" y="247"/>
                  </a:cubicBezTo>
                  <a:cubicBezTo>
                    <a:pt x="474" y="233"/>
                    <a:pt x="460" y="219"/>
                    <a:pt x="446" y="219"/>
                  </a:cubicBezTo>
                  <a:close/>
                  <a:moveTo>
                    <a:pt x="446" y="339"/>
                  </a:moveTo>
                  <a:lnTo>
                    <a:pt x="446" y="339"/>
                  </a:lnTo>
                  <a:cubicBezTo>
                    <a:pt x="276" y="339"/>
                    <a:pt x="276" y="339"/>
                    <a:pt x="276" y="339"/>
                  </a:cubicBezTo>
                  <a:cubicBezTo>
                    <a:pt x="226" y="339"/>
                    <a:pt x="226" y="339"/>
                    <a:pt x="226" y="339"/>
                  </a:cubicBezTo>
                  <a:cubicBezTo>
                    <a:pt x="106" y="339"/>
                    <a:pt x="106" y="339"/>
                    <a:pt x="106" y="339"/>
                  </a:cubicBezTo>
                  <a:cubicBezTo>
                    <a:pt x="92" y="339"/>
                    <a:pt x="78" y="353"/>
                    <a:pt x="78" y="367"/>
                  </a:cubicBezTo>
                  <a:cubicBezTo>
                    <a:pt x="78" y="389"/>
                    <a:pt x="92" y="396"/>
                    <a:pt x="106" y="396"/>
                  </a:cubicBezTo>
                  <a:cubicBezTo>
                    <a:pt x="226" y="396"/>
                    <a:pt x="226" y="396"/>
                    <a:pt x="226" y="396"/>
                  </a:cubicBezTo>
                  <a:cubicBezTo>
                    <a:pt x="276" y="396"/>
                    <a:pt x="276" y="396"/>
                    <a:pt x="276" y="396"/>
                  </a:cubicBezTo>
                  <a:cubicBezTo>
                    <a:pt x="446" y="396"/>
                    <a:pt x="446" y="396"/>
                    <a:pt x="446" y="396"/>
                  </a:cubicBezTo>
                  <a:cubicBezTo>
                    <a:pt x="460" y="396"/>
                    <a:pt x="474" y="389"/>
                    <a:pt x="474" y="367"/>
                  </a:cubicBezTo>
                  <a:cubicBezTo>
                    <a:pt x="474" y="353"/>
                    <a:pt x="460" y="339"/>
                    <a:pt x="446" y="339"/>
                  </a:cubicBezTo>
                  <a:close/>
                  <a:moveTo>
                    <a:pt x="417" y="113"/>
                  </a:moveTo>
                  <a:lnTo>
                    <a:pt x="417" y="113"/>
                  </a:lnTo>
                  <a:cubicBezTo>
                    <a:pt x="403" y="113"/>
                    <a:pt x="389" y="106"/>
                    <a:pt x="389" y="85"/>
                  </a:cubicBezTo>
                  <a:cubicBezTo>
                    <a:pt x="389" y="28"/>
                    <a:pt x="389" y="28"/>
                    <a:pt x="389" y="28"/>
                  </a:cubicBezTo>
                  <a:cubicBezTo>
                    <a:pt x="389" y="14"/>
                    <a:pt x="403" y="0"/>
                    <a:pt x="417" y="0"/>
                  </a:cubicBezTo>
                  <a:cubicBezTo>
                    <a:pt x="431" y="0"/>
                    <a:pt x="446" y="14"/>
                    <a:pt x="446" y="28"/>
                  </a:cubicBezTo>
                  <a:cubicBezTo>
                    <a:pt x="446" y="85"/>
                    <a:pt x="446" y="85"/>
                    <a:pt x="446" y="85"/>
                  </a:cubicBezTo>
                  <a:cubicBezTo>
                    <a:pt x="446" y="106"/>
                    <a:pt x="431" y="113"/>
                    <a:pt x="417" y="113"/>
                  </a:cubicBezTo>
                  <a:close/>
                  <a:moveTo>
                    <a:pt x="276" y="113"/>
                  </a:moveTo>
                  <a:lnTo>
                    <a:pt x="276" y="113"/>
                  </a:lnTo>
                  <a:cubicBezTo>
                    <a:pt x="262" y="113"/>
                    <a:pt x="248" y="106"/>
                    <a:pt x="248" y="85"/>
                  </a:cubicBezTo>
                  <a:cubicBezTo>
                    <a:pt x="248" y="28"/>
                    <a:pt x="248" y="28"/>
                    <a:pt x="248" y="28"/>
                  </a:cubicBezTo>
                  <a:cubicBezTo>
                    <a:pt x="248" y="14"/>
                    <a:pt x="262" y="0"/>
                    <a:pt x="276" y="0"/>
                  </a:cubicBezTo>
                  <a:cubicBezTo>
                    <a:pt x="290" y="0"/>
                    <a:pt x="304" y="14"/>
                    <a:pt x="304" y="28"/>
                  </a:cubicBezTo>
                  <a:cubicBezTo>
                    <a:pt x="304" y="85"/>
                    <a:pt x="304" y="85"/>
                    <a:pt x="304" y="85"/>
                  </a:cubicBezTo>
                  <a:cubicBezTo>
                    <a:pt x="304" y="106"/>
                    <a:pt x="290" y="113"/>
                    <a:pt x="276" y="113"/>
                  </a:cubicBezTo>
                  <a:close/>
                  <a:moveTo>
                    <a:pt x="135" y="113"/>
                  </a:moveTo>
                  <a:lnTo>
                    <a:pt x="135" y="113"/>
                  </a:lnTo>
                  <a:cubicBezTo>
                    <a:pt x="121" y="113"/>
                    <a:pt x="106" y="106"/>
                    <a:pt x="106" y="85"/>
                  </a:cubicBezTo>
                  <a:cubicBezTo>
                    <a:pt x="106" y="28"/>
                    <a:pt x="106" y="28"/>
                    <a:pt x="106" y="28"/>
                  </a:cubicBezTo>
                  <a:cubicBezTo>
                    <a:pt x="106" y="14"/>
                    <a:pt x="121" y="0"/>
                    <a:pt x="135" y="0"/>
                  </a:cubicBezTo>
                  <a:cubicBezTo>
                    <a:pt x="149" y="0"/>
                    <a:pt x="163" y="14"/>
                    <a:pt x="163" y="28"/>
                  </a:cubicBezTo>
                  <a:cubicBezTo>
                    <a:pt x="163" y="85"/>
                    <a:pt x="163" y="85"/>
                    <a:pt x="163" y="85"/>
                  </a:cubicBezTo>
                  <a:cubicBezTo>
                    <a:pt x="163" y="106"/>
                    <a:pt x="149" y="113"/>
                    <a:pt x="135" y="113"/>
                  </a:cubicBezTo>
                  <a:close/>
                </a:path>
              </a:pathLst>
            </a:custGeom>
            <a:solidFill>
              <a:schemeClr val="bg1"/>
            </a:solidFill>
            <a:ln>
              <a:noFill/>
            </a:ln>
          </p:spPr>
          <p:txBody>
            <a:bodyPr wrap="none" lIns="45720" tIns="22860" rIns="45720" bIns="22860" anchor="ctr"/>
            <a:lstStyle/>
            <a:p>
              <a:endParaRPr lang="en-US" sz="2400">
                <a:cs typeface="+mn-ea"/>
                <a:sym typeface="+mn-lt"/>
              </a:endParaRPr>
            </a:p>
          </p:txBody>
        </p:sp>
      </p:grpSp>
      <p:grpSp>
        <p:nvGrpSpPr>
          <p:cNvPr id="15" name="组合 14"/>
          <p:cNvGrpSpPr/>
          <p:nvPr/>
        </p:nvGrpSpPr>
        <p:grpSpPr>
          <a:xfrm>
            <a:off x="6192011" y="1700284"/>
            <a:ext cx="576064" cy="576064"/>
            <a:chOff x="4788024" y="1275213"/>
            <a:chExt cx="432048" cy="432048"/>
          </a:xfrm>
        </p:grpSpPr>
        <p:sp>
          <p:nvSpPr>
            <p:cNvPr id="16" name="椭圆 65"/>
            <p:cNvSpPr>
              <a:spLocks noChangeArrowheads="1"/>
            </p:cNvSpPr>
            <p:nvPr/>
          </p:nvSpPr>
          <p:spPr bwMode="auto">
            <a:xfrm>
              <a:off x="4788024" y="1275213"/>
              <a:ext cx="432048" cy="432048"/>
            </a:xfrm>
            <a:prstGeom prst="ellipse">
              <a:avLst/>
            </a:prstGeom>
            <a:solidFill>
              <a:srgbClr val="F79600"/>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mn-lt"/>
                <a:ea typeface="+mn-ea"/>
                <a:cs typeface="+mn-ea"/>
                <a:sym typeface="+mn-lt"/>
              </a:endParaRPr>
            </a:p>
          </p:txBody>
        </p:sp>
        <p:sp>
          <p:nvSpPr>
            <p:cNvPr id="17" name="Freeform 110"/>
            <p:cNvSpPr>
              <a:spLocks noChangeArrowheads="1"/>
            </p:cNvSpPr>
            <p:nvPr/>
          </p:nvSpPr>
          <p:spPr bwMode="auto">
            <a:xfrm>
              <a:off x="4891102" y="1366806"/>
              <a:ext cx="250679" cy="248862"/>
            </a:xfrm>
            <a:custGeom>
              <a:avLst/>
              <a:gdLst>
                <a:gd name="T0" fmla="*/ 78678142 w 609"/>
                <a:gd name="T1" fmla="*/ 71002280 h 602"/>
                <a:gd name="T2" fmla="*/ 78678142 w 609"/>
                <a:gd name="T3" fmla="*/ 71002280 h 602"/>
                <a:gd name="T4" fmla="*/ 71302258 w 609"/>
                <a:gd name="T5" fmla="*/ 78441997 h 602"/>
                <a:gd name="T6" fmla="*/ 65867111 w 609"/>
                <a:gd name="T7" fmla="*/ 76614673 h 602"/>
                <a:gd name="T8" fmla="*/ 44774038 w 609"/>
                <a:gd name="T9" fmla="*/ 54426302 h 602"/>
                <a:gd name="T10" fmla="*/ 29245613 w 609"/>
                <a:gd name="T11" fmla="*/ 59125033 h 602"/>
                <a:gd name="T12" fmla="*/ 0 w 609"/>
                <a:gd name="T13" fmla="*/ 29497307 h 602"/>
                <a:gd name="T14" fmla="*/ 29245613 w 609"/>
                <a:gd name="T15" fmla="*/ 0 h 602"/>
                <a:gd name="T16" fmla="*/ 58491226 w 609"/>
                <a:gd name="T17" fmla="*/ 29497307 h 602"/>
                <a:gd name="T18" fmla="*/ 54867675 w 609"/>
                <a:gd name="T19" fmla="*/ 44376380 h 602"/>
                <a:gd name="T20" fmla="*/ 75960749 w 609"/>
                <a:gd name="T21" fmla="*/ 65520668 h 602"/>
                <a:gd name="T22" fmla="*/ 78678142 w 609"/>
                <a:gd name="T23" fmla="*/ 71002280 h 602"/>
                <a:gd name="T24" fmla="*/ 29245613 w 609"/>
                <a:gd name="T25" fmla="*/ 7439717 h 602"/>
                <a:gd name="T26" fmla="*/ 29245613 w 609"/>
                <a:gd name="T27" fmla="*/ 7439717 h 602"/>
                <a:gd name="T28" fmla="*/ 7246742 w 609"/>
                <a:gd name="T29" fmla="*/ 29497307 h 602"/>
                <a:gd name="T30" fmla="*/ 29245613 w 609"/>
                <a:gd name="T31" fmla="*/ 51685677 h 602"/>
                <a:gd name="T32" fmla="*/ 51244484 w 609"/>
                <a:gd name="T33" fmla="*/ 29497307 h 602"/>
                <a:gd name="T34" fmla="*/ 29245613 w 609"/>
                <a:gd name="T35" fmla="*/ 7439717 h 602"/>
                <a:gd name="T36" fmla="*/ 42056644 w 609"/>
                <a:gd name="T37" fmla="*/ 33282375 h 602"/>
                <a:gd name="T38" fmla="*/ 42056644 w 609"/>
                <a:gd name="T39" fmla="*/ 33282375 h 602"/>
                <a:gd name="T40" fmla="*/ 32868804 w 609"/>
                <a:gd name="T41" fmla="*/ 33282375 h 602"/>
                <a:gd name="T42" fmla="*/ 32868804 w 609"/>
                <a:gd name="T43" fmla="*/ 41504973 h 602"/>
                <a:gd name="T44" fmla="*/ 29245613 w 609"/>
                <a:gd name="T45" fmla="*/ 45290042 h 602"/>
                <a:gd name="T46" fmla="*/ 25622062 w 609"/>
                <a:gd name="T47" fmla="*/ 41504973 h 602"/>
                <a:gd name="T48" fmla="*/ 25622062 w 609"/>
                <a:gd name="T49" fmla="*/ 33282375 h 602"/>
                <a:gd name="T50" fmla="*/ 17340380 w 609"/>
                <a:gd name="T51" fmla="*/ 33282375 h 602"/>
                <a:gd name="T52" fmla="*/ 13716829 w 609"/>
                <a:gd name="T53" fmla="*/ 29497307 h 602"/>
                <a:gd name="T54" fmla="*/ 17340380 w 609"/>
                <a:gd name="T55" fmla="*/ 25842658 h 602"/>
                <a:gd name="T56" fmla="*/ 25622062 w 609"/>
                <a:gd name="T57" fmla="*/ 25842658 h 602"/>
                <a:gd name="T58" fmla="*/ 25622062 w 609"/>
                <a:gd name="T59" fmla="*/ 16575978 h 602"/>
                <a:gd name="T60" fmla="*/ 29245613 w 609"/>
                <a:gd name="T61" fmla="*/ 12921329 h 602"/>
                <a:gd name="T62" fmla="*/ 32868804 w 609"/>
                <a:gd name="T63" fmla="*/ 16575978 h 602"/>
                <a:gd name="T64" fmla="*/ 32868804 w 609"/>
                <a:gd name="T65" fmla="*/ 25842658 h 602"/>
                <a:gd name="T66" fmla="*/ 42056644 w 609"/>
                <a:gd name="T67" fmla="*/ 25842658 h 602"/>
                <a:gd name="T68" fmla="*/ 45679835 w 609"/>
                <a:gd name="T69" fmla="*/ 29497307 h 602"/>
                <a:gd name="T70" fmla="*/ 42056644 w 609"/>
                <a:gd name="T71" fmla="*/ 33282375 h 60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09" h="602">
                  <a:moveTo>
                    <a:pt x="608" y="544"/>
                  </a:moveTo>
                  <a:lnTo>
                    <a:pt x="608" y="544"/>
                  </a:lnTo>
                  <a:cubicBezTo>
                    <a:pt x="608" y="573"/>
                    <a:pt x="579" y="601"/>
                    <a:pt x="551" y="601"/>
                  </a:cubicBezTo>
                  <a:cubicBezTo>
                    <a:pt x="530" y="601"/>
                    <a:pt x="516" y="594"/>
                    <a:pt x="509" y="587"/>
                  </a:cubicBezTo>
                  <a:cubicBezTo>
                    <a:pt x="346" y="417"/>
                    <a:pt x="346" y="417"/>
                    <a:pt x="346" y="417"/>
                  </a:cubicBezTo>
                  <a:cubicBezTo>
                    <a:pt x="311" y="438"/>
                    <a:pt x="269" y="453"/>
                    <a:pt x="226" y="453"/>
                  </a:cubicBezTo>
                  <a:cubicBezTo>
                    <a:pt x="106" y="453"/>
                    <a:pt x="0" y="347"/>
                    <a:pt x="0" y="226"/>
                  </a:cubicBezTo>
                  <a:cubicBezTo>
                    <a:pt x="0" y="99"/>
                    <a:pt x="106" y="0"/>
                    <a:pt x="226" y="0"/>
                  </a:cubicBezTo>
                  <a:cubicBezTo>
                    <a:pt x="353" y="0"/>
                    <a:pt x="452" y="99"/>
                    <a:pt x="452" y="226"/>
                  </a:cubicBezTo>
                  <a:cubicBezTo>
                    <a:pt x="452" y="269"/>
                    <a:pt x="445" y="304"/>
                    <a:pt x="424" y="340"/>
                  </a:cubicBezTo>
                  <a:cubicBezTo>
                    <a:pt x="587" y="502"/>
                    <a:pt x="587" y="502"/>
                    <a:pt x="587" y="502"/>
                  </a:cubicBezTo>
                  <a:cubicBezTo>
                    <a:pt x="601" y="516"/>
                    <a:pt x="608" y="530"/>
                    <a:pt x="608" y="544"/>
                  </a:cubicBezTo>
                  <a:close/>
                  <a:moveTo>
                    <a:pt x="226" y="57"/>
                  </a:moveTo>
                  <a:lnTo>
                    <a:pt x="226" y="57"/>
                  </a:lnTo>
                  <a:cubicBezTo>
                    <a:pt x="134" y="57"/>
                    <a:pt x="56" y="127"/>
                    <a:pt x="56" y="226"/>
                  </a:cubicBezTo>
                  <a:cubicBezTo>
                    <a:pt x="56" y="318"/>
                    <a:pt x="134" y="396"/>
                    <a:pt x="226" y="396"/>
                  </a:cubicBezTo>
                  <a:cubicBezTo>
                    <a:pt x="325" y="396"/>
                    <a:pt x="396" y="318"/>
                    <a:pt x="396" y="226"/>
                  </a:cubicBezTo>
                  <a:cubicBezTo>
                    <a:pt x="396" y="127"/>
                    <a:pt x="325" y="57"/>
                    <a:pt x="226" y="57"/>
                  </a:cubicBezTo>
                  <a:close/>
                  <a:moveTo>
                    <a:pt x="325" y="255"/>
                  </a:moveTo>
                  <a:lnTo>
                    <a:pt x="325" y="255"/>
                  </a:lnTo>
                  <a:cubicBezTo>
                    <a:pt x="254" y="255"/>
                    <a:pt x="254" y="255"/>
                    <a:pt x="254" y="255"/>
                  </a:cubicBezTo>
                  <a:cubicBezTo>
                    <a:pt x="254" y="318"/>
                    <a:pt x="254" y="318"/>
                    <a:pt x="254" y="318"/>
                  </a:cubicBezTo>
                  <a:cubicBezTo>
                    <a:pt x="254" y="333"/>
                    <a:pt x="247" y="347"/>
                    <a:pt x="226" y="347"/>
                  </a:cubicBezTo>
                  <a:cubicBezTo>
                    <a:pt x="212" y="347"/>
                    <a:pt x="198" y="333"/>
                    <a:pt x="198" y="318"/>
                  </a:cubicBezTo>
                  <a:cubicBezTo>
                    <a:pt x="198" y="255"/>
                    <a:pt x="198" y="255"/>
                    <a:pt x="198" y="255"/>
                  </a:cubicBezTo>
                  <a:cubicBezTo>
                    <a:pt x="134" y="255"/>
                    <a:pt x="134" y="255"/>
                    <a:pt x="134" y="255"/>
                  </a:cubicBezTo>
                  <a:cubicBezTo>
                    <a:pt x="120" y="255"/>
                    <a:pt x="106" y="241"/>
                    <a:pt x="106" y="226"/>
                  </a:cubicBezTo>
                  <a:cubicBezTo>
                    <a:pt x="106" y="205"/>
                    <a:pt x="120" y="198"/>
                    <a:pt x="134" y="198"/>
                  </a:cubicBezTo>
                  <a:cubicBezTo>
                    <a:pt x="198" y="198"/>
                    <a:pt x="198" y="198"/>
                    <a:pt x="198" y="198"/>
                  </a:cubicBezTo>
                  <a:cubicBezTo>
                    <a:pt x="198" y="127"/>
                    <a:pt x="198" y="127"/>
                    <a:pt x="198" y="127"/>
                  </a:cubicBezTo>
                  <a:cubicBezTo>
                    <a:pt x="198" y="113"/>
                    <a:pt x="212" y="99"/>
                    <a:pt x="226" y="99"/>
                  </a:cubicBezTo>
                  <a:cubicBezTo>
                    <a:pt x="247" y="99"/>
                    <a:pt x="254" y="113"/>
                    <a:pt x="254" y="127"/>
                  </a:cubicBezTo>
                  <a:cubicBezTo>
                    <a:pt x="254" y="198"/>
                    <a:pt x="254" y="198"/>
                    <a:pt x="254" y="198"/>
                  </a:cubicBezTo>
                  <a:cubicBezTo>
                    <a:pt x="325" y="198"/>
                    <a:pt x="325" y="198"/>
                    <a:pt x="325" y="198"/>
                  </a:cubicBezTo>
                  <a:cubicBezTo>
                    <a:pt x="339" y="198"/>
                    <a:pt x="353" y="205"/>
                    <a:pt x="353" y="226"/>
                  </a:cubicBezTo>
                  <a:cubicBezTo>
                    <a:pt x="353" y="241"/>
                    <a:pt x="339" y="255"/>
                    <a:pt x="325" y="255"/>
                  </a:cubicBezTo>
                  <a:close/>
                </a:path>
              </a:pathLst>
            </a:custGeom>
            <a:solidFill>
              <a:schemeClr val="bg1"/>
            </a:solidFill>
            <a:ln>
              <a:noFill/>
            </a:ln>
          </p:spPr>
          <p:txBody>
            <a:bodyPr wrap="none" lIns="45720" tIns="22860" rIns="45720" bIns="22860" anchor="ctr"/>
            <a:lstStyle/>
            <a:p>
              <a:endParaRPr lang="en-US" sz="2400">
                <a:cs typeface="+mn-ea"/>
                <a:sym typeface="+mn-lt"/>
              </a:endParaRPr>
            </a:p>
          </p:txBody>
        </p:sp>
      </p:grpSp>
      <p:grpSp>
        <p:nvGrpSpPr>
          <p:cNvPr id="18" name="组合 17"/>
          <p:cNvGrpSpPr/>
          <p:nvPr/>
        </p:nvGrpSpPr>
        <p:grpSpPr>
          <a:xfrm>
            <a:off x="7056107" y="1699760"/>
            <a:ext cx="577111" cy="577112"/>
            <a:chOff x="5436096" y="1274820"/>
            <a:chExt cx="432833" cy="432834"/>
          </a:xfrm>
        </p:grpSpPr>
        <p:sp>
          <p:nvSpPr>
            <p:cNvPr id="19" name="椭圆 16"/>
            <p:cNvSpPr>
              <a:spLocks noChangeArrowheads="1"/>
            </p:cNvSpPr>
            <p:nvPr/>
          </p:nvSpPr>
          <p:spPr bwMode="auto">
            <a:xfrm>
              <a:off x="5436096" y="1274820"/>
              <a:ext cx="432833" cy="432834"/>
            </a:xfrm>
            <a:prstGeom prst="ellipse">
              <a:avLst/>
            </a:pr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mn-lt"/>
                <a:ea typeface="+mn-ea"/>
                <a:cs typeface="+mn-ea"/>
                <a:sym typeface="+mn-lt"/>
              </a:endParaRPr>
            </a:p>
          </p:txBody>
        </p:sp>
        <p:sp>
          <p:nvSpPr>
            <p:cNvPr id="20" name="Freeform 16"/>
            <p:cNvSpPr>
              <a:spLocks noChangeArrowheads="1"/>
            </p:cNvSpPr>
            <p:nvPr/>
          </p:nvSpPr>
          <p:spPr bwMode="auto">
            <a:xfrm>
              <a:off x="5554420" y="1377705"/>
              <a:ext cx="196183" cy="227065"/>
            </a:xfrm>
            <a:custGeom>
              <a:avLst/>
              <a:gdLst>
                <a:gd name="T0" fmla="*/ 58106390 w 475"/>
                <a:gd name="T1" fmla="*/ 71207247 h 552"/>
                <a:gd name="T2" fmla="*/ 58106390 w 475"/>
                <a:gd name="T3" fmla="*/ 71207247 h 552"/>
                <a:gd name="T4" fmla="*/ 54327993 w 475"/>
                <a:gd name="T5" fmla="*/ 71207247 h 552"/>
                <a:gd name="T6" fmla="*/ 54327993 w 475"/>
                <a:gd name="T7" fmla="*/ 0 h 552"/>
                <a:gd name="T8" fmla="*/ 58106390 w 475"/>
                <a:gd name="T9" fmla="*/ 0 h 552"/>
                <a:gd name="T10" fmla="*/ 61754124 w 475"/>
                <a:gd name="T11" fmla="*/ 3618618 h 552"/>
                <a:gd name="T12" fmla="*/ 61754124 w 475"/>
                <a:gd name="T13" fmla="*/ 67588630 h 552"/>
                <a:gd name="T14" fmla="*/ 58106390 w 475"/>
                <a:gd name="T15" fmla="*/ 71207247 h 552"/>
                <a:gd name="T16" fmla="*/ 7426131 w 475"/>
                <a:gd name="T17" fmla="*/ 67588630 h 552"/>
                <a:gd name="T18" fmla="*/ 7426131 w 475"/>
                <a:gd name="T19" fmla="*/ 67588630 h 552"/>
                <a:gd name="T20" fmla="*/ 7426131 w 475"/>
                <a:gd name="T21" fmla="*/ 63970012 h 552"/>
                <a:gd name="T22" fmla="*/ 13809846 w 475"/>
                <a:gd name="T23" fmla="*/ 63970012 h 552"/>
                <a:gd name="T24" fmla="*/ 21235977 w 475"/>
                <a:gd name="T25" fmla="*/ 56603721 h 552"/>
                <a:gd name="T26" fmla="*/ 13809846 w 475"/>
                <a:gd name="T27" fmla="*/ 49237429 h 552"/>
                <a:gd name="T28" fmla="*/ 7426131 w 475"/>
                <a:gd name="T29" fmla="*/ 49237429 h 552"/>
                <a:gd name="T30" fmla="*/ 7426131 w 475"/>
                <a:gd name="T31" fmla="*/ 42905028 h 552"/>
                <a:gd name="T32" fmla="*/ 13809846 w 475"/>
                <a:gd name="T33" fmla="*/ 42905028 h 552"/>
                <a:gd name="T34" fmla="*/ 21235977 w 475"/>
                <a:gd name="T35" fmla="*/ 35539095 h 552"/>
                <a:gd name="T36" fmla="*/ 13809846 w 475"/>
                <a:gd name="T37" fmla="*/ 28301860 h 552"/>
                <a:gd name="T38" fmla="*/ 7426131 w 475"/>
                <a:gd name="T39" fmla="*/ 28301860 h 552"/>
                <a:gd name="T40" fmla="*/ 7426131 w 475"/>
                <a:gd name="T41" fmla="*/ 21840403 h 552"/>
                <a:gd name="T42" fmla="*/ 13809846 w 475"/>
                <a:gd name="T43" fmla="*/ 21840403 h 552"/>
                <a:gd name="T44" fmla="*/ 21235977 w 475"/>
                <a:gd name="T45" fmla="*/ 14603167 h 552"/>
                <a:gd name="T46" fmla="*/ 13809846 w 475"/>
                <a:gd name="T47" fmla="*/ 7236876 h 552"/>
                <a:gd name="T48" fmla="*/ 7426131 w 475"/>
                <a:gd name="T49" fmla="*/ 7236876 h 552"/>
                <a:gd name="T50" fmla="*/ 7426131 w 475"/>
                <a:gd name="T51" fmla="*/ 3618618 h 552"/>
                <a:gd name="T52" fmla="*/ 11074226 w 475"/>
                <a:gd name="T53" fmla="*/ 0 h 552"/>
                <a:gd name="T54" fmla="*/ 50680259 w 475"/>
                <a:gd name="T55" fmla="*/ 0 h 552"/>
                <a:gd name="T56" fmla="*/ 50680259 w 475"/>
                <a:gd name="T57" fmla="*/ 71207247 h 552"/>
                <a:gd name="T58" fmla="*/ 11074226 w 475"/>
                <a:gd name="T59" fmla="*/ 71207247 h 552"/>
                <a:gd name="T60" fmla="*/ 7426131 w 475"/>
                <a:gd name="T61" fmla="*/ 67588630 h 552"/>
                <a:gd name="T62" fmla="*/ 17588243 w 475"/>
                <a:gd name="T63" fmla="*/ 14603167 h 552"/>
                <a:gd name="T64" fmla="*/ 17588243 w 475"/>
                <a:gd name="T65" fmla="*/ 14603167 h 552"/>
                <a:gd name="T66" fmla="*/ 13809846 w 475"/>
                <a:gd name="T67" fmla="*/ 18221785 h 552"/>
                <a:gd name="T68" fmla="*/ 3778036 w 475"/>
                <a:gd name="T69" fmla="*/ 18221785 h 552"/>
                <a:gd name="T70" fmla="*/ 0 w 475"/>
                <a:gd name="T71" fmla="*/ 14603167 h 552"/>
                <a:gd name="T72" fmla="*/ 3778036 w 475"/>
                <a:gd name="T73" fmla="*/ 10984909 h 552"/>
                <a:gd name="T74" fmla="*/ 13809846 w 475"/>
                <a:gd name="T75" fmla="*/ 10984909 h 552"/>
                <a:gd name="T76" fmla="*/ 17588243 w 475"/>
                <a:gd name="T77" fmla="*/ 14603167 h 552"/>
                <a:gd name="T78" fmla="*/ 3778036 w 475"/>
                <a:gd name="T79" fmla="*/ 31920478 h 552"/>
                <a:gd name="T80" fmla="*/ 3778036 w 475"/>
                <a:gd name="T81" fmla="*/ 31920478 h 552"/>
                <a:gd name="T82" fmla="*/ 13809846 w 475"/>
                <a:gd name="T83" fmla="*/ 31920478 h 552"/>
                <a:gd name="T84" fmla="*/ 17588243 w 475"/>
                <a:gd name="T85" fmla="*/ 35539095 h 552"/>
                <a:gd name="T86" fmla="*/ 13809846 w 475"/>
                <a:gd name="T87" fmla="*/ 39286770 h 552"/>
                <a:gd name="T88" fmla="*/ 3778036 w 475"/>
                <a:gd name="T89" fmla="*/ 39286770 h 552"/>
                <a:gd name="T90" fmla="*/ 0 w 475"/>
                <a:gd name="T91" fmla="*/ 35539095 h 552"/>
                <a:gd name="T92" fmla="*/ 3778036 w 475"/>
                <a:gd name="T93" fmla="*/ 31920478 h 552"/>
                <a:gd name="T94" fmla="*/ 3778036 w 475"/>
                <a:gd name="T95" fmla="*/ 52985462 h 552"/>
                <a:gd name="T96" fmla="*/ 3778036 w 475"/>
                <a:gd name="T97" fmla="*/ 52985462 h 552"/>
                <a:gd name="T98" fmla="*/ 13809846 w 475"/>
                <a:gd name="T99" fmla="*/ 52985462 h 552"/>
                <a:gd name="T100" fmla="*/ 17588243 w 475"/>
                <a:gd name="T101" fmla="*/ 56603721 h 552"/>
                <a:gd name="T102" fmla="*/ 13809846 w 475"/>
                <a:gd name="T103" fmla="*/ 60222338 h 552"/>
                <a:gd name="T104" fmla="*/ 3778036 w 475"/>
                <a:gd name="T105" fmla="*/ 60222338 h 552"/>
                <a:gd name="T106" fmla="*/ 0 w 475"/>
                <a:gd name="T107" fmla="*/ 56603721 h 552"/>
                <a:gd name="T108" fmla="*/ 3778036 w 475"/>
                <a:gd name="T109" fmla="*/ 52985462 h 55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75" h="552">
                  <a:moveTo>
                    <a:pt x="446" y="551"/>
                  </a:moveTo>
                  <a:lnTo>
                    <a:pt x="446" y="551"/>
                  </a:lnTo>
                  <a:cubicBezTo>
                    <a:pt x="417" y="551"/>
                    <a:pt x="417" y="551"/>
                    <a:pt x="417" y="551"/>
                  </a:cubicBezTo>
                  <a:cubicBezTo>
                    <a:pt x="417" y="0"/>
                    <a:pt x="417" y="0"/>
                    <a:pt x="417" y="0"/>
                  </a:cubicBezTo>
                  <a:cubicBezTo>
                    <a:pt x="446" y="0"/>
                    <a:pt x="446" y="0"/>
                    <a:pt x="446" y="0"/>
                  </a:cubicBezTo>
                  <a:cubicBezTo>
                    <a:pt x="460" y="0"/>
                    <a:pt x="474" y="14"/>
                    <a:pt x="474" y="28"/>
                  </a:cubicBezTo>
                  <a:cubicBezTo>
                    <a:pt x="474" y="523"/>
                    <a:pt x="474" y="523"/>
                    <a:pt x="474" y="523"/>
                  </a:cubicBezTo>
                  <a:cubicBezTo>
                    <a:pt x="474" y="537"/>
                    <a:pt x="460" y="551"/>
                    <a:pt x="446" y="551"/>
                  </a:cubicBezTo>
                  <a:close/>
                  <a:moveTo>
                    <a:pt x="57" y="523"/>
                  </a:moveTo>
                  <a:lnTo>
                    <a:pt x="57" y="523"/>
                  </a:lnTo>
                  <a:cubicBezTo>
                    <a:pt x="57" y="495"/>
                    <a:pt x="57" y="495"/>
                    <a:pt x="57" y="495"/>
                  </a:cubicBezTo>
                  <a:cubicBezTo>
                    <a:pt x="106" y="495"/>
                    <a:pt x="106" y="495"/>
                    <a:pt x="106" y="495"/>
                  </a:cubicBezTo>
                  <a:cubicBezTo>
                    <a:pt x="135" y="495"/>
                    <a:pt x="163" y="466"/>
                    <a:pt x="163" y="438"/>
                  </a:cubicBezTo>
                  <a:cubicBezTo>
                    <a:pt x="163" y="403"/>
                    <a:pt x="135" y="381"/>
                    <a:pt x="106" y="381"/>
                  </a:cubicBezTo>
                  <a:cubicBezTo>
                    <a:pt x="57" y="381"/>
                    <a:pt x="57" y="381"/>
                    <a:pt x="57" y="381"/>
                  </a:cubicBezTo>
                  <a:cubicBezTo>
                    <a:pt x="57" y="332"/>
                    <a:pt x="57" y="332"/>
                    <a:pt x="57" y="332"/>
                  </a:cubicBezTo>
                  <a:cubicBezTo>
                    <a:pt x="106" y="332"/>
                    <a:pt x="106" y="332"/>
                    <a:pt x="106" y="332"/>
                  </a:cubicBezTo>
                  <a:cubicBezTo>
                    <a:pt x="135" y="332"/>
                    <a:pt x="163" y="304"/>
                    <a:pt x="163" y="275"/>
                  </a:cubicBezTo>
                  <a:cubicBezTo>
                    <a:pt x="163" y="247"/>
                    <a:pt x="135" y="219"/>
                    <a:pt x="106" y="219"/>
                  </a:cubicBezTo>
                  <a:cubicBezTo>
                    <a:pt x="57" y="219"/>
                    <a:pt x="57" y="219"/>
                    <a:pt x="57" y="219"/>
                  </a:cubicBezTo>
                  <a:cubicBezTo>
                    <a:pt x="57" y="169"/>
                    <a:pt x="57" y="169"/>
                    <a:pt x="57" y="169"/>
                  </a:cubicBezTo>
                  <a:cubicBezTo>
                    <a:pt x="106" y="169"/>
                    <a:pt x="106" y="169"/>
                    <a:pt x="106" y="169"/>
                  </a:cubicBezTo>
                  <a:cubicBezTo>
                    <a:pt x="135" y="169"/>
                    <a:pt x="163" y="148"/>
                    <a:pt x="163" y="113"/>
                  </a:cubicBezTo>
                  <a:cubicBezTo>
                    <a:pt x="163" y="85"/>
                    <a:pt x="135" y="56"/>
                    <a:pt x="106" y="56"/>
                  </a:cubicBezTo>
                  <a:cubicBezTo>
                    <a:pt x="57" y="56"/>
                    <a:pt x="57" y="56"/>
                    <a:pt x="57" y="56"/>
                  </a:cubicBezTo>
                  <a:cubicBezTo>
                    <a:pt x="57" y="28"/>
                    <a:pt x="57" y="28"/>
                    <a:pt x="57" y="28"/>
                  </a:cubicBezTo>
                  <a:cubicBezTo>
                    <a:pt x="57" y="14"/>
                    <a:pt x="71" y="0"/>
                    <a:pt x="85" y="0"/>
                  </a:cubicBezTo>
                  <a:cubicBezTo>
                    <a:pt x="389" y="0"/>
                    <a:pt x="389" y="0"/>
                    <a:pt x="389" y="0"/>
                  </a:cubicBezTo>
                  <a:cubicBezTo>
                    <a:pt x="389" y="551"/>
                    <a:pt x="389" y="551"/>
                    <a:pt x="389" y="551"/>
                  </a:cubicBezTo>
                  <a:cubicBezTo>
                    <a:pt x="85" y="551"/>
                    <a:pt x="85" y="551"/>
                    <a:pt x="85" y="551"/>
                  </a:cubicBezTo>
                  <a:cubicBezTo>
                    <a:pt x="71" y="551"/>
                    <a:pt x="57" y="537"/>
                    <a:pt x="57" y="523"/>
                  </a:cubicBezTo>
                  <a:close/>
                  <a:moveTo>
                    <a:pt x="135" y="113"/>
                  </a:moveTo>
                  <a:lnTo>
                    <a:pt x="135" y="113"/>
                  </a:lnTo>
                  <a:cubicBezTo>
                    <a:pt x="135" y="134"/>
                    <a:pt x="120" y="141"/>
                    <a:pt x="106" y="141"/>
                  </a:cubicBezTo>
                  <a:cubicBezTo>
                    <a:pt x="29" y="141"/>
                    <a:pt x="29" y="141"/>
                    <a:pt x="29" y="141"/>
                  </a:cubicBezTo>
                  <a:cubicBezTo>
                    <a:pt x="15" y="141"/>
                    <a:pt x="0" y="134"/>
                    <a:pt x="0" y="113"/>
                  </a:cubicBezTo>
                  <a:cubicBezTo>
                    <a:pt x="0" y="99"/>
                    <a:pt x="15" y="85"/>
                    <a:pt x="29" y="85"/>
                  </a:cubicBezTo>
                  <a:cubicBezTo>
                    <a:pt x="106" y="85"/>
                    <a:pt x="106" y="85"/>
                    <a:pt x="106" y="85"/>
                  </a:cubicBezTo>
                  <a:cubicBezTo>
                    <a:pt x="120" y="85"/>
                    <a:pt x="135" y="99"/>
                    <a:pt x="135" y="113"/>
                  </a:cubicBezTo>
                  <a:close/>
                  <a:moveTo>
                    <a:pt x="29" y="247"/>
                  </a:moveTo>
                  <a:lnTo>
                    <a:pt x="29" y="247"/>
                  </a:lnTo>
                  <a:cubicBezTo>
                    <a:pt x="106" y="247"/>
                    <a:pt x="106" y="247"/>
                    <a:pt x="106" y="247"/>
                  </a:cubicBezTo>
                  <a:cubicBezTo>
                    <a:pt x="120" y="247"/>
                    <a:pt x="135" y="261"/>
                    <a:pt x="135" y="275"/>
                  </a:cubicBezTo>
                  <a:cubicBezTo>
                    <a:pt x="135" y="290"/>
                    <a:pt x="120" y="304"/>
                    <a:pt x="106" y="304"/>
                  </a:cubicBezTo>
                  <a:cubicBezTo>
                    <a:pt x="29" y="304"/>
                    <a:pt x="29" y="304"/>
                    <a:pt x="29" y="304"/>
                  </a:cubicBezTo>
                  <a:cubicBezTo>
                    <a:pt x="15" y="304"/>
                    <a:pt x="0" y="290"/>
                    <a:pt x="0" y="275"/>
                  </a:cubicBezTo>
                  <a:cubicBezTo>
                    <a:pt x="0" y="261"/>
                    <a:pt x="15" y="247"/>
                    <a:pt x="29" y="247"/>
                  </a:cubicBezTo>
                  <a:close/>
                  <a:moveTo>
                    <a:pt x="29" y="410"/>
                  </a:moveTo>
                  <a:lnTo>
                    <a:pt x="29" y="410"/>
                  </a:lnTo>
                  <a:cubicBezTo>
                    <a:pt x="106" y="410"/>
                    <a:pt x="106" y="410"/>
                    <a:pt x="106" y="410"/>
                  </a:cubicBezTo>
                  <a:cubicBezTo>
                    <a:pt x="120" y="410"/>
                    <a:pt x="135" y="417"/>
                    <a:pt x="135" y="438"/>
                  </a:cubicBezTo>
                  <a:cubicBezTo>
                    <a:pt x="135" y="452"/>
                    <a:pt x="120" y="466"/>
                    <a:pt x="106" y="466"/>
                  </a:cubicBezTo>
                  <a:cubicBezTo>
                    <a:pt x="29" y="466"/>
                    <a:pt x="29" y="466"/>
                    <a:pt x="29" y="466"/>
                  </a:cubicBezTo>
                  <a:cubicBezTo>
                    <a:pt x="15" y="466"/>
                    <a:pt x="0" y="452"/>
                    <a:pt x="0" y="438"/>
                  </a:cubicBezTo>
                  <a:cubicBezTo>
                    <a:pt x="0" y="417"/>
                    <a:pt x="15" y="410"/>
                    <a:pt x="29" y="410"/>
                  </a:cubicBezTo>
                  <a:close/>
                </a:path>
              </a:pathLst>
            </a:custGeom>
            <a:solidFill>
              <a:schemeClr val="bg1"/>
            </a:solidFill>
            <a:ln>
              <a:noFill/>
            </a:ln>
          </p:spPr>
          <p:txBody>
            <a:bodyPr wrap="none" lIns="45720" tIns="22860" rIns="45720" bIns="22860" anchor="ctr"/>
            <a:lstStyle/>
            <a:p>
              <a:endParaRPr lang="en-US" sz="2400">
                <a:cs typeface="+mn-ea"/>
                <a:sym typeface="+mn-lt"/>
              </a:endParaRPr>
            </a:p>
          </p:txBody>
        </p:sp>
      </p:grpSp>
      <p:grpSp>
        <p:nvGrpSpPr>
          <p:cNvPr id="21" name="组合 20"/>
          <p:cNvGrpSpPr/>
          <p:nvPr/>
        </p:nvGrpSpPr>
        <p:grpSpPr>
          <a:xfrm>
            <a:off x="4463819" y="1699760"/>
            <a:ext cx="577111" cy="577112"/>
            <a:chOff x="3491880" y="1274820"/>
            <a:chExt cx="432833" cy="432834"/>
          </a:xfrm>
        </p:grpSpPr>
        <p:sp>
          <p:nvSpPr>
            <p:cNvPr id="22" name="椭圆 16"/>
            <p:cNvSpPr>
              <a:spLocks noChangeArrowheads="1"/>
            </p:cNvSpPr>
            <p:nvPr/>
          </p:nvSpPr>
          <p:spPr bwMode="auto">
            <a:xfrm>
              <a:off x="3491880" y="1274820"/>
              <a:ext cx="432833" cy="432834"/>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mn-lt"/>
                <a:ea typeface="+mn-ea"/>
                <a:cs typeface="+mn-ea"/>
                <a:sym typeface="+mn-lt"/>
              </a:endParaRPr>
            </a:p>
          </p:txBody>
        </p:sp>
        <p:sp>
          <p:nvSpPr>
            <p:cNvPr id="23" name="Freeform 75"/>
            <p:cNvSpPr>
              <a:spLocks noChangeArrowheads="1"/>
            </p:cNvSpPr>
            <p:nvPr/>
          </p:nvSpPr>
          <p:spPr bwMode="auto">
            <a:xfrm>
              <a:off x="3583864" y="1385879"/>
              <a:ext cx="248863" cy="210716"/>
            </a:xfrm>
            <a:custGeom>
              <a:avLst/>
              <a:gdLst>
                <a:gd name="T0" fmla="*/ 74657633 w 602"/>
                <a:gd name="T1" fmla="*/ 66362244 h 510"/>
                <a:gd name="T2" fmla="*/ 74657633 w 602"/>
                <a:gd name="T3" fmla="*/ 66362244 h 510"/>
                <a:gd name="T4" fmla="*/ 3654665 w 602"/>
                <a:gd name="T5" fmla="*/ 66362244 h 510"/>
                <a:gd name="T6" fmla="*/ 0 w 602"/>
                <a:gd name="T7" fmla="*/ 62711741 h 510"/>
                <a:gd name="T8" fmla="*/ 0 w 602"/>
                <a:gd name="T9" fmla="*/ 3650503 h 510"/>
                <a:gd name="T10" fmla="*/ 3654665 w 602"/>
                <a:gd name="T11" fmla="*/ 0 h 510"/>
                <a:gd name="T12" fmla="*/ 7308970 w 602"/>
                <a:gd name="T13" fmla="*/ 3650503 h 510"/>
                <a:gd name="T14" fmla="*/ 7308970 w 602"/>
                <a:gd name="T15" fmla="*/ 50717076 h 510"/>
                <a:gd name="T16" fmla="*/ 7308970 w 602"/>
                <a:gd name="T17" fmla="*/ 50717076 h 510"/>
                <a:gd name="T18" fmla="*/ 7308970 w 602"/>
                <a:gd name="T19" fmla="*/ 58930528 h 510"/>
                <a:gd name="T20" fmla="*/ 74657633 w 602"/>
                <a:gd name="T21" fmla="*/ 58930528 h 510"/>
                <a:gd name="T22" fmla="*/ 78442719 w 602"/>
                <a:gd name="T23" fmla="*/ 62711741 h 510"/>
                <a:gd name="T24" fmla="*/ 74657633 w 602"/>
                <a:gd name="T25" fmla="*/ 66362244 h 510"/>
                <a:gd name="T26" fmla="*/ 66434636 w 602"/>
                <a:gd name="T27" fmla="*/ 55280025 h 510"/>
                <a:gd name="T28" fmla="*/ 66434636 w 602"/>
                <a:gd name="T29" fmla="*/ 55280025 h 510"/>
                <a:gd name="T30" fmla="*/ 58995246 w 602"/>
                <a:gd name="T31" fmla="*/ 55280025 h 510"/>
                <a:gd name="T32" fmla="*/ 55340580 w 602"/>
                <a:gd name="T33" fmla="*/ 51629522 h 510"/>
                <a:gd name="T34" fmla="*/ 55340580 w 602"/>
                <a:gd name="T35" fmla="*/ 25814941 h 510"/>
                <a:gd name="T36" fmla="*/ 58995246 w 602"/>
                <a:gd name="T37" fmla="*/ 22164077 h 510"/>
                <a:gd name="T38" fmla="*/ 66434636 w 602"/>
                <a:gd name="T39" fmla="*/ 22164077 h 510"/>
                <a:gd name="T40" fmla="*/ 70089301 w 602"/>
                <a:gd name="T41" fmla="*/ 25814941 h 510"/>
                <a:gd name="T42" fmla="*/ 70089301 w 602"/>
                <a:gd name="T43" fmla="*/ 51629522 h 510"/>
                <a:gd name="T44" fmla="*/ 66434636 w 602"/>
                <a:gd name="T45" fmla="*/ 55280025 h 510"/>
                <a:gd name="T46" fmla="*/ 45159830 w 602"/>
                <a:gd name="T47" fmla="*/ 55280025 h 510"/>
                <a:gd name="T48" fmla="*/ 45159830 w 602"/>
                <a:gd name="T49" fmla="*/ 55280025 h 510"/>
                <a:gd name="T50" fmla="*/ 37850860 w 602"/>
                <a:gd name="T51" fmla="*/ 55280025 h 510"/>
                <a:gd name="T52" fmla="*/ 34065774 w 602"/>
                <a:gd name="T53" fmla="*/ 51629522 h 510"/>
                <a:gd name="T54" fmla="*/ 34065774 w 602"/>
                <a:gd name="T55" fmla="*/ 11082219 h 510"/>
                <a:gd name="T56" fmla="*/ 37850860 w 602"/>
                <a:gd name="T57" fmla="*/ 7431355 h 510"/>
                <a:gd name="T58" fmla="*/ 45159830 w 602"/>
                <a:gd name="T59" fmla="*/ 7431355 h 510"/>
                <a:gd name="T60" fmla="*/ 48814495 w 602"/>
                <a:gd name="T61" fmla="*/ 11082219 h 510"/>
                <a:gd name="T62" fmla="*/ 48814495 w 602"/>
                <a:gd name="T63" fmla="*/ 51629522 h 510"/>
                <a:gd name="T64" fmla="*/ 45159830 w 602"/>
                <a:gd name="T65" fmla="*/ 55280025 h 510"/>
                <a:gd name="T66" fmla="*/ 24929472 w 602"/>
                <a:gd name="T67" fmla="*/ 55280025 h 510"/>
                <a:gd name="T68" fmla="*/ 24929472 w 602"/>
                <a:gd name="T69" fmla="*/ 55280025 h 510"/>
                <a:gd name="T70" fmla="*/ 17489720 w 602"/>
                <a:gd name="T71" fmla="*/ 55280025 h 510"/>
                <a:gd name="T72" fmla="*/ 13835055 w 602"/>
                <a:gd name="T73" fmla="*/ 51629522 h 510"/>
                <a:gd name="T74" fmla="*/ 13835055 w 602"/>
                <a:gd name="T75" fmla="*/ 44198166 h 510"/>
                <a:gd name="T76" fmla="*/ 17489720 w 602"/>
                <a:gd name="T77" fmla="*/ 40547302 h 510"/>
                <a:gd name="T78" fmla="*/ 24929472 w 602"/>
                <a:gd name="T79" fmla="*/ 40547302 h 510"/>
                <a:gd name="T80" fmla="*/ 28583776 w 602"/>
                <a:gd name="T81" fmla="*/ 44198166 h 510"/>
                <a:gd name="T82" fmla="*/ 28583776 w 602"/>
                <a:gd name="T83" fmla="*/ 51629522 h 510"/>
                <a:gd name="T84" fmla="*/ 24929472 w 602"/>
                <a:gd name="T85" fmla="*/ 55280025 h 51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02" h="510">
                  <a:moveTo>
                    <a:pt x="572" y="509"/>
                  </a:moveTo>
                  <a:lnTo>
                    <a:pt x="572" y="509"/>
                  </a:lnTo>
                  <a:cubicBezTo>
                    <a:pt x="28" y="509"/>
                    <a:pt x="28" y="509"/>
                    <a:pt x="28" y="509"/>
                  </a:cubicBezTo>
                  <a:cubicBezTo>
                    <a:pt x="14" y="509"/>
                    <a:pt x="0" y="502"/>
                    <a:pt x="0" y="481"/>
                  </a:cubicBezTo>
                  <a:cubicBezTo>
                    <a:pt x="0" y="28"/>
                    <a:pt x="0" y="28"/>
                    <a:pt x="0" y="28"/>
                  </a:cubicBezTo>
                  <a:cubicBezTo>
                    <a:pt x="0" y="14"/>
                    <a:pt x="14" y="0"/>
                    <a:pt x="28" y="0"/>
                  </a:cubicBezTo>
                  <a:cubicBezTo>
                    <a:pt x="42" y="0"/>
                    <a:pt x="56" y="14"/>
                    <a:pt x="56" y="28"/>
                  </a:cubicBezTo>
                  <a:cubicBezTo>
                    <a:pt x="56" y="389"/>
                    <a:pt x="56" y="389"/>
                    <a:pt x="56" y="389"/>
                  </a:cubicBezTo>
                  <a:cubicBezTo>
                    <a:pt x="56" y="452"/>
                    <a:pt x="56" y="452"/>
                    <a:pt x="56" y="452"/>
                  </a:cubicBezTo>
                  <a:cubicBezTo>
                    <a:pt x="572" y="452"/>
                    <a:pt x="572" y="452"/>
                    <a:pt x="572" y="452"/>
                  </a:cubicBezTo>
                  <a:cubicBezTo>
                    <a:pt x="594" y="452"/>
                    <a:pt x="601" y="467"/>
                    <a:pt x="601" y="481"/>
                  </a:cubicBezTo>
                  <a:cubicBezTo>
                    <a:pt x="601" y="502"/>
                    <a:pt x="594" y="509"/>
                    <a:pt x="572" y="509"/>
                  </a:cubicBezTo>
                  <a:close/>
                  <a:moveTo>
                    <a:pt x="509" y="424"/>
                  </a:moveTo>
                  <a:lnTo>
                    <a:pt x="509" y="424"/>
                  </a:lnTo>
                  <a:cubicBezTo>
                    <a:pt x="452" y="424"/>
                    <a:pt x="452" y="424"/>
                    <a:pt x="452" y="424"/>
                  </a:cubicBezTo>
                  <a:cubicBezTo>
                    <a:pt x="438" y="424"/>
                    <a:pt x="424" y="417"/>
                    <a:pt x="424" y="396"/>
                  </a:cubicBezTo>
                  <a:cubicBezTo>
                    <a:pt x="424" y="198"/>
                    <a:pt x="424" y="198"/>
                    <a:pt x="424" y="198"/>
                  </a:cubicBezTo>
                  <a:cubicBezTo>
                    <a:pt x="424" y="184"/>
                    <a:pt x="438" y="170"/>
                    <a:pt x="452" y="170"/>
                  </a:cubicBezTo>
                  <a:cubicBezTo>
                    <a:pt x="509" y="170"/>
                    <a:pt x="509" y="170"/>
                    <a:pt x="509" y="170"/>
                  </a:cubicBezTo>
                  <a:cubicBezTo>
                    <a:pt x="523" y="170"/>
                    <a:pt x="537" y="184"/>
                    <a:pt x="537" y="198"/>
                  </a:cubicBezTo>
                  <a:cubicBezTo>
                    <a:pt x="537" y="396"/>
                    <a:pt x="537" y="396"/>
                    <a:pt x="537" y="396"/>
                  </a:cubicBezTo>
                  <a:cubicBezTo>
                    <a:pt x="537" y="417"/>
                    <a:pt x="523" y="424"/>
                    <a:pt x="509" y="424"/>
                  </a:cubicBezTo>
                  <a:close/>
                  <a:moveTo>
                    <a:pt x="346" y="424"/>
                  </a:moveTo>
                  <a:lnTo>
                    <a:pt x="346" y="424"/>
                  </a:lnTo>
                  <a:cubicBezTo>
                    <a:pt x="290" y="424"/>
                    <a:pt x="290" y="424"/>
                    <a:pt x="290" y="424"/>
                  </a:cubicBezTo>
                  <a:cubicBezTo>
                    <a:pt x="276" y="424"/>
                    <a:pt x="261" y="417"/>
                    <a:pt x="261" y="396"/>
                  </a:cubicBezTo>
                  <a:cubicBezTo>
                    <a:pt x="261" y="85"/>
                    <a:pt x="261" y="85"/>
                    <a:pt x="261" y="85"/>
                  </a:cubicBezTo>
                  <a:cubicBezTo>
                    <a:pt x="261" y="71"/>
                    <a:pt x="276" y="57"/>
                    <a:pt x="290" y="57"/>
                  </a:cubicBezTo>
                  <a:cubicBezTo>
                    <a:pt x="346" y="57"/>
                    <a:pt x="346" y="57"/>
                    <a:pt x="346" y="57"/>
                  </a:cubicBezTo>
                  <a:cubicBezTo>
                    <a:pt x="367" y="57"/>
                    <a:pt x="374" y="71"/>
                    <a:pt x="374" y="85"/>
                  </a:cubicBezTo>
                  <a:cubicBezTo>
                    <a:pt x="374" y="396"/>
                    <a:pt x="374" y="396"/>
                    <a:pt x="374" y="396"/>
                  </a:cubicBezTo>
                  <a:cubicBezTo>
                    <a:pt x="374" y="417"/>
                    <a:pt x="367" y="424"/>
                    <a:pt x="346" y="424"/>
                  </a:cubicBezTo>
                  <a:close/>
                  <a:moveTo>
                    <a:pt x="191" y="424"/>
                  </a:moveTo>
                  <a:lnTo>
                    <a:pt x="191" y="424"/>
                  </a:lnTo>
                  <a:cubicBezTo>
                    <a:pt x="134" y="424"/>
                    <a:pt x="134" y="424"/>
                    <a:pt x="134" y="424"/>
                  </a:cubicBezTo>
                  <a:cubicBezTo>
                    <a:pt x="113" y="424"/>
                    <a:pt x="106" y="417"/>
                    <a:pt x="106" y="396"/>
                  </a:cubicBezTo>
                  <a:cubicBezTo>
                    <a:pt x="106" y="339"/>
                    <a:pt x="106" y="339"/>
                    <a:pt x="106" y="339"/>
                  </a:cubicBezTo>
                  <a:cubicBezTo>
                    <a:pt x="106" y="325"/>
                    <a:pt x="113" y="311"/>
                    <a:pt x="134" y="311"/>
                  </a:cubicBezTo>
                  <a:cubicBezTo>
                    <a:pt x="191" y="311"/>
                    <a:pt x="191" y="311"/>
                    <a:pt x="191" y="311"/>
                  </a:cubicBezTo>
                  <a:cubicBezTo>
                    <a:pt x="205" y="311"/>
                    <a:pt x="219" y="325"/>
                    <a:pt x="219" y="339"/>
                  </a:cubicBezTo>
                  <a:cubicBezTo>
                    <a:pt x="219" y="396"/>
                    <a:pt x="219" y="396"/>
                    <a:pt x="219" y="396"/>
                  </a:cubicBezTo>
                  <a:cubicBezTo>
                    <a:pt x="219" y="417"/>
                    <a:pt x="205" y="424"/>
                    <a:pt x="191" y="424"/>
                  </a:cubicBezTo>
                  <a:close/>
                </a:path>
              </a:pathLst>
            </a:custGeom>
            <a:solidFill>
              <a:schemeClr val="bg1"/>
            </a:solidFill>
            <a:ln>
              <a:noFill/>
            </a:ln>
          </p:spPr>
          <p:txBody>
            <a:bodyPr wrap="none" lIns="45720" tIns="22860" rIns="45720" bIns="22860" anchor="ctr"/>
            <a:lstStyle/>
            <a:p>
              <a:endParaRPr lang="en-US" sz="2400">
                <a:cs typeface="+mn-ea"/>
                <a:sym typeface="+mn-lt"/>
              </a:endParaRPr>
            </a:p>
          </p:txBody>
        </p:sp>
      </p:grpSp>
      <p:grpSp>
        <p:nvGrpSpPr>
          <p:cNvPr id="24" name="组合 23"/>
          <p:cNvGrpSpPr/>
          <p:nvPr/>
        </p:nvGrpSpPr>
        <p:grpSpPr>
          <a:xfrm>
            <a:off x="5327915" y="1699760"/>
            <a:ext cx="577111" cy="577112"/>
            <a:chOff x="4139952" y="1274820"/>
            <a:chExt cx="432833" cy="432834"/>
          </a:xfrm>
        </p:grpSpPr>
        <p:sp>
          <p:nvSpPr>
            <p:cNvPr id="25" name="椭圆 16"/>
            <p:cNvSpPr>
              <a:spLocks noChangeArrowheads="1"/>
            </p:cNvSpPr>
            <p:nvPr/>
          </p:nvSpPr>
          <p:spPr bwMode="auto">
            <a:xfrm>
              <a:off x="4139952" y="1274820"/>
              <a:ext cx="432833" cy="432834"/>
            </a:xfrm>
            <a:prstGeom prst="ellipse">
              <a:avLst/>
            </a:prstGeom>
            <a:solidFill>
              <a:srgbClr val="3992DB"/>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mn-lt"/>
                <a:ea typeface="+mn-ea"/>
                <a:cs typeface="+mn-ea"/>
                <a:sym typeface="+mn-lt"/>
              </a:endParaRPr>
            </a:p>
          </p:txBody>
        </p:sp>
        <p:sp>
          <p:nvSpPr>
            <p:cNvPr id="26" name="Freeform 84"/>
            <p:cNvSpPr>
              <a:spLocks noChangeArrowheads="1"/>
            </p:cNvSpPr>
            <p:nvPr/>
          </p:nvSpPr>
          <p:spPr bwMode="auto">
            <a:xfrm>
              <a:off x="4241546" y="1366806"/>
              <a:ext cx="248863" cy="248863"/>
            </a:xfrm>
            <a:custGeom>
              <a:avLst/>
              <a:gdLst>
                <a:gd name="T0" fmla="*/ 43332858 w 602"/>
                <a:gd name="T1" fmla="*/ 34979440 h 602"/>
                <a:gd name="T2" fmla="*/ 43332858 w 602"/>
                <a:gd name="T3" fmla="*/ 34979440 h 602"/>
                <a:gd name="T4" fmla="*/ 43332858 w 602"/>
                <a:gd name="T5" fmla="*/ 0 h 602"/>
                <a:gd name="T6" fmla="*/ 78442719 w 602"/>
                <a:gd name="T7" fmla="*/ 34979440 h 602"/>
                <a:gd name="T8" fmla="*/ 43332858 w 602"/>
                <a:gd name="T9" fmla="*/ 34979440 h 602"/>
                <a:gd name="T10" fmla="*/ 36023527 w 602"/>
                <a:gd name="T11" fmla="*/ 78442719 h 602"/>
                <a:gd name="T12" fmla="*/ 36023527 w 602"/>
                <a:gd name="T13" fmla="*/ 78442719 h 602"/>
                <a:gd name="T14" fmla="*/ 0 w 602"/>
                <a:gd name="T15" fmla="*/ 42419192 h 602"/>
                <a:gd name="T16" fmla="*/ 36023527 w 602"/>
                <a:gd name="T17" fmla="*/ 7308970 h 602"/>
                <a:gd name="T18" fmla="*/ 36023527 w 602"/>
                <a:gd name="T19" fmla="*/ 42419192 h 602"/>
                <a:gd name="T20" fmla="*/ 71002968 w 602"/>
                <a:gd name="T21" fmla="*/ 42419192 h 602"/>
                <a:gd name="T22" fmla="*/ 36023527 w 602"/>
                <a:gd name="T23" fmla="*/ 78442719 h 60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02" h="602">
                  <a:moveTo>
                    <a:pt x="332" y="268"/>
                  </a:moveTo>
                  <a:lnTo>
                    <a:pt x="332" y="268"/>
                  </a:lnTo>
                  <a:cubicBezTo>
                    <a:pt x="332" y="0"/>
                    <a:pt x="332" y="0"/>
                    <a:pt x="332" y="0"/>
                  </a:cubicBezTo>
                  <a:cubicBezTo>
                    <a:pt x="481" y="0"/>
                    <a:pt x="601" y="120"/>
                    <a:pt x="601" y="268"/>
                  </a:cubicBezTo>
                  <a:lnTo>
                    <a:pt x="332" y="268"/>
                  </a:lnTo>
                  <a:close/>
                  <a:moveTo>
                    <a:pt x="276" y="601"/>
                  </a:moveTo>
                  <a:lnTo>
                    <a:pt x="276" y="601"/>
                  </a:lnTo>
                  <a:cubicBezTo>
                    <a:pt x="120" y="601"/>
                    <a:pt x="0" y="480"/>
                    <a:pt x="0" y="325"/>
                  </a:cubicBezTo>
                  <a:cubicBezTo>
                    <a:pt x="0" y="176"/>
                    <a:pt x="120" y="56"/>
                    <a:pt x="276" y="56"/>
                  </a:cubicBezTo>
                  <a:cubicBezTo>
                    <a:pt x="276" y="325"/>
                    <a:pt x="276" y="325"/>
                    <a:pt x="276" y="325"/>
                  </a:cubicBezTo>
                  <a:cubicBezTo>
                    <a:pt x="544" y="325"/>
                    <a:pt x="544" y="325"/>
                    <a:pt x="544" y="325"/>
                  </a:cubicBezTo>
                  <a:cubicBezTo>
                    <a:pt x="544" y="480"/>
                    <a:pt x="424" y="601"/>
                    <a:pt x="276" y="601"/>
                  </a:cubicBezTo>
                  <a:close/>
                </a:path>
              </a:pathLst>
            </a:custGeom>
            <a:solidFill>
              <a:schemeClr val="bg1"/>
            </a:solidFill>
            <a:ln>
              <a:noFill/>
            </a:ln>
          </p:spPr>
          <p:txBody>
            <a:bodyPr wrap="none" lIns="45720" tIns="22860" rIns="45720" bIns="22860" anchor="ctr"/>
            <a:lstStyle/>
            <a:p>
              <a:endParaRPr lang="en-US" sz="2400">
                <a:cs typeface="+mn-ea"/>
                <a:sym typeface="+mn-lt"/>
              </a:endParaRPr>
            </a:p>
          </p:txBody>
        </p:sp>
      </p:grpSp>
      <p:sp>
        <p:nvSpPr>
          <p:cNvPr id="28" name="文本框 27"/>
          <p:cNvSpPr txBox="1"/>
          <p:nvPr/>
        </p:nvSpPr>
        <p:spPr>
          <a:xfrm>
            <a:off x="10693386" y="232787"/>
            <a:ext cx="1296610" cy="523220"/>
          </a:xfrm>
          <a:prstGeom prst="rect">
            <a:avLst/>
          </a:prstGeom>
          <a:noFill/>
        </p:spPr>
        <p:txBody>
          <a:bodyPr wrap="square" rtlCol="0">
            <a:spAutoFit/>
          </a:bodyPr>
          <a:lstStyle>
            <a:defPPr>
              <a:defRPr lang="zh-CN"/>
            </a:defPPr>
            <a:lvl1pPr>
              <a:defRPr sz="2800">
                <a:solidFill>
                  <a:srgbClr val="395B77"/>
                </a:solidFill>
                <a:cs typeface="+mn-ea"/>
              </a:defRPr>
            </a:lvl1pPr>
          </a:lstStyle>
          <a:p>
            <a:r>
              <a:rPr lang="en-US" altLang="zh-CN" dirty="0">
                <a:sym typeface="+mn-lt"/>
              </a:rPr>
              <a:t>LOGO</a:t>
            </a:r>
            <a:endParaRPr lang="zh-CN" altLang="en-US" dirty="0">
              <a:sym typeface="+mn-lt"/>
            </a:endParaRPr>
          </a:p>
        </p:txBody>
      </p:sp>
    </p:spTree>
  </p:cSld>
  <p:clrMapOvr>
    <a:masterClrMapping/>
  </p:clrMapOvr>
  <p:transition spd="slow" advClick="0" advTm="6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800" fill="hold"/>
                                        <p:tgtEl>
                                          <p:spTgt spid="4"/>
                                        </p:tgtEl>
                                        <p:attrNameLst>
                                          <p:attrName>ppt_x</p:attrName>
                                        </p:attrNameLst>
                                      </p:cBhvr>
                                      <p:tavLst>
                                        <p:tav tm="0">
                                          <p:val>
                                            <p:strVal val="0-#ppt_w/2"/>
                                          </p:val>
                                        </p:tav>
                                        <p:tav tm="100000">
                                          <p:val>
                                            <p:strVal val="#ppt_x"/>
                                          </p:val>
                                        </p:tav>
                                      </p:tavLst>
                                    </p:anim>
                                    <p:anim calcmode="lin" valueType="num">
                                      <p:cBhvr additive="base">
                                        <p:cTn id="8" dur="8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53" presetClass="entr" presetSubtype="16" fill="hold" nodeType="afterEffect">
                                  <p:stCondLst>
                                    <p:cond delay="0"/>
                                  </p:stCondLst>
                                  <p:childTnLst>
                                    <p:set>
                                      <p:cBhvr>
                                        <p:cTn id="11" dur="1" fill="hold">
                                          <p:stCondLst>
                                            <p:cond delay="0"/>
                                          </p:stCondLst>
                                        </p:cTn>
                                        <p:tgtEl>
                                          <p:spTgt spid="21"/>
                                        </p:tgtEl>
                                        <p:attrNameLst>
                                          <p:attrName>style.visibility</p:attrName>
                                        </p:attrNameLst>
                                      </p:cBhvr>
                                      <p:to>
                                        <p:strVal val="visible"/>
                                      </p:to>
                                    </p:set>
                                    <p:anim calcmode="lin" valueType="num">
                                      <p:cBhvr>
                                        <p:cTn id="12" dur="500" fill="hold"/>
                                        <p:tgtEl>
                                          <p:spTgt spid="21"/>
                                        </p:tgtEl>
                                        <p:attrNameLst>
                                          <p:attrName>ppt_w</p:attrName>
                                        </p:attrNameLst>
                                      </p:cBhvr>
                                      <p:tavLst>
                                        <p:tav tm="0">
                                          <p:val>
                                            <p:fltVal val="0"/>
                                          </p:val>
                                        </p:tav>
                                        <p:tav tm="100000">
                                          <p:val>
                                            <p:strVal val="#ppt_w"/>
                                          </p:val>
                                        </p:tav>
                                      </p:tavLst>
                                    </p:anim>
                                    <p:anim calcmode="lin" valueType="num">
                                      <p:cBhvr>
                                        <p:cTn id="13" dur="500" fill="hold"/>
                                        <p:tgtEl>
                                          <p:spTgt spid="21"/>
                                        </p:tgtEl>
                                        <p:attrNameLst>
                                          <p:attrName>ppt_h</p:attrName>
                                        </p:attrNameLst>
                                      </p:cBhvr>
                                      <p:tavLst>
                                        <p:tav tm="0">
                                          <p:val>
                                            <p:fltVal val="0"/>
                                          </p:val>
                                        </p:tav>
                                        <p:tav tm="100000">
                                          <p:val>
                                            <p:strVal val="#ppt_h"/>
                                          </p:val>
                                        </p:tav>
                                      </p:tavLst>
                                    </p:anim>
                                    <p:animEffect transition="in" filter="fade">
                                      <p:cBhvr>
                                        <p:cTn id="14" dur="500"/>
                                        <p:tgtEl>
                                          <p:spTgt spid="21"/>
                                        </p:tgtEl>
                                      </p:cBhvr>
                                    </p:animEffect>
                                  </p:childTnLst>
                                </p:cTn>
                              </p:par>
                              <p:par>
                                <p:cTn id="15" presetID="53" presetClass="entr" presetSubtype="16" fill="hold" nodeType="withEffect">
                                  <p:stCondLst>
                                    <p:cond delay="200"/>
                                  </p:stCondLst>
                                  <p:childTnLst>
                                    <p:set>
                                      <p:cBhvr>
                                        <p:cTn id="16" dur="1" fill="hold">
                                          <p:stCondLst>
                                            <p:cond delay="0"/>
                                          </p:stCondLst>
                                        </p:cTn>
                                        <p:tgtEl>
                                          <p:spTgt spid="24"/>
                                        </p:tgtEl>
                                        <p:attrNameLst>
                                          <p:attrName>style.visibility</p:attrName>
                                        </p:attrNameLst>
                                      </p:cBhvr>
                                      <p:to>
                                        <p:strVal val="visible"/>
                                      </p:to>
                                    </p:set>
                                    <p:anim calcmode="lin" valueType="num">
                                      <p:cBhvr>
                                        <p:cTn id="17" dur="500" fill="hold"/>
                                        <p:tgtEl>
                                          <p:spTgt spid="24"/>
                                        </p:tgtEl>
                                        <p:attrNameLst>
                                          <p:attrName>ppt_w</p:attrName>
                                        </p:attrNameLst>
                                      </p:cBhvr>
                                      <p:tavLst>
                                        <p:tav tm="0">
                                          <p:val>
                                            <p:fltVal val="0"/>
                                          </p:val>
                                        </p:tav>
                                        <p:tav tm="100000">
                                          <p:val>
                                            <p:strVal val="#ppt_w"/>
                                          </p:val>
                                        </p:tav>
                                      </p:tavLst>
                                    </p:anim>
                                    <p:anim calcmode="lin" valueType="num">
                                      <p:cBhvr>
                                        <p:cTn id="18" dur="500" fill="hold"/>
                                        <p:tgtEl>
                                          <p:spTgt spid="24"/>
                                        </p:tgtEl>
                                        <p:attrNameLst>
                                          <p:attrName>ppt_h</p:attrName>
                                        </p:attrNameLst>
                                      </p:cBhvr>
                                      <p:tavLst>
                                        <p:tav tm="0">
                                          <p:val>
                                            <p:fltVal val="0"/>
                                          </p:val>
                                        </p:tav>
                                        <p:tav tm="100000">
                                          <p:val>
                                            <p:strVal val="#ppt_h"/>
                                          </p:val>
                                        </p:tav>
                                      </p:tavLst>
                                    </p:anim>
                                    <p:animEffect transition="in" filter="fade">
                                      <p:cBhvr>
                                        <p:cTn id="19" dur="500"/>
                                        <p:tgtEl>
                                          <p:spTgt spid="24"/>
                                        </p:tgtEl>
                                      </p:cBhvr>
                                    </p:animEffect>
                                  </p:childTnLst>
                                </p:cTn>
                              </p:par>
                              <p:par>
                                <p:cTn id="20" presetID="53" presetClass="entr" presetSubtype="16" fill="hold" nodeType="withEffect">
                                  <p:stCondLst>
                                    <p:cond delay="400"/>
                                  </p:stCondLst>
                                  <p:childTnLst>
                                    <p:set>
                                      <p:cBhvr>
                                        <p:cTn id="21" dur="1" fill="hold">
                                          <p:stCondLst>
                                            <p:cond delay="0"/>
                                          </p:stCondLst>
                                        </p:cTn>
                                        <p:tgtEl>
                                          <p:spTgt spid="15"/>
                                        </p:tgtEl>
                                        <p:attrNameLst>
                                          <p:attrName>style.visibility</p:attrName>
                                        </p:attrNameLst>
                                      </p:cBhvr>
                                      <p:to>
                                        <p:strVal val="visible"/>
                                      </p:to>
                                    </p:set>
                                    <p:anim calcmode="lin" valueType="num">
                                      <p:cBhvr>
                                        <p:cTn id="22" dur="500" fill="hold"/>
                                        <p:tgtEl>
                                          <p:spTgt spid="15"/>
                                        </p:tgtEl>
                                        <p:attrNameLst>
                                          <p:attrName>ppt_w</p:attrName>
                                        </p:attrNameLst>
                                      </p:cBhvr>
                                      <p:tavLst>
                                        <p:tav tm="0">
                                          <p:val>
                                            <p:fltVal val="0"/>
                                          </p:val>
                                        </p:tav>
                                        <p:tav tm="100000">
                                          <p:val>
                                            <p:strVal val="#ppt_w"/>
                                          </p:val>
                                        </p:tav>
                                      </p:tavLst>
                                    </p:anim>
                                    <p:anim calcmode="lin" valueType="num">
                                      <p:cBhvr>
                                        <p:cTn id="23" dur="500" fill="hold"/>
                                        <p:tgtEl>
                                          <p:spTgt spid="15"/>
                                        </p:tgtEl>
                                        <p:attrNameLst>
                                          <p:attrName>ppt_h</p:attrName>
                                        </p:attrNameLst>
                                      </p:cBhvr>
                                      <p:tavLst>
                                        <p:tav tm="0">
                                          <p:val>
                                            <p:fltVal val="0"/>
                                          </p:val>
                                        </p:tav>
                                        <p:tav tm="100000">
                                          <p:val>
                                            <p:strVal val="#ppt_h"/>
                                          </p:val>
                                        </p:tav>
                                      </p:tavLst>
                                    </p:anim>
                                    <p:animEffect transition="in" filter="fade">
                                      <p:cBhvr>
                                        <p:cTn id="24" dur="500"/>
                                        <p:tgtEl>
                                          <p:spTgt spid="15"/>
                                        </p:tgtEl>
                                      </p:cBhvr>
                                    </p:animEffect>
                                  </p:childTnLst>
                                </p:cTn>
                              </p:par>
                              <p:par>
                                <p:cTn id="25" presetID="53" presetClass="entr" presetSubtype="16" fill="hold" nodeType="withEffect">
                                  <p:stCondLst>
                                    <p:cond delay="600"/>
                                  </p:stCondLst>
                                  <p:childTnLst>
                                    <p:set>
                                      <p:cBhvr>
                                        <p:cTn id="26" dur="1" fill="hold">
                                          <p:stCondLst>
                                            <p:cond delay="0"/>
                                          </p:stCondLst>
                                        </p:cTn>
                                        <p:tgtEl>
                                          <p:spTgt spid="18"/>
                                        </p:tgtEl>
                                        <p:attrNameLst>
                                          <p:attrName>style.visibility</p:attrName>
                                        </p:attrNameLst>
                                      </p:cBhvr>
                                      <p:to>
                                        <p:strVal val="visible"/>
                                      </p:to>
                                    </p:set>
                                    <p:anim calcmode="lin" valueType="num">
                                      <p:cBhvr>
                                        <p:cTn id="27" dur="500" fill="hold"/>
                                        <p:tgtEl>
                                          <p:spTgt spid="18"/>
                                        </p:tgtEl>
                                        <p:attrNameLst>
                                          <p:attrName>ppt_w</p:attrName>
                                        </p:attrNameLst>
                                      </p:cBhvr>
                                      <p:tavLst>
                                        <p:tav tm="0">
                                          <p:val>
                                            <p:fltVal val="0"/>
                                          </p:val>
                                        </p:tav>
                                        <p:tav tm="100000">
                                          <p:val>
                                            <p:strVal val="#ppt_w"/>
                                          </p:val>
                                        </p:tav>
                                      </p:tavLst>
                                    </p:anim>
                                    <p:anim calcmode="lin" valueType="num">
                                      <p:cBhvr>
                                        <p:cTn id="28" dur="500" fill="hold"/>
                                        <p:tgtEl>
                                          <p:spTgt spid="18"/>
                                        </p:tgtEl>
                                        <p:attrNameLst>
                                          <p:attrName>ppt_h</p:attrName>
                                        </p:attrNameLst>
                                      </p:cBhvr>
                                      <p:tavLst>
                                        <p:tav tm="0">
                                          <p:val>
                                            <p:fltVal val="0"/>
                                          </p:val>
                                        </p:tav>
                                        <p:tav tm="100000">
                                          <p:val>
                                            <p:strVal val="#ppt_h"/>
                                          </p:val>
                                        </p:tav>
                                      </p:tavLst>
                                    </p:anim>
                                    <p:animEffect transition="in" filter="fade">
                                      <p:cBhvr>
                                        <p:cTn id="29" dur="500"/>
                                        <p:tgtEl>
                                          <p:spTgt spid="18"/>
                                        </p:tgtEl>
                                      </p:cBhvr>
                                    </p:animEffect>
                                  </p:childTnLst>
                                </p:cTn>
                              </p:par>
                              <p:par>
                                <p:cTn id="30" presetID="53" presetClass="entr" presetSubtype="16" fill="hold" nodeType="withEffect">
                                  <p:stCondLst>
                                    <p:cond delay="800"/>
                                  </p:stCondLst>
                                  <p:childTnLst>
                                    <p:set>
                                      <p:cBhvr>
                                        <p:cTn id="31" dur="1" fill="hold">
                                          <p:stCondLst>
                                            <p:cond delay="0"/>
                                          </p:stCondLst>
                                        </p:cTn>
                                        <p:tgtEl>
                                          <p:spTgt spid="12"/>
                                        </p:tgtEl>
                                        <p:attrNameLst>
                                          <p:attrName>style.visibility</p:attrName>
                                        </p:attrNameLst>
                                      </p:cBhvr>
                                      <p:to>
                                        <p:strVal val="visible"/>
                                      </p:to>
                                    </p:set>
                                    <p:anim calcmode="lin" valueType="num">
                                      <p:cBhvr>
                                        <p:cTn id="32" dur="500" fill="hold"/>
                                        <p:tgtEl>
                                          <p:spTgt spid="12"/>
                                        </p:tgtEl>
                                        <p:attrNameLst>
                                          <p:attrName>ppt_w</p:attrName>
                                        </p:attrNameLst>
                                      </p:cBhvr>
                                      <p:tavLst>
                                        <p:tav tm="0">
                                          <p:val>
                                            <p:fltVal val="0"/>
                                          </p:val>
                                        </p:tav>
                                        <p:tav tm="100000">
                                          <p:val>
                                            <p:strVal val="#ppt_w"/>
                                          </p:val>
                                        </p:tav>
                                      </p:tavLst>
                                    </p:anim>
                                    <p:anim calcmode="lin" valueType="num">
                                      <p:cBhvr>
                                        <p:cTn id="33" dur="500" fill="hold"/>
                                        <p:tgtEl>
                                          <p:spTgt spid="12"/>
                                        </p:tgtEl>
                                        <p:attrNameLst>
                                          <p:attrName>ppt_h</p:attrName>
                                        </p:attrNameLst>
                                      </p:cBhvr>
                                      <p:tavLst>
                                        <p:tav tm="0">
                                          <p:val>
                                            <p:fltVal val="0"/>
                                          </p:val>
                                        </p:tav>
                                        <p:tav tm="100000">
                                          <p:val>
                                            <p:strVal val="#ppt_h"/>
                                          </p:val>
                                        </p:tav>
                                      </p:tavLst>
                                    </p:anim>
                                    <p:animEffect transition="in" filter="fade">
                                      <p:cBhvr>
                                        <p:cTn id="34" dur="500"/>
                                        <p:tgtEl>
                                          <p:spTgt spid="12"/>
                                        </p:tgtEl>
                                      </p:cBhvr>
                                    </p:animEffect>
                                  </p:childTnLst>
                                </p:cTn>
                              </p:par>
                            </p:childTnLst>
                          </p:cTn>
                        </p:par>
                        <p:par>
                          <p:cTn id="35" fill="hold">
                            <p:stCondLst>
                              <p:cond delay="1500"/>
                            </p:stCondLst>
                            <p:childTnLst>
                              <p:par>
                                <p:cTn id="36" presetID="22" presetClass="entr" presetSubtype="8" fill="hold" grpId="0" nodeType="afterEffect">
                                  <p:stCondLst>
                                    <p:cond delay="0"/>
                                  </p:stCondLst>
                                  <p:iterate type="lt">
                                    <p:tmPct val="30000"/>
                                  </p:iterate>
                                  <p:childTnLst>
                                    <p:set>
                                      <p:cBhvr>
                                        <p:cTn id="37" dur="1" fill="hold">
                                          <p:stCondLst>
                                            <p:cond delay="0"/>
                                          </p:stCondLst>
                                        </p:cTn>
                                        <p:tgtEl>
                                          <p:spTgt spid="10"/>
                                        </p:tgtEl>
                                        <p:attrNameLst>
                                          <p:attrName>style.visibility</p:attrName>
                                        </p:attrNameLst>
                                      </p:cBhvr>
                                      <p:to>
                                        <p:strVal val="visible"/>
                                      </p:to>
                                    </p:set>
                                    <p:animEffect transition="in" filter="wipe(left)">
                                      <p:cBhvr>
                                        <p:cTn id="38" dur="200"/>
                                        <p:tgtEl>
                                          <p:spTgt spid="10"/>
                                        </p:tgtEl>
                                      </p:cBhvr>
                                    </p:animEffect>
                                  </p:childTnLst>
                                </p:cTn>
                              </p:par>
                              <p:par>
                                <p:cTn id="39" presetID="36" presetClass="emph" presetSubtype="0" fill="hold" grpId="1" nodeType="withEffect">
                                  <p:stCondLst>
                                    <p:cond delay="0"/>
                                  </p:stCondLst>
                                  <p:iterate type="lt">
                                    <p:tmPct val="30000"/>
                                  </p:iterate>
                                  <p:childTnLst>
                                    <p:animScale>
                                      <p:cBhvr>
                                        <p:cTn id="40" dur="50" autoRev="1" fill="hold">
                                          <p:stCondLst>
                                            <p:cond delay="0"/>
                                          </p:stCondLst>
                                        </p:cTn>
                                        <p:tgtEl>
                                          <p:spTgt spid="10"/>
                                        </p:tgtEl>
                                      </p:cBhvr>
                                      <p:to x="80000" y="100000"/>
                                    </p:animScale>
                                    <p:anim by="(#ppt_w*0.10)" calcmode="lin" valueType="num">
                                      <p:cBhvr>
                                        <p:cTn id="41" dur="50" autoRev="1" fill="hold">
                                          <p:stCondLst>
                                            <p:cond delay="0"/>
                                          </p:stCondLst>
                                        </p:cTn>
                                        <p:tgtEl>
                                          <p:spTgt spid="10"/>
                                        </p:tgtEl>
                                        <p:attrNameLst>
                                          <p:attrName>ppt_x</p:attrName>
                                        </p:attrNameLst>
                                      </p:cBhvr>
                                    </p:anim>
                                    <p:anim by="(-#ppt_w*0.10)" calcmode="lin" valueType="num">
                                      <p:cBhvr>
                                        <p:cTn id="42" dur="50" autoRev="1" fill="hold">
                                          <p:stCondLst>
                                            <p:cond delay="0"/>
                                          </p:stCondLst>
                                        </p:cTn>
                                        <p:tgtEl>
                                          <p:spTgt spid="10"/>
                                        </p:tgtEl>
                                        <p:attrNameLst>
                                          <p:attrName>ppt_y</p:attrName>
                                        </p:attrNameLst>
                                      </p:cBhvr>
                                    </p:anim>
                                    <p:animRot by="-480000">
                                      <p:cBhvr>
                                        <p:cTn id="43" dur="50" autoRev="1" fill="hold">
                                          <p:stCondLst>
                                            <p:cond delay="0"/>
                                          </p:stCondLst>
                                        </p:cTn>
                                        <p:tgtEl>
                                          <p:spTgt spid="1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0" grpId="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765738" y="753752"/>
            <a:ext cx="10079420" cy="136634"/>
          </a:xfrm>
          <a:prstGeom prst="rect">
            <a:avLst/>
          </a:prstGeom>
          <a:solidFill>
            <a:srgbClr val="0034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003466"/>
              </a:solidFill>
              <a:cs typeface="+mn-ea"/>
              <a:sym typeface="+mn-lt"/>
            </a:endParaRPr>
          </a:p>
        </p:txBody>
      </p:sp>
      <p:sp>
        <p:nvSpPr>
          <p:cNvPr id="5" name="椭圆 4"/>
          <p:cNvSpPr/>
          <p:nvPr/>
        </p:nvSpPr>
        <p:spPr>
          <a:xfrm>
            <a:off x="346842" y="0"/>
            <a:ext cx="1332000" cy="1332000"/>
          </a:xfrm>
          <a:prstGeom prst="ellipse">
            <a:avLst/>
          </a:prstGeom>
          <a:blipFill dpi="0" rotWithShape="1">
            <a:blip r:embed="rId1" cstate="screen"/>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6" name="组合 5"/>
          <p:cNvGrpSpPr/>
          <p:nvPr/>
        </p:nvGrpSpPr>
        <p:grpSpPr>
          <a:xfrm>
            <a:off x="11330808" y="372047"/>
            <a:ext cx="514350" cy="284207"/>
            <a:chOff x="10501313" y="528290"/>
            <a:chExt cx="514350" cy="332185"/>
          </a:xfrm>
          <a:solidFill>
            <a:srgbClr val="395B77"/>
          </a:solidFill>
        </p:grpSpPr>
        <p:sp>
          <p:nvSpPr>
            <p:cNvPr id="8" name="矩形 7"/>
            <p:cNvSpPr/>
            <p:nvPr/>
          </p:nvSpPr>
          <p:spPr>
            <a:xfrm>
              <a:off x="10501313" y="700088"/>
              <a:ext cx="102306" cy="160387"/>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a:cs typeface="+mn-ea"/>
                <a:sym typeface="+mn-lt"/>
              </a:endParaRPr>
            </a:p>
          </p:txBody>
        </p:sp>
        <p:sp>
          <p:nvSpPr>
            <p:cNvPr id="9" name="矩形 8"/>
            <p:cNvSpPr/>
            <p:nvPr/>
          </p:nvSpPr>
          <p:spPr>
            <a:xfrm>
              <a:off x="10707335" y="597694"/>
              <a:ext cx="102306" cy="262781"/>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a:cs typeface="+mn-ea"/>
                <a:sym typeface="+mn-lt"/>
              </a:endParaRPr>
            </a:p>
          </p:txBody>
        </p:sp>
        <p:sp>
          <p:nvSpPr>
            <p:cNvPr id="10" name="矩形 9"/>
            <p:cNvSpPr/>
            <p:nvPr/>
          </p:nvSpPr>
          <p:spPr>
            <a:xfrm>
              <a:off x="10913357" y="528290"/>
              <a:ext cx="102306" cy="332185"/>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a:cs typeface="+mn-ea"/>
                <a:sym typeface="+mn-lt"/>
              </a:endParaRPr>
            </a:p>
          </p:txBody>
        </p:sp>
      </p:grpSp>
      <p:sp>
        <p:nvSpPr>
          <p:cNvPr id="7" name="矩形 6"/>
          <p:cNvSpPr/>
          <p:nvPr/>
        </p:nvSpPr>
        <p:spPr>
          <a:xfrm>
            <a:off x="1741126" y="194589"/>
            <a:ext cx="2031325" cy="461665"/>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sz="2400" b="1" dirty="0">
                <a:solidFill>
                  <a:srgbClr val="003466"/>
                </a:solidFill>
                <a:cs typeface="+mn-ea"/>
                <a:sym typeface="+mn-lt"/>
              </a:rPr>
              <a:t>项目成本概述</a:t>
            </a:r>
            <a:endParaRPr lang="zh-CN" altLang="en-US" sz="2400" b="1" dirty="0">
              <a:solidFill>
                <a:srgbClr val="003466"/>
              </a:solidFill>
              <a:cs typeface="+mn-ea"/>
              <a:sym typeface="+mn-lt"/>
            </a:endParaRPr>
          </a:p>
        </p:txBody>
      </p:sp>
      <p:sp>
        <p:nvSpPr>
          <p:cNvPr id="11" name="矩形 10"/>
          <p:cNvSpPr/>
          <p:nvPr/>
        </p:nvSpPr>
        <p:spPr>
          <a:xfrm>
            <a:off x="6832072" y="2619073"/>
            <a:ext cx="4335396" cy="3430133"/>
          </a:xfrm>
          <a:prstGeom prst="rect">
            <a:avLst/>
          </a:prstGeom>
        </p:spPr>
        <p:txBody>
          <a:bodyPr wrap="square" lIns="68543" tIns="34272" rIns="68543" bIns="34272">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indent="-342900">
              <a:lnSpc>
                <a:spcPct val="150000"/>
              </a:lnSpc>
              <a:spcBef>
                <a:spcPct val="10000"/>
              </a:spcBef>
              <a:buFont typeface="Wingdings" panose="05000000000000000000" pitchFamily="2" charset="2"/>
              <a:buChar char="ü"/>
            </a:pPr>
            <a:r>
              <a:rPr lang="zh-CN" altLang="en-US" sz="2400" dirty="0">
                <a:cs typeface="+mn-ea"/>
                <a:sym typeface="+mn-lt"/>
              </a:rPr>
              <a:t>成本是企业在生产经营过程中以货币表现的各种</a:t>
            </a:r>
            <a:r>
              <a:rPr lang="zh-CN" altLang="en-US" sz="2400" dirty="0">
                <a:solidFill>
                  <a:schemeClr val="accent2"/>
                </a:solidFill>
                <a:cs typeface="+mn-ea"/>
                <a:sym typeface="+mn-lt"/>
              </a:rPr>
              <a:t>经济资源</a:t>
            </a:r>
            <a:r>
              <a:rPr lang="zh-CN" altLang="en-US" sz="2400" dirty="0">
                <a:cs typeface="+mn-ea"/>
                <a:sym typeface="+mn-lt"/>
              </a:rPr>
              <a:t>的价值</a:t>
            </a:r>
            <a:r>
              <a:rPr lang="zh-CN" altLang="en-US" sz="2400" dirty="0">
                <a:solidFill>
                  <a:schemeClr val="accent1"/>
                </a:solidFill>
                <a:cs typeface="+mn-ea"/>
                <a:sym typeface="+mn-lt"/>
              </a:rPr>
              <a:t>消耗</a:t>
            </a:r>
            <a:r>
              <a:rPr lang="zh-CN" altLang="en-US" sz="2400" dirty="0">
                <a:cs typeface="+mn-ea"/>
                <a:sym typeface="+mn-lt"/>
              </a:rPr>
              <a:t>。</a:t>
            </a:r>
            <a:endParaRPr lang="zh-CN" altLang="en-US" sz="2400" dirty="0">
              <a:cs typeface="+mn-ea"/>
              <a:sym typeface="+mn-lt"/>
            </a:endParaRPr>
          </a:p>
          <a:p>
            <a:pPr marL="342900" indent="-342900">
              <a:lnSpc>
                <a:spcPct val="150000"/>
              </a:lnSpc>
              <a:spcBef>
                <a:spcPct val="10000"/>
              </a:spcBef>
              <a:buFont typeface="Wingdings" panose="05000000000000000000" pitchFamily="2" charset="2"/>
              <a:buChar char="ü"/>
            </a:pPr>
            <a:r>
              <a:rPr kumimoji="0" lang="zh-CN" altLang="en-GB" sz="2400" dirty="0">
                <a:solidFill>
                  <a:srgbClr val="000000"/>
                </a:solidFill>
                <a:cs typeface="+mn-ea"/>
                <a:sym typeface="+mn-lt"/>
              </a:rPr>
              <a:t>成本管理是</a:t>
            </a:r>
            <a:r>
              <a:rPr lang="zh-CN" altLang="en-US" sz="2400" dirty="0">
                <a:cs typeface="+mn-ea"/>
                <a:sym typeface="+mn-lt"/>
              </a:rPr>
              <a:t>成本</a:t>
            </a:r>
            <a:r>
              <a:rPr lang="zh-CN" altLang="en-US" sz="2400" dirty="0">
                <a:solidFill>
                  <a:schemeClr val="hlink"/>
                </a:solidFill>
                <a:cs typeface="+mn-ea"/>
                <a:sym typeface="+mn-lt"/>
              </a:rPr>
              <a:t>核算</a:t>
            </a:r>
            <a:r>
              <a:rPr lang="zh-CN" altLang="en-US" sz="2400" dirty="0">
                <a:cs typeface="+mn-ea"/>
                <a:sym typeface="+mn-lt"/>
              </a:rPr>
              <a:t>、</a:t>
            </a:r>
            <a:r>
              <a:rPr lang="zh-CN" altLang="en-US" sz="2400" dirty="0">
                <a:solidFill>
                  <a:schemeClr val="hlink"/>
                </a:solidFill>
                <a:cs typeface="+mn-ea"/>
                <a:sym typeface="+mn-lt"/>
              </a:rPr>
              <a:t>分析</a:t>
            </a:r>
            <a:r>
              <a:rPr lang="zh-CN" altLang="en-US" sz="2400" dirty="0">
                <a:cs typeface="+mn-ea"/>
                <a:sym typeface="+mn-lt"/>
              </a:rPr>
              <a:t>、</a:t>
            </a:r>
            <a:r>
              <a:rPr lang="zh-CN" altLang="en-US" sz="2400" dirty="0">
                <a:solidFill>
                  <a:schemeClr val="hlink"/>
                </a:solidFill>
                <a:cs typeface="+mn-ea"/>
                <a:sym typeface="+mn-lt"/>
              </a:rPr>
              <a:t>决策</a:t>
            </a:r>
            <a:r>
              <a:rPr lang="zh-CN" altLang="en-US" sz="2400" dirty="0">
                <a:cs typeface="+mn-ea"/>
                <a:sym typeface="+mn-lt"/>
              </a:rPr>
              <a:t>和</a:t>
            </a:r>
            <a:r>
              <a:rPr lang="zh-CN" altLang="en-US" sz="2400" dirty="0">
                <a:solidFill>
                  <a:schemeClr val="hlink"/>
                </a:solidFill>
                <a:cs typeface="+mn-ea"/>
                <a:sym typeface="+mn-lt"/>
              </a:rPr>
              <a:t>控制</a:t>
            </a:r>
            <a:r>
              <a:rPr lang="zh-CN" altLang="en-US" sz="2400" dirty="0">
                <a:cs typeface="+mn-ea"/>
                <a:sym typeface="+mn-lt"/>
              </a:rPr>
              <a:t>等一系列管理行为的总称</a:t>
            </a:r>
            <a:r>
              <a:rPr kumimoji="0" lang="zh-CN" altLang="en-GB" sz="2400" dirty="0">
                <a:solidFill>
                  <a:srgbClr val="000000"/>
                </a:solidFill>
                <a:cs typeface="+mn-ea"/>
                <a:sym typeface="+mn-lt"/>
              </a:rPr>
              <a:t>.</a:t>
            </a:r>
            <a:endParaRPr kumimoji="0" lang="zh-CN" altLang="en-US" sz="2400" dirty="0">
              <a:solidFill>
                <a:srgbClr val="000000"/>
              </a:solidFill>
              <a:cs typeface="+mn-ea"/>
              <a:sym typeface="+mn-lt"/>
            </a:endParaRPr>
          </a:p>
        </p:txBody>
      </p:sp>
      <p:sp>
        <p:nvSpPr>
          <p:cNvPr id="12" name="Freeform 4"/>
          <p:cNvSpPr/>
          <p:nvPr/>
        </p:nvSpPr>
        <p:spPr bwMode="auto">
          <a:xfrm>
            <a:off x="2177535" y="2669614"/>
            <a:ext cx="1746805" cy="1747374"/>
          </a:xfrm>
          <a:custGeom>
            <a:avLst/>
            <a:gdLst/>
            <a:ahLst/>
            <a:cxnLst/>
            <a:rect l="l" t="t" r="r" b="b"/>
            <a:pathLst>
              <a:path w="2628619" h="2628031">
                <a:moveTo>
                  <a:pt x="1316980" y="400615"/>
                </a:moveTo>
                <a:cubicBezTo>
                  <a:pt x="813885" y="400615"/>
                  <a:pt x="406046" y="809559"/>
                  <a:pt x="406046" y="1314016"/>
                </a:cubicBezTo>
                <a:cubicBezTo>
                  <a:pt x="406046" y="1818473"/>
                  <a:pt x="813885" y="2227417"/>
                  <a:pt x="1316980" y="2227417"/>
                </a:cubicBezTo>
                <a:cubicBezTo>
                  <a:pt x="1820075" y="2227417"/>
                  <a:pt x="2227914" y="1818473"/>
                  <a:pt x="2227914" y="1314016"/>
                </a:cubicBezTo>
                <a:cubicBezTo>
                  <a:pt x="2227914" y="809559"/>
                  <a:pt x="1820075" y="400615"/>
                  <a:pt x="1316980" y="400615"/>
                </a:cubicBezTo>
                <a:close/>
                <a:moveTo>
                  <a:pt x="1151586" y="0"/>
                </a:moveTo>
                <a:lnTo>
                  <a:pt x="1254227" y="145306"/>
                </a:lnTo>
                <a:lnTo>
                  <a:pt x="1316813" y="142801"/>
                </a:lnTo>
                <a:lnTo>
                  <a:pt x="1379399" y="145306"/>
                </a:lnTo>
                <a:lnTo>
                  <a:pt x="1482041" y="0"/>
                </a:lnTo>
                <a:lnTo>
                  <a:pt x="1522096" y="5011"/>
                </a:lnTo>
                <a:lnTo>
                  <a:pt x="1564654" y="12526"/>
                </a:lnTo>
                <a:lnTo>
                  <a:pt x="1617227" y="182885"/>
                </a:lnTo>
                <a:lnTo>
                  <a:pt x="1679813" y="200422"/>
                </a:lnTo>
                <a:lnTo>
                  <a:pt x="1707351" y="210443"/>
                </a:lnTo>
                <a:lnTo>
                  <a:pt x="1737392" y="220464"/>
                </a:lnTo>
                <a:lnTo>
                  <a:pt x="1880089" y="115243"/>
                </a:lnTo>
                <a:lnTo>
                  <a:pt x="1917640" y="132780"/>
                </a:lnTo>
                <a:lnTo>
                  <a:pt x="1955192" y="152822"/>
                </a:lnTo>
                <a:lnTo>
                  <a:pt x="1952689" y="333201"/>
                </a:lnTo>
                <a:lnTo>
                  <a:pt x="2002758" y="368275"/>
                </a:lnTo>
                <a:lnTo>
                  <a:pt x="2027792" y="388317"/>
                </a:lnTo>
                <a:lnTo>
                  <a:pt x="2052827" y="405854"/>
                </a:lnTo>
                <a:lnTo>
                  <a:pt x="2223061" y="348233"/>
                </a:lnTo>
                <a:lnTo>
                  <a:pt x="2253102" y="378296"/>
                </a:lnTo>
                <a:lnTo>
                  <a:pt x="2283144" y="408360"/>
                </a:lnTo>
                <a:lnTo>
                  <a:pt x="2225564" y="578718"/>
                </a:lnTo>
                <a:lnTo>
                  <a:pt x="2263116" y="626318"/>
                </a:lnTo>
                <a:lnTo>
                  <a:pt x="2298164" y="678929"/>
                </a:lnTo>
                <a:lnTo>
                  <a:pt x="2475909" y="676424"/>
                </a:lnTo>
                <a:lnTo>
                  <a:pt x="2495937" y="711498"/>
                </a:lnTo>
                <a:lnTo>
                  <a:pt x="2515964" y="749077"/>
                </a:lnTo>
                <a:lnTo>
                  <a:pt x="2408316" y="891877"/>
                </a:lnTo>
                <a:lnTo>
                  <a:pt x="2428343" y="952004"/>
                </a:lnTo>
                <a:lnTo>
                  <a:pt x="2438357" y="984572"/>
                </a:lnTo>
                <a:lnTo>
                  <a:pt x="2445868" y="1014636"/>
                </a:lnTo>
                <a:lnTo>
                  <a:pt x="2616102" y="1067246"/>
                </a:lnTo>
                <a:lnTo>
                  <a:pt x="2628619" y="1149920"/>
                </a:lnTo>
                <a:lnTo>
                  <a:pt x="2483419" y="1252637"/>
                </a:lnTo>
                <a:lnTo>
                  <a:pt x="2485923" y="1312763"/>
                </a:lnTo>
                <a:lnTo>
                  <a:pt x="2483419" y="1375395"/>
                </a:lnTo>
                <a:lnTo>
                  <a:pt x="2628619" y="1478111"/>
                </a:lnTo>
                <a:lnTo>
                  <a:pt x="2623612" y="1520701"/>
                </a:lnTo>
                <a:lnTo>
                  <a:pt x="2616102" y="1560785"/>
                </a:lnTo>
                <a:lnTo>
                  <a:pt x="2445868" y="1615901"/>
                </a:lnTo>
                <a:lnTo>
                  <a:pt x="2428343" y="1676028"/>
                </a:lnTo>
                <a:lnTo>
                  <a:pt x="2418330" y="1706091"/>
                </a:lnTo>
                <a:lnTo>
                  <a:pt x="2408316" y="1736154"/>
                </a:lnTo>
                <a:lnTo>
                  <a:pt x="2515964" y="1878955"/>
                </a:lnTo>
                <a:lnTo>
                  <a:pt x="2495937" y="1916534"/>
                </a:lnTo>
                <a:lnTo>
                  <a:pt x="2475909" y="1951608"/>
                </a:lnTo>
                <a:lnTo>
                  <a:pt x="2298164" y="1949102"/>
                </a:lnTo>
                <a:lnTo>
                  <a:pt x="2263116" y="2001713"/>
                </a:lnTo>
                <a:lnTo>
                  <a:pt x="2245592" y="2026766"/>
                </a:lnTo>
                <a:lnTo>
                  <a:pt x="2225564" y="2049313"/>
                </a:lnTo>
                <a:lnTo>
                  <a:pt x="2283144" y="2219672"/>
                </a:lnTo>
                <a:lnTo>
                  <a:pt x="2253102" y="2252240"/>
                </a:lnTo>
                <a:lnTo>
                  <a:pt x="2223061" y="2282304"/>
                </a:lnTo>
                <a:lnTo>
                  <a:pt x="2052827" y="2224682"/>
                </a:lnTo>
                <a:lnTo>
                  <a:pt x="2002758" y="2262261"/>
                </a:lnTo>
                <a:lnTo>
                  <a:pt x="1952689" y="2297335"/>
                </a:lnTo>
                <a:lnTo>
                  <a:pt x="1955192" y="2475210"/>
                </a:lnTo>
                <a:lnTo>
                  <a:pt x="1917640" y="2495252"/>
                </a:lnTo>
                <a:lnTo>
                  <a:pt x="1880089" y="2512789"/>
                </a:lnTo>
                <a:lnTo>
                  <a:pt x="1737392" y="2407567"/>
                </a:lnTo>
                <a:lnTo>
                  <a:pt x="1679813" y="2427609"/>
                </a:lnTo>
                <a:lnTo>
                  <a:pt x="1647268" y="2435125"/>
                </a:lnTo>
                <a:lnTo>
                  <a:pt x="1617227" y="2445146"/>
                </a:lnTo>
                <a:lnTo>
                  <a:pt x="1564654" y="2615505"/>
                </a:lnTo>
                <a:lnTo>
                  <a:pt x="1482041" y="2628031"/>
                </a:lnTo>
                <a:lnTo>
                  <a:pt x="1379399" y="2482725"/>
                </a:lnTo>
                <a:lnTo>
                  <a:pt x="1316813" y="2482725"/>
                </a:lnTo>
                <a:lnTo>
                  <a:pt x="1254227" y="2482725"/>
                </a:lnTo>
                <a:lnTo>
                  <a:pt x="1151586" y="2628031"/>
                </a:lnTo>
                <a:lnTo>
                  <a:pt x="1109027" y="2623021"/>
                </a:lnTo>
                <a:lnTo>
                  <a:pt x="1066469" y="2615505"/>
                </a:lnTo>
                <a:lnTo>
                  <a:pt x="1013896" y="2445146"/>
                </a:lnTo>
                <a:lnTo>
                  <a:pt x="953813" y="2427609"/>
                </a:lnTo>
                <a:lnTo>
                  <a:pt x="923772" y="2417588"/>
                </a:lnTo>
                <a:lnTo>
                  <a:pt x="896234" y="2407567"/>
                </a:lnTo>
                <a:lnTo>
                  <a:pt x="753538" y="2512789"/>
                </a:lnTo>
                <a:lnTo>
                  <a:pt x="715986" y="2495252"/>
                </a:lnTo>
                <a:lnTo>
                  <a:pt x="678434" y="2475210"/>
                </a:lnTo>
                <a:lnTo>
                  <a:pt x="680938" y="2297335"/>
                </a:lnTo>
                <a:lnTo>
                  <a:pt x="630869" y="2262261"/>
                </a:lnTo>
                <a:lnTo>
                  <a:pt x="605834" y="2242219"/>
                </a:lnTo>
                <a:lnTo>
                  <a:pt x="580800" y="2224682"/>
                </a:lnTo>
                <a:lnTo>
                  <a:pt x="410566" y="2282304"/>
                </a:lnTo>
                <a:lnTo>
                  <a:pt x="380524" y="2252240"/>
                </a:lnTo>
                <a:lnTo>
                  <a:pt x="350483" y="2219672"/>
                </a:lnTo>
                <a:lnTo>
                  <a:pt x="408062" y="2049313"/>
                </a:lnTo>
                <a:lnTo>
                  <a:pt x="370510" y="2001713"/>
                </a:lnTo>
                <a:lnTo>
                  <a:pt x="335462" y="1949102"/>
                </a:lnTo>
                <a:lnTo>
                  <a:pt x="157717" y="1951608"/>
                </a:lnTo>
                <a:lnTo>
                  <a:pt x="137690" y="1916534"/>
                </a:lnTo>
                <a:lnTo>
                  <a:pt x="117662" y="1878955"/>
                </a:lnTo>
                <a:lnTo>
                  <a:pt x="225310" y="1736154"/>
                </a:lnTo>
                <a:lnTo>
                  <a:pt x="205283" y="1676028"/>
                </a:lnTo>
                <a:lnTo>
                  <a:pt x="195269" y="1645964"/>
                </a:lnTo>
                <a:lnTo>
                  <a:pt x="187759" y="1615901"/>
                </a:lnTo>
                <a:lnTo>
                  <a:pt x="15021" y="1560785"/>
                </a:lnTo>
                <a:lnTo>
                  <a:pt x="0" y="1478111"/>
                </a:lnTo>
                <a:lnTo>
                  <a:pt x="150207" y="1375395"/>
                </a:lnTo>
                <a:lnTo>
                  <a:pt x="147703" y="1312763"/>
                </a:lnTo>
                <a:lnTo>
                  <a:pt x="150207" y="1252637"/>
                </a:lnTo>
                <a:lnTo>
                  <a:pt x="0" y="1149920"/>
                </a:lnTo>
                <a:lnTo>
                  <a:pt x="7510" y="1107331"/>
                </a:lnTo>
                <a:lnTo>
                  <a:pt x="15021" y="1067246"/>
                </a:lnTo>
                <a:lnTo>
                  <a:pt x="187759" y="1014636"/>
                </a:lnTo>
                <a:lnTo>
                  <a:pt x="205283" y="952004"/>
                </a:lnTo>
                <a:lnTo>
                  <a:pt x="215297" y="921941"/>
                </a:lnTo>
                <a:lnTo>
                  <a:pt x="225310" y="891877"/>
                </a:lnTo>
                <a:lnTo>
                  <a:pt x="117662" y="749077"/>
                </a:lnTo>
                <a:lnTo>
                  <a:pt x="137690" y="711498"/>
                </a:lnTo>
                <a:lnTo>
                  <a:pt x="157717" y="676424"/>
                </a:lnTo>
                <a:lnTo>
                  <a:pt x="335462" y="678929"/>
                </a:lnTo>
                <a:lnTo>
                  <a:pt x="370510" y="626318"/>
                </a:lnTo>
                <a:lnTo>
                  <a:pt x="388034" y="601266"/>
                </a:lnTo>
                <a:lnTo>
                  <a:pt x="408062" y="578718"/>
                </a:lnTo>
                <a:lnTo>
                  <a:pt x="350483" y="408360"/>
                </a:lnTo>
                <a:lnTo>
                  <a:pt x="380524" y="378296"/>
                </a:lnTo>
                <a:lnTo>
                  <a:pt x="410566" y="348233"/>
                </a:lnTo>
                <a:lnTo>
                  <a:pt x="580800" y="405854"/>
                </a:lnTo>
                <a:lnTo>
                  <a:pt x="630869" y="368275"/>
                </a:lnTo>
                <a:lnTo>
                  <a:pt x="680938" y="333201"/>
                </a:lnTo>
                <a:lnTo>
                  <a:pt x="678434" y="152822"/>
                </a:lnTo>
                <a:lnTo>
                  <a:pt x="715986" y="132780"/>
                </a:lnTo>
                <a:lnTo>
                  <a:pt x="753538" y="115243"/>
                </a:lnTo>
                <a:lnTo>
                  <a:pt x="896234" y="220464"/>
                </a:lnTo>
                <a:lnTo>
                  <a:pt x="953813" y="200422"/>
                </a:lnTo>
                <a:lnTo>
                  <a:pt x="983855" y="190401"/>
                </a:lnTo>
                <a:lnTo>
                  <a:pt x="1013896" y="182885"/>
                </a:lnTo>
                <a:lnTo>
                  <a:pt x="1066469" y="12526"/>
                </a:lnTo>
                <a:close/>
              </a:path>
            </a:pathLst>
          </a:custGeom>
          <a:solidFill>
            <a:schemeClr val="accent1">
              <a:lumMod val="75000"/>
            </a:schemeClr>
          </a:solidFill>
          <a:ln w="3175" cap="flat" cmpd="sng" algn="ctr">
            <a:noFill/>
            <a:prstDash val="solid"/>
          </a:ln>
          <a:effectLst/>
        </p:spPr>
        <p:txBody>
          <a:bodyPr lIns="0" tIns="34272" rIns="0" bIns="34272"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165" fontAlgn="base">
              <a:lnSpc>
                <a:spcPct val="120000"/>
              </a:lnSpc>
              <a:spcBef>
                <a:spcPts val="450"/>
              </a:spcBef>
              <a:spcAft>
                <a:spcPts val="450"/>
              </a:spcAft>
              <a:defRPr/>
            </a:pPr>
            <a:endParaRPr lang="en-US" sz="2100" kern="0" dirty="0">
              <a:solidFill>
                <a:sysClr val="window" lastClr="FFFFFF"/>
              </a:solidFill>
              <a:cs typeface="+mn-ea"/>
              <a:sym typeface="+mn-lt"/>
            </a:endParaRPr>
          </a:p>
        </p:txBody>
      </p:sp>
      <p:sp>
        <p:nvSpPr>
          <p:cNvPr id="13" name="Freeform 6"/>
          <p:cNvSpPr/>
          <p:nvPr/>
        </p:nvSpPr>
        <p:spPr bwMode="auto">
          <a:xfrm>
            <a:off x="3669246" y="3622005"/>
            <a:ext cx="1380704" cy="1381156"/>
          </a:xfrm>
          <a:custGeom>
            <a:avLst/>
            <a:gdLst/>
            <a:ahLst/>
            <a:cxnLst/>
            <a:rect l="l" t="t" r="r" b="b"/>
            <a:pathLst>
              <a:path w="1487948" h="1487615">
                <a:moveTo>
                  <a:pt x="743975" y="297790"/>
                </a:moveTo>
                <a:cubicBezTo>
                  <a:pt x="496116" y="297790"/>
                  <a:pt x="295186" y="497479"/>
                  <a:pt x="295186" y="743808"/>
                </a:cubicBezTo>
                <a:cubicBezTo>
                  <a:pt x="295186" y="990137"/>
                  <a:pt x="496116" y="1189826"/>
                  <a:pt x="743975" y="1189826"/>
                </a:cubicBezTo>
                <a:cubicBezTo>
                  <a:pt x="991834" y="1189826"/>
                  <a:pt x="1192764" y="990137"/>
                  <a:pt x="1192764" y="743808"/>
                </a:cubicBezTo>
                <a:cubicBezTo>
                  <a:pt x="1192764" y="497479"/>
                  <a:pt x="991834" y="297790"/>
                  <a:pt x="743975" y="297790"/>
                </a:cubicBezTo>
                <a:close/>
                <a:moveTo>
                  <a:pt x="693753" y="0"/>
                </a:moveTo>
                <a:lnTo>
                  <a:pt x="770837" y="149228"/>
                </a:lnTo>
                <a:lnTo>
                  <a:pt x="801203" y="151560"/>
                </a:lnTo>
                <a:lnTo>
                  <a:pt x="829233" y="153891"/>
                </a:lnTo>
                <a:lnTo>
                  <a:pt x="857264" y="158555"/>
                </a:lnTo>
                <a:lnTo>
                  <a:pt x="885294" y="163218"/>
                </a:lnTo>
                <a:lnTo>
                  <a:pt x="997416" y="41970"/>
                </a:lnTo>
                <a:lnTo>
                  <a:pt x="1018439" y="48965"/>
                </a:lnTo>
                <a:lnTo>
                  <a:pt x="1037126" y="58292"/>
                </a:lnTo>
                <a:lnTo>
                  <a:pt x="1076835" y="74614"/>
                </a:lnTo>
                <a:lnTo>
                  <a:pt x="1069828" y="240164"/>
                </a:lnTo>
                <a:lnTo>
                  <a:pt x="1093186" y="256485"/>
                </a:lnTo>
                <a:lnTo>
                  <a:pt x="1116545" y="272807"/>
                </a:lnTo>
                <a:lnTo>
                  <a:pt x="1139904" y="291461"/>
                </a:lnTo>
                <a:lnTo>
                  <a:pt x="1160927" y="312446"/>
                </a:lnTo>
                <a:lnTo>
                  <a:pt x="1312758" y="261149"/>
                </a:lnTo>
                <a:lnTo>
                  <a:pt x="1340789" y="298456"/>
                </a:lnTo>
                <a:lnTo>
                  <a:pt x="1352468" y="317109"/>
                </a:lnTo>
                <a:lnTo>
                  <a:pt x="1368819" y="335763"/>
                </a:lnTo>
                <a:lnTo>
                  <a:pt x="1280056" y="468669"/>
                </a:lnTo>
                <a:lnTo>
                  <a:pt x="1287064" y="480327"/>
                </a:lnTo>
                <a:lnTo>
                  <a:pt x="1294071" y="496649"/>
                </a:lnTo>
                <a:lnTo>
                  <a:pt x="1305750" y="522298"/>
                </a:lnTo>
                <a:lnTo>
                  <a:pt x="1315094" y="547946"/>
                </a:lnTo>
                <a:lnTo>
                  <a:pt x="1324437" y="575926"/>
                </a:lnTo>
                <a:lnTo>
                  <a:pt x="1476269" y="608570"/>
                </a:lnTo>
                <a:lnTo>
                  <a:pt x="1483276" y="652872"/>
                </a:lnTo>
                <a:lnTo>
                  <a:pt x="1487948" y="701837"/>
                </a:lnTo>
                <a:lnTo>
                  <a:pt x="1350132" y="774120"/>
                </a:lnTo>
                <a:lnTo>
                  <a:pt x="1347796" y="802100"/>
                </a:lnTo>
                <a:lnTo>
                  <a:pt x="1345460" y="830080"/>
                </a:lnTo>
                <a:lnTo>
                  <a:pt x="1340789" y="855729"/>
                </a:lnTo>
                <a:lnTo>
                  <a:pt x="1333781" y="886040"/>
                </a:lnTo>
                <a:lnTo>
                  <a:pt x="1448238" y="988635"/>
                </a:lnTo>
                <a:lnTo>
                  <a:pt x="1431887" y="1032937"/>
                </a:lnTo>
                <a:lnTo>
                  <a:pt x="1410865" y="1077239"/>
                </a:lnTo>
                <a:lnTo>
                  <a:pt x="1259033" y="1067912"/>
                </a:lnTo>
                <a:lnTo>
                  <a:pt x="1242682" y="1093560"/>
                </a:lnTo>
                <a:lnTo>
                  <a:pt x="1226331" y="1116877"/>
                </a:lnTo>
                <a:lnTo>
                  <a:pt x="1209980" y="1137862"/>
                </a:lnTo>
                <a:lnTo>
                  <a:pt x="1191293" y="1158848"/>
                </a:lnTo>
                <a:lnTo>
                  <a:pt x="1235674" y="1303412"/>
                </a:lnTo>
                <a:lnTo>
                  <a:pt x="1198301" y="1336056"/>
                </a:lnTo>
                <a:lnTo>
                  <a:pt x="1179614" y="1350046"/>
                </a:lnTo>
                <a:lnTo>
                  <a:pt x="1158591" y="1364036"/>
                </a:lnTo>
                <a:lnTo>
                  <a:pt x="1030118" y="1282427"/>
                </a:lnTo>
                <a:lnTo>
                  <a:pt x="1006759" y="1294085"/>
                </a:lnTo>
                <a:lnTo>
                  <a:pt x="981065" y="1305744"/>
                </a:lnTo>
                <a:lnTo>
                  <a:pt x="955370" y="1315071"/>
                </a:lnTo>
                <a:lnTo>
                  <a:pt x="927340" y="1324397"/>
                </a:lnTo>
                <a:lnTo>
                  <a:pt x="892302" y="1475957"/>
                </a:lnTo>
                <a:lnTo>
                  <a:pt x="845584" y="1482952"/>
                </a:lnTo>
                <a:lnTo>
                  <a:pt x="798867" y="1487615"/>
                </a:lnTo>
                <a:lnTo>
                  <a:pt x="728791" y="1350046"/>
                </a:lnTo>
                <a:lnTo>
                  <a:pt x="700761" y="1350046"/>
                </a:lnTo>
                <a:lnTo>
                  <a:pt x="672730" y="1345382"/>
                </a:lnTo>
                <a:lnTo>
                  <a:pt x="642364" y="1343051"/>
                </a:lnTo>
                <a:lnTo>
                  <a:pt x="616669" y="1336056"/>
                </a:lnTo>
                <a:lnTo>
                  <a:pt x="511555" y="1450308"/>
                </a:lnTo>
                <a:lnTo>
                  <a:pt x="488197" y="1443313"/>
                </a:lnTo>
                <a:lnTo>
                  <a:pt x="467174" y="1436318"/>
                </a:lnTo>
                <a:lnTo>
                  <a:pt x="422792" y="1417665"/>
                </a:lnTo>
                <a:lnTo>
                  <a:pt x="429800" y="1259110"/>
                </a:lnTo>
                <a:lnTo>
                  <a:pt x="406441" y="1242788"/>
                </a:lnTo>
                <a:lnTo>
                  <a:pt x="383083" y="1226467"/>
                </a:lnTo>
                <a:lnTo>
                  <a:pt x="362060" y="1210145"/>
                </a:lnTo>
                <a:lnTo>
                  <a:pt x="341037" y="1191491"/>
                </a:lnTo>
                <a:lnTo>
                  <a:pt x="184534" y="1238125"/>
                </a:lnTo>
                <a:lnTo>
                  <a:pt x="156503" y="1205481"/>
                </a:lnTo>
                <a:lnTo>
                  <a:pt x="130809" y="1170506"/>
                </a:lnTo>
                <a:lnTo>
                  <a:pt x="219572" y="1032937"/>
                </a:lnTo>
                <a:lnTo>
                  <a:pt x="207893" y="1007288"/>
                </a:lnTo>
                <a:lnTo>
                  <a:pt x="193877" y="981640"/>
                </a:lnTo>
                <a:lnTo>
                  <a:pt x="182198" y="955991"/>
                </a:lnTo>
                <a:lnTo>
                  <a:pt x="172854" y="928011"/>
                </a:lnTo>
                <a:lnTo>
                  <a:pt x="14015" y="893036"/>
                </a:lnTo>
                <a:lnTo>
                  <a:pt x="7008" y="848734"/>
                </a:lnTo>
                <a:lnTo>
                  <a:pt x="0" y="806763"/>
                </a:lnTo>
                <a:lnTo>
                  <a:pt x="147160" y="732149"/>
                </a:lnTo>
                <a:lnTo>
                  <a:pt x="149496" y="701837"/>
                </a:lnTo>
                <a:lnTo>
                  <a:pt x="151832" y="671525"/>
                </a:lnTo>
                <a:lnTo>
                  <a:pt x="156503" y="643545"/>
                </a:lnTo>
                <a:lnTo>
                  <a:pt x="161175" y="615565"/>
                </a:lnTo>
                <a:lnTo>
                  <a:pt x="39710" y="501312"/>
                </a:lnTo>
                <a:lnTo>
                  <a:pt x="53725" y="461674"/>
                </a:lnTo>
                <a:lnTo>
                  <a:pt x="70076" y="424367"/>
                </a:lnTo>
                <a:lnTo>
                  <a:pt x="238259" y="431362"/>
                </a:lnTo>
                <a:lnTo>
                  <a:pt x="254610" y="408045"/>
                </a:lnTo>
                <a:lnTo>
                  <a:pt x="273297" y="384728"/>
                </a:lnTo>
                <a:lnTo>
                  <a:pt x="289648" y="361411"/>
                </a:lnTo>
                <a:lnTo>
                  <a:pt x="310671" y="340426"/>
                </a:lnTo>
                <a:lnTo>
                  <a:pt x="259282" y="177208"/>
                </a:lnTo>
                <a:lnTo>
                  <a:pt x="289648" y="151560"/>
                </a:lnTo>
                <a:lnTo>
                  <a:pt x="322350" y="128243"/>
                </a:lnTo>
                <a:lnTo>
                  <a:pt x="467174" y="219179"/>
                </a:lnTo>
                <a:lnTo>
                  <a:pt x="492868" y="205188"/>
                </a:lnTo>
                <a:lnTo>
                  <a:pt x="518563" y="193530"/>
                </a:lnTo>
                <a:lnTo>
                  <a:pt x="546593" y="184203"/>
                </a:lnTo>
                <a:lnTo>
                  <a:pt x="574624" y="174876"/>
                </a:lnTo>
                <a:lnTo>
                  <a:pt x="609662" y="9327"/>
                </a:lnTo>
                <a:lnTo>
                  <a:pt x="630685" y="6995"/>
                </a:lnTo>
                <a:lnTo>
                  <a:pt x="651707" y="2332"/>
                </a:lnTo>
                <a:close/>
              </a:path>
            </a:pathLst>
          </a:custGeom>
          <a:solidFill>
            <a:schemeClr val="accent2"/>
          </a:solidFill>
          <a:ln w="3175" cap="flat" cmpd="sng" algn="ctr">
            <a:noFill/>
            <a:prstDash val="solid"/>
          </a:ln>
          <a:effectLst/>
        </p:spPr>
        <p:txBody>
          <a:bodyPr lIns="0" tIns="34272" rIns="0" bIns="34272"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165" fontAlgn="base">
              <a:lnSpc>
                <a:spcPct val="120000"/>
              </a:lnSpc>
              <a:spcBef>
                <a:spcPts val="450"/>
              </a:spcBef>
              <a:spcAft>
                <a:spcPts val="450"/>
              </a:spcAft>
              <a:defRPr/>
            </a:pPr>
            <a:endParaRPr lang="en-US" sz="2100" kern="0" dirty="0">
              <a:solidFill>
                <a:srgbClr val="414455"/>
              </a:solidFill>
              <a:cs typeface="+mn-ea"/>
              <a:sym typeface="+mn-lt"/>
            </a:endParaRPr>
          </a:p>
        </p:txBody>
      </p:sp>
      <p:sp>
        <p:nvSpPr>
          <p:cNvPr id="14" name="Freeform 8"/>
          <p:cNvSpPr/>
          <p:nvPr/>
        </p:nvSpPr>
        <p:spPr bwMode="auto">
          <a:xfrm>
            <a:off x="1024532" y="3755514"/>
            <a:ext cx="1523907" cy="1523500"/>
          </a:xfrm>
          <a:custGeom>
            <a:avLst/>
            <a:gdLst/>
            <a:ahLst/>
            <a:cxnLst/>
            <a:rect l="l" t="t" r="r" b="b"/>
            <a:pathLst>
              <a:path w="2075647" h="2080525">
                <a:moveTo>
                  <a:pt x="1036488" y="349870"/>
                </a:moveTo>
                <a:cubicBezTo>
                  <a:pt x="655847" y="349870"/>
                  <a:pt x="347277" y="658371"/>
                  <a:pt x="347277" y="1038927"/>
                </a:cubicBezTo>
                <a:cubicBezTo>
                  <a:pt x="347277" y="1419483"/>
                  <a:pt x="655847" y="1727984"/>
                  <a:pt x="1036488" y="1727984"/>
                </a:cubicBezTo>
                <a:cubicBezTo>
                  <a:pt x="1417129" y="1727984"/>
                  <a:pt x="1725699" y="1419483"/>
                  <a:pt x="1725699" y="1038927"/>
                </a:cubicBezTo>
                <a:cubicBezTo>
                  <a:pt x="1725699" y="658371"/>
                  <a:pt x="1417129" y="349870"/>
                  <a:pt x="1036488" y="349870"/>
                </a:cubicBezTo>
                <a:close/>
                <a:moveTo>
                  <a:pt x="1096908" y="0"/>
                </a:moveTo>
                <a:lnTo>
                  <a:pt x="1138010" y="2569"/>
                </a:lnTo>
                <a:lnTo>
                  <a:pt x="1179112" y="7706"/>
                </a:lnTo>
                <a:lnTo>
                  <a:pt x="1230489" y="174661"/>
                </a:lnTo>
                <a:lnTo>
                  <a:pt x="1261315" y="182367"/>
                </a:lnTo>
                <a:lnTo>
                  <a:pt x="1292142" y="192641"/>
                </a:lnTo>
                <a:lnTo>
                  <a:pt x="1322968" y="200347"/>
                </a:lnTo>
                <a:lnTo>
                  <a:pt x="1353795" y="213190"/>
                </a:lnTo>
                <a:lnTo>
                  <a:pt x="1487376" y="100173"/>
                </a:lnTo>
                <a:lnTo>
                  <a:pt x="1523340" y="118153"/>
                </a:lnTo>
                <a:lnTo>
                  <a:pt x="1559304" y="138702"/>
                </a:lnTo>
                <a:lnTo>
                  <a:pt x="1538753" y="313363"/>
                </a:lnTo>
                <a:lnTo>
                  <a:pt x="1569580" y="333912"/>
                </a:lnTo>
                <a:lnTo>
                  <a:pt x="1595269" y="354460"/>
                </a:lnTo>
                <a:lnTo>
                  <a:pt x="1618388" y="375008"/>
                </a:lnTo>
                <a:lnTo>
                  <a:pt x="1644077" y="398125"/>
                </a:lnTo>
                <a:lnTo>
                  <a:pt x="1811054" y="344186"/>
                </a:lnTo>
                <a:lnTo>
                  <a:pt x="1836742" y="375008"/>
                </a:lnTo>
                <a:lnTo>
                  <a:pt x="1862431" y="405831"/>
                </a:lnTo>
                <a:lnTo>
                  <a:pt x="1777658" y="562512"/>
                </a:lnTo>
                <a:lnTo>
                  <a:pt x="1811054" y="619021"/>
                </a:lnTo>
                <a:lnTo>
                  <a:pt x="1823898" y="647275"/>
                </a:lnTo>
                <a:lnTo>
                  <a:pt x="1839311" y="678097"/>
                </a:lnTo>
                <a:lnTo>
                  <a:pt x="2019132" y="693508"/>
                </a:lnTo>
                <a:lnTo>
                  <a:pt x="2031976" y="732037"/>
                </a:lnTo>
                <a:lnTo>
                  <a:pt x="2042252" y="770565"/>
                </a:lnTo>
                <a:lnTo>
                  <a:pt x="1900964" y="881013"/>
                </a:lnTo>
                <a:lnTo>
                  <a:pt x="1906102" y="914404"/>
                </a:lnTo>
                <a:lnTo>
                  <a:pt x="1911240" y="945226"/>
                </a:lnTo>
                <a:lnTo>
                  <a:pt x="1913808" y="981186"/>
                </a:lnTo>
                <a:lnTo>
                  <a:pt x="1913808" y="1014577"/>
                </a:lnTo>
                <a:lnTo>
                  <a:pt x="2075647" y="1096771"/>
                </a:lnTo>
                <a:lnTo>
                  <a:pt x="2073078" y="1135299"/>
                </a:lnTo>
                <a:lnTo>
                  <a:pt x="2067941" y="1173827"/>
                </a:lnTo>
                <a:lnTo>
                  <a:pt x="1893257" y="1225198"/>
                </a:lnTo>
                <a:lnTo>
                  <a:pt x="1885551" y="1258589"/>
                </a:lnTo>
                <a:lnTo>
                  <a:pt x="1875275" y="1289412"/>
                </a:lnTo>
                <a:lnTo>
                  <a:pt x="1865000" y="1320235"/>
                </a:lnTo>
                <a:lnTo>
                  <a:pt x="1854724" y="1351057"/>
                </a:lnTo>
                <a:lnTo>
                  <a:pt x="1975461" y="1494896"/>
                </a:lnTo>
                <a:lnTo>
                  <a:pt x="1957479" y="1528287"/>
                </a:lnTo>
                <a:lnTo>
                  <a:pt x="1942066" y="1559110"/>
                </a:lnTo>
                <a:lnTo>
                  <a:pt x="1754538" y="1538561"/>
                </a:lnTo>
                <a:lnTo>
                  <a:pt x="1736556" y="1564247"/>
                </a:lnTo>
                <a:lnTo>
                  <a:pt x="1716005" y="1592501"/>
                </a:lnTo>
                <a:lnTo>
                  <a:pt x="1692886" y="1615618"/>
                </a:lnTo>
                <a:lnTo>
                  <a:pt x="1672335" y="1641303"/>
                </a:lnTo>
                <a:lnTo>
                  <a:pt x="1728850" y="1821102"/>
                </a:lnTo>
                <a:lnTo>
                  <a:pt x="1700592" y="1844219"/>
                </a:lnTo>
                <a:lnTo>
                  <a:pt x="1672335" y="1864767"/>
                </a:lnTo>
                <a:lnTo>
                  <a:pt x="1507927" y="1774868"/>
                </a:lnTo>
                <a:lnTo>
                  <a:pt x="1451412" y="1808259"/>
                </a:lnTo>
                <a:lnTo>
                  <a:pt x="1420585" y="1823670"/>
                </a:lnTo>
                <a:lnTo>
                  <a:pt x="1392328" y="1839081"/>
                </a:lnTo>
                <a:lnTo>
                  <a:pt x="1374346" y="2026586"/>
                </a:lnTo>
                <a:lnTo>
                  <a:pt x="1340950" y="2039428"/>
                </a:lnTo>
                <a:lnTo>
                  <a:pt x="1307555" y="2047134"/>
                </a:lnTo>
                <a:lnTo>
                  <a:pt x="1186818" y="1898158"/>
                </a:lnTo>
                <a:lnTo>
                  <a:pt x="1155992" y="1903295"/>
                </a:lnTo>
                <a:lnTo>
                  <a:pt x="1122596" y="1908432"/>
                </a:lnTo>
                <a:lnTo>
                  <a:pt x="1091770" y="1911001"/>
                </a:lnTo>
                <a:lnTo>
                  <a:pt x="1058375" y="1911001"/>
                </a:lnTo>
                <a:lnTo>
                  <a:pt x="971033" y="2080525"/>
                </a:lnTo>
                <a:lnTo>
                  <a:pt x="935069" y="2077957"/>
                </a:lnTo>
                <a:lnTo>
                  <a:pt x="901674" y="2072819"/>
                </a:lnTo>
                <a:lnTo>
                  <a:pt x="845158" y="1890452"/>
                </a:lnTo>
                <a:lnTo>
                  <a:pt x="814332" y="1882747"/>
                </a:lnTo>
                <a:lnTo>
                  <a:pt x="780937" y="1875041"/>
                </a:lnTo>
                <a:lnTo>
                  <a:pt x="750110" y="1864767"/>
                </a:lnTo>
                <a:lnTo>
                  <a:pt x="719284" y="1851924"/>
                </a:lnTo>
                <a:lnTo>
                  <a:pt x="577996" y="1975215"/>
                </a:lnTo>
                <a:lnTo>
                  <a:pt x="544601" y="1959803"/>
                </a:lnTo>
                <a:lnTo>
                  <a:pt x="511205" y="1939255"/>
                </a:lnTo>
                <a:lnTo>
                  <a:pt x="531756" y="1754319"/>
                </a:lnTo>
                <a:lnTo>
                  <a:pt x="506068" y="1733771"/>
                </a:lnTo>
                <a:lnTo>
                  <a:pt x="480379" y="1713223"/>
                </a:lnTo>
                <a:lnTo>
                  <a:pt x="454690" y="1690106"/>
                </a:lnTo>
                <a:lnTo>
                  <a:pt x="431570" y="1669557"/>
                </a:lnTo>
                <a:lnTo>
                  <a:pt x="254318" y="1726065"/>
                </a:lnTo>
                <a:lnTo>
                  <a:pt x="231198" y="1697811"/>
                </a:lnTo>
                <a:lnTo>
                  <a:pt x="208079" y="1666989"/>
                </a:lnTo>
                <a:lnTo>
                  <a:pt x="297989" y="1505170"/>
                </a:lnTo>
                <a:lnTo>
                  <a:pt x="264594" y="1446093"/>
                </a:lnTo>
                <a:lnTo>
                  <a:pt x="249181" y="1417839"/>
                </a:lnTo>
                <a:lnTo>
                  <a:pt x="236336" y="1387017"/>
                </a:lnTo>
                <a:lnTo>
                  <a:pt x="51378" y="1371606"/>
                </a:lnTo>
                <a:lnTo>
                  <a:pt x="41102" y="1338214"/>
                </a:lnTo>
                <a:lnTo>
                  <a:pt x="30827" y="1302255"/>
                </a:lnTo>
                <a:lnTo>
                  <a:pt x="172114" y="1184101"/>
                </a:lnTo>
                <a:lnTo>
                  <a:pt x="166977" y="1153279"/>
                </a:lnTo>
                <a:lnTo>
                  <a:pt x="164408" y="1119888"/>
                </a:lnTo>
                <a:lnTo>
                  <a:pt x="161839" y="1086497"/>
                </a:lnTo>
                <a:lnTo>
                  <a:pt x="159270" y="1053105"/>
                </a:lnTo>
                <a:lnTo>
                  <a:pt x="0" y="970912"/>
                </a:lnTo>
                <a:lnTo>
                  <a:pt x="2569" y="929815"/>
                </a:lnTo>
                <a:lnTo>
                  <a:pt x="7707" y="893855"/>
                </a:lnTo>
                <a:lnTo>
                  <a:pt x="179821" y="842484"/>
                </a:lnTo>
                <a:lnTo>
                  <a:pt x="187528" y="811662"/>
                </a:lnTo>
                <a:lnTo>
                  <a:pt x="200372" y="778271"/>
                </a:lnTo>
                <a:lnTo>
                  <a:pt x="210647" y="747448"/>
                </a:lnTo>
                <a:lnTo>
                  <a:pt x="220923" y="714057"/>
                </a:lnTo>
                <a:lnTo>
                  <a:pt x="105324" y="577924"/>
                </a:lnTo>
                <a:lnTo>
                  <a:pt x="123306" y="544533"/>
                </a:lnTo>
                <a:lnTo>
                  <a:pt x="141288" y="511141"/>
                </a:lnTo>
                <a:lnTo>
                  <a:pt x="321109" y="529121"/>
                </a:lnTo>
                <a:lnTo>
                  <a:pt x="339091" y="503436"/>
                </a:lnTo>
                <a:lnTo>
                  <a:pt x="359642" y="477750"/>
                </a:lnTo>
                <a:lnTo>
                  <a:pt x="380193" y="449496"/>
                </a:lnTo>
                <a:lnTo>
                  <a:pt x="403313" y="426379"/>
                </a:lnTo>
                <a:lnTo>
                  <a:pt x="349366" y="259424"/>
                </a:lnTo>
                <a:lnTo>
                  <a:pt x="380193" y="233738"/>
                </a:lnTo>
                <a:lnTo>
                  <a:pt x="411019" y="205484"/>
                </a:lnTo>
                <a:lnTo>
                  <a:pt x="567720" y="292815"/>
                </a:lnTo>
                <a:lnTo>
                  <a:pt x="624236" y="259424"/>
                </a:lnTo>
                <a:lnTo>
                  <a:pt x="655062" y="244012"/>
                </a:lnTo>
                <a:lnTo>
                  <a:pt x="683320" y="231170"/>
                </a:lnTo>
                <a:lnTo>
                  <a:pt x="698733" y="53940"/>
                </a:lnTo>
                <a:lnTo>
                  <a:pt x="737266" y="41097"/>
                </a:lnTo>
                <a:lnTo>
                  <a:pt x="775799" y="30823"/>
                </a:lnTo>
                <a:lnTo>
                  <a:pt x="886260" y="166956"/>
                </a:lnTo>
                <a:lnTo>
                  <a:pt x="919656" y="161819"/>
                </a:lnTo>
                <a:lnTo>
                  <a:pt x="953051" y="159250"/>
                </a:lnTo>
                <a:lnTo>
                  <a:pt x="983877" y="156682"/>
                </a:lnTo>
                <a:lnTo>
                  <a:pt x="1017273" y="154113"/>
                </a:lnTo>
                <a:close/>
              </a:path>
            </a:pathLst>
          </a:custGeom>
          <a:solidFill>
            <a:schemeClr val="accent2"/>
          </a:solidFill>
          <a:ln w="3175" cap="flat" cmpd="sng" algn="ctr">
            <a:noFill/>
            <a:prstDash val="solid"/>
          </a:ln>
          <a:effectLst/>
        </p:spPr>
        <p:txBody>
          <a:bodyPr lIns="0" tIns="34272" rIns="0" bIns="34272"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165" fontAlgn="base">
              <a:lnSpc>
                <a:spcPct val="120000"/>
              </a:lnSpc>
              <a:spcBef>
                <a:spcPts val="450"/>
              </a:spcBef>
              <a:spcAft>
                <a:spcPts val="450"/>
              </a:spcAft>
              <a:defRPr/>
            </a:pPr>
            <a:endParaRPr lang="en-US" sz="2100" kern="0" dirty="0">
              <a:solidFill>
                <a:sysClr val="window" lastClr="FFFFFF"/>
              </a:solidFill>
              <a:cs typeface="+mn-ea"/>
              <a:sym typeface="+mn-lt"/>
            </a:endParaRPr>
          </a:p>
        </p:txBody>
      </p:sp>
      <p:sp>
        <p:nvSpPr>
          <p:cNvPr id="15" name="Freeform 6"/>
          <p:cNvSpPr/>
          <p:nvPr/>
        </p:nvSpPr>
        <p:spPr bwMode="auto">
          <a:xfrm>
            <a:off x="4782709" y="2724642"/>
            <a:ext cx="1667814" cy="1668361"/>
          </a:xfrm>
          <a:custGeom>
            <a:avLst/>
            <a:gdLst/>
            <a:ahLst/>
            <a:cxnLst/>
            <a:rect l="l" t="t" r="r" b="b"/>
            <a:pathLst>
              <a:path w="1487948" h="1487615">
                <a:moveTo>
                  <a:pt x="743975" y="297790"/>
                </a:moveTo>
                <a:cubicBezTo>
                  <a:pt x="496116" y="297790"/>
                  <a:pt x="295186" y="497479"/>
                  <a:pt x="295186" y="743808"/>
                </a:cubicBezTo>
                <a:cubicBezTo>
                  <a:pt x="295186" y="990137"/>
                  <a:pt x="496116" y="1189826"/>
                  <a:pt x="743975" y="1189826"/>
                </a:cubicBezTo>
                <a:cubicBezTo>
                  <a:pt x="991834" y="1189826"/>
                  <a:pt x="1192764" y="990137"/>
                  <a:pt x="1192764" y="743808"/>
                </a:cubicBezTo>
                <a:cubicBezTo>
                  <a:pt x="1192764" y="497479"/>
                  <a:pt x="991834" y="297790"/>
                  <a:pt x="743975" y="297790"/>
                </a:cubicBezTo>
                <a:close/>
                <a:moveTo>
                  <a:pt x="693753" y="0"/>
                </a:moveTo>
                <a:lnTo>
                  <a:pt x="770837" y="149228"/>
                </a:lnTo>
                <a:lnTo>
                  <a:pt x="801203" y="151560"/>
                </a:lnTo>
                <a:lnTo>
                  <a:pt x="829233" y="153891"/>
                </a:lnTo>
                <a:lnTo>
                  <a:pt x="857264" y="158555"/>
                </a:lnTo>
                <a:lnTo>
                  <a:pt x="885294" y="163218"/>
                </a:lnTo>
                <a:lnTo>
                  <a:pt x="997416" y="41970"/>
                </a:lnTo>
                <a:lnTo>
                  <a:pt x="1018439" y="48965"/>
                </a:lnTo>
                <a:lnTo>
                  <a:pt x="1037126" y="58292"/>
                </a:lnTo>
                <a:lnTo>
                  <a:pt x="1076835" y="74614"/>
                </a:lnTo>
                <a:lnTo>
                  <a:pt x="1069828" y="240164"/>
                </a:lnTo>
                <a:lnTo>
                  <a:pt x="1093186" y="256485"/>
                </a:lnTo>
                <a:lnTo>
                  <a:pt x="1116545" y="272807"/>
                </a:lnTo>
                <a:lnTo>
                  <a:pt x="1139904" y="291461"/>
                </a:lnTo>
                <a:lnTo>
                  <a:pt x="1160927" y="312446"/>
                </a:lnTo>
                <a:lnTo>
                  <a:pt x="1312758" y="261149"/>
                </a:lnTo>
                <a:lnTo>
                  <a:pt x="1340789" y="298456"/>
                </a:lnTo>
                <a:lnTo>
                  <a:pt x="1352468" y="317109"/>
                </a:lnTo>
                <a:lnTo>
                  <a:pt x="1368819" y="335763"/>
                </a:lnTo>
                <a:lnTo>
                  <a:pt x="1280056" y="468669"/>
                </a:lnTo>
                <a:lnTo>
                  <a:pt x="1287064" y="480327"/>
                </a:lnTo>
                <a:lnTo>
                  <a:pt x="1294071" y="496649"/>
                </a:lnTo>
                <a:lnTo>
                  <a:pt x="1305750" y="522298"/>
                </a:lnTo>
                <a:lnTo>
                  <a:pt x="1315094" y="547946"/>
                </a:lnTo>
                <a:lnTo>
                  <a:pt x="1324437" y="575926"/>
                </a:lnTo>
                <a:lnTo>
                  <a:pt x="1476269" y="608570"/>
                </a:lnTo>
                <a:lnTo>
                  <a:pt x="1483276" y="652872"/>
                </a:lnTo>
                <a:lnTo>
                  <a:pt x="1487948" y="701837"/>
                </a:lnTo>
                <a:lnTo>
                  <a:pt x="1350132" y="774120"/>
                </a:lnTo>
                <a:lnTo>
                  <a:pt x="1347796" y="802100"/>
                </a:lnTo>
                <a:lnTo>
                  <a:pt x="1345460" y="830080"/>
                </a:lnTo>
                <a:lnTo>
                  <a:pt x="1340789" y="855729"/>
                </a:lnTo>
                <a:lnTo>
                  <a:pt x="1333781" y="886040"/>
                </a:lnTo>
                <a:lnTo>
                  <a:pt x="1448238" y="988635"/>
                </a:lnTo>
                <a:lnTo>
                  <a:pt x="1431887" y="1032937"/>
                </a:lnTo>
                <a:lnTo>
                  <a:pt x="1410865" y="1077239"/>
                </a:lnTo>
                <a:lnTo>
                  <a:pt x="1259033" y="1067912"/>
                </a:lnTo>
                <a:lnTo>
                  <a:pt x="1242682" y="1093560"/>
                </a:lnTo>
                <a:lnTo>
                  <a:pt x="1226331" y="1116877"/>
                </a:lnTo>
                <a:lnTo>
                  <a:pt x="1209980" y="1137862"/>
                </a:lnTo>
                <a:lnTo>
                  <a:pt x="1191293" y="1158848"/>
                </a:lnTo>
                <a:lnTo>
                  <a:pt x="1235674" y="1303412"/>
                </a:lnTo>
                <a:lnTo>
                  <a:pt x="1198301" y="1336056"/>
                </a:lnTo>
                <a:lnTo>
                  <a:pt x="1179614" y="1350046"/>
                </a:lnTo>
                <a:lnTo>
                  <a:pt x="1158591" y="1364036"/>
                </a:lnTo>
                <a:lnTo>
                  <a:pt x="1030118" y="1282427"/>
                </a:lnTo>
                <a:lnTo>
                  <a:pt x="1006759" y="1294085"/>
                </a:lnTo>
                <a:lnTo>
                  <a:pt x="981065" y="1305744"/>
                </a:lnTo>
                <a:lnTo>
                  <a:pt x="955370" y="1315071"/>
                </a:lnTo>
                <a:lnTo>
                  <a:pt x="927340" y="1324397"/>
                </a:lnTo>
                <a:lnTo>
                  <a:pt x="892302" y="1475957"/>
                </a:lnTo>
                <a:lnTo>
                  <a:pt x="845584" y="1482952"/>
                </a:lnTo>
                <a:lnTo>
                  <a:pt x="798867" y="1487615"/>
                </a:lnTo>
                <a:lnTo>
                  <a:pt x="728791" y="1350046"/>
                </a:lnTo>
                <a:lnTo>
                  <a:pt x="700761" y="1350046"/>
                </a:lnTo>
                <a:lnTo>
                  <a:pt x="672730" y="1345382"/>
                </a:lnTo>
                <a:lnTo>
                  <a:pt x="642364" y="1343051"/>
                </a:lnTo>
                <a:lnTo>
                  <a:pt x="616669" y="1336056"/>
                </a:lnTo>
                <a:lnTo>
                  <a:pt x="511555" y="1450308"/>
                </a:lnTo>
                <a:lnTo>
                  <a:pt x="488197" y="1443313"/>
                </a:lnTo>
                <a:lnTo>
                  <a:pt x="467174" y="1436318"/>
                </a:lnTo>
                <a:lnTo>
                  <a:pt x="422792" y="1417665"/>
                </a:lnTo>
                <a:lnTo>
                  <a:pt x="429800" y="1259110"/>
                </a:lnTo>
                <a:lnTo>
                  <a:pt x="406441" y="1242788"/>
                </a:lnTo>
                <a:lnTo>
                  <a:pt x="383083" y="1226467"/>
                </a:lnTo>
                <a:lnTo>
                  <a:pt x="362060" y="1210145"/>
                </a:lnTo>
                <a:lnTo>
                  <a:pt x="341037" y="1191491"/>
                </a:lnTo>
                <a:lnTo>
                  <a:pt x="184534" y="1238125"/>
                </a:lnTo>
                <a:lnTo>
                  <a:pt x="156503" y="1205481"/>
                </a:lnTo>
                <a:lnTo>
                  <a:pt x="130809" y="1170506"/>
                </a:lnTo>
                <a:lnTo>
                  <a:pt x="219572" y="1032937"/>
                </a:lnTo>
                <a:lnTo>
                  <a:pt x="207893" y="1007288"/>
                </a:lnTo>
                <a:lnTo>
                  <a:pt x="193877" y="981640"/>
                </a:lnTo>
                <a:lnTo>
                  <a:pt x="182198" y="955991"/>
                </a:lnTo>
                <a:lnTo>
                  <a:pt x="172854" y="928011"/>
                </a:lnTo>
                <a:lnTo>
                  <a:pt x="14015" y="893036"/>
                </a:lnTo>
                <a:lnTo>
                  <a:pt x="7008" y="848734"/>
                </a:lnTo>
                <a:lnTo>
                  <a:pt x="0" y="806763"/>
                </a:lnTo>
                <a:lnTo>
                  <a:pt x="147160" y="732149"/>
                </a:lnTo>
                <a:lnTo>
                  <a:pt x="149496" y="701837"/>
                </a:lnTo>
                <a:lnTo>
                  <a:pt x="151832" y="671525"/>
                </a:lnTo>
                <a:lnTo>
                  <a:pt x="156503" y="643545"/>
                </a:lnTo>
                <a:lnTo>
                  <a:pt x="161175" y="615565"/>
                </a:lnTo>
                <a:lnTo>
                  <a:pt x="39710" y="501312"/>
                </a:lnTo>
                <a:lnTo>
                  <a:pt x="53725" y="461674"/>
                </a:lnTo>
                <a:lnTo>
                  <a:pt x="70076" y="424367"/>
                </a:lnTo>
                <a:lnTo>
                  <a:pt x="238259" y="431362"/>
                </a:lnTo>
                <a:lnTo>
                  <a:pt x="254610" y="408045"/>
                </a:lnTo>
                <a:lnTo>
                  <a:pt x="273297" y="384728"/>
                </a:lnTo>
                <a:lnTo>
                  <a:pt x="289648" y="361411"/>
                </a:lnTo>
                <a:lnTo>
                  <a:pt x="310671" y="340426"/>
                </a:lnTo>
                <a:lnTo>
                  <a:pt x="259282" y="177208"/>
                </a:lnTo>
                <a:lnTo>
                  <a:pt x="289648" y="151560"/>
                </a:lnTo>
                <a:lnTo>
                  <a:pt x="322350" y="128243"/>
                </a:lnTo>
                <a:lnTo>
                  <a:pt x="467174" y="219179"/>
                </a:lnTo>
                <a:lnTo>
                  <a:pt x="492868" y="205188"/>
                </a:lnTo>
                <a:lnTo>
                  <a:pt x="518563" y="193530"/>
                </a:lnTo>
                <a:lnTo>
                  <a:pt x="546593" y="184203"/>
                </a:lnTo>
                <a:lnTo>
                  <a:pt x="574624" y="174876"/>
                </a:lnTo>
                <a:lnTo>
                  <a:pt x="609662" y="9327"/>
                </a:lnTo>
                <a:lnTo>
                  <a:pt x="630685" y="6995"/>
                </a:lnTo>
                <a:lnTo>
                  <a:pt x="651707" y="2332"/>
                </a:lnTo>
                <a:close/>
              </a:path>
            </a:pathLst>
          </a:custGeom>
          <a:solidFill>
            <a:schemeClr val="accent1">
              <a:lumMod val="75000"/>
            </a:schemeClr>
          </a:solidFill>
          <a:ln w="3175" cap="flat" cmpd="sng" algn="ctr">
            <a:noFill/>
            <a:prstDash val="solid"/>
          </a:ln>
          <a:effectLst/>
        </p:spPr>
        <p:txBody>
          <a:bodyPr lIns="0" tIns="34272" rIns="0" bIns="34272"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165" fontAlgn="base">
              <a:lnSpc>
                <a:spcPct val="120000"/>
              </a:lnSpc>
              <a:spcBef>
                <a:spcPts val="450"/>
              </a:spcBef>
              <a:spcAft>
                <a:spcPts val="450"/>
              </a:spcAft>
            </a:pPr>
            <a:endParaRPr lang="en-US" sz="2100" kern="0" dirty="0">
              <a:solidFill>
                <a:sysClr val="window" lastClr="FFFFFF"/>
              </a:solidFill>
              <a:cs typeface="+mn-ea"/>
              <a:sym typeface="+mn-lt"/>
            </a:endParaRPr>
          </a:p>
        </p:txBody>
      </p:sp>
      <p:sp>
        <p:nvSpPr>
          <p:cNvPr id="16" name="矩形 15"/>
          <p:cNvSpPr/>
          <p:nvPr/>
        </p:nvSpPr>
        <p:spPr>
          <a:xfrm>
            <a:off x="3453538" y="1711301"/>
            <a:ext cx="2760058" cy="567779"/>
          </a:xfrm>
          <a:prstGeom prst="rect">
            <a:avLst/>
          </a:prstGeom>
          <a:solidFill>
            <a:srgbClr val="2C4D88"/>
          </a:solidFill>
          <a:ln>
            <a:noFill/>
          </a:ln>
        </p:spPr>
        <p:style>
          <a:lnRef idx="2">
            <a:schemeClr val="accent1">
              <a:shade val="50000"/>
            </a:schemeClr>
          </a:lnRef>
          <a:fillRef idx="1">
            <a:schemeClr val="accent1"/>
          </a:fillRef>
          <a:effectRef idx="0">
            <a:schemeClr val="accent1"/>
          </a:effectRef>
          <a:fontRef idx="minor">
            <a:schemeClr val="lt1"/>
          </a:fontRef>
        </p:style>
        <p:txBody>
          <a:bodyPr lIns="68567" tIns="34284" rIns="68567" bIns="34284"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3200" b="1" spc="300" dirty="0">
                <a:cs typeface="+mn-ea"/>
                <a:sym typeface="+mn-lt"/>
              </a:rPr>
              <a:t>成本的定义</a:t>
            </a:r>
            <a:endParaRPr lang="zh-CN" altLang="en-US" sz="3200" b="1" spc="300" dirty="0">
              <a:cs typeface="+mn-ea"/>
              <a:sym typeface="+mn-lt"/>
            </a:endParaRPr>
          </a:p>
        </p:txBody>
      </p:sp>
      <p:sp>
        <p:nvSpPr>
          <p:cNvPr id="17" name="椭圆 16"/>
          <p:cNvSpPr/>
          <p:nvPr/>
        </p:nvSpPr>
        <p:spPr>
          <a:xfrm>
            <a:off x="1373123" y="4099607"/>
            <a:ext cx="804412" cy="843394"/>
          </a:xfrm>
          <a:prstGeom prst="ellipse">
            <a:avLst/>
          </a:prstGeom>
          <a:solidFill>
            <a:srgbClr val="FC9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9" name="椭圆 18"/>
          <p:cNvSpPr/>
          <p:nvPr/>
        </p:nvSpPr>
        <p:spPr>
          <a:xfrm>
            <a:off x="4031234" y="3975108"/>
            <a:ext cx="652960" cy="676855"/>
          </a:xfrm>
          <a:prstGeom prst="ellipse">
            <a:avLst/>
          </a:prstGeom>
          <a:solidFill>
            <a:srgbClr val="FC9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1" name="椭圆 20"/>
          <p:cNvSpPr/>
          <p:nvPr/>
        </p:nvSpPr>
        <p:spPr>
          <a:xfrm>
            <a:off x="2524088" y="3006704"/>
            <a:ext cx="1080000" cy="1080000"/>
          </a:xfrm>
          <a:prstGeom prst="ellipse">
            <a:avLst/>
          </a:prstGeom>
          <a:solidFill>
            <a:srgbClr val="55A3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3" name="椭圆 22"/>
          <p:cNvSpPr/>
          <p:nvPr/>
        </p:nvSpPr>
        <p:spPr>
          <a:xfrm>
            <a:off x="5164259" y="3119359"/>
            <a:ext cx="905372" cy="867781"/>
          </a:xfrm>
          <a:prstGeom prst="ellipse">
            <a:avLst/>
          </a:prstGeom>
          <a:solidFill>
            <a:srgbClr val="55A3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p:transition spd="slow" advClick="0" advTm="6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1000"/>
                                        <p:tgtEl>
                                          <p:spTgt spid="5"/>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left)">
                                      <p:cBhvr>
                                        <p:cTn id="10" dur="1000"/>
                                        <p:tgtEl>
                                          <p:spTgt spid="7"/>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left)">
                                      <p:cBhvr>
                                        <p:cTn id="13" dur="1000"/>
                                        <p:tgtEl>
                                          <p:spTgt spid="4"/>
                                        </p:tgtEl>
                                      </p:cBhvr>
                                    </p:animEffect>
                                  </p:childTnLst>
                                </p:cTn>
                              </p:par>
                              <p:par>
                                <p:cTn id="14" presetID="22" presetClass="entr" presetSubtype="8" fill="hold"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ipe(left)">
                                      <p:cBhvr>
                                        <p:cTn id="16" dur="1000"/>
                                        <p:tgtEl>
                                          <p:spTgt spid="6"/>
                                        </p:tgtEl>
                                      </p:cBhvr>
                                    </p:animEffect>
                                  </p:childTnLst>
                                </p:cTn>
                              </p:par>
                              <p:par>
                                <p:cTn id="17" presetID="10" presetClass="entr" presetSubtype="0" fill="hold" grpId="0" nodeType="withEffect">
                                  <p:stCondLst>
                                    <p:cond delay="150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500"/>
                                        <p:tgtEl>
                                          <p:spTgt spid="15"/>
                                        </p:tgtEl>
                                      </p:cBhvr>
                                    </p:animEffect>
                                  </p:childTnLst>
                                </p:cTn>
                              </p:par>
                              <p:par>
                                <p:cTn id="20" presetID="8" presetClass="emph" presetSubtype="0" repeatCount="indefinite" fill="hold" grpId="1" nodeType="withEffect">
                                  <p:stCondLst>
                                    <p:cond delay="1500"/>
                                  </p:stCondLst>
                                  <p:childTnLst>
                                    <p:animRot by="64800000">
                                      <p:cBhvr>
                                        <p:cTn id="21" dur="7500" fill="hold"/>
                                        <p:tgtEl>
                                          <p:spTgt spid="15"/>
                                        </p:tgtEl>
                                        <p:attrNameLst>
                                          <p:attrName>r</p:attrName>
                                        </p:attrNameLst>
                                      </p:cBhvr>
                                    </p:animRot>
                                  </p:childTnLst>
                                </p:cTn>
                              </p:par>
                              <p:par>
                                <p:cTn id="22" presetID="10" presetClass="entr" presetSubtype="0" fill="hold" grpId="0" nodeType="withEffect">
                                  <p:stCondLst>
                                    <p:cond delay="1500"/>
                                  </p:stCondLst>
                                  <p:childTnLst>
                                    <p:set>
                                      <p:cBhvr>
                                        <p:cTn id="23" dur="1" fill="hold">
                                          <p:stCondLst>
                                            <p:cond delay="0"/>
                                          </p:stCondLst>
                                        </p:cTn>
                                        <p:tgtEl>
                                          <p:spTgt spid="12"/>
                                        </p:tgtEl>
                                        <p:attrNameLst>
                                          <p:attrName>style.visibility</p:attrName>
                                        </p:attrNameLst>
                                      </p:cBhvr>
                                      <p:to>
                                        <p:strVal val="visible"/>
                                      </p:to>
                                    </p:set>
                                    <p:animEffect transition="in" filter="fade">
                                      <p:cBhvr>
                                        <p:cTn id="24" dur="500"/>
                                        <p:tgtEl>
                                          <p:spTgt spid="12"/>
                                        </p:tgtEl>
                                      </p:cBhvr>
                                    </p:animEffect>
                                  </p:childTnLst>
                                </p:cTn>
                              </p:par>
                              <p:par>
                                <p:cTn id="25" presetID="8" presetClass="emph" presetSubtype="0" repeatCount="indefinite" fill="hold" grpId="1" nodeType="withEffect">
                                  <p:stCondLst>
                                    <p:cond delay="1500"/>
                                  </p:stCondLst>
                                  <p:childTnLst>
                                    <p:animRot by="64800000">
                                      <p:cBhvr>
                                        <p:cTn id="26" dur="7500" fill="hold"/>
                                        <p:tgtEl>
                                          <p:spTgt spid="12"/>
                                        </p:tgtEl>
                                        <p:attrNameLst>
                                          <p:attrName>r</p:attrName>
                                        </p:attrNameLst>
                                      </p:cBhvr>
                                    </p:animRot>
                                  </p:childTnLst>
                                </p:cTn>
                              </p:par>
                              <p:par>
                                <p:cTn id="27" presetID="10" presetClass="entr" presetSubtype="0" fill="hold" grpId="0" nodeType="withEffect">
                                  <p:stCondLst>
                                    <p:cond delay="1500"/>
                                  </p:stCondLst>
                                  <p:childTnLst>
                                    <p:set>
                                      <p:cBhvr>
                                        <p:cTn id="28" dur="1" fill="hold">
                                          <p:stCondLst>
                                            <p:cond delay="0"/>
                                          </p:stCondLst>
                                        </p:cTn>
                                        <p:tgtEl>
                                          <p:spTgt spid="13"/>
                                        </p:tgtEl>
                                        <p:attrNameLst>
                                          <p:attrName>style.visibility</p:attrName>
                                        </p:attrNameLst>
                                      </p:cBhvr>
                                      <p:to>
                                        <p:strVal val="visible"/>
                                      </p:to>
                                    </p:set>
                                    <p:animEffect transition="in" filter="fade">
                                      <p:cBhvr>
                                        <p:cTn id="29" dur="500"/>
                                        <p:tgtEl>
                                          <p:spTgt spid="13"/>
                                        </p:tgtEl>
                                      </p:cBhvr>
                                    </p:animEffect>
                                  </p:childTnLst>
                                </p:cTn>
                              </p:par>
                              <p:par>
                                <p:cTn id="30" presetID="8" presetClass="emph" presetSubtype="0" repeatCount="indefinite" fill="hold" grpId="1" nodeType="withEffect">
                                  <p:stCondLst>
                                    <p:cond delay="1500"/>
                                  </p:stCondLst>
                                  <p:childTnLst>
                                    <p:animRot by="64800000">
                                      <p:cBhvr>
                                        <p:cTn id="31" dur="7500" fill="hold"/>
                                        <p:tgtEl>
                                          <p:spTgt spid="13"/>
                                        </p:tgtEl>
                                        <p:attrNameLst>
                                          <p:attrName>r</p:attrName>
                                        </p:attrNameLst>
                                      </p:cBhvr>
                                    </p:animRot>
                                  </p:childTnLst>
                                </p:cTn>
                              </p:par>
                              <p:par>
                                <p:cTn id="32" presetID="10" presetClass="entr" presetSubtype="0" fill="hold" grpId="0" nodeType="withEffect">
                                  <p:stCondLst>
                                    <p:cond delay="1500"/>
                                  </p:stCondLst>
                                  <p:childTnLst>
                                    <p:set>
                                      <p:cBhvr>
                                        <p:cTn id="33" dur="1" fill="hold">
                                          <p:stCondLst>
                                            <p:cond delay="0"/>
                                          </p:stCondLst>
                                        </p:cTn>
                                        <p:tgtEl>
                                          <p:spTgt spid="14"/>
                                        </p:tgtEl>
                                        <p:attrNameLst>
                                          <p:attrName>style.visibility</p:attrName>
                                        </p:attrNameLst>
                                      </p:cBhvr>
                                      <p:to>
                                        <p:strVal val="visible"/>
                                      </p:to>
                                    </p:set>
                                    <p:animEffect transition="in" filter="fade">
                                      <p:cBhvr>
                                        <p:cTn id="34" dur="500"/>
                                        <p:tgtEl>
                                          <p:spTgt spid="14"/>
                                        </p:tgtEl>
                                      </p:cBhvr>
                                    </p:animEffect>
                                  </p:childTnLst>
                                </p:cTn>
                              </p:par>
                              <p:par>
                                <p:cTn id="35" presetID="8" presetClass="emph" presetSubtype="0" repeatCount="indefinite" fill="hold" grpId="1" nodeType="withEffect">
                                  <p:stCondLst>
                                    <p:cond delay="1500"/>
                                  </p:stCondLst>
                                  <p:childTnLst>
                                    <p:animRot by="64800000">
                                      <p:cBhvr>
                                        <p:cTn id="36" dur="7500" fill="hold"/>
                                        <p:tgtEl>
                                          <p:spTgt spid="14"/>
                                        </p:tgtEl>
                                        <p:attrNameLst>
                                          <p:attrName>r</p:attrName>
                                        </p:attrNameLst>
                                      </p:cBhvr>
                                    </p:animRot>
                                  </p:childTnLst>
                                </p:cTn>
                              </p:par>
                              <p:par>
                                <p:cTn id="37" presetID="10" presetClass="entr" presetSubtype="0" fill="hold" grpId="0" nodeType="withEffect">
                                  <p:stCondLst>
                                    <p:cond delay="1500"/>
                                  </p:stCondLst>
                                  <p:childTnLst>
                                    <p:set>
                                      <p:cBhvr>
                                        <p:cTn id="38" dur="1" fill="hold">
                                          <p:stCondLst>
                                            <p:cond delay="0"/>
                                          </p:stCondLst>
                                        </p:cTn>
                                        <p:tgtEl>
                                          <p:spTgt spid="17"/>
                                        </p:tgtEl>
                                        <p:attrNameLst>
                                          <p:attrName>style.visibility</p:attrName>
                                        </p:attrNameLst>
                                      </p:cBhvr>
                                      <p:to>
                                        <p:strVal val="visible"/>
                                      </p:to>
                                    </p:set>
                                    <p:animEffect transition="in" filter="fade">
                                      <p:cBhvr>
                                        <p:cTn id="39" dur="500"/>
                                        <p:tgtEl>
                                          <p:spTgt spid="17"/>
                                        </p:tgtEl>
                                      </p:cBhvr>
                                    </p:animEffect>
                                  </p:childTnLst>
                                </p:cTn>
                              </p:par>
                              <p:par>
                                <p:cTn id="40" presetID="10" presetClass="entr" presetSubtype="0" fill="hold" grpId="0" nodeType="withEffect">
                                  <p:stCondLst>
                                    <p:cond delay="1500"/>
                                  </p:stCondLst>
                                  <p:childTnLst>
                                    <p:set>
                                      <p:cBhvr>
                                        <p:cTn id="41" dur="1" fill="hold">
                                          <p:stCondLst>
                                            <p:cond delay="0"/>
                                          </p:stCondLst>
                                        </p:cTn>
                                        <p:tgtEl>
                                          <p:spTgt spid="21"/>
                                        </p:tgtEl>
                                        <p:attrNameLst>
                                          <p:attrName>style.visibility</p:attrName>
                                        </p:attrNameLst>
                                      </p:cBhvr>
                                      <p:to>
                                        <p:strVal val="visible"/>
                                      </p:to>
                                    </p:set>
                                    <p:animEffect transition="in" filter="fade">
                                      <p:cBhvr>
                                        <p:cTn id="42" dur="500"/>
                                        <p:tgtEl>
                                          <p:spTgt spid="21"/>
                                        </p:tgtEl>
                                      </p:cBhvr>
                                    </p:animEffect>
                                  </p:childTnLst>
                                </p:cTn>
                              </p:par>
                              <p:par>
                                <p:cTn id="43" presetID="10" presetClass="entr" presetSubtype="0" fill="hold" grpId="0" nodeType="withEffect">
                                  <p:stCondLst>
                                    <p:cond delay="1500"/>
                                  </p:stCondLst>
                                  <p:childTnLst>
                                    <p:set>
                                      <p:cBhvr>
                                        <p:cTn id="44" dur="1" fill="hold">
                                          <p:stCondLst>
                                            <p:cond delay="0"/>
                                          </p:stCondLst>
                                        </p:cTn>
                                        <p:tgtEl>
                                          <p:spTgt spid="19"/>
                                        </p:tgtEl>
                                        <p:attrNameLst>
                                          <p:attrName>style.visibility</p:attrName>
                                        </p:attrNameLst>
                                      </p:cBhvr>
                                      <p:to>
                                        <p:strVal val="visible"/>
                                      </p:to>
                                    </p:set>
                                    <p:animEffect transition="in" filter="fade">
                                      <p:cBhvr>
                                        <p:cTn id="45" dur="500"/>
                                        <p:tgtEl>
                                          <p:spTgt spid="19"/>
                                        </p:tgtEl>
                                      </p:cBhvr>
                                    </p:animEffect>
                                  </p:childTnLst>
                                </p:cTn>
                              </p:par>
                              <p:par>
                                <p:cTn id="46" presetID="10" presetClass="entr" presetSubtype="0" fill="hold" grpId="0" nodeType="withEffect">
                                  <p:stCondLst>
                                    <p:cond delay="1500"/>
                                  </p:stCondLst>
                                  <p:childTnLst>
                                    <p:set>
                                      <p:cBhvr>
                                        <p:cTn id="47" dur="1" fill="hold">
                                          <p:stCondLst>
                                            <p:cond delay="0"/>
                                          </p:stCondLst>
                                        </p:cTn>
                                        <p:tgtEl>
                                          <p:spTgt spid="23"/>
                                        </p:tgtEl>
                                        <p:attrNameLst>
                                          <p:attrName>style.visibility</p:attrName>
                                        </p:attrNameLst>
                                      </p:cBhvr>
                                      <p:to>
                                        <p:strVal val="visible"/>
                                      </p:to>
                                    </p:set>
                                    <p:animEffect transition="in" filter="fade">
                                      <p:cBhvr>
                                        <p:cTn id="48" dur="500"/>
                                        <p:tgtEl>
                                          <p:spTgt spid="23"/>
                                        </p:tgtEl>
                                      </p:cBhvr>
                                    </p:animEffect>
                                  </p:childTnLst>
                                </p:cTn>
                              </p:par>
                              <p:par>
                                <p:cTn id="49" presetID="42" presetClass="entr" presetSubtype="0" fill="hold" grpId="0" nodeType="withEffect">
                                  <p:stCondLst>
                                    <p:cond delay="1500"/>
                                  </p:stCondLst>
                                  <p:childTnLst>
                                    <p:set>
                                      <p:cBhvr>
                                        <p:cTn id="50" dur="1" fill="hold">
                                          <p:stCondLst>
                                            <p:cond delay="0"/>
                                          </p:stCondLst>
                                        </p:cTn>
                                        <p:tgtEl>
                                          <p:spTgt spid="16"/>
                                        </p:tgtEl>
                                        <p:attrNameLst>
                                          <p:attrName>style.visibility</p:attrName>
                                        </p:attrNameLst>
                                      </p:cBhvr>
                                      <p:to>
                                        <p:strVal val="visible"/>
                                      </p:to>
                                    </p:set>
                                    <p:animEffect transition="in" filter="fade">
                                      <p:cBhvr>
                                        <p:cTn id="51" dur="1000"/>
                                        <p:tgtEl>
                                          <p:spTgt spid="16"/>
                                        </p:tgtEl>
                                      </p:cBhvr>
                                    </p:animEffect>
                                    <p:anim calcmode="lin" valueType="num">
                                      <p:cBhvr>
                                        <p:cTn id="52" dur="1000" fill="hold"/>
                                        <p:tgtEl>
                                          <p:spTgt spid="16"/>
                                        </p:tgtEl>
                                        <p:attrNameLst>
                                          <p:attrName>ppt_x</p:attrName>
                                        </p:attrNameLst>
                                      </p:cBhvr>
                                      <p:tavLst>
                                        <p:tav tm="0">
                                          <p:val>
                                            <p:strVal val="#ppt_x"/>
                                          </p:val>
                                        </p:tav>
                                        <p:tav tm="100000">
                                          <p:val>
                                            <p:strVal val="#ppt_x"/>
                                          </p:val>
                                        </p:tav>
                                      </p:tavLst>
                                    </p:anim>
                                    <p:anim calcmode="lin" valueType="num">
                                      <p:cBhvr>
                                        <p:cTn id="53" dur="1000" fill="hold"/>
                                        <p:tgtEl>
                                          <p:spTgt spid="16"/>
                                        </p:tgtEl>
                                        <p:attrNameLst>
                                          <p:attrName>ppt_y</p:attrName>
                                        </p:attrNameLst>
                                      </p:cBhvr>
                                      <p:tavLst>
                                        <p:tav tm="0">
                                          <p:val>
                                            <p:strVal val="#ppt_y+.1"/>
                                          </p:val>
                                        </p:tav>
                                        <p:tav tm="100000">
                                          <p:val>
                                            <p:strVal val="#ppt_y"/>
                                          </p:val>
                                        </p:tav>
                                      </p:tavLst>
                                    </p:anim>
                                  </p:childTnLst>
                                </p:cTn>
                              </p:par>
                              <p:par>
                                <p:cTn id="54" presetID="42" presetClass="entr" presetSubtype="0" fill="hold" grpId="0" nodeType="withEffect">
                                  <p:stCondLst>
                                    <p:cond delay="1500"/>
                                  </p:stCondLst>
                                  <p:childTnLst>
                                    <p:set>
                                      <p:cBhvr>
                                        <p:cTn id="55" dur="1" fill="hold">
                                          <p:stCondLst>
                                            <p:cond delay="0"/>
                                          </p:stCondLst>
                                        </p:cTn>
                                        <p:tgtEl>
                                          <p:spTgt spid="11"/>
                                        </p:tgtEl>
                                        <p:attrNameLst>
                                          <p:attrName>style.visibility</p:attrName>
                                        </p:attrNameLst>
                                      </p:cBhvr>
                                      <p:to>
                                        <p:strVal val="visible"/>
                                      </p:to>
                                    </p:set>
                                    <p:animEffect transition="in" filter="fade">
                                      <p:cBhvr>
                                        <p:cTn id="56" dur="1000"/>
                                        <p:tgtEl>
                                          <p:spTgt spid="11"/>
                                        </p:tgtEl>
                                      </p:cBhvr>
                                    </p:animEffect>
                                    <p:anim calcmode="lin" valueType="num">
                                      <p:cBhvr>
                                        <p:cTn id="57" dur="1000" fill="hold"/>
                                        <p:tgtEl>
                                          <p:spTgt spid="11"/>
                                        </p:tgtEl>
                                        <p:attrNameLst>
                                          <p:attrName>ppt_x</p:attrName>
                                        </p:attrNameLst>
                                      </p:cBhvr>
                                      <p:tavLst>
                                        <p:tav tm="0">
                                          <p:val>
                                            <p:strVal val="#ppt_x"/>
                                          </p:val>
                                        </p:tav>
                                        <p:tav tm="100000">
                                          <p:val>
                                            <p:strVal val="#ppt_x"/>
                                          </p:val>
                                        </p:tav>
                                      </p:tavLst>
                                    </p:anim>
                                    <p:anim calcmode="lin" valueType="num">
                                      <p:cBhvr>
                                        <p:cTn id="58"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7" grpId="0"/>
      <p:bldP spid="11" grpId="0"/>
      <p:bldP spid="12" grpId="0" animBg="1"/>
      <p:bldP spid="12" grpId="1" animBg="1"/>
      <p:bldP spid="13" grpId="0" animBg="1"/>
      <p:bldP spid="13" grpId="1" animBg="1"/>
      <p:bldP spid="14" grpId="0" animBg="1"/>
      <p:bldP spid="14" grpId="1" animBg="1"/>
      <p:bldP spid="15" grpId="0" animBg="1"/>
      <p:bldP spid="15" grpId="1" animBg="1"/>
      <p:bldP spid="16" grpId="0" animBg="1"/>
      <p:bldP spid="17" grpId="0" animBg="1"/>
      <p:bldP spid="19" grpId="0" animBg="1"/>
      <p:bldP spid="21" grpId="0" animBg="1"/>
      <p:bldP spid="23"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Shape 1789"/>
          <p:cNvSpPr/>
          <p:nvPr/>
        </p:nvSpPr>
        <p:spPr>
          <a:xfrm flipH="1">
            <a:off x="1731139" y="3551820"/>
            <a:ext cx="3963590" cy="858750"/>
          </a:xfrm>
          <a:prstGeom prst="line">
            <a:avLst/>
          </a:prstGeom>
          <a:ln w="12700">
            <a:solidFill>
              <a:srgbClr val="A6AAA9"/>
            </a:solidFill>
            <a:miter lim="400000"/>
          </a:ln>
        </p:spPr>
        <p:txBody>
          <a:bodyPr lIns="0" tIns="0" rIns="0" bIns="0"/>
          <a:lstStyle/>
          <a:p>
            <a:pPr defTabSz="171450">
              <a:defRPr sz="1200">
                <a:solidFill>
                  <a:srgbClr val="000000"/>
                </a:solidFill>
                <a:latin typeface="Helvetica"/>
                <a:ea typeface="Helvetica"/>
                <a:cs typeface="Helvetica"/>
                <a:sym typeface="Helvetica"/>
              </a:defRPr>
            </a:pPr>
            <a:endParaRPr sz="500">
              <a:cs typeface="+mn-ea"/>
              <a:sym typeface="+mn-lt"/>
            </a:endParaRPr>
          </a:p>
        </p:txBody>
      </p:sp>
      <p:sp>
        <p:nvSpPr>
          <p:cNvPr id="51" name="Shape 1789"/>
          <p:cNvSpPr/>
          <p:nvPr/>
        </p:nvSpPr>
        <p:spPr>
          <a:xfrm flipH="1" flipV="1">
            <a:off x="6581539" y="3551820"/>
            <a:ext cx="3708321" cy="846660"/>
          </a:xfrm>
          <a:prstGeom prst="line">
            <a:avLst/>
          </a:prstGeom>
          <a:ln w="12700">
            <a:solidFill>
              <a:srgbClr val="A6AAA9"/>
            </a:solidFill>
            <a:miter lim="400000"/>
          </a:ln>
        </p:spPr>
        <p:txBody>
          <a:bodyPr lIns="0" tIns="0" rIns="0" bIns="0"/>
          <a:lstStyle/>
          <a:p>
            <a:pPr defTabSz="171450">
              <a:defRPr sz="1200">
                <a:solidFill>
                  <a:srgbClr val="000000"/>
                </a:solidFill>
                <a:latin typeface="Helvetica"/>
                <a:ea typeface="Helvetica"/>
                <a:cs typeface="Helvetica"/>
                <a:sym typeface="Helvetica"/>
              </a:defRPr>
            </a:pPr>
            <a:endParaRPr sz="500">
              <a:cs typeface="+mn-ea"/>
              <a:sym typeface="+mn-lt"/>
            </a:endParaRPr>
          </a:p>
        </p:txBody>
      </p:sp>
      <p:sp>
        <p:nvSpPr>
          <p:cNvPr id="4" name="矩形 3"/>
          <p:cNvSpPr/>
          <p:nvPr/>
        </p:nvSpPr>
        <p:spPr>
          <a:xfrm>
            <a:off x="1765738" y="753752"/>
            <a:ext cx="10079420" cy="136634"/>
          </a:xfrm>
          <a:prstGeom prst="rect">
            <a:avLst/>
          </a:prstGeom>
          <a:solidFill>
            <a:srgbClr val="0034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003466"/>
              </a:solidFill>
              <a:cs typeface="+mn-ea"/>
              <a:sym typeface="+mn-lt"/>
            </a:endParaRPr>
          </a:p>
        </p:txBody>
      </p:sp>
      <p:sp>
        <p:nvSpPr>
          <p:cNvPr id="5" name="椭圆 4"/>
          <p:cNvSpPr/>
          <p:nvPr/>
        </p:nvSpPr>
        <p:spPr>
          <a:xfrm>
            <a:off x="346842" y="0"/>
            <a:ext cx="1332000" cy="1332000"/>
          </a:xfrm>
          <a:prstGeom prst="ellipse">
            <a:avLst/>
          </a:prstGeom>
          <a:blipFill dpi="0" rotWithShape="1">
            <a:blip r:embed="rId1" cstate="screen"/>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6" name="组合 5"/>
          <p:cNvGrpSpPr/>
          <p:nvPr/>
        </p:nvGrpSpPr>
        <p:grpSpPr>
          <a:xfrm>
            <a:off x="11330808" y="372047"/>
            <a:ext cx="514350" cy="284207"/>
            <a:chOff x="10501313" y="528290"/>
            <a:chExt cx="514350" cy="332185"/>
          </a:xfrm>
          <a:solidFill>
            <a:srgbClr val="395B77"/>
          </a:solidFill>
        </p:grpSpPr>
        <p:sp>
          <p:nvSpPr>
            <p:cNvPr id="8" name="矩形 7"/>
            <p:cNvSpPr/>
            <p:nvPr/>
          </p:nvSpPr>
          <p:spPr>
            <a:xfrm>
              <a:off x="10501313" y="700088"/>
              <a:ext cx="102306" cy="160387"/>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a:cs typeface="+mn-ea"/>
                <a:sym typeface="+mn-lt"/>
              </a:endParaRPr>
            </a:p>
          </p:txBody>
        </p:sp>
        <p:sp>
          <p:nvSpPr>
            <p:cNvPr id="9" name="矩形 8"/>
            <p:cNvSpPr/>
            <p:nvPr/>
          </p:nvSpPr>
          <p:spPr>
            <a:xfrm>
              <a:off x="10707335" y="597694"/>
              <a:ext cx="102306" cy="262781"/>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a:cs typeface="+mn-ea"/>
                <a:sym typeface="+mn-lt"/>
              </a:endParaRPr>
            </a:p>
          </p:txBody>
        </p:sp>
        <p:sp>
          <p:nvSpPr>
            <p:cNvPr id="10" name="矩形 9"/>
            <p:cNvSpPr/>
            <p:nvPr/>
          </p:nvSpPr>
          <p:spPr>
            <a:xfrm>
              <a:off x="10913357" y="528290"/>
              <a:ext cx="102306" cy="332185"/>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a:cs typeface="+mn-ea"/>
                <a:sym typeface="+mn-lt"/>
              </a:endParaRPr>
            </a:p>
          </p:txBody>
        </p:sp>
      </p:grpSp>
      <p:sp>
        <p:nvSpPr>
          <p:cNvPr id="7" name="矩形 6"/>
          <p:cNvSpPr/>
          <p:nvPr/>
        </p:nvSpPr>
        <p:spPr>
          <a:xfrm>
            <a:off x="1741126" y="194589"/>
            <a:ext cx="2031325" cy="461665"/>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sz="2400" b="1" dirty="0">
                <a:solidFill>
                  <a:srgbClr val="003466"/>
                </a:solidFill>
                <a:cs typeface="+mn-ea"/>
                <a:sym typeface="+mn-lt"/>
              </a:rPr>
              <a:t>项目成本概述</a:t>
            </a:r>
            <a:endParaRPr lang="zh-CN" altLang="en-US" sz="2400" b="1" dirty="0">
              <a:solidFill>
                <a:srgbClr val="003466"/>
              </a:solidFill>
              <a:cs typeface="+mn-ea"/>
              <a:sym typeface="+mn-lt"/>
            </a:endParaRPr>
          </a:p>
        </p:txBody>
      </p:sp>
      <p:sp>
        <p:nvSpPr>
          <p:cNvPr id="86" name="文本框 85"/>
          <p:cNvSpPr txBox="1"/>
          <p:nvPr/>
        </p:nvSpPr>
        <p:spPr>
          <a:xfrm>
            <a:off x="1680116" y="1331999"/>
            <a:ext cx="4415884" cy="1077218"/>
          </a:xfrm>
          <a:prstGeom prst="rect">
            <a:avLst/>
          </a:prstGeom>
          <a:solidFill>
            <a:srgbClr val="2C4D88"/>
          </a:solidFill>
        </p:spPr>
        <p:txBody>
          <a:bodyPr wrap="square">
            <a:spAutoFit/>
          </a:bodyPr>
          <a:lstStyle/>
          <a:p>
            <a:r>
              <a:rPr lang="zh-CN" altLang="en-US" sz="3200" b="1" spc="300" dirty="0">
                <a:solidFill>
                  <a:schemeClr val="bg1"/>
                </a:solidFill>
                <a:cs typeface="+mn-ea"/>
                <a:sym typeface="+mn-lt"/>
              </a:rPr>
              <a:t>成本管理的七大职能：</a:t>
            </a:r>
            <a:endParaRPr lang="zh-CN" altLang="en-US" sz="3200" b="1" spc="300" dirty="0">
              <a:solidFill>
                <a:schemeClr val="bg1"/>
              </a:solidFill>
              <a:cs typeface="+mn-ea"/>
              <a:sym typeface="+mn-lt"/>
            </a:endParaRPr>
          </a:p>
        </p:txBody>
      </p:sp>
      <p:sp>
        <p:nvSpPr>
          <p:cNvPr id="28" name="Shape 1787"/>
          <p:cNvSpPr/>
          <p:nvPr/>
        </p:nvSpPr>
        <p:spPr>
          <a:xfrm>
            <a:off x="6139624" y="3506277"/>
            <a:ext cx="1" cy="1022660"/>
          </a:xfrm>
          <a:prstGeom prst="line">
            <a:avLst/>
          </a:prstGeom>
          <a:ln w="12700">
            <a:solidFill>
              <a:srgbClr val="A6AAA9"/>
            </a:solidFill>
            <a:miter lim="400000"/>
          </a:ln>
        </p:spPr>
        <p:txBody>
          <a:bodyPr lIns="0" tIns="0" rIns="0" bIns="0"/>
          <a:lstStyle/>
          <a:p>
            <a:pPr defTabSz="171450">
              <a:defRPr sz="1200">
                <a:solidFill>
                  <a:srgbClr val="000000"/>
                </a:solidFill>
                <a:latin typeface="Helvetica"/>
                <a:ea typeface="Helvetica"/>
                <a:cs typeface="Helvetica"/>
                <a:sym typeface="Helvetica"/>
              </a:defRPr>
            </a:pPr>
            <a:endParaRPr sz="500">
              <a:cs typeface="+mn-ea"/>
              <a:sym typeface="+mn-lt"/>
            </a:endParaRPr>
          </a:p>
        </p:txBody>
      </p:sp>
      <p:sp>
        <p:nvSpPr>
          <p:cNvPr id="29" name="Shape 1785"/>
          <p:cNvSpPr/>
          <p:nvPr/>
        </p:nvSpPr>
        <p:spPr>
          <a:xfrm>
            <a:off x="6139624" y="3506278"/>
            <a:ext cx="3103813" cy="1017139"/>
          </a:xfrm>
          <a:prstGeom prst="line">
            <a:avLst/>
          </a:prstGeom>
          <a:ln w="12700">
            <a:solidFill>
              <a:srgbClr val="A6AAA9"/>
            </a:solidFill>
            <a:miter lim="400000"/>
          </a:ln>
        </p:spPr>
        <p:txBody>
          <a:bodyPr lIns="0" tIns="0" rIns="0" bIns="0"/>
          <a:lstStyle/>
          <a:p>
            <a:pPr defTabSz="171450">
              <a:defRPr sz="1200">
                <a:solidFill>
                  <a:srgbClr val="000000"/>
                </a:solidFill>
                <a:latin typeface="Helvetica"/>
                <a:ea typeface="Helvetica"/>
                <a:cs typeface="Helvetica"/>
                <a:sym typeface="Helvetica"/>
              </a:defRPr>
            </a:pPr>
            <a:endParaRPr sz="500">
              <a:cs typeface="+mn-ea"/>
              <a:sym typeface="+mn-lt"/>
            </a:endParaRPr>
          </a:p>
        </p:txBody>
      </p:sp>
      <p:sp>
        <p:nvSpPr>
          <p:cNvPr id="30" name="Shape 1786"/>
          <p:cNvSpPr/>
          <p:nvPr/>
        </p:nvSpPr>
        <p:spPr>
          <a:xfrm>
            <a:off x="6144075" y="3506277"/>
            <a:ext cx="1561255" cy="1017140"/>
          </a:xfrm>
          <a:prstGeom prst="line">
            <a:avLst/>
          </a:prstGeom>
          <a:ln w="12700">
            <a:solidFill>
              <a:srgbClr val="A6AAA9"/>
            </a:solidFill>
            <a:miter lim="400000"/>
          </a:ln>
        </p:spPr>
        <p:txBody>
          <a:bodyPr lIns="0" tIns="0" rIns="0" bIns="0"/>
          <a:lstStyle/>
          <a:p>
            <a:pPr defTabSz="171450">
              <a:defRPr sz="1200">
                <a:solidFill>
                  <a:srgbClr val="000000"/>
                </a:solidFill>
                <a:latin typeface="Helvetica"/>
                <a:ea typeface="Helvetica"/>
                <a:cs typeface="Helvetica"/>
                <a:sym typeface="Helvetica"/>
              </a:defRPr>
            </a:pPr>
            <a:endParaRPr sz="500">
              <a:cs typeface="+mn-ea"/>
              <a:sym typeface="+mn-lt"/>
            </a:endParaRPr>
          </a:p>
        </p:txBody>
      </p:sp>
      <p:sp>
        <p:nvSpPr>
          <p:cNvPr id="31" name="Shape 1788"/>
          <p:cNvSpPr/>
          <p:nvPr/>
        </p:nvSpPr>
        <p:spPr>
          <a:xfrm flipH="1">
            <a:off x="4584957" y="3506277"/>
            <a:ext cx="1555238" cy="1011620"/>
          </a:xfrm>
          <a:prstGeom prst="line">
            <a:avLst/>
          </a:prstGeom>
          <a:ln w="12700">
            <a:solidFill>
              <a:srgbClr val="A6AAA9"/>
            </a:solidFill>
            <a:miter lim="400000"/>
          </a:ln>
        </p:spPr>
        <p:txBody>
          <a:bodyPr lIns="0" tIns="0" rIns="0" bIns="0"/>
          <a:lstStyle/>
          <a:p>
            <a:pPr defTabSz="171450">
              <a:defRPr sz="1200">
                <a:solidFill>
                  <a:srgbClr val="000000"/>
                </a:solidFill>
                <a:latin typeface="Helvetica"/>
                <a:ea typeface="Helvetica"/>
                <a:cs typeface="Helvetica"/>
                <a:sym typeface="Helvetica"/>
              </a:defRPr>
            </a:pPr>
            <a:endParaRPr sz="500">
              <a:cs typeface="+mn-ea"/>
              <a:sym typeface="+mn-lt"/>
            </a:endParaRPr>
          </a:p>
        </p:txBody>
      </p:sp>
      <p:sp>
        <p:nvSpPr>
          <p:cNvPr id="32" name="Shape 1789"/>
          <p:cNvSpPr/>
          <p:nvPr/>
        </p:nvSpPr>
        <p:spPr>
          <a:xfrm flipH="1">
            <a:off x="3030293" y="3506277"/>
            <a:ext cx="3109333" cy="1022660"/>
          </a:xfrm>
          <a:prstGeom prst="line">
            <a:avLst/>
          </a:prstGeom>
          <a:ln w="12700">
            <a:solidFill>
              <a:srgbClr val="A6AAA9"/>
            </a:solidFill>
            <a:miter lim="400000"/>
          </a:ln>
        </p:spPr>
        <p:txBody>
          <a:bodyPr lIns="0" tIns="0" rIns="0" bIns="0"/>
          <a:lstStyle/>
          <a:p>
            <a:pPr defTabSz="171450">
              <a:defRPr sz="1200">
                <a:solidFill>
                  <a:srgbClr val="000000"/>
                </a:solidFill>
                <a:latin typeface="Helvetica"/>
                <a:ea typeface="Helvetica"/>
                <a:cs typeface="Helvetica"/>
                <a:sym typeface="Helvetica"/>
              </a:defRPr>
            </a:pPr>
            <a:endParaRPr sz="500">
              <a:cs typeface="+mn-ea"/>
              <a:sym typeface="+mn-lt"/>
            </a:endParaRPr>
          </a:p>
        </p:txBody>
      </p:sp>
      <p:sp>
        <p:nvSpPr>
          <p:cNvPr id="33" name="Shape 1794"/>
          <p:cNvSpPr/>
          <p:nvPr/>
        </p:nvSpPr>
        <p:spPr>
          <a:xfrm>
            <a:off x="2329815" y="4337123"/>
            <a:ext cx="1419101" cy="441752"/>
          </a:xfrm>
          <a:prstGeom prst="roundRect">
            <a:avLst>
              <a:gd name="adj" fmla="val 50000"/>
            </a:avLst>
          </a:prstGeom>
          <a:solidFill>
            <a:schemeClr val="accent1"/>
          </a:solidFill>
          <a:ln w="12700">
            <a:miter lim="400000"/>
          </a:ln>
        </p:spPr>
        <p:txBody>
          <a:bodyPr lIns="14288" tIns="14288" rIns="14288" bIns="14288" anchor="ctr"/>
          <a:lstStyle/>
          <a:p>
            <a:pPr lvl="0"/>
            <a:endParaRPr sz="1300">
              <a:cs typeface="+mn-ea"/>
              <a:sym typeface="+mn-lt"/>
            </a:endParaRPr>
          </a:p>
        </p:txBody>
      </p:sp>
      <p:sp>
        <p:nvSpPr>
          <p:cNvPr id="34" name="Shape 1796"/>
          <p:cNvSpPr/>
          <p:nvPr/>
        </p:nvSpPr>
        <p:spPr>
          <a:xfrm>
            <a:off x="3876701" y="4337123"/>
            <a:ext cx="1419101" cy="441752"/>
          </a:xfrm>
          <a:prstGeom prst="roundRect">
            <a:avLst>
              <a:gd name="adj" fmla="val 50000"/>
            </a:avLst>
          </a:prstGeom>
          <a:solidFill>
            <a:srgbClr val="FC9400"/>
          </a:solidFill>
          <a:ln w="12700">
            <a:miter lim="400000"/>
          </a:ln>
        </p:spPr>
        <p:txBody>
          <a:bodyPr lIns="14288" tIns="14288" rIns="14288" bIns="14288" anchor="ctr"/>
          <a:lstStyle/>
          <a:p>
            <a:pPr lvl="0"/>
            <a:endParaRPr sz="1300">
              <a:cs typeface="+mn-ea"/>
              <a:sym typeface="+mn-lt"/>
            </a:endParaRPr>
          </a:p>
        </p:txBody>
      </p:sp>
      <p:sp>
        <p:nvSpPr>
          <p:cNvPr id="35" name="Shape 1798"/>
          <p:cNvSpPr/>
          <p:nvPr/>
        </p:nvSpPr>
        <p:spPr>
          <a:xfrm>
            <a:off x="5412711" y="4337123"/>
            <a:ext cx="1419101" cy="441752"/>
          </a:xfrm>
          <a:prstGeom prst="roundRect">
            <a:avLst>
              <a:gd name="adj" fmla="val 50000"/>
            </a:avLst>
          </a:prstGeom>
          <a:solidFill>
            <a:schemeClr val="accent1"/>
          </a:solidFill>
          <a:ln w="12700">
            <a:miter lim="400000"/>
          </a:ln>
        </p:spPr>
        <p:txBody>
          <a:bodyPr lIns="14288" tIns="14288" rIns="14288" bIns="14288" anchor="ctr"/>
          <a:lstStyle/>
          <a:p>
            <a:pPr lvl="0"/>
            <a:endParaRPr sz="1300">
              <a:cs typeface="+mn-ea"/>
              <a:sym typeface="+mn-lt"/>
            </a:endParaRPr>
          </a:p>
        </p:txBody>
      </p:sp>
      <p:sp>
        <p:nvSpPr>
          <p:cNvPr id="36" name="Shape 1800"/>
          <p:cNvSpPr/>
          <p:nvPr/>
        </p:nvSpPr>
        <p:spPr>
          <a:xfrm>
            <a:off x="6929250" y="4337123"/>
            <a:ext cx="1419101" cy="441752"/>
          </a:xfrm>
          <a:prstGeom prst="roundRect">
            <a:avLst>
              <a:gd name="adj" fmla="val 50000"/>
            </a:avLst>
          </a:prstGeom>
          <a:solidFill>
            <a:srgbClr val="FC9400"/>
          </a:solidFill>
          <a:ln w="12700">
            <a:miter lim="400000"/>
          </a:ln>
        </p:spPr>
        <p:txBody>
          <a:bodyPr lIns="14288" tIns="14288" rIns="14288" bIns="14288" anchor="ctr"/>
          <a:lstStyle/>
          <a:p>
            <a:pPr lvl="0"/>
            <a:endParaRPr sz="1300">
              <a:cs typeface="+mn-ea"/>
              <a:sym typeface="+mn-lt"/>
            </a:endParaRPr>
          </a:p>
        </p:txBody>
      </p:sp>
      <p:sp>
        <p:nvSpPr>
          <p:cNvPr id="37" name="Shape 1802"/>
          <p:cNvSpPr/>
          <p:nvPr/>
        </p:nvSpPr>
        <p:spPr>
          <a:xfrm>
            <a:off x="8464086" y="4337123"/>
            <a:ext cx="1419101" cy="441752"/>
          </a:xfrm>
          <a:prstGeom prst="roundRect">
            <a:avLst>
              <a:gd name="adj" fmla="val 50000"/>
            </a:avLst>
          </a:prstGeom>
          <a:solidFill>
            <a:schemeClr val="accent1"/>
          </a:solidFill>
          <a:ln w="12700">
            <a:miter lim="400000"/>
          </a:ln>
        </p:spPr>
        <p:txBody>
          <a:bodyPr lIns="14288" tIns="14288" rIns="14288" bIns="14288" anchor="ctr"/>
          <a:lstStyle/>
          <a:p>
            <a:pPr lvl="0"/>
            <a:endParaRPr sz="1300">
              <a:cs typeface="+mn-ea"/>
              <a:sym typeface="+mn-lt"/>
            </a:endParaRPr>
          </a:p>
        </p:txBody>
      </p:sp>
      <p:grpSp>
        <p:nvGrpSpPr>
          <p:cNvPr id="38" name="Group 33"/>
          <p:cNvGrpSpPr/>
          <p:nvPr/>
        </p:nvGrpSpPr>
        <p:grpSpPr>
          <a:xfrm>
            <a:off x="5344640" y="2358387"/>
            <a:ext cx="1555237" cy="1617339"/>
            <a:chOff x="5526407" y="1696816"/>
            <a:chExt cx="1191141" cy="1191141"/>
          </a:xfrm>
        </p:grpSpPr>
        <p:sp>
          <p:nvSpPr>
            <p:cNvPr id="39" name="Shape 1790"/>
            <p:cNvSpPr/>
            <p:nvPr/>
          </p:nvSpPr>
          <p:spPr>
            <a:xfrm>
              <a:off x="5526407" y="1696816"/>
              <a:ext cx="1191141" cy="119114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55A3D3"/>
            </a:solidFill>
            <a:ln w="12700">
              <a:miter lim="400000"/>
            </a:ln>
          </p:spPr>
          <p:txBody>
            <a:bodyPr lIns="19050" tIns="19050" rIns="19050" bIns="19050" anchor="ctr"/>
            <a:lstStyle/>
            <a:p>
              <a:pPr lvl="0"/>
              <a:endParaRPr sz="1300">
                <a:cs typeface="+mn-ea"/>
                <a:sym typeface="+mn-lt"/>
              </a:endParaRPr>
            </a:p>
          </p:txBody>
        </p:sp>
        <p:sp>
          <p:nvSpPr>
            <p:cNvPr id="40" name="Shape 1804"/>
            <p:cNvSpPr/>
            <p:nvPr/>
          </p:nvSpPr>
          <p:spPr>
            <a:xfrm>
              <a:off x="5902228" y="2068264"/>
              <a:ext cx="448246" cy="448246"/>
            </a:xfrm>
            <a:custGeom>
              <a:avLst/>
              <a:gdLst/>
              <a:ahLst/>
              <a:cxnLst>
                <a:cxn ang="0">
                  <a:pos x="wd2" y="hd2"/>
                </a:cxn>
                <a:cxn ang="5400000">
                  <a:pos x="wd2" y="hd2"/>
                </a:cxn>
                <a:cxn ang="10800000">
                  <a:pos x="wd2" y="hd2"/>
                </a:cxn>
                <a:cxn ang="16200000">
                  <a:pos x="wd2" y="hd2"/>
                </a:cxn>
              </a:cxnLst>
              <a:rect l="0" t="0" r="r" b="b"/>
              <a:pathLst>
                <a:path w="21395" h="21474" extrusionOk="0">
                  <a:moveTo>
                    <a:pt x="2578" y="8409"/>
                  </a:moveTo>
                  <a:cubicBezTo>
                    <a:pt x="2578" y="5193"/>
                    <a:pt x="5174" y="2587"/>
                    <a:pt x="8376" y="2587"/>
                  </a:cubicBezTo>
                  <a:cubicBezTo>
                    <a:pt x="11580" y="2587"/>
                    <a:pt x="14435" y="5451"/>
                    <a:pt x="14435" y="8666"/>
                  </a:cubicBezTo>
                  <a:cubicBezTo>
                    <a:pt x="14435" y="11882"/>
                    <a:pt x="11838" y="14488"/>
                    <a:pt x="8635" y="14488"/>
                  </a:cubicBezTo>
                  <a:cubicBezTo>
                    <a:pt x="5431" y="14488"/>
                    <a:pt x="2578" y="11624"/>
                    <a:pt x="2578" y="8409"/>
                  </a:cubicBezTo>
                  <a:close/>
                  <a:moveTo>
                    <a:pt x="20914" y="18167"/>
                  </a:moveTo>
                  <a:lnTo>
                    <a:pt x="15797" y="13032"/>
                  </a:lnTo>
                  <a:cubicBezTo>
                    <a:pt x="16568" y="11759"/>
                    <a:pt x="17013" y="10265"/>
                    <a:pt x="17013" y="8666"/>
                  </a:cubicBezTo>
                  <a:cubicBezTo>
                    <a:pt x="17013" y="4023"/>
                    <a:pt x="13004" y="0"/>
                    <a:pt x="8376" y="0"/>
                  </a:cubicBezTo>
                  <a:cubicBezTo>
                    <a:pt x="3750" y="0"/>
                    <a:pt x="0" y="3765"/>
                    <a:pt x="0" y="8409"/>
                  </a:cubicBezTo>
                  <a:cubicBezTo>
                    <a:pt x="0" y="13052"/>
                    <a:pt x="4008" y="17075"/>
                    <a:pt x="8635" y="17075"/>
                  </a:cubicBezTo>
                  <a:cubicBezTo>
                    <a:pt x="10173" y="17075"/>
                    <a:pt x="11614" y="16657"/>
                    <a:pt x="12852" y="15931"/>
                  </a:cubicBezTo>
                  <a:lnTo>
                    <a:pt x="17996" y="21094"/>
                  </a:lnTo>
                  <a:cubicBezTo>
                    <a:pt x="18500" y="21600"/>
                    <a:pt x="19317" y="21600"/>
                    <a:pt x="19819" y="21094"/>
                  </a:cubicBezTo>
                  <a:lnTo>
                    <a:pt x="21096" y="19815"/>
                  </a:lnTo>
                  <a:cubicBezTo>
                    <a:pt x="21600" y="19309"/>
                    <a:pt x="21417" y="18672"/>
                    <a:pt x="20914" y="18167"/>
                  </a:cubicBezTo>
                  <a:close/>
                </a:path>
              </a:pathLst>
            </a:custGeom>
            <a:solidFill>
              <a:srgbClr val="FFFFFF"/>
            </a:solidFill>
            <a:ln w="12700">
              <a:miter lim="400000"/>
            </a:ln>
          </p:spPr>
          <p:txBody>
            <a:bodyPr lIns="0" tIns="0" rIns="0" bIns="0" anchor="ctr"/>
            <a:lstStyle/>
            <a:p>
              <a:pPr lvl="0"/>
              <a:endParaRPr sz="1300">
                <a:cs typeface="+mn-ea"/>
                <a:sym typeface="+mn-lt"/>
              </a:endParaRPr>
            </a:p>
          </p:txBody>
        </p:sp>
      </p:grpSp>
      <p:sp>
        <p:nvSpPr>
          <p:cNvPr id="41" name="Text Placeholder 3"/>
          <p:cNvSpPr txBox="1"/>
          <p:nvPr/>
        </p:nvSpPr>
        <p:spPr>
          <a:xfrm>
            <a:off x="3882516" y="4404720"/>
            <a:ext cx="1407470" cy="306559"/>
          </a:xfrm>
          <a:prstGeom prst="rect">
            <a:avLst/>
          </a:prstGeom>
        </p:spPr>
        <p:txBody>
          <a:bodyPr anchor="ct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zh-CN" altLang="en-US" sz="2000" b="1" spc="300" dirty="0">
                <a:solidFill>
                  <a:schemeClr val="bg1"/>
                </a:solidFill>
                <a:cs typeface="+mn-ea"/>
                <a:sym typeface="+mn-lt"/>
              </a:rPr>
              <a:t>计划</a:t>
            </a:r>
            <a:endParaRPr lang="en-GB" altLang="zh-CN" sz="2000" b="1" spc="300" dirty="0">
              <a:solidFill>
                <a:schemeClr val="bg1"/>
              </a:solidFill>
              <a:cs typeface="+mn-ea"/>
              <a:sym typeface="+mn-lt"/>
            </a:endParaRPr>
          </a:p>
        </p:txBody>
      </p:sp>
      <p:sp>
        <p:nvSpPr>
          <p:cNvPr id="42" name="Text Placeholder 3"/>
          <p:cNvSpPr txBox="1"/>
          <p:nvPr/>
        </p:nvSpPr>
        <p:spPr>
          <a:xfrm>
            <a:off x="5418524" y="4404720"/>
            <a:ext cx="1407470" cy="306559"/>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2000" b="1" spc="300" dirty="0">
                <a:solidFill>
                  <a:schemeClr val="bg1"/>
                </a:solidFill>
                <a:latin typeface="+mn-lt"/>
                <a:ea typeface="+mn-ea"/>
                <a:cs typeface="+mn-ea"/>
                <a:sym typeface="+mn-lt"/>
              </a:rPr>
              <a:t>核算</a:t>
            </a:r>
            <a:endParaRPr lang="en-GB" altLang="zh-CN" sz="2000" b="1" spc="300" dirty="0">
              <a:solidFill>
                <a:schemeClr val="bg1"/>
              </a:solidFill>
              <a:latin typeface="+mn-lt"/>
              <a:ea typeface="+mn-ea"/>
              <a:cs typeface="+mn-ea"/>
              <a:sym typeface="+mn-lt"/>
            </a:endParaRPr>
          </a:p>
        </p:txBody>
      </p:sp>
      <p:sp>
        <p:nvSpPr>
          <p:cNvPr id="43" name="Text Placeholder 3"/>
          <p:cNvSpPr txBox="1"/>
          <p:nvPr/>
        </p:nvSpPr>
        <p:spPr>
          <a:xfrm>
            <a:off x="6935065" y="4404720"/>
            <a:ext cx="1407470" cy="306559"/>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2000" b="1" spc="300" dirty="0">
                <a:solidFill>
                  <a:schemeClr val="bg1"/>
                </a:solidFill>
                <a:latin typeface="+mn-lt"/>
                <a:ea typeface="+mn-ea"/>
                <a:cs typeface="+mn-ea"/>
                <a:sym typeface="+mn-lt"/>
              </a:rPr>
              <a:t>控制</a:t>
            </a:r>
            <a:endParaRPr lang="en-GB" altLang="zh-CN" sz="2000" b="1" spc="300" dirty="0">
              <a:solidFill>
                <a:schemeClr val="bg1"/>
              </a:solidFill>
              <a:latin typeface="+mn-lt"/>
              <a:ea typeface="+mn-ea"/>
              <a:cs typeface="+mn-ea"/>
              <a:sym typeface="+mn-lt"/>
            </a:endParaRPr>
          </a:p>
        </p:txBody>
      </p:sp>
      <p:sp>
        <p:nvSpPr>
          <p:cNvPr id="44" name="Text Placeholder 3"/>
          <p:cNvSpPr txBox="1"/>
          <p:nvPr/>
        </p:nvSpPr>
        <p:spPr>
          <a:xfrm>
            <a:off x="2347407" y="4404720"/>
            <a:ext cx="1407470" cy="306559"/>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2000" b="1" spc="300" dirty="0">
                <a:solidFill>
                  <a:schemeClr val="bg1"/>
                </a:solidFill>
                <a:latin typeface="+mn-lt"/>
                <a:ea typeface="+mn-ea"/>
                <a:cs typeface="+mn-ea"/>
                <a:sym typeface="+mn-lt"/>
              </a:rPr>
              <a:t>决策</a:t>
            </a:r>
            <a:endParaRPr lang="en-GB" altLang="zh-CN" sz="2000" b="1" spc="300" dirty="0">
              <a:solidFill>
                <a:schemeClr val="bg1"/>
              </a:solidFill>
              <a:latin typeface="+mn-lt"/>
              <a:ea typeface="+mn-ea"/>
              <a:cs typeface="+mn-ea"/>
              <a:sym typeface="+mn-lt"/>
            </a:endParaRPr>
          </a:p>
        </p:txBody>
      </p:sp>
      <p:sp>
        <p:nvSpPr>
          <p:cNvPr id="45" name="Text Placeholder 3"/>
          <p:cNvSpPr txBox="1"/>
          <p:nvPr/>
        </p:nvSpPr>
        <p:spPr>
          <a:xfrm>
            <a:off x="8474663" y="4404000"/>
            <a:ext cx="1407470" cy="306559"/>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2000" b="1" spc="300" dirty="0">
                <a:solidFill>
                  <a:schemeClr val="bg1"/>
                </a:solidFill>
                <a:latin typeface="+mn-lt"/>
                <a:ea typeface="+mn-ea"/>
                <a:cs typeface="+mn-ea"/>
                <a:sym typeface="+mn-lt"/>
              </a:rPr>
              <a:t>分析</a:t>
            </a:r>
            <a:endParaRPr lang="en-GB" altLang="zh-CN" sz="2000" b="1" spc="300" dirty="0">
              <a:solidFill>
                <a:schemeClr val="bg1"/>
              </a:solidFill>
              <a:latin typeface="+mn-lt"/>
              <a:ea typeface="+mn-ea"/>
              <a:cs typeface="+mn-ea"/>
              <a:sym typeface="+mn-lt"/>
            </a:endParaRPr>
          </a:p>
        </p:txBody>
      </p:sp>
      <p:sp>
        <p:nvSpPr>
          <p:cNvPr id="47" name="Shape 1794"/>
          <p:cNvSpPr/>
          <p:nvPr/>
        </p:nvSpPr>
        <p:spPr>
          <a:xfrm>
            <a:off x="770858" y="4336403"/>
            <a:ext cx="1419101" cy="441752"/>
          </a:xfrm>
          <a:prstGeom prst="roundRect">
            <a:avLst>
              <a:gd name="adj" fmla="val 50000"/>
            </a:avLst>
          </a:prstGeom>
          <a:solidFill>
            <a:srgbClr val="FC9400"/>
          </a:solidFill>
          <a:ln w="12700">
            <a:miter lim="400000"/>
          </a:ln>
        </p:spPr>
        <p:txBody>
          <a:bodyPr lIns="14288" tIns="14288" rIns="14288" bIns="14288" anchor="ctr"/>
          <a:lstStyle/>
          <a:p>
            <a:pPr lvl="0"/>
            <a:endParaRPr sz="1300">
              <a:cs typeface="+mn-ea"/>
              <a:sym typeface="+mn-lt"/>
            </a:endParaRPr>
          </a:p>
        </p:txBody>
      </p:sp>
      <p:sp>
        <p:nvSpPr>
          <p:cNvPr id="48" name="Text Placeholder 3"/>
          <p:cNvSpPr txBox="1"/>
          <p:nvPr/>
        </p:nvSpPr>
        <p:spPr>
          <a:xfrm>
            <a:off x="788451" y="4404000"/>
            <a:ext cx="1407470" cy="306559"/>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2000" b="1" spc="300" dirty="0">
                <a:solidFill>
                  <a:schemeClr val="bg1"/>
                </a:solidFill>
                <a:latin typeface="+mn-lt"/>
                <a:ea typeface="+mn-ea"/>
                <a:cs typeface="+mn-ea"/>
                <a:sym typeface="+mn-lt"/>
              </a:rPr>
              <a:t>预测</a:t>
            </a:r>
            <a:endParaRPr lang="en-GB" altLang="zh-CN" sz="2000" b="1" spc="300" dirty="0">
              <a:solidFill>
                <a:schemeClr val="bg1"/>
              </a:solidFill>
              <a:latin typeface="+mn-lt"/>
              <a:ea typeface="+mn-ea"/>
              <a:cs typeface="+mn-ea"/>
              <a:sym typeface="+mn-lt"/>
            </a:endParaRPr>
          </a:p>
        </p:txBody>
      </p:sp>
      <p:sp>
        <p:nvSpPr>
          <p:cNvPr id="49" name="Shape 1794"/>
          <p:cNvSpPr/>
          <p:nvPr/>
        </p:nvSpPr>
        <p:spPr>
          <a:xfrm>
            <a:off x="9996080" y="4336403"/>
            <a:ext cx="1419101" cy="441752"/>
          </a:xfrm>
          <a:prstGeom prst="roundRect">
            <a:avLst>
              <a:gd name="adj" fmla="val 50000"/>
            </a:avLst>
          </a:prstGeom>
          <a:solidFill>
            <a:srgbClr val="FC9400"/>
          </a:solidFill>
          <a:ln w="12700">
            <a:miter lim="400000"/>
          </a:ln>
        </p:spPr>
        <p:txBody>
          <a:bodyPr lIns="14288" tIns="14288" rIns="14288" bIns="14288" anchor="ctr"/>
          <a:lstStyle/>
          <a:p>
            <a:pPr lvl="0"/>
            <a:endParaRPr sz="1300">
              <a:cs typeface="+mn-ea"/>
              <a:sym typeface="+mn-lt"/>
            </a:endParaRPr>
          </a:p>
        </p:txBody>
      </p:sp>
      <p:sp>
        <p:nvSpPr>
          <p:cNvPr id="50" name="Text Placeholder 3"/>
          <p:cNvSpPr txBox="1"/>
          <p:nvPr/>
        </p:nvSpPr>
        <p:spPr>
          <a:xfrm>
            <a:off x="10013672" y="4404000"/>
            <a:ext cx="1407470" cy="306559"/>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2000" b="1" spc="300" dirty="0">
                <a:solidFill>
                  <a:schemeClr val="bg1"/>
                </a:solidFill>
                <a:latin typeface="+mn-lt"/>
                <a:ea typeface="+mn-ea"/>
                <a:cs typeface="+mn-ea"/>
                <a:sym typeface="+mn-lt"/>
              </a:rPr>
              <a:t>考核</a:t>
            </a:r>
            <a:endParaRPr lang="en-GB" altLang="zh-CN" sz="2000" b="1" spc="300" dirty="0">
              <a:solidFill>
                <a:schemeClr val="bg1"/>
              </a:solidFill>
              <a:latin typeface="+mn-lt"/>
              <a:ea typeface="+mn-ea"/>
              <a:cs typeface="+mn-ea"/>
              <a:sym typeface="+mn-lt"/>
            </a:endParaRPr>
          </a:p>
        </p:txBody>
      </p:sp>
      <p:sp>
        <p:nvSpPr>
          <p:cNvPr id="52" name="Freeform 6"/>
          <p:cNvSpPr/>
          <p:nvPr/>
        </p:nvSpPr>
        <p:spPr bwMode="auto">
          <a:xfrm>
            <a:off x="10008040" y="6122361"/>
            <a:ext cx="757452" cy="735639"/>
          </a:xfrm>
          <a:custGeom>
            <a:avLst/>
            <a:gdLst/>
            <a:ahLst/>
            <a:cxnLst/>
            <a:rect l="l" t="t" r="r" b="b"/>
            <a:pathLst>
              <a:path w="1487948" h="1487615">
                <a:moveTo>
                  <a:pt x="743975" y="297790"/>
                </a:moveTo>
                <a:cubicBezTo>
                  <a:pt x="496116" y="297790"/>
                  <a:pt x="295186" y="497479"/>
                  <a:pt x="295186" y="743808"/>
                </a:cubicBezTo>
                <a:cubicBezTo>
                  <a:pt x="295186" y="990137"/>
                  <a:pt x="496116" y="1189826"/>
                  <a:pt x="743975" y="1189826"/>
                </a:cubicBezTo>
                <a:cubicBezTo>
                  <a:pt x="991834" y="1189826"/>
                  <a:pt x="1192764" y="990137"/>
                  <a:pt x="1192764" y="743808"/>
                </a:cubicBezTo>
                <a:cubicBezTo>
                  <a:pt x="1192764" y="497479"/>
                  <a:pt x="991834" y="297790"/>
                  <a:pt x="743975" y="297790"/>
                </a:cubicBezTo>
                <a:close/>
                <a:moveTo>
                  <a:pt x="693753" y="0"/>
                </a:moveTo>
                <a:lnTo>
                  <a:pt x="770837" y="149228"/>
                </a:lnTo>
                <a:lnTo>
                  <a:pt x="801203" y="151560"/>
                </a:lnTo>
                <a:lnTo>
                  <a:pt x="829233" y="153891"/>
                </a:lnTo>
                <a:lnTo>
                  <a:pt x="857264" y="158555"/>
                </a:lnTo>
                <a:lnTo>
                  <a:pt x="885294" y="163218"/>
                </a:lnTo>
                <a:lnTo>
                  <a:pt x="997416" y="41970"/>
                </a:lnTo>
                <a:lnTo>
                  <a:pt x="1018439" y="48965"/>
                </a:lnTo>
                <a:lnTo>
                  <a:pt x="1037126" y="58292"/>
                </a:lnTo>
                <a:lnTo>
                  <a:pt x="1076835" y="74614"/>
                </a:lnTo>
                <a:lnTo>
                  <a:pt x="1069828" y="240164"/>
                </a:lnTo>
                <a:lnTo>
                  <a:pt x="1093186" y="256485"/>
                </a:lnTo>
                <a:lnTo>
                  <a:pt x="1116545" y="272807"/>
                </a:lnTo>
                <a:lnTo>
                  <a:pt x="1139904" y="291461"/>
                </a:lnTo>
                <a:lnTo>
                  <a:pt x="1160927" y="312446"/>
                </a:lnTo>
                <a:lnTo>
                  <a:pt x="1312758" y="261149"/>
                </a:lnTo>
                <a:lnTo>
                  <a:pt x="1340789" y="298456"/>
                </a:lnTo>
                <a:lnTo>
                  <a:pt x="1352468" y="317109"/>
                </a:lnTo>
                <a:lnTo>
                  <a:pt x="1368819" y="335763"/>
                </a:lnTo>
                <a:lnTo>
                  <a:pt x="1280056" y="468669"/>
                </a:lnTo>
                <a:lnTo>
                  <a:pt x="1287064" y="480327"/>
                </a:lnTo>
                <a:lnTo>
                  <a:pt x="1294071" y="496649"/>
                </a:lnTo>
                <a:lnTo>
                  <a:pt x="1305750" y="522298"/>
                </a:lnTo>
                <a:lnTo>
                  <a:pt x="1315094" y="547946"/>
                </a:lnTo>
                <a:lnTo>
                  <a:pt x="1324437" y="575926"/>
                </a:lnTo>
                <a:lnTo>
                  <a:pt x="1476269" y="608570"/>
                </a:lnTo>
                <a:lnTo>
                  <a:pt x="1483276" y="652872"/>
                </a:lnTo>
                <a:lnTo>
                  <a:pt x="1487948" y="701837"/>
                </a:lnTo>
                <a:lnTo>
                  <a:pt x="1350132" y="774120"/>
                </a:lnTo>
                <a:lnTo>
                  <a:pt x="1347796" y="802100"/>
                </a:lnTo>
                <a:lnTo>
                  <a:pt x="1345460" y="830080"/>
                </a:lnTo>
                <a:lnTo>
                  <a:pt x="1340789" y="855729"/>
                </a:lnTo>
                <a:lnTo>
                  <a:pt x="1333781" y="886040"/>
                </a:lnTo>
                <a:lnTo>
                  <a:pt x="1448238" y="988635"/>
                </a:lnTo>
                <a:lnTo>
                  <a:pt x="1431887" y="1032937"/>
                </a:lnTo>
                <a:lnTo>
                  <a:pt x="1410865" y="1077239"/>
                </a:lnTo>
                <a:lnTo>
                  <a:pt x="1259033" y="1067912"/>
                </a:lnTo>
                <a:lnTo>
                  <a:pt x="1242682" y="1093560"/>
                </a:lnTo>
                <a:lnTo>
                  <a:pt x="1226331" y="1116877"/>
                </a:lnTo>
                <a:lnTo>
                  <a:pt x="1209980" y="1137862"/>
                </a:lnTo>
                <a:lnTo>
                  <a:pt x="1191293" y="1158848"/>
                </a:lnTo>
                <a:lnTo>
                  <a:pt x="1235674" y="1303412"/>
                </a:lnTo>
                <a:lnTo>
                  <a:pt x="1198301" y="1336056"/>
                </a:lnTo>
                <a:lnTo>
                  <a:pt x="1179614" y="1350046"/>
                </a:lnTo>
                <a:lnTo>
                  <a:pt x="1158591" y="1364036"/>
                </a:lnTo>
                <a:lnTo>
                  <a:pt x="1030118" y="1282427"/>
                </a:lnTo>
                <a:lnTo>
                  <a:pt x="1006759" y="1294085"/>
                </a:lnTo>
                <a:lnTo>
                  <a:pt x="981065" y="1305744"/>
                </a:lnTo>
                <a:lnTo>
                  <a:pt x="955370" y="1315071"/>
                </a:lnTo>
                <a:lnTo>
                  <a:pt x="927340" y="1324397"/>
                </a:lnTo>
                <a:lnTo>
                  <a:pt x="892302" y="1475957"/>
                </a:lnTo>
                <a:lnTo>
                  <a:pt x="845584" y="1482952"/>
                </a:lnTo>
                <a:lnTo>
                  <a:pt x="798867" y="1487615"/>
                </a:lnTo>
                <a:lnTo>
                  <a:pt x="728791" y="1350046"/>
                </a:lnTo>
                <a:lnTo>
                  <a:pt x="700761" y="1350046"/>
                </a:lnTo>
                <a:lnTo>
                  <a:pt x="672730" y="1345382"/>
                </a:lnTo>
                <a:lnTo>
                  <a:pt x="642364" y="1343051"/>
                </a:lnTo>
                <a:lnTo>
                  <a:pt x="616669" y="1336056"/>
                </a:lnTo>
                <a:lnTo>
                  <a:pt x="511555" y="1450308"/>
                </a:lnTo>
                <a:lnTo>
                  <a:pt x="488197" y="1443313"/>
                </a:lnTo>
                <a:lnTo>
                  <a:pt x="467174" y="1436318"/>
                </a:lnTo>
                <a:lnTo>
                  <a:pt x="422792" y="1417665"/>
                </a:lnTo>
                <a:lnTo>
                  <a:pt x="429800" y="1259110"/>
                </a:lnTo>
                <a:lnTo>
                  <a:pt x="406441" y="1242788"/>
                </a:lnTo>
                <a:lnTo>
                  <a:pt x="383083" y="1226467"/>
                </a:lnTo>
                <a:lnTo>
                  <a:pt x="362060" y="1210145"/>
                </a:lnTo>
                <a:lnTo>
                  <a:pt x="341037" y="1191491"/>
                </a:lnTo>
                <a:lnTo>
                  <a:pt x="184534" y="1238125"/>
                </a:lnTo>
                <a:lnTo>
                  <a:pt x="156503" y="1205481"/>
                </a:lnTo>
                <a:lnTo>
                  <a:pt x="130809" y="1170506"/>
                </a:lnTo>
                <a:lnTo>
                  <a:pt x="219572" y="1032937"/>
                </a:lnTo>
                <a:lnTo>
                  <a:pt x="207893" y="1007288"/>
                </a:lnTo>
                <a:lnTo>
                  <a:pt x="193877" y="981640"/>
                </a:lnTo>
                <a:lnTo>
                  <a:pt x="182198" y="955991"/>
                </a:lnTo>
                <a:lnTo>
                  <a:pt x="172854" y="928011"/>
                </a:lnTo>
                <a:lnTo>
                  <a:pt x="14015" y="893036"/>
                </a:lnTo>
                <a:lnTo>
                  <a:pt x="7008" y="848734"/>
                </a:lnTo>
                <a:lnTo>
                  <a:pt x="0" y="806763"/>
                </a:lnTo>
                <a:lnTo>
                  <a:pt x="147160" y="732149"/>
                </a:lnTo>
                <a:lnTo>
                  <a:pt x="149496" y="701837"/>
                </a:lnTo>
                <a:lnTo>
                  <a:pt x="151832" y="671525"/>
                </a:lnTo>
                <a:lnTo>
                  <a:pt x="156503" y="643545"/>
                </a:lnTo>
                <a:lnTo>
                  <a:pt x="161175" y="615565"/>
                </a:lnTo>
                <a:lnTo>
                  <a:pt x="39710" y="501312"/>
                </a:lnTo>
                <a:lnTo>
                  <a:pt x="53725" y="461674"/>
                </a:lnTo>
                <a:lnTo>
                  <a:pt x="70076" y="424367"/>
                </a:lnTo>
                <a:lnTo>
                  <a:pt x="238259" y="431362"/>
                </a:lnTo>
                <a:lnTo>
                  <a:pt x="254610" y="408045"/>
                </a:lnTo>
                <a:lnTo>
                  <a:pt x="273297" y="384728"/>
                </a:lnTo>
                <a:lnTo>
                  <a:pt x="289648" y="361411"/>
                </a:lnTo>
                <a:lnTo>
                  <a:pt x="310671" y="340426"/>
                </a:lnTo>
                <a:lnTo>
                  <a:pt x="259282" y="177208"/>
                </a:lnTo>
                <a:lnTo>
                  <a:pt x="289648" y="151560"/>
                </a:lnTo>
                <a:lnTo>
                  <a:pt x="322350" y="128243"/>
                </a:lnTo>
                <a:lnTo>
                  <a:pt x="467174" y="219179"/>
                </a:lnTo>
                <a:lnTo>
                  <a:pt x="492868" y="205188"/>
                </a:lnTo>
                <a:lnTo>
                  <a:pt x="518563" y="193530"/>
                </a:lnTo>
                <a:lnTo>
                  <a:pt x="546593" y="184203"/>
                </a:lnTo>
                <a:lnTo>
                  <a:pt x="574624" y="174876"/>
                </a:lnTo>
                <a:lnTo>
                  <a:pt x="609662" y="9327"/>
                </a:lnTo>
                <a:lnTo>
                  <a:pt x="630685" y="6995"/>
                </a:lnTo>
                <a:lnTo>
                  <a:pt x="651707" y="2332"/>
                </a:lnTo>
                <a:close/>
              </a:path>
            </a:pathLst>
          </a:custGeom>
          <a:solidFill>
            <a:schemeClr val="accent2"/>
          </a:solidFill>
          <a:ln w="3175" cap="flat" cmpd="sng" algn="ctr">
            <a:noFill/>
            <a:prstDash val="solid"/>
          </a:ln>
          <a:effectLst/>
        </p:spPr>
        <p:txBody>
          <a:bodyPr lIns="0" tIns="34272" rIns="0" bIns="34272"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165" fontAlgn="base">
              <a:lnSpc>
                <a:spcPct val="120000"/>
              </a:lnSpc>
              <a:spcBef>
                <a:spcPts val="450"/>
              </a:spcBef>
              <a:spcAft>
                <a:spcPts val="450"/>
              </a:spcAft>
              <a:defRPr/>
            </a:pPr>
            <a:endParaRPr lang="en-US" sz="2100" kern="0" dirty="0">
              <a:solidFill>
                <a:srgbClr val="414455"/>
              </a:solidFill>
              <a:cs typeface="+mn-ea"/>
              <a:sym typeface="+mn-lt"/>
            </a:endParaRPr>
          </a:p>
        </p:txBody>
      </p:sp>
      <p:sp>
        <p:nvSpPr>
          <p:cNvPr id="53" name="Freeform 6"/>
          <p:cNvSpPr/>
          <p:nvPr/>
        </p:nvSpPr>
        <p:spPr bwMode="auto">
          <a:xfrm>
            <a:off x="11251106" y="5224999"/>
            <a:ext cx="914960" cy="888612"/>
          </a:xfrm>
          <a:custGeom>
            <a:avLst/>
            <a:gdLst/>
            <a:ahLst/>
            <a:cxnLst/>
            <a:rect l="l" t="t" r="r" b="b"/>
            <a:pathLst>
              <a:path w="1487948" h="1487615">
                <a:moveTo>
                  <a:pt x="743975" y="297790"/>
                </a:moveTo>
                <a:cubicBezTo>
                  <a:pt x="496116" y="297790"/>
                  <a:pt x="295186" y="497479"/>
                  <a:pt x="295186" y="743808"/>
                </a:cubicBezTo>
                <a:cubicBezTo>
                  <a:pt x="295186" y="990137"/>
                  <a:pt x="496116" y="1189826"/>
                  <a:pt x="743975" y="1189826"/>
                </a:cubicBezTo>
                <a:cubicBezTo>
                  <a:pt x="991834" y="1189826"/>
                  <a:pt x="1192764" y="990137"/>
                  <a:pt x="1192764" y="743808"/>
                </a:cubicBezTo>
                <a:cubicBezTo>
                  <a:pt x="1192764" y="497479"/>
                  <a:pt x="991834" y="297790"/>
                  <a:pt x="743975" y="297790"/>
                </a:cubicBezTo>
                <a:close/>
                <a:moveTo>
                  <a:pt x="693753" y="0"/>
                </a:moveTo>
                <a:lnTo>
                  <a:pt x="770837" y="149228"/>
                </a:lnTo>
                <a:lnTo>
                  <a:pt x="801203" y="151560"/>
                </a:lnTo>
                <a:lnTo>
                  <a:pt x="829233" y="153891"/>
                </a:lnTo>
                <a:lnTo>
                  <a:pt x="857264" y="158555"/>
                </a:lnTo>
                <a:lnTo>
                  <a:pt x="885294" y="163218"/>
                </a:lnTo>
                <a:lnTo>
                  <a:pt x="997416" y="41970"/>
                </a:lnTo>
                <a:lnTo>
                  <a:pt x="1018439" y="48965"/>
                </a:lnTo>
                <a:lnTo>
                  <a:pt x="1037126" y="58292"/>
                </a:lnTo>
                <a:lnTo>
                  <a:pt x="1076835" y="74614"/>
                </a:lnTo>
                <a:lnTo>
                  <a:pt x="1069828" y="240164"/>
                </a:lnTo>
                <a:lnTo>
                  <a:pt x="1093186" y="256485"/>
                </a:lnTo>
                <a:lnTo>
                  <a:pt x="1116545" y="272807"/>
                </a:lnTo>
                <a:lnTo>
                  <a:pt x="1139904" y="291461"/>
                </a:lnTo>
                <a:lnTo>
                  <a:pt x="1160927" y="312446"/>
                </a:lnTo>
                <a:lnTo>
                  <a:pt x="1312758" y="261149"/>
                </a:lnTo>
                <a:lnTo>
                  <a:pt x="1340789" y="298456"/>
                </a:lnTo>
                <a:lnTo>
                  <a:pt x="1352468" y="317109"/>
                </a:lnTo>
                <a:lnTo>
                  <a:pt x="1368819" y="335763"/>
                </a:lnTo>
                <a:lnTo>
                  <a:pt x="1280056" y="468669"/>
                </a:lnTo>
                <a:lnTo>
                  <a:pt x="1287064" y="480327"/>
                </a:lnTo>
                <a:lnTo>
                  <a:pt x="1294071" y="496649"/>
                </a:lnTo>
                <a:lnTo>
                  <a:pt x="1305750" y="522298"/>
                </a:lnTo>
                <a:lnTo>
                  <a:pt x="1315094" y="547946"/>
                </a:lnTo>
                <a:lnTo>
                  <a:pt x="1324437" y="575926"/>
                </a:lnTo>
                <a:lnTo>
                  <a:pt x="1476269" y="608570"/>
                </a:lnTo>
                <a:lnTo>
                  <a:pt x="1483276" y="652872"/>
                </a:lnTo>
                <a:lnTo>
                  <a:pt x="1487948" y="701837"/>
                </a:lnTo>
                <a:lnTo>
                  <a:pt x="1350132" y="774120"/>
                </a:lnTo>
                <a:lnTo>
                  <a:pt x="1347796" y="802100"/>
                </a:lnTo>
                <a:lnTo>
                  <a:pt x="1345460" y="830080"/>
                </a:lnTo>
                <a:lnTo>
                  <a:pt x="1340789" y="855729"/>
                </a:lnTo>
                <a:lnTo>
                  <a:pt x="1333781" y="886040"/>
                </a:lnTo>
                <a:lnTo>
                  <a:pt x="1448238" y="988635"/>
                </a:lnTo>
                <a:lnTo>
                  <a:pt x="1431887" y="1032937"/>
                </a:lnTo>
                <a:lnTo>
                  <a:pt x="1410865" y="1077239"/>
                </a:lnTo>
                <a:lnTo>
                  <a:pt x="1259033" y="1067912"/>
                </a:lnTo>
                <a:lnTo>
                  <a:pt x="1242682" y="1093560"/>
                </a:lnTo>
                <a:lnTo>
                  <a:pt x="1226331" y="1116877"/>
                </a:lnTo>
                <a:lnTo>
                  <a:pt x="1209980" y="1137862"/>
                </a:lnTo>
                <a:lnTo>
                  <a:pt x="1191293" y="1158848"/>
                </a:lnTo>
                <a:lnTo>
                  <a:pt x="1235674" y="1303412"/>
                </a:lnTo>
                <a:lnTo>
                  <a:pt x="1198301" y="1336056"/>
                </a:lnTo>
                <a:lnTo>
                  <a:pt x="1179614" y="1350046"/>
                </a:lnTo>
                <a:lnTo>
                  <a:pt x="1158591" y="1364036"/>
                </a:lnTo>
                <a:lnTo>
                  <a:pt x="1030118" y="1282427"/>
                </a:lnTo>
                <a:lnTo>
                  <a:pt x="1006759" y="1294085"/>
                </a:lnTo>
                <a:lnTo>
                  <a:pt x="981065" y="1305744"/>
                </a:lnTo>
                <a:lnTo>
                  <a:pt x="955370" y="1315071"/>
                </a:lnTo>
                <a:lnTo>
                  <a:pt x="927340" y="1324397"/>
                </a:lnTo>
                <a:lnTo>
                  <a:pt x="892302" y="1475957"/>
                </a:lnTo>
                <a:lnTo>
                  <a:pt x="845584" y="1482952"/>
                </a:lnTo>
                <a:lnTo>
                  <a:pt x="798867" y="1487615"/>
                </a:lnTo>
                <a:lnTo>
                  <a:pt x="728791" y="1350046"/>
                </a:lnTo>
                <a:lnTo>
                  <a:pt x="700761" y="1350046"/>
                </a:lnTo>
                <a:lnTo>
                  <a:pt x="672730" y="1345382"/>
                </a:lnTo>
                <a:lnTo>
                  <a:pt x="642364" y="1343051"/>
                </a:lnTo>
                <a:lnTo>
                  <a:pt x="616669" y="1336056"/>
                </a:lnTo>
                <a:lnTo>
                  <a:pt x="511555" y="1450308"/>
                </a:lnTo>
                <a:lnTo>
                  <a:pt x="488197" y="1443313"/>
                </a:lnTo>
                <a:lnTo>
                  <a:pt x="467174" y="1436318"/>
                </a:lnTo>
                <a:lnTo>
                  <a:pt x="422792" y="1417665"/>
                </a:lnTo>
                <a:lnTo>
                  <a:pt x="429800" y="1259110"/>
                </a:lnTo>
                <a:lnTo>
                  <a:pt x="406441" y="1242788"/>
                </a:lnTo>
                <a:lnTo>
                  <a:pt x="383083" y="1226467"/>
                </a:lnTo>
                <a:lnTo>
                  <a:pt x="362060" y="1210145"/>
                </a:lnTo>
                <a:lnTo>
                  <a:pt x="341037" y="1191491"/>
                </a:lnTo>
                <a:lnTo>
                  <a:pt x="184534" y="1238125"/>
                </a:lnTo>
                <a:lnTo>
                  <a:pt x="156503" y="1205481"/>
                </a:lnTo>
                <a:lnTo>
                  <a:pt x="130809" y="1170506"/>
                </a:lnTo>
                <a:lnTo>
                  <a:pt x="219572" y="1032937"/>
                </a:lnTo>
                <a:lnTo>
                  <a:pt x="207893" y="1007288"/>
                </a:lnTo>
                <a:lnTo>
                  <a:pt x="193877" y="981640"/>
                </a:lnTo>
                <a:lnTo>
                  <a:pt x="182198" y="955991"/>
                </a:lnTo>
                <a:lnTo>
                  <a:pt x="172854" y="928011"/>
                </a:lnTo>
                <a:lnTo>
                  <a:pt x="14015" y="893036"/>
                </a:lnTo>
                <a:lnTo>
                  <a:pt x="7008" y="848734"/>
                </a:lnTo>
                <a:lnTo>
                  <a:pt x="0" y="806763"/>
                </a:lnTo>
                <a:lnTo>
                  <a:pt x="147160" y="732149"/>
                </a:lnTo>
                <a:lnTo>
                  <a:pt x="149496" y="701837"/>
                </a:lnTo>
                <a:lnTo>
                  <a:pt x="151832" y="671525"/>
                </a:lnTo>
                <a:lnTo>
                  <a:pt x="156503" y="643545"/>
                </a:lnTo>
                <a:lnTo>
                  <a:pt x="161175" y="615565"/>
                </a:lnTo>
                <a:lnTo>
                  <a:pt x="39710" y="501312"/>
                </a:lnTo>
                <a:lnTo>
                  <a:pt x="53725" y="461674"/>
                </a:lnTo>
                <a:lnTo>
                  <a:pt x="70076" y="424367"/>
                </a:lnTo>
                <a:lnTo>
                  <a:pt x="238259" y="431362"/>
                </a:lnTo>
                <a:lnTo>
                  <a:pt x="254610" y="408045"/>
                </a:lnTo>
                <a:lnTo>
                  <a:pt x="273297" y="384728"/>
                </a:lnTo>
                <a:lnTo>
                  <a:pt x="289648" y="361411"/>
                </a:lnTo>
                <a:lnTo>
                  <a:pt x="310671" y="340426"/>
                </a:lnTo>
                <a:lnTo>
                  <a:pt x="259282" y="177208"/>
                </a:lnTo>
                <a:lnTo>
                  <a:pt x="289648" y="151560"/>
                </a:lnTo>
                <a:lnTo>
                  <a:pt x="322350" y="128243"/>
                </a:lnTo>
                <a:lnTo>
                  <a:pt x="467174" y="219179"/>
                </a:lnTo>
                <a:lnTo>
                  <a:pt x="492868" y="205188"/>
                </a:lnTo>
                <a:lnTo>
                  <a:pt x="518563" y="193530"/>
                </a:lnTo>
                <a:lnTo>
                  <a:pt x="546593" y="184203"/>
                </a:lnTo>
                <a:lnTo>
                  <a:pt x="574624" y="174876"/>
                </a:lnTo>
                <a:lnTo>
                  <a:pt x="609662" y="9327"/>
                </a:lnTo>
                <a:lnTo>
                  <a:pt x="630685" y="6995"/>
                </a:lnTo>
                <a:lnTo>
                  <a:pt x="651707" y="2332"/>
                </a:lnTo>
                <a:close/>
              </a:path>
            </a:pathLst>
          </a:custGeom>
          <a:solidFill>
            <a:schemeClr val="accent1">
              <a:lumMod val="75000"/>
            </a:schemeClr>
          </a:solidFill>
          <a:ln w="3175" cap="flat" cmpd="sng" algn="ctr">
            <a:noFill/>
            <a:prstDash val="solid"/>
          </a:ln>
          <a:effectLst/>
        </p:spPr>
        <p:txBody>
          <a:bodyPr lIns="0" tIns="34272" rIns="0" bIns="34272"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165" fontAlgn="base">
              <a:lnSpc>
                <a:spcPct val="120000"/>
              </a:lnSpc>
              <a:spcBef>
                <a:spcPts val="450"/>
              </a:spcBef>
              <a:spcAft>
                <a:spcPts val="450"/>
              </a:spcAft>
            </a:pPr>
            <a:endParaRPr lang="en-US" sz="2100" kern="0" dirty="0">
              <a:solidFill>
                <a:sysClr val="window" lastClr="FFFFFF"/>
              </a:solidFill>
              <a:cs typeface="+mn-ea"/>
              <a:sym typeface="+mn-lt"/>
            </a:endParaRPr>
          </a:p>
        </p:txBody>
      </p:sp>
      <p:sp>
        <p:nvSpPr>
          <p:cNvPr id="54" name="椭圆 53"/>
          <p:cNvSpPr/>
          <p:nvPr/>
        </p:nvSpPr>
        <p:spPr>
          <a:xfrm>
            <a:off x="10210534" y="6308784"/>
            <a:ext cx="358213" cy="360511"/>
          </a:xfrm>
          <a:prstGeom prst="ellipse">
            <a:avLst/>
          </a:prstGeom>
          <a:solidFill>
            <a:srgbClr val="FC9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5" name="椭圆 54"/>
          <p:cNvSpPr/>
          <p:nvPr/>
        </p:nvSpPr>
        <p:spPr>
          <a:xfrm>
            <a:off x="11457498" y="5440843"/>
            <a:ext cx="496686" cy="462202"/>
          </a:xfrm>
          <a:prstGeom prst="ellipse">
            <a:avLst/>
          </a:prstGeom>
          <a:solidFill>
            <a:srgbClr val="55A3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p:transition spd="slow" advClick="0" advTm="10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1000"/>
                                        <p:tgtEl>
                                          <p:spTgt spid="5"/>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left)">
                                      <p:cBhvr>
                                        <p:cTn id="10" dur="1000"/>
                                        <p:tgtEl>
                                          <p:spTgt spid="7"/>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left)">
                                      <p:cBhvr>
                                        <p:cTn id="13" dur="1000"/>
                                        <p:tgtEl>
                                          <p:spTgt spid="4"/>
                                        </p:tgtEl>
                                      </p:cBhvr>
                                    </p:animEffect>
                                  </p:childTnLst>
                                </p:cTn>
                              </p:par>
                              <p:par>
                                <p:cTn id="14" presetID="22" presetClass="entr" presetSubtype="8" fill="hold"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ipe(left)">
                                      <p:cBhvr>
                                        <p:cTn id="16" dur="1000"/>
                                        <p:tgtEl>
                                          <p:spTgt spid="6"/>
                                        </p:tgtEl>
                                      </p:cBhvr>
                                    </p:animEffect>
                                  </p:childTnLst>
                                </p:cTn>
                              </p:par>
                              <p:par>
                                <p:cTn id="17" presetID="42" presetClass="entr" presetSubtype="0" fill="hold" grpId="0" nodeType="withEffect">
                                  <p:stCondLst>
                                    <p:cond delay="400"/>
                                  </p:stCondLst>
                                  <p:childTnLst>
                                    <p:set>
                                      <p:cBhvr>
                                        <p:cTn id="18" dur="1" fill="hold">
                                          <p:stCondLst>
                                            <p:cond delay="0"/>
                                          </p:stCondLst>
                                        </p:cTn>
                                        <p:tgtEl>
                                          <p:spTgt spid="86"/>
                                        </p:tgtEl>
                                        <p:attrNameLst>
                                          <p:attrName>style.visibility</p:attrName>
                                        </p:attrNameLst>
                                      </p:cBhvr>
                                      <p:to>
                                        <p:strVal val="visible"/>
                                      </p:to>
                                    </p:set>
                                    <p:animEffect transition="in" filter="fade">
                                      <p:cBhvr>
                                        <p:cTn id="19" dur="600"/>
                                        <p:tgtEl>
                                          <p:spTgt spid="86"/>
                                        </p:tgtEl>
                                      </p:cBhvr>
                                    </p:animEffect>
                                    <p:anim calcmode="lin" valueType="num">
                                      <p:cBhvr>
                                        <p:cTn id="20" dur="600" fill="hold"/>
                                        <p:tgtEl>
                                          <p:spTgt spid="86"/>
                                        </p:tgtEl>
                                        <p:attrNameLst>
                                          <p:attrName>ppt_x</p:attrName>
                                        </p:attrNameLst>
                                      </p:cBhvr>
                                      <p:tavLst>
                                        <p:tav tm="0">
                                          <p:val>
                                            <p:strVal val="#ppt_x"/>
                                          </p:val>
                                        </p:tav>
                                        <p:tav tm="100000">
                                          <p:val>
                                            <p:strVal val="#ppt_x"/>
                                          </p:val>
                                        </p:tav>
                                      </p:tavLst>
                                    </p:anim>
                                    <p:anim calcmode="lin" valueType="num">
                                      <p:cBhvr>
                                        <p:cTn id="21" dur="600" fill="hold"/>
                                        <p:tgtEl>
                                          <p:spTgt spid="86"/>
                                        </p:tgtEl>
                                        <p:attrNameLst>
                                          <p:attrName>ppt_y</p:attrName>
                                        </p:attrNameLst>
                                      </p:cBhvr>
                                      <p:tavLst>
                                        <p:tav tm="0">
                                          <p:val>
                                            <p:strVal val="#ppt_y+.1"/>
                                          </p:val>
                                        </p:tav>
                                        <p:tav tm="100000">
                                          <p:val>
                                            <p:strVal val="#ppt_y"/>
                                          </p:val>
                                        </p:tav>
                                      </p:tavLst>
                                    </p:anim>
                                  </p:childTnLst>
                                </p:cTn>
                              </p:par>
                            </p:childTnLst>
                          </p:cTn>
                        </p:par>
                        <p:par>
                          <p:cTn id="22" fill="hold">
                            <p:stCondLst>
                              <p:cond delay="1000"/>
                            </p:stCondLst>
                            <p:childTnLst>
                              <p:par>
                                <p:cTn id="23" presetID="53" presetClass="entr" presetSubtype="16" fill="hold" nodeType="afterEffect">
                                  <p:stCondLst>
                                    <p:cond delay="0"/>
                                  </p:stCondLst>
                                  <p:childTnLst>
                                    <p:set>
                                      <p:cBhvr>
                                        <p:cTn id="24" dur="1" fill="hold">
                                          <p:stCondLst>
                                            <p:cond delay="0"/>
                                          </p:stCondLst>
                                        </p:cTn>
                                        <p:tgtEl>
                                          <p:spTgt spid="38"/>
                                        </p:tgtEl>
                                        <p:attrNameLst>
                                          <p:attrName>style.visibility</p:attrName>
                                        </p:attrNameLst>
                                      </p:cBhvr>
                                      <p:to>
                                        <p:strVal val="visible"/>
                                      </p:to>
                                    </p:set>
                                    <p:anim calcmode="lin" valueType="num">
                                      <p:cBhvr>
                                        <p:cTn id="25" dur="500" fill="hold"/>
                                        <p:tgtEl>
                                          <p:spTgt spid="38"/>
                                        </p:tgtEl>
                                        <p:attrNameLst>
                                          <p:attrName>ppt_w</p:attrName>
                                        </p:attrNameLst>
                                      </p:cBhvr>
                                      <p:tavLst>
                                        <p:tav tm="0">
                                          <p:val>
                                            <p:fltVal val="0"/>
                                          </p:val>
                                        </p:tav>
                                        <p:tav tm="100000">
                                          <p:val>
                                            <p:strVal val="#ppt_w"/>
                                          </p:val>
                                        </p:tav>
                                      </p:tavLst>
                                    </p:anim>
                                    <p:anim calcmode="lin" valueType="num">
                                      <p:cBhvr>
                                        <p:cTn id="26" dur="500" fill="hold"/>
                                        <p:tgtEl>
                                          <p:spTgt spid="38"/>
                                        </p:tgtEl>
                                        <p:attrNameLst>
                                          <p:attrName>ppt_h</p:attrName>
                                        </p:attrNameLst>
                                      </p:cBhvr>
                                      <p:tavLst>
                                        <p:tav tm="0">
                                          <p:val>
                                            <p:fltVal val="0"/>
                                          </p:val>
                                        </p:tav>
                                        <p:tav tm="100000">
                                          <p:val>
                                            <p:strVal val="#ppt_h"/>
                                          </p:val>
                                        </p:tav>
                                      </p:tavLst>
                                    </p:anim>
                                    <p:animEffect transition="in" filter="fade">
                                      <p:cBhvr>
                                        <p:cTn id="27" dur="500"/>
                                        <p:tgtEl>
                                          <p:spTgt spid="38"/>
                                        </p:tgtEl>
                                      </p:cBhvr>
                                    </p:animEffect>
                                  </p:childTnLst>
                                </p:cTn>
                              </p:par>
                            </p:childTnLst>
                          </p:cTn>
                        </p:par>
                        <p:par>
                          <p:cTn id="28" fill="hold">
                            <p:stCondLst>
                              <p:cond delay="1500"/>
                            </p:stCondLst>
                            <p:childTnLst>
                              <p:par>
                                <p:cTn id="29" presetID="22" presetClass="entr" presetSubtype="1" fill="hold" grpId="0" nodeType="afterEffect">
                                  <p:stCondLst>
                                    <p:cond delay="0"/>
                                  </p:stCondLst>
                                  <p:childTnLst>
                                    <p:set>
                                      <p:cBhvr>
                                        <p:cTn id="30" dur="1" fill="hold">
                                          <p:stCondLst>
                                            <p:cond delay="0"/>
                                          </p:stCondLst>
                                        </p:cTn>
                                        <p:tgtEl>
                                          <p:spTgt spid="46"/>
                                        </p:tgtEl>
                                        <p:attrNameLst>
                                          <p:attrName>style.visibility</p:attrName>
                                        </p:attrNameLst>
                                      </p:cBhvr>
                                      <p:to>
                                        <p:strVal val="visible"/>
                                      </p:to>
                                    </p:set>
                                    <p:animEffect transition="in" filter="wipe(up)">
                                      <p:cBhvr>
                                        <p:cTn id="31" dur="300"/>
                                        <p:tgtEl>
                                          <p:spTgt spid="46"/>
                                        </p:tgtEl>
                                      </p:cBhvr>
                                    </p:animEffect>
                                  </p:childTnLst>
                                </p:cTn>
                              </p:par>
                            </p:childTnLst>
                          </p:cTn>
                        </p:par>
                        <p:par>
                          <p:cTn id="32" fill="hold">
                            <p:stCondLst>
                              <p:cond delay="2000"/>
                            </p:stCondLst>
                            <p:childTnLst>
                              <p:par>
                                <p:cTn id="33" presetID="10" presetClass="entr" presetSubtype="0" fill="hold" grpId="0" nodeType="afterEffect">
                                  <p:stCondLst>
                                    <p:cond delay="0"/>
                                  </p:stCondLst>
                                  <p:childTnLst>
                                    <p:set>
                                      <p:cBhvr>
                                        <p:cTn id="34" dur="1" fill="hold">
                                          <p:stCondLst>
                                            <p:cond delay="0"/>
                                          </p:stCondLst>
                                        </p:cTn>
                                        <p:tgtEl>
                                          <p:spTgt spid="47"/>
                                        </p:tgtEl>
                                        <p:attrNameLst>
                                          <p:attrName>style.visibility</p:attrName>
                                        </p:attrNameLst>
                                      </p:cBhvr>
                                      <p:to>
                                        <p:strVal val="visible"/>
                                      </p:to>
                                    </p:set>
                                    <p:animEffect transition="in" filter="fade">
                                      <p:cBhvr>
                                        <p:cTn id="35" dur="500"/>
                                        <p:tgtEl>
                                          <p:spTgt spid="47"/>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48"/>
                                        </p:tgtEl>
                                        <p:attrNameLst>
                                          <p:attrName>style.visibility</p:attrName>
                                        </p:attrNameLst>
                                      </p:cBhvr>
                                      <p:to>
                                        <p:strVal val="visible"/>
                                      </p:to>
                                    </p:set>
                                    <p:animEffect transition="in" filter="fade">
                                      <p:cBhvr>
                                        <p:cTn id="38" dur="500"/>
                                        <p:tgtEl>
                                          <p:spTgt spid="48"/>
                                        </p:tgtEl>
                                      </p:cBhvr>
                                    </p:animEffect>
                                  </p:childTnLst>
                                </p:cTn>
                              </p:par>
                            </p:childTnLst>
                          </p:cTn>
                        </p:par>
                        <p:par>
                          <p:cTn id="39" fill="hold">
                            <p:stCondLst>
                              <p:cond delay="2500"/>
                            </p:stCondLst>
                            <p:childTnLst>
                              <p:par>
                                <p:cTn id="40" presetID="22" presetClass="entr" presetSubtype="1" fill="hold" grpId="0" nodeType="afterEffect">
                                  <p:stCondLst>
                                    <p:cond delay="0"/>
                                  </p:stCondLst>
                                  <p:childTnLst>
                                    <p:set>
                                      <p:cBhvr>
                                        <p:cTn id="41" dur="1" fill="hold">
                                          <p:stCondLst>
                                            <p:cond delay="0"/>
                                          </p:stCondLst>
                                        </p:cTn>
                                        <p:tgtEl>
                                          <p:spTgt spid="32"/>
                                        </p:tgtEl>
                                        <p:attrNameLst>
                                          <p:attrName>style.visibility</p:attrName>
                                        </p:attrNameLst>
                                      </p:cBhvr>
                                      <p:to>
                                        <p:strVal val="visible"/>
                                      </p:to>
                                    </p:set>
                                    <p:animEffect transition="in" filter="wipe(up)">
                                      <p:cBhvr>
                                        <p:cTn id="42" dur="300"/>
                                        <p:tgtEl>
                                          <p:spTgt spid="32"/>
                                        </p:tgtEl>
                                      </p:cBhvr>
                                    </p:animEffect>
                                  </p:childTnLst>
                                </p:cTn>
                              </p:par>
                            </p:childTnLst>
                          </p:cTn>
                        </p:par>
                        <p:par>
                          <p:cTn id="43" fill="hold">
                            <p:stCondLst>
                              <p:cond delay="3000"/>
                            </p:stCondLst>
                            <p:childTnLst>
                              <p:par>
                                <p:cTn id="44" presetID="10" presetClass="entr" presetSubtype="0" fill="hold" grpId="0" nodeType="afterEffect">
                                  <p:stCondLst>
                                    <p:cond delay="0"/>
                                  </p:stCondLst>
                                  <p:childTnLst>
                                    <p:set>
                                      <p:cBhvr>
                                        <p:cTn id="45" dur="1" fill="hold">
                                          <p:stCondLst>
                                            <p:cond delay="0"/>
                                          </p:stCondLst>
                                        </p:cTn>
                                        <p:tgtEl>
                                          <p:spTgt spid="33"/>
                                        </p:tgtEl>
                                        <p:attrNameLst>
                                          <p:attrName>style.visibility</p:attrName>
                                        </p:attrNameLst>
                                      </p:cBhvr>
                                      <p:to>
                                        <p:strVal val="visible"/>
                                      </p:to>
                                    </p:set>
                                    <p:animEffect transition="in" filter="fade">
                                      <p:cBhvr>
                                        <p:cTn id="46" dur="500"/>
                                        <p:tgtEl>
                                          <p:spTgt spid="33"/>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44"/>
                                        </p:tgtEl>
                                        <p:attrNameLst>
                                          <p:attrName>style.visibility</p:attrName>
                                        </p:attrNameLst>
                                      </p:cBhvr>
                                      <p:to>
                                        <p:strVal val="visible"/>
                                      </p:to>
                                    </p:set>
                                    <p:animEffect transition="in" filter="fade">
                                      <p:cBhvr>
                                        <p:cTn id="49" dur="500"/>
                                        <p:tgtEl>
                                          <p:spTgt spid="44"/>
                                        </p:tgtEl>
                                      </p:cBhvr>
                                    </p:animEffect>
                                  </p:childTnLst>
                                </p:cTn>
                              </p:par>
                            </p:childTnLst>
                          </p:cTn>
                        </p:par>
                        <p:par>
                          <p:cTn id="50" fill="hold">
                            <p:stCondLst>
                              <p:cond delay="3500"/>
                            </p:stCondLst>
                            <p:childTnLst>
                              <p:par>
                                <p:cTn id="51" presetID="22" presetClass="entr" presetSubtype="1" fill="hold" grpId="0" nodeType="afterEffect">
                                  <p:stCondLst>
                                    <p:cond delay="0"/>
                                  </p:stCondLst>
                                  <p:childTnLst>
                                    <p:set>
                                      <p:cBhvr>
                                        <p:cTn id="52" dur="1" fill="hold">
                                          <p:stCondLst>
                                            <p:cond delay="0"/>
                                          </p:stCondLst>
                                        </p:cTn>
                                        <p:tgtEl>
                                          <p:spTgt spid="31"/>
                                        </p:tgtEl>
                                        <p:attrNameLst>
                                          <p:attrName>style.visibility</p:attrName>
                                        </p:attrNameLst>
                                      </p:cBhvr>
                                      <p:to>
                                        <p:strVal val="visible"/>
                                      </p:to>
                                    </p:set>
                                    <p:animEffect transition="in" filter="wipe(up)">
                                      <p:cBhvr>
                                        <p:cTn id="53" dur="300"/>
                                        <p:tgtEl>
                                          <p:spTgt spid="31"/>
                                        </p:tgtEl>
                                      </p:cBhvr>
                                    </p:animEffect>
                                  </p:childTnLst>
                                </p:cTn>
                              </p:par>
                            </p:childTnLst>
                          </p:cTn>
                        </p:par>
                        <p:par>
                          <p:cTn id="54" fill="hold">
                            <p:stCondLst>
                              <p:cond delay="4000"/>
                            </p:stCondLst>
                            <p:childTnLst>
                              <p:par>
                                <p:cTn id="55" presetID="10" presetClass="entr" presetSubtype="0" fill="hold" grpId="0" nodeType="afterEffect">
                                  <p:stCondLst>
                                    <p:cond delay="0"/>
                                  </p:stCondLst>
                                  <p:childTnLst>
                                    <p:set>
                                      <p:cBhvr>
                                        <p:cTn id="56" dur="1" fill="hold">
                                          <p:stCondLst>
                                            <p:cond delay="0"/>
                                          </p:stCondLst>
                                        </p:cTn>
                                        <p:tgtEl>
                                          <p:spTgt spid="34"/>
                                        </p:tgtEl>
                                        <p:attrNameLst>
                                          <p:attrName>style.visibility</p:attrName>
                                        </p:attrNameLst>
                                      </p:cBhvr>
                                      <p:to>
                                        <p:strVal val="visible"/>
                                      </p:to>
                                    </p:set>
                                    <p:animEffect transition="in" filter="fade">
                                      <p:cBhvr>
                                        <p:cTn id="57" dur="500"/>
                                        <p:tgtEl>
                                          <p:spTgt spid="34"/>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41">
                                            <p:txEl>
                                              <p:pRg st="0" end="0"/>
                                            </p:txEl>
                                          </p:spTgt>
                                        </p:tgtEl>
                                        <p:attrNameLst>
                                          <p:attrName>style.visibility</p:attrName>
                                        </p:attrNameLst>
                                      </p:cBhvr>
                                      <p:to>
                                        <p:strVal val="visible"/>
                                      </p:to>
                                    </p:set>
                                    <p:animEffect transition="in" filter="fade">
                                      <p:cBhvr>
                                        <p:cTn id="60" dur="500"/>
                                        <p:tgtEl>
                                          <p:spTgt spid="41">
                                            <p:txEl>
                                              <p:pRg st="0" end="0"/>
                                            </p:txEl>
                                          </p:spTgt>
                                        </p:tgtEl>
                                      </p:cBhvr>
                                    </p:animEffect>
                                  </p:childTnLst>
                                </p:cTn>
                              </p:par>
                            </p:childTnLst>
                          </p:cTn>
                        </p:par>
                        <p:par>
                          <p:cTn id="61" fill="hold">
                            <p:stCondLst>
                              <p:cond delay="4500"/>
                            </p:stCondLst>
                            <p:childTnLst>
                              <p:par>
                                <p:cTn id="62" presetID="22" presetClass="entr" presetSubtype="1" fill="hold" grpId="0" nodeType="afterEffect">
                                  <p:stCondLst>
                                    <p:cond delay="0"/>
                                  </p:stCondLst>
                                  <p:childTnLst>
                                    <p:set>
                                      <p:cBhvr>
                                        <p:cTn id="63" dur="1" fill="hold">
                                          <p:stCondLst>
                                            <p:cond delay="0"/>
                                          </p:stCondLst>
                                        </p:cTn>
                                        <p:tgtEl>
                                          <p:spTgt spid="28"/>
                                        </p:tgtEl>
                                        <p:attrNameLst>
                                          <p:attrName>style.visibility</p:attrName>
                                        </p:attrNameLst>
                                      </p:cBhvr>
                                      <p:to>
                                        <p:strVal val="visible"/>
                                      </p:to>
                                    </p:set>
                                    <p:animEffect transition="in" filter="wipe(up)">
                                      <p:cBhvr>
                                        <p:cTn id="64" dur="300"/>
                                        <p:tgtEl>
                                          <p:spTgt spid="28"/>
                                        </p:tgtEl>
                                      </p:cBhvr>
                                    </p:animEffect>
                                  </p:childTnLst>
                                </p:cTn>
                              </p:par>
                            </p:childTnLst>
                          </p:cTn>
                        </p:par>
                        <p:par>
                          <p:cTn id="65" fill="hold">
                            <p:stCondLst>
                              <p:cond delay="5000"/>
                            </p:stCondLst>
                            <p:childTnLst>
                              <p:par>
                                <p:cTn id="66" presetID="10" presetClass="entr" presetSubtype="0" fill="hold" grpId="0" nodeType="afterEffect">
                                  <p:stCondLst>
                                    <p:cond delay="0"/>
                                  </p:stCondLst>
                                  <p:childTnLst>
                                    <p:set>
                                      <p:cBhvr>
                                        <p:cTn id="67" dur="1" fill="hold">
                                          <p:stCondLst>
                                            <p:cond delay="0"/>
                                          </p:stCondLst>
                                        </p:cTn>
                                        <p:tgtEl>
                                          <p:spTgt spid="35"/>
                                        </p:tgtEl>
                                        <p:attrNameLst>
                                          <p:attrName>style.visibility</p:attrName>
                                        </p:attrNameLst>
                                      </p:cBhvr>
                                      <p:to>
                                        <p:strVal val="visible"/>
                                      </p:to>
                                    </p:set>
                                    <p:animEffect transition="in" filter="fade">
                                      <p:cBhvr>
                                        <p:cTn id="68" dur="500"/>
                                        <p:tgtEl>
                                          <p:spTgt spid="35"/>
                                        </p:tgtEl>
                                      </p:cBhvr>
                                    </p:animEffect>
                                  </p:childTnLst>
                                </p:cTn>
                              </p:par>
                              <p:par>
                                <p:cTn id="69" presetID="10" presetClass="entr" presetSubtype="0" fill="hold" grpId="0" nodeType="withEffect">
                                  <p:stCondLst>
                                    <p:cond delay="0"/>
                                  </p:stCondLst>
                                  <p:childTnLst>
                                    <p:set>
                                      <p:cBhvr>
                                        <p:cTn id="70" dur="1" fill="hold">
                                          <p:stCondLst>
                                            <p:cond delay="0"/>
                                          </p:stCondLst>
                                        </p:cTn>
                                        <p:tgtEl>
                                          <p:spTgt spid="42"/>
                                        </p:tgtEl>
                                        <p:attrNameLst>
                                          <p:attrName>style.visibility</p:attrName>
                                        </p:attrNameLst>
                                      </p:cBhvr>
                                      <p:to>
                                        <p:strVal val="visible"/>
                                      </p:to>
                                    </p:set>
                                    <p:animEffect transition="in" filter="fade">
                                      <p:cBhvr>
                                        <p:cTn id="71" dur="500"/>
                                        <p:tgtEl>
                                          <p:spTgt spid="42"/>
                                        </p:tgtEl>
                                      </p:cBhvr>
                                    </p:animEffect>
                                  </p:childTnLst>
                                </p:cTn>
                              </p:par>
                            </p:childTnLst>
                          </p:cTn>
                        </p:par>
                        <p:par>
                          <p:cTn id="72" fill="hold">
                            <p:stCondLst>
                              <p:cond delay="5500"/>
                            </p:stCondLst>
                            <p:childTnLst>
                              <p:par>
                                <p:cTn id="73" presetID="22" presetClass="entr" presetSubtype="1" fill="hold" grpId="0" nodeType="afterEffect">
                                  <p:stCondLst>
                                    <p:cond delay="0"/>
                                  </p:stCondLst>
                                  <p:childTnLst>
                                    <p:set>
                                      <p:cBhvr>
                                        <p:cTn id="74" dur="1" fill="hold">
                                          <p:stCondLst>
                                            <p:cond delay="0"/>
                                          </p:stCondLst>
                                        </p:cTn>
                                        <p:tgtEl>
                                          <p:spTgt spid="30"/>
                                        </p:tgtEl>
                                        <p:attrNameLst>
                                          <p:attrName>style.visibility</p:attrName>
                                        </p:attrNameLst>
                                      </p:cBhvr>
                                      <p:to>
                                        <p:strVal val="visible"/>
                                      </p:to>
                                    </p:set>
                                    <p:animEffect transition="in" filter="wipe(up)">
                                      <p:cBhvr>
                                        <p:cTn id="75" dur="300"/>
                                        <p:tgtEl>
                                          <p:spTgt spid="30"/>
                                        </p:tgtEl>
                                      </p:cBhvr>
                                    </p:animEffect>
                                  </p:childTnLst>
                                </p:cTn>
                              </p:par>
                            </p:childTnLst>
                          </p:cTn>
                        </p:par>
                        <p:par>
                          <p:cTn id="76" fill="hold">
                            <p:stCondLst>
                              <p:cond delay="6000"/>
                            </p:stCondLst>
                            <p:childTnLst>
                              <p:par>
                                <p:cTn id="77" presetID="10" presetClass="entr" presetSubtype="0" fill="hold" grpId="0" nodeType="afterEffect">
                                  <p:stCondLst>
                                    <p:cond delay="0"/>
                                  </p:stCondLst>
                                  <p:childTnLst>
                                    <p:set>
                                      <p:cBhvr>
                                        <p:cTn id="78" dur="1" fill="hold">
                                          <p:stCondLst>
                                            <p:cond delay="0"/>
                                          </p:stCondLst>
                                        </p:cTn>
                                        <p:tgtEl>
                                          <p:spTgt spid="36"/>
                                        </p:tgtEl>
                                        <p:attrNameLst>
                                          <p:attrName>style.visibility</p:attrName>
                                        </p:attrNameLst>
                                      </p:cBhvr>
                                      <p:to>
                                        <p:strVal val="visible"/>
                                      </p:to>
                                    </p:set>
                                    <p:animEffect transition="in" filter="fade">
                                      <p:cBhvr>
                                        <p:cTn id="79" dur="500"/>
                                        <p:tgtEl>
                                          <p:spTgt spid="36"/>
                                        </p:tgtEl>
                                      </p:cBhvr>
                                    </p:animEffect>
                                  </p:childTnLst>
                                </p:cTn>
                              </p:par>
                              <p:par>
                                <p:cTn id="80" presetID="10" presetClass="entr" presetSubtype="0" fill="hold" grpId="0" nodeType="withEffect">
                                  <p:stCondLst>
                                    <p:cond delay="0"/>
                                  </p:stCondLst>
                                  <p:childTnLst>
                                    <p:set>
                                      <p:cBhvr>
                                        <p:cTn id="81" dur="1" fill="hold">
                                          <p:stCondLst>
                                            <p:cond delay="0"/>
                                          </p:stCondLst>
                                        </p:cTn>
                                        <p:tgtEl>
                                          <p:spTgt spid="43"/>
                                        </p:tgtEl>
                                        <p:attrNameLst>
                                          <p:attrName>style.visibility</p:attrName>
                                        </p:attrNameLst>
                                      </p:cBhvr>
                                      <p:to>
                                        <p:strVal val="visible"/>
                                      </p:to>
                                    </p:set>
                                    <p:animEffect transition="in" filter="fade">
                                      <p:cBhvr>
                                        <p:cTn id="82" dur="500"/>
                                        <p:tgtEl>
                                          <p:spTgt spid="43"/>
                                        </p:tgtEl>
                                      </p:cBhvr>
                                    </p:animEffect>
                                  </p:childTnLst>
                                </p:cTn>
                              </p:par>
                            </p:childTnLst>
                          </p:cTn>
                        </p:par>
                        <p:par>
                          <p:cTn id="83" fill="hold">
                            <p:stCondLst>
                              <p:cond delay="6500"/>
                            </p:stCondLst>
                            <p:childTnLst>
                              <p:par>
                                <p:cTn id="84" presetID="22" presetClass="entr" presetSubtype="1" fill="hold" grpId="0" nodeType="afterEffect">
                                  <p:stCondLst>
                                    <p:cond delay="0"/>
                                  </p:stCondLst>
                                  <p:childTnLst>
                                    <p:set>
                                      <p:cBhvr>
                                        <p:cTn id="85" dur="1" fill="hold">
                                          <p:stCondLst>
                                            <p:cond delay="0"/>
                                          </p:stCondLst>
                                        </p:cTn>
                                        <p:tgtEl>
                                          <p:spTgt spid="29"/>
                                        </p:tgtEl>
                                        <p:attrNameLst>
                                          <p:attrName>style.visibility</p:attrName>
                                        </p:attrNameLst>
                                      </p:cBhvr>
                                      <p:to>
                                        <p:strVal val="visible"/>
                                      </p:to>
                                    </p:set>
                                    <p:animEffect transition="in" filter="wipe(up)">
                                      <p:cBhvr>
                                        <p:cTn id="86" dur="300"/>
                                        <p:tgtEl>
                                          <p:spTgt spid="29"/>
                                        </p:tgtEl>
                                      </p:cBhvr>
                                    </p:animEffect>
                                  </p:childTnLst>
                                </p:cTn>
                              </p:par>
                            </p:childTnLst>
                          </p:cTn>
                        </p:par>
                        <p:par>
                          <p:cTn id="87" fill="hold">
                            <p:stCondLst>
                              <p:cond delay="7000"/>
                            </p:stCondLst>
                            <p:childTnLst>
                              <p:par>
                                <p:cTn id="88" presetID="10" presetClass="entr" presetSubtype="0" fill="hold" grpId="0" nodeType="afterEffect">
                                  <p:stCondLst>
                                    <p:cond delay="0"/>
                                  </p:stCondLst>
                                  <p:childTnLst>
                                    <p:set>
                                      <p:cBhvr>
                                        <p:cTn id="89" dur="1" fill="hold">
                                          <p:stCondLst>
                                            <p:cond delay="0"/>
                                          </p:stCondLst>
                                        </p:cTn>
                                        <p:tgtEl>
                                          <p:spTgt spid="37"/>
                                        </p:tgtEl>
                                        <p:attrNameLst>
                                          <p:attrName>style.visibility</p:attrName>
                                        </p:attrNameLst>
                                      </p:cBhvr>
                                      <p:to>
                                        <p:strVal val="visible"/>
                                      </p:to>
                                    </p:set>
                                    <p:animEffect transition="in" filter="fade">
                                      <p:cBhvr>
                                        <p:cTn id="90" dur="500"/>
                                        <p:tgtEl>
                                          <p:spTgt spid="37"/>
                                        </p:tgtEl>
                                      </p:cBhvr>
                                    </p:animEffect>
                                  </p:childTnLst>
                                </p:cTn>
                              </p:par>
                              <p:par>
                                <p:cTn id="91" presetID="10" presetClass="entr" presetSubtype="0" fill="hold" grpId="0" nodeType="withEffect">
                                  <p:stCondLst>
                                    <p:cond delay="0"/>
                                  </p:stCondLst>
                                  <p:childTnLst>
                                    <p:set>
                                      <p:cBhvr>
                                        <p:cTn id="92" dur="1" fill="hold">
                                          <p:stCondLst>
                                            <p:cond delay="0"/>
                                          </p:stCondLst>
                                        </p:cTn>
                                        <p:tgtEl>
                                          <p:spTgt spid="45"/>
                                        </p:tgtEl>
                                        <p:attrNameLst>
                                          <p:attrName>style.visibility</p:attrName>
                                        </p:attrNameLst>
                                      </p:cBhvr>
                                      <p:to>
                                        <p:strVal val="visible"/>
                                      </p:to>
                                    </p:set>
                                    <p:animEffect transition="in" filter="fade">
                                      <p:cBhvr>
                                        <p:cTn id="93" dur="500"/>
                                        <p:tgtEl>
                                          <p:spTgt spid="45"/>
                                        </p:tgtEl>
                                      </p:cBhvr>
                                    </p:animEffect>
                                  </p:childTnLst>
                                </p:cTn>
                              </p:par>
                            </p:childTnLst>
                          </p:cTn>
                        </p:par>
                        <p:par>
                          <p:cTn id="94" fill="hold">
                            <p:stCondLst>
                              <p:cond delay="7500"/>
                            </p:stCondLst>
                            <p:childTnLst>
                              <p:par>
                                <p:cTn id="95" presetID="22" presetClass="entr" presetSubtype="1" fill="hold" grpId="0" nodeType="afterEffect">
                                  <p:stCondLst>
                                    <p:cond delay="0"/>
                                  </p:stCondLst>
                                  <p:childTnLst>
                                    <p:set>
                                      <p:cBhvr>
                                        <p:cTn id="96" dur="1" fill="hold">
                                          <p:stCondLst>
                                            <p:cond delay="0"/>
                                          </p:stCondLst>
                                        </p:cTn>
                                        <p:tgtEl>
                                          <p:spTgt spid="51"/>
                                        </p:tgtEl>
                                        <p:attrNameLst>
                                          <p:attrName>style.visibility</p:attrName>
                                        </p:attrNameLst>
                                      </p:cBhvr>
                                      <p:to>
                                        <p:strVal val="visible"/>
                                      </p:to>
                                    </p:set>
                                    <p:animEffect transition="in" filter="wipe(up)">
                                      <p:cBhvr>
                                        <p:cTn id="97" dur="300"/>
                                        <p:tgtEl>
                                          <p:spTgt spid="51"/>
                                        </p:tgtEl>
                                      </p:cBhvr>
                                    </p:animEffect>
                                  </p:childTnLst>
                                </p:cTn>
                              </p:par>
                            </p:childTnLst>
                          </p:cTn>
                        </p:par>
                        <p:par>
                          <p:cTn id="98" fill="hold">
                            <p:stCondLst>
                              <p:cond delay="8000"/>
                            </p:stCondLst>
                            <p:childTnLst>
                              <p:par>
                                <p:cTn id="99" presetID="10" presetClass="entr" presetSubtype="0" fill="hold" grpId="0" nodeType="afterEffect">
                                  <p:stCondLst>
                                    <p:cond delay="0"/>
                                  </p:stCondLst>
                                  <p:childTnLst>
                                    <p:set>
                                      <p:cBhvr>
                                        <p:cTn id="100" dur="1" fill="hold">
                                          <p:stCondLst>
                                            <p:cond delay="0"/>
                                          </p:stCondLst>
                                        </p:cTn>
                                        <p:tgtEl>
                                          <p:spTgt spid="49"/>
                                        </p:tgtEl>
                                        <p:attrNameLst>
                                          <p:attrName>style.visibility</p:attrName>
                                        </p:attrNameLst>
                                      </p:cBhvr>
                                      <p:to>
                                        <p:strVal val="visible"/>
                                      </p:to>
                                    </p:set>
                                    <p:animEffect transition="in" filter="fade">
                                      <p:cBhvr>
                                        <p:cTn id="101" dur="500"/>
                                        <p:tgtEl>
                                          <p:spTgt spid="49"/>
                                        </p:tgtEl>
                                      </p:cBhvr>
                                    </p:animEffect>
                                  </p:childTnLst>
                                </p:cTn>
                              </p:par>
                              <p:par>
                                <p:cTn id="102" presetID="10" presetClass="entr" presetSubtype="0" fill="hold" grpId="0" nodeType="withEffect">
                                  <p:stCondLst>
                                    <p:cond delay="0"/>
                                  </p:stCondLst>
                                  <p:childTnLst>
                                    <p:set>
                                      <p:cBhvr>
                                        <p:cTn id="103" dur="1" fill="hold">
                                          <p:stCondLst>
                                            <p:cond delay="0"/>
                                          </p:stCondLst>
                                        </p:cTn>
                                        <p:tgtEl>
                                          <p:spTgt spid="50"/>
                                        </p:tgtEl>
                                        <p:attrNameLst>
                                          <p:attrName>style.visibility</p:attrName>
                                        </p:attrNameLst>
                                      </p:cBhvr>
                                      <p:to>
                                        <p:strVal val="visible"/>
                                      </p:to>
                                    </p:set>
                                    <p:animEffect transition="in" filter="fade">
                                      <p:cBhvr>
                                        <p:cTn id="104" dur="500"/>
                                        <p:tgtEl>
                                          <p:spTgt spid="50"/>
                                        </p:tgtEl>
                                      </p:cBhvr>
                                    </p:animEffect>
                                  </p:childTnLst>
                                </p:cTn>
                              </p:par>
                              <p:par>
                                <p:cTn id="105" presetID="10" presetClass="entr" presetSubtype="0" fill="hold" grpId="0" nodeType="withEffect">
                                  <p:stCondLst>
                                    <p:cond delay="1500"/>
                                  </p:stCondLst>
                                  <p:childTnLst>
                                    <p:set>
                                      <p:cBhvr>
                                        <p:cTn id="106" dur="1" fill="hold">
                                          <p:stCondLst>
                                            <p:cond delay="0"/>
                                          </p:stCondLst>
                                        </p:cTn>
                                        <p:tgtEl>
                                          <p:spTgt spid="53"/>
                                        </p:tgtEl>
                                        <p:attrNameLst>
                                          <p:attrName>style.visibility</p:attrName>
                                        </p:attrNameLst>
                                      </p:cBhvr>
                                      <p:to>
                                        <p:strVal val="visible"/>
                                      </p:to>
                                    </p:set>
                                    <p:animEffect transition="in" filter="fade">
                                      <p:cBhvr>
                                        <p:cTn id="107" dur="500"/>
                                        <p:tgtEl>
                                          <p:spTgt spid="53"/>
                                        </p:tgtEl>
                                      </p:cBhvr>
                                    </p:animEffect>
                                  </p:childTnLst>
                                </p:cTn>
                              </p:par>
                              <p:par>
                                <p:cTn id="108" presetID="8" presetClass="emph" presetSubtype="0" repeatCount="indefinite" fill="hold" grpId="1" nodeType="withEffect">
                                  <p:stCondLst>
                                    <p:cond delay="1500"/>
                                  </p:stCondLst>
                                  <p:childTnLst>
                                    <p:animRot by="64800000">
                                      <p:cBhvr>
                                        <p:cTn id="109" dur="7500" fill="hold"/>
                                        <p:tgtEl>
                                          <p:spTgt spid="53"/>
                                        </p:tgtEl>
                                        <p:attrNameLst>
                                          <p:attrName>r</p:attrName>
                                        </p:attrNameLst>
                                      </p:cBhvr>
                                    </p:animRot>
                                  </p:childTnLst>
                                </p:cTn>
                              </p:par>
                              <p:par>
                                <p:cTn id="110" presetID="10" presetClass="entr" presetSubtype="0" fill="hold" grpId="0" nodeType="withEffect">
                                  <p:stCondLst>
                                    <p:cond delay="1500"/>
                                  </p:stCondLst>
                                  <p:childTnLst>
                                    <p:set>
                                      <p:cBhvr>
                                        <p:cTn id="111" dur="1" fill="hold">
                                          <p:stCondLst>
                                            <p:cond delay="0"/>
                                          </p:stCondLst>
                                        </p:cTn>
                                        <p:tgtEl>
                                          <p:spTgt spid="52"/>
                                        </p:tgtEl>
                                        <p:attrNameLst>
                                          <p:attrName>style.visibility</p:attrName>
                                        </p:attrNameLst>
                                      </p:cBhvr>
                                      <p:to>
                                        <p:strVal val="visible"/>
                                      </p:to>
                                    </p:set>
                                    <p:animEffect transition="in" filter="fade">
                                      <p:cBhvr>
                                        <p:cTn id="112" dur="500"/>
                                        <p:tgtEl>
                                          <p:spTgt spid="52"/>
                                        </p:tgtEl>
                                      </p:cBhvr>
                                    </p:animEffect>
                                  </p:childTnLst>
                                </p:cTn>
                              </p:par>
                              <p:par>
                                <p:cTn id="113" presetID="8" presetClass="emph" presetSubtype="0" repeatCount="indefinite" fill="hold" grpId="1" nodeType="withEffect">
                                  <p:stCondLst>
                                    <p:cond delay="1500"/>
                                  </p:stCondLst>
                                  <p:childTnLst>
                                    <p:animRot by="64800000">
                                      <p:cBhvr>
                                        <p:cTn id="114" dur="7500" fill="hold"/>
                                        <p:tgtEl>
                                          <p:spTgt spid="52"/>
                                        </p:tgtEl>
                                        <p:attrNameLst>
                                          <p:attrName>r</p:attrName>
                                        </p:attrNameLst>
                                      </p:cBhvr>
                                    </p:animRot>
                                  </p:childTnLst>
                                </p:cTn>
                              </p:par>
                              <p:par>
                                <p:cTn id="115" presetID="10" presetClass="entr" presetSubtype="0" fill="hold" grpId="0" nodeType="withEffect">
                                  <p:stCondLst>
                                    <p:cond delay="1500"/>
                                  </p:stCondLst>
                                  <p:childTnLst>
                                    <p:set>
                                      <p:cBhvr>
                                        <p:cTn id="116" dur="1" fill="hold">
                                          <p:stCondLst>
                                            <p:cond delay="0"/>
                                          </p:stCondLst>
                                        </p:cTn>
                                        <p:tgtEl>
                                          <p:spTgt spid="54"/>
                                        </p:tgtEl>
                                        <p:attrNameLst>
                                          <p:attrName>style.visibility</p:attrName>
                                        </p:attrNameLst>
                                      </p:cBhvr>
                                      <p:to>
                                        <p:strVal val="visible"/>
                                      </p:to>
                                    </p:set>
                                    <p:animEffect transition="in" filter="fade">
                                      <p:cBhvr>
                                        <p:cTn id="117" dur="500"/>
                                        <p:tgtEl>
                                          <p:spTgt spid="54"/>
                                        </p:tgtEl>
                                      </p:cBhvr>
                                    </p:animEffect>
                                  </p:childTnLst>
                                </p:cTn>
                              </p:par>
                              <p:par>
                                <p:cTn id="118" presetID="10" presetClass="entr" presetSubtype="0" fill="hold" grpId="0" nodeType="withEffect">
                                  <p:stCondLst>
                                    <p:cond delay="1500"/>
                                  </p:stCondLst>
                                  <p:childTnLst>
                                    <p:set>
                                      <p:cBhvr>
                                        <p:cTn id="119" dur="1" fill="hold">
                                          <p:stCondLst>
                                            <p:cond delay="0"/>
                                          </p:stCondLst>
                                        </p:cTn>
                                        <p:tgtEl>
                                          <p:spTgt spid="55"/>
                                        </p:tgtEl>
                                        <p:attrNameLst>
                                          <p:attrName>style.visibility</p:attrName>
                                        </p:attrNameLst>
                                      </p:cBhvr>
                                      <p:to>
                                        <p:strVal val="visible"/>
                                      </p:to>
                                    </p:set>
                                    <p:animEffect transition="in" filter="fade">
                                      <p:cBhvr>
                                        <p:cTn id="120"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51" grpId="0" animBg="1"/>
      <p:bldP spid="4" grpId="0" animBg="1"/>
      <p:bldP spid="5" grpId="0" animBg="1"/>
      <p:bldP spid="7" grpId="0"/>
      <p:bldP spid="86"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41" grpId="0" build="p"/>
      <p:bldP spid="42" grpId="0"/>
      <p:bldP spid="43" grpId="0"/>
      <p:bldP spid="44" grpId="0"/>
      <p:bldP spid="45" grpId="0"/>
      <p:bldP spid="47" grpId="0" animBg="1"/>
      <p:bldP spid="48" grpId="0"/>
      <p:bldP spid="49" grpId="0" animBg="1"/>
      <p:bldP spid="50" grpId="0"/>
      <p:bldP spid="52" grpId="0" animBg="1"/>
      <p:bldP spid="52" grpId="1" animBg="1"/>
      <p:bldP spid="53" grpId="0" animBg="1"/>
      <p:bldP spid="53" grpId="1" animBg="1"/>
      <p:bldP spid="54" grpId="0" animBg="1"/>
      <p:bldP spid="55"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765738" y="753752"/>
            <a:ext cx="10079420" cy="136634"/>
          </a:xfrm>
          <a:prstGeom prst="rect">
            <a:avLst/>
          </a:prstGeom>
          <a:solidFill>
            <a:srgbClr val="0034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003466"/>
              </a:solidFill>
              <a:cs typeface="+mn-ea"/>
              <a:sym typeface="+mn-lt"/>
            </a:endParaRPr>
          </a:p>
        </p:txBody>
      </p:sp>
      <p:sp>
        <p:nvSpPr>
          <p:cNvPr id="5" name="椭圆 4"/>
          <p:cNvSpPr/>
          <p:nvPr/>
        </p:nvSpPr>
        <p:spPr>
          <a:xfrm>
            <a:off x="346842" y="0"/>
            <a:ext cx="1332000" cy="1332000"/>
          </a:xfrm>
          <a:prstGeom prst="ellipse">
            <a:avLst/>
          </a:prstGeom>
          <a:blipFill dpi="0" rotWithShape="1">
            <a:blip r:embed="rId1" cstate="screen"/>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6" name="组合 5"/>
          <p:cNvGrpSpPr/>
          <p:nvPr/>
        </p:nvGrpSpPr>
        <p:grpSpPr>
          <a:xfrm>
            <a:off x="11330808" y="372047"/>
            <a:ext cx="514350" cy="284207"/>
            <a:chOff x="10501313" y="528290"/>
            <a:chExt cx="514350" cy="332185"/>
          </a:xfrm>
          <a:solidFill>
            <a:srgbClr val="395B77"/>
          </a:solidFill>
        </p:grpSpPr>
        <p:sp>
          <p:nvSpPr>
            <p:cNvPr id="8" name="矩形 7"/>
            <p:cNvSpPr/>
            <p:nvPr/>
          </p:nvSpPr>
          <p:spPr>
            <a:xfrm>
              <a:off x="10501313" y="700088"/>
              <a:ext cx="102306" cy="160387"/>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a:cs typeface="+mn-ea"/>
                <a:sym typeface="+mn-lt"/>
              </a:endParaRPr>
            </a:p>
          </p:txBody>
        </p:sp>
        <p:sp>
          <p:nvSpPr>
            <p:cNvPr id="9" name="矩形 8"/>
            <p:cNvSpPr/>
            <p:nvPr/>
          </p:nvSpPr>
          <p:spPr>
            <a:xfrm>
              <a:off x="10707335" y="597694"/>
              <a:ext cx="102306" cy="262781"/>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a:cs typeface="+mn-ea"/>
                <a:sym typeface="+mn-lt"/>
              </a:endParaRPr>
            </a:p>
          </p:txBody>
        </p:sp>
        <p:sp>
          <p:nvSpPr>
            <p:cNvPr id="10" name="矩形 9"/>
            <p:cNvSpPr/>
            <p:nvPr/>
          </p:nvSpPr>
          <p:spPr>
            <a:xfrm>
              <a:off x="10913357" y="528290"/>
              <a:ext cx="102306" cy="332185"/>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a:cs typeface="+mn-ea"/>
                <a:sym typeface="+mn-lt"/>
              </a:endParaRPr>
            </a:p>
          </p:txBody>
        </p:sp>
      </p:grpSp>
      <p:sp>
        <p:nvSpPr>
          <p:cNvPr id="7" name="矩形 6"/>
          <p:cNvSpPr/>
          <p:nvPr/>
        </p:nvSpPr>
        <p:spPr>
          <a:xfrm>
            <a:off x="1741126" y="194589"/>
            <a:ext cx="2031325" cy="461665"/>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sz="2400" b="1" dirty="0">
                <a:solidFill>
                  <a:srgbClr val="003466"/>
                </a:solidFill>
                <a:cs typeface="+mn-ea"/>
                <a:sym typeface="+mn-lt"/>
              </a:rPr>
              <a:t>项目成本概述</a:t>
            </a:r>
            <a:endParaRPr lang="zh-CN" altLang="en-US" sz="2400" b="1" dirty="0">
              <a:solidFill>
                <a:srgbClr val="003466"/>
              </a:solidFill>
              <a:cs typeface="+mn-ea"/>
              <a:sym typeface="+mn-lt"/>
            </a:endParaRPr>
          </a:p>
        </p:txBody>
      </p:sp>
      <p:sp>
        <p:nvSpPr>
          <p:cNvPr id="16" name="矩形 15"/>
          <p:cNvSpPr/>
          <p:nvPr/>
        </p:nvSpPr>
        <p:spPr>
          <a:xfrm>
            <a:off x="1765738" y="1081034"/>
            <a:ext cx="2213800" cy="479610"/>
          </a:xfrm>
          <a:prstGeom prst="rect">
            <a:avLst/>
          </a:prstGeom>
          <a:solidFill>
            <a:srgbClr val="2C4D88"/>
          </a:solidFill>
          <a:ln>
            <a:noFill/>
          </a:ln>
        </p:spPr>
        <p:style>
          <a:lnRef idx="2">
            <a:schemeClr val="accent1">
              <a:shade val="50000"/>
            </a:schemeClr>
          </a:lnRef>
          <a:fillRef idx="1">
            <a:schemeClr val="accent1"/>
          </a:fillRef>
          <a:effectRef idx="0">
            <a:schemeClr val="accent1"/>
          </a:effectRef>
          <a:fontRef idx="minor">
            <a:schemeClr val="lt1"/>
          </a:fontRef>
        </p:style>
        <p:txBody>
          <a:bodyPr lIns="68567" tIns="34284" rIns="68567" bIns="34284"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000" b="1" spc="300" dirty="0">
                <a:cs typeface="+mn-ea"/>
                <a:sym typeface="+mn-lt"/>
              </a:rPr>
              <a:t>成本管理流程图</a:t>
            </a:r>
            <a:endParaRPr lang="zh-CN" altLang="en-US" sz="2000" b="1" spc="300" dirty="0">
              <a:cs typeface="+mn-ea"/>
              <a:sym typeface="+mn-lt"/>
            </a:endParaRPr>
          </a:p>
        </p:txBody>
      </p:sp>
      <p:sp>
        <p:nvSpPr>
          <p:cNvPr id="259" name="Text Box 3"/>
          <p:cNvSpPr txBox="1">
            <a:spLocks noChangeArrowheads="1"/>
          </p:cNvSpPr>
          <p:nvPr/>
        </p:nvSpPr>
        <p:spPr bwMode="auto">
          <a:xfrm>
            <a:off x="4798020" y="1274125"/>
            <a:ext cx="2667000" cy="553357"/>
          </a:xfrm>
          <a:prstGeom prst="rect">
            <a:avLst/>
          </a:prstGeom>
          <a:solidFill>
            <a:srgbClr val="4E79C6"/>
          </a:solidFill>
          <a:ln w="9525">
            <a:noFill/>
            <a:prstDash val="sysDot"/>
            <a:miter lim="800000"/>
          </a:ln>
          <a:effectLst/>
        </p:spPr>
        <p:txBody>
          <a:bodyPr>
            <a:spAutoFit/>
          </a:bodyPr>
          <a:lstStyle/>
          <a:p>
            <a:pPr marL="0" marR="0" lvl="0" indent="0" algn="ctr" defTabSz="914400" eaLnBrk="1" fontAlgn="base" latinLnBrk="0" hangingPunct="1">
              <a:lnSpc>
                <a:spcPct val="140000"/>
              </a:lnSpc>
              <a:spcBef>
                <a:spcPct val="50000"/>
              </a:spcBef>
              <a:spcAft>
                <a:spcPct val="0"/>
              </a:spcAft>
              <a:buClrTx/>
              <a:buSzTx/>
              <a:buFont typeface="Wingdings" panose="05000000000000000000" pitchFamily="2" charset="2"/>
              <a:buNone/>
              <a:defRPr/>
            </a:pPr>
            <a:r>
              <a:rPr kumimoji="1" lang="zh-CN" altLang="en-US" sz="2400" b="0" i="0" u="none" strike="noStrike" kern="0" cap="none" spc="0" normalizeH="0" baseline="0" noProof="0" dirty="0">
                <a:ln>
                  <a:noFill/>
                </a:ln>
                <a:solidFill>
                  <a:schemeClr val="bg1"/>
                </a:solidFill>
                <a:effectLst/>
                <a:uLnTx/>
                <a:uFillTx/>
                <a:cs typeface="+mn-ea"/>
                <a:sym typeface="+mn-lt"/>
              </a:rPr>
              <a:t>成本管理目标</a:t>
            </a:r>
            <a:endParaRPr kumimoji="1" lang="zh-CN" altLang="en-US" sz="2400" b="0" i="0" u="none" strike="noStrike" kern="0" cap="none" spc="0" normalizeH="0" baseline="0" noProof="0" dirty="0">
              <a:ln>
                <a:noFill/>
              </a:ln>
              <a:solidFill>
                <a:schemeClr val="bg1"/>
              </a:solidFill>
              <a:effectLst/>
              <a:uLnTx/>
              <a:uFillTx/>
              <a:cs typeface="+mn-ea"/>
              <a:sym typeface="+mn-lt"/>
            </a:endParaRPr>
          </a:p>
        </p:txBody>
      </p:sp>
      <p:sp>
        <p:nvSpPr>
          <p:cNvPr id="260" name="Text Box 4"/>
          <p:cNvSpPr txBox="1">
            <a:spLocks noChangeArrowheads="1"/>
          </p:cNvSpPr>
          <p:nvPr/>
        </p:nvSpPr>
        <p:spPr bwMode="auto">
          <a:xfrm>
            <a:off x="2043707" y="2173375"/>
            <a:ext cx="2297112" cy="612775"/>
          </a:xfrm>
          <a:prstGeom prst="rect">
            <a:avLst/>
          </a:prstGeom>
          <a:solidFill>
            <a:srgbClr val="4E79C6"/>
          </a:solidFill>
          <a:ln w="9525">
            <a:noFill/>
            <a:prstDash val="sysDot"/>
            <a:miter lim="800000"/>
          </a:ln>
          <a:effectLst/>
        </p:spPr>
        <p:txBody>
          <a:bodyPr>
            <a:normAutofit/>
          </a:bodyPr>
          <a:lstStyle/>
          <a:p>
            <a:pPr marL="0" marR="0" lvl="0" indent="0" algn="ctr" defTabSz="914400" eaLnBrk="1" fontAlgn="base" latinLnBrk="0" hangingPunct="1">
              <a:lnSpc>
                <a:spcPct val="140000"/>
              </a:lnSpc>
              <a:spcBef>
                <a:spcPct val="50000"/>
              </a:spcBef>
              <a:spcAft>
                <a:spcPct val="0"/>
              </a:spcAft>
              <a:buClrTx/>
              <a:buSzTx/>
              <a:buFont typeface="Wingdings" panose="05000000000000000000" pitchFamily="2" charset="2"/>
              <a:buNone/>
              <a:defRPr/>
            </a:pPr>
            <a:r>
              <a:rPr kumimoji="1" lang="zh-CN" altLang="en-US" sz="2400" b="0" i="0" u="none" strike="noStrike" kern="0" cap="none" spc="0" normalizeH="0" baseline="0" noProof="0">
                <a:ln>
                  <a:noFill/>
                </a:ln>
                <a:solidFill>
                  <a:schemeClr val="bg1"/>
                </a:solidFill>
                <a:effectLst/>
                <a:uLnTx/>
                <a:uFillTx/>
                <a:cs typeface="+mn-ea"/>
                <a:sym typeface="+mn-lt"/>
              </a:rPr>
              <a:t>制定成本计划</a:t>
            </a:r>
            <a:endParaRPr kumimoji="1" lang="zh-CN" altLang="en-US" sz="2400" b="0" i="0" u="none" strike="noStrike" kern="0" cap="none" spc="0" normalizeH="0" baseline="0" noProof="0">
              <a:ln>
                <a:noFill/>
              </a:ln>
              <a:solidFill>
                <a:schemeClr val="bg1"/>
              </a:solidFill>
              <a:effectLst/>
              <a:uLnTx/>
              <a:uFillTx/>
              <a:cs typeface="+mn-ea"/>
              <a:sym typeface="+mn-lt"/>
            </a:endParaRPr>
          </a:p>
        </p:txBody>
      </p:sp>
      <p:sp>
        <p:nvSpPr>
          <p:cNvPr id="261" name="Text Box 5"/>
          <p:cNvSpPr txBox="1">
            <a:spLocks noChangeArrowheads="1"/>
          </p:cNvSpPr>
          <p:nvPr/>
        </p:nvSpPr>
        <p:spPr bwMode="auto">
          <a:xfrm>
            <a:off x="5015507" y="2173375"/>
            <a:ext cx="2297113" cy="612775"/>
          </a:xfrm>
          <a:prstGeom prst="rect">
            <a:avLst/>
          </a:prstGeom>
          <a:solidFill>
            <a:srgbClr val="4E79C6"/>
          </a:solidFill>
          <a:ln w="9525">
            <a:noFill/>
            <a:prstDash val="sysDot"/>
            <a:miter lim="800000"/>
          </a:ln>
          <a:effectLst/>
        </p:spPr>
        <p:txBody>
          <a:bodyPr>
            <a:normAutofit/>
          </a:bodyPr>
          <a:lstStyle/>
          <a:p>
            <a:pPr marL="0" marR="0" lvl="0" indent="0" algn="ctr" defTabSz="914400" eaLnBrk="1" fontAlgn="base" latinLnBrk="0" hangingPunct="1">
              <a:lnSpc>
                <a:spcPct val="140000"/>
              </a:lnSpc>
              <a:spcBef>
                <a:spcPct val="50000"/>
              </a:spcBef>
              <a:spcAft>
                <a:spcPct val="0"/>
              </a:spcAft>
              <a:buClrTx/>
              <a:buSzTx/>
              <a:buFont typeface="Wingdings" panose="05000000000000000000" pitchFamily="2" charset="2"/>
              <a:buNone/>
              <a:defRPr/>
            </a:pPr>
            <a:r>
              <a:rPr kumimoji="1" lang="zh-CN" altLang="en-US" sz="2400" b="0" i="0" u="none" strike="noStrike" kern="0" cap="none" spc="0" normalizeH="0" baseline="0" noProof="0" dirty="0">
                <a:ln>
                  <a:noFill/>
                </a:ln>
                <a:solidFill>
                  <a:schemeClr val="bg1"/>
                </a:solidFill>
                <a:effectLst/>
                <a:uLnTx/>
                <a:uFillTx/>
                <a:cs typeface="+mn-ea"/>
                <a:sym typeface="+mn-lt"/>
              </a:rPr>
              <a:t>执行成本计划</a:t>
            </a:r>
            <a:endParaRPr kumimoji="1" lang="zh-CN" altLang="en-US" sz="2400" b="0" i="0" u="none" strike="noStrike" kern="0" cap="none" spc="0" normalizeH="0" baseline="0" noProof="0" dirty="0">
              <a:ln>
                <a:noFill/>
              </a:ln>
              <a:solidFill>
                <a:schemeClr val="bg1"/>
              </a:solidFill>
              <a:effectLst/>
              <a:uLnTx/>
              <a:uFillTx/>
              <a:cs typeface="+mn-ea"/>
              <a:sym typeface="+mn-lt"/>
            </a:endParaRPr>
          </a:p>
        </p:txBody>
      </p:sp>
      <p:sp>
        <p:nvSpPr>
          <p:cNvPr id="262" name="Text Box 6"/>
          <p:cNvSpPr txBox="1">
            <a:spLocks noChangeArrowheads="1"/>
          </p:cNvSpPr>
          <p:nvPr/>
        </p:nvSpPr>
        <p:spPr bwMode="auto">
          <a:xfrm>
            <a:off x="7987308" y="2173375"/>
            <a:ext cx="2297112" cy="612775"/>
          </a:xfrm>
          <a:prstGeom prst="rect">
            <a:avLst/>
          </a:prstGeom>
          <a:solidFill>
            <a:srgbClr val="4E79C6"/>
          </a:solidFill>
          <a:ln w="9525">
            <a:noFill/>
            <a:prstDash val="sysDot"/>
            <a:miter lim="800000"/>
          </a:ln>
          <a:effectLst/>
        </p:spPr>
        <p:txBody>
          <a:bodyPr>
            <a:normAutofit/>
          </a:bodyPr>
          <a:lstStyle/>
          <a:p>
            <a:pPr marL="0" marR="0" lvl="0" indent="0" algn="ctr" defTabSz="914400" eaLnBrk="1" fontAlgn="base" latinLnBrk="0" hangingPunct="1">
              <a:lnSpc>
                <a:spcPct val="140000"/>
              </a:lnSpc>
              <a:spcBef>
                <a:spcPct val="50000"/>
              </a:spcBef>
              <a:spcAft>
                <a:spcPct val="0"/>
              </a:spcAft>
              <a:buClrTx/>
              <a:buSzTx/>
              <a:buFont typeface="Wingdings" panose="05000000000000000000" pitchFamily="2" charset="2"/>
              <a:buNone/>
              <a:defRPr/>
            </a:pPr>
            <a:r>
              <a:rPr kumimoji="1" lang="zh-CN" altLang="en-US" sz="2400" b="0" i="0" u="none" strike="noStrike" kern="0" cap="none" spc="0" normalizeH="0" baseline="0" noProof="0">
                <a:ln>
                  <a:noFill/>
                </a:ln>
                <a:solidFill>
                  <a:schemeClr val="bg1"/>
                </a:solidFill>
                <a:effectLst/>
                <a:uLnTx/>
                <a:uFillTx/>
                <a:cs typeface="+mn-ea"/>
                <a:sym typeface="+mn-lt"/>
              </a:rPr>
              <a:t>检查成本计划</a:t>
            </a:r>
            <a:endParaRPr kumimoji="1" lang="zh-CN" altLang="en-US" sz="2400" b="0" i="0" u="none" strike="noStrike" kern="0" cap="none" spc="0" normalizeH="0" baseline="0" noProof="0">
              <a:ln>
                <a:noFill/>
              </a:ln>
              <a:solidFill>
                <a:schemeClr val="bg1"/>
              </a:solidFill>
              <a:effectLst/>
              <a:uLnTx/>
              <a:uFillTx/>
              <a:cs typeface="+mn-ea"/>
              <a:sym typeface="+mn-lt"/>
            </a:endParaRPr>
          </a:p>
        </p:txBody>
      </p:sp>
      <p:sp>
        <p:nvSpPr>
          <p:cNvPr id="263" name="Text Box 7"/>
          <p:cNvSpPr txBox="1">
            <a:spLocks noChangeArrowheads="1"/>
          </p:cNvSpPr>
          <p:nvPr/>
        </p:nvSpPr>
        <p:spPr bwMode="auto">
          <a:xfrm>
            <a:off x="1878059" y="3163974"/>
            <a:ext cx="568874" cy="1219200"/>
          </a:xfrm>
          <a:prstGeom prst="rect">
            <a:avLst/>
          </a:prstGeom>
          <a:solidFill>
            <a:srgbClr val="55A3D3"/>
          </a:solidFill>
          <a:ln w="9525">
            <a:noFill/>
            <a:miter lim="800000"/>
          </a:ln>
          <a:effectLst/>
        </p:spPr>
        <p:txBody>
          <a:bodyPr vert="eaVert">
            <a:spAutoFit/>
          </a:bodyPr>
          <a:lstStyle/>
          <a:p>
            <a:pPr marL="0" marR="0" lvl="0" indent="0" algn="ctr" defTabSz="914400" eaLnBrk="1" fontAlgn="base" latinLnBrk="0" hangingPunct="1">
              <a:lnSpc>
                <a:spcPct val="140000"/>
              </a:lnSpc>
              <a:spcBef>
                <a:spcPct val="50000"/>
              </a:spcBef>
              <a:spcAft>
                <a:spcPct val="0"/>
              </a:spcAft>
              <a:buClrTx/>
              <a:buSzTx/>
              <a:buFont typeface="Wingdings" panose="05000000000000000000" pitchFamily="2" charset="2"/>
              <a:buNone/>
              <a:defRPr/>
            </a:pPr>
            <a:r>
              <a:rPr kumimoji="1" lang="zh-CN" altLang="en-US" sz="2000" b="0" i="0" u="none" strike="noStrike" kern="0" cap="none" spc="0" normalizeH="0" baseline="0" noProof="0" dirty="0">
                <a:ln>
                  <a:noFill/>
                </a:ln>
                <a:solidFill>
                  <a:schemeClr val="bg1"/>
                </a:solidFill>
                <a:effectLst/>
                <a:uLnTx/>
                <a:uFillTx/>
                <a:cs typeface="+mn-ea"/>
                <a:sym typeface="+mn-lt"/>
              </a:rPr>
              <a:t>成本预测</a:t>
            </a:r>
            <a:endParaRPr kumimoji="1" lang="zh-CN" altLang="en-US" sz="2000" b="0" i="0" u="none" strike="noStrike" kern="0" cap="none" spc="0" normalizeH="0" baseline="0" noProof="0" dirty="0">
              <a:ln>
                <a:noFill/>
              </a:ln>
              <a:solidFill>
                <a:schemeClr val="bg1"/>
              </a:solidFill>
              <a:effectLst/>
              <a:uLnTx/>
              <a:uFillTx/>
              <a:cs typeface="+mn-ea"/>
              <a:sym typeface="+mn-lt"/>
            </a:endParaRPr>
          </a:p>
        </p:txBody>
      </p:sp>
      <p:sp>
        <p:nvSpPr>
          <p:cNvPr id="264" name="Text Box 8"/>
          <p:cNvSpPr txBox="1">
            <a:spLocks noChangeArrowheads="1"/>
          </p:cNvSpPr>
          <p:nvPr/>
        </p:nvSpPr>
        <p:spPr bwMode="auto">
          <a:xfrm>
            <a:off x="2933747" y="3163974"/>
            <a:ext cx="568874" cy="1219200"/>
          </a:xfrm>
          <a:prstGeom prst="rect">
            <a:avLst/>
          </a:prstGeom>
          <a:solidFill>
            <a:srgbClr val="55A3D3"/>
          </a:solidFill>
          <a:ln w="9525">
            <a:noFill/>
            <a:miter lim="800000"/>
          </a:ln>
          <a:effectLst/>
        </p:spPr>
        <p:txBody>
          <a:bodyPr vert="eaVert">
            <a:spAutoFit/>
          </a:bodyPr>
          <a:lstStyle/>
          <a:p>
            <a:pPr marL="0" marR="0" lvl="0" indent="0" algn="ctr" defTabSz="914400" eaLnBrk="1" fontAlgn="base" latinLnBrk="0" hangingPunct="1">
              <a:lnSpc>
                <a:spcPct val="140000"/>
              </a:lnSpc>
              <a:spcBef>
                <a:spcPct val="50000"/>
              </a:spcBef>
              <a:spcAft>
                <a:spcPct val="0"/>
              </a:spcAft>
              <a:buClrTx/>
              <a:buSzTx/>
              <a:buFont typeface="Wingdings" panose="05000000000000000000" pitchFamily="2" charset="2"/>
              <a:buNone/>
              <a:defRPr/>
            </a:pPr>
            <a:r>
              <a:rPr kumimoji="1" lang="zh-CN" altLang="en-US" sz="2000" b="0" i="0" u="none" strike="noStrike" kern="0" cap="none" spc="0" normalizeH="0" baseline="0" noProof="0" dirty="0">
                <a:ln>
                  <a:noFill/>
                </a:ln>
                <a:solidFill>
                  <a:schemeClr val="bg1"/>
                </a:solidFill>
                <a:effectLst/>
                <a:uLnTx/>
                <a:uFillTx/>
                <a:cs typeface="+mn-ea"/>
                <a:sym typeface="+mn-lt"/>
              </a:rPr>
              <a:t>成本决策</a:t>
            </a:r>
            <a:endParaRPr kumimoji="1" lang="zh-CN" altLang="en-US" sz="2000" b="0" i="0" u="none" strike="noStrike" kern="0" cap="none" spc="0" normalizeH="0" baseline="0" noProof="0" dirty="0">
              <a:ln>
                <a:noFill/>
              </a:ln>
              <a:solidFill>
                <a:schemeClr val="bg1"/>
              </a:solidFill>
              <a:effectLst/>
              <a:uLnTx/>
              <a:uFillTx/>
              <a:cs typeface="+mn-ea"/>
              <a:sym typeface="+mn-lt"/>
            </a:endParaRPr>
          </a:p>
        </p:txBody>
      </p:sp>
      <p:sp>
        <p:nvSpPr>
          <p:cNvPr id="265" name="Text Box 9"/>
          <p:cNvSpPr txBox="1">
            <a:spLocks noChangeArrowheads="1"/>
          </p:cNvSpPr>
          <p:nvPr/>
        </p:nvSpPr>
        <p:spPr bwMode="auto">
          <a:xfrm>
            <a:off x="3848147" y="3163974"/>
            <a:ext cx="568874" cy="1219200"/>
          </a:xfrm>
          <a:prstGeom prst="rect">
            <a:avLst/>
          </a:prstGeom>
          <a:solidFill>
            <a:srgbClr val="55A3D3"/>
          </a:solidFill>
          <a:ln w="9525">
            <a:noFill/>
            <a:miter lim="800000"/>
          </a:ln>
          <a:effectLst/>
        </p:spPr>
        <p:txBody>
          <a:bodyPr vert="eaVert">
            <a:spAutoFit/>
          </a:bodyPr>
          <a:lstStyle/>
          <a:p>
            <a:pPr marL="0" marR="0" lvl="0" indent="0" algn="ctr" defTabSz="914400" eaLnBrk="1" fontAlgn="base" latinLnBrk="0" hangingPunct="1">
              <a:lnSpc>
                <a:spcPct val="140000"/>
              </a:lnSpc>
              <a:spcBef>
                <a:spcPct val="50000"/>
              </a:spcBef>
              <a:spcAft>
                <a:spcPct val="0"/>
              </a:spcAft>
              <a:buClrTx/>
              <a:buSzTx/>
              <a:buFont typeface="Wingdings" panose="05000000000000000000" pitchFamily="2" charset="2"/>
              <a:buNone/>
              <a:defRPr/>
            </a:pPr>
            <a:r>
              <a:rPr kumimoji="1" lang="zh-CN" altLang="en-US" sz="2000" b="0" i="0" u="none" strike="noStrike" kern="0" cap="none" spc="0" normalizeH="0" baseline="0" noProof="0">
                <a:ln>
                  <a:noFill/>
                </a:ln>
                <a:solidFill>
                  <a:schemeClr val="bg1"/>
                </a:solidFill>
                <a:effectLst/>
                <a:uLnTx/>
                <a:uFillTx/>
                <a:cs typeface="+mn-ea"/>
                <a:sym typeface="+mn-lt"/>
              </a:rPr>
              <a:t>成本计划</a:t>
            </a:r>
            <a:endParaRPr kumimoji="1" lang="zh-CN" altLang="en-US" sz="2000" b="0" i="0" u="none" strike="noStrike" kern="0" cap="none" spc="0" normalizeH="0" baseline="0" noProof="0">
              <a:ln>
                <a:noFill/>
              </a:ln>
              <a:solidFill>
                <a:schemeClr val="bg1"/>
              </a:solidFill>
              <a:effectLst/>
              <a:uLnTx/>
              <a:uFillTx/>
              <a:cs typeface="+mn-ea"/>
              <a:sym typeface="+mn-lt"/>
            </a:endParaRPr>
          </a:p>
        </p:txBody>
      </p:sp>
      <p:sp>
        <p:nvSpPr>
          <p:cNvPr id="266" name="Text Box 10"/>
          <p:cNvSpPr txBox="1">
            <a:spLocks noChangeArrowheads="1"/>
          </p:cNvSpPr>
          <p:nvPr/>
        </p:nvSpPr>
        <p:spPr bwMode="auto">
          <a:xfrm>
            <a:off x="5143547" y="3163974"/>
            <a:ext cx="568874" cy="1219200"/>
          </a:xfrm>
          <a:prstGeom prst="rect">
            <a:avLst/>
          </a:prstGeom>
          <a:solidFill>
            <a:srgbClr val="55A3D3"/>
          </a:solidFill>
          <a:ln w="9525">
            <a:noFill/>
            <a:miter lim="800000"/>
          </a:ln>
          <a:effectLst/>
        </p:spPr>
        <p:txBody>
          <a:bodyPr vert="eaVert">
            <a:spAutoFit/>
          </a:bodyPr>
          <a:lstStyle/>
          <a:p>
            <a:pPr marL="0" marR="0" lvl="0" indent="0" algn="ctr" defTabSz="914400" eaLnBrk="1" fontAlgn="base" latinLnBrk="0" hangingPunct="1">
              <a:lnSpc>
                <a:spcPct val="140000"/>
              </a:lnSpc>
              <a:spcBef>
                <a:spcPct val="50000"/>
              </a:spcBef>
              <a:spcAft>
                <a:spcPct val="0"/>
              </a:spcAft>
              <a:buClrTx/>
              <a:buSzTx/>
              <a:buFont typeface="Wingdings" panose="05000000000000000000" pitchFamily="2" charset="2"/>
              <a:buNone/>
              <a:defRPr/>
            </a:pPr>
            <a:r>
              <a:rPr kumimoji="1" lang="zh-CN" altLang="en-US" sz="2000" b="0" i="0" u="none" strike="noStrike" kern="0" cap="none" spc="0" normalizeH="0" baseline="0" noProof="0">
                <a:ln>
                  <a:noFill/>
                </a:ln>
                <a:solidFill>
                  <a:schemeClr val="bg1"/>
                </a:solidFill>
                <a:effectLst/>
                <a:uLnTx/>
                <a:uFillTx/>
                <a:cs typeface="+mn-ea"/>
                <a:sym typeface="+mn-lt"/>
              </a:rPr>
              <a:t>成本核算</a:t>
            </a:r>
            <a:endParaRPr kumimoji="1" lang="zh-CN" altLang="en-US" sz="2000" b="0" i="0" u="none" strike="noStrike" kern="0" cap="none" spc="0" normalizeH="0" baseline="0" noProof="0">
              <a:ln>
                <a:noFill/>
              </a:ln>
              <a:solidFill>
                <a:schemeClr val="bg1"/>
              </a:solidFill>
              <a:effectLst/>
              <a:uLnTx/>
              <a:uFillTx/>
              <a:cs typeface="+mn-ea"/>
              <a:sym typeface="+mn-lt"/>
            </a:endParaRPr>
          </a:p>
        </p:txBody>
      </p:sp>
      <p:sp>
        <p:nvSpPr>
          <p:cNvPr id="267" name="Text Box 11"/>
          <p:cNvSpPr txBox="1">
            <a:spLocks noChangeArrowheads="1"/>
          </p:cNvSpPr>
          <p:nvPr/>
        </p:nvSpPr>
        <p:spPr bwMode="auto">
          <a:xfrm>
            <a:off x="6678659" y="3163974"/>
            <a:ext cx="568874" cy="1219200"/>
          </a:xfrm>
          <a:prstGeom prst="rect">
            <a:avLst/>
          </a:prstGeom>
          <a:solidFill>
            <a:srgbClr val="55A3D3"/>
          </a:solidFill>
          <a:ln w="9525">
            <a:noFill/>
            <a:miter lim="800000"/>
          </a:ln>
          <a:effectLst/>
        </p:spPr>
        <p:txBody>
          <a:bodyPr vert="eaVert">
            <a:spAutoFit/>
          </a:bodyPr>
          <a:lstStyle/>
          <a:p>
            <a:pPr marL="0" marR="0" lvl="0" indent="0" algn="ctr" defTabSz="914400" eaLnBrk="1" fontAlgn="base" latinLnBrk="0" hangingPunct="1">
              <a:lnSpc>
                <a:spcPct val="140000"/>
              </a:lnSpc>
              <a:spcBef>
                <a:spcPct val="50000"/>
              </a:spcBef>
              <a:spcAft>
                <a:spcPct val="0"/>
              </a:spcAft>
              <a:buClrTx/>
              <a:buSzTx/>
              <a:buFont typeface="Wingdings" panose="05000000000000000000" pitchFamily="2" charset="2"/>
              <a:buNone/>
              <a:defRPr/>
            </a:pPr>
            <a:r>
              <a:rPr kumimoji="1" lang="zh-CN" altLang="en-US" sz="2000" b="0" i="0" u="none" strike="noStrike" kern="0" cap="none" spc="0" normalizeH="0" baseline="0" noProof="0">
                <a:ln>
                  <a:noFill/>
                </a:ln>
                <a:solidFill>
                  <a:schemeClr val="bg1"/>
                </a:solidFill>
                <a:effectLst/>
                <a:uLnTx/>
                <a:uFillTx/>
                <a:cs typeface="+mn-ea"/>
                <a:sym typeface="+mn-lt"/>
              </a:rPr>
              <a:t>成本控制</a:t>
            </a:r>
            <a:endParaRPr kumimoji="1" lang="zh-CN" altLang="en-US" sz="2000" b="0" i="0" u="none" strike="noStrike" kern="0" cap="none" spc="0" normalizeH="0" baseline="0" noProof="0">
              <a:ln>
                <a:noFill/>
              </a:ln>
              <a:solidFill>
                <a:schemeClr val="bg1"/>
              </a:solidFill>
              <a:effectLst/>
              <a:uLnTx/>
              <a:uFillTx/>
              <a:cs typeface="+mn-ea"/>
              <a:sym typeface="+mn-lt"/>
            </a:endParaRPr>
          </a:p>
        </p:txBody>
      </p:sp>
      <p:sp>
        <p:nvSpPr>
          <p:cNvPr id="268" name="Text Box 12"/>
          <p:cNvSpPr txBox="1">
            <a:spLocks noChangeArrowheads="1"/>
          </p:cNvSpPr>
          <p:nvPr/>
        </p:nvSpPr>
        <p:spPr bwMode="auto">
          <a:xfrm>
            <a:off x="8191546" y="3163974"/>
            <a:ext cx="568874" cy="1219200"/>
          </a:xfrm>
          <a:prstGeom prst="rect">
            <a:avLst/>
          </a:prstGeom>
          <a:solidFill>
            <a:srgbClr val="55A3D3"/>
          </a:solidFill>
          <a:ln w="9525">
            <a:noFill/>
            <a:miter lim="800000"/>
          </a:ln>
          <a:effectLst/>
        </p:spPr>
        <p:txBody>
          <a:bodyPr vert="eaVert">
            <a:spAutoFit/>
          </a:bodyPr>
          <a:lstStyle/>
          <a:p>
            <a:pPr marL="0" marR="0" lvl="0" indent="0" algn="ctr" defTabSz="914400" eaLnBrk="1" fontAlgn="base" latinLnBrk="0" hangingPunct="1">
              <a:lnSpc>
                <a:spcPct val="140000"/>
              </a:lnSpc>
              <a:spcBef>
                <a:spcPct val="50000"/>
              </a:spcBef>
              <a:spcAft>
                <a:spcPct val="0"/>
              </a:spcAft>
              <a:buClrTx/>
              <a:buSzTx/>
              <a:buFont typeface="Wingdings" panose="05000000000000000000" pitchFamily="2" charset="2"/>
              <a:buNone/>
              <a:defRPr/>
            </a:pPr>
            <a:r>
              <a:rPr kumimoji="1" lang="zh-CN" altLang="en-US" sz="2000" b="0" i="0" u="none" strike="noStrike" kern="0" cap="none" spc="0" normalizeH="0" baseline="0" noProof="0">
                <a:ln>
                  <a:noFill/>
                </a:ln>
                <a:solidFill>
                  <a:schemeClr val="bg1"/>
                </a:solidFill>
                <a:effectLst/>
                <a:uLnTx/>
                <a:uFillTx/>
                <a:cs typeface="+mn-ea"/>
                <a:sym typeface="+mn-lt"/>
              </a:rPr>
              <a:t>成本考核</a:t>
            </a:r>
            <a:endParaRPr kumimoji="1" lang="zh-CN" altLang="en-US" sz="2000" b="0" i="0" u="none" strike="noStrike" kern="0" cap="none" spc="0" normalizeH="0" baseline="0" noProof="0">
              <a:ln>
                <a:noFill/>
              </a:ln>
              <a:solidFill>
                <a:schemeClr val="bg1"/>
              </a:solidFill>
              <a:effectLst/>
              <a:uLnTx/>
              <a:uFillTx/>
              <a:cs typeface="+mn-ea"/>
              <a:sym typeface="+mn-lt"/>
            </a:endParaRPr>
          </a:p>
        </p:txBody>
      </p:sp>
      <p:sp>
        <p:nvSpPr>
          <p:cNvPr id="269" name="Text Box 13"/>
          <p:cNvSpPr txBox="1">
            <a:spLocks noChangeArrowheads="1"/>
          </p:cNvSpPr>
          <p:nvPr/>
        </p:nvSpPr>
        <p:spPr bwMode="auto">
          <a:xfrm>
            <a:off x="9726659" y="3163974"/>
            <a:ext cx="568874" cy="1219200"/>
          </a:xfrm>
          <a:prstGeom prst="rect">
            <a:avLst/>
          </a:prstGeom>
          <a:solidFill>
            <a:srgbClr val="55A3D3"/>
          </a:solidFill>
          <a:ln w="9525">
            <a:noFill/>
            <a:miter lim="800000"/>
          </a:ln>
          <a:effectLst/>
        </p:spPr>
        <p:txBody>
          <a:bodyPr vert="eaVert">
            <a:spAutoFit/>
          </a:bodyPr>
          <a:lstStyle/>
          <a:p>
            <a:pPr marL="0" marR="0" lvl="0" indent="0" algn="ctr" defTabSz="914400" eaLnBrk="1" fontAlgn="base" latinLnBrk="0" hangingPunct="1">
              <a:lnSpc>
                <a:spcPct val="140000"/>
              </a:lnSpc>
              <a:spcBef>
                <a:spcPct val="50000"/>
              </a:spcBef>
              <a:spcAft>
                <a:spcPct val="0"/>
              </a:spcAft>
              <a:buClrTx/>
              <a:buSzTx/>
              <a:buFont typeface="Wingdings" panose="05000000000000000000" pitchFamily="2" charset="2"/>
              <a:buNone/>
              <a:defRPr/>
            </a:pPr>
            <a:r>
              <a:rPr kumimoji="1" lang="zh-CN" altLang="en-US" sz="2000" b="0" i="0" u="none" strike="noStrike" kern="0" cap="none" spc="0" normalizeH="0" baseline="0" noProof="0">
                <a:ln>
                  <a:noFill/>
                </a:ln>
                <a:solidFill>
                  <a:schemeClr val="bg1"/>
                </a:solidFill>
                <a:effectLst/>
                <a:uLnTx/>
                <a:uFillTx/>
                <a:cs typeface="+mn-ea"/>
                <a:sym typeface="+mn-lt"/>
              </a:rPr>
              <a:t>成本分析</a:t>
            </a:r>
            <a:endParaRPr kumimoji="1" lang="zh-CN" altLang="en-US" sz="2000" b="0" i="0" u="none" strike="noStrike" kern="0" cap="none" spc="0" normalizeH="0" baseline="0" noProof="0">
              <a:ln>
                <a:noFill/>
              </a:ln>
              <a:solidFill>
                <a:schemeClr val="bg1"/>
              </a:solidFill>
              <a:effectLst/>
              <a:uLnTx/>
              <a:uFillTx/>
              <a:cs typeface="+mn-ea"/>
              <a:sym typeface="+mn-lt"/>
            </a:endParaRPr>
          </a:p>
        </p:txBody>
      </p:sp>
      <p:sp>
        <p:nvSpPr>
          <p:cNvPr id="270" name="Text Box 14"/>
          <p:cNvSpPr txBox="1">
            <a:spLocks noChangeArrowheads="1"/>
          </p:cNvSpPr>
          <p:nvPr/>
        </p:nvSpPr>
        <p:spPr bwMode="auto">
          <a:xfrm>
            <a:off x="2207220" y="4684800"/>
            <a:ext cx="2057400" cy="553357"/>
          </a:xfrm>
          <a:prstGeom prst="rect">
            <a:avLst/>
          </a:prstGeom>
          <a:solidFill>
            <a:schemeClr val="accent5">
              <a:lumMod val="40000"/>
              <a:lumOff val="60000"/>
            </a:schemeClr>
          </a:solidFill>
          <a:ln w="9525">
            <a:noFill/>
            <a:miter lim="800000"/>
          </a:ln>
          <a:effectLst/>
        </p:spPr>
        <p:txBody>
          <a:bodyPr>
            <a:spAutoFit/>
          </a:bodyPr>
          <a:lstStyle/>
          <a:p>
            <a:pPr marL="0" marR="0" lvl="0" indent="0" algn="ctr" defTabSz="914400" eaLnBrk="1" fontAlgn="base" latinLnBrk="0" hangingPunct="1">
              <a:lnSpc>
                <a:spcPct val="140000"/>
              </a:lnSpc>
              <a:spcBef>
                <a:spcPct val="50000"/>
              </a:spcBef>
              <a:spcAft>
                <a:spcPct val="0"/>
              </a:spcAft>
              <a:buClrTx/>
              <a:buSzTx/>
              <a:buFont typeface="Wingdings" panose="05000000000000000000" pitchFamily="2" charset="2"/>
              <a:buNone/>
              <a:defRPr/>
            </a:pPr>
            <a:r>
              <a:rPr kumimoji="1" lang="zh-CN" altLang="en-US" sz="2400" b="0" i="0" u="none" strike="noStrike" kern="0" cap="none" spc="0" normalizeH="0" baseline="0" noProof="0" dirty="0">
                <a:ln>
                  <a:noFill/>
                </a:ln>
                <a:solidFill>
                  <a:schemeClr val="bg1"/>
                </a:solidFill>
                <a:effectLst/>
                <a:uLnTx/>
                <a:uFillTx/>
                <a:cs typeface="+mn-ea"/>
                <a:sym typeface="+mn-lt"/>
              </a:rPr>
              <a:t>成本事前控制</a:t>
            </a:r>
            <a:endParaRPr kumimoji="1" lang="zh-CN" altLang="en-US" sz="2400" b="0" i="0" u="none" strike="noStrike" kern="0" cap="none" spc="0" normalizeH="0" baseline="0" noProof="0" dirty="0">
              <a:ln>
                <a:noFill/>
              </a:ln>
              <a:solidFill>
                <a:schemeClr val="bg1"/>
              </a:solidFill>
              <a:effectLst/>
              <a:uLnTx/>
              <a:uFillTx/>
              <a:cs typeface="+mn-ea"/>
              <a:sym typeface="+mn-lt"/>
            </a:endParaRPr>
          </a:p>
        </p:txBody>
      </p:sp>
      <p:sp>
        <p:nvSpPr>
          <p:cNvPr id="271" name="Text Box 15"/>
          <p:cNvSpPr txBox="1">
            <a:spLocks noChangeArrowheads="1"/>
          </p:cNvSpPr>
          <p:nvPr/>
        </p:nvSpPr>
        <p:spPr bwMode="auto">
          <a:xfrm>
            <a:off x="5255220" y="4684800"/>
            <a:ext cx="2057400" cy="553357"/>
          </a:xfrm>
          <a:prstGeom prst="rect">
            <a:avLst/>
          </a:prstGeom>
          <a:solidFill>
            <a:schemeClr val="accent5">
              <a:lumMod val="40000"/>
              <a:lumOff val="60000"/>
            </a:schemeClr>
          </a:solidFill>
          <a:ln w="9525">
            <a:noFill/>
            <a:miter lim="800000"/>
          </a:ln>
          <a:effectLst/>
        </p:spPr>
        <p:txBody>
          <a:bodyPr>
            <a:spAutoFit/>
          </a:bodyPr>
          <a:lstStyle/>
          <a:p>
            <a:pPr marL="0" marR="0" lvl="0" indent="0" algn="ctr" defTabSz="914400" eaLnBrk="1" fontAlgn="base" latinLnBrk="0" hangingPunct="1">
              <a:lnSpc>
                <a:spcPct val="140000"/>
              </a:lnSpc>
              <a:spcBef>
                <a:spcPct val="50000"/>
              </a:spcBef>
              <a:spcAft>
                <a:spcPct val="0"/>
              </a:spcAft>
              <a:buClrTx/>
              <a:buSzTx/>
              <a:buFont typeface="Wingdings" panose="05000000000000000000" pitchFamily="2" charset="2"/>
              <a:buNone/>
              <a:defRPr/>
            </a:pPr>
            <a:r>
              <a:rPr kumimoji="1" lang="zh-CN" altLang="en-US" sz="2400" b="0" i="0" u="none" strike="noStrike" kern="0" cap="none" spc="0" normalizeH="0" baseline="0" noProof="0">
                <a:ln>
                  <a:noFill/>
                </a:ln>
                <a:solidFill>
                  <a:schemeClr val="bg1"/>
                </a:solidFill>
                <a:effectLst/>
                <a:uLnTx/>
                <a:uFillTx/>
                <a:cs typeface="+mn-ea"/>
                <a:sym typeface="+mn-lt"/>
              </a:rPr>
              <a:t>成本事中控制</a:t>
            </a:r>
            <a:endParaRPr kumimoji="1" lang="zh-CN" altLang="en-US" sz="2400" b="0" i="0" u="none" strike="noStrike" kern="0" cap="none" spc="0" normalizeH="0" baseline="0" noProof="0">
              <a:ln>
                <a:noFill/>
              </a:ln>
              <a:solidFill>
                <a:schemeClr val="bg1"/>
              </a:solidFill>
              <a:effectLst/>
              <a:uLnTx/>
              <a:uFillTx/>
              <a:cs typeface="+mn-ea"/>
              <a:sym typeface="+mn-lt"/>
            </a:endParaRPr>
          </a:p>
        </p:txBody>
      </p:sp>
      <p:sp>
        <p:nvSpPr>
          <p:cNvPr id="272" name="Text Box 16"/>
          <p:cNvSpPr txBox="1">
            <a:spLocks noChangeArrowheads="1"/>
          </p:cNvSpPr>
          <p:nvPr/>
        </p:nvSpPr>
        <p:spPr bwMode="auto">
          <a:xfrm>
            <a:off x="8303220" y="4684800"/>
            <a:ext cx="2057400" cy="553357"/>
          </a:xfrm>
          <a:prstGeom prst="rect">
            <a:avLst/>
          </a:prstGeom>
          <a:solidFill>
            <a:schemeClr val="accent5">
              <a:lumMod val="40000"/>
              <a:lumOff val="60000"/>
            </a:schemeClr>
          </a:solidFill>
          <a:ln w="9525">
            <a:noFill/>
            <a:miter lim="800000"/>
          </a:ln>
          <a:effectLst/>
        </p:spPr>
        <p:txBody>
          <a:bodyPr>
            <a:spAutoFit/>
          </a:bodyPr>
          <a:lstStyle/>
          <a:p>
            <a:pPr marL="0" marR="0" lvl="0" indent="0" algn="ctr" defTabSz="914400" eaLnBrk="1" fontAlgn="base" latinLnBrk="0" hangingPunct="1">
              <a:lnSpc>
                <a:spcPct val="140000"/>
              </a:lnSpc>
              <a:spcBef>
                <a:spcPct val="50000"/>
              </a:spcBef>
              <a:spcAft>
                <a:spcPct val="0"/>
              </a:spcAft>
              <a:buClrTx/>
              <a:buSzTx/>
              <a:buFont typeface="Wingdings" panose="05000000000000000000" pitchFamily="2" charset="2"/>
              <a:buNone/>
              <a:defRPr/>
            </a:pPr>
            <a:r>
              <a:rPr kumimoji="1" lang="zh-CN" altLang="en-US" sz="2400" b="0" i="0" u="none" strike="noStrike" kern="0" cap="none" spc="0" normalizeH="0" baseline="0" noProof="0">
                <a:ln>
                  <a:noFill/>
                </a:ln>
                <a:solidFill>
                  <a:schemeClr val="bg1"/>
                </a:solidFill>
                <a:effectLst/>
                <a:uLnTx/>
                <a:uFillTx/>
                <a:cs typeface="+mn-ea"/>
                <a:sym typeface="+mn-lt"/>
              </a:rPr>
              <a:t>成本事后控制</a:t>
            </a:r>
            <a:endParaRPr kumimoji="1" lang="zh-CN" altLang="en-US" sz="2400" b="0" i="0" u="none" strike="noStrike" kern="0" cap="none" spc="0" normalizeH="0" baseline="0" noProof="0">
              <a:ln>
                <a:noFill/>
              </a:ln>
              <a:solidFill>
                <a:schemeClr val="bg1"/>
              </a:solidFill>
              <a:effectLst/>
              <a:uLnTx/>
              <a:uFillTx/>
              <a:cs typeface="+mn-ea"/>
              <a:sym typeface="+mn-lt"/>
            </a:endParaRPr>
          </a:p>
        </p:txBody>
      </p:sp>
      <p:sp>
        <p:nvSpPr>
          <p:cNvPr id="273" name="Text Box 17"/>
          <p:cNvSpPr txBox="1">
            <a:spLocks noChangeArrowheads="1"/>
          </p:cNvSpPr>
          <p:nvPr/>
        </p:nvSpPr>
        <p:spPr bwMode="auto">
          <a:xfrm>
            <a:off x="4950420" y="5824225"/>
            <a:ext cx="2057400" cy="553357"/>
          </a:xfrm>
          <a:prstGeom prst="rect">
            <a:avLst/>
          </a:prstGeom>
          <a:solidFill>
            <a:srgbClr val="55A3D3"/>
          </a:solidFill>
          <a:ln w="9525">
            <a:noFill/>
            <a:miter lim="800000"/>
          </a:ln>
          <a:effectLst/>
        </p:spPr>
        <p:txBody>
          <a:bodyPr>
            <a:spAutoFit/>
          </a:bodyPr>
          <a:lstStyle/>
          <a:p>
            <a:pPr marL="0" marR="0" lvl="0" indent="0" algn="ctr" defTabSz="914400" eaLnBrk="1" fontAlgn="base" latinLnBrk="0" hangingPunct="1">
              <a:lnSpc>
                <a:spcPct val="140000"/>
              </a:lnSpc>
              <a:spcBef>
                <a:spcPct val="50000"/>
              </a:spcBef>
              <a:spcAft>
                <a:spcPct val="0"/>
              </a:spcAft>
              <a:buClrTx/>
              <a:buSzTx/>
              <a:buFont typeface="Wingdings" panose="05000000000000000000" pitchFamily="2" charset="2"/>
              <a:buNone/>
              <a:defRPr/>
            </a:pPr>
            <a:r>
              <a:rPr kumimoji="1" lang="zh-CN" altLang="en-US" sz="2400" b="0" i="0" u="none" strike="noStrike" kern="0" cap="none" spc="0" normalizeH="0" baseline="0" noProof="0" dirty="0">
                <a:ln>
                  <a:noFill/>
                </a:ln>
                <a:solidFill>
                  <a:schemeClr val="bg1"/>
                </a:solidFill>
                <a:effectLst/>
                <a:uLnTx/>
                <a:uFillTx/>
                <a:cs typeface="+mn-ea"/>
                <a:sym typeface="+mn-lt"/>
              </a:rPr>
              <a:t>成本报告</a:t>
            </a:r>
            <a:endParaRPr kumimoji="1" lang="zh-CN" altLang="en-US" sz="2400" b="0" i="0" u="none" strike="noStrike" kern="0" cap="none" spc="0" normalizeH="0" baseline="0" noProof="0" dirty="0">
              <a:ln>
                <a:noFill/>
              </a:ln>
              <a:solidFill>
                <a:schemeClr val="bg1"/>
              </a:solidFill>
              <a:effectLst/>
              <a:uLnTx/>
              <a:uFillTx/>
              <a:cs typeface="+mn-ea"/>
              <a:sym typeface="+mn-lt"/>
            </a:endParaRPr>
          </a:p>
        </p:txBody>
      </p:sp>
      <p:sp>
        <p:nvSpPr>
          <p:cNvPr id="274" name="Line 18"/>
          <p:cNvSpPr>
            <a:spLocks noChangeShapeType="1"/>
          </p:cNvSpPr>
          <p:nvPr/>
        </p:nvSpPr>
        <p:spPr bwMode="auto">
          <a:xfrm>
            <a:off x="6093420" y="1886899"/>
            <a:ext cx="0" cy="286476"/>
          </a:xfrm>
          <a:prstGeom prst="line">
            <a:avLst/>
          </a:prstGeom>
          <a:noFill/>
          <a:ln w="19050">
            <a:solidFill>
              <a:srgbClr val="264378"/>
            </a:solidFill>
            <a:prstDash val="sysDash"/>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ctr" defTabSz="914400" eaLnBrk="1" fontAlgn="base" latinLnBrk="0" hangingPunct="1">
              <a:lnSpc>
                <a:spcPct val="150000"/>
              </a:lnSpc>
              <a:spcBef>
                <a:spcPct val="20000"/>
              </a:spcBef>
              <a:spcAft>
                <a:spcPct val="0"/>
              </a:spcAft>
              <a:buClrTx/>
              <a:buSzTx/>
              <a:buFontTx/>
              <a:buChar char="•"/>
              <a:defRPr/>
            </a:pPr>
            <a:endParaRPr kumimoji="1" lang="zh-CN" altLang="en-US" sz="1800" b="0" i="0" u="none" strike="noStrike" kern="0" cap="none" spc="0" normalizeH="0" baseline="0" noProof="0">
              <a:ln>
                <a:noFill/>
              </a:ln>
              <a:solidFill>
                <a:prstClr val="black"/>
              </a:solidFill>
              <a:effectLst/>
              <a:uLnTx/>
              <a:uFillTx/>
              <a:cs typeface="+mn-ea"/>
              <a:sym typeface="+mn-lt"/>
            </a:endParaRPr>
          </a:p>
        </p:txBody>
      </p:sp>
      <p:sp>
        <p:nvSpPr>
          <p:cNvPr id="275" name="Line 19"/>
          <p:cNvSpPr>
            <a:spLocks noChangeShapeType="1"/>
          </p:cNvSpPr>
          <p:nvPr/>
        </p:nvSpPr>
        <p:spPr bwMode="auto">
          <a:xfrm>
            <a:off x="2893020" y="1963099"/>
            <a:ext cx="6324600" cy="0"/>
          </a:xfrm>
          <a:prstGeom prst="line">
            <a:avLst/>
          </a:prstGeom>
          <a:noFill/>
          <a:ln w="19050">
            <a:solidFill>
              <a:srgbClr val="264378"/>
            </a:solidFill>
            <a:prstDash val="sysDash"/>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ctr" defTabSz="914400" eaLnBrk="1" fontAlgn="base" latinLnBrk="0" hangingPunct="1">
              <a:lnSpc>
                <a:spcPct val="150000"/>
              </a:lnSpc>
              <a:spcBef>
                <a:spcPct val="20000"/>
              </a:spcBef>
              <a:spcAft>
                <a:spcPct val="0"/>
              </a:spcAft>
              <a:buClrTx/>
              <a:buSzTx/>
              <a:buFontTx/>
              <a:buChar char="•"/>
              <a:defRPr/>
            </a:pPr>
            <a:endParaRPr kumimoji="1" lang="zh-CN" altLang="en-US" sz="1800" b="0" i="0" u="none" strike="noStrike" kern="0" cap="none" spc="0" normalizeH="0" baseline="0" noProof="0">
              <a:ln>
                <a:noFill/>
              </a:ln>
              <a:solidFill>
                <a:prstClr val="black"/>
              </a:solidFill>
              <a:effectLst/>
              <a:uLnTx/>
              <a:uFillTx/>
              <a:cs typeface="+mn-ea"/>
              <a:sym typeface="+mn-lt"/>
            </a:endParaRPr>
          </a:p>
        </p:txBody>
      </p:sp>
      <p:sp>
        <p:nvSpPr>
          <p:cNvPr id="276" name="Line 20"/>
          <p:cNvSpPr>
            <a:spLocks noChangeShapeType="1"/>
          </p:cNvSpPr>
          <p:nvPr/>
        </p:nvSpPr>
        <p:spPr bwMode="auto">
          <a:xfrm>
            <a:off x="2893020" y="1963099"/>
            <a:ext cx="0" cy="228600"/>
          </a:xfrm>
          <a:prstGeom prst="line">
            <a:avLst/>
          </a:prstGeom>
          <a:noFill/>
          <a:ln w="19050">
            <a:solidFill>
              <a:srgbClr val="264378"/>
            </a:solidFill>
            <a:prstDash val="sysDash"/>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ctr" defTabSz="914400" eaLnBrk="1" fontAlgn="base" latinLnBrk="0" hangingPunct="1">
              <a:lnSpc>
                <a:spcPct val="150000"/>
              </a:lnSpc>
              <a:spcBef>
                <a:spcPct val="20000"/>
              </a:spcBef>
              <a:spcAft>
                <a:spcPct val="0"/>
              </a:spcAft>
              <a:buClrTx/>
              <a:buSzTx/>
              <a:buFontTx/>
              <a:buChar char="•"/>
              <a:defRPr/>
            </a:pPr>
            <a:endParaRPr kumimoji="1" lang="zh-CN" altLang="en-US" sz="1800" b="0" i="0" u="none" strike="noStrike" kern="0" cap="none" spc="0" normalizeH="0" baseline="0" noProof="0">
              <a:ln>
                <a:noFill/>
              </a:ln>
              <a:solidFill>
                <a:prstClr val="black"/>
              </a:solidFill>
              <a:effectLst/>
              <a:uLnTx/>
              <a:uFillTx/>
              <a:cs typeface="+mn-ea"/>
              <a:sym typeface="+mn-lt"/>
            </a:endParaRPr>
          </a:p>
        </p:txBody>
      </p:sp>
      <p:sp>
        <p:nvSpPr>
          <p:cNvPr id="277" name="Line 21"/>
          <p:cNvSpPr>
            <a:spLocks noChangeShapeType="1"/>
          </p:cNvSpPr>
          <p:nvPr/>
        </p:nvSpPr>
        <p:spPr bwMode="auto">
          <a:xfrm>
            <a:off x="9217620" y="1963099"/>
            <a:ext cx="0" cy="228600"/>
          </a:xfrm>
          <a:prstGeom prst="line">
            <a:avLst/>
          </a:prstGeom>
          <a:noFill/>
          <a:ln w="19050">
            <a:solidFill>
              <a:srgbClr val="264378"/>
            </a:solidFill>
            <a:prstDash val="sysDash"/>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ctr" defTabSz="914400" eaLnBrk="1" fontAlgn="base" latinLnBrk="0" hangingPunct="1">
              <a:lnSpc>
                <a:spcPct val="150000"/>
              </a:lnSpc>
              <a:spcBef>
                <a:spcPct val="20000"/>
              </a:spcBef>
              <a:spcAft>
                <a:spcPct val="0"/>
              </a:spcAft>
              <a:buClrTx/>
              <a:buSzTx/>
              <a:buFontTx/>
              <a:buChar char="•"/>
              <a:defRPr/>
            </a:pPr>
            <a:endParaRPr kumimoji="1" lang="zh-CN" altLang="en-US" sz="1800" b="0" i="0" u="none" strike="noStrike" kern="0" cap="none" spc="0" normalizeH="0" baseline="0" noProof="0">
              <a:ln>
                <a:noFill/>
              </a:ln>
              <a:solidFill>
                <a:prstClr val="black"/>
              </a:solidFill>
              <a:effectLst/>
              <a:uLnTx/>
              <a:uFillTx/>
              <a:cs typeface="+mn-ea"/>
              <a:sym typeface="+mn-lt"/>
            </a:endParaRPr>
          </a:p>
        </p:txBody>
      </p:sp>
      <p:sp>
        <p:nvSpPr>
          <p:cNvPr id="278" name="Line 22"/>
          <p:cNvSpPr>
            <a:spLocks noChangeShapeType="1"/>
          </p:cNvSpPr>
          <p:nvPr/>
        </p:nvSpPr>
        <p:spPr bwMode="auto">
          <a:xfrm>
            <a:off x="3197820" y="2779800"/>
            <a:ext cx="0" cy="384175"/>
          </a:xfrm>
          <a:prstGeom prst="line">
            <a:avLst/>
          </a:prstGeom>
          <a:noFill/>
          <a:ln w="19050">
            <a:solidFill>
              <a:srgbClr val="264378"/>
            </a:solidFill>
            <a:prstDash val="sysDash"/>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ctr" defTabSz="914400" eaLnBrk="1" fontAlgn="base" latinLnBrk="0" hangingPunct="1">
              <a:lnSpc>
                <a:spcPct val="150000"/>
              </a:lnSpc>
              <a:spcBef>
                <a:spcPct val="20000"/>
              </a:spcBef>
              <a:spcAft>
                <a:spcPct val="0"/>
              </a:spcAft>
              <a:buClrTx/>
              <a:buSzTx/>
              <a:buFontTx/>
              <a:buChar char="•"/>
              <a:defRPr/>
            </a:pPr>
            <a:endParaRPr kumimoji="1" lang="zh-CN" altLang="en-US" sz="1800" b="0" i="0" u="none" strike="noStrike" kern="0" cap="none" spc="0" normalizeH="0" baseline="0" noProof="0">
              <a:ln>
                <a:noFill/>
              </a:ln>
              <a:solidFill>
                <a:prstClr val="black"/>
              </a:solidFill>
              <a:effectLst/>
              <a:uLnTx/>
              <a:uFillTx/>
              <a:cs typeface="+mn-ea"/>
              <a:sym typeface="+mn-lt"/>
            </a:endParaRPr>
          </a:p>
        </p:txBody>
      </p:sp>
      <p:sp>
        <p:nvSpPr>
          <p:cNvPr id="279" name="Line 23"/>
          <p:cNvSpPr>
            <a:spLocks noChangeShapeType="1"/>
          </p:cNvSpPr>
          <p:nvPr/>
        </p:nvSpPr>
        <p:spPr bwMode="auto">
          <a:xfrm>
            <a:off x="2054820" y="2935374"/>
            <a:ext cx="2133600" cy="0"/>
          </a:xfrm>
          <a:prstGeom prst="line">
            <a:avLst/>
          </a:prstGeom>
          <a:noFill/>
          <a:ln w="19050">
            <a:solidFill>
              <a:srgbClr val="264378"/>
            </a:solidFill>
            <a:prstDash val="sysDash"/>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ctr" defTabSz="914400" eaLnBrk="1" fontAlgn="base" latinLnBrk="0" hangingPunct="1">
              <a:lnSpc>
                <a:spcPct val="150000"/>
              </a:lnSpc>
              <a:spcBef>
                <a:spcPct val="20000"/>
              </a:spcBef>
              <a:spcAft>
                <a:spcPct val="0"/>
              </a:spcAft>
              <a:buClrTx/>
              <a:buSzTx/>
              <a:buFontTx/>
              <a:buChar char="•"/>
              <a:defRPr/>
            </a:pPr>
            <a:endParaRPr kumimoji="1" lang="zh-CN" altLang="en-US" sz="1800" b="0" i="0" u="none" strike="noStrike" kern="0" cap="none" spc="0" normalizeH="0" baseline="0" noProof="0">
              <a:ln>
                <a:noFill/>
              </a:ln>
              <a:solidFill>
                <a:prstClr val="black"/>
              </a:solidFill>
              <a:effectLst/>
              <a:uLnTx/>
              <a:uFillTx/>
              <a:cs typeface="+mn-ea"/>
              <a:sym typeface="+mn-lt"/>
            </a:endParaRPr>
          </a:p>
        </p:txBody>
      </p:sp>
      <p:sp>
        <p:nvSpPr>
          <p:cNvPr id="280" name="Line 24"/>
          <p:cNvSpPr>
            <a:spLocks noChangeShapeType="1"/>
          </p:cNvSpPr>
          <p:nvPr/>
        </p:nvSpPr>
        <p:spPr bwMode="auto">
          <a:xfrm>
            <a:off x="2054820" y="2935374"/>
            <a:ext cx="0" cy="228600"/>
          </a:xfrm>
          <a:prstGeom prst="line">
            <a:avLst/>
          </a:prstGeom>
          <a:noFill/>
          <a:ln w="19050">
            <a:solidFill>
              <a:srgbClr val="264378"/>
            </a:solidFill>
            <a:prstDash val="sysDash"/>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ctr" defTabSz="914400" eaLnBrk="1" fontAlgn="base" latinLnBrk="0" hangingPunct="1">
              <a:lnSpc>
                <a:spcPct val="150000"/>
              </a:lnSpc>
              <a:spcBef>
                <a:spcPct val="20000"/>
              </a:spcBef>
              <a:spcAft>
                <a:spcPct val="0"/>
              </a:spcAft>
              <a:buClrTx/>
              <a:buSzTx/>
              <a:buFontTx/>
              <a:buChar char="•"/>
              <a:defRPr/>
            </a:pPr>
            <a:endParaRPr kumimoji="1" lang="zh-CN" altLang="en-US" sz="1800" b="0" i="0" u="none" strike="noStrike" kern="0" cap="none" spc="0" normalizeH="0" baseline="0" noProof="0">
              <a:ln>
                <a:noFill/>
              </a:ln>
              <a:solidFill>
                <a:prstClr val="black"/>
              </a:solidFill>
              <a:effectLst/>
              <a:uLnTx/>
              <a:uFillTx/>
              <a:cs typeface="+mn-ea"/>
              <a:sym typeface="+mn-lt"/>
            </a:endParaRPr>
          </a:p>
        </p:txBody>
      </p:sp>
      <p:sp>
        <p:nvSpPr>
          <p:cNvPr id="281" name="Line 25"/>
          <p:cNvSpPr>
            <a:spLocks noChangeShapeType="1"/>
          </p:cNvSpPr>
          <p:nvPr/>
        </p:nvSpPr>
        <p:spPr bwMode="auto">
          <a:xfrm>
            <a:off x="4188420" y="2935374"/>
            <a:ext cx="0" cy="228600"/>
          </a:xfrm>
          <a:prstGeom prst="line">
            <a:avLst/>
          </a:prstGeom>
          <a:noFill/>
          <a:ln w="19050">
            <a:solidFill>
              <a:srgbClr val="264378"/>
            </a:solidFill>
            <a:prstDash val="sysDash"/>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ctr" defTabSz="914400" eaLnBrk="1" fontAlgn="base" latinLnBrk="0" hangingPunct="1">
              <a:lnSpc>
                <a:spcPct val="150000"/>
              </a:lnSpc>
              <a:spcBef>
                <a:spcPct val="20000"/>
              </a:spcBef>
              <a:spcAft>
                <a:spcPct val="0"/>
              </a:spcAft>
              <a:buClrTx/>
              <a:buSzTx/>
              <a:buFontTx/>
              <a:buChar char="•"/>
              <a:defRPr/>
            </a:pPr>
            <a:endParaRPr kumimoji="1" lang="zh-CN" altLang="en-US" sz="1800" b="0" i="0" u="none" strike="noStrike" kern="0" cap="none" spc="0" normalizeH="0" baseline="0" noProof="0">
              <a:ln>
                <a:noFill/>
              </a:ln>
              <a:solidFill>
                <a:prstClr val="black"/>
              </a:solidFill>
              <a:effectLst/>
              <a:uLnTx/>
              <a:uFillTx/>
              <a:cs typeface="+mn-ea"/>
              <a:sym typeface="+mn-lt"/>
            </a:endParaRPr>
          </a:p>
        </p:txBody>
      </p:sp>
      <p:sp>
        <p:nvSpPr>
          <p:cNvPr id="282" name="Line 26"/>
          <p:cNvSpPr>
            <a:spLocks noChangeShapeType="1"/>
          </p:cNvSpPr>
          <p:nvPr/>
        </p:nvSpPr>
        <p:spPr bwMode="auto">
          <a:xfrm>
            <a:off x="5255220" y="2932199"/>
            <a:ext cx="1676400" cy="0"/>
          </a:xfrm>
          <a:prstGeom prst="line">
            <a:avLst/>
          </a:prstGeom>
          <a:noFill/>
          <a:ln w="19050">
            <a:solidFill>
              <a:srgbClr val="264378"/>
            </a:solidFill>
            <a:prstDash val="sysDash"/>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ctr" defTabSz="914400" eaLnBrk="1" fontAlgn="base" latinLnBrk="0" hangingPunct="1">
              <a:lnSpc>
                <a:spcPct val="150000"/>
              </a:lnSpc>
              <a:spcBef>
                <a:spcPct val="20000"/>
              </a:spcBef>
              <a:spcAft>
                <a:spcPct val="0"/>
              </a:spcAft>
              <a:buClrTx/>
              <a:buSzTx/>
              <a:buFontTx/>
              <a:buChar char="•"/>
              <a:defRPr/>
            </a:pPr>
            <a:endParaRPr kumimoji="1" lang="zh-CN" altLang="en-US" sz="1800" b="0" i="0" u="none" strike="noStrike" kern="0" cap="none" spc="0" normalizeH="0" baseline="0" noProof="0">
              <a:ln>
                <a:noFill/>
              </a:ln>
              <a:solidFill>
                <a:prstClr val="black"/>
              </a:solidFill>
              <a:effectLst/>
              <a:uLnTx/>
              <a:uFillTx/>
              <a:cs typeface="+mn-ea"/>
              <a:sym typeface="+mn-lt"/>
            </a:endParaRPr>
          </a:p>
        </p:txBody>
      </p:sp>
      <p:sp>
        <p:nvSpPr>
          <p:cNvPr id="283" name="Line 27"/>
          <p:cNvSpPr>
            <a:spLocks noChangeShapeType="1"/>
          </p:cNvSpPr>
          <p:nvPr/>
        </p:nvSpPr>
        <p:spPr bwMode="auto">
          <a:xfrm>
            <a:off x="5255220" y="2935374"/>
            <a:ext cx="0" cy="228600"/>
          </a:xfrm>
          <a:prstGeom prst="line">
            <a:avLst/>
          </a:prstGeom>
          <a:noFill/>
          <a:ln w="19050">
            <a:solidFill>
              <a:srgbClr val="264378"/>
            </a:solidFill>
            <a:prstDash val="sysDash"/>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ctr" defTabSz="914400" eaLnBrk="1" fontAlgn="base" latinLnBrk="0" hangingPunct="1">
              <a:lnSpc>
                <a:spcPct val="150000"/>
              </a:lnSpc>
              <a:spcBef>
                <a:spcPct val="20000"/>
              </a:spcBef>
              <a:spcAft>
                <a:spcPct val="0"/>
              </a:spcAft>
              <a:buClrTx/>
              <a:buSzTx/>
              <a:buFontTx/>
              <a:buChar char="•"/>
              <a:defRPr/>
            </a:pPr>
            <a:endParaRPr kumimoji="1" lang="zh-CN" altLang="en-US" sz="1800" b="0" i="0" u="none" strike="noStrike" kern="0" cap="none" spc="0" normalizeH="0" baseline="0" noProof="0">
              <a:ln>
                <a:noFill/>
              </a:ln>
              <a:solidFill>
                <a:prstClr val="black"/>
              </a:solidFill>
              <a:effectLst/>
              <a:uLnTx/>
              <a:uFillTx/>
              <a:cs typeface="+mn-ea"/>
              <a:sym typeface="+mn-lt"/>
            </a:endParaRPr>
          </a:p>
        </p:txBody>
      </p:sp>
      <p:sp>
        <p:nvSpPr>
          <p:cNvPr id="284" name="Line 28"/>
          <p:cNvSpPr>
            <a:spLocks noChangeShapeType="1"/>
          </p:cNvSpPr>
          <p:nvPr/>
        </p:nvSpPr>
        <p:spPr bwMode="auto">
          <a:xfrm>
            <a:off x="6942733" y="2935374"/>
            <a:ext cx="0" cy="228600"/>
          </a:xfrm>
          <a:prstGeom prst="line">
            <a:avLst/>
          </a:prstGeom>
          <a:noFill/>
          <a:ln w="19050">
            <a:solidFill>
              <a:srgbClr val="264378"/>
            </a:solidFill>
            <a:prstDash val="sysDash"/>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ctr" defTabSz="914400" eaLnBrk="1" fontAlgn="base" latinLnBrk="0" hangingPunct="1">
              <a:lnSpc>
                <a:spcPct val="150000"/>
              </a:lnSpc>
              <a:spcBef>
                <a:spcPct val="20000"/>
              </a:spcBef>
              <a:spcAft>
                <a:spcPct val="0"/>
              </a:spcAft>
              <a:buClrTx/>
              <a:buSzTx/>
              <a:buFontTx/>
              <a:buChar char="•"/>
              <a:defRPr/>
            </a:pPr>
            <a:endParaRPr kumimoji="1" lang="zh-CN" altLang="en-US" sz="1800" b="0" i="0" u="none" strike="noStrike" kern="0" cap="none" spc="0" normalizeH="0" baseline="0" noProof="0">
              <a:ln>
                <a:noFill/>
              </a:ln>
              <a:solidFill>
                <a:prstClr val="black"/>
              </a:solidFill>
              <a:effectLst/>
              <a:uLnTx/>
              <a:uFillTx/>
              <a:cs typeface="+mn-ea"/>
              <a:sym typeface="+mn-lt"/>
            </a:endParaRPr>
          </a:p>
        </p:txBody>
      </p:sp>
      <p:sp>
        <p:nvSpPr>
          <p:cNvPr id="285" name="Line 29"/>
          <p:cNvSpPr>
            <a:spLocks noChangeShapeType="1"/>
          </p:cNvSpPr>
          <p:nvPr/>
        </p:nvSpPr>
        <p:spPr bwMode="auto">
          <a:xfrm>
            <a:off x="8379420" y="2935374"/>
            <a:ext cx="1600200" cy="0"/>
          </a:xfrm>
          <a:prstGeom prst="line">
            <a:avLst/>
          </a:prstGeom>
          <a:noFill/>
          <a:ln w="19050">
            <a:solidFill>
              <a:srgbClr val="264378"/>
            </a:solidFill>
            <a:prstDash val="sysDash"/>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ctr" defTabSz="914400" eaLnBrk="1" fontAlgn="base" latinLnBrk="0" hangingPunct="1">
              <a:lnSpc>
                <a:spcPct val="150000"/>
              </a:lnSpc>
              <a:spcBef>
                <a:spcPct val="20000"/>
              </a:spcBef>
              <a:spcAft>
                <a:spcPct val="0"/>
              </a:spcAft>
              <a:buClrTx/>
              <a:buSzTx/>
              <a:buFontTx/>
              <a:buChar char="•"/>
              <a:defRPr/>
            </a:pPr>
            <a:endParaRPr kumimoji="1" lang="zh-CN" altLang="en-US" sz="1800" b="0" i="0" u="none" strike="noStrike" kern="0" cap="none" spc="0" normalizeH="0" baseline="0" noProof="0">
              <a:ln>
                <a:noFill/>
              </a:ln>
              <a:solidFill>
                <a:prstClr val="black"/>
              </a:solidFill>
              <a:effectLst/>
              <a:uLnTx/>
              <a:uFillTx/>
              <a:cs typeface="+mn-ea"/>
              <a:sym typeface="+mn-lt"/>
            </a:endParaRPr>
          </a:p>
        </p:txBody>
      </p:sp>
      <p:sp>
        <p:nvSpPr>
          <p:cNvPr id="286" name="Line 30"/>
          <p:cNvSpPr>
            <a:spLocks noChangeShapeType="1"/>
          </p:cNvSpPr>
          <p:nvPr/>
        </p:nvSpPr>
        <p:spPr bwMode="auto">
          <a:xfrm>
            <a:off x="8379420" y="2935374"/>
            <a:ext cx="0" cy="228600"/>
          </a:xfrm>
          <a:prstGeom prst="line">
            <a:avLst/>
          </a:prstGeom>
          <a:noFill/>
          <a:ln w="9525">
            <a:solidFill>
              <a:sysClr val="windowText" lastClr="000000"/>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ctr" defTabSz="914400" eaLnBrk="1" fontAlgn="base" latinLnBrk="0" hangingPunct="1">
              <a:lnSpc>
                <a:spcPct val="150000"/>
              </a:lnSpc>
              <a:spcBef>
                <a:spcPct val="20000"/>
              </a:spcBef>
              <a:spcAft>
                <a:spcPct val="0"/>
              </a:spcAft>
              <a:buClrTx/>
              <a:buSzTx/>
              <a:buFontTx/>
              <a:buChar char="•"/>
              <a:defRPr/>
            </a:pPr>
            <a:endParaRPr kumimoji="1" lang="zh-CN" altLang="en-US" sz="1800" b="0" i="0" u="none" strike="noStrike" kern="0" cap="none" spc="0" normalizeH="0" baseline="0" noProof="0">
              <a:ln>
                <a:noFill/>
              </a:ln>
              <a:solidFill>
                <a:prstClr val="black"/>
              </a:solidFill>
              <a:effectLst/>
              <a:uLnTx/>
              <a:uFillTx/>
              <a:cs typeface="+mn-ea"/>
              <a:sym typeface="+mn-lt"/>
            </a:endParaRPr>
          </a:p>
        </p:txBody>
      </p:sp>
      <p:sp>
        <p:nvSpPr>
          <p:cNvPr id="287" name="Line 31"/>
          <p:cNvSpPr>
            <a:spLocks noChangeShapeType="1"/>
          </p:cNvSpPr>
          <p:nvPr/>
        </p:nvSpPr>
        <p:spPr bwMode="auto">
          <a:xfrm>
            <a:off x="9979620" y="2935374"/>
            <a:ext cx="0" cy="228600"/>
          </a:xfrm>
          <a:prstGeom prst="line">
            <a:avLst/>
          </a:prstGeom>
          <a:noFill/>
          <a:ln w="9525">
            <a:solidFill>
              <a:sysClr val="windowText" lastClr="000000"/>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ctr" defTabSz="914400" eaLnBrk="1" fontAlgn="base" latinLnBrk="0" hangingPunct="1">
              <a:lnSpc>
                <a:spcPct val="150000"/>
              </a:lnSpc>
              <a:spcBef>
                <a:spcPct val="20000"/>
              </a:spcBef>
              <a:spcAft>
                <a:spcPct val="0"/>
              </a:spcAft>
              <a:buClrTx/>
              <a:buSzTx/>
              <a:buFontTx/>
              <a:buChar char="•"/>
              <a:defRPr/>
            </a:pPr>
            <a:endParaRPr kumimoji="1" lang="zh-CN" altLang="en-US" sz="1800" b="0" i="0" u="none" strike="noStrike" kern="0" cap="none" spc="0" normalizeH="0" baseline="0" noProof="0">
              <a:ln>
                <a:noFill/>
              </a:ln>
              <a:solidFill>
                <a:prstClr val="black"/>
              </a:solidFill>
              <a:effectLst/>
              <a:uLnTx/>
              <a:uFillTx/>
              <a:cs typeface="+mn-ea"/>
              <a:sym typeface="+mn-lt"/>
            </a:endParaRPr>
          </a:p>
        </p:txBody>
      </p:sp>
      <p:sp>
        <p:nvSpPr>
          <p:cNvPr id="288" name="Line 32"/>
          <p:cNvSpPr>
            <a:spLocks noChangeShapeType="1"/>
          </p:cNvSpPr>
          <p:nvPr/>
        </p:nvSpPr>
        <p:spPr bwMode="auto">
          <a:xfrm>
            <a:off x="2054820" y="4535574"/>
            <a:ext cx="2133600" cy="0"/>
          </a:xfrm>
          <a:prstGeom prst="line">
            <a:avLst/>
          </a:prstGeom>
          <a:noFill/>
          <a:ln w="19050">
            <a:solidFill>
              <a:srgbClr val="264378"/>
            </a:solidFill>
            <a:prstDash val="sysDash"/>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ctr" defTabSz="914400" eaLnBrk="1" fontAlgn="base" latinLnBrk="0" hangingPunct="1">
              <a:lnSpc>
                <a:spcPct val="150000"/>
              </a:lnSpc>
              <a:spcBef>
                <a:spcPct val="20000"/>
              </a:spcBef>
              <a:spcAft>
                <a:spcPct val="0"/>
              </a:spcAft>
              <a:buClrTx/>
              <a:buSzTx/>
              <a:buFontTx/>
              <a:buChar char="•"/>
              <a:defRPr/>
            </a:pPr>
            <a:endParaRPr kumimoji="1" lang="zh-CN" altLang="en-US" sz="1800" b="0" i="0" u="none" strike="noStrike" kern="0" cap="none" spc="0" normalizeH="0" baseline="0" noProof="0">
              <a:ln>
                <a:noFill/>
              </a:ln>
              <a:solidFill>
                <a:prstClr val="black"/>
              </a:solidFill>
              <a:effectLst/>
              <a:uLnTx/>
              <a:uFillTx/>
              <a:cs typeface="+mn-ea"/>
              <a:sym typeface="+mn-lt"/>
            </a:endParaRPr>
          </a:p>
        </p:txBody>
      </p:sp>
      <p:sp>
        <p:nvSpPr>
          <p:cNvPr id="289" name="Line 33"/>
          <p:cNvSpPr>
            <a:spLocks noChangeShapeType="1"/>
          </p:cNvSpPr>
          <p:nvPr/>
        </p:nvSpPr>
        <p:spPr bwMode="auto">
          <a:xfrm>
            <a:off x="2054820" y="4383174"/>
            <a:ext cx="0" cy="152400"/>
          </a:xfrm>
          <a:prstGeom prst="line">
            <a:avLst/>
          </a:prstGeom>
          <a:noFill/>
          <a:ln w="19050">
            <a:solidFill>
              <a:srgbClr val="264378"/>
            </a:solidFill>
            <a:prstDash val="sysDash"/>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ctr" defTabSz="914400" eaLnBrk="1" fontAlgn="base" latinLnBrk="0" hangingPunct="1">
              <a:lnSpc>
                <a:spcPct val="150000"/>
              </a:lnSpc>
              <a:spcBef>
                <a:spcPct val="20000"/>
              </a:spcBef>
              <a:spcAft>
                <a:spcPct val="0"/>
              </a:spcAft>
              <a:buClrTx/>
              <a:buSzTx/>
              <a:buFontTx/>
              <a:buChar char="•"/>
              <a:defRPr/>
            </a:pPr>
            <a:endParaRPr kumimoji="1" lang="zh-CN" altLang="en-US" sz="1800" b="0" i="0" u="none" strike="noStrike" kern="0" cap="none" spc="0" normalizeH="0" baseline="0" noProof="0">
              <a:ln>
                <a:noFill/>
              </a:ln>
              <a:solidFill>
                <a:prstClr val="black"/>
              </a:solidFill>
              <a:effectLst/>
              <a:uLnTx/>
              <a:uFillTx/>
              <a:cs typeface="+mn-ea"/>
              <a:sym typeface="+mn-lt"/>
            </a:endParaRPr>
          </a:p>
        </p:txBody>
      </p:sp>
      <p:sp>
        <p:nvSpPr>
          <p:cNvPr id="290" name="Line 34"/>
          <p:cNvSpPr>
            <a:spLocks noChangeShapeType="1"/>
          </p:cNvSpPr>
          <p:nvPr/>
        </p:nvSpPr>
        <p:spPr bwMode="auto">
          <a:xfrm>
            <a:off x="4188420" y="4383174"/>
            <a:ext cx="0" cy="152400"/>
          </a:xfrm>
          <a:prstGeom prst="line">
            <a:avLst/>
          </a:prstGeom>
          <a:noFill/>
          <a:ln w="19050">
            <a:solidFill>
              <a:srgbClr val="264378"/>
            </a:solidFill>
            <a:prstDash val="sysDash"/>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ctr" defTabSz="914400" eaLnBrk="1" fontAlgn="base" latinLnBrk="0" hangingPunct="1">
              <a:lnSpc>
                <a:spcPct val="150000"/>
              </a:lnSpc>
              <a:spcBef>
                <a:spcPct val="20000"/>
              </a:spcBef>
              <a:spcAft>
                <a:spcPct val="0"/>
              </a:spcAft>
              <a:buClrTx/>
              <a:buSzTx/>
              <a:buFontTx/>
              <a:buChar char="•"/>
              <a:defRPr/>
            </a:pPr>
            <a:endParaRPr kumimoji="1" lang="zh-CN" altLang="en-US" sz="1800" b="0" i="0" u="none" strike="noStrike" kern="0" cap="none" spc="0" normalizeH="0" baseline="0" noProof="0">
              <a:ln>
                <a:noFill/>
              </a:ln>
              <a:solidFill>
                <a:prstClr val="black"/>
              </a:solidFill>
              <a:effectLst/>
              <a:uLnTx/>
              <a:uFillTx/>
              <a:cs typeface="+mn-ea"/>
              <a:sym typeface="+mn-lt"/>
            </a:endParaRPr>
          </a:p>
        </p:txBody>
      </p:sp>
      <p:sp>
        <p:nvSpPr>
          <p:cNvPr id="291" name="Line 35"/>
          <p:cNvSpPr>
            <a:spLocks noChangeShapeType="1"/>
          </p:cNvSpPr>
          <p:nvPr/>
        </p:nvSpPr>
        <p:spPr bwMode="auto">
          <a:xfrm>
            <a:off x="3197820" y="4383174"/>
            <a:ext cx="0" cy="304800"/>
          </a:xfrm>
          <a:prstGeom prst="line">
            <a:avLst/>
          </a:prstGeom>
          <a:noFill/>
          <a:ln w="19050">
            <a:solidFill>
              <a:srgbClr val="264378"/>
            </a:solidFill>
            <a:prstDash val="sysDash"/>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ctr" defTabSz="914400" eaLnBrk="1" fontAlgn="base" latinLnBrk="0" hangingPunct="1">
              <a:lnSpc>
                <a:spcPct val="150000"/>
              </a:lnSpc>
              <a:spcBef>
                <a:spcPct val="20000"/>
              </a:spcBef>
              <a:spcAft>
                <a:spcPct val="0"/>
              </a:spcAft>
              <a:buClrTx/>
              <a:buSzTx/>
              <a:buFontTx/>
              <a:buChar char="•"/>
              <a:defRPr/>
            </a:pPr>
            <a:endParaRPr kumimoji="1" lang="zh-CN" altLang="en-US" sz="1800" b="0" i="0" u="none" strike="noStrike" kern="0" cap="none" spc="0" normalizeH="0" baseline="0" noProof="0">
              <a:ln>
                <a:noFill/>
              </a:ln>
              <a:solidFill>
                <a:prstClr val="black"/>
              </a:solidFill>
              <a:effectLst/>
              <a:uLnTx/>
              <a:uFillTx/>
              <a:cs typeface="+mn-ea"/>
              <a:sym typeface="+mn-lt"/>
            </a:endParaRPr>
          </a:p>
        </p:txBody>
      </p:sp>
      <p:sp>
        <p:nvSpPr>
          <p:cNvPr id="292" name="Line 36"/>
          <p:cNvSpPr>
            <a:spLocks noChangeShapeType="1"/>
          </p:cNvSpPr>
          <p:nvPr/>
        </p:nvSpPr>
        <p:spPr bwMode="auto">
          <a:xfrm>
            <a:off x="5331420" y="4532399"/>
            <a:ext cx="1676400" cy="0"/>
          </a:xfrm>
          <a:prstGeom prst="line">
            <a:avLst/>
          </a:prstGeom>
          <a:noFill/>
          <a:ln w="19050">
            <a:solidFill>
              <a:srgbClr val="264378"/>
            </a:solidFill>
            <a:prstDash val="sysDash"/>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ctr" defTabSz="914400" eaLnBrk="1" fontAlgn="base" latinLnBrk="0" hangingPunct="1">
              <a:lnSpc>
                <a:spcPct val="150000"/>
              </a:lnSpc>
              <a:spcBef>
                <a:spcPct val="20000"/>
              </a:spcBef>
              <a:spcAft>
                <a:spcPct val="0"/>
              </a:spcAft>
              <a:buClrTx/>
              <a:buSzTx/>
              <a:buFontTx/>
              <a:buChar char="•"/>
              <a:defRPr/>
            </a:pPr>
            <a:endParaRPr kumimoji="1" lang="zh-CN" altLang="en-US" sz="1800" b="0" i="0" u="none" strike="noStrike" kern="0" cap="none" spc="0" normalizeH="0" baseline="0" noProof="0">
              <a:ln>
                <a:noFill/>
              </a:ln>
              <a:solidFill>
                <a:prstClr val="black"/>
              </a:solidFill>
              <a:effectLst/>
              <a:uLnTx/>
              <a:uFillTx/>
              <a:cs typeface="+mn-ea"/>
              <a:sym typeface="+mn-lt"/>
            </a:endParaRPr>
          </a:p>
        </p:txBody>
      </p:sp>
      <p:sp>
        <p:nvSpPr>
          <p:cNvPr id="293" name="Line 37"/>
          <p:cNvSpPr>
            <a:spLocks noChangeShapeType="1"/>
          </p:cNvSpPr>
          <p:nvPr/>
        </p:nvSpPr>
        <p:spPr bwMode="auto">
          <a:xfrm>
            <a:off x="5331420" y="4383174"/>
            <a:ext cx="0" cy="152400"/>
          </a:xfrm>
          <a:prstGeom prst="line">
            <a:avLst/>
          </a:prstGeom>
          <a:noFill/>
          <a:ln w="19050">
            <a:solidFill>
              <a:srgbClr val="264378"/>
            </a:solidFill>
            <a:prstDash val="sysDash"/>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ctr" defTabSz="914400" eaLnBrk="1" fontAlgn="base" latinLnBrk="0" hangingPunct="1">
              <a:lnSpc>
                <a:spcPct val="150000"/>
              </a:lnSpc>
              <a:spcBef>
                <a:spcPct val="20000"/>
              </a:spcBef>
              <a:spcAft>
                <a:spcPct val="0"/>
              </a:spcAft>
              <a:buClrTx/>
              <a:buSzTx/>
              <a:buFontTx/>
              <a:buChar char="•"/>
              <a:defRPr/>
            </a:pPr>
            <a:endParaRPr kumimoji="1" lang="zh-CN" altLang="en-US" sz="1800" b="0" i="0" u="none" strike="noStrike" kern="0" cap="none" spc="0" normalizeH="0" baseline="0" noProof="0">
              <a:ln>
                <a:noFill/>
              </a:ln>
              <a:solidFill>
                <a:prstClr val="black"/>
              </a:solidFill>
              <a:effectLst/>
              <a:uLnTx/>
              <a:uFillTx/>
              <a:cs typeface="+mn-ea"/>
              <a:sym typeface="+mn-lt"/>
            </a:endParaRPr>
          </a:p>
        </p:txBody>
      </p:sp>
      <p:sp>
        <p:nvSpPr>
          <p:cNvPr id="294" name="Line 38"/>
          <p:cNvSpPr>
            <a:spLocks noChangeShapeType="1"/>
          </p:cNvSpPr>
          <p:nvPr/>
        </p:nvSpPr>
        <p:spPr bwMode="auto">
          <a:xfrm>
            <a:off x="7018933" y="4383174"/>
            <a:ext cx="0" cy="152400"/>
          </a:xfrm>
          <a:prstGeom prst="line">
            <a:avLst/>
          </a:prstGeom>
          <a:noFill/>
          <a:ln w="19050">
            <a:solidFill>
              <a:srgbClr val="264378"/>
            </a:solidFill>
            <a:prstDash val="sysDash"/>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ctr" defTabSz="914400" eaLnBrk="1" fontAlgn="base" latinLnBrk="0" hangingPunct="1">
              <a:lnSpc>
                <a:spcPct val="150000"/>
              </a:lnSpc>
              <a:spcBef>
                <a:spcPct val="20000"/>
              </a:spcBef>
              <a:spcAft>
                <a:spcPct val="0"/>
              </a:spcAft>
              <a:buClrTx/>
              <a:buSzTx/>
              <a:buFontTx/>
              <a:buChar char="•"/>
              <a:defRPr/>
            </a:pPr>
            <a:endParaRPr kumimoji="1" lang="zh-CN" altLang="en-US" sz="1800" b="0" i="0" u="none" strike="noStrike" kern="0" cap="none" spc="0" normalizeH="0" baseline="0" noProof="0">
              <a:ln>
                <a:noFill/>
              </a:ln>
              <a:solidFill>
                <a:prstClr val="black"/>
              </a:solidFill>
              <a:effectLst/>
              <a:uLnTx/>
              <a:uFillTx/>
              <a:cs typeface="+mn-ea"/>
              <a:sym typeface="+mn-lt"/>
            </a:endParaRPr>
          </a:p>
        </p:txBody>
      </p:sp>
      <p:sp>
        <p:nvSpPr>
          <p:cNvPr id="295" name="Line 39"/>
          <p:cNvSpPr>
            <a:spLocks noChangeShapeType="1"/>
          </p:cNvSpPr>
          <p:nvPr/>
        </p:nvSpPr>
        <p:spPr bwMode="auto">
          <a:xfrm>
            <a:off x="6169620" y="4532400"/>
            <a:ext cx="0" cy="155575"/>
          </a:xfrm>
          <a:prstGeom prst="line">
            <a:avLst/>
          </a:prstGeom>
          <a:noFill/>
          <a:ln w="19050">
            <a:solidFill>
              <a:srgbClr val="264378"/>
            </a:solidFill>
            <a:prstDash val="sysDash"/>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ctr" defTabSz="914400" eaLnBrk="1" fontAlgn="base" latinLnBrk="0" hangingPunct="1">
              <a:lnSpc>
                <a:spcPct val="150000"/>
              </a:lnSpc>
              <a:spcBef>
                <a:spcPct val="20000"/>
              </a:spcBef>
              <a:spcAft>
                <a:spcPct val="0"/>
              </a:spcAft>
              <a:buClrTx/>
              <a:buSzTx/>
              <a:buFontTx/>
              <a:buChar char="•"/>
              <a:defRPr/>
            </a:pPr>
            <a:endParaRPr kumimoji="1" lang="zh-CN" altLang="en-US" sz="1800" b="0" i="0" u="none" strike="noStrike" kern="0" cap="none" spc="0" normalizeH="0" baseline="0" noProof="0">
              <a:ln>
                <a:noFill/>
              </a:ln>
              <a:solidFill>
                <a:prstClr val="black"/>
              </a:solidFill>
              <a:effectLst/>
              <a:uLnTx/>
              <a:uFillTx/>
              <a:cs typeface="+mn-ea"/>
              <a:sym typeface="+mn-lt"/>
            </a:endParaRPr>
          </a:p>
        </p:txBody>
      </p:sp>
      <p:sp>
        <p:nvSpPr>
          <p:cNvPr id="296" name="Line 40"/>
          <p:cNvSpPr>
            <a:spLocks noChangeShapeType="1"/>
          </p:cNvSpPr>
          <p:nvPr/>
        </p:nvSpPr>
        <p:spPr bwMode="auto">
          <a:xfrm>
            <a:off x="9141420" y="2782974"/>
            <a:ext cx="0" cy="152400"/>
          </a:xfrm>
          <a:prstGeom prst="line">
            <a:avLst/>
          </a:prstGeom>
          <a:noFill/>
          <a:ln w="19050">
            <a:solidFill>
              <a:srgbClr val="264378"/>
            </a:solidFill>
            <a:prstDash val="sysDash"/>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ctr" defTabSz="914400" eaLnBrk="1" fontAlgn="base" latinLnBrk="0" hangingPunct="1">
              <a:lnSpc>
                <a:spcPct val="150000"/>
              </a:lnSpc>
              <a:spcBef>
                <a:spcPct val="20000"/>
              </a:spcBef>
              <a:spcAft>
                <a:spcPct val="0"/>
              </a:spcAft>
              <a:buClrTx/>
              <a:buSzTx/>
              <a:buFontTx/>
              <a:buChar char="•"/>
              <a:defRPr/>
            </a:pPr>
            <a:endParaRPr kumimoji="1" lang="zh-CN" altLang="en-US" sz="1800" b="0" i="0" u="none" strike="noStrike" kern="0" cap="none" spc="0" normalizeH="0" baseline="0" noProof="0">
              <a:ln>
                <a:noFill/>
              </a:ln>
              <a:solidFill>
                <a:prstClr val="black"/>
              </a:solidFill>
              <a:effectLst/>
              <a:uLnTx/>
              <a:uFillTx/>
              <a:cs typeface="+mn-ea"/>
              <a:sym typeface="+mn-lt"/>
            </a:endParaRPr>
          </a:p>
        </p:txBody>
      </p:sp>
      <p:sp>
        <p:nvSpPr>
          <p:cNvPr id="297" name="Line 41"/>
          <p:cNvSpPr>
            <a:spLocks noChangeShapeType="1"/>
          </p:cNvSpPr>
          <p:nvPr/>
        </p:nvSpPr>
        <p:spPr bwMode="auto">
          <a:xfrm>
            <a:off x="8379420" y="4535574"/>
            <a:ext cx="1676400" cy="0"/>
          </a:xfrm>
          <a:prstGeom prst="line">
            <a:avLst/>
          </a:prstGeom>
          <a:noFill/>
          <a:ln w="19050">
            <a:solidFill>
              <a:srgbClr val="264378"/>
            </a:solidFill>
            <a:prstDash val="sysDash"/>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ctr" defTabSz="914400" eaLnBrk="1" fontAlgn="base" latinLnBrk="0" hangingPunct="1">
              <a:lnSpc>
                <a:spcPct val="150000"/>
              </a:lnSpc>
              <a:spcBef>
                <a:spcPct val="20000"/>
              </a:spcBef>
              <a:spcAft>
                <a:spcPct val="0"/>
              </a:spcAft>
              <a:buClrTx/>
              <a:buSzTx/>
              <a:buFontTx/>
              <a:buChar char="•"/>
              <a:defRPr/>
            </a:pPr>
            <a:endParaRPr kumimoji="1" lang="zh-CN" altLang="en-US" sz="1800" b="0" i="0" u="none" strike="noStrike" kern="0" cap="none" spc="0" normalizeH="0" baseline="0" noProof="0">
              <a:ln>
                <a:noFill/>
              </a:ln>
              <a:solidFill>
                <a:prstClr val="black"/>
              </a:solidFill>
              <a:effectLst/>
              <a:uLnTx/>
              <a:uFillTx/>
              <a:cs typeface="+mn-ea"/>
              <a:sym typeface="+mn-lt"/>
            </a:endParaRPr>
          </a:p>
        </p:txBody>
      </p:sp>
      <p:sp>
        <p:nvSpPr>
          <p:cNvPr id="298" name="Line 42"/>
          <p:cNvSpPr>
            <a:spLocks noChangeShapeType="1"/>
          </p:cNvSpPr>
          <p:nvPr/>
        </p:nvSpPr>
        <p:spPr bwMode="auto">
          <a:xfrm>
            <a:off x="8379420" y="4383174"/>
            <a:ext cx="0" cy="152400"/>
          </a:xfrm>
          <a:prstGeom prst="line">
            <a:avLst/>
          </a:prstGeom>
          <a:noFill/>
          <a:ln w="19050">
            <a:solidFill>
              <a:srgbClr val="264378"/>
            </a:solidFill>
            <a:prstDash val="sysDash"/>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ctr" defTabSz="914400" eaLnBrk="1" fontAlgn="base" latinLnBrk="0" hangingPunct="1">
              <a:lnSpc>
                <a:spcPct val="150000"/>
              </a:lnSpc>
              <a:spcBef>
                <a:spcPct val="20000"/>
              </a:spcBef>
              <a:spcAft>
                <a:spcPct val="0"/>
              </a:spcAft>
              <a:buClrTx/>
              <a:buSzTx/>
              <a:buFontTx/>
              <a:buChar char="•"/>
              <a:defRPr/>
            </a:pPr>
            <a:endParaRPr kumimoji="1" lang="zh-CN" altLang="en-US" sz="1800" b="0" i="0" u="none" strike="noStrike" kern="0" cap="none" spc="0" normalizeH="0" baseline="0" noProof="0">
              <a:ln>
                <a:noFill/>
              </a:ln>
              <a:solidFill>
                <a:prstClr val="black"/>
              </a:solidFill>
              <a:effectLst/>
              <a:uLnTx/>
              <a:uFillTx/>
              <a:cs typeface="+mn-ea"/>
              <a:sym typeface="+mn-lt"/>
            </a:endParaRPr>
          </a:p>
        </p:txBody>
      </p:sp>
      <p:sp>
        <p:nvSpPr>
          <p:cNvPr id="299" name="Line 43"/>
          <p:cNvSpPr>
            <a:spLocks noChangeShapeType="1"/>
          </p:cNvSpPr>
          <p:nvPr/>
        </p:nvSpPr>
        <p:spPr bwMode="auto">
          <a:xfrm>
            <a:off x="10055820" y="4383174"/>
            <a:ext cx="0" cy="152400"/>
          </a:xfrm>
          <a:prstGeom prst="line">
            <a:avLst/>
          </a:prstGeom>
          <a:noFill/>
          <a:ln w="19050">
            <a:solidFill>
              <a:srgbClr val="264378"/>
            </a:solidFill>
            <a:prstDash val="sysDash"/>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ctr" defTabSz="914400" eaLnBrk="1" fontAlgn="base" latinLnBrk="0" hangingPunct="1">
              <a:lnSpc>
                <a:spcPct val="150000"/>
              </a:lnSpc>
              <a:spcBef>
                <a:spcPct val="20000"/>
              </a:spcBef>
              <a:spcAft>
                <a:spcPct val="0"/>
              </a:spcAft>
              <a:buClrTx/>
              <a:buSzTx/>
              <a:buFontTx/>
              <a:buChar char="•"/>
              <a:defRPr/>
            </a:pPr>
            <a:endParaRPr kumimoji="1" lang="zh-CN" altLang="en-US" sz="1800" b="0" i="0" u="none" strike="noStrike" kern="0" cap="none" spc="0" normalizeH="0" baseline="0" noProof="0">
              <a:ln>
                <a:noFill/>
              </a:ln>
              <a:solidFill>
                <a:prstClr val="black"/>
              </a:solidFill>
              <a:effectLst/>
              <a:uLnTx/>
              <a:uFillTx/>
              <a:cs typeface="+mn-ea"/>
              <a:sym typeface="+mn-lt"/>
            </a:endParaRPr>
          </a:p>
        </p:txBody>
      </p:sp>
      <p:sp>
        <p:nvSpPr>
          <p:cNvPr id="300" name="Line 44"/>
          <p:cNvSpPr>
            <a:spLocks noChangeShapeType="1"/>
          </p:cNvSpPr>
          <p:nvPr/>
        </p:nvSpPr>
        <p:spPr bwMode="auto">
          <a:xfrm flipH="1">
            <a:off x="9293820" y="4535574"/>
            <a:ext cx="0" cy="152400"/>
          </a:xfrm>
          <a:prstGeom prst="line">
            <a:avLst/>
          </a:prstGeom>
          <a:noFill/>
          <a:ln w="19050">
            <a:solidFill>
              <a:srgbClr val="264378"/>
            </a:solidFill>
            <a:prstDash val="sysDash"/>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ctr" defTabSz="914400" eaLnBrk="1" fontAlgn="base" latinLnBrk="0" hangingPunct="1">
              <a:lnSpc>
                <a:spcPct val="150000"/>
              </a:lnSpc>
              <a:spcBef>
                <a:spcPct val="20000"/>
              </a:spcBef>
              <a:spcAft>
                <a:spcPct val="0"/>
              </a:spcAft>
              <a:buClrTx/>
              <a:buSzTx/>
              <a:buFontTx/>
              <a:buChar char="•"/>
              <a:defRPr/>
            </a:pPr>
            <a:endParaRPr kumimoji="1" lang="zh-CN" altLang="en-US" sz="1800" b="0" i="0" u="none" strike="noStrike" kern="0" cap="none" spc="0" normalizeH="0" baseline="0" noProof="0">
              <a:ln>
                <a:noFill/>
              </a:ln>
              <a:solidFill>
                <a:prstClr val="black"/>
              </a:solidFill>
              <a:effectLst/>
              <a:uLnTx/>
              <a:uFillTx/>
              <a:cs typeface="+mn-ea"/>
              <a:sym typeface="+mn-lt"/>
            </a:endParaRPr>
          </a:p>
        </p:txBody>
      </p:sp>
      <p:sp>
        <p:nvSpPr>
          <p:cNvPr id="301" name="Line 45"/>
          <p:cNvSpPr>
            <a:spLocks noChangeShapeType="1"/>
          </p:cNvSpPr>
          <p:nvPr/>
        </p:nvSpPr>
        <p:spPr bwMode="auto">
          <a:xfrm>
            <a:off x="3197820" y="5449974"/>
            <a:ext cx="2971800" cy="0"/>
          </a:xfrm>
          <a:prstGeom prst="line">
            <a:avLst/>
          </a:prstGeom>
          <a:noFill/>
          <a:ln w="19050">
            <a:solidFill>
              <a:srgbClr val="FC9400"/>
            </a:solidFill>
            <a:prstDash val="sysDash"/>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fontAlgn="base">
              <a:lnSpc>
                <a:spcPct val="150000"/>
              </a:lnSpc>
              <a:spcBef>
                <a:spcPct val="20000"/>
              </a:spcBef>
              <a:spcAft>
                <a:spcPct val="0"/>
              </a:spcAft>
              <a:buFontTx/>
              <a:buChar char="•"/>
            </a:pPr>
            <a:endParaRPr kumimoji="1" lang="zh-CN" altLang="en-US">
              <a:solidFill>
                <a:prstClr val="black"/>
              </a:solidFill>
              <a:cs typeface="+mn-ea"/>
              <a:sym typeface="+mn-lt"/>
            </a:endParaRPr>
          </a:p>
        </p:txBody>
      </p:sp>
      <p:sp>
        <p:nvSpPr>
          <p:cNvPr id="302" name="Line 46"/>
          <p:cNvSpPr>
            <a:spLocks noChangeShapeType="1"/>
          </p:cNvSpPr>
          <p:nvPr/>
        </p:nvSpPr>
        <p:spPr bwMode="auto">
          <a:xfrm>
            <a:off x="2969220" y="5602374"/>
            <a:ext cx="6400800" cy="0"/>
          </a:xfrm>
          <a:prstGeom prst="line">
            <a:avLst/>
          </a:prstGeom>
          <a:noFill/>
          <a:ln w="19050">
            <a:solidFill>
              <a:srgbClr val="FC9400"/>
            </a:solidFill>
            <a:prstDash val="sysDash"/>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fontAlgn="base">
              <a:lnSpc>
                <a:spcPct val="150000"/>
              </a:lnSpc>
              <a:spcBef>
                <a:spcPct val="20000"/>
              </a:spcBef>
              <a:spcAft>
                <a:spcPct val="0"/>
              </a:spcAft>
              <a:buFontTx/>
              <a:buChar char="•"/>
            </a:pPr>
            <a:endParaRPr kumimoji="1" lang="zh-CN" altLang="en-US">
              <a:solidFill>
                <a:prstClr val="black"/>
              </a:solidFill>
              <a:cs typeface="+mn-ea"/>
              <a:sym typeface="+mn-lt"/>
            </a:endParaRPr>
          </a:p>
        </p:txBody>
      </p:sp>
      <p:sp>
        <p:nvSpPr>
          <p:cNvPr id="303" name="Line 47"/>
          <p:cNvSpPr>
            <a:spLocks noChangeShapeType="1"/>
          </p:cNvSpPr>
          <p:nvPr/>
        </p:nvSpPr>
        <p:spPr bwMode="auto">
          <a:xfrm>
            <a:off x="6169620" y="5297574"/>
            <a:ext cx="0" cy="152400"/>
          </a:xfrm>
          <a:prstGeom prst="line">
            <a:avLst/>
          </a:prstGeom>
          <a:noFill/>
          <a:ln w="19050">
            <a:solidFill>
              <a:srgbClr val="FC9400"/>
            </a:solidFill>
            <a:prstDash val="sysDash"/>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fontAlgn="base">
              <a:lnSpc>
                <a:spcPct val="150000"/>
              </a:lnSpc>
              <a:spcBef>
                <a:spcPct val="20000"/>
              </a:spcBef>
              <a:spcAft>
                <a:spcPct val="0"/>
              </a:spcAft>
              <a:buFontTx/>
              <a:buChar char="•"/>
            </a:pPr>
            <a:endParaRPr kumimoji="1" lang="zh-CN" altLang="en-US">
              <a:solidFill>
                <a:prstClr val="black"/>
              </a:solidFill>
              <a:cs typeface="+mn-ea"/>
              <a:sym typeface="+mn-lt"/>
            </a:endParaRPr>
          </a:p>
        </p:txBody>
      </p:sp>
      <p:sp>
        <p:nvSpPr>
          <p:cNvPr id="304" name="Line 48"/>
          <p:cNvSpPr>
            <a:spLocks noChangeShapeType="1"/>
          </p:cNvSpPr>
          <p:nvPr/>
        </p:nvSpPr>
        <p:spPr bwMode="auto">
          <a:xfrm flipV="1">
            <a:off x="3197820" y="5297574"/>
            <a:ext cx="0" cy="152400"/>
          </a:xfrm>
          <a:prstGeom prst="line">
            <a:avLst/>
          </a:prstGeom>
          <a:noFill/>
          <a:ln w="19050">
            <a:solidFill>
              <a:srgbClr val="FC9400"/>
            </a:solidFill>
            <a:prstDash val="sysDash"/>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fontAlgn="base">
              <a:lnSpc>
                <a:spcPct val="150000"/>
              </a:lnSpc>
              <a:spcBef>
                <a:spcPct val="20000"/>
              </a:spcBef>
              <a:spcAft>
                <a:spcPct val="0"/>
              </a:spcAft>
              <a:buFontTx/>
              <a:buChar char="•"/>
            </a:pPr>
            <a:endParaRPr kumimoji="1" lang="zh-CN" altLang="en-US">
              <a:solidFill>
                <a:prstClr val="black"/>
              </a:solidFill>
              <a:cs typeface="+mn-ea"/>
              <a:sym typeface="+mn-lt"/>
            </a:endParaRPr>
          </a:p>
        </p:txBody>
      </p:sp>
      <p:sp>
        <p:nvSpPr>
          <p:cNvPr id="305" name="Text Box 49"/>
          <p:cNvSpPr txBox="1">
            <a:spLocks noChangeArrowheads="1"/>
          </p:cNvSpPr>
          <p:nvPr/>
        </p:nvSpPr>
        <p:spPr bwMode="auto">
          <a:xfrm>
            <a:off x="4188420" y="4989600"/>
            <a:ext cx="1066800" cy="4765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fontAlgn="base">
              <a:lnSpc>
                <a:spcPct val="140000"/>
              </a:lnSpc>
              <a:spcBef>
                <a:spcPct val="50000"/>
              </a:spcBef>
              <a:spcAft>
                <a:spcPct val="0"/>
              </a:spcAft>
              <a:buFont typeface="Wingdings" panose="05000000000000000000" pitchFamily="2" charset="2"/>
              <a:buNone/>
            </a:pPr>
            <a:r>
              <a:rPr kumimoji="1" lang="zh-CN" altLang="en-US" sz="2000" dirty="0">
                <a:solidFill>
                  <a:srgbClr val="FC9400"/>
                </a:solidFill>
                <a:cs typeface="+mn-ea"/>
                <a:sym typeface="+mn-lt"/>
              </a:rPr>
              <a:t>反馈</a:t>
            </a:r>
            <a:endParaRPr kumimoji="1" lang="zh-CN" altLang="en-US" sz="2000" dirty="0">
              <a:solidFill>
                <a:srgbClr val="FC9400"/>
              </a:solidFill>
              <a:cs typeface="+mn-ea"/>
              <a:sym typeface="+mn-lt"/>
            </a:endParaRPr>
          </a:p>
        </p:txBody>
      </p:sp>
      <p:sp>
        <p:nvSpPr>
          <p:cNvPr id="306" name="Line 50"/>
          <p:cNvSpPr>
            <a:spLocks noChangeShapeType="1"/>
          </p:cNvSpPr>
          <p:nvPr/>
        </p:nvSpPr>
        <p:spPr bwMode="auto">
          <a:xfrm flipV="1">
            <a:off x="2969220" y="5297574"/>
            <a:ext cx="0" cy="304800"/>
          </a:xfrm>
          <a:prstGeom prst="line">
            <a:avLst/>
          </a:prstGeom>
          <a:noFill/>
          <a:ln w="19050">
            <a:solidFill>
              <a:srgbClr val="FC9400"/>
            </a:solidFill>
            <a:prstDash val="sysDash"/>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fontAlgn="base">
              <a:lnSpc>
                <a:spcPct val="150000"/>
              </a:lnSpc>
              <a:spcBef>
                <a:spcPct val="20000"/>
              </a:spcBef>
              <a:spcAft>
                <a:spcPct val="0"/>
              </a:spcAft>
              <a:buFontTx/>
              <a:buChar char="•"/>
            </a:pPr>
            <a:endParaRPr kumimoji="1" lang="zh-CN" altLang="en-US">
              <a:solidFill>
                <a:prstClr val="black"/>
              </a:solidFill>
              <a:cs typeface="+mn-ea"/>
              <a:sym typeface="+mn-lt"/>
            </a:endParaRPr>
          </a:p>
        </p:txBody>
      </p:sp>
      <p:sp>
        <p:nvSpPr>
          <p:cNvPr id="307" name="Line 51"/>
          <p:cNvSpPr>
            <a:spLocks noChangeShapeType="1"/>
          </p:cNvSpPr>
          <p:nvPr/>
        </p:nvSpPr>
        <p:spPr bwMode="auto">
          <a:xfrm>
            <a:off x="9370020" y="5297574"/>
            <a:ext cx="0" cy="304800"/>
          </a:xfrm>
          <a:prstGeom prst="line">
            <a:avLst/>
          </a:prstGeom>
          <a:noFill/>
          <a:ln w="19050">
            <a:solidFill>
              <a:srgbClr val="FC9400"/>
            </a:solidFill>
            <a:prstDash val="sysDash"/>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fontAlgn="base">
              <a:lnSpc>
                <a:spcPct val="150000"/>
              </a:lnSpc>
              <a:spcBef>
                <a:spcPct val="20000"/>
              </a:spcBef>
              <a:spcAft>
                <a:spcPct val="0"/>
              </a:spcAft>
              <a:buFontTx/>
              <a:buChar char="•"/>
            </a:pPr>
            <a:endParaRPr kumimoji="1" lang="zh-CN" altLang="en-US">
              <a:solidFill>
                <a:prstClr val="black"/>
              </a:solidFill>
              <a:cs typeface="+mn-ea"/>
              <a:sym typeface="+mn-lt"/>
            </a:endParaRPr>
          </a:p>
        </p:txBody>
      </p:sp>
      <p:sp>
        <p:nvSpPr>
          <p:cNvPr id="308" name="Text Box 52"/>
          <p:cNvSpPr txBox="1">
            <a:spLocks noChangeArrowheads="1"/>
          </p:cNvSpPr>
          <p:nvPr/>
        </p:nvSpPr>
        <p:spPr bwMode="auto">
          <a:xfrm>
            <a:off x="7084020" y="5142000"/>
            <a:ext cx="1066800" cy="4765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fontAlgn="base">
              <a:lnSpc>
                <a:spcPct val="140000"/>
              </a:lnSpc>
              <a:spcBef>
                <a:spcPct val="50000"/>
              </a:spcBef>
              <a:spcAft>
                <a:spcPct val="0"/>
              </a:spcAft>
              <a:buFont typeface="Wingdings" panose="05000000000000000000" pitchFamily="2" charset="2"/>
              <a:buNone/>
            </a:pPr>
            <a:r>
              <a:rPr kumimoji="1" lang="zh-CN" altLang="en-US" sz="2000" dirty="0">
                <a:solidFill>
                  <a:srgbClr val="FC9400"/>
                </a:solidFill>
                <a:cs typeface="+mn-ea"/>
                <a:sym typeface="+mn-lt"/>
              </a:rPr>
              <a:t>反馈</a:t>
            </a:r>
            <a:endParaRPr kumimoji="1" lang="zh-CN" altLang="en-US" sz="2000" dirty="0">
              <a:solidFill>
                <a:srgbClr val="FC9400"/>
              </a:solidFill>
              <a:cs typeface="+mn-ea"/>
              <a:sym typeface="+mn-lt"/>
            </a:endParaRPr>
          </a:p>
        </p:txBody>
      </p:sp>
      <p:sp>
        <p:nvSpPr>
          <p:cNvPr id="309" name="Line 53"/>
          <p:cNvSpPr>
            <a:spLocks noChangeShapeType="1"/>
          </p:cNvSpPr>
          <p:nvPr/>
        </p:nvSpPr>
        <p:spPr bwMode="auto">
          <a:xfrm flipV="1">
            <a:off x="6703020" y="5297574"/>
            <a:ext cx="0" cy="304800"/>
          </a:xfrm>
          <a:prstGeom prst="line">
            <a:avLst/>
          </a:prstGeom>
          <a:noFill/>
          <a:ln w="19050">
            <a:solidFill>
              <a:srgbClr val="FC9400"/>
            </a:solidFill>
            <a:prstDash val="sysDash"/>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fontAlgn="base">
              <a:lnSpc>
                <a:spcPct val="150000"/>
              </a:lnSpc>
              <a:spcBef>
                <a:spcPct val="20000"/>
              </a:spcBef>
              <a:spcAft>
                <a:spcPct val="0"/>
              </a:spcAft>
              <a:buFontTx/>
              <a:buChar char="•"/>
            </a:pPr>
            <a:endParaRPr kumimoji="1" lang="zh-CN" altLang="en-US">
              <a:solidFill>
                <a:prstClr val="black"/>
              </a:solidFill>
              <a:cs typeface="+mn-ea"/>
              <a:sym typeface="+mn-lt"/>
            </a:endParaRPr>
          </a:p>
        </p:txBody>
      </p:sp>
      <p:sp>
        <p:nvSpPr>
          <p:cNvPr id="310" name="Line 54"/>
          <p:cNvSpPr>
            <a:spLocks noChangeShapeType="1"/>
          </p:cNvSpPr>
          <p:nvPr/>
        </p:nvSpPr>
        <p:spPr bwMode="auto">
          <a:xfrm>
            <a:off x="2435820" y="5678574"/>
            <a:ext cx="7315200" cy="0"/>
          </a:xfrm>
          <a:prstGeom prst="line">
            <a:avLst/>
          </a:prstGeom>
          <a:noFill/>
          <a:ln w="19050">
            <a:solidFill>
              <a:srgbClr val="55A3D3"/>
            </a:solidFill>
            <a:prstDash val="sysDash"/>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fontAlgn="base">
              <a:lnSpc>
                <a:spcPct val="150000"/>
              </a:lnSpc>
              <a:spcBef>
                <a:spcPct val="20000"/>
              </a:spcBef>
              <a:spcAft>
                <a:spcPct val="0"/>
              </a:spcAft>
              <a:buFontTx/>
              <a:buChar char="•"/>
            </a:pPr>
            <a:endParaRPr kumimoji="1" lang="zh-CN" altLang="en-US">
              <a:solidFill>
                <a:prstClr val="black"/>
              </a:solidFill>
              <a:cs typeface="+mn-ea"/>
              <a:sym typeface="+mn-lt"/>
            </a:endParaRPr>
          </a:p>
        </p:txBody>
      </p:sp>
      <p:sp>
        <p:nvSpPr>
          <p:cNvPr id="311" name="Line 55"/>
          <p:cNvSpPr>
            <a:spLocks noChangeShapeType="1"/>
          </p:cNvSpPr>
          <p:nvPr/>
        </p:nvSpPr>
        <p:spPr bwMode="auto">
          <a:xfrm>
            <a:off x="2435820" y="5297574"/>
            <a:ext cx="0" cy="381000"/>
          </a:xfrm>
          <a:prstGeom prst="line">
            <a:avLst/>
          </a:prstGeom>
          <a:noFill/>
          <a:ln w="19050">
            <a:solidFill>
              <a:srgbClr val="55A3D3"/>
            </a:solidFill>
            <a:prstDash val="sysDash"/>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fontAlgn="base">
              <a:lnSpc>
                <a:spcPct val="150000"/>
              </a:lnSpc>
              <a:spcBef>
                <a:spcPct val="20000"/>
              </a:spcBef>
              <a:spcAft>
                <a:spcPct val="0"/>
              </a:spcAft>
              <a:buFontTx/>
              <a:buChar char="•"/>
            </a:pPr>
            <a:endParaRPr kumimoji="1" lang="zh-CN" altLang="en-US">
              <a:solidFill>
                <a:prstClr val="black"/>
              </a:solidFill>
              <a:cs typeface="+mn-ea"/>
              <a:sym typeface="+mn-lt"/>
            </a:endParaRPr>
          </a:p>
        </p:txBody>
      </p:sp>
      <p:sp>
        <p:nvSpPr>
          <p:cNvPr id="312" name="Line 56"/>
          <p:cNvSpPr>
            <a:spLocks noChangeShapeType="1"/>
          </p:cNvSpPr>
          <p:nvPr/>
        </p:nvSpPr>
        <p:spPr bwMode="auto">
          <a:xfrm>
            <a:off x="9751020" y="5297574"/>
            <a:ext cx="0" cy="381000"/>
          </a:xfrm>
          <a:prstGeom prst="line">
            <a:avLst/>
          </a:prstGeom>
          <a:noFill/>
          <a:ln w="19050">
            <a:solidFill>
              <a:srgbClr val="55A3D3"/>
            </a:solidFill>
            <a:prstDash val="sysDash"/>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fontAlgn="base">
              <a:lnSpc>
                <a:spcPct val="150000"/>
              </a:lnSpc>
              <a:spcBef>
                <a:spcPct val="20000"/>
              </a:spcBef>
              <a:spcAft>
                <a:spcPct val="0"/>
              </a:spcAft>
              <a:buFontTx/>
              <a:buChar char="•"/>
            </a:pPr>
            <a:endParaRPr kumimoji="1" lang="zh-CN" altLang="en-US">
              <a:solidFill>
                <a:prstClr val="black"/>
              </a:solidFill>
              <a:cs typeface="+mn-ea"/>
              <a:sym typeface="+mn-lt"/>
            </a:endParaRPr>
          </a:p>
        </p:txBody>
      </p:sp>
      <p:sp>
        <p:nvSpPr>
          <p:cNvPr id="313" name="Line 57"/>
          <p:cNvSpPr>
            <a:spLocks noChangeShapeType="1"/>
          </p:cNvSpPr>
          <p:nvPr/>
        </p:nvSpPr>
        <p:spPr bwMode="auto">
          <a:xfrm>
            <a:off x="6017220" y="5297574"/>
            <a:ext cx="0" cy="533400"/>
          </a:xfrm>
          <a:prstGeom prst="line">
            <a:avLst/>
          </a:prstGeom>
          <a:noFill/>
          <a:ln w="19050">
            <a:solidFill>
              <a:srgbClr val="55A3D3"/>
            </a:solidFill>
            <a:prstDash val="sysDash"/>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fontAlgn="base">
              <a:lnSpc>
                <a:spcPct val="150000"/>
              </a:lnSpc>
              <a:spcBef>
                <a:spcPct val="20000"/>
              </a:spcBef>
              <a:spcAft>
                <a:spcPct val="0"/>
              </a:spcAft>
              <a:buFontTx/>
              <a:buChar char="•"/>
            </a:pPr>
            <a:endParaRPr kumimoji="1" lang="zh-CN" altLang="en-US">
              <a:solidFill>
                <a:prstClr val="black"/>
              </a:solidFill>
              <a:cs typeface="+mn-ea"/>
              <a:sym typeface="+mn-lt"/>
            </a:endParaRPr>
          </a:p>
        </p:txBody>
      </p:sp>
      <p:sp>
        <p:nvSpPr>
          <p:cNvPr id="314" name="Line 58"/>
          <p:cNvSpPr>
            <a:spLocks noChangeShapeType="1"/>
          </p:cNvSpPr>
          <p:nvPr/>
        </p:nvSpPr>
        <p:spPr bwMode="auto">
          <a:xfrm>
            <a:off x="4340820" y="2478174"/>
            <a:ext cx="685800" cy="0"/>
          </a:xfrm>
          <a:prstGeom prst="line">
            <a:avLst/>
          </a:prstGeom>
          <a:noFill/>
          <a:ln w="19050">
            <a:solidFill>
              <a:srgbClr val="264378"/>
            </a:solidFill>
            <a:prstDash val="sysDash"/>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ctr" defTabSz="914400" eaLnBrk="1" fontAlgn="base" latinLnBrk="0" hangingPunct="1">
              <a:lnSpc>
                <a:spcPct val="150000"/>
              </a:lnSpc>
              <a:spcBef>
                <a:spcPct val="20000"/>
              </a:spcBef>
              <a:spcAft>
                <a:spcPct val="0"/>
              </a:spcAft>
              <a:buClrTx/>
              <a:buSzTx/>
              <a:buFontTx/>
              <a:buChar char="•"/>
              <a:defRPr/>
            </a:pPr>
            <a:endParaRPr kumimoji="1" lang="zh-CN" altLang="en-US" sz="1800" b="0" i="0" u="none" strike="noStrike" kern="0" cap="none" spc="0" normalizeH="0" baseline="0" noProof="0">
              <a:ln>
                <a:noFill/>
              </a:ln>
              <a:solidFill>
                <a:prstClr val="black"/>
              </a:solidFill>
              <a:effectLst/>
              <a:uLnTx/>
              <a:uFillTx/>
              <a:cs typeface="+mn-ea"/>
              <a:sym typeface="+mn-lt"/>
            </a:endParaRPr>
          </a:p>
        </p:txBody>
      </p:sp>
      <p:sp>
        <p:nvSpPr>
          <p:cNvPr id="315" name="Line 59"/>
          <p:cNvSpPr>
            <a:spLocks noChangeShapeType="1"/>
          </p:cNvSpPr>
          <p:nvPr/>
        </p:nvSpPr>
        <p:spPr bwMode="auto">
          <a:xfrm>
            <a:off x="7312620" y="2478174"/>
            <a:ext cx="685800" cy="0"/>
          </a:xfrm>
          <a:prstGeom prst="line">
            <a:avLst/>
          </a:prstGeom>
          <a:noFill/>
          <a:ln w="19050">
            <a:solidFill>
              <a:srgbClr val="264378"/>
            </a:solidFill>
            <a:prstDash val="sysDash"/>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ctr" defTabSz="914400" eaLnBrk="1" fontAlgn="base" latinLnBrk="0" hangingPunct="1">
              <a:lnSpc>
                <a:spcPct val="150000"/>
              </a:lnSpc>
              <a:spcBef>
                <a:spcPct val="20000"/>
              </a:spcBef>
              <a:spcAft>
                <a:spcPct val="0"/>
              </a:spcAft>
              <a:buClrTx/>
              <a:buSzTx/>
              <a:buFontTx/>
              <a:buChar char="•"/>
              <a:defRPr/>
            </a:pPr>
            <a:endParaRPr kumimoji="1" lang="zh-CN" altLang="en-US" sz="1800" b="0" i="0" u="none" strike="noStrike" kern="0" cap="none" spc="0" normalizeH="0" baseline="0" noProof="0">
              <a:ln>
                <a:noFill/>
              </a:ln>
              <a:solidFill>
                <a:prstClr val="black"/>
              </a:solidFill>
              <a:effectLst/>
              <a:uLnTx/>
              <a:uFillTx/>
              <a:cs typeface="+mn-ea"/>
              <a:sym typeface="+mn-lt"/>
            </a:endParaRPr>
          </a:p>
        </p:txBody>
      </p:sp>
      <p:sp>
        <p:nvSpPr>
          <p:cNvPr id="316" name="Line 60"/>
          <p:cNvSpPr>
            <a:spLocks noChangeShapeType="1"/>
          </p:cNvSpPr>
          <p:nvPr/>
        </p:nvSpPr>
        <p:spPr bwMode="auto">
          <a:xfrm>
            <a:off x="4264620" y="4992774"/>
            <a:ext cx="914400" cy="0"/>
          </a:xfrm>
          <a:prstGeom prst="line">
            <a:avLst/>
          </a:prstGeom>
          <a:noFill/>
          <a:ln w="19050">
            <a:solidFill>
              <a:srgbClr val="264378"/>
            </a:solidFill>
            <a:prstDash val="sysDash"/>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ctr" defTabSz="914400" eaLnBrk="1" fontAlgn="base" latinLnBrk="0" hangingPunct="1">
              <a:lnSpc>
                <a:spcPct val="150000"/>
              </a:lnSpc>
              <a:spcBef>
                <a:spcPct val="20000"/>
              </a:spcBef>
              <a:spcAft>
                <a:spcPct val="0"/>
              </a:spcAft>
              <a:buClrTx/>
              <a:buSzTx/>
              <a:buFontTx/>
              <a:buChar char="•"/>
              <a:defRPr/>
            </a:pPr>
            <a:endParaRPr kumimoji="1" lang="zh-CN" altLang="en-US" sz="1800" b="0" i="0" u="none" strike="noStrike" kern="0" cap="none" spc="0" normalizeH="0" baseline="0" noProof="0">
              <a:ln>
                <a:noFill/>
              </a:ln>
              <a:solidFill>
                <a:prstClr val="black"/>
              </a:solidFill>
              <a:effectLst/>
              <a:uLnTx/>
              <a:uFillTx/>
              <a:cs typeface="+mn-ea"/>
              <a:sym typeface="+mn-lt"/>
            </a:endParaRPr>
          </a:p>
        </p:txBody>
      </p:sp>
      <p:sp>
        <p:nvSpPr>
          <p:cNvPr id="317" name="Line 61"/>
          <p:cNvSpPr>
            <a:spLocks noChangeShapeType="1"/>
          </p:cNvSpPr>
          <p:nvPr/>
        </p:nvSpPr>
        <p:spPr bwMode="auto">
          <a:xfrm>
            <a:off x="7236420" y="4992774"/>
            <a:ext cx="1066800" cy="0"/>
          </a:xfrm>
          <a:prstGeom prst="line">
            <a:avLst/>
          </a:prstGeom>
          <a:noFill/>
          <a:ln w="19050">
            <a:solidFill>
              <a:srgbClr val="264378"/>
            </a:solidFill>
            <a:prstDash val="sysDash"/>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ctr" defTabSz="914400" eaLnBrk="1" fontAlgn="base" latinLnBrk="0" hangingPunct="1">
              <a:lnSpc>
                <a:spcPct val="150000"/>
              </a:lnSpc>
              <a:spcBef>
                <a:spcPct val="20000"/>
              </a:spcBef>
              <a:spcAft>
                <a:spcPct val="0"/>
              </a:spcAft>
              <a:buClrTx/>
              <a:buSzTx/>
              <a:buFontTx/>
              <a:buChar char="•"/>
              <a:defRPr/>
            </a:pPr>
            <a:endParaRPr kumimoji="1" lang="zh-CN" altLang="en-US" sz="1800" b="0" i="0" u="none" strike="noStrike" kern="0" cap="none" spc="0" normalizeH="0" baseline="0" noProof="0">
              <a:ln>
                <a:noFill/>
              </a:ln>
              <a:solidFill>
                <a:prstClr val="black"/>
              </a:solidFill>
              <a:effectLst/>
              <a:uLnTx/>
              <a:uFillTx/>
              <a:cs typeface="+mn-ea"/>
              <a:sym typeface="+mn-lt"/>
            </a:endParaRPr>
          </a:p>
        </p:txBody>
      </p:sp>
      <p:sp>
        <p:nvSpPr>
          <p:cNvPr id="318" name="Line 62"/>
          <p:cNvSpPr>
            <a:spLocks noChangeShapeType="1"/>
          </p:cNvSpPr>
          <p:nvPr/>
        </p:nvSpPr>
        <p:spPr bwMode="auto">
          <a:xfrm>
            <a:off x="6093420" y="2779799"/>
            <a:ext cx="0" cy="152400"/>
          </a:xfrm>
          <a:prstGeom prst="line">
            <a:avLst/>
          </a:prstGeom>
          <a:noFill/>
          <a:ln w="19050">
            <a:solidFill>
              <a:srgbClr val="264378"/>
            </a:solidFill>
            <a:prstDash val="sysDash"/>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ctr" defTabSz="914400" eaLnBrk="1" fontAlgn="base" latinLnBrk="0" hangingPunct="1">
              <a:lnSpc>
                <a:spcPct val="150000"/>
              </a:lnSpc>
              <a:spcBef>
                <a:spcPct val="20000"/>
              </a:spcBef>
              <a:spcAft>
                <a:spcPct val="0"/>
              </a:spcAft>
              <a:buClrTx/>
              <a:buSzTx/>
              <a:buFontTx/>
              <a:buChar char="•"/>
              <a:defRPr/>
            </a:pPr>
            <a:endParaRPr kumimoji="1" lang="zh-CN" altLang="en-US" sz="1800" b="0" i="0" u="none" strike="noStrike" kern="0" cap="none" spc="0" normalizeH="0" baseline="0" noProof="0">
              <a:ln>
                <a:noFill/>
              </a:ln>
              <a:solidFill>
                <a:prstClr val="black"/>
              </a:solidFill>
              <a:effectLst/>
              <a:uLnTx/>
              <a:uFillTx/>
              <a:cs typeface="+mn-ea"/>
              <a:sym typeface="+mn-lt"/>
            </a:endParaRPr>
          </a:p>
        </p:txBody>
      </p:sp>
    </p:spTree>
  </p:cSld>
  <p:clrMapOvr>
    <a:masterClrMapping/>
  </p:clrMapOvr>
  <p:transition spd="slow" advClick="0" advTm="6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1000"/>
                                        <p:tgtEl>
                                          <p:spTgt spid="5"/>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left)">
                                      <p:cBhvr>
                                        <p:cTn id="10" dur="1000"/>
                                        <p:tgtEl>
                                          <p:spTgt spid="7"/>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left)">
                                      <p:cBhvr>
                                        <p:cTn id="13" dur="1000"/>
                                        <p:tgtEl>
                                          <p:spTgt spid="4"/>
                                        </p:tgtEl>
                                      </p:cBhvr>
                                    </p:animEffect>
                                  </p:childTnLst>
                                </p:cTn>
                              </p:par>
                              <p:par>
                                <p:cTn id="14" presetID="22" presetClass="entr" presetSubtype="8" fill="hold"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ipe(left)">
                                      <p:cBhvr>
                                        <p:cTn id="16" dur="1000"/>
                                        <p:tgtEl>
                                          <p:spTgt spid="6"/>
                                        </p:tgtEl>
                                      </p:cBhvr>
                                    </p:animEffect>
                                  </p:childTnLst>
                                </p:cTn>
                              </p:par>
                              <p:par>
                                <p:cTn id="17" presetID="42" presetClass="entr" presetSubtype="0" fill="hold" grpId="0" nodeType="withEffect">
                                  <p:stCondLst>
                                    <p:cond delay="1500"/>
                                  </p:stCondLst>
                                  <p:childTnLst>
                                    <p:set>
                                      <p:cBhvr>
                                        <p:cTn id="18" dur="1" fill="hold">
                                          <p:stCondLst>
                                            <p:cond delay="0"/>
                                          </p:stCondLst>
                                        </p:cTn>
                                        <p:tgtEl>
                                          <p:spTgt spid="16"/>
                                        </p:tgtEl>
                                        <p:attrNameLst>
                                          <p:attrName>style.visibility</p:attrName>
                                        </p:attrNameLst>
                                      </p:cBhvr>
                                      <p:to>
                                        <p:strVal val="visible"/>
                                      </p:to>
                                    </p:set>
                                    <p:animEffect transition="in" filter="fade">
                                      <p:cBhvr>
                                        <p:cTn id="19" dur="1000"/>
                                        <p:tgtEl>
                                          <p:spTgt spid="16"/>
                                        </p:tgtEl>
                                      </p:cBhvr>
                                    </p:animEffect>
                                    <p:anim calcmode="lin" valueType="num">
                                      <p:cBhvr>
                                        <p:cTn id="20" dur="1000" fill="hold"/>
                                        <p:tgtEl>
                                          <p:spTgt spid="16"/>
                                        </p:tgtEl>
                                        <p:attrNameLst>
                                          <p:attrName>ppt_x</p:attrName>
                                        </p:attrNameLst>
                                      </p:cBhvr>
                                      <p:tavLst>
                                        <p:tav tm="0">
                                          <p:val>
                                            <p:strVal val="#ppt_x"/>
                                          </p:val>
                                        </p:tav>
                                        <p:tav tm="100000">
                                          <p:val>
                                            <p:strVal val="#ppt_x"/>
                                          </p:val>
                                        </p:tav>
                                      </p:tavLst>
                                    </p:anim>
                                    <p:anim calcmode="lin" valueType="num">
                                      <p:cBhvr>
                                        <p:cTn id="21" dur="1000" fill="hold"/>
                                        <p:tgtEl>
                                          <p:spTgt spid="16"/>
                                        </p:tgtEl>
                                        <p:attrNameLst>
                                          <p:attrName>ppt_y</p:attrName>
                                        </p:attrNameLst>
                                      </p:cBhvr>
                                      <p:tavLst>
                                        <p:tav tm="0">
                                          <p:val>
                                            <p:strVal val="#ppt_y+.1"/>
                                          </p:val>
                                        </p:tav>
                                        <p:tav tm="100000">
                                          <p:val>
                                            <p:strVal val="#ppt_y"/>
                                          </p:val>
                                        </p:tav>
                                      </p:tavLst>
                                    </p:anim>
                                  </p:childTnLst>
                                </p:cTn>
                              </p:par>
                            </p:childTnLst>
                          </p:cTn>
                        </p:par>
                        <p:par>
                          <p:cTn id="22" fill="hold">
                            <p:stCondLst>
                              <p:cond delay="1000"/>
                            </p:stCondLst>
                            <p:childTnLst>
                              <p:par>
                                <p:cTn id="23" presetID="22" presetClass="entr" presetSubtype="1" fill="hold" grpId="0" nodeType="afterEffect">
                                  <p:stCondLst>
                                    <p:cond delay="0"/>
                                  </p:stCondLst>
                                  <p:childTnLst>
                                    <p:set>
                                      <p:cBhvr>
                                        <p:cTn id="24" dur="1" fill="hold">
                                          <p:stCondLst>
                                            <p:cond delay="0"/>
                                          </p:stCondLst>
                                        </p:cTn>
                                        <p:tgtEl>
                                          <p:spTgt spid="259"/>
                                        </p:tgtEl>
                                        <p:attrNameLst>
                                          <p:attrName>style.visibility</p:attrName>
                                        </p:attrNameLst>
                                      </p:cBhvr>
                                      <p:to>
                                        <p:strVal val="visible"/>
                                      </p:to>
                                    </p:set>
                                    <p:animEffect transition="in" filter="wipe(up)">
                                      <p:cBhvr>
                                        <p:cTn id="25" dur="500"/>
                                        <p:tgtEl>
                                          <p:spTgt spid="259"/>
                                        </p:tgtEl>
                                      </p:cBhvr>
                                    </p:animEffect>
                                  </p:childTnLst>
                                </p:cTn>
                              </p:par>
                            </p:childTnLst>
                          </p:cTn>
                        </p:par>
                        <p:par>
                          <p:cTn id="26" fill="hold">
                            <p:stCondLst>
                              <p:cond delay="1500"/>
                            </p:stCondLst>
                            <p:childTnLst>
                              <p:par>
                                <p:cTn id="27" presetID="22" presetClass="entr" presetSubtype="1" fill="hold" grpId="0" nodeType="afterEffect">
                                  <p:stCondLst>
                                    <p:cond delay="0"/>
                                  </p:stCondLst>
                                  <p:childTnLst>
                                    <p:set>
                                      <p:cBhvr>
                                        <p:cTn id="28" dur="1" fill="hold">
                                          <p:stCondLst>
                                            <p:cond delay="0"/>
                                          </p:stCondLst>
                                        </p:cTn>
                                        <p:tgtEl>
                                          <p:spTgt spid="274"/>
                                        </p:tgtEl>
                                        <p:attrNameLst>
                                          <p:attrName>style.visibility</p:attrName>
                                        </p:attrNameLst>
                                      </p:cBhvr>
                                      <p:to>
                                        <p:strVal val="visible"/>
                                      </p:to>
                                    </p:set>
                                    <p:animEffect transition="in" filter="wipe(up)">
                                      <p:cBhvr>
                                        <p:cTn id="29" dur="500"/>
                                        <p:tgtEl>
                                          <p:spTgt spid="274"/>
                                        </p:tgtEl>
                                      </p:cBhvr>
                                    </p:animEffect>
                                  </p:childTnLst>
                                </p:cTn>
                              </p:par>
                              <p:par>
                                <p:cTn id="30" presetID="22" presetClass="entr" presetSubtype="1" fill="hold" grpId="0" nodeType="withEffect">
                                  <p:stCondLst>
                                    <p:cond delay="0"/>
                                  </p:stCondLst>
                                  <p:childTnLst>
                                    <p:set>
                                      <p:cBhvr>
                                        <p:cTn id="31" dur="1" fill="hold">
                                          <p:stCondLst>
                                            <p:cond delay="0"/>
                                          </p:stCondLst>
                                        </p:cTn>
                                        <p:tgtEl>
                                          <p:spTgt spid="275"/>
                                        </p:tgtEl>
                                        <p:attrNameLst>
                                          <p:attrName>style.visibility</p:attrName>
                                        </p:attrNameLst>
                                      </p:cBhvr>
                                      <p:to>
                                        <p:strVal val="visible"/>
                                      </p:to>
                                    </p:set>
                                    <p:animEffect transition="in" filter="wipe(up)">
                                      <p:cBhvr>
                                        <p:cTn id="32" dur="500"/>
                                        <p:tgtEl>
                                          <p:spTgt spid="275"/>
                                        </p:tgtEl>
                                      </p:cBhvr>
                                    </p:animEffect>
                                  </p:childTnLst>
                                </p:cTn>
                              </p:par>
                              <p:par>
                                <p:cTn id="33" presetID="22" presetClass="entr" presetSubtype="1" fill="hold" grpId="0" nodeType="withEffect">
                                  <p:stCondLst>
                                    <p:cond delay="0"/>
                                  </p:stCondLst>
                                  <p:childTnLst>
                                    <p:set>
                                      <p:cBhvr>
                                        <p:cTn id="34" dur="1" fill="hold">
                                          <p:stCondLst>
                                            <p:cond delay="0"/>
                                          </p:stCondLst>
                                        </p:cTn>
                                        <p:tgtEl>
                                          <p:spTgt spid="276"/>
                                        </p:tgtEl>
                                        <p:attrNameLst>
                                          <p:attrName>style.visibility</p:attrName>
                                        </p:attrNameLst>
                                      </p:cBhvr>
                                      <p:to>
                                        <p:strVal val="visible"/>
                                      </p:to>
                                    </p:set>
                                    <p:animEffect transition="in" filter="wipe(up)">
                                      <p:cBhvr>
                                        <p:cTn id="35" dur="500"/>
                                        <p:tgtEl>
                                          <p:spTgt spid="276"/>
                                        </p:tgtEl>
                                      </p:cBhvr>
                                    </p:animEffect>
                                  </p:childTnLst>
                                </p:cTn>
                              </p:par>
                              <p:par>
                                <p:cTn id="36" presetID="22" presetClass="entr" presetSubtype="1" fill="hold" grpId="0" nodeType="withEffect">
                                  <p:stCondLst>
                                    <p:cond delay="0"/>
                                  </p:stCondLst>
                                  <p:childTnLst>
                                    <p:set>
                                      <p:cBhvr>
                                        <p:cTn id="37" dur="1" fill="hold">
                                          <p:stCondLst>
                                            <p:cond delay="0"/>
                                          </p:stCondLst>
                                        </p:cTn>
                                        <p:tgtEl>
                                          <p:spTgt spid="277"/>
                                        </p:tgtEl>
                                        <p:attrNameLst>
                                          <p:attrName>style.visibility</p:attrName>
                                        </p:attrNameLst>
                                      </p:cBhvr>
                                      <p:to>
                                        <p:strVal val="visible"/>
                                      </p:to>
                                    </p:set>
                                    <p:animEffect transition="in" filter="wipe(up)">
                                      <p:cBhvr>
                                        <p:cTn id="38" dur="500"/>
                                        <p:tgtEl>
                                          <p:spTgt spid="277"/>
                                        </p:tgtEl>
                                      </p:cBhvr>
                                    </p:animEffect>
                                  </p:childTnLst>
                                </p:cTn>
                              </p:par>
                            </p:childTnLst>
                          </p:cTn>
                        </p:par>
                        <p:par>
                          <p:cTn id="39" fill="hold">
                            <p:stCondLst>
                              <p:cond delay="2000"/>
                            </p:stCondLst>
                            <p:childTnLst>
                              <p:par>
                                <p:cTn id="40" presetID="22" presetClass="entr" presetSubtype="8" fill="hold" grpId="0" nodeType="afterEffect">
                                  <p:stCondLst>
                                    <p:cond delay="0"/>
                                  </p:stCondLst>
                                  <p:childTnLst>
                                    <p:set>
                                      <p:cBhvr>
                                        <p:cTn id="41" dur="1" fill="hold">
                                          <p:stCondLst>
                                            <p:cond delay="0"/>
                                          </p:stCondLst>
                                        </p:cTn>
                                        <p:tgtEl>
                                          <p:spTgt spid="260"/>
                                        </p:tgtEl>
                                        <p:attrNameLst>
                                          <p:attrName>style.visibility</p:attrName>
                                        </p:attrNameLst>
                                      </p:cBhvr>
                                      <p:to>
                                        <p:strVal val="visible"/>
                                      </p:to>
                                    </p:set>
                                    <p:animEffect transition="in" filter="wipe(left)">
                                      <p:cBhvr>
                                        <p:cTn id="42" dur="500"/>
                                        <p:tgtEl>
                                          <p:spTgt spid="260"/>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314"/>
                                        </p:tgtEl>
                                        <p:attrNameLst>
                                          <p:attrName>style.visibility</p:attrName>
                                        </p:attrNameLst>
                                      </p:cBhvr>
                                      <p:to>
                                        <p:strVal val="visible"/>
                                      </p:to>
                                    </p:set>
                                    <p:animEffect transition="in" filter="wipe(left)">
                                      <p:cBhvr>
                                        <p:cTn id="45" dur="500"/>
                                        <p:tgtEl>
                                          <p:spTgt spid="314"/>
                                        </p:tgtEl>
                                      </p:cBhvr>
                                    </p:animEffect>
                                  </p:childTnLst>
                                </p:cTn>
                              </p:par>
                              <p:par>
                                <p:cTn id="46" presetID="22" presetClass="entr" presetSubtype="8" fill="hold" grpId="0" nodeType="withEffect">
                                  <p:stCondLst>
                                    <p:cond delay="0"/>
                                  </p:stCondLst>
                                  <p:childTnLst>
                                    <p:set>
                                      <p:cBhvr>
                                        <p:cTn id="47" dur="1" fill="hold">
                                          <p:stCondLst>
                                            <p:cond delay="0"/>
                                          </p:stCondLst>
                                        </p:cTn>
                                        <p:tgtEl>
                                          <p:spTgt spid="261"/>
                                        </p:tgtEl>
                                        <p:attrNameLst>
                                          <p:attrName>style.visibility</p:attrName>
                                        </p:attrNameLst>
                                      </p:cBhvr>
                                      <p:to>
                                        <p:strVal val="visible"/>
                                      </p:to>
                                    </p:set>
                                    <p:animEffect transition="in" filter="wipe(left)">
                                      <p:cBhvr>
                                        <p:cTn id="48" dur="500"/>
                                        <p:tgtEl>
                                          <p:spTgt spid="261"/>
                                        </p:tgtEl>
                                      </p:cBhvr>
                                    </p:animEffect>
                                  </p:childTnLst>
                                </p:cTn>
                              </p:par>
                              <p:par>
                                <p:cTn id="49" presetID="22" presetClass="entr" presetSubtype="8" fill="hold" grpId="0" nodeType="withEffect">
                                  <p:stCondLst>
                                    <p:cond delay="0"/>
                                  </p:stCondLst>
                                  <p:childTnLst>
                                    <p:set>
                                      <p:cBhvr>
                                        <p:cTn id="50" dur="1" fill="hold">
                                          <p:stCondLst>
                                            <p:cond delay="0"/>
                                          </p:stCondLst>
                                        </p:cTn>
                                        <p:tgtEl>
                                          <p:spTgt spid="315"/>
                                        </p:tgtEl>
                                        <p:attrNameLst>
                                          <p:attrName>style.visibility</p:attrName>
                                        </p:attrNameLst>
                                      </p:cBhvr>
                                      <p:to>
                                        <p:strVal val="visible"/>
                                      </p:to>
                                    </p:set>
                                    <p:animEffect transition="in" filter="wipe(left)">
                                      <p:cBhvr>
                                        <p:cTn id="51" dur="500"/>
                                        <p:tgtEl>
                                          <p:spTgt spid="315"/>
                                        </p:tgtEl>
                                      </p:cBhvr>
                                    </p:animEffect>
                                  </p:childTnLst>
                                </p:cTn>
                              </p:par>
                              <p:par>
                                <p:cTn id="52" presetID="22" presetClass="entr" presetSubtype="8" fill="hold" grpId="0" nodeType="withEffect">
                                  <p:stCondLst>
                                    <p:cond delay="0"/>
                                  </p:stCondLst>
                                  <p:childTnLst>
                                    <p:set>
                                      <p:cBhvr>
                                        <p:cTn id="53" dur="1" fill="hold">
                                          <p:stCondLst>
                                            <p:cond delay="0"/>
                                          </p:stCondLst>
                                        </p:cTn>
                                        <p:tgtEl>
                                          <p:spTgt spid="262"/>
                                        </p:tgtEl>
                                        <p:attrNameLst>
                                          <p:attrName>style.visibility</p:attrName>
                                        </p:attrNameLst>
                                      </p:cBhvr>
                                      <p:to>
                                        <p:strVal val="visible"/>
                                      </p:to>
                                    </p:set>
                                    <p:animEffect transition="in" filter="wipe(left)">
                                      <p:cBhvr>
                                        <p:cTn id="54" dur="500"/>
                                        <p:tgtEl>
                                          <p:spTgt spid="262"/>
                                        </p:tgtEl>
                                      </p:cBhvr>
                                    </p:animEffect>
                                  </p:childTnLst>
                                </p:cTn>
                              </p:par>
                            </p:childTnLst>
                          </p:cTn>
                        </p:par>
                        <p:par>
                          <p:cTn id="55" fill="hold">
                            <p:stCondLst>
                              <p:cond delay="2500"/>
                            </p:stCondLst>
                            <p:childTnLst>
                              <p:par>
                                <p:cTn id="56" presetID="22" presetClass="entr" presetSubtype="1" fill="hold" grpId="0" nodeType="afterEffect">
                                  <p:stCondLst>
                                    <p:cond delay="0"/>
                                  </p:stCondLst>
                                  <p:childTnLst>
                                    <p:set>
                                      <p:cBhvr>
                                        <p:cTn id="57" dur="1" fill="hold">
                                          <p:stCondLst>
                                            <p:cond delay="0"/>
                                          </p:stCondLst>
                                        </p:cTn>
                                        <p:tgtEl>
                                          <p:spTgt spid="278"/>
                                        </p:tgtEl>
                                        <p:attrNameLst>
                                          <p:attrName>style.visibility</p:attrName>
                                        </p:attrNameLst>
                                      </p:cBhvr>
                                      <p:to>
                                        <p:strVal val="visible"/>
                                      </p:to>
                                    </p:set>
                                    <p:animEffect transition="in" filter="wipe(up)">
                                      <p:cBhvr>
                                        <p:cTn id="58" dur="500"/>
                                        <p:tgtEl>
                                          <p:spTgt spid="278"/>
                                        </p:tgtEl>
                                      </p:cBhvr>
                                    </p:animEffect>
                                  </p:childTnLst>
                                </p:cTn>
                              </p:par>
                              <p:par>
                                <p:cTn id="59" presetID="22" presetClass="entr" presetSubtype="1" fill="hold" grpId="0" nodeType="withEffect">
                                  <p:stCondLst>
                                    <p:cond delay="0"/>
                                  </p:stCondLst>
                                  <p:childTnLst>
                                    <p:set>
                                      <p:cBhvr>
                                        <p:cTn id="60" dur="1" fill="hold">
                                          <p:stCondLst>
                                            <p:cond delay="0"/>
                                          </p:stCondLst>
                                        </p:cTn>
                                        <p:tgtEl>
                                          <p:spTgt spid="279"/>
                                        </p:tgtEl>
                                        <p:attrNameLst>
                                          <p:attrName>style.visibility</p:attrName>
                                        </p:attrNameLst>
                                      </p:cBhvr>
                                      <p:to>
                                        <p:strVal val="visible"/>
                                      </p:to>
                                    </p:set>
                                    <p:animEffect transition="in" filter="wipe(up)">
                                      <p:cBhvr>
                                        <p:cTn id="61" dur="500"/>
                                        <p:tgtEl>
                                          <p:spTgt spid="279"/>
                                        </p:tgtEl>
                                      </p:cBhvr>
                                    </p:animEffect>
                                  </p:childTnLst>
                                </p:cTn>
                              </p:par>
                              <p:par>
                                <p:cTn id="62" presetID="22" presetClass="entr" presetSubtype="1" fill="hold" grpId="0" nodeType="withEffect">
                                  <p:stCondLst>
                                    <p:cond delay="0"/>
                                  </p:stCondLst>
                                  <p:childTnLst>
                                    <p:set>
                                      <p:cBhvr>
                                        <p:cTn id="63" dur="1" fill="hold">
                                          <p:stCondLst>
                                            <p:cond delay="0"/>
                                          </p:stCondLst>
                                        </p:cTn>
                                        <p:tgtEl>
                                          <p:spTgt spid="280"/>
                                        </p:tgtEl>
                                        <p:attrNameLst>
                                          <p:attrName>style.visibility</p:attrName>
                                        </p:attrNameLst>
                                      </p:cBhvr>
                                      <p:to>
                                        <p:strVal val="visible"/>
                                      </p:to>
                                    </p:set>
                                    <p:animEffect transition="in" filter="wipe(up)">
                                      <p:cBhvr>
                                        <p:cTn id="64" dur="500"/>
                                        <p:tgtEl>
                                          <p:spTgt spid="280"/>
                                        </p:tgtEl>
                                      </p:cBhvr>
                                    </p:animEffect>
                                  </p:childTnLst>
                                </p:cTn>
                              </p:par>
                              <p:par>
                                <p:cTn id="65" presetID="22" presetClass="entr" presetSubtype="1" fill="hold" grpId="0" nodeType="withEffect">
                                  <p:stCondLst>
                                    <p:cond delay="0"/>
                                  </p:stCondLst>
                                  <p:childTnLst>
                                    <p:set>
                                      <p:cBhvr>
                                        <p:cTn id="66" dur="1" fill="hold">
                                          <p:stCondLst>
                                            <p:cond delay="0"/>
                                          </p:stCondLst>
                                        </p:cTn>
                                        <p:tgtEl>
                                          <p:spTgt spid="281"/>
                                        </p:tgtEl>
                                        <p:attrNameLst>
                                          <p:attrName>style.visibility</p:attrName>
                                        </p:attrNameLst>
                                      </p:cBhvr>
                                      <p:to>
                                        <p:strVal val="visible"/>
                                      </p:to>
                                    </p:set>
                                    <p:animEffect transition="in" filter="wipe(up)">
                                      <p:cBhvr>
                                        <p:cTn id="67" dur="500"/>
                                        <p:tgtEl>
                                          <p:spTgt spid="281"/>
                                        </p:tgtEl>
                                      </p:cBhvr>
                                    </p:animEffect>
                                  </p:childTnLst>
                                </p:cTn>
                              </p:par>
                              <p:par>
                                <p:cTn id="68" presetID="22" presetClass="entr" presetSubtype="1" fill="hold" grpId="0" nodeType="withEffect">
                                  <p:stCondLst>
                                    <p:cond delay="0"/>
                                  </p:stCondLst>
                                  <p:childTnLst>
                                    <p:set>
                                      <p:cBhvr>
                                        <p:cTn id="69" dur="1" fill="hold">
                                          <p:stCondLst>
                                            <p:cond delay="0"/>
                                          </p:stCondLst>
                                        </p:cTn>
                                        <p:tgtEl>
                                          <p:spTgt spid="282"/>
                                        </p:tgtEl>
                                        <p:attrNameLst>
                                          <p:attrName>style.visibility</p:attrName>
                                        </p:attrNameLst>
                                      </p:cBhvr>
                                      <p:to>
                                        <p:strVal val="visible"/>
                                      </p:to>
                                    </p:set>
                                    <p:animEffect transition="in" filter="wipe(up)">
                                      <p:cBhvr>
                                        <p:cTn id="70" dur="500"/>
                                        <p:tgtEl>
                                          <p:spTgt spid="282"/>
                                        </p:tgtEl>
                                      </p:cBhvr>
                                    </p:animEffect>
                                  </p:childTnLst>
                                </p:cTn>
                              </p:par>
                              <p:par>
                                <p:cTn id="71" presetID="22" presetClass="entr" presetSubtype="1" fill="hold" grpId="0" nodeType="withEffect">
                                  <p:stCondLst>
                                    <p:cond delay="0"/>
                                  </p:stCondLst>
                                  <p:childTnLst>
                                    <p:set>
                                      <p:cBhvr>
                                        <p:cTn id="72" dur="1" fill="hold">
                                          <p:stCondLst>
                                            <p:cond delay="0"/>
                                          </p:stCondLst>
                                        </p:cTn>
                                        <p:tgtEl>
                                          <p:spTgt spid="283"/>
                                        </p:tgtEl>
                                        <p:attrNameLst>
                                          <p:attrName>style.visibility</p:attrName>
                                        </p:attrNameLst>
                                      </p:cBhvr>
                                      <p:to>
                                        <p:strVal val="visible"/>
                                      </p:to>
                                    </p:set>
                                    <p:animEffect transition="in" filter="wipe(up)">
                                      <p:cBhvr>
                                        <p:cTn id="73" dur="500"/>
                                        <p:tgtEl>
                                          <p:spTgt spid="283"/>
                                        </p:tgtEl>
                                      </p:cBhvr>
                                    </p:animEffect>
                                  </p:childTnLst>
                                </p:cTn>
                              </p:par>
                              <p:par>
                                <p:cTn id="74" presetID="22" presetClass="entr" presetSubtype="1" fill="hold" grpId="0" nodeType="withEffect">
                                  <p:stCondLst>
                                    <p:cond delay="0"/>
                                  </p:stCondLst>
                                  <p:childTnLst>
                                    <p:set>
                                      <p:cBhvr>
                                        <p:cTn id="75" dur="1" fill="hold">
                                          <p:stCondLst>
                                            <p:cond delay="0"/>
                                          </p:stCondLst>
                                        </p:cTn>
                                        <p:tgtEl>
                                          <p:spTgt spid="284"/>
                                        </p:tgtEl>
                                        <p:attrNameLst>
                                          <p:attrName>style.visibility</p:attrName>
                                        </p:attrNameLst>
                                      </p:cBhvr>
                                      <p:to>
                                        <p:strVal val="visible"/>
                                      </p:to>
                                    </p:set>
                                    <p:animEffect transition="in" filter="wipe(up)">
                                      <p:cBhvr>
                                        <p:cTn id="76" dur="500"/>
                                        <p:tgtEl>
                                          <p:spTgt spid="284"/>
                                        </p:tgtEl>
                                      </p:cBhvr>
                                    </p:animEffect>
                                  </p:childTnLst>
                                </p:cTn>
                              </p:par>
                              <p:par>
                                <p:cTn id="77" presetID="22" presetClass="entr" presetSubtype="1" fill="hold" grpId="0" nodeType="withEffect">
                                  <p:stCondLst>
                                    <p:cond delay="0"/>
                                  </p:stCondLst>
                                  <p:childTnLst>
                                    <p:set>
                                      <p:cBhvr>
                                        <p:cTn id="78" dur="1" fill="hold">
                                          <p:stCondLst>
                                            <p:cond delay="0"/>
                                          </p:stCondLst>
                                        </p:cTn>
                                        <p:tgtEl>
                                          <p:spTgt spid="285"/>
                                        </p:tgtEl>
                                        <p:attrNameLst>
                                          <p:attrName>style.visibility</p:attrName>
                                        </p:attrNameLst>
                                      </p:cBhvr>
                                      <p:to>
                                        <p:strVal val="visible"/>
                                      </p:to>
                                    </p:set>
                                    <p:animEffect transition="in" filter="wipe(up)">
                                      <p:cBhvr>
                                        <p:cTn id="79" dur="500"/>
                                        <p:tgtEl>
                                          <p:spTgt spid="285"/>
                                        </p:tgtEl>
                                      </p:cBhvr>
                                    </p:animEffect>
                                  </p:childTnLst>
                                </p:cTn>
                              </p:par>
                              <p:par>
                                <p:cTn id="80" presetID="22" presetClass="entr" presetSubtype="1" fill="hold" grpId="0" nodeType="withEffect">
                                  <p:stCondLst>
                                    <p:cond delay="0"/>
                                  </p:stCondLst>
                                  <p:childTnLst>
                                    <p:set>
                                      <p:cBhvr>
                                        <p:cTn id="81" dur="1" fill="hold">
                                          <p:stCondLst>
                                            <p:cond delay="0"/>
                                          </p:stCondLst>
                                        </p:cTn>
                                        <p:tgtEl>
                                          <p:spTgt spid="286"/>
                                        </p:tgtEl>
                                        <p:attrNameLst>
                                          <p:attrName>style.visibility</p:attrName>
                                        </p:attrNameLst>
                                      </p:cBhvr>
                                      <p:to>
                                        <p:strVal val="visible"/>
                                      </p:to>
                                    </p:set>
                                    <p:animEffect transition="in" filter="wipe(up)">
                                      <p:cBhvr>
                                        <p:cTn id="82" dur="500"/>
                                        <p:tgtEl>
                                          <p:spTgt spid="286"/>
                                        </p:tgtEl>
                                      </p:cBhvr>
                                    </p:animEffect>
                                  </p:childTnLst>
                                </p:cTn>
                              </p:par>
                              <p:par>
                                <p:cTn id="83" presetID="22" presetClass="entr" presetSubtype="1" fill="hold" grpId="0" nodeType="withEffect">
                                  <p:stCondLst>
                                    <p:cond delay="0"/>
                                  </p:stCondLst>
                                  <p:childTnLst>
                                    <p:set>
                                      <p:cBhvr>
                                        <p:cTn id="84" dur="1" fill="hold">
                                          <p:stCondLst>
                                            <p:cond delay="0"/>
                                          </p:stCondLst>
                                        </p:cTn>
                                        <p:tgtEl>
                                          <p:spTgt spid="287"/>
                                        </p:tgtEl>
                                        <p:attrNameLst>
                                          <p:attrName>style.visibility</p:attrName>
                                        </p:attrNameLst>
                                      </p:cBhvr>
                                      <p:to>
                                        <p:strVal val="visible"/>
                                      </p:to>
                                    </p:set>
                                    <p:animEffect transition="in" filter="wipe(up)">
                                      <p:cBhvr>
                                        <p:cTn id="85" dur="500"/>
                                        <p:tgtEl>
                                          <p:spTgt spid="287"/>
                                        </p:tgtEl>
                                      </p:cBhvr>
                                    </p:animEffect>
                                  </p:childTnLst>
                                </p:cTn>
                              </p:par>
                              <p:par>
                                <p:cTn id="86" presetID="22" presetClass="entr" presetSubtype="1" fill="hold" grpId="0" nodeType="withEffect">
                                  <p:stCondLst>
                                    <p:cond delay="0"/>
                                  </p:stCondLst>
                                  <p:childTnLst>
                                    <p:set>
                                      <p:cBhvr>
                                        <p:cTn id="87" dur="1" fill="hold">
                                          <p:stCondLst>
                                            <p:cond delay="0"/>
                                          </p:stCondLst>
                                        </p:cTn>
                                        <p:tgtEl>
                                          <p:spTgt spid="296"/>
                                        </p:tgtEl>
                                        <p:attrNameLst>
                                          <p:attrName>style.visibility</p:attrName>
                                        </p:attrNameLst>
                                      </p:cBhvr>
                                      <p:to>
                                        <p:strVal val="visible"/>
                                      </p:to>
                                    </p:set>
                                    <p:animEffect transition="in" filter="wipe(up)">
                                      <p:cBhvr>
                                        <p:cTn id="88" dur="500"/>
                                        <p:tgtEl>
                                          <p:spTgt spid="296"/>
                                        </p:tgtEl>
                                      </p:cBhvr>
                                    </p:animEffect>
                                  </p:childTnLst>
                                </p:cTn>
                              </p:par>
                              <p:par>
                                <p:cTn id="89" presetID="22" presetClass="entr" presetSubtype="1" fill="hold" grpId="0" nodeType="withEffect">
                                  <p:stCondLst>
                                    <p:cond delay="0"/>
                                  </p:stCondLst>
                                  <p:childTnLst>
                                    <p:set>
                                      <p:cBhvr>
                                        <p:cTn id="90" dur="1" fill="hold">
                                          <p:stCondLst>
                                            <p:cond delay="0"/>
                                          </p:stCondLst>
                                        </p:cTn>
                                        <p:tgtEl>
                                          <p:spTgt spid="318"/>
                                        </p:tgtEl>
                                        <p:attrNameLst>
                                          <p:attrName>style.visibility</p:attrName>
                                        </p:attrNameLst>
                                      </p:cBhvr>
                                      <p:to>
                                        <p:strVal val="visible"/>
                                      </p:to>
                                    </p:set>
                                    <p:animEffect transition="in" filter="wipe(up)">
                                      <p:cBhvr>
                                        <p:cTn id="91" dur="500"/>
                                        <p:tgtEl>
                                          <p:spTgt spid="318"/>
                                        </p:tgtEl>
                                      </p:cBhvr>
                                    </p:animEffect>
                                  </p:childTnLst>
                                </p:cTn>
                              </p:par>
                            </p:childTnLst>
                          </p:cTn>
                        </p:par>
                        <p:par>
                          <p:cTn id="92" fill="hold">
                            <p:stCondLst>
                              <p:cond delay="3000"/>
                            </p:stCondLst>
                            <p:childTnLst>
                              <p:par>
                                <p:cTn id="93" presetID="22" presetClass="entr" presetSubtype="1" fill="hold" grpId="0" nodeType="afterEffect">
                                  <p:stCondLst>
                                    <p:cond delay="0"/>
                                  </p:stCondLst>
                                  <p:childTnLst>
                                    <p:set>
                                      <p:cBhvr>
                                        <p:cTn id="94" dur="1" fill="hold">
                                          <p:stCondLst>
                                            <p:cond delay="0"/>
                                          </p:stCondLst>
                                        </p:cTn>
                                        <p:tgtEl>
                                          <p:spTgt spid="264"/>
                                        </p:tgtEl>
                                        <p:attrNameLst>
                                          <p:attrName>style.visibility</p:attrName>
                                        </p:attrNameLst>
                                      </p:cBhvr>
                                      <p:to>
                                        <p:strVal val="visible"/>
                                      </p:to>
                                    </p:set>
                                    <p:animEffect transition="in" filter="wipe(up)">
                                      <p:cBhvr>
                                        <p:cTn id="95" dur="500"/>
                                        <p:tgtEl>
                                          <p:spTgt spid="264"/>
                                        </p:tgtEl>
                                      </p:cBhvr>
                                    </p:animEffect>
                                  </p:childTnLst>
                                </p:cTn>
                              </p:par>
                              <p:par>
                                <p:cTn id="96" presetID="22" presetClass="entr" presetSubtype="1" fill="hold" grpId="0" nodeType="withEffect">
                                  <p:stCondLst>
                                    <p:cond delay="0"/>
                                  </p:stCondLst>
                                  <p:childTnLst>
                                    <p:set>
                                      <p:cBhvr>
                                        <p:cTn id="97" dur="1" fill="hold">
                                          <p:stCondLst>
                                            <p:cond delay="0"/>
                                          </p:stCondLst>
                                        </p:cTn>
                                        <p:tgtEl>
                                          <p:spTgt spid="263"/>
                                        </p:tgtEl>
                                        <p:attrNameLst>
                                          <p:attrName>style.visibility</p:attrName>
                                        </p:attrNameLst>
                                      </p:cBhvr>
                                      <p:to>
                                        <p:strVal val="visible"/>
                                      </p:to>
                                    </p:set>
                                    <p:animEffect transition="in" filter="wipe(up)">
                                      <p:cBhvr>
                                        <p:cTn id="98" dur="500"/>
                                        <p:tgtEl>
                                          <p:spTgt spid="263"/>
                                        </p:tgtEl>
                                      </p:cBhvr>
                                    </p:animEffect>
                                  </p:childTnLst>
                                </p:cTn>
                              </p:par>
                              <p:par>
                                <p:cTn id="99" presetID="22" presetClass="entr" presetSubtype="1" fill="hold" grpId="0" nodeType="withEffect">
                                  <p:stCondLst>
                                    <p:cond delay="0"/>
                                  </p:stCondLst>
                                  <p:childTnLst>
                                    <p:set>
                                      <p:cBhvr>
                                        <p:cTn id="100" dur="1" fill="hold">
                                          <p:stCondLst>
                                            <p:cond delay="0"/>
                                          </p:stCondLst>
                                        </p:cTn>
                                        <p:tgtEl>
                                          <p:spTgt spid="265"/>
                                        </p:tgtEl>
                                        <p:attrNameLst>
                                          <p:attrName>style.visibility</p:attrName>
                                        </p:attrNameLst>
                                      </p:cBhvr>
                                      <p:to>
                                        <p:strVal val="visible"/>
                                      </p:to>
                                    </p:set>
                                    <p:animEffect transition="in" filter="wipe(up)">
                                      <p:cBhvr>
                                        <p:cTn id="101" dur="500"/>
                                        <p:tgtEl>
                                          <p:spTgt spid="265"/>
                                        </p:tgtEl>
                                      </p:cBhvr>
                                    </p:animEffect>
                                  </p:childTnLst>
                                </p:cTn>
                              </p:par>
                              <p:par>
                                <p:cTn id="102" presetID="22" presetClass="entr" presetSubtype="1" fill="hold" grpId="0" nodeType="withEffect">
                                  <p:stCondLst>
                                    <p:cond delay="0"/>
                                  </p:stCondLst>
                                  <p:childTnLst>
                                    <p:set>
                                      <p:cBhvr>
                                        <p:cTn id="103" dur="1" fill="hold">
                                          <p:stCondLst>
                                            <p:cond delay="0"/>
                                          </p:stCondLst>
                                        </p:cTn>
                                        <p:tgtEl>
                                          <p:spTgt spid="266"/>
                                        </p:tgtEl>
                                        <p:attrNameLst>
                                          <p:attrName>style.visibility</p:attrName>
                                        </p:attrNameLst>
                                      </p:cBhvr>
                                      <p:to>
                                        <p:strVal val="visible"/>
                                      </p:to>
                                    </p:set>
                                    <p:animEffect transition="in" filter="wipe(up)">
                                      <p:cBhvr>
                                        <p:cTn id="104" dur="500"/>
                                        <p:tgtEl>
                                          <p:spTgt spid="266"/>
                                        </p:tgtEl>
                                      </p:cBhvr>
                                    </p:animEffect>
                                  </p:childTnLst>
                                </p:cTn>
                              </p:par>
                              <p:par>
                                <p:cTn id="105" presetID="22" presetClass="entr" presetSubtype="1" fill="hold" grpId="0" nodeType="withEffect">
                                  <p:stCondLst>
                                    <p:cond delay="0"/>
                                  </p:stCondLst>
                                  <p:childTnLst>
                                    <p:set>
                                      <p:cBhvr>
                                        <p:cTn id="106" dur="1" fill="hold">
                                          <p:stCondLst>
                                            <p:cond delay="0"/>
                                          </p:stCondLst>
                                        </p:cTn>
                                        <p:tgtEl>
                                          <p:spTgt spid="267"/>
                                        </p:tgtEl>
                                        <p:attrNameLst>
                                          <p:attrName>style.visibility</p:attrName>
                                        </p:attrNameLst>
                                      </p:cBhvr>
                                      <p:to>
                                        <p:strVal val="visible"/>
                                      </p:to>
                                    </p:set>
                                    <p:animEffect transition="in" filter="wipe(up)">
                                      <p:cBhvr>
                                        <p:cTn id="107" dur="500"/>
                                        <p:tgtEl>
                                          <p:spTgt spid="267"/>
                                        </p:tgtEl>
                                      </p:cBhvr>
                                    </p:animEffect>
                                  </p:childTnLst>
                                </p:cTn>
                              </p:par>
                              <p:par>
                                <p:cTn id="108" presetID="22" presetClass="entr" presetSubtype="1" fill="hold" grpId="0" nodeType="withEffect">
                                  <p:stCondLst>
                                    <p:cond delay="0"/>
                                  </p:stCondLst>
                                  <p:childTnLst>
                                    <p:set>
                                      <p:cBhvr>
                                        <p:cTn id="109" dur="1" fill="hold">
                                          <p:stCondLst>
                                            <p:cond delay="0"/>
                                          </p:stCondLst>
                                        </p:cTn>
                                        <p:tgtEl>
                                          <p:spTgt spid="268"/>
                                        </p:tgtEl>
                                        <p:attrNameLst>
                                          <p:attrName>style.visibility</p:attrName>
                                        </p:attrNameLst>
                                      </p:cBhvr>
                                      <p:to>
                                        <p:strVal val="visible"/>
                                      </p:to>
                                    </p:set>
                                    <p:animEffect transition="in" filter="wipe(up)">
                                      <p:cBhvr>
                                        <p:cTn id="110" dur="500"/>
                                        <p:tgtEl>
                                          <p:spTgt spid="268"/>
                                        </p:tgtEl>
                                      </p:cBhvr>
                                    </p:animEffect>
                                  </p:childTnLst>
                                </p:cTn>
                              </p:par>
                              <p:par>
                                <p:cTn id="111" presetID="22" presetClass="entr" presetSubtype="1" fill="hold" grpId="0" nodeType="withEffect">
                                  <p:stCondLst>
                                    <p:cond delay="0"/>
                                  </p:stCondLst>
                                  <p:childTnLst>
                                    <p:set>
                                      <p:cBhvr>
                                        <p:cTn id="112" dur="1" fill="hold">
                                          <p:stCondLst>
                                            <p:cond delay="0"/>
                                          </p:stCondLst>
                                        </p:cTn>
                                        <p:tgtEl>
                                          <p:spTgt spid="269"/>
                                        </p:tgtEl>
                                        <p:attrNameLst>
                                          <p:attrName>style.visibility</p:attrName>
                                        </p:attrNameLst>
                                      </p:cBhvr>
                                      <p:to>
                                        <p:strVal val="visible"/>
                                      </p:to>
                                    </p:set>
                                    <p:animEffect transition="in" filter="wipe(up)">
                                      <p:cBhvr>
                                        <p:cTn id="113" dur="500"/>
                                        <p:tgtEl>
                                          <p:spTgt spid="269"/>
                                        </p:tgtEl>
                                      </p:cBhvr>
                                    </p:animEffect>
                                  </p:childTnLst>
                                </p:cTn>
                              </p:par>
                            </p:childTnLst>
                          </p:cTn>
                        </p:par>
                        <p:par>
                          <p:cTn id="114" fill="hold">
                            <p:stCondLst>
                              <p:cond delay="3500"/>
                            </p:stCondLst>
                            <p:childTnLst>
                              <p:par>
                                <p:cTn id="115" presetID="22" presetClass="entr" presetSubtype="1" fill="hold" grpId="0" nodeType="afterEffect">
                                  <p:stCondLst>
                                    <p:cond delay="0"/>
                                  </p:stCondLst>
                                  <p:childTnLst>
                                    <p:set>
                                      <p:cBhvr>
                                        <p:cTn id="116" dur="1" fill="hold">
                                          <p:stCondLst>
                                            <p:cond delay="0"/>
                                          </p:stCondLst>
                                        </p:cTn>
                                        <p:tgtEl>
                                          <p:spTgt spid="288"/>
                                        </p:tgtEl>
                                        <p:attrNameLst>
                                          <p:attrName>style.visibility</p:attrName>
                                        </p:attrNameLst>
                                      </p:cBhvr>
                                      <p:to>
                                        <p:strVal val="visible"/>
                                      </p:to>
                                    </p:set>
                                    <p:animEffect transition="in" filter="wipe(up)">
                                      <p:cBhvr>
                                        <p:cTn id="117" dur="500"/>
                                        <p:tgtEl>
                                          <p:spTgt spid="288"/>
                                        </p:tgtEl>
                                      </p:cBhvr>
                                    </p:animEffect>
                                  </p:childTnLst>
                                </p:cTn>
                              </p:par>
                              <p:par>
                                <p:cTn id="118" presetID="22" presetClass="entr" presetSubtype="1" fill="hold" grpId="0" nodeType="withEffect">
                                  <p:stCondLst>
                                    <p:cond delay="0"/>
                                  </p:stCondLst>
                                  <p:childTnLst>
                                    <p:set>
                                      <p:cBhvr>
                                        <p:cTn id="119" dur="1" fill="hold">
                                          <p:stCondLst>
                                            <p:cond delay="0"/>
                                          </p:stCondLst>
                                        </p:cTn>
                                        <p:tgtEl>
                                          <p:spTgt spid="289"/>
                                        </p:tgtEl>
                                        <p:attrNameLst>
                                          <p:attrName>style.visibility</p:attrName>
                                        </p:attrNameLst>
                                      </p:cBhvr>
                                      <p:to>
                                        <p:strVal val="visible"/>
                                      </p:to>
                                    </p:set>
                                    <p:animEffect transition="in" filter="wipe(up)">
                                      <p:cBhvr>
                                        <p:cTn id="120" dur="500"/>
                                        <p:tgtEl>
                                          <p:spTgt spid="289"/>
                                        </p:tgtEl>
                                      </p:cBhvr>
                                    </p:animEffect>
                                  </p:childTnLst>
                                </p:cTn>
                              </p:par>
                              <p:par>
                                <p:cTn id="121" presetID="22" presetClass="entr" presetSubtype="1" fill="hold" grpId="0" nodeType="withEffect">
                                  <p:stCondLst>
                                    <p:cond delay="0"/>
                                  </p:stCondLst>
                                  <p:childTnLst>
                                    <p:set>
                                      <p:cBhvr>
                                        <p:cTn id="122" dur="1" fill="hold">
                                          <p:stCondLst>
                                            <p:cond delay="0"/>
                                          </p:stCondLst>
                                        </p:cTn>
                                        <p:tgtEl>
                                          <p:spTgt spid="290"/>
                                        </p:tgtEl>
                                        <p:attrNameLst>
                                          <p:attrName>style.visibility</p:attrName>
                                        </p:attrNameLst>
                                      </p:cBhvr>
                                      <p:to>
                                        <p:strVal val="visible"/>
                                      </p:to>
                                    </p:set>
                                    <p:animEffect transition="in" filter="wipe(up)">
                                      <p:cBhvr>
                                        <p:cTn id="123" dur="500"/>
                                        <p:tgtEl>
                                          <p:spTgt spid="290"/>
                                        </p:tgtEl>
                                      </p:cBhvr>
                                    </p:animEffect>
                                  </p:childTnLst>
                                </p:cTn>
                              </p:par>
                              <p:par>
                                <p:cTn id="124" presetID="22" presetClass="entr" presetSubtype="1" fill="hold" grpId="0" nodeType="withEffect">
                                  <p:stCondLst>
                                    <p:cond delay="0"/>
                                  </p:stCondLst>
                                  <p:childTnLst>
                                    <p:set>
                                      <p:cBhvr>
                                        <p:cTn id="125" dur="1" fill="hold">
                                          <p:stCondLst>
                                            <p:cond delay="0"/>
                                          </p:stCondLst>
                                        </p:cTn>
                                        <p:tgtEl>
                                          <p:spTgt spid="291"/>
                                        </p:tgtEl>
                                        <p:attrNameLst>
                                          <p:attrName>style.visibility</p:attrName>
                                        </p:attrNameLst>
                                      </p:cBhvr>
                                      <p:to>
                                        <p:strVal val="visible"/>
                                      </p:to>
                                    </p:set>
                                    <p:animEffect transition="in" filter="wipe(up)">
                                      <p:cBhvr>
                                        <p:cTn id="126" dur="500"/>
                                        <p:tgtEl>
                                          <p:spTgt spid="291"/>
                                        </p:tgtEl>
                                      </p:cBhvr>
                                    </p:animEffect>
                                  </p:childTnLst>
                                </p:cTn>
                              </p:par>
                              <p:par>
                                <p:cTn id="127" presetID="22" presetClass="entr" presetSubtype="1" fill="hold" grpId="0" nodeType="withEffect">
                                  <p:stCondLst>
                                    <p:cond delay="0"/>
                                  </p:stCondLst>
                                  <p:childTnLst>
                                    <p:set>
                                      <p:cBhvr>
                                        <p:cTn id="128" dur="1" fill="hold">
                                          <p:stCondLst>
                                            <p:cond delay="0"/>
                                          </p:stCondLst>
                                        </p:cTn>
                                        <p:tgtEl>
                                          <p:spTgt spid="292"/>
                                        </p:tgtEl>
                                        <p:attrNameLst>
                                          <p:attrName>style.visibility</p:attrName>
                                        </p:attrNameLst>
                                      </p:cBhvr>
                                      <p:to>
                                        <p:strVal val="visible"/>
                                      </p:to>
                                    </p:set>
                                    <p:animEffect transition="in" filter="wipe(up)">
                                      <p:cBhvr>
                                        <p:cTn id="129" dur="500"/>
                                        <p:tgtEl>
                                          <p:spTgt spid="292"/>
                                        </p:tgtEl>
                                      </p:cBhvr>
                                    </p:animEffect>
                                  </p:childTnLst>
                                </p:cTn>
                              </p:par>
                              <p:par>
                                <p:cTn id="130" presetID="22" presetClass="entr" presetSubtype="1" fill="hold" grpId="0" nodeType="withEffect">
                                  <p:stCondLst>
                                    <p:cond delay="0"/>
                                  </p:stCondLst>
                                  <p:childTnLst>
                                    <p:set>
                                      <p:cBhvr>
                                        <p:cTn id="131" dur="1" fill="hold">
                                          <p:stCondLst>
                                            <p:cond delay="0"/>
                                          </p:stCondLst>
                                        </p:cTn>
                                        <p:tgtEl>
                                          <p:spTgt spid="293"/>
                                        </p:tgtEl>
                                        <p:attrNameLst>
                                          <p:attrName>style.visibility</p:attrName>
                                        </p:attrNameLst>
                                      </p:cBhvr>
                                      <p:to>
                                        <p:strVal val="visible"/>
                                      </p:to>
                                    </p:set>
                                    <p:animEffect transition="in" filter="wipe(up)">
                                      <p:cBhvr>
                                        <p:cTn id="132" dur="500"/>
                                        <p:tgtEl>
                                          <p:spTgt spid="293"/>
                                        </p:tgtEl>
                                      </p:cBhvr>
                                    </p:animEffect>
                                  </p:childTnLst>
                                </p:cTn>
                              </p:par>
                              <p:par>
                                <p:cTn id="133" presetID="22" presetClass="entr" presetSubtype="1" fill="hold" grpId="0" nodeType="withEffect">
                                  <p:stCondLst>
                                    <p:cond delay="0"/>
                                  </p:stCondLst>
                                  <p:childTnLst>
                                    <p:set>
                                      <p:cBhvr>
                                        <p:cTn id="134" dur="1" fill="hold">
                                          <p:stCondLst>
                                            <p:cond delay="0"/>
                                          </p:stCondLst>
                                        </p:cTn>
                                        <p:tgtEl>
                                          <p:spTgt spid="294"/>
                                        </p:tgtEl>
                                        <p:attrNameLst>
                                          <p:attrName>style.visibility</p:attrName>
                                        </p:attrNameLst>
                                      </p:cBhvr>
                                      <p:to>
                                        <p:strVal val="visible"/>
                                      </p:to>
                                    </p:set>
                                    <p:animEffect transition="in" filter="wipe(up)">
                                      <p:cBhvr>
                                        <p:cTn id="135" dur="500"/>
                                        <p:tgtEl>
                                          <p:spTgt spid="294"/>
                                        </p:tgtEl>
                                      </p:cBhvr>
                                    </p:animEffect>
                                  </p:childTnLst>
                                </p:cTn>
                              </p:par>
                              <p:par>
                                <p:cTn id="136" presetID="22" presetClass="entr" presetSubtype="1" fill="hold" grpId="0" nodeType="withEffect">
                                  <p:stCondLst>
                                    <p:cond delay="0"/>
                                  </p:stCondLst>
                                  <p:childTnLst>
                                    <p:set>
                                      <p:cBhvr>
                                        <p:cTn id="137" dur="1" fill="hold">
                                          <p:stCondLst>
                                            <p:cond delay="0"/>
                                          </p:stCondLst>
                                        </p:cTn>
                                        <p:tgtEl>
                                          <p:spTgt spid="295"/>
                                        </p:tgtEl>
                                        <p:attrNameLst>
                                          <p:attrName>style.visibility</p:attrName>
                                        </p:attrNameLst>
                                      </p:cBhvr>
                                      <p:to>
                                        <p:strVal val="visible"/>
                                      </p:to>
                                    </p:set>
                                    <p:animEffect transition="in" filter="wipe(up)">
                                      <p:cBhvr>
                                        <p:cTn id="138" dur="500"/>
                                        <p:tgtEl>
                                          <p:spTgt spid="295"/>
                                        </p:tgtEl>
                                      </p:cBhvr>
                                    </p:animEffect>
                                  </p:childTnLst>
                                </p:cTn>
                              </p:par>
                              <p:par>
                                <p:cTn id="139" presetID="22" presetClass="entr" presetSubtype="1" fill="hold" grpId="0" nodeType="withEffect">
                                  <p:stCondLst>
                                    <p:cond delay="0"/>
                                  </p:stCondLst>
                                  <p:childTnLst>
                                    <p:set>
                                      <p:cBhvr>
                                        <p:cTn id="140" dur="1" fill="hold">
                                          <p:stCondLst>
                                            <p:cond delay="0"/>
                                          </p:stCondLst>
                                        </p:cTn>
                                        <p:tgtEl>
                                          <p:spTgt spid="297"/>
                                        </p:tgtEl>
                                        <p:attrNameLst>
                                          <p:attrName>style.visibility</p:attrName>
                                        </p:attrNameLst>
                                      </p:cBhvr>
                                      <p:to>
                                        <p:strVal val="visible"/>
                                      </p:to>
                                    </p:set>
                                    <p:animEffect transition="in" filter="wipe(up)">
                                      <p:cBhvr>
                                        <p:cTn id="141" dur="500"/>
                                        <p:tgtEl>
                                          <p:spTgt spid="297"/>
                                        </p:tgtEl>
                                      </p:cBhvr>
                                    </p:animEffect>
                                  </p:childTnLst>
                                </p:cTn>
                              </p:par>
                              <p:par>
                                <p:cTn id="142" presetID="22" presetClass="entr" presetSubtype="1" fill="hold" grpId="0" nodeType="withEffect">
                                  <p:stCondLst>
                                    <p:cond delay="0"/>
                                  </p:stCondLst>
                                  <p:childTnLst>
                                    <p:set>
                                      <p:cBhvr>
                                        <p:cTn id="143" dur="1" fill="hold">
                                          <p:stCondLst>
                                            <p:cond delay="0"/>
                                          </p:stCondLst>
                                        </p:cTn>
                                        <p:tgtEl>
                                          <p:spTgt spid="298"/>
                                        </p:tgtEl>
                                        <p:attrNameLst>
                                          <p:attrName>style.visibility</p:attrName>
                                        </p:attrNameLst>
                                      </p:cBhvr>
                                      <p:to>
                                        <p:strVal val="visible"/>
                                      </p:to>
                                    </p:set>
                                    <p:animEffect transition="in" filter="wipe(up)">
                                      <p:cBhvr>
                                        <p:cTn id="144" dur="500"/>
                                        <p:tgtEl>
                                          <p:spTgt spid="298"/>
                                        </p:tgtEl>
                                      </p:cBhvr>
                                    </p:animEffect>
                                  </p:childTnLst>
                                </p:cTn>
                              </p:par>
                              <p:par>
                                <p:cTn id="145" presetID="22" presetClass="entr" presetSubtype="1" fill="hold" grpId="0" nodeType="withEffect">
                                  <p:stCondLst>
                                    <p:cond delay="0"/>
                                  </p:stCondLst>
                                  <p:childTnLst>
                                    <p:set>
                                      <p:cBhvr>
                                        <p:cTn id="146" dur="1" fill="hold">
                                          <p:stCondLst>
                                            <p:cond delay="0"/>
                                          </p:stCondLst>
                                        </p:cTn>
                                        <p:tgtEl>
                                          <p:spTgt spid="299"/>
                                        </p:tgtEl>
                                        <p:attrNameLst>
                                          <p:attrName>style.visibility</p:attrName>
                                        </p:attrNameLst>
                                      </p:cBhvr>
                                      <p:to>
                                        <p:strVal val="visible"/>
                                      </p:to>
                                    </p:set>
                                    <p:animEffect transition="in" filter="wipe(up)">
                                      <p:cBhvr>
                                        <p:cTn id="147" dur="500"/>
                                        <p:tgtEl>
                                          <p:spTgt spid="299"/>
                                        </p:tgtEl>
                                      </p:cBhvr>
                                    </p:animEffect>
                                  </p:childTnLst>
                                </p:cTn>
                              </p:par>
                              <p:par>
                                <p:cTn id="148" presetID="22" presetClass="entr" presetSubtype="1" fill="hold" grpId="0" nodeType="withEffect">
                                  <p:stCondLst>
                                    <p:cond delay="0"/>
                                  </p:stCondLst>
                                  <p:childTnLst>
                                    <p:set>
                                      <p:cBhvr>
                                        <p:cTn id="149" dur="1" fill="hold">
                                          <p:stCondLst>
                                            <p:cond delay="0"/>
                                          </p:stCondLst>
                                        </p:cTn>
                                        <p:tgtEl>
                                          <p:spTgt spid="300"/>
                                        </p:tgtEl>
                                        <p:attrNameLst>
                                          <p:attrName>style.visibility</p:attrName>
                                        </p:attrNameLst>
                                      </p:cBhvr>
                                      <p:to>
                                        <p:strVal val="visible"/>
                                      </p:to>
                                    </p:set>
                                    <p:animEffect transition="in" filter="wipe(up)">
                                      <p:cBhvr>
                                        <p:cTn id="150" dur="500"/>
                                        <p:tgtEl>
                                          <p:spTgt spid="300"/>
                                        </p:tgtEl>
                                      </p:cBhvr>
                                    </p:animEffect>
                                  </p:childTnLst>
                                </p:cTn>
                              </p:par>
                            </p:childTnLst>
                          </p:cTn>
                        </p:par>
                        <p:par>
                          <p:cTn id="151" fill="hold">
                            <p:stCondLst>
                              <p:cond delay="4000"/>
                            </p:stCondLst>
                            <p:childTnLst>
                              <p:par>
                                <p:cTn id="152" presetID="22" presetClass="entr" presetSubtype="8" fill="hold" grpId="0" nodeType="afterEffect">
                                  <p:stCondLst>
                                    <p:cond delay="0"/>
                                  </p:stCondLst>
                                  <p:childTnLst>
                                    <p:set>
                                      <p:cBhvr>
                                        <p:cTn id="153" dur="1" fill="hold">
                                          <p:stCondLst>
                                            <p:cond delay="0"/>
                                          </p:stCondLst>
                                        </p:cTn>
                                        <p:tgtEl>
                                          <p:spTgt spid="270"/>
                                        </p:tgtEl>
                                        <p:attrNameLst>
                                          <p:attrName>style.visibility</p:attrName>
                                        </p:attrNameLst>
                                      </p:cBhvr>
                                      <p:to>
                                        <p:strVal val="visible"/>
                                      </p:to>
                                    </p:set>
                                    <p:animEffect transition="in" filter="wipe(left)">
                                      <p:cBhvr>
                                        <p:cTn id="154" dur="500"/>
                                        <p:tgtEl>
                                          <p:spTgt spid="270"/>
                                        </p:tgtEl>
                                      </p:cBhvr>
                                    </p:animEffect>
                                  </p:childTnLst>
                                </p:cTn>
                              </p:par>
                              <p:par>
                                <p:cTn id="155" presetID="22" presetClass="entr" presetSubtype="8" fill="hold" grpId="0" nodeType="withEffect">
                                  <p:stCondLst>
                                    <p:cond delay="0"/>
                                  </p:stCondLst>
                                  <p:childTnLst>
                                    <p:set>
                                      <p:cBhvr>
                                        <p:cTn id="156" dur="1" fill="hold">
                                          <p:stCondLst>
                                            <p:cond delay="0"/>
                                          </p:stCondLst>
                                        </p:cTn>
                                        <p:tgtEl>
                                          <p:spTgt spid="316"/>
                                        </p:tgtEl>
                                        <p:attrNameLst>
                                          <p:attrName>style.visibility</p:attrName>
                                        </p:attrNameLst>
                                      </p:cBhvr>
                                      <p:to>
                                        <p:strVal val="visible"/>
                                      </p:to>
                                    </p:set>
                                    <p:animEffect transition="in" filter="wipe(left)">
                                      <p:cBhvr>
                                        <p:cTn id="157" dur="500"/>
                                        <p:tgtEl>
                                          <p:spTgt spid="316"/>
                                        </p:tgtEl>
                                      </p:cBhvr>
                                    </p:animEffect>
                                  </p:childTnLst>
                                </p:cTn>
                              </p:par>
                              <p:par>
                                <p:cTn id="158" presetID="22" presetClass="entr" presetSubtype="8" fill="hold" grpId="0" nodeType="withEffect">
                                  <p:stCondLst>
                                    <p:cond delay="0"/>
                                  </p:stCondLst>
                                  <p:childTnLst>
                                    <p:set>
                                      <p:cBhvr>
                                        <p:cTn id="159" dur="1" fill="hold">
                                          <p:stCondLst>
                                            <p:cond delay="0"/>
                                          </p:stCondLst>
                                        </p:cTn>
                                        <p:tgtEl>
                                          <p:spTgt spid="271"/>
                                        </p:tgtEl>
                                        <p:attrNameLst>
                                          <p:attrName>style.visibility</p:attrName>
                                        </p:attrNameLst>
                                      </p:cBhvr>
                                      <p:to>
                                        <p:strVal val="visible"/>
                                      </p:to>
                                    </p:set>
                                    <p:animEffect transition="in" filter="wipe(left)">
                                      <p:cBhvr>
                                        <p:cTn id="160" dur="500"/>
                                        <p:tgtEl>
                                          <p:spTgt spid="271"/>
                                        </p:tgtEl>
                                      </p:cBhvr>
                                    </p:animEffect>
                                  </p:childTnLst>
                                </p:cTn>
                              </p:par>
                              <p:par>
                                <p:cTn id="161" presetID="22" presetClass="entr" presetSubtype="8" fill="hold" grpId="0" nodeType="withEffect">
                                  <p:stCondLst>
                                    <p:cond delay="0"/>
                                  </p:stCondLst>
                                  <p:childTnLst>
                                    <p:set>
                                      <p:cBhvr>
                                        <p:cTn id="162" dur="1" fill="hold">
                                          <p:stCondLst>
                                            <p:cond delay="0"/>
                                          </p:stCondLst>
                                        </p:cTn>
                                        <p:tgtEl>
                                          <p:spTgt spid="317"/>
                                        </p:tgtEl>
                                        <p:attrNameLst>
                                          <p:attrName>style.visibility</p:attrName>
                                        </p:attrNameLst>
                                      </p:cBhvr>
                                      <p:to>
                                        <p:strVal val="visible"/>
                                      </p:to>
                                    </p:set>
                                    <p:animEffect transition="in" filter="wipe(left)">
                                      <p:cBhvr>
                                        <p:cTn id="163" dur="500"/>
                                        <p:tgtEl>
                                          <p:spTgt spid="317"/>
                                        </p:tgtEl>
                                      </p:cBhvr>
                                    </p:animEffect>
                                  </p:childTnLst>
                                </p:cTn>
                              </p:par>
                              <p:par>
                                <p:cTn id="164" presetID="22" presetClass="entr" presetSubtype="8" fill="hold" grpId="0" nodeType="withEffect">
                                  <p:stCondLst>
                                    <p:cond delay="0"/>
                                  </p:stCondLst>
                                  <p:childTnLst>
                                    <p:set>
                                      <p:cBhvr>
                                        <p:cTn id="165" dur="1" fill="hold">
                                          <p:stCondLst>
                                            <p:cond delay="0"/>
                                          </p:stCondLst>
                                        </p:cTn>
                                        <p:tgtEl>
                                          <p:spTgt spid="272"/>
                                        </p:tgtEl>
                                        <p:attrNameLst>
                                          <p:attrName>style.visibility</p:attrName>
                                        </p:attrNameLst>
                                      </p:cBhvr>
                                      <p:to>
                                        <p:strVal val="visible"/>
                                      </p:to>
                                    </p:set>
                                    <p:animEffect transition="in" filter="wipe(left)">
                                      <p:cBhvr>
                                        <p:cTn id="166" dur="500"/>
                                        <p:tgtEl>
                                          <p:spTgt spid="272"/>
                                        </p:tgtEl>
                                      </p:cBhvr>
                                    </p:animEffect>
                                  </p:childTnLst>
                                </p:cTn>
                              </p:par>
                            </p:childTnLst>
                          </p:cTn>
                        </p:par>
                        <p:par>
                          <p:cTn id="167" fill="hold">
                            <p:stCondLst>
                              <p:cond delay="4500"/>
                            </p:stCondLst>
                            <p:childTnLst>
                              <p:par>
                                <p:cTn id="168" presetID="22" presetClass="entr" presetSubtype="2" fill="hold" grpId="0" nodeType="afterEffect">
                                  <p:stCondLst>
                                    <p:cond delay="0"/>
                                  </p:stCondLst>
                                  <p:childTnLst>
                                    <p:set>
                                      <p:cBhvr>
                                        <p:cTn id="169" dur="1" fill="hold">
                                          <p:stCondLst>
                                            <p:cond delay="0"/>
                                          </p:stCondLst>
                                        </p:cTn>
                                        <p:tgtEl>
                                          <p:spTgt spid="301"/>
                                        </p:tgtEl>
                                        <p:attrNameLst>
                                          <p:attrName>style.visibility</p:attrName>
                                        </p:attrNameLst>
                                      </p:cBhvr>
                                      <p:to>
                                        <p:strVal val="visible"/>
                                      </p:to>
                                    </p:set>
                                    <p:animEffect transition="in" filter="wipe(right)">
                                      <p:cBhvr>
                                        <p:cTn id="170" dur="500"/>
                                        <p:tgtEl>
                                          <p:spTgt spid="301"/>
                                        </p:tgtEl>
                                      </p:cBhvr>
                                    </p:animEffect>
                                  </p:childTnLst>
                                </p:cTn>
                              </p:par>
                              <p:par>
                                <p:cTn id="171" presetID="22" presetClass="entr" presetSubtype="2" fill="hold" grpId="0" nodeType="withEffect">
                                  <p:stCondLst>
                                    <p:cond delay="0"/>
                                  </p:stCondLst>
                                  <p:childTnLst>
                                    <p:set>
                                      <p:cBhvr>
                                        <p:cTn id="172" dur="1" fill="hold">
                                          <p:stCondLst>
                                            <p:cond delay="0"/>
                                          </p:stCondLst>
                                        </p:cTn>
                                        <p:tgtEl>
                                          <p:spTgt spid="302"/>
                                        </p:tgtEl>
                                        <p:attrNameLst>
                                          <p:attrName>style.visibility</p:attrName>
                                        </p:attrNameLst>
                                      </p:cBhvr>
                                      <p:to>
                                        <p:strVal val="visible"/>
                                      </p:to>
                                    </p:set>
                                    <p:animEffect transition="in" filter="wipe(right)">
                                      <p:cBhvr>
                                        <p:cTn id="173" dur="500"/>
                                        <p:tgtEl>
                                          <p:spTgt spid="302"/>
                                        </p:tgtEl>
                                      </p:cBhvr>
                                    </p:animEffect>
                                  </p:childTnLst>
                                </p:cTn>
                              </p:par>
                              <p:par>
                                <p:cTn id="174" presetID="22" presetClass="entr" presetSubtype="2" fill="hold" grpId="0" nodeType="withEffect">
                                  <p:stCondLst>
                                    <p:cond delay="0"/>
                                  </p:stCondLst>
                                  <p:childTnLst>
                                    <p:set>
                                      <p:cBhvr>
                                        <p:cTn id="175" dur="1" fill="hold">
                                          <p:stCondLst>
                                            <p:cond delay="0"/>
                                          </p:stCondLst>
                                        </p:cTn>
                                        <p:tgtEl>
                                          <p:spTgt spid="303"/>
                                        </p:tgtEl>
                                        <p:attrNameLst>
                                          <p:attrName>style.visibility</p:attrName>
                                        </p:attrNameLst>
                                      </p:cBhvr>
                                      <p:to>
                                        <p:strVal val="visible"/>
                                      </p:to>
                                    </p:set>
                                    <p:animEffect transition="in" filter="wipe(right)">
                                      <p:cBhvr>
                                        <p:cTn id="176" dur="500"/>
                                        <p:tgtEl>
                                          <p:spTgt spid="303"/>
                                        </p:tgtEl>
                                      </p:cBhvr>
                                    </p:animEffect>
                                  </p:childTnLst>
                                </p:cTn>
                              </p:par>
                              <p:par>
                                <p:cTn id="177" presetID="22" presetClass="entr" presetSubtype="2" fill="hold" grpId="0" nodeType="withEffect">
                                  <p:stCondLst>
                                    <p:cond delay="0"/>
                                  </p:stCondLst>
                                  <p:childTnLst>
                                    <p:set>
                                      <p:cBhvr>
                                        <p:cTn id="178" dur="1" fill="hold">
                                          <p:stCondLst>
                                            <p:cond delay="0"/>
                                          </p:stCondLst>
                                        </p:cTn>
                                        <p:tgtEl>
                                          <p:spTgt spid="304"/>
                                        </p:tgtEl>
                                        <p:attrNameLst>
                                          <p:attrName>style.visibility</p:attrName>
                                        </p:attrNameLst>
                                      </p:cBhvr>
                                      <p:to>
                                        <p:strVal val="visible"/>
                                      </p:to>
                                    </p:set>
                                    <p:animEffect transition="in" filter="wipe(right)">
                                      <p:cBhvr>
                                        <p:cTn id="179" dur="500"/>
                                        <p:tgtEl>
                                          <p:spTgt spid="304"/>
                                        </p:tgtEl>
                                      </p:cBhvr>
                                    </p:animEffect>
                                  </p:childTnLst>
                                </p:cTn>
                              </p:par>
                              <p:par>
                                <p:cTn id="180" presetID="22" presetClass="entr" presetSubtype="2" fill="hold" grpId="0" nodeType="withEffect">
                                  <p:stCondLst>
                                    <p:cond delay="0"/>
                                  </p:stCondLst>
                                  <p:childTnLst>
                                    <p:set>
                                      <p:cBhvr>
                                        <p:cTn id="181" dur="1" fill="hold">
                                          <p:stCondLst>
                                            <p:cond delay="0"/>
                                          </p:stCondLst>
                                        </p:cTn>
                                        <p:tgtEl>
                                          <p:spTgt spid="306"/>
                                        </p:tgtEl>
                                        <p:attrNameLst>
                                          <p:attrName>style.visibility</p:attrName>
                                        </p:attrNameLst>
                                      </p:cBhvr>
                                      <p:to>
                                        <p:strVal val="visible"/>
                                      </p:to>
                                    </p:set>
                                    <p:animEffect transition="in" filter="wipe(right)">
                                      <p:cBhvr>
                                        <p:cTn id="182" dur="500"/>
                                        <p:tgtEl>
                                          <p:spTgt spid="306"/>
                                        </p:tgtEl>
                                      </p:cBhvr>
                                    </p:animEffect>
                                  </p:childTnLst>
                                </p:cTn>
                              </p:par>
                              <p:par>
                                <p:cTn id="183" presetID="22" presetClass="entr" presetSubtype="2" fill="hold" grpId="0" nodeType="withEffect">
                                  <p:stCondLst>
                                    <p:cond delay="0"/>
                                  </p:stCondLst>
                                  <p:childTnLst>
                                    <p:set>
                                      <p:cBhvr>
                                        <p:cTn id="184" dur="1" fill="hold">
                                          <p:stCondLst>
                                            <p:cond delay="0"/>
                                          </p:stCondLst>
                                        </p:cTn>
                                        <p:tgtEl>
                                          <p:spTgt spid="307"/>
                                        </p:tgtEl>
                                        <p:attrNameLst>
                                          <p:attrName>style.visibility</p:attrName>
                                        </p:attrNameLst>
                                      </p:cBhvr>
                                      <p:to>
                                        <p:strVal val="visible"/>
                                      </p:to>
                                    </p:set>
                                    <p:animEffect transition="in" filter="wipe(right)">
                                      <p:cBhvr>
                                        <p:cTn id="185" dur="500"/>
                                        <p:tgtEl>
                                          <p:spTgt spid="307"/>
                                        </p:tgtEl>
                                      </p:cBhvr>
                                    </p:animEffect>
                                  </p:childTnLst>
                                </p:cTn>
                              </p:par>
                              <p:par>
                                <p:cTn id="186" presetID="22" presetClass="entr" presetSubtype="2" fill="hold" grpId="0" nodeType="withEffect">
                                  <p:stCondLst>
                                    <p:cond delay="0"/>
                                  </p:stCondLst>
                                  <p:childTnLst>
                                    <p:set>
                                      <p:cBhvr>
                                        <p:cTn id="187" dur="1" fill="hold">
                                          <p:stCondLst>
                                            <p:cond delay="0"/>
                                          </p:stCondLst>
                                        </p:cTn>
                                        <p:tgtEl>
                                          <p:spTgt spid="309"/>
                                        </p:tgtEl>
                                        <p:attrNameLst>
                                          <p:attrName>style.visibility</p:attrName>
                                        </p:attrNameLst>
                                      </p:cBhvr>
                                      <p:to>
                                        <p:strVal val="visible"/>
                                      </p:to>
                                    </p:set>
                                    <p:animEffect transition="in" filter="wipe(right)">
                                      <p:cBhvr>
                                        <p:cTn id="188" dur="500"/>
                                        <p:tgtEl>
                                          <p:spTgt spid="309"/>
                                        </p:tgtEl>
                                      </p:cBhvr>
                                    </p:animEffect>
                                  </p:childTnLst>
                                </p:cTn>
                              </p:par>
                              <p:par>
                                <p:cTn id="189" presetID="22" presetClass="entr" presetSubtype="2" fill="hold" grpId="0" nodeType="withEffect">
                                  <p:stCondLst>
                                    <p:cond delay="0"/>
                                  </p:stCondLst>
                                  <p:childTnLst>
                                    <p:set>
                                      <p:cBhvr>
                                        <p:cTn id="190" dur="1" fill="hold">
                                          <p:stCondLst>
                                            <p:cond delay="0"/>
                                          </p:stCondLst>
                                        </p:cTn>
                                        <p:tgtEl>
                                          <p:spTgt spid="308"/>
                                        </p:tgtEl>
                                        <p:attrNameLst>
                                          <p:attrName>style.visibility</p:attrName>
                                        </p:attrNameLst>
                                      </p:cBhvr>
                                      <p:to>
                                        <p:strVal val="visible"/>
                                      </p:to>
                                    </p:set>
                                    <p:animEffect transition="in" filter="wipe(right)">
                                      <p:cBhvr>
                                        <p:cTn id="191" dur="500"/>
                                        <p:tgtEl>
                                          <p:spTgt spid="308"/>
                                        </p:tgtEl>
                                      </p:cBhvr>
                                    </p:animEffect>
                                  </p:childTnLst>
                                </p:cTn>
                              </p:par>
                              <p:par>
                                <p:cTn id="192" presetID="22" presetClass="entr" presetSubtype="2" fill="hold" grpId="0" nodeType="withEffect">
                                  <p:stCondLst>
                                    <p:cond delay="0"/>
                                  </p:stCondLst>
                                  <p:childTnLst>
                                    <p:set>
                                      <p:cBhvr>
                                        <p:cTn id="193" dur="1" fill="hold">
                                          <p:stCondLst>
                                            <p:cond delay="0"/>
                                          </p:stCondLst>
                                        </p:cTn>
                                        <p:tgtEl>
                                          <p:spTgt spid="305"/>
                                        </p:tgtEl>
                                        <p:attrNameLst>
                                          <p:attrName>style.visibility</p:attrName>
                                        </p:attrNameLst>
                                      </p:cBhvr>
                                      <p:to>
                                        <p:strVal val="visible"/>
                                      </p:to>
                                    </p:set>
                                    <p:animEffect transition="in" filter="wipe(right)">
                                      <p:cBhvr>
                                        <p:cTn id="194" dur="500"/>
                                        <p:tgtEl>
                                          <p:spTgt spid="305"/>
                                        </p:tgtEl>
                                      </p:cBhvr>
                                    </p:animEffect>
                                  </p:childTnLst>
                                </p:cTn>
                              </p:par>
                              <p:par>
                                <p:cTn id="195" presetID="22" presetClass="entr" presetSubtype="1" fill="hold" grpId="0" nodeType="withEffect">
                                  <p:stCondLst>
                                    <p:cond delay="0"/>
                                  </p:stCondLst>
                                  <p:childTnLst>
                                    <p:set>
                                      <p:cBhvr>
                                        <p:cTn id="196" dur="1" fill="hold">
                                          <p:stCondLst>
                                            <p:cond delay="0"/>
                                          </p:stCondLst>
                                        </p:cTn>
                                        <p:tgtEl>
                                          <p:spTgt spid="313"/>
                                        </p:tgtEl>
                                        <p:attrNameLst>
                                          <p:attrName>style.visibility</p:attrName>
                                        </p:attrNameLst>
                                      </p:cBhvr>
                                      <p:to>
                                        <p:strVal val="visible"/>
                                      </p:to>
                                    </p:set>
                                    <p:animEffect transition="in" filter="wipe(up)">
                                      <p:cBhvr>
                                        <p:cTn id="197" dur="500"/>
                                        <p:tgtEl>
                                          <p:spTgt spid="313"/>
                                        </p:tgtEl>
                                      </p:cBhvr>
                                    </p:animEffect>
                                  </p:childTnLst>
                                </p:cTn>
                              </p:par>
                              <p:par>
                                <p:cTn id="198" presetID="22" presetClass="entr" presetSubtype="1" fill="hold" grpId="0" nodeType="withEffect">
                                  <p:stCondLst>
                                    <p:cond delay="0"/>
                                  </p:stCondLst>
                                  <p:childTnLst>
                                    <p:set>
                                      <p:cBhvr>
                                        <p:cTn id="199" dur="1" fill="hold">
                                          <p:stCondLst>
                                            <p:cond delay="0"/>
                                          </p:stCondLst>
                                        </p:cTn>
                                        <p:tgtEl>
                                          <p:spTgt spid="310"/>
                                        </p:tgtEl>
                                        <p:attrNameLst>
                                          <p:attrName>style.visibility</p:attrName>
                                        </p:attrNameLst>
                                      </p:cBhvr>
                                      <p:to>
                                        <p:strVal val="visible"/>
                                      </p:to>
                                    </p:set>
                                    <p:animEffect transition="in" filter="wipe(up)">
                                      <p:cBhvr>
                                        <p:cTn id="200" dur="500"/>
                                        <p:tgtEl>
                                          <p:spTgt spid="310"/>
                                        </p:tgtEl>
                                      </p:cBhvr>
                                    </p:animEffect>
                                  </p:childTnLst>
                                </p:cTn>
                              </p:par>
                              <p:par>
                                <p:cTn id="201" presetID="22" presetClass="entr" presetSubtype="1" fill="hold" grpId="0" nodeType="withEffect">
                                  <p:stCondLst>
                                    <p:cond delay="0"/>
                                  </p:stCondLst>
                                  <p:childTnLst>
                                    <p:set>
                                      <p:cBhvr>
                                        <p:cTn id="202" dur="1" fill="hold">
                                          <p:stCondLst>
                                            <p:cond delay="0"/>
                                          </p:stCondLst>
                                        </p:cTn>
                                        <p:tgtEl>
                                          <p:spTgt spid="312"/>
                                        </p:tgtEl>
                                        <p:attrNameLst>
                                          <p:attrName>style.visibility</p:attrName>
                                        </p:attrNameLst>
                                      </p:cBhvr>
                                      <p:to>
                                        <p:strVal val="visible"/>
                                      </p:to>
                                    </p:set>
                                    <p:animEffect transition="in" filter="wipe(up)">
                                      <p:cBhvr>
                                        <p:cTn id="203" dur="500"/>
                                        <p:tgtEl>
                                          <p:spTgt spid="312"/>
                                        </p:tgtEl>
                                      </p:cBhvr>
                                    </p:animEffect>
                                  </p:childTnLst>
                                </p:cTn>
                              </p:par>
                              <p:par>
                                <p:cTn id="204" presetID="22" presetClass="entr" presetSubtype="1" fill="hold" grpId="0" nodeType="withEffect">
                                  <p:stCondLst>
                                    <p:cond delay="0"/>
                                  </p:stCondLst>
                                  <p:childTnLst>
                                    <p:set>
                                      <p:cBhvr>
                                        <p:cTn id="205" dur="1" fill="hold">
                                          <p:stCondLst>
                                            <p:cond delay="0"/>
                                          </p:stCondLst>
                                        </p:cTn>
                                        <p:tgtEl>
                                          <p:spTgt spid="311"/>
                                        </p:tgtEl>
                                        <p:attrNameLst>
                                          <p:attrName>style.visibility</p:attrName>
                                        </p:attrNameLst>
                                      </p:cBhvr>
                                      <p:to>
                                        <p:strVal val="visible"/>
                                      </p:to>
                                    </p:set>
                                    <p:animEffect transition="in" filter="wipe(up)">
                                      <p:cBhvr>
                                        <p:cTn id="206" dur="500"/>
                                        <p:tgtEl>
                                          <p:spTgt spid="311"/>
                                        </p:tgtEl>
                                      </p:cBhvr>
                                    </p:animEffect>
                                  </p:childTnLst>
                                </p:cTn>
                              </p:par>
                            </p:childTnLst>
                          </p:cTn>
                        </p:par>
                        <p:par>
                          <p:cTn id="207" fill="hold">
                            <p:stCondLst>
                              <p:cond delay="5000"/>
                            </p:stCondLst>
                            <p:childTnLst>
                              <p:par>
                                <p:cTn id="208" presetID="22" presetClass="entr" presetSubtype="1" fill="hold" grpId="0" nodeType="afterEffect">
                                  <p:stCondLst>
                                    <p:cond delay="0"/>
                                  </p:stCondLst>
                                  <p:childTnLst>
                                    <p:set>
                                      <p:cBhvr>
                                        <p:cTn id="209" dur="1" fill="hold">
                                          <p:stCondLst>
                                            <p:cond delay="0"/>
                                          </p:stCondLst>
                                        </p:cTn>
                                        <p:tgtEl>
                                          <p:spTgt spid="273"/>
                                        </p:tgtEl>
                                        <p:attrNameLst>
                                          <p:attrName>style.visibility</p:attrName>
                                        </p:attrNameLst>
                                      </p:cBhvr>
                                      <p:to>
                                        <p:strVal val="visible"/>
                                      </p:to>
                                    </p:set>
                                    <p:animEffect transition="in" filter="wipe(up)">
                                      <p:cBhvr>
                                        <p:cTn id="210" dur="500"/>
                                        <p:tgtEl>
                                          <p:spTgt spid="2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7" grpId="0"/>
      <p:bldP spid="16" grpId="0" animBg="1"/>
      <p:bldP spid="259" grpId="0" animBg="1"/>
      <p:bldP spid="260" grpId="0" animBg="1"/>
      <p:bldP spid="261" grpId="0" animBg="1"/>
      <p:bldP spid="262" grpId="0" animBg="1"/>
      <p:bldP spid="263" grpId="0" animBg="1"/>
      <p:bldP spid="264" grpId="0" animBg="1"/>
      <p:bldP spid="265" grpId="0" animBg="1"/>
      <p:bldP spid="266" grpId="0" animBg="1"/>
      <p:bldP spid="267" grpId="0" animBg="1"/>
      <p:bldP spid="268" grpId="0" animBg="1"/>
      <p:bldP spid="269" grpId="0" animBg="1"/>
      <p:bldP spid="270" grpId="0" animBg="1"/>
      <p:bldP spid="271" grpId="0" animBg="1"/>
      <p:bldP spid="272" grpId="0" animBg="1"/>
      <p:bldP spid="273" grpId="0" animBg="1"/>
      <p:bldP spid="274" grpId="0" animBg="1"/>
      <p:bldP spid="275" grpId="0" animBg="1"/>
      <p:bldP spid="276" grpId="0" animBg="1"/>
      <p:bldP spid="277" grpId="0" animBg="1"/>
      <p:bldP spid="278" grpId="0" animBg="1"/>
      <p:bldP spid="279" grpId="0" animBg="1"/>
      <p:bldP spid="280" grpId="0" animBg="1"/>
      <p:bldP spid="281" grpId="0" animBg="1"/>
      <p:bldP spid="282" grpId="0" animBg="1"/>
      <p:bldP spid="283" grpId="0" animBg="1"/>
      <p:bldP spid="284" grpId="0" animBg="1"/>
      <p:bldP spid="285" grpId="0" animBg="1"/>
      <p:bldP spid="286" grpId="0" animBg="1"/>
      <p:bldP spid="287" grpId="0" animBg="1"/>
      <p:bldP spid="288" grpId="0" animBg="1"/>
      <p:bldP spid="289" grpId="0" animBg="1"/>
      <p:bldP spid="290" grpId="0" animBg="1"/>
      <p:bldP spid="291" grpId="0" animBg="1"/>
      <p:bldP spid="292" grpId="0" animBg="1"/>
      <p:bldP spid="293" grpId="0" animBg="1"/>
      <p:bldP spid="294" grpId="0" animBg="1"/>
      <p:bldP spid="295" grpId="0" animBg="1"/>
      <p:bldP spid="296" grpId="0" animBg="1"/>
      <p:bldP spid="297" grpId="0" animBg="1"/>
      <p:bldP spid="298" grpId="0" animBg="1"/>
      <p:bldP spid="299" grpId="0" animBg="1"/>
      <p:bldP spid="300" grpId="0" animBg="1"/>
      <p:bldP spid="301" grpId="0" animBg="1"/>
      <p:bldP spid="302" grpId="0" animBg="1"/>
      <p:bldP spid="303" grpId="0" animBg="1"/>
      <p:bldP spid="304" grpId="0" animBg="1"/>
      <p:bldP spid="305" grpId="0"/>
      <p:bldP spid="306" grpId="0" animBg="1"/>
      <p:bldP spid="307" grpId="0" animBg="1"/>
      <p:bldP spid="308" grpId="0"/>
      <p:bldP spid="309" grpId="0" animBg="1"/>
      <p:bldP spid="310" grpId="0" animBg="1"/>
      <p:bldP spid="311" grpId="0" animBg="1"/>
      <p:bldP spid="312" grpId="0" animBg="1"/>
      <p:bldP spid="313" grpId="0" animBg="1"/>
      <p:bldP spid="314" grpId="0" animBg="1"/>
      <p:bldP spid="315" grpId="0" animBg="1"/>
      <p:bldP spid="316" grpId="0" animBg="1"/>
      <p:bldP spid="317" grpId="0" animBg="1"/>
      <p:bldP spid="318"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1">
            <a:alphaModFix amt="38000"/>
            <a:lum/>
          </a:blip>
          <a:srcRect/>
          <a:tile tx="-508000" ty="-1149350" sx="50000" sy="58000" flip="none" algn="tl"/>
        </a:blipFill>
        <a:effectLst/>
      </p:bgPr>
    </p:bg>
    <p:spTree>
      <p:nvGrpSpPr>
        <p:cNvPr id="1" name=""/>
        <p:cNvGrpSpPr/>
        <p:nvPr/>
      </p:nvGrpSpPr>
      <p:grpSpPr>
        <a:xfrm>
          <a:off x="0" y="0"/>
          <a:ext cx="0" cy="0"/>
          <a:chOff x="0" y="0"/>
          <a:chExt cx="0" cy="0"/>
        </a:xfrm>
      </p:grpSpPr>
      <p:grpSp>
        <p:nvGrpSpPr>
          <p:cNvPr id="4" name="组合 3"/>
          <p:cNvGrpSpPr/>
          <p:nvPr/>
        </p:nvGrpSpPr>
        <p:grpSpPr>
          <a:xfrm>
            <a:off x="0" y="2202440"/>
            <a:ext cx="12192000" cy="2419703"/>
            <a:chOff x="170694" y="177982"/>
            <a:chExt cx="3936004" cy="781165"/>
          </a:xfrm>
        </p:grpSpPr>
        <p:sp>
          <p:nvSpPr>
            <p:cNvPr id="5" name="等腰三角形 4"/>
            <p:cNvSpPr/>
            <p:nvPr/>
          </p:nvSpPr>
          <p:spPr>
            <a:xfrm>
              <a:off x="1233863" y="177982"/>
              <a:ext cx="355284" cy="356514"/>
            </a:xfrm>
            <a:prstGeom prst="triangle">
              <a:avLst/>
            </a:prstGeom>
            <a:solidFill>
              <a:srgbClr val="395B77"/>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cs typeface="+mn-ea"/>
                <a:sym typeface="+mn-lt"/>
              </a:endParaRPr>
            </a:p>
          </p:txBody>
        </p:sp>
        <p:sp>
          <p:nvSpPr>
            <p:cNvPr id="6" name="等腰三角形 5"/>
            <p:cNvSpPr/>
            <p:nvPr/>
          </p:nvSpPr>
          <p:spPr>
            <a:xfrm flipV="1">
              <a:off x="200258" y="602633"/>
              <a:ext cx="355284" cy="356514"/>
            </a:xfrm>
            <a:prstGeom prst="triangle">
              <a:avLst/>
            </a:prstGeom>
            <a:solidFill>
              <a:srgbClr val="395B77"/>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cs typeface="+mn-ea"/>
                <a:sym typeface="+mn-lt"/>
              </a:endParaRPr>
            </a:p>
          </p:txBody>
        </p:sp>
        <p:sp>
          <p:nvSpPr>
            <p:cNvPr id="7" name="矩形 6"/>
            <p:cNvSpPr/>
            <p:nvPr/>
          </p:nvSpPr>
          <p:spPr>
            <a:xfrm>
              <a:off x="170694" y="261768"/>
              <a:ext cx="3936004" cy="611981"/>
            </a:xfrm>
            <a:prstGeom prst="rect">
              <a:avLst/>
            </a:prstGeom>
            <a:solidFill>
              <a:srgbClr val="003466"/>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dirty="0">
                <a:cs typeface="+mn-ea"/>
                <a:sym typeface="+mn-lt"/>
              </a:endParaRPr>
            </a:p>
          </p:txBody>
        </p:sp>
        <p:sp>
          <p:nvSpPr>
            <p:cNvPr id="8" name="平行四边形 7"/>
            <p:cNvSpPr/>
            <p:nvPr/>
          </p:nvSpPr>
          <p:spPr>
            <a:xfrm>
              <a:off x="376965" y="178257"/>
              <a:ext cx="1036076" cy="779005"/>
            </a:xfrm>
            <a:prstGeom prst="parallelogram">
              <a:avLst>
                <a:gd name="adj" fmla="val 48207"/>
              </a:avLst>
            </a:prstGeom>
            <a:solidFill>
              <a:srgbClr val="73B3DB"/>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cs typeface="+mn-ea"/>
                <a:sym typeface="+mn-lt"/>
              </a:endParaRPr>
            </a:p>
          </p:txBody>
        </p:sp>
        <p:sp>
          <p:nvSpPr>
            <p:cNvPr id="9" name="文本框 6"/>
            <p:cNvSpPr txBox="1"/>
            <p:nvPr/>
          </p:nvSpPr>
          <p:spPr>
            <a:xfrm>
              <a:off x="650907" y="284178"/>
              <a:ext cx="569115" cy="506741"/>
            </a:xfrm>
            <a:prstGeom prst="rect">
              <a:avLst/>
            </a:prstGeom>
            <a:noFill/>
          </p:spPr>
          <p:txBody>
            <a:bodyPr wrap="square" lIns="91440" tIns="45720" rIns="91440" bIns="45720" rtlCol="0">
              <a:spAutoFit/>
            </a:bodyPr>
            <a:lstStyle>
              <a:defPPr>
                <a:defRPr lang="zh-CN"/>
              </a:defPPr>
              <a:lvl1pPr>
                <a:defRPr sz="9600">
                  <a:solidFill>
                    <a:schemeClr val="bg1"/>
                  </a:solidFill>
                  <a:cs typeface="+mn-ea"/>
                </a:defRPr>
              </a:lvl1pPr>
            </a:lstStyle>
            <a:p>
              <a:r>
                <a:rPr lang="en-US" altLang="zh-CN" dirty="0">
                  <a:sym typeface="+mn-lt"/>
                </a:rPr>
                <a:t>02</a:t>
              </a:r>
              <a:endParaRPr lang="zh-CN" altLang="en-US" dirty="0">
                <a:sym typeface="+mn-lt"/>
              </a:endParaRPr>
            </a:p>
          </p:txBody>
        </p:sp>
      </p:grpSp>
      <p:sp>
        <p:nvSpPr>
          <p:cNvPr id="10" name="TextBox 48"/>
          <p:cNvSpPr txBox="1"/>
          <p:nvPr/>
        </p:nvSpPr>
        <p:spPr>
          <a:xfrm>
            <a:off x="3970635" y="2844229"/>
            <a:ext cx="5522281" cy="1107998"/>
          </a:xfrm>
          <a:prstGeom prst="rect">
            <a:avLst/>
          </a:prstGeom>
          <a:noFill/>
        </p:spPr>
        <p:txBody>
          <a:bodyPr wrap="square" lIns="91445" tIns="45721" rIns="91445" bIns="45721" rtlCol="0">
            <a:spAutoFit/>
          </a:bodyPr>
          <a:lstStyle/>
          <a:p>
            <a:pPr algn="ctr"/>
            <a:r>
              <a:rPr lang="zh-CN" altLang="en-US" sz="6600" b="1" spc="600" dirty="0">
                <a:solidFill>
                  <a:schemeClr val="bg1"/>
                </a:solidFill>
                <a:cs typeface="+mn-ea"/>
                <a:sym typeface="+mn-lt"/>
              </a:rPr>
              <a:t>成本分析</a:t>
            </a:r>
            <a:endParaRPr lang="zh-CN" altLang="en-US" sz="6600" b="1" spc="600" dirty="0">
              <a:solidFill>
                <a:schemeClr val="bg1"/>
              </a:solidFill>
              <a:cs typeface="+mn-ea"/>
              <a:sym typeface="+mn-lt"/>
            </a:endParaRPr>
          </a:p>
        </p:txBody>
      </p:sp>
      <p:grpSp>
        <p:nvGrpSpPr>
          <p:cNvPr id="12" name="组合 11"/>
          <p:cNvGrpSpPr/>
          <p:nvPr/>
        </p:nvGrpSpPr>
        <p:grpSpPr>
          <a:xfrm>
            <a:off x="7920203" y="1699760"/>
            <a:ext cx="576064" cy="577112"/>
            <a:chOff x="6084168" y="1274820"/>
            <a:chExt cx="432048" cy="432834"/>
          </a:xfrm>
        </p:grpSpPr>
        <p:sp>
          <p:nvSpPr>
            <p:cNvPr id="13" name="椭圆 22"/>
            <p:cNvSpPr>
              <a:spLocks noChangeArrowheads="1"/>
            </p:cNvSpPr>
            <p:nvPr/>
          </p:nvSpPr>
          <p:spPr bwMode="auto">
            <a:xfrm>
              <a:off x="6084168" y="1274820"/>
              <a:ext cx="432048" cy="432834"/>
            </a:xfrm>
            <a:prstGeom prst="ellipse">
              <a:avLst/>
            </a:prstGeom>
            <a:solidFill>
              <a:schemeClr val="accent1"/>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mn-lt"/>
                <a:ea typeface="+mn-ea"/>
                <a:cs typeface="+mn-ea"/>
                <a:sym typeface="+mn-lt"/>
              </a:endParaRPr>
            </a:p>
          </p:txBody>
        </p:sp>
        <p:sp>
          <p:nvSpPr>
            <p:cNvPr id="14" name="Freeform 59"/>
            <p:cNvSpPr>
              <a:spLocks noChangeArrowheads="1"/>
            </p:cNvSpPr>
            <p:nvPr/>
          </p:nvSpPr>
          <p:spPr bwMode="auto">
            <a:xfrm>
              <a:off x="6180302" y="1365898"/>
              <a:ext cx="239780" cy="250679"/>
            </a:xfrm>
            <a:custGeom>
              <a:avLst/>
              <a:gdLst>
                <a:gd name="T0" fmla="*/ 73627430 w 581"/>
                <a:gd name="T1" fmla="*/ 67678707 h 609"/>
                <a:gd name="T2" fmla="*/ 61659637 w 581"/>
                <a:gd name="T3" fmla="*/ 78678142 h 609"/>
                <a:gd name="T4" fmla="*/ 54244957 w 581"/>
                <a:gd name="T5" fmla="*/ 72208055 h 609"/>
                <a:gd name="T6" fmla="*/ 57106883 w 581"/>
                <a:gd name="T7" fmla="*/ 65867111 h 609"/>
                <a:gd name="T8" fmla="*/ 61659637 w 581"/>
                <a:gd name="T9" fmla="*/ 69490662 h 609"/>
                <a:gd name="T10" fmla="*/ 71806401 w 581"/>
                <a:gd name="T11" fmla="*/ 61338122 h 609"/>
                <a:gd name="T12" fmla="*/ 73627430 w 581"/>
                <a:gd name="T13" fmla="*/ 67678707 h 609"/>
                <a:gd name="T14" fmla="*/ 61659637 w 581"/>
                <a:gd name="T15" fmla="*/ 64055516 h 609"/>
                <a:gd name="T16" fmla="*/ 49691843 w 581"/>
                <a:gd name="T17" fmla="*/ 69490662 h 609"/>
                <a:gd name="T18" fmla="*/ 51513233 w 581"/>
                <a:gd name="T19" fmla="*/ 75054951 h 609"/>
                <a:gd name="T20" fmla="*/ 3772261 w 581"/>
                <a:gd name="T21" fmla="*/ 78678142 h 609"/>
                <a:gd name="T22" fmla="*/ 0 w 581"/>
                <a:gd name="T23" fmla="*/ 10999436 h 609"/>
                <a:gd name="T24" fmla="*/ 10146404 w 581"/>
                <a:gd name="T25" fmla="*/ 7246742 h 609"/>
                <a:gd name="T26" fmla="*/ 17561444 w 581"/>
                <a:gd name="T27" fmla="*/ 18246178 h 609"/>
                <a:gd name="T28" fmla="*/ 24845922 w 581"/>
                <a:gd name="T29" fmla="*/ 7246742 h 609"/>
                <a:gd name="T30" fmla="*/ 28488341 w 581"/>
                <a:gd name="T31" fmla="*/ 10999436 h 609"/>
                <a:gd name="T32" fmla="*/ 43318061 w 581"/>
                <a:gd name="T33" fmla="*/ 10999436 h 609"/>
                <a:gd name="T34" fmla="*/ 46960119 w 581"/>
                <a:gd name="T35" fmla="*/ 7246742 h 609"/>
                <a:gd name="T36" fmla="*/ 54244957 w 581"/>
                <a:gd name="T37" fmla="*/ 18246178 h 609"/>
                <a:gd name="T38" fmla="*/ 61659637 w 581"/>
                <a:gd name="T39" fmla="*/ 7246742 h 609"/>
                <a:gd name="T40" fmla="*/ 71806401 w 581"/>
                <a:gd name="T41" fmla="*/ 10999436 h 609"/>
                <a:gd name="T42" fmla="*/ 66212751 w 581"/>
                <a:gd name="T43" fmla="*/ 59526167 h 609"/>
                <a:gd name="T44" fmla="*/ 10146404 w 581"/>
                <a:gd name="T45" fmla="*/ 63149718 h 609"/>
                <a:gd name="T46" fmla="*/ 12878128 w 581"/>
                <a:gd name="T47" fmla="*/ 65867111 h 609"/>
                <a:gd name="T48" fmla="*/ 39545439 w 581"/>
                <a:gd name="T49" fmla="*/ 63149718 h 609"/>
                <a:gd name="T50" fmla="*/ 39545439 w 581"/>
                <a:gd name="T51" fmla="*/ 63149718 h 609"/>
                <a:gd name="T52" fmla="*/ 39545439 w 581"/>
                <a:gd name="T53" fmla="*/ 63149718 h 609"/>
                <a:gd name="T54" fmla="*/ 12878128 w 581"/>
                <a:gd name="T55" fmla="*/ 60431965 h 609"/>
                <a:gd name="T56" fmla="*/ 58017218 w 581"/>
                <a:gd name="T57" fmla="*/ 28339815 h 609"/>
                <a:gd name="T58" fmla="*/ 13788823 w 581"/>
                <a:gd name="T59" fmla="*/ 28339815 h 609"/>
                <a:gd name="T60" fmla="*/ 13788823 w 581"/>
                <a:gd name="T61" fmla="*/ 35715700 h 609"/>
                <a:gd name="T62" fmla="*/ 61659637 w 581"/>
                <a:gd name="T63" fmla="*/ 31963007 h 609"/>
                <a:gd name="T64" fmla="*/ 58017218 w 581"/>
                <a:gd name="T65" fmla="*/ 43868240 h 609"/>
                <a:gd name="T66" fmla="*/ 35903020 w 581"/>
                <a:gd name="T67" fmla="*/ 43868240 h 609"/>
                <a:gd name="T68" fmla="*/ 13788823 w 581"/>
                <a:gd name="T69" fmla="*/ 43868240 h 609"/>
                <a:gd name="T70" fmla="*/ 13788823 w 581"/>
                <a:gd name="T71" fmla="*/ 51244484 h 609"/>
                <a:gd name="T72" fmla="*/ 35903020 w 581"/>
                <a:gd name="T73" fmla="*/ 51244484 h 609"/>
                <a:gd name="T74" fmla="*/ 61659637 w 581"/>
                <a:gd name="T75" fmla="*/ 47491791 h 609"/>
                <a:gd name="T76" fmla="*/ 54244957 w 581"/>
                <a:gd name="T77" fmla="*/ 14622627 h 609"/>
                <a:gd name="T78" fmla="*/ 50602538 w 581"/>
                <a:gd name="T79" fmla="*/ 10999436 h 609"/>
                <a:gd name="T80" fmla="*/ 54244957 w 581"/>
                <a:gd name="T81" fmla="*/ 0 h 609"/>
                <a:gd name="T82" fmla="*/ 58017218 w 581"/>
                <a:gd name="T83" fmla="*/ 10999436 h 609"/>
                <a:gd name="T84" fmla="*/ 35903020 w 581"/>
                <a:gd name="T85" fmla="*/ 14622627 h 609"/>
                <a:gd name="T86" fmla="*/ 32260601 w 581"/>
                <a:gd name="T87" fmla="*/ 10999436 h 609"/>
                <a:gd name="T88" fmla="*/ 35903020 w 581"/>
                <a:gd name="T89" fmla="*/ 0 h 609"/>
                <a:gd name="T90" fmla="*/ 39545439 w 581"/>
                <a:gd name="T91" fmla="*/ 10999436 h 609"/>
                <a:gd name="T92" fmla="*/ 17561444 w 581"/>
                <a:gd name="T93" fmla="*/ 14622627 h 609"/>
                <a:gd name="T94" fmla="*/ 13788823 w 581"/>
                <a:gd name="T95" fmla="*/ 10999436 h 609"/>
                <a:gd name="T96" fmla="*/ 17561444 w 581"/>
                <a:gd name="T97" fmla="*/ 0 h 609"/>
                <a:gd name="T98" fmla="*/ 21203502 w 581"/>
                <a:gd name="T99" fmla="*/ 10999436 h 60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581" h="609">
                  <a:moveTo>
                    <a:pt x="566" y="523"/>
                  </a:moveTo>
                  <a:lnTo>
                    <a:pt x="566" y="523"/>
                  </a:lnTo>
                  <a:cubicBezTo>
                    <a:pt x="495" y="594"/>
                    <a:pt x="495" y="594"/>
                    <a:pt x="495" y="594"/>
                  </a:cubicBezTo>
                  <a:cubicBezTo>
                    <a:pt x="488" y="601"/>
                    <a:pt x="481" y="608"/>
                    <a:pt x="474" y="608"/>
                  </a:cubicBezTo>
                  <a:cubicBezTo>
                    <a:pt x="467" y="608"/>
                    <a:pt x="460" y="601"/>
                    <a:pt x="453" y="594"/>
                  </a:cubicBezTo>
                  <a:cubicBezTo>
                    <a:pt x="417" y="558"/>
                    <a:pt x="417" y="558"/>
                    <a:pt x="417" y="558"/>
                  </a:cubicBezTo>
                  <a:cubicBezTo>
                    <a:pt x="410" y="551"/>
                    <a:pt x="410" y="544"/>
                    <a:pt x="410" y="537"/>
                  </a:cubicBezTo>
                  <a:cubicBezTo>
                    <a:pt x="410" y="523"/>
                    <a:pt x="417" y="509"/>
                    <a:pt x="439" y="509"/>
                  </a:cubicBezTo>
                  <a:cubicBezTo>
                    <a:pt x="446" y="509"/>
                    <a:pt x="453" y="516"/>
                    <a:pt x="453" y="523"/>
                  </a:cubicBezTo>
                  <a:cubicBezTo>
                    <a:pt x="474" y="537"/>
                    <a:pt x="474" y="537"/>
                    <a:pt x="474" y="537"/>
                  </a:cubicBezTo>
                  <a:cubicBezTo>
                    <a:pt x="530" y="481"/>
                    <a:pt x="530" y="481"/>
                    <a:pt x="530" y="481"/>
                  </a:cubicBezTo>
                  <a:cubicBezTo>
                    <a:pt x="537" y="474"/>
                    <a:pt x="545" y="474"/>
                    <a:pt x="552" y="474"/>
                  </a:cubicBezTo>
                  <a:cubicBezTo>
                    <a:pt x="566" y="474"/>
                    <a:pt x="580" y="488"/>
                    <a:pt x="580" y="502"/>
                  </a:cubicBezTo>
                  <a:cubicBezTo>
                    <a:pt x="580" y="509"/>
                    <a:pt x="573" y="516"/>
                    <a:pt x="566" y="523"/>
                  </a:cubicBezTo>
                  <a:close/>
                  <a:moveTo>
                    <a:pt x="474" y="495"/>
                  </a:moveTo>
                  <a:lnTo>
                    <a:pt x="474" y="495"/>
                  </a:lnTo>
                  <a:cubicBezTo>
                    <a:pt x="467" y="488"/>
                    <a:pt x="453" y="481"/>
                    <a:pt x="439" y="481"/>
                  </a:cubicBezTo>
                  <a:cubicBezTo>
                    <a:pt x="403" y="481"/>
                    <a:pt x="382" y="509"/>
                    <a:pt x="382" y="537"/>
                  </a:cubicBezTo>
                  <a:cubicBezTo>
                    <a:pt x="382" y="558"/>
                    <a:pt x="389" y="573"/>
                    <a:pt x="396" y="580"/>
                  </a:cubicBezTo>
                  <a:cubicBezTo>
                    <a:pt x="424" y="608"/>
                    <a:pt x="424" y="608"/>
                    <a:pt x="424" y="608"/>
                  </a:cubicBezTo>
                  <a:cubicBezTo>
                    <a:pt x="29" y="608"/>
                    <a:pt x="29" y="608"/>
                    <a:pt x="29" y="608"/>
                  </a:cubicBezTo>
                  <a:cubicBezTo>
                    <a:pt x="15" y="608"/>
                    <a:pt x="0" y="594"/>
                    <a:pt x="0" y="580"/>
                  </a:cubicBezTo>
                  <a:cubicBezTo>
                    <a:pt x="0" y="85"/>
                    <a:pt x="0" y="85"/>
                    <a:pt x="0" y="85"/>
                  </a:cubicBezTo>
                  <a:cubicBezTo>
                    <a:pt x="0" y="71"/>
                    <a:pt x="15" y="56"/>
                    <a:pt x="29" y="56"/>
                  </a:cubicBezTo>
                  <a:cubicBezTo>
                    <a:pt x="78" y="56"/>
                    <a:pt x="78" y="56"/>
                    <a:pt x="78" y="56"/>
                  </a:cubicBezTo>
                  <a:cubicBezTo>
                    <a:pt x="78" y="85"/>
                    <a:pt x="78" y="85"/>
                    <a:pt x="78" y="85"/>
                  </a:cubicBezTo>
                  <a:cubicBezTo>
                    <a:pt x="78" y="120"/>
                    <a:pt x="106" y="141"/>
                    <a:pt x="135" y="141"/>
                  </a:cubicBezTo>
                  <a:cubicBezTo>
                    <a:pt x="163" y="141"/>
                    <a:pt x="191" y="120"/>
                    <a:pt x="191" y="85"/>
                  </a:cubicBezTo>
                  <a:cubicBezTo>
                    <a:pt x="191" y="56"/>
                    <a:pt x="191" y="56"/>
                    <a:pt x="191" y="56"/>
                  </a:cubicBezTo>
                  <a:cubicBezTo>
                    <a:pt x="219" y="56"/>
                    <a:pt x="219" y="56"/>
                    <a:pt x="219" y="56"/>
                  </a:cubicBezTo>
                  <a:cubicBezTo>
                    <a:pt x="219" y="85"/>
                    <a:pt x="219" y="85"/>
                    <a:pt x="219" y="85"/>
                  </a:cubicBezTo>
                  <a:cubicBezTo>
                    <a:pt x="219" y="120"/>
                    <a:pt x="248" y="141"/>
                    <a:pt x="276" y="141"/>
                  </a:cubicBezTo>
                  <a:cubicBezTo>
                    <a:pt x="304" y="141"/>
                    <a:pt x="333" y="120"/>
                    <a:pt x="333" y="85"/>
                  </a:cubicBezTo>
                  <a:cubicBezTo>
                    <a:pt x="333" y="56"/>
                    <a:pt x="333" y="56"/>
                    <a:pt x="333" y="56"/>
                  </a:cubicBezTo>
                  <a:cubicBezTo>
                    <a:pt x="361" y="56"/>
                    <a:pt x="361" y="56"/>
                    <a:pt x="361" y="56"/>
                  </a:cubicBezTo>
                  <a:cubicBezTo>
                    <a:pt x="361" y="85"/>
                    <a:pt x="361" y="85"/>
                    <a:pt x="361" y="85"/>
                  </a:cubicBezTo>
                  <a:cubicBezTo>
                    <a:pt x="361" y="120"/>
                    <a:pt x="389" y="141"/>
                    <a:pt x="417" y="141"/>
                  </a:cubicBezTo>
                  <a:cubicBezTo>
                    <a:pt x="446" y="141"/>
                    <a:pt x="474" y="120"/>
                    <a:pt x="474" y="85"/>
                  </a:cubicBezTo>
                  <a:cubicBezTo>
                    <a:pt x="474" y="56"/>
                    <a:pt x="474" y="56"/>
                    <a:pt x="474" y="56"/>
                  </a:cubicBezTo>
                  <a:cubicBezTo>
                    <a:pt x="523" y="56"/>
                    <a:pt x="523" y="56"/>
                    <a:pt x="523" y="56"/>
                  </a:cubicBezTo>
                  <a:cubicBezTo>
                    <a:pt x="537" y="56"/>
                    <a:pt x="552" y="71"/>
                    <a:pt x="552" y="85"/>
                  </a:cubicBezTo>
                  <a:cubicBezTo>
                    <a:pt x="552" y="445"/>
                    <a:pt x="552" y="445"/>
                    <a:pt x="552" y="445"/>
                  </a:cubicBezTo>
                  <a:cubicBezTo>
                    <a:pt x="530" y="445"/>
                    <a:pt x="516" y="452"/>
                    <a:pt x="509" y="460"/>
                  </a:cubicBezTo>
                  <a:lnTo>
                    <a:pt x="474" y="495"/>
                  </a:lnTo>
                  <a:close/>
                  <a:moveTo>
                    <a:pt x="78" y="488"/>
                  </a:moveTo>
                  <a:lnTo>
                    <a:pt x="78" y="488"/>
                  </a:lnTo>
                  <a:cubicBezTo>
                    <a:pt x="78" y="502"/>
                    <a:pt x="85" y="509"/>
                    <a:pt x="99" y="509"/>
                  </a:cubicBezTo>
                  <a:cubicBezTo>
                    <a:pt x="283" y="509"/>
                    <a:pt x="283" y="509"/>
                    <a:pt x="283" y="509"/>
                  </a:cubicBezTo>
                  <a:cubicBezTo>
                    <a:pt x="297" y="509"/>
                    <a:pt x="304" y="502"/>
                    <a:pt x="304" y="488"/>
                  </a:cubicBezTo>
                  <a:cubicBezTo>
                    <a:pt x="304" y="474"/>
                    <a:pt x="297" y="467"/>
                    <a:pt x="283" y="467"/>
                  </a:cubicBezTo>
                  <a:cubicBezTo>
                    <a:pt x="99" y="467"/>
                    <a:pt x="99" y="467"/>
                    <a:pt x="99" y="467"/>
                  </a:cubicBezTo>
                  <a:cubicBezTo>
                    <a:pt x="85" y="467"/>
                    <a:pt x="78" y="474"/>
                    <a:pt x="78" y="488"/>
                  </a:cubicBezTo>
                  <a:close/>
                  <a:moveTo>
                    <a:pt x="446" y="219"/>
                  </a:moveTo>
                  <a:lnTo>
                    <a:pt x="446" y="219"/>
                  </a:lnTo>
                  <a:cubicBezTo>
                    <a:pt x="106" y="219"/>
                    <a:pt x="106" y="219"/>
                    <a:pt x="106" y="219"/>
                  </a:cubicBezTo>
                  <a:cubicBezTo>
                    <a:pt x="92" y="219"/>
                    <a:pt x="78" y="233"/>
                    <a:pt x="78" y="247"/>
                  </a:cubicBezTo>
                  <a:cubicBezTo>
                    <a:pt x="78" y="262"/>
                    <a:pt x="92" y="276"/>
                    <a:pt x="106" y="276"/>
                  </a:cubicBezTo>
                  <a:cubicBezTo>
                    <a:pt x="446" y="276"/>
                    <a:pt x="446" y="276"/>
                    <a:pt x="446" y="276"/>
                  </a:cubicBezTo>
                  <a:cubicBezTo>
                    <a:pt x="460" y="276"/>
                    <a:pt x="474" y="262"/>
                    <a:pt x="474" y="247"/>
                  </a:cubicBezTo>
                  <a:cubicBezTo>
                    <a:pt x="474" y="233"/>
                    <a:pt x="460" y="219"/>
                    <a:pt x="446" y="219"/>
                  </a:cubicBezTo>
                  <a:close/>
                  <a:moveTo>
                    <a:pt x="446" y="339"/>
                  </a:moveTo>
                  <a:lnTo>
                    <a:pt x="446" y="339"/>
                  </a:lnTo>
                  <a:cubicBezTo>
                    <a:pt x="276" y="339"/>
                    <a:pt x="276" y="339"/>
                    <a:pt x="276" y="339"/>
                  </a:cubicBezTo>
                  <a:cubicBezTo>
                    <a:pt x="226" y="339"/>
                    <a:pt x="226" y="339"/>
                    <a:pt x="226" y="339"/>
                  </a:cubicBezTo>
                  <a:cubicBezTo>
                    <a:pt x="106" y="339"/>
                    <a:pt x="106" y="339"/>
                    <a:pt x="106" y="339"/>
                  </a:cubicBezTo>
                  <a:cubicBezTo>
                    <a:pt x="92" y="339"/>
                    <a:pt x="78" y="353"/>
                    <a:pt x="78" y="367"/>
                  </a:cubicBezTo>
                  <a:cubicBezTo>
                    <a:pt x="78" y="389"/>
                    <a:pt x="92" y="396"/>
                    <a:pt x="106" y="396"/>
                  </a:cubicBezTo>
                  <a:cubicBezTo>
                    <a:pt x="226" y="396"/>
                    <a:pt x="226" y="396"/>
                    <a:pt x="226" y="396"/>
                  </a:cubicBezTo>
                  <a:cubicBezTo>
                    <a:pt x="276" y="396"/>
                    <a:pt x="276" y="396"/>
                    <a:pt x="276" y="396"/>
                  </a:cubicBezTo>
                  <a:cubicBezTo>
                    <a:pt x="446" y="396"/>
                    <a:pt x="446" y="396"/>
                    <a:pt x="446" y="396"/>
                  </a:cubicBezTo>
                  <a:cubicBezTo>
                    <a:pt x="460" y="396"/>
                    <a:pt x="474" y="389"/>
                    <a:pt x="474" y="367"/>
                  </a:cubicBezTo>
                  <a:cubicBezTo>
                    <a:pt x="474" y="353"/>
                    <a:pt x="460" y="339"/>
                    <a:pt x="446" y="339"/>
                  </a:cubicBezTo>
                  <a:close/>
                  <a:moveTo>
                    <a:pt x="417" y="113"/>
                  </a:moveTo>
                  <a:lnTo>
                    <a:pt x="417" y="113"/>
                  </a:lnTo>
                  <a:cubicBezTo>
                    <a:pt x="403" y="113"/>
                    <a:pt x="389" y="106"/>
                    <a:pt x="389" y="85"/>
                  </a:cubicBezTo>
                  <a:cubicBezTo>
                    <a:pt x="389" y="28"/>
                    <a:pt x="389" y="28"/>
                    <a:pt x="389" y="28"/>
                  </a:cubicBezTo>
                  <a:cubicBezTo>
                    <a:pt x="389" y="14"/>
                    <a:pt x="403" y="0"/>
                    <a:pt x="417" y="0"/>
                  </a:cubicBezTo>
                  <a:cubicBezTo>
                    <a:pt x="431" y="0"/>
                    <a:pt x="446" y="14"/>
                    <a:pt x="446" y="28"/>
                  </a:cubicBezTo>
                  <a:cubicBezTo>
                    <a:pt x="446" y="85"/>
                    <a:pt x="446" y="85"/>
                    <a:pt x="446" y="85"/>
                  </a:cubicBezTo>
                  <a:cubicBezTo>
                    <a:pt x="446" y="106"/>
                    <a:pt x="431" y="113"/>
                    <a:pt x="417" y="113"/>
                  </a:cubicBezTo>
                  <a:close/>
                  <a:moveTo>
                    <a:pt x="276" y="113"/>
                  </a:moveTo>
                  <a:lnTo>
                    <a:pt x="276" y="113"/>
                  </a:lnTo>
                  <a:cubicBezTo>
                    <a:pt x="262" y="113"/>
                    <a:pt x="248" y="106"/>
                    <a:pt x="248" y="85"/>
                  </a:cubicBezTo>
                  <a:cubicBezTo>
                    <a:pt x="248" y="28"/>
                    <a:pt x="248" y="28"/>
                    <a:pt x="248" y="28"/>
                  </a:cubicBezTo>
                  <a:cubicBezTo>
                    <a:pt x="248" y="14"/>
                    <a:pt x="262" y="0"/>
                    <a:pt x="276" y="0"/>
                  </a:cubicBezTo>
                  <a:cubicBezTo>
                    <a:pt x="290" y="0"/>
                    <a:pt x="304" y="14"/>
                    <a:pt x="304" y="28"/>
                  </a:cubicBezTo>
                  <a:cubicBezTo>
                    <a:pt x="304" y="85"/>
                    <a:pt x="304" y="85"/>
                    <a:pt x="304" y="85"/>
                  </a:cubicBezTo>
                  <a:cubicBezTo>
                    <a:pt x="304" y="106"/>
                    <a:pt x="290" y="113"/>
                    <a:pt x="276" y="113"/>
                  </a:cubicBezTo>
                  <a:close/>
                  <a:moveTo>
                    <a:pt x="135" y="113"/>
                  </a:moveTo>
                  <a:lnTo>
                    <a:pt x="135" y="113"/>
                  </a:lnTo>
                  <a:cubicBezTo>
                    <a:pt x="121" y="113"/>
                    <a:pt x="106" y="106"/>
                    <a:pt x="106" y="85"/>
                  </a:cubicBezTo>
                  <a:cubicBezTo>
                    <a:pt x="106" y="28"/>
                    <a:pt x="106" y="28"/>
                    <a:pt x="106" y="28"/>
                  </a:cubicBezTo>
                  <a:cubicBezTo>
                    <a:pt x="106" y="14"/>
                    <a:pt x="121" y="0"/>
                    <a:pt x="135" y="0"/>
                  </a:cubicBezTo>
                  <a:cubicBezTo>
                    <a:pt x="149" y="0"/>
                    <a:pt x="163" y="14"/>
                    <a:pt x="163" y="28"/>
                  </a:cubicBezTo>
                  <a:cubicBezTo>
                    <a:pt x="163" y="85"/>
                    <a:pt x="163" y="85"/>
                    <a:pt x="163" y="85"/>
                  </a:cubicBezTo>
                  <a:cubicBezTo>
                    <a:pt x="163" y="106"/>
                    <a:pt x="149" y="113"/>
                    <a:pt x="135" y="113"/>
                  </a:cubicBezTo>
                  <a:close/>
                </a:path>
              </a:pathLst>
            </a:custGeom>
            <a:solidFill>
              <a:schemeClr val="bg1"/>
            </a:solidFill>
            <a:ln>
              <a:noFill/>
            </a:ln>
          </p:spPr>
          <p:txBody>
            <a:bodyPr wrap="none" lIns="45720" tIns="22860" rIns="45720" bIns="22860" anchor="ctr"/>
            <a:lstStyle/>
            <a:p>
              <a:endParaRPr lang="en-US" sz="2400">
                <a:cs typeface="+mn-ea"/>
                <a:sym typeface="+mn-lt"/>
              </a:endParaRPr>
            </a:p>
          </p:txBody>
        </p:sp>
      </p:grpSp>
      <p:grpSp>
        <p:nvGrpSpPr>
          <p:cNvPr id="15" name="组合 14"/>
          <p:cNvGrpSpPr/>
          <p:nvPr/>
        </p:nvGrpSpPr>
        <p:grpSpPr>
          <a:xfrm>
            <a:off x="6192011" y="1700284"/>
            <a:ext cx="576064" cy="576064"/>
            <a:chOff x="4788024" y="1275213"/>
            <a:chExt cx="432048" cy="432048"/>
          </a:xfrm>
        </p:grpSpPr>
        <p:sp>
          <p:nvSpPr>
            <p:cNvPr id="16" name="椭圆 65"/>
            <p:cNvSpPr>
              <a:spLocks noChangeArrowheads="1"/>
            </p:cNvSpPr>
            <p:nvPr/>
          </p:nvSpPr>
          <p:spPr bwMode="auto">
            <a:xfrm>
              <a:off x="4788024" y="1275213"/>
              <a:ext cx="432048" cy="432048"/>
            </a:xfrm>
            <a:prstGeom prst="ellipse">
              <a:avLst/>
            </a:prstGeom>
            <a:solidFill>
              <a:srgbClr val="F79600"/>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mn-lt"/>
                <a:ea typeface="+mn-ea"/>
                <a:cs typeface="+mn-ea"/>
                <a:sym typeface="+mn-lt"/>
              </a:endParaRPr>
            </a:p>
          </p:txBody>
        </p:sp>
        <p:sp>
          <p:nvSpPr>
            <p:cNvPr id="17" name="Freeform 110"/>
            <p:cNvSpPr>
              <a:spLocks noChangeArrowheads="1"/>
            </p:cNvSpPr>
            <p:nvPr/>
          </p:nvSpPr>
          <p:spPr bwMode="auto">
            <a:xfrm>
              <a:off x="4891102" y="1366806"/>
              <a:ext cx="250679" cy="248862"/>
            </a:xfrm>
            <a:custGeom>
              <a:avLst/>
              <a:gdLst>
                <a:gd name="T0" fmla="*/ 78678142 w 609"/>
                <a:gd name="T1" fmla="*/ 71002280 h 602"/>
                <a:gd name="T2" fmla="*/ 78678142 w 609"/>
                <a:gd name="T3" fmla="*/ 71002280 h 602"/>
                <a:gd name="T4" fmla="*/ 71302258 w 609"/>
                <a:gd name="T5" fmla="*/ 78441997 h 602"/>
                <a:gd name="T6" fmla="*/ 65867111 w 609"/>
                <a:gd name="T7" fmla="*/ 76614673 h 602"/>
                <a:gd name="T8" fmla="*/ 44774038 w 609"/>
                <a:gd name="T9" fmla="*/ 54426302 h 602"/>
                <a:gd name="T10" fmla="*/ 29245613 w 609"/>
                <a:gd name="T11" fmla="*/ 59125033 h 602"/>
                <a:gd name="T12" fmla="*/ 0 w 609"/>
                <a:gd name="T13" fmla="*/ 29497307 h 602"/>
                <a:gd name="T14" fmla="*/ 29245613 w 609"/>
                <a:gd name="T15" fmla="*/ 0 h 602"/>
                <a:gd name="T16" fmla="*/ 58491226 w 609"/>
                <a:gd name="T17" fmla="*/ 29497307 h 602"/>
                <a:gd name="T18" fmla="*/ 54867675 w 609"/>
                <a:gd name="T19" fmla="*/ 44376380 h 602"/>
                <a:gd name="T20" fmla="*/ 75960749 w 609"/>
                <a:gd name="T21" fmla="*/ 65520668 h 602"/>
                <a:gd name="T22" fmla="*/ 78678142 w 609"/>
                <a:gd name="T23" fmla="*/ 71002280 h 602"/>
                <a:gd name="T24" fmla="*/ 29245613 w 609"/>
                <a:gd name="T25" fmla="*/ 7439717 h 602"/>
                <a:gd name="T26" fmla="*/ 29245613 w 609"/>
                <a:gd name="T27" fmla="*/ 7439717 h 602"/>
                <a:gd name="T28" fmla="*/ 7246742 w 609"/>
                <a:gd name="T29" fmla="*/ 29497307 h 602"/>
                <a:gd name="T30" fmla="*/ 29245613 w 609"/>
                <a:gd name="T31" fmla="*/ 51685677 h 602"/>
                <a:gd name="T32" fmla="*/ 51244484 w 609"/>
                <a:gd name="T33" fmla="*/ 29497307 h 602"/>
                <a:gd name="T34" fmla="*/ 29245613 w 609"/>
                <a:gd name="T35" fmla="*/ 7439717 h 602"/>
                <a:gd name="T36" fmla="*/ 42056644 w 609"/>
                <a:gd name="T37" fmla="*/ 33282375 h 602"/>
                <a:gd name="T38" fmla="*/ 42056644 w 609"/>
                <a:gd name="T39" fmla="*/ 33282375 h 602"/>
                <a:gd name="T40" fmla="*/ 32868804 w 609"/>
                <a:gd name="T41" fmla="*/ 33282375 h 602"/>
                <a:gd name="T42" fmla="*/ 32868804 w 609"/>
                <a:gd name="T43" fmla="*/ 41504973 h 602"/>
                <a:gd name="T44" fmla="*/ 29245613 w 609"/>
                <a:gd name="T45" fmla="*/ 45290042 h 602"/>
                <a:gd name="T46" fmla="*/ 25622062 w 609"/>
                <a:gd name="T47" fmla="*/ 41504973 h 602"/>
                <a:gd name="T48" fmla="*/ 25622062 w 609"/>
                <a:gd name="T49" fmla="*/ 33282375 h 602"/>
                <a:gd name="T50" fmla="*/ 17340380 w 609"/>
                <a:gd name="T51" fmla="*/ 33282375 h 602"/>
                <a:gd name="T52" fmla="*/ 13716829 w 609"/>
                <a:gd name="T53" fmla="*/ 29497307 h 602"/>
                <a:gd name="T54" fmla="*/ 17340380 w 609"/>
                <a:gd name="T55" fmla="*/ 25842658 h 602"/>
                <a:gd name="T56" fmla="*/ 25622062 w 609"/>
                <a:gd name="T57" fmla="*/ 25842658 h 602"/>
                <a:gd name="T58" fmla="*/ 25622062 w 609"/>
                <a:gd name="T59" fmla="*/ 16575978 h 602"/>
                <a:gd name="T60" fmla="*/ 29245613 w 609"/>
                <a:gd name="T61" fmla="*/ 12921329 h 602"/>
                <a:gd name="T62" fmla="*/ 32868804 w 609"/>
                <a:gd name="T63" fmla="*/ 16575978 h 602"/>
                <a:gd name="T64" fmla="*/ 32868804 w 609"/>
                <a:gd name="T65" fmla="*/ 25842658 h 602"/>
                <a:gd name="T66" fmla="*/ 42056644 w 609"/>
                <a:gd name="T67" fmla="*/ 25842658 h 602"/>
                <a:gd name="T68" fmla="*/ 45679835 w 609"/>
                <a:gd name="T69" fmla="*/ 29497307 h 602"/>
                <a:gd name="T70" fmla="*/ 42056644 w 609"/>
                <a:gd name="T71" fmla="*/ 33282375 h 60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09" h="602">
                  <a:moveTo>
                    <a:pt x="608" y="544"/>
                  </a:moveTo>
                  <a:lnTo>
                    <a:pt x="608" y="544"/>
                  </a:lnTo>
                  <a:cubicBezTo>
                    <a:pt x="608" y="573"/>
                    <a:pt x="579" y="601"/>
                    <a:pt x="551" y="601"/>
                  </a:cubicBezTo>
                  <a:cubicBezTo>
                    <a:pt x="530" y="601"/>
                    <a:pt x="516" y="594"/>
                    <a:pt x="509" y="587"/>
                  </a:cubicBezTo>
                  <a:cubicBezTo>
                    <a:pt x="346" y="417"/>
                    <a:pt x="346" y="417"/>
                    <a:pt x="346" y="417"/>
                  </a:cubicBezTo>
                  <a:cubicBezTo>
                    <a:pt x="311" y="438"/>
                    <a:pt x="269" y="453"/>
                    <a:pt x="226" y="453"/>
                  </a:cubicBezTo>
                  <a:cubicBezTo>
                    <a:pt x="106" y="453"/>
                    <a:pt x="0" y="347"/>
                    <a:pt x="0" y="226"/>
                  </a:cubicBezTo>
                  <a:cubicBezTo>
                    <a:pt x="0" y="99"/>
                    <a:pt x="106" y="0"/>
                    <a:pt x="226" y="0"/>
                  </a:cubicBezTo>
                  <a:cubicBezTo>
                    <a:pt x="353" y="0"/>
                    <a:pt x="452" y="99"/>
                    <a:pt x="452" y="226"/>
                  </a:cubicBezTo>
                  <a:cubicBezTo>
                    <a:pt x="452" y="269"/>
                    <a:pt x="445" y="304"/>
                    <a:pt x="424" y="340"/>
                  </a:cubicBezTo>
                  <a:cubicBezTo>
                    <a:pt x="587" y="502"/>
                    <a:pt x="587" y="502"/>
                    <a:pt x="587" y="502"/>
                  </a:cubicBezTo>
                  <a:cubicBezTo>
                    <a:pt x="601" y="516"/>
                    <a:pt x="608" y="530"/>
                    <a:pt x="608" y="544"/>
                  </a:cubicBezTo>
                  <a:close/>
                  <a:moveTo>
                    <a:pt x="226" y="57"/>
                  </a:moveTo>
                  <a:lnTo>
                    <a:pt x="226" y="57"/>
                  </a:lnTo>
                  <a:cubicBezTo>
                    <a:pt x="134" y="57"/>
                    <a:pt x="56" y="127"/>
                    <a:pt x="56" y="226"/>
                  </a:cubicBezTo>
                  <a:cubicBezTo>
                    <a:pt x="56" y="318"/>
                    <a:pt x="134" y="396"/>
                    <a:pt x="226" y="396"/>
                  </a:cubicBezTo>
                  <a:cubicBezTo>
                    <a:pt x="325" y="396"/>
                    <a:pt x="396" y="318"/>
                    <a:pt x="396" y="226"/>
                  </a:cubicBezTo>
                  <a:cubicBezTo>
                    <a:pt x="396" y="127"/>
                    <a:pt x="325" y="57"/>
                    <a:pt x="226" y="57"/>
                  </a:cubicBezTo>
                  <a:close/>
                  <a:moveTo>
                    <a:pt x="325" y="255"/>
                  </a:moveTo>
                  <a:lnTo>
                    <a:pt x="325" y="255"/>
                  </a:lnTo>
                  <a:cubicBezTo>
                    <a:pt x="254" y="255"/>
                    <a:pt x="254" y="255"/>
                    <a:pt x="254" y="255"/>
                  </a:cubicBezTo>
                  <a:cubicBezTo>
                    <a:pt x="254" y="318"/>
                    <a:pt x="254" y="318"/>
                    <a:pt x="254" y="318"/>
                  </a:cubicBezTo>
                  <a:cubicBezTo>
                    <a:pt x="254" y="333"/>
                    <a:pt x="247" y="347"/>
                    <a:pt x="226" y="347"/>
                  </a:cubicBezTo>
                  <a:cubicBezTo>
                    <a:pt x="212" y="347"/>
                    <a:pt x="198" y="333"/>
                    <a:pt x="198" y="318"/>
                  </a:cubicBezTo>
                  <a:cubicBezTo>
                    <a:pt x="198" y="255"/>
                    <a:pt x="198" y="255"/>
                    <a:pt x="198" y="255"/>
                  </a:cubicBezTo>
                  <a:cubicBezTo>
                    <a:pt x="134" y="255"/>
                    <a:pt x="134" y="255"/>
                    <a:pt x="134" y="255"/>
                  </a:cubicBezTo>
                  <a:cubicBezTo>
                    <a:pt x="120" y="255"/>
                    <a:pt x="106" y="241"/>
                    <a:pt x="106" y="226"/>
                  </a:cubicBezTo>
                  <a:cubicBezTo>
                    <a:pt x="106" y="205"/>
                    <a:pt x="120" y="198"/>
                    <a:pt x="134" y="198"/>
                  </a:cubicBezTo>
                  <a:cubicBezTo>
                    <a:pt x="198" y="198"/>
                    <a:pt x="198" y="198"/>
                    <a:pt x="198" y="198"/>
                  </a:cubicBezTo>
                  <a:cubicBezTo>
                    <a:pt x="198" y="127"/>
                    <a:pt x="198" y="127"/>
                    <a:pt x="198" y="127"/>
                  </a:cubicBezTo>
                  <a:cubicBezTo>
                    <a:pt x="198" y="113"/>
                    <a:pt x="212" y="99"/>
                    <a:pt x="226" y="99"/>
                  </a:cubicBezTo>
                  <a:cubicBezTo>
                    <a:pt x="247" y="99"/>
                    <a:pt x="254" y="113"/>
                    <a:pt x="254" y="127"/>
                  </a:cubicBezTo>
                  <a:cubicBezTo>
                    <a:pt x="254" y="198"/>
                    <a:pt x="254" y="198"/>
                    <a:pt x="254" y="198"/>
                  </a:cubicBezTo>
                  <a:cubicBezTo>
                    <a:pt x="325" y="198"/>
                    <a:pt x="325" y="198"/>
                    <a:pt x="325" y="198"/>
                  </a:cubicBezTo>
                  <a:cubicBezTo>
                    <a:pt x="339" y="198"/>
                    <a:pt x="353" y="205"/>
                    <a:pt x="353" y="226"/>
                  </a:cubicBezTo>
                  <a:cubicBezTo>
                    <a:pt x="353" y="241"/>
                    <a:pt x="339" y="255"/>
                    <a:pt x="325" y="255"/>
                  </a:cubicBezTo>
                  <a:close/>
                </a:path>
              </a:pathLst>
            </a:custGeom>
            <a:solidFill>
              <a:schemeClr val="bg1"/>
            </a:solidFill>
            <a:ln>
              <a:noFill/>
            </a:ln>
          </p:spPr>
          <p:txBody>
            <a:bodyPr wrap="none" lIns="45720" tIns="22860" rIns="45720" bIns="22860" anchor="ctr"/>
            <a:lstStyle/>
            <a:p>
              <a:endParaRPr lang="en-US" sz="2400">
                <a:cs typeface="+mn-ea"/>
                <a:sym typeface="+mn-lt"/>
              </a:endParaRPr>
            </a:p>
          </p:txBody>
        </p:sp>
      </p:grpSp>
      <p:grpSp>
        <p:nvGrpSpPr>
          <p:cNvPr id="18" name="组合 17"/>
          <p:cNvGrpSpPr/>
          <p:nvPr/>
        </p:nvGrpSpPr>
        <p:grpSpPr>
          <a:xfrm>
            <a:off x="7056107" y="1699760"/>
            <a:ext cx="577111" cy="577112"/>
            <a:chOff x="5436096" y="1274820"/>
            <a:chExt cx="432833" cy="432834"/>
          </a:xfrm>
        </p:grpSpPr>
        <p:sp>
          <p:nvSpPr>
            <p:cNvPr id="19" name="椭圆 16"/>
            <p:cNvSpPr>
              <a:spLocks noChangeArrowheads="1"/>
            </p:cNvSpPr>
            <p:nvPr/>
          </p:nvSpPr>
          <p:spPr bwMode="auto">
            <a:xfrm>
              <a:off x="5436096" y="1274820"/>
              <a:ext cx="432833" cy="432834"/>
            </a:xfrm>
            <a:prstGeom prst="ellipse">
              <a:avLst/>
            </a:pr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mn-lt"/>
                <a:ea typeface="+mn-ea"/>
                <a:cs typeface="+mn-ea"/>
                <a:sym typeface="+mn-lt"/>
              </a:endParaRPr>
            </a:p>
          </p:txBody>
        </p:sp>
        <p:sp>
          <p:nvSpPr>
            <p:cNvPr id="20" name="Freeform 16"/>
            <p:cNvSpPr>
              <a:spLocks noChangeArrowheads="1"/>
            </p:cNvSpPr>
            <p:nvPr/>
          </p:nvSpPr>
          <p:spPr bwMode="auto">
            <a:xfrm>
              <a:off x="5554420" y="1377705"/>
              <a:ext cx="196183" cy="227065"/>
            </a:xfrm>
            <a:custGeom>
              <a:avLst/>
              <a:gdLst>
                <a:gd name="T0" fmla="*/ 58106390 w 475"/>
                <a:gd name="T1" fmla="*/ 71207247 h 552"/>
                <a:gd name="T2" fmla="*/ 58106390 w 475"/>
                <a:gd name="T3" fmla="*/ 71207247 h 552"/>
                <a:gd name="T4" fmla="*/ 54327993 w 475"/>
                <a:gd name="T5" fmla="*/ 71207247 h 552"/>
                <a:gd name="T6" fmla="*/ 54327993 w 475"/>
                <a:gd name="T7" fmla="*/ 0 h 552"/>
                <a:gd name="T8" fmla="*/ 58106390 w 475"/>
                <a:gd name="T9" fmla="*/ 0 h 552"/>
                <a:gd name="T10" fmla="*/ 61754124 w 475"/>
                <a:gd name="T11" fmla="*/ 3618618 h 552"/>
                <a:gd name="T12" fmla="*/ 61754124 w 475"/>
                <a:gd name="T13" fmla="*/ 67588630 h 552"/>
                <a:gd name="T14" fmla="*/ 58106390 w 475"/>
                <a:gd name="T15" fmla="*/ 71207247 h 552"/>
                <a:gd name="T16" fmla="*/ 7426131 w 475"/>
                <a:gd name="T17" fmla="*/ 67588630 h 552"/>
                <a:gd name="T18" fmla="*/ 7426131 w 475"/>
                <a:gd name="T19" fmla="*/ 67588630 h 552"/>
                <a:gd name="T20" fmla="*/ 7426131 w 475"/>
                <a:gd name="T21" fmla="*/ 63970012 h 552"/>
                <a:gd name="T22" fmla="*/ 13809846 w 475"/>
                <a:gd name="T23" fmla="*/ 63970012 h 552"/>
                <a:gd name="T24" fmla="*/ 21235977 w 475"/>
                <a:gd name="T25" fmla="*/ 56603721 h 552"/>
                <a:gd name="T26" fmla="*/ 13809846 w 475"/>
                <a:gd name="T27" fmla="*/ 49237429 h 552"/>
                <a:gd name="T28" fmla="*/ 7426131 w 475"/>
                <a:gd name="T29" fmla="*/ 49237429 h 552"/>
                <a:gd name="T30" fmla="*/ 7426131 w 475"/>
                <a:gd name="T31" fmla="*/ 42905028 h 552"/>
                <a:gd name="T32" fmla="*/ 13809846 w 475"/>
                <a:gd name="T33" fmla="*/ 42905028 h 552"/>
                <a:gd name="T34" fmla="*/ 21235977 w 475"/>
                <a:gd name="T35" fmla="*/ 35539095 h 552"/>
                <a:gd name="T36" fmla="*/ 13809846 w 475"/>
                <a:gd name="T37" fmla="*/ 28301860 h 552"/>
                <a:gd name="T38" fmla="*/ 7426131 w 475"/>
                <a:gd name="T39" fmla="*/ 28301860 h 552"/>
                <a:gd name="T40" fmla="*/ 7426131 w 475"/>
                <a:gd name="T41" fmla="*/ 21840403 h 552"/>
                <a:gd name="T42" fmla="*/ 13809846 w 475"/>
                <a:gd name="T43" fmla="*/ 21840403 h 552"/>
                <a:gd name="T44" fmla="*/ 21235977 w 475"/>
                <a:gd name="T45" fmla="*/ 14603167 h 552"/>
                <a:gd name="T46" fmla="*/ 13809846 w 475"/>
                <a:gd name="T47" fmla="*/ 7236876 h 552"/>
                <a:gd name="T48" fmla="*/ 7426131 w 475"/>
                <a:gd name="T49" fmla="*/ 7236876 h 552"/>
                <a:gd name="T50" fmla="*/ 7426131 w 475"/>
                <a:gd name="T51" fmla="*/ 3618618 h 552"/>
                <a:gd name="T52" fmla="*/ 11074226 w 475"/>
                <a:gd name="T53" fmla="*/ 0 h 552"/>
                <a:gd name="T54" fmla="*/ 50680259 w 475"/>
                <a:gd name="T55" fmla="*/ 0 h 552"/>
                <a:gd name="T56" fmla="*/ 50680259 w 475"/>
                <a:gd name="T57" fmla="*/ 71207247 h 552"/>
                <a:gd name="T58" fmla="*/ 11074226 w 475"/>
                <a:gd name="T59" fmla="*/ 71207247 h 552"/>
                <a:gd name="T60" fmla="*/ 7426131 w 475"/>
                <a:gd name="T61" fmla="*/ 67588630 h 552"/>
                <a:gd name="T62" fmla="*/ 17588243 w 475"/>
                <a:gd name="T63" fmla="*/ 14603167 h 552"/>
                <a:gd name="T64" fmla="*/ 17588243 w 475"/>
                <a:gd name="T65" fmla="*/ 14603167 h 552"/>
                <a:gd name="T66" fmla="*/ 13809846 w 475"/>
                <a:gd name="T67" fmla="*/ 18221785 h 552"/>
                <a:gd name="T68" fmla="*/ 3778036 w 475"/>
                <a:gd name="T69" fmla="*/ 18221785 h 552"/>
                <a:gd name="T70" fmla="*/ 0 w 475"/>
                <a:gd name="T71" fmla="*/ 14603167 h 552"/>
                <a:gd name="T72" fmla="*/ 3778036 w 475"/>
                <a:gd name="T73" fmla="*/ 10984909 h 552"/>
                <a:gd name="T74" fmla="*/ 13809846 w 475"/>
                <a:gd name="T75" fmla="*/ 10984909 h 552"/>
                <a:gd name="T76" fmla="*/ 17588243 w 475"/>
                <a:gd name="T77" fmla="*/ 14603167 h 552"/>
                <a:gd name="T78" fmla="*/ 3778036 w 475"/>
                <a:gd name="T79" fmla="*/ 31920478 h 552"/>
                <a:gd name="T80" fmla="*/ 3778036 w 475"/>
                <a:gd name="T81" fmla="*/ 31920478 h 552"/>
                <a:gd name="T82" fmla="*/ 13809846 w 475"/>
                <a:gd name="T83" fmla="*/ 31920478 h 552"/>
                <a:gd name="T84" fmla="*/ 17588243 w 475"/>
                <a:gd name="T85" fmla="*/ 35539095 h 552"/>
                <a:gd name="T86" fmla="*/ 13809846 w 475"/>
                <a:gd name="T87" fmla="*/ 39286770 h 552"/>
                <a:gd name="T88" fmla="*/ 3778036 w 475"/>
                <a:gd name="T89" fmla="*/ 39286770 h 552"/>
                <a:gd name="T90" fmla="*/ 0 w 475"/>
                <a:gd name="T91" fmla="*/ 35539095 h 552"/>
                <a:gd name="T92" fmla="*/ 3778036 w 475"/>
                <a:gd name="T93" fmla="*/ 31920478 h 552"/>
                <a:gd name="T94" fmla="*/ 3778036 w 475"/>
                <a:gd name="T95" fmla="*/ 52985462 h 552"/>
                <a:gd name="T96" fmla="*/ 3778036 w 475"/>
                <a:gd name="T97" fmla="*/ 52985462 h 552"/>
                <a:gd name="T98" fmla="*/ 13809846 w 475"/>
                <a:gd name="T99" fmla="*/ 52985462 h 552"/>
                <a:gd name="T100" fmla="*/ 17588243 w 475"/>
                <a:gd name="T101" fmla="*/ 56603721 h 552"/>
                <a:gd name="T102" fmla="*/ 13809846 w 475"/>
                <a:gd name="T103" fmla="*/ 60222338 h 552"/>
                <a:gd name="T104" fmla="*/ 3778036 w 475"/>
                <a:gd name="T105" fmla="*/ 60222338 h 552"/>
                <a:gd name="T106" fmla="*/ 0 w 475"/>
                <a:gd name="T107" fmla="*/ 56603721 h 552"/>
                <a:gd name="T108" fmla="*/ 3778036 w 475"/>
                <a:gd name="T109" fmla="*/ 52985462 h 55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75" h="552">
                  <a:moveTo>
                    <a:pt x="446" y="551"/>
                  </a:moveTo>
                  <a:lnTo>
                    <a:pt x="446" y="551"/>
                  </a:lnTo>
                  <a:cubicBezTo>
                    <a:pt x="417" y="551"/>
                    <a:pt x="417" y="551"/>
                    <a:pt x="417" y="551"/>
                  </a:cubicBezTo>
                  <a:cubicBezTo>
                    <a:pt x="417" y="0"/>
                    <a:pt x="417" y="0"/>
                    <a:pt x="417" y="0"/>
                  </a:cubicBezTo>
                  <a:cubicBezTo>
                    <a:pt x="446" y="0"/>
                    <a:pt x="446" y="0"/>
                    <a:pt x="446" y="0"/>
                  </a:cubicBezTo>
                  <a:cubicBezTo>
                    <a:pt x="460" y="0"/>
                    <a:pt x="474" y="14"/>
                    <a:pt x="474" y="28"/>
                  </a:cubicBezTo>
                  <a:cubicBezTo>
                    <a:pt x="474" y="523"/>
                    <a:pt x="474" y="523"/>
                    <a:pt x="474" y="523"/>
                  </a:cubicBezTo>
                  <a:cubicBezTo>
                    <a:pt x="474" y="537"/>
                    <a:pt x="460" y="551"/>
                    <a:pt x="446" y="551"/>
                  </a:cubicBezTo>
                  <a:close/>
                  <a:moveTo>
                    <a:pt x="57" y="523"/>
                  </a:moveTo>
                  <a:lnTo>
                    <a:pt x="57" y="523"/>
                  </a:lnTo>
                  <a:cubicBezTo>
                    <a:pt x="57" y="495"/>
                    <a:pt x="57" y="495"/>
                    <a:pt x="57" y="495"/>
                  </a:cubicBezTo>
                  <a:cubicBezTo>
                    <a:pt x="106" y="495"/>
                    <a:pt x="106" y="495"/>
                    <a:pt x="106" y="495"/>
                  </a:cubicBezTo>
                  <a:cubicBezTo>
                    <a:pt x="135" y="495"/>
                    <a:pt x="163" y="466"/>
                    <a:pt x="163" y="438"/>
                  </a:cubicBezTo>
                  <a:cubicBezTo>
                    <a:pt x="163" y="403"/>
                    <a:pt x="135" y="381"/>
                    <a:pt x="106" y="381"/>
                  </a:cubicBezTo>
                  <a:cubicBezTo>
                    <a:pt x="57" y="381"/>
                    <a:pt x="57" y="381"/>
                    <a:pt x="57" y="381"/>
                  </a:cubicBezTo>
                  <a:cubicBezTo>
                    <a:pt x="57" y="332"/>
                    <a:pt x="57" y="332"/>
                    <a:pt x="57" y="332"/>
                  </a:cubicBezTo>
                  <a:cubicBezTo>
                    <a:pt x="106" y="332"/>
                    <a:pt x="106" y="332"/>
                    <a:pt x="106" y="332"/>
                  </a:cubicBezTo>
                  <a:cubicBezTo>
                    <a:pt x="135" y="332"/>
                    <a:pt x="163" y="304"/>
                    <a:pt x="163" y="275"/>
                  </a:cubicBezTo>
                  <a:cubicBezTo>
                    <a:pt x="163" y="247"/>
                    <a:pt x="135" y="219"/>
                    <a:pt x="106" y="219"/>
                  </a:cubicBezTo>
                  <a:cubicBezTo>
                    <a:pt x="57" y="219"/>
                    <a:pt x="57" y="219"/>
                    <a:pt x="57" y="219"/>
                  </a:cubicBezTo>
                  <a:cubicBezTo>
                    <a:pt x="57" y="169"/>
                    <a:pt x="57" y="169"/>
                    <a:pt x="57" y="169"/>
                  </a:cubicBezTo>
                  <a:cubicBezTo>
                    <a:pt x="106" y="169"/>
                    <a:pt x="106" y="169"/>
                    <a:pt x="106" y="169"/>
                  </a:cubicBezTo>
                  <a:cubicBezTo>
                    <a:pt x="135" y="169"/>
                    <a:pt x="163" y="148"/>
                    <a:pt x="163" y="113"/>
                  </a:cubicBezTo>
                  <a:cubicBezTo>
                    <a:pt x="163" y="85"/>
                    <a:pt x="135" y="56"/>
                    <a:pt x="106" y="56"/>
                  </a:cubicBezTo>
                  <a:cubicBezTo>
                    <a:pt x="57" y="56"/>
                    <a:pt x="57" y="56"/>
                    <a:pt x="57" y="56"/>
                  </a:cubicBezTo>
                  <a:cubicBezTo>
                    <a:pt x="57" y="28"/>
                    <a:pt x="57" y="28"/>
                    <a:pt x="57" y="28"/>
                  </a:cubicBezTo>
                  <a:cubicBezTo>
                    <a:pt x="57" y="14"/>
                    <a:pt x="71" y="0"/>
                    <a:pt x="85" y="0"/>
                  </a:cubicBezTo>
                  <a:cubicBezTo>
                    <a:pt x="389" y="0"/>
                    <a:pt x="389" y="0"/>
                    <a:pt x="389" y="0"/>
                  </a:cubicBezTo>
                  <a:cubicBezTo>
                    <a:pt x="389" y="551"/>
                    <a:pt x="389" y="551"/>
                    <a:pt x="389" y="551"/>
                  </a:cubicBezTo>
                  <a:cubicBezTo>
                    <a:pt x="85" y="551"/>
                    <a:pt x="85" y="551"/>
                    <a:pt x="85" y="551"/>
                  </a:cubicBezTo>
                  <a:cubicBezTo>
                    <a:pt x="71" y="551"/>
                    <a:pt x="57" y="537"/>
                    <a:pt x="57" y="523"/>
                  </a:cubicBezTo>
                  <a:close/>
                  <a:moveTo>
                    <a:pt x="135" y="113"/>
                  </a:moveTo>
                  <a:lnTo>
                    <a:pt x="135" y="113"/>
                  </a:lnTo>
                  <a:cubicBezTo>
                    <a:pt x="135" y="134"/>
                    <a:pt x="120" y="141"/>
                    <a:pt x="106" y="141"/>
                  </a:cubicBezTo>
                  <a:cubicBezTo>
                    <a:pt x="29" y="141"/>
                    <a:pt x="29" y="141"/>
                    <a:pt x="29" y="141"/>
                  </a:cubicBezTo>
                  <a:cubicBezTo>
                    <a:pt x="15" y="141"/>
                    <a:pt x="0" y="134"/>
                    <a:pt x="0" y="113"/>
                  </a:cubicBezTo>
                  <a:cubicBezTo>
                    <a:pt x="0" y="99"/>
                    <a:pt x="15" y="85"/>
                    <a:pt x="29" y="85"/>
                  </a:cubicBezTo>
                  <a:cubicBezTo>
                    <a:pt x="106" y="85"/>
                    <a:pt x="106" y="85"/>
                    <a:pt x="106" y="85"/>
                  </a:cubicBezTo>
                  <a:cubicBezTo>
                    <a:pt x="120" y="85"/>
                    <a:pt x="135" y="99"/>
                    <a:pt x="135" y="113"/>
                  </a:cubicBezTo>
                  <a:close/>
                  <a:moveTo>
                    <a:pt x="29" y="247"/>
                  </a:moveTo>
                  <a:lnTo>
                    <a:pt x="29" y="247"/>
                  </a:lnTo>
                  <a:cubicBezTo>
                    <a:pt x="106" y="247"/>
                    <a:pt x="106" y="247"/>
                    <a:pt x="106" y="247"/>
                  </a:cubicBezTo>
                  <a:cubicBezTo>
                    <a:pt x="120" y="247"/>
                    <a:pt x="135" y="261"/>
                    <a:pt x="135" y="275"/>
                  </a:cubicBezTo>
                  <a:cubicBezTo>
                    <a:pt x="135" y="290"/>
                    <a:pt x="120" y="304"/>
                    <a:pt x="106" y="304"/>
                  </a:cubicBezTo>
                  <a:cubicBezTo>
                    <a:pt x="29" y="304"/>
                    <a:pt x="29" y="304"/>
                    <a:pt x="29" y="304"/>
                  </a:cubicBezTo>
                  <a:cubicBezTo>
                    <a:pt x="15" y="304"/>
                    <a:pt x="0" y="290"/>
                    <a:pt x="0" y="275"/>
                  </a:cubicBezTo>
                  <a:cubicBezTo>
                    <a:pt x="0" y="261"/>
                    <a:pt x="15" y="247"/>
                    <a:pt x="29" y="247"/>
                  </a:cubicBezTo>
                  <a:close/>
                  <a:moveTo>
                    <a:pt x="29" y="410"/>
                  </a:moveTo>
                  <a:lnTo>
                    <a:pt x="29" y="410"/>
                  </a:lnTo>
                  <a:cubicBezTo>
                    <a:pt x="106" y="410"/>
                    <a:pt x="106" y="410"/>
                    <a:pt x="106" y="410"/>
                  </a:cubicBezTo>
                  <a:cubicBezTo>
                    <a:pt x="120" y="410"/>
                    <a:pt x="135" y="417"/>
                    <a:pt x="135" y="438"/>
                  </a:cubicBezTo>
                  <a:cubicBezTo>
                    <a:pt x="135" y="452"/>
                    <a:pt x="120" y="466"/>
                    <a:pt x="106" y="466"/>
                  </a:cubicBezTo>
                  <a:cubicBezTo>
                    <a:pt x="29" y="466"/>
                    <a:pt x="29" y="466"/>
                    <a:pt x="29" y="466"/>
                  </a:cubicBezTo>
                  <a:cubicBezTo>
                    <a:pt x="15" y="466"/>
                    <a:pt x="0" y="452"/>
                    <a:pt x="0" y="438"/>
                  </a:cubicBezTo>
                  <a:cubicBezTo>
                    <a:pt x="0" y="417"/>
                    <a:pt x="15" y="410"/>
                    <a:pt x="29" y="410"/>
                  </a:cubicBezTo>
                  <a:close/>
                </a:path>
              </a:pathLst>
            </a:custGeom>
            <a:solidFill>
              <a:schemeClr val="bg1"/>
            </a:solidFill>
            <a:ln>
              <a:noFill/>
            </a:ln>
          </p:spPr>
          <p:txBody>
            <a:bodyPr wrap="none" lIns="45720" tIns="22860" rIns="45720" bIns="22860" anchor="ctr"/>
            <a:lstStyle/>
            <a:p>
              <a:endParaRPr lang="en-US" sz="2400">
                <a:cs typeface="+mn-ea"/>
                <a:sym typeface="+mn-lt"/>
              </a:endParaRPr>
            </a:p>
          </p:txBody>
        </p:sp>
      </p:grpSp>
      <p:grpSp>
        <p:nvGrpSpPr>
          <p:cNvPr id="21" name="组合 20"/>
          <p:cNvGrpSpPr/>
          <p:nvPr/>
        </p:nvGrpSpPr>
        <p:grpSpPr>
          <a:xfrm>
            <a:off x="4463819" y="1699760"/>
            <a:ext cx="577111" cy="577112"/>
            <a:chOff x="3491880" y="1274820"/>
            <a:chExt cx="432833" cy="432834"/>
          </a:xfrm>
        </p:grpSpPr>
        <p:sp>
          <p:nvSpPr>
            <p:cNvPr id="22" name="椭圆 16"/>
            <p:cNvSpPr>
              <a:spLocks noChangeArrowheads="1"/>
            </p:cNvSpPr>
            <p:nvPr/>
          </p:nvSpPr>
          <p:spPr bwMode="auto">
            <a:xfrm>
              <a:off x="3491880" y="1274820"/>
              <a:ext cx="432833" cy="432834"/>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mn-lt"/>
                <a:ea typeface="+mn-ea"/>
                <a:cs typeface="+mn-ea"/>
                <a:sym typeface="+mn-lt"/>
              </a:endParaRPr>
            </a:p>
          </p:txBody>
        </p:sp>
        <p:sp>
          <p:nvSpPr>
            <p:cNvPr id="23" name="Freeform 75"/>
            <p:cNvSpPr>
              <a:spLocks noChangeArrowheads="1"/>
            </p:cNvSpPr>
            <p:nvPr/>
          </p:nvSpPr>
          <p:spPr bwMode="auto">
            <a:xfrm>
              <a:off x="3583864" y="1385879"/>
              <a:ext cx="248863" cy="210716"/>
            </a:xfrm>
            <a:custGeom>
              <a:avLst/>
              <a:gdLst>
                <a:gd name="T0" fmla="*/ 74657633 w 602"/>
                <a:gd name="T1" fmla="*/ 66362244 h 510"/>
                <a:gd name="T2" fmla="*/ 74657633 w 602"/>
                <a:gd name="T3" fmla="*/ 66362244 h 510"/>
                <a:gd name="T4" fmla="*/ 3654665 w 602"/>
                <a:gd name="T5" fmla="*/ 66362244 h 510"/>
                <a:gd name="T6" fmla="*/ 0 w 602"/>
                <a:gd name="T7" fmla="*/ 62711741 h 510"/>
                <a:gd name="T8" fmla="*/ 0 w 602"/>
                <a:gd name="T9" fmla="*/ 3650503 h 510"/>
                <a:gd name="T10" fmla="*/ 3654665 w 602"/>
                <a:gd name="T11" fmla="*/ 0 h 510"/>
                <a:gd name="T12" fmla="*/ 7308970 w 602"/>
                <a:gd name="T13" fmla="*/ 3650503 h 510"/>
                <a:gd name="T14" fmla="*/ 7308970 w 602"/>
                <a:gd name="T15" fmla="*/ 50717076 h 510"/>
                <a:gd name="T16" fmla="*/ 7308970 w 602"/>
                <a:gd name="T17" fmla="*/ 50717076 h 510"/>
                <a:gd name="T18" fmla="*/ 7308970 w 602"/>
                <a:gd name="T19" fmla="*/ 58930528 h 510"/>
                <a:gd name="T20" fmla="*/ 74657633 w 602"/>
                <a:gd name="T21" fmla="*/ 58930528 h 510"/>
                <a:gd name="T22" fmla="*/ 78442719 w 602"/>
                <a:gd name="T23" fmla="*/ 62711741 h 510"/>
                <a:gd name="T24" fmla="*/ 74657633 w 602"/>
                <a:gd name="T25" fmla="*/ 66362244 h 510"/>
                <a:gd name="T26" fmla="*/ 66434636 w 602"/>
                <a:gd name="T27" fmla="*/ 55280025 h 510"/>
                <a:gd name="T28" fmla="*/ 66434636 w 602"/>
                <a:gd name="T29" fmla="*/ 55280025 h 510"/>
                <a:gd name="T30" fmla="*/ 58995246 w 602"/>
                <a:gd name="T31" fmla="*/ 55280025 h 510"/>
                <a:gd name="T32" fmla="*/ 55340580 w 602"/>
                <a:gd name="T33" fmla="*/ 51629522 h 510"/>
                <a:gd name="T34" fmla="*/ 55340580 w 602"/>
                <a:gd name="T35" fmla="*/ 25814941 h 510"/>
                <a:gd name="T36" fmla="*/ 58995246 w 602"/>
                <a:gd name="T37" fmla="*/ 22164077 h 510"/>
                <a:gd name="T38" fmla="*/ 66434636 w 602"/>
                <a:gd name="T39" fmla="*/ 22164077 h 510"/>
                <a:gd name="T40" fmla="*/ 70089301 w 602"/>
                <a:gd name="T41" fmla="*/ 25814941 h 510"/>
                <a:gd name="T42" fmla="*/ 70089301 w 602"/>
                <a:gd name="T43" fmla="*/ 51629522 h 510"/>
                <a:gd name="T44" fmla="*/ 66434636 w 602"/>
                <a:gd name="T45" fmla="*/ 55280025 h 510"/>
                <a:gd name="T46" fmla="*/ 45159830 w 602"/>
                <a:gd name="T47" fmla="*/ 55280025 h 510"/>
                <a:gd name="T48" fmla="*/ 45159830 w 602"/>
                <a:gd name="T49" fmla="*/ 55280025 h 510"/>
                <a:gd name="T50" fmla="*/ 37850860 w 602"/>
                <a:gd name="T51" fmla="*/ 55280025 h 510"/>
                <a:gd name="T52" fmla="*/ 34065774 w 602"/>
                <a:gd name="T53" fmla="*/ 51629522 h 510"/>
                <a:gd name="T54" fmla="*/ 34065774 w 602"/>
                <a:gd name="T55" fmla="*/ 11082219 h 510"/>
                <a:gd name="T56" fmla="*/ 37850860 w 602"/>
                <a:gd name="T57" fmla="*/ 7431355 h 510"/>
                <a:gd name="T58" fmla="*/ 45159830 w 602"/>
                <a:gd name="T59" fmla="*/ 7431355 h 510"/>
                <a:gd name="T60" fmla="*/ 48814495 w 602"/>
                <a:gd name="T61" fmla="*/ 11082219 h 510"/>
                <a:gd name="T62" fmla="*/ 48814495 w 602"/>
                <a:gd name="T63" fmla="*/ 51629522 h 510"/>
                <a:gd name="T64" fmla="*/ 45159830 w 602"/>
                <a:gd name="T65" fmla="*/ 55280025 h 510"/>
                <a:gd name="T66" fmla="*/ 24929472 w 602"/>
                <a:gd name="T67" fmla="*/ 55280025 h 510"/>
                <a:gd name="T68" fmla="*/ 24929472 w 602"/>
                <a:gd name="T69" fmla="*/ 55280025 h 510"/>
                <a:gd name="T70" fmla="*/ 17489720 w 602"/>
                <a:gd name="T71" fmla="*/ 55280025 h 510"/>
                <a:gd name="T72" fmla="*/ 13835055 w 602"/>
                <a:gd name="T73" fmla="*/ 51629522 h 510"/>
                <a:gd name="T74" fmla="*/ 13835055 w 602"/>
                <a:gd name="T75" fmla="*/ 44198166 h 510"/>
                <a:gd name="T76" fmla="*/ 17489720 w 602"/>
                <a:gd name="T77" fmla="*/ 40547302 h 510"/>
                <a:gd name="T78" fmla="*/ 24929472 w 602"/>
                <a:gd name="T79" fmla="*/ 40547302 h 510"/>
                <a:gd name="T80" fmla="*/ 28583776 w 602"/>
                <a:gd name="T81" fmla="*/ 44198166 h 510"/>
                <a:gd name="T82" fmla="*/ 28583776 w 602"/>
                <a:gd name="T83" fmla="*/ 51629522 h 510"/>
                <a:gd name="T84" fmla="*/ 24929472 w 602"/>
                <a:gd name="T85" fmla="*/ 55280025 h 51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02" h="510">
                  <a:moveTo>
                    <a:pt x="572" y="509"/>
                  </a:moveTo>
                  <a:lnTo>
                    <a:pt x="572" y="509"/>
                  </a:lnTo>
                  <a:cubicBezTo>
                    <a:pt x="28" y="509"/>
                    <a:pt x="28" y="509"/>
                    <a:pt x="28" y="509"/>
                  </a:cubicBezTo>
                  <a:cubicBezTo>
                    <a:pt x="14" y="509"/>
                    <a:pt x="0" y="502"/>
                    <a:pt x="0" y="481"/>
                  </a:cubicBezTo>
                  <a:cubicBezTo>
                    <a:pt x="0" y="28"/>
                    <a:pt x="0" y="28"/>
                    <a:pt x="0" y="28"/>
                  </a:cubicBezTo>
                  <a:cubicBezTo>
                    <a:pt x="0" y="14"/>
                    <a:pt x="14" y="0"/>
                    <a:pt x="28" y="0"/>
                  </a:cubicBezTo>
                  <a:cubicBezTo>
                    <a:pt x="42" y="0"/>
                    <a:pt x="56" y="14"/>
                    <a:pt x="56" y="28"/>
                  </a:cubicBezTo>
                  <a:cubicBezTo>
                    <a:pt x="56" y="389"/>
                    <a:pt x="56" y="389"/>
                    <a:pt x="56" y="389"/>
                  </a:cubicBezTo>
                  <a:cubicBezTo>
                    <a:pt x="56" y="452"/>
                    <a:pt x="56" y="452"/>
                    <a:pt x="56" y="452"/>
                  </a:cubicBezTo>
                  <a:cubicBezTo>
                    <a:pt x="572" y="452"/>
                    <a:pt x="572" y="452"/>
                    <a:pt x="572" y="452"/>
                  </a:cubicBezTo>
                  <a:cubicBezTo>
                    <a:pt x="594" y="452"/>
                    <a:pt x="601" y="467"/>
                    <a:pt x="601" y="481"/>
                  </a:cubicBezTo>
                  <a:cubicBezTo>
                    <a:pt x="601" y="502"/>
                    <a:pt x="594" y="509"/>
                    <a:pt x="572" y="509"/>
                  </a:cubicBezTo>
                  <a:close/>
                  <a:moveTo>
                    <a:pt x="509" y="424"/>
                  </a:moveTo>
                  <a:lnTo>
                    <a:pt x="509" y="424"/>
                  </a:lnTo>
                  <a:cubicBezTo>
                    <a:pt x="452" y="424"/>
                    <a:pt x="452" y="424"/>
                    <a:pt x="452" y="424"/>
                  </a:cubicBezTo>
                  <a:cubicBezTo>
                    <a:pt x="438" y="424"/>
                    <a:pt x="424" y="417"/>
                    <a:pt x="424" y="396"/>
                  </a:cubicBezTo>
                  <a:cubicBezTo>
                    <a:pt x="424" y="198"/>
                    <a:pt x="424" y="198"/>
                    <a:pt x="424" y="198"/>
                  </a:cubicBezTo>
                  <a:cubicBezTo>
                    <a:pt x="424" y="184"/>
                    <a:pt x="438" y="170"/>
                    <a:pt x="452" y="170"/>
                  </a:cubicBezTo>
                  <a:cubicBezTo>
                    <a:pt x="509" y="170"/>
                    <a:pt x="509" y="170"/>
                    <a:pt x="509" y="170"/>
                  </a:cubicBezTo>
                  <a:cubicBezTo>
                    <a:pt x="523" y="170"/>
                    <a:pt x="537" y="184"/>
                    <a:pt x="537" y="198"/>
                  </a:cubicBezTo>
                  <a:cubicBezTo>
                    <a:pt x="537" y="396"/>
                    <a:pt x="537" y="396"/>
                    <a:pt x="537" y="396"/>
                  </a:cubicBezTo>
                  <a:cubicBezTo>
                    <a:pt x="537" y="417"/>
                    <a:pt x="523" y="424"/>
                    <a:pt x="509" y="424"/>
                  </a:cubicBezTo>
                  <a:close/>
                  <a:moveTo>
                    <a:pt x="346" y="424"/>
                  </a:moveTo>
                  <a:lnTo>
                    <a:pt x="346" y="424"/>
                  </a:lnTo>
                  <a:cubicBezTo>
                    <a:pt x="290" y="424"/>
                    <a:pt x="290" y="424"/>
                    <a:pt x="290" y="424"/>
                  </a:cubicBezTo>
                  <a:cubicBezTo>
                    <a:pt x="276" y="424"/>
                    <a:pt x="261" y="417"/>
                    <a:pt x="261" y="396"/>
                  </a:cubicBezTo>
                  <a:cubicBezTo>
                    <a:pt x="261" y="85"/>
                    <a:pt x="261" y="85"/>
                    <a:pt x="261" y="85"/>
                  </a:cubicBezTo>
                  <a:cubicBezTo>
                    <a:pt x="261" y="71"/>
                    <a:pt x="276" y="57"/>
                    <a:pt x="290" y="57"/>
                  </a:cubicBezTo>
                  <a:cubicBezTo>
                    <a:pt x="346" y="57"/>
                    <a:pt x="346" y="57"/>
                    <a:pt x="346" y="57"/>
                  </a:cubicBezTo>
                  <a:cubicBezTo>
                    <a:pt x="367" y="57"/>
                    <a:pt x="374" y="71"/>
                    <a:pt x="374" y="85"/>
                  </a:cubicBezTo>
                  <a:cubicBezTo>
                    <a:pt x="374" y="396"/>
                    <a:pt x="374" y="396"/>
                    <a:pt x="374" y="396"/>
                  </a:cubicBezTo>
                  <a:cubicBezTo>
                    <a:pt x="374" y="417"/>
                    <a:pt x="367" y="424"/>
                    <a:pt x="346" y="424"/>
                  </a:cubicBezTo>
                  <a:close/>
                  <a:moveTo>
                    <a:pt x="191" y="424"/>
                  </a:moveTo>
                  <a:lnTo>
                    <a:pt x="191" y="424"/>
                  </a:lnTo>
                  <a:cubicBezTo>
                    <a:pt x="134" y="424"/>
                    <a:pt x="134" y="424"/>
                    <a:pt x="134" y="424"/>
                  </a:cubicBezTo>
                  <a:cubicBezTo>
                    <a:pt x="113" y="424"/>
                    <a:pt x="106" y="417"/>
                    <a:pt x="106" y="396"/>
                  </a:cubicBezTo>
                  <a:cubicBezTo>
                    <a:pt x="106" y="339"/>
                    <a:pt x="106" y="339"/>
                    <a:pt x="106" y="339"/>
                  </a:cubicBezTo>
                  <a:cubicBezTo>
                    <a:pt x="106" y="325"/>
                    <a:pt x="113" y="311"/>
                    <a:pt x="134" y="311"/>
                  </a:cubicBezTo>
                  <a:cubicBezTo>
                    <a:pt x="191" y="311"/>
                    <a:pt x="191" y="311"/>
                    <a:pt x="191" y="311"/>
                  </a:cubicBezTo>
                  <a:cubicBezTo>
                    <a:pt x="205" y="311"/>
                    <a:pt x="219" y="325"/>
                    <a:pt x="219" y="339"/>
                  </a:cubicBezTo>
                  <a:cubicBezTo>
                    <a:pt x="219" y="396"/>
                    <a:pt x="219" y="396"/>
                    <a:pt x="219" y="396"/>
                  </a:cubicBezTo>
                  <a:cubicBezTo>
                    <a:pt x="219" y="417"/>
                    <a:pt x="205" y="424"/>
                    <a:pt x="191" y="424"/>
                  </a:cubicBezTo>
                  <a:close/>
                </a:path>
              </a:pathLst>
            </a:custGeom>
            <a:solidFill>
              <a:schemeClr val="bg1"/>
            </a:solidFill>
            <a:ln>
              <a:noFill/>
            </a:ln>
          </p:spPr>
          <p:txBody>
            <a:bodyPr wrap="none" lIns="45720" tIns="22860" rIns="45720" bIns="22860" anchor="ctr"/>
            <a:lstStyle/>
            <a:p>
              <a:endParaRPr lang="en-US" sz="2400">
                <a:cs typeface="+mn-ea"/>
                <a:sym typeface="+mn-lt"/>
              </a:endParaRPr>
            </a:p>
          </p:txBody>
        </p:sp>
      </p:grpSp>
      <p:grpSp>
        <p:nvGrpSpPr>
          <p:cNvPr id="24" name="组合 23"/>
          <p:cNvGrpSpPr/>
          <p:nvPr/>
        </p:nvGrpSpPr>
        <p:grpSpPr>
          <a:xfrm>
            <a:off x="5327915" y="1699760"/>
            <a:ext cx="577111" cy="577112"/>
            <a:chOff x="4139952" y="1274820"/>
            <a:chExt cx="432833" cy="432834"/>
          </a:xfrm>
        </p:grpSpPr>
        <p:sp>
          <p:nvSpPr>
            <p:cNvPr id="25" name="椭圆 16"/>
            <p:cNvSpPr>
              <a:spLocks noChangeArrowheads="1"/>
            </p:cNvSpPr>
            <p:nvPr/>
          </p:nvSpPr>
          <p:spPr bwMode="auto">
            <a:xfrm>
              <a:off x="4139952" y="1274820"/>
              <a:ext cx="432833" cy="432834"/>
            </a:xfrm>
            <a:prstGeom prst="ellipse">
              <a:avLst/>
            </a:prstGeom>
            <a:solidFill>
              <a:srgbClr val="3992DB"/>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mn-lt"/>
                <a:ea typeface="+mn-ea"/>
                <a:cs typeface="+mn-ea"/>
                <a:sym typeface="+mn-lt"/>
              </a:endParaRPr>
            </a:p>
          </p:txBody>
        </p:sp>
        <p:sp>
          <p:nvSpPr>
            <p:cNvPr id="26" name="Freeform 84"/>
            <p:cNvSpPr>
              <a:spLocks noChangeArrowheads="1"/>
            </p:cNvSpPr>
            <p:nvPr/>
          </p:nvSpPr>
          <p:spPr bwMode="auto">
            <a:xfrm>
              <a:off x="4241546" y="1366806"/>
              <a:ext cx="248863" cy="248863"/>
            </a:xfrm>
            <a:custGeom>
              <a:avLst/>
              <a:gdLst>
                <a:gd name="T0" fmla="*/ 43332858 w 602"/>
                <a:gd name="T1" fmla="*/ 34979440 h 602"/>
                <a:gd name="T2" fmla="*/ 43332858 w 602"/>
                <a:gd name="T3" fmla="*/ 34979440 h 602"/>
                <a:gd name="T4" fmla="*/ 43332858 w 602"/>
                <a:gd name="T5" fmla="*/ 0 h 602"/>
                <a:gd name="T6" fmla="*/ 78442719 w 602"/>
                <a:gd name="T7" fmla="*/ 34979440 h 602"/>
                <a:gd name="T8" fmla="*/ 43332858 w 602"/>
                <a:gd name="T9" fmla="*/ 34979440 h 602"/>
                <a:gd name="T10" fmla="*/ 36023527 w 602"/>
                <a:gd name="T11" fmla="*/ 78442719 h 602"/>
                <a:gd name="T12" fmla="*/ 36023527 w 602"/>
                <a:gd name="T13" fmla="*/ 78442719 h 602"/>
                <a:gd name="T14" fmla="*/ 0 w 602"/>
                <a:gd name="T15" fmla="*/ 42419192 h 602"/>
                <a:gd name="T16" fmla="*/ 36023527 w 602"/>
                <a:gd name="T17" fmla="*/ 7308970 h 602"/>
                <a:gd name="T18" fmla="*/ 36023527 w 602"/>
                <a:gd name="T19" fmla="*/ 42419192 h 602"/>
                <a:gd name="T20" fmla="*/ 71002968 w 602"/>
                <a:gd name="T21" fmla="*/ 42419192 h 602"/>
                <a:gd name="T22" fmla="*/ 36023527 w 602"/>
                <a:gd name="T23" fmla="*/ 78442719 h 60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02" h="602">
                  <a:moveTo>
                    <a:pt x="332" y="268"/>
                  </a:moveTo>
                  <a:lnTo>
                    <a:pt x="332" y="268"/>
                  </a:lnTo>
                  <a:cubicBezTo>
                    <a:pt x="332" y="0"/>
                    <a:pt x="332" y="0"/>
                    <a:pt x="332" y="0"/>
                  </a:cubicBezTo>
                  <a:cubicBezTo>
                    <a:pt x="481" y="0"/>
                    <a:pt x="601" y="120"/>
                    <a:pt x="601" y="268"/>
                  </a:cubicBezTo>
                  <a:lnTo>
                    <a:pt x="332" y="268"/>
                  </a:lnTo>
                  <a:close/>
                  <a:moveTo>
                    <a:pt x="276" y="601"/>
                  </a:moveTo>
                  <a:lnTo>
                    <a:pt x="276" y="601"/>
                  </a:lnTo>
                  <a:cubicBezTo>
                    <a:pt x="120" y="601"/>
                    <a:pt x="0" y="480"/>
                    <a:pt x="0" y="325"/>
                  </a:cubicBezTo>
                  <a:cubicBezTo>
                    <a:pt x="0" y="176"/>
                    <a:pt x="120" y="56"/>
                    <a:pt x="276" y="56"/>
                  </a:cubicBezTo>
                  <a:cubicBezTo>
                    <a:pt x="276" y="325"/>
                    <a:pt x="276" y="325"/>
                    <a:pt x="276" y="325"/>
                  </a:cubicBezTo>
                  <a:cubicBezTo>
                    <a:pt x="544" y="325"/>
                    <a:pt x="544" y="325"/>
                    <a:pt x="544" y="325"/>
                  </a:cubicBezTo>
                  <a:cubicBezTo>
                    <a:pt x="544" y="480"/>
                    <a:pt x="424" y="601"/>
                    <a:pt x="276" y="601"/>
                  </a:cubicBezTo>
                  <a:close/>
                </a:path>
              </a:pathLst>
            </a:custGeom>
            <a:solidFill>
              <a:schemeClr val="bg1"/>
            </a:solidFill>
            <a:ln>
              <a:noFill/>
            </a:ln>
          </p:spPr>
          <p:txBody>
            <a:bodyPr wrap="none" lIns="45720" tIns="22860" rIns="45720" bIns="22860" anchor="ctr"/>
            <a:lstStyle/>
            <a:p>
              <a:endParaRPr lang="en-US" sz="2400">
                <a:cs typeface="+mn-ea"/>
                <a:sym typeface="+mn-lt"/>
              </a:endParaRPr>
            </a:p>
          </p:txBody>
        </p:sp>
      </p:grpSp>
      <p:sp>
        <p:nvSpPr>
          <p:cNvPr id="28" name="文本框 27"/>
          <p:cNvSpPr txBox="1"/>
          <p:nvPr/>
        </p:nvSpPr>
        <p:spPr>
          <a:xfrm>
            <a:off x="10693386" y="232787"/>
            <a:ext cx="1296610" cy="523220"/>
          </a:xfrm>
          <a:prstGeom prst="rect">
            <a:avLst/>
          </a:prstGeom>
          <a:noFill/>
        </p:spPr>
        <p:txBody>
          <a:bodyPr wrap="square" rtlCol="0">
            <a:spAutoFit/>
          </a:bodyPr>
          <a:lstStyle>
            <a:defPPr>
              <a:defRPr lang="zh-CN"/>
            </a:defPPr>
            <a:lvl1pPr>
              <a:defRPr sz="2800">
                <a:solidFill>
                  <a:srgbClr val="395B77"/>
                </a:solidFill>
                <a:cs typeface="+mn-ea"/>
              </a:defRPr>
            </a:lvl1pPr>
          </a:lstStyle>
          <a:p>
            <a:r>
              <a:rPr lang="en-US" altLang="zh-CN" dirty="0">
                <a:sym typeface="+mn-lt"/>
              </a:rPr>
              <a:t>LOGO</a:t>
            </a:r>
            <a:endParaRPr lang="zh-CN" altLang="en-US" dirty="0">
              <a:sym typeface="+mn-lt"/>
            </a:endParaRPr>
          </a:p>
        </p:txBody>
      </p:sp>
    </p:spTree>
  </p:cSld>
  <p:clrMapOvr>
    <a:masterClrMapping/>
  </p:clrMapOvr>
  <p:transition spd="slow" advClick="0" advTm="6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800" fill="hold"/>
                                        <p:tgtEl>
                                          <p:spTgt spid="4"/>
                                        </p:tgtEl>
                                        <p:attrNameLst>
                                          <p:attrName>ppt_x</p:attrName>
                                        </p:attrNameLst>
                                      </p:cBhvr>
                                      <p:tavLst>
                                        <p:tav tm="0">
                                          <p:val>
                                            <p:strVal val="0-#ppt_w/2"/>
                                          </p:val>
                                        </p:tav>
                                        <p:tav tm="100000">
                                          <p:val>
                                            <p:strVal val="#ppt_x"/>
                                          </p:val>
                                        </p:tav>
                                      </p:tavLst>
                                    </p:anim>
                                    <p:anim calcmode="lin" valueType="num">
                                      <p:cBhvr additive="base">
                                        <p:cTn id="8" dur="8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53" presetClass="entr" presetSubtype="16" fill="hold" nodeType="afterEffect">
                                  <p:stCondLst>
                                    <p:cond delay="0"/>
                                  </p:stCondLst>
                                  <p:childTnLst>
                                    <p:set>
                                      <p:cBhvr>
                                        <p:cTn id="11" dur="1" fill="hold">
                                          <p:stCondLst>
                                            <p:cond delay="0"/>
                                          </p:stCondLst>
                                        </p:cTn>
                                        <p:tgtEl>
                                          <p:spTgt spid="21"/>
                                        </p:tgtEl>
                                        <p:attrNameLst>
                                          <p:attrName>style.visibility</p:attrName>
                                        </p:attrNameLst>
                                      </p:cBhvr>
                                      <p:to>
                                        <p:strVal val="visible"/>
                                      </p:to>
                                    </p:set>
                                    <p:anim calcmode="lin" valueType="num">
                                      <p:cBhvr>
                                        <p:cTn id="12" dur="500" fill="hold"/>
                                        <p:tgtEl>
                                          <p:spTgt spid="21"/>
                                        </p:tgtEl>
                                        <p:attrNameLst>
                                          <p:attrName>ppt_w</p:attrName>
                                        </p:attrNameLst>
                                      </p:cBhvr>
                                      <p:tavLst>
                                        <p:tav tm="0">
                                          <p:val>
                                            <p:fltVal val="0"/>
                                          </p:val>
                                        </p:tav>
                                        <p:tav tm="100000">
                                          <p:val>
                                            <p:strVal val="#ppt_w"/>
                                          </p:val>
                                        </p:tav>
                                      </p:tavLst>
                                    </p:anim>
                                    <p:anim calcmode="lin" valueType="num">
                                      <p:cBhvr>
                                        <p:cTn id="13" dur="500" fill="hold"/>
                                        <p:tgtEl>
                                          <p:spTgt spid="21"/>
                                        </p:tgtEl>
                                        <p:attrNameLst>
                                          <p:attrName>ppt_h</p:attrName>
                                        </p:attrNameLst>
                                      </p:cBhvr>
                                      <p:tavLst>
                                        <p:tav tm="0">
                                          <p:val>
                                            <p:fltVal val="0"/>
                                          </p:val>
                                        </p:tav>
                                        <p:tav tm="100000">
                                          <p:val>
                                            <p:strVal val="#ppt_h"/>
                                          </p:val>
                                        </p:tav>
                                      </p:tavLst>
                                    </p:anim>
                                    <p:animEffect transition="in" filter="fade">
                                      <p:cBhvr>
                                        <p:cTn id="14" dur="500"/>
                                        <p:tgtEl>
                                          <p:spTgt spid="21"/>
                                        </p:tgtEl>
                                      </p:cBhvr>
                                    </p:animEffect>
                                  </p:childTnLst>
                                </p:cTn>
                              </p:par>
                              <p:par>
                                <p:cTn id="15" presetID="53" presetClass="entr" presetSubtype="16" fill="hold" nodeType="withEffect">
                                  <p:stCondLst>
                                    <p:cond delay="200"/>
                                  </p:stCondLst>
                                  <p:childTnLst>
                                    <p:set>
                                      <p:cBhvr>
                                        <p:cTn id="16" dur="1" fill="hold">
                                          <p:stCondLst>
                                            <p:cond delay="0"/>
                                          </p:stCondLst>
                                        </p:cTn>
                                        <p:tgtEl>
                                          <p:spTgt spid="24"/>
                                        </p:tgtEl>
                                        <p:attrNameLst>
                                          <p:attrName>style.visibility</p:attrName>
                                        </p:attrNameLst>
                                      </p:cBhvr>
                                      <p:to>
                                        <p:strVal val="visible"/>
                                      </p:to>
                                    </p:set>
                                    <p:anim calcmode="lin" valueType="num">
                                      <p:cBhvr>
                                        <p:cTn id="17" dur="500" fill="hold"/>
                                        <p:tgtEl>
                                          <p:spTgt spid="24"/>
                                        </p:tgtEl>
                                        <p:attrNameLst>
                                          <p:attrName>ppt_w</p:attrName>
                                        </p:attrNameLst>
                                      </p:cBhvr>
                                      <p:tavLst>
                                        <p:tav tm="0">
                                          <p:val>
                                            <p:fltVal val="0"/>
                                          </p:val>
                                        </p:tav>
                                        <p:tav tm="100000">
                                          <p:val>
                                            <p:strVal val="#ppt_w"/>
                                          </p:val>
                                        </p:tav>
                                      </p:tavLst>
                                    </p:anim>
                                    <p:anim calcmode="lin" valueType="num">
                                      <p:cBhvr>
                                        <p:cTn id="18" dur="500" fill="hold"/>
                                        <p:tgtEl>
                                          <p:spTgt spid="24"/>
                                        </p:tgtEl>
                                        <p:attrNameLst>
                                          <p:attrName>ppt_h</p:attrName>
                                        </p:attrNameLst>
                                      </p:cBhvr>
                                      <p:tavLst>
                                        <p:tav tm="0">
                                          <p:val>
                                            <p:fltVal val="0"/>
                                          </p:val>
                                        </p:tav>
                                        <p:tav tm="100000">
                                          <p:val>
                                            <p:strVal val="#ppt_h"/>
                                          </p:val>
                                        </p:tav>
                                      </p:tavLst>
                                    </p:anim>
                                    <p:animEffect transition="in" filter="fade">
                                      <p:cBhvr>
                                        <p:cTn id="19" dur="500"/>
                                        <p:tgtEl>
                                          <p:spTgt spid="24"/>
                                        </p:tgtEl>
                                      </p:cBhvr>
                                    </p:animEffect>
                                  </p:childTnLst>
                                </p:cTn>
                              </p:par>
                              <p:par>
                                <p:cTn id="20" presetID="53" presetClass="entr" presetSubtype="16" fill="hold" nodeType="withEffect">
                                  <p:stCondLst>
                                    <p:cond delay="400"/>
                                  </p:stCondLst>
                                  <p:childTnLst>
                                    <p:set>
                                      <p:cBhvr>
                                        <p:cTn id="21" dur="1" fill="hold">
                                          <p:stCondLst>
                                            <p:cond delay="0"/>
                                          </p:stCondLst>
                                        </p:cTn>
                                        <p:tgtEl>
                                          <p:spTgt spid="15"/>
                                        </p:tgtEl>
                                        <p:attrNameLst>
                                          <p:attrName>style.visibility</p:attrName>
                                        </p:attrNameLst>
                                      </p:cBhvr>
                                      <p:to>
                                        <p:strVal val="visible"/>
                                      </p:to>
                                    </p:set>
                                    <p:anim calcmode="lin" valueType="num">
                                      <p:cBhvr>
                                        <p:cTn id="22" dur="500" fill="hold"/>
                                        <p:tgtEl>
                                          <p:spTgt spid="15"/>
                                        </p:tgtEl>
                                        <p:attrNameLst>
                                          <p:attrName>ppt_w</p:attrName>
                                        </p:attrNameLst>
                                      </p:cBhvr>
                                      <p:tavLst>
                                        <p:tav tm="0">
                                          <p:val>
                                            <p:fltVal val="0"/>
                                          </p:val>
                                        </p:tav>
                                        <p:tav tm="100000">
                                          <p:val>
                                            <p:strVal val="#ppt_w"/>
                                          </p:val>
                                        </p:tav>
                                      </p:tavLst>
                                    </p:anim>
                                    <p:anim calcmode="lin" valueType="num">
                                      <p:cBhvr>
                                        <p:cTn id="23" dur="500" fill="hold"/>
                                        <p:tgtEl>
                                          <p:spTgt spid="15"/>
                                        </p:tgtEl>
                                        <p:attrNameLst>
                                          <p:attrName>ppt_h</p:attrName>
                                        </p:attrNameLst>
                                      </p:cBhvr>
                                      <p:tavLst>
                                        <p:tav tm="0">
                                          <p:val>
                                            <p:fltVal val="0"/>
                                          </p:val>
                                        </p:tav>
                                        <p:tav tm="100000">
                                          <p:val>
                                            <p:strVal val="#ppt_h"/>
                                          </p:val>
                                        </p:tav>
                                      </p:tavLst>
                                    </p:anim>
                                    <p:animEffect transition="in" filter="fade">
                                      <p:cBhvr>
                                        <p:cTn id="24" dur="500"/>
                                        <p:tgtEl>
                                          <p:spTgt spid="15"/>
                                        </p:tgtEl>
                                      </p:cBhvr>
                                    </p:animEffect>
                                  </p:childTnLst>
                                </p:cTn>
                              </p:par>
                              <p:par>
                                <p:cTn id="25" presetID="53" presetClass="entr" presetSubtype="16" fill="hold" nodeType="withEffect">
                                  <p:stCondLst>
                                    <p:cond delay="600"/>
                                  </p:stCondLst>
                                  <p:childTnLst>
                                    <p:set>
                                      <p:cBhvr>
                                        <p:cTn id="26" dur="1" fill="hold">
                                          <p:stCondLst>
                                            <p:cond delay="0"/>
                                          </p:stCondLst>
                                        </p:cTn>
                                        <p:tgtEl>
                                          <p:spTgt spid="18"/>
                                        </p:tgtEl>
                                        <p:attrNameLst>
                                          <p:attrName>style.visibility</p:attrName>
                                        </p:attrNameLst>
                                      </p:cBhvr>
                                      <p:to>
                                        <p:strVal val="visible"/>
                                      </p:to>
                                    </p:set>
                                    <p:anim calcmode="lin" valueType="num">
                                      <p:cBhvr>
                                        <p:cTn id="27" dur="500" fill="hold"/>
                                        <p:tgtEl>
                                          <p:spTgt spid="18"/>
                                        </p:tgtEl>
                                        <p:attrNameLst>
                                          <p:attrName>ppt_w</p:attrName>
                                        </p:attrNameLst>
                                      </p:cBhvr>
                                      <p:tavLst>
                                        <p:tav tm="0">
                                          <p:val>
                                            <p:fltVal val="0"/>
                                          </p:val>
                                        </p:tav>
                                        <p:tav tm="100000">
                                          <p:val>
                                            <p:strVal val="#ppt_w"/>
                                          </p:val>
                                        </p:tav>
                                      </p:tavLst>
                                    </p:anim>
                                    <p:anim calcmode="lin" valueType="num">
                                      <p:cBhvr>
                                        <p:cTn id="28" dur="500" fill="hold"/>
                                        <p:tgtEl>
                                          <p:spTgt spid="18"/>
                                        </p:tgtEl>
                                        <p:attrNameLst>
                                          <p:attrName>ppt_h</p:attrName>
                                        </p:attrNameLst>
                                      </p:cBhvr>
                                      <p:tavLst>
                                        <p:tav tm="0">
                                          <p:val>
                                            <p:fltVal val="0"/>
                                          </p:val>
                                        </p:tav>
                                        <p:tav tm="100000">
                                          <p:val>
                                            <p:strVal val="#ppt_h"/>
                                          </p:val>
                                        </p:tav>
                                      </p:tavLst>
                                    </p:anim>
                                    <p:animEffect transition="in" filter="fade">
                                      <p:cBhvr>
                                        <p:cTn id="29" dur="500"/>
                                        <p:tgtEl>
                                          <p:spTgt spid="18"/>
                                        </p:tgtEl>
                                      </p:cBhvr>
                                    </p:animEffect>
                                  </p:childTnLst>
                                </p:cTn>
                              </p:par>
                              <p:par>
                                <p:cTn id="30" presetID="53" presetClass="entr" presetSubtype="16" fill="hold" nodeType="withEffect">
                                  <p:stCondLst>
                                    <p:cond delay="800"/>
                                  </p:stCondLst>
                                  <p:childTnLst>
                                    <p:set>
                                      <p:cBhvr>
                                        <p:cTn id="31" dur="1" fill="hold">
                                          <p:stCondLst>
                                            <p:cond delay="0"/>
                                          </p:stCondLst>
                                        </p:cTn>
                                        <p:tgtEl>
                                          <p:spTgt spid="12"/>
                                        </p:tgtEl>
                                        <p:attrNameLst>
                                          <p:attrName>style.visibility</p:attrName>
                                        </p:attrNameLst>
                                      </p:cBhvr>
                                      <p:to>
                                        <p:strVal val="visible"/>
                                      </p:to>
                                    </p:set>
                                    <p:anim calcmode="lin" valueType="num">
                                      <p:cBhvr>
                                        <p:cTn id="32" dur="500" fill="hold"/>
                                        <p:tgtEl>
                                          <p:spTgt spid="12"/>
                                        </p:tgtEl>
                                        <p:attrNameLst>
                                          <p:attrName>ppt_w</p:attrName>
                                        </p:attrNameLst>
                                      </p:cBhvr>
                                      <p:tavLst>
                                        <p:tav tm="0">
                                          <p:val>
                                            <p:fltVal val="0"/>
                                          </p:val>
                                        </p:tav>
                                        <p:tav tm="100000">
                                          <p:val>
                                            <p:strVal val="#ppt_w"/>
                                          </p:val>
                                        </p:tav>
                                      </p:tavLst>
                                    </p:anim>
                                    <p:anim calcmode="lin" valueType="num">
                                      <p:cBhvr>
                                        <p:cTn id="33" dur="500" fill="hold"/>
                                        <p:tgtEl>
                                          <p:spTgt spid="12"/>
                                        </p:tgtEl>
                                        <p:attrNameLst>
                                          <p:attrName>ppt_h</p:attrName>
                                        </p:attrNameLst>
                                      </p:cBhvr>
                                      <p:tavLst>
                                        <p:tav tm="0">
                                          <p:val>
                                            <p:fltVal val="0"/>
                                          </p:val>
                                        </p:tav>
                                        <p:tav tm="100000">
                                          <p:val>
                                            <p:strVal val="#ppt_h"/>
                                          </p:val>
                                        </p:tav>
                                      </p:tavLst>
                                    </p:anim>
                                    <p:animEffect transition="in" filter="fade">
                                      <p:cBhvr>
                                        <p:cTn id="34" dur="500"/>
                                        <p:tgtEl>
                                          <p:spTgt spid="12"/>
                                        </p:tgtEl>
                                      </p:cBhvr>
                                    </p:animEffect>
                                  </p:childTnLst>
                                </p:cTn>
                              </p:par>
                            </p:childTnLst>
                          </p:cTn>
                        </p:par>
                        <p:par>
                          <p:cTn id="35" fill="hold">
                            <p:stCondLst>
                              <p:cond delay="1500"/>
                            </p:stCondLst>
                            <p:childTnLst>
                              <p:par>
                                <p:cTn id="36" presetID="22" presetClass="entr" presetSubtype="8" fill="hold" grpId="0" nodeType="afterEffect">
                                  <p:stCondLst>
                                    <p:cond delay="0"/>
                                  </p:stCondLst>
                                  <p:iterate type="lt">
                                    <p:tmPct val="30000"/>
                                  </p:iterate>
                                  <p:childTnLst>
                                    <p:set>
                                      <p:cBhvr>
                                        <p:cTn id="37" dur="1" fill="hold">
                                          <p:stCondLst>
                                            <p:cond delay="0"/>
                                          </p:stCondLst>
                                        </p:cTn>
                                        <p:tgtEl>
                                          <p:spTgt spid="10"/>
                                        </p:tgtEl>
                                        <p:attrNameLst>
                                          <p:attrName>style.visibility</p:attrName>
                                        </p:attrNameLst>
                                      </p:cBhvr>
                                      <p:to>
                                        <p:strVal val="visible"/>
                                      </p:to>
                                    </p:set>
                                    <p:animEffect transition="in" filter="wipe(left)">
                                      <p:cBhvr>
                                        <p:cTn id="38" dur="200"/>
                                        <p:tgtEl>
                                          <p:spTgt spid="10"/>
                                        </p:tgtEl>
                                      </p:cBhvr>
                                    </p:animEffect>
                                  </p:childTnLst>
                                </p:cTn>
                              </p:par>
                              <p:par>
                                <p:cTn id="39" presetID="36" presetClass="emph" presetSubtype="0" fill="hold" grpId="1" nodeType="withEffect">
                                  <p:stCondLst>
                                    <p:cond delay="0"/>
                                  </p:stCondLst>
                                  <p:iterate type="lt">
                                    <p:tmPct val="30000"/>
                                  </p:iterate>
                                  <p:childTnLst>
                                    <p:animScale>
                                      <p:cBhvr>
                                        <p:cTn id="40" dur="50" autoRev="1" fill="hold">
                                          <p:stCondLst>
                                            <p:cond delay="0"/>
                                          </p:stCondLst>
                                        </p:cTn>
                                        <p:tgtEl>
                                          <p:spTgt spid="10"/>
                                        </p:tgtEl>
                                      </p:cBhvr>
                                      <p:to x="80000" y="100000"/>
                                    </p:animScale>
                                    <p:anim by="(#ppt_w*0.10)" calcmode="lin" valueType="num">
                                      <p:cBhvr>
                                        <p:cTn id="41" dur="50" autoRev="1" fill="hold">
                                          <p:stCondLst>
                                            <p:cond delay="0"/>
                                          </p:stCondLst>
                                        </p:cTn>
                                        <p:tgtEl>
                                          <p:spTgt spid="10"/>
                                        </p:tgtEl>
                                        <p:attrNameLst>
                                          <p:attrName>ppt_x</p:attrName>
                                        </p:attrNameLst>
                                      </p:cBhvr>
                                    </p:anim>
                                    <p:anim by="(-#ppt_w*0.10)" calcmode="lin" valueType="num">
                                      <p:cBhvr>
                                        <p:cTn id="42" dur="50" autoRev="1" fill="hold">
                                          <p:stCondLst>
                                            <p:cond delay="0"/>
                                          </p:stCondLst>
                                        </p:cTn>
                                        <p:tgtEl>
                                          <p:spTgt spid="10"/>
                                        </p:tgtEl>
                                        <p:attrNameLst>
                                          <p:attrName>ppt_y</p:attrName>
                                        </p:attrNameLst>
                                      </p:cBhvr>
                                    </p:anim>
                                    <p:animRot by="-480000">
                                      <p:cBhvr>
                                        <p:cTn id="43" dur="50" autoRev="1" fill="hold">
                                          <p:stCondLst>
                                            <p:cond delay="0"/>
                                          </p:stCondLst>
                                        </p:cTn>
                                        <p:tgtEl>
                                          <p:spTgt spid="1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0"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765738" y="753752"/>
            <a:ext cx="10079420" cy="136634"/>
          </a:xfrm>
          <a:prstGeom prst="rect">
            <a:avLst/>
          </a:prstGeom>
          <a:solidFill>
            <a:srgbClr val="0034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003466"/>
              </a:solidFill>
              <a:cs typeface="+mn-ea"/>
              <a:sym typeface="+mn-lt"/>
            </a:endParaRPr>
          </a:p>
        </p:txBody>
      </p:sp>
      <p:sp>
        <p:nvSpPr>
          <p:cNvPr id="5" name="椭圆 4"/>
          <p:cNvSpPr/>
          <p:nvPr/>
        </p:nvSpPr>
        <p:spPr>
          <a:xfrm>
            <a:off x="346842" y="0"/>
            <a:ext cx="1332000" cy="1332000"/>
          </a:xfrm>
          <a:prstGeom prst="ellipse">
            <a:avLst/>
          </a:prstGeom>
          <a:blipFill dpi="0" rotWithShape="1">
            <a:blip r:embed="rId1" cstate="screen"/>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6" name="组合 5"/>
          <p:cNvGrpSpPr/>
          <p:nvPr/>
        </p:nvGrpSpPr>
        <p:grpSpPr>
          <a:xfrm>
            <a:off x="11330808" y="372047"/>
            <a:ext cx="514350" cy="284207"/>
            <a:chOff x="10501313" y="528290"/>
            <a:chExt cx="514350" cy="332185"/>
          </a:xfrm>
          <a:solidFill>
            <a:srgbClr val="395B77"/>
          </a:solidFill>
        </p:grpSpPr>
        <p:sp>
          <p:nvSpPr>
            <p:cNvPr id="8" name="矩形 7"/>
            <p:cNvSpPr/>
            <p:nvPr/>
          </p:nvSpPr>
          <p:spPr>
            <a:xfrm>
              <a:off x="10501313" y="700088"/>
              <a:ext cx="102306" cy="160387"/>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a:cs typeface="+mn-ea"/>
                <a:sym typeface="+mn-lt"/>
              </a:endParaRPr>
            </a:p>
          </p:txBody>
        </p:sp>
        <p:sp>
          <p:nvSpPr>
            <p:cNvPr id="9" name="矩形 8"/>
            <p:cNvSpPr/>
            <p:nvPr/>
          </p:nvSpPr>
          <p:spPr>
            <a:xfrm>
              <a:off x="10707335" y="597694"/>
              <a:ext cx="102306" cy="262781"/>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a:cs typeface="+mn-ea"/>
                <a:sym typeface="+mn-lt"/>
              </a:endParaRPr>
            </a:p>
          </p:txBody>
        </p:sp>
        <p:sp>
          <p:nvSpPr>
            <p:cNvPr id="10" name="矩形 9"/>
            <p:cNvSpPr/>
            <p:nvPr/>
          </p:nvSpPr>
          <p:spPr>
            <a:xfrm>
              <a:off x="10913357" y="528290"/>
              <a:ext cx="102306" cy="332185"/>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a:cs typeface="+mn-ea"/>
                <a:sym typeface="+mn-lt"/>
              </a:endParaRPr>
            </a:p>
          </p:txBody>
        </p:sp>
      </p:grpSp>
      <p:sp>
        <p:nvSpPr>
          <p:cNvPr id="7" name="矩形 6"/>
          <p:cNvSpPr/>
          <p:nvPr/>
        </p:nvSpPr>
        <p:spPr>
          <a:xfrm>
            <a:off x="2048903" y="194589"/>
            <a:ext cx="1415772" cy="461665"/>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sz="2400" b="1" dirty="0">
                <a:solidFill>
                  <a:srgbClr val="003466"/>
                </a:solidFill>
                <a:cs typeface="+mn-ea"/>
                <a:sym typeface="+mn-lt"/>
              </a:rPr>
              <a:t>成本分析</a:t>
            </a:r>
            <a:endParaRPr lang="zh-CN" altLang="en-US" sz="2400" b="1" dirty="0">
              <a:solidFill>
                <a:srgbClr val="003466"/>
              </a:solidFill>
              <a:cs typeface="+mn-ea"/>
              <a:sym typeface="+mn-lt"/>
            </a:endParaRPr>
          </a:p>
        </p:txBody>
      </p:sp>
      <p:sp>
        <p:nvSpPr>
          <p:cNvPr id="16" name="矩形 15"/>
          <p:cNvSpPr/>
          <p:nvPr/>
        </p:nvSpPr>
        <p:spPr>
          <a:xfrm>
            <a:off x="2084646" y="1234475"/>
            <a:ext cx="2760058" cy="567779"/>
          </a:xfrm>
          <a:prstGeom prst="rect">
            <a:avLst/>
          </a:prstGeom>
          <a:solidFill>
            <a:srgbClr val="2C4D88"/>
          </a:solidFill>
          <a:ln>
            <a:noFill/>
          </a:ln>
        </p:spPr>
        <p:style>
          <a:lnRef idx="2">
            <a:schemeClr val="accent1">
              <a:shade val="50000"/>
            </a:schemeClr>
          </a:lnRef>
          <a:fillRef idx="1">
            <a:schemeClr val="accent1"/>
          </a:fillRef>
          <a:effectRef idx="0">
            <a:schemeClr val="accent1"/>
          </a:effectRef>
          <a:fontRef idx="minor">
            <a:schemeClr val="lt1"/>
          </a:fontRef>
        </p:style>
        <p:txBody>
          <a:bodyPr lIns="68567" tIns="34284" rIns="68567" bIns="34284"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3200" b="1" spc="300" dirty="0">
                <a:cs typeface="+mn-ea"/>
                <a:sym typeface="+mn-lt"/>
              </a:rPr>
              <a:t>成本分析</a:t>
            </a:r>
            <a:endParaRPr lang="zh-CN" altLang="en-US" sz="3200" b="1" spc="300" dirty="0">
              <a:cs typeface="+mn-ea"/>
              <a:sym typeface="+mn-lt"/>
            </a:endParaRPr>
          </a:p>
        </p:txBody>
      </p:sp>
      <p:grpSp>
        <p:nvGrpSpPr>
          <p:cNvPr id="20" name="Group 14"/>
          <p:cNvGrpSpPr/>
          <p:nvPr/>
        </p:nvGrpSpPr>
        <p:grpSpPr>
          <a:xfrm>
            <a:off x="5564135" y="3285019"/>
            <a:ext cx="1061000" cy="1214343"/>
            <a:chOff x="5379142" y="2991066"/>
            <a:chExt cx="1414667" cy="1619124"/>
          </a:xfrm>
        </p:grpSpPr>
        <p:sp>
          <p:nvSpPr>
            <p:cNvPr id="22" name="Shape 1723"/>
            <p:cNvSpPr/>
            <p:nvPr/>
          </p:nvSpPr>
          <p:spPr>
            <a:xfrm rot="18900000">
              <a:off x="5379143" y="2991066"/>
              <a:ext cx="1414666" cy="1414666"/>
            </a:xfrm>
            <a:prstGeom prst="roundRect">
              <a:avLst>
                <a:gd name="adj" fmla="val 15000"/>
              </a:avLst>
            </a:prstGeom>
            <a:solidFill>
              <a:schemeClr val="accent1"/>
            </a:solidFill>
            <a:ln w="12700">
              <a:miter lim="400000"/>
            </a:ln>
          </p:spPr>
          <p:txBody>
            <a:bodyPr lIns="50800" tIns="50800" rIns="50800" bIns="50800" anchor="ctr"/>
            <a:lstStyle/>
            <a:p>
              <a:pPr>
                <a:spcBef>
                  <a:spcPts val="3375"/>
                </a:spcBef>
                <a:defRPr sz="2500">
                  <a:latin typeface="Aller Light"/>
                  <a:ea typeface="Aller Light"/>
                  <a:cs typeface="Aller Light"/>
                  <a:sym typeface="Aller Light"/>
                </a:defRPr>
              </a:pPr>
              <a:endParaRPr>
                <a:cs typeface="+mn-ea"/>
                <a:sym typeface="+mn-lt"/>
              </a:endParaRPr>
            </a:p>
          </p:txBody>
        </p:sp>
        <p:sp>
          <p:nvSpPr>
            <p:cNvPr id="24" name="Shape 1726"/>
            <p:cNvSpPr/>
            <p:nvPr/>
          </p:nvSpPr>
          <p:spPr>
            <a:xfrm rot="18900000">
              <a:off x="5379142" y="3195523"/>
              <a:ext cx="1414666" cy="1414667"/>
            </a:xfrm>
            <a:prstGeom prst="roundRect">
              <a:avLst>
                <a:gd name="adj" fmla="val 15000"/>
              </a:avLst>
            </a:prstGeom>
            <a:solidFill>
              <a:schemeClr val="accent2"/>
            </a:solidFill>
            <a:ln w="12700" cap="flat">
              <a:noFill/>
              <a:miter lim="400000"/>
            </a:ln>
            <a:effectLst/>
          </p:spPr>
          <p:txBody>
            <a:bodyPr wrap="square" lIns="50800" tIns="50800" rIns="50800" bIns="50800" numCol="1" anchor="ctr">
              <a:noAutofit/>
            </a:bodyPr>
            <a:lstStyle/>
            <a:p>
              <a:pPr>
                <a:spcBef>
                  <a:spcPts val="3375"/>
                </a:spcBef>
                <a:defRPr sz="2500">
                  <a:latin typeface="Aller Light"/>
                  <a:ea typeface="Aller Light"/>
                  <a:cs typeface="Aller Light"/>
                  <a:sym typeface="Aller Light"/>
                </a:defRPr>
              </a:pPr>
              <a:endParaRPr>
                <a:cs typeface="+mn-ea"/>
                <a:sym typeface="+mn-lt"/>
              </a:endParaRPr>
            </a:p>
          </p:txBody>
        </p:sp>
      </p:grpSp>
      <p:grpSp>
        <p:nvGrpSpPr>
          <p:cNvPr id="25" name="Group 12"/>
          <p:cNvGrpSpPr/>
          <p:nvPr/>
        </p:nvGrpSpPr>
        <p:grpSpPr>
          <a:xfrm>
            <a:off x="4202681" y="3441276"/>
            <a:ext cx="1061000" cy="1214343"/>
            <a:chOff x="3563871" y="3199409"/>
            <a:chExt cx="1414666" cy="1619124"/>
          </a:xfrm>
        </p:grpSpPr>
        <p:sp>
          <p:nvSpPr>
            <p:cNvPr id="26" name="Shape 1722"/>
            <p:cNvSpPr/>
            <p:nvPr/>
          </p:nvSpPr>
          <p:spPr>
            <a:xfrm rot="8100000">
              <a:off x="3563871" y="3403867"/>
              <a:ext cx="1414666" cy="1414666"/>
            </a:xfrm>
            <a:prstGeom prst="roundRect">
              <a:avLst>
                <a:gd name="adj" fmla="val 15000"/>
              </a:avLst>
            </a:prstGeom>
            <a:solidFill>
              <a:schemeClr val="accent1"/>
            </a:solidFill>
            <a:ln w="12700">
              <a:miter lim="400000"/>
            </a:ln>
          </p:spPr>
          <p:txBody>
            <a:bodyPr lIns="50800" tIns="50800" rIns="50800" bIns="50800" anchor="ctr"/>
            <a:lstStyle/>
            <a:p>
              <a:pPr>
                <a:spcBef>
                  <a:spcPts val="3375"/>
                </a:spcBef>
                <a:defRPr sz="2500">
                  <a:latin typeface="Aller Light"/>
                  <a:ea typeface="Aller Light"/>
                  <a:cs typeface="Aller Light"/>
                  <a:sym typeface="Aller Light"/>
                </a:defRPr>
              </a:pPr>
              <a:endParaRPr>
                <a:cs typeface="+mn-ea"/>
                <a:sym typeface="+mn-lt"/>
              </a:endParaRPr>
            </a:p>
          </p:txBody>
        </p:sp>
        <p:sp>
          <p:nvSpPr>
            <p:cNvPr id="27" name="Shape 1729"/>
            <p:cNvSpPr/>
            <p:nvPr/>
          </p:nvSpPr>
          <p:spPr>
            <a:xfrm rot="8100000">
              <a:off x="3563871" y="3199409"/>
              <a:ext cx="1414666" cy="1414667"/>
            </a:xfrm>
            <a:prstGeom prst="roundRect">
              <a:avLst>
                <a:gd name="adj" fmla="val 15000"/>
              </a:avLst>
            </a:prstGeom>
            <a:solidFill>
              <a:schemeClr val="accent2"/>
            </a:solidFill>
            <a:ln w="12700" cap="flat">
              <a:noFill/>
              <a:miter lim="400000"/>
            </a:ln>
            <a:effectLst/>
          </p:spPr>
          <p:txBody>
            <a:bodyPr wrap="square" lIns="50800" tIns="50800" rIns="50800" bIns="50800" numCol="1" anchor="ctr">
              <a:noAutofit/>
            </a:bodyPr>
            <a:lstStyle/>
            <a:p>
              <a:pPr>
                <a:spcBef>
                  <a:spcPts val="3375"/>
                </a:spcBef>
                <a:defRPr sz="2500">
                  <a:latin typeface="Aller Light"/>
                  <a:ea typeface="Aller Light"/>
                  <a:cs typeface="Aller Light"/>
                  <a:sym typeface="Aller Light"/>
                </a:defRPr>
              </a:pPr>
              <a:endParaRPr>
                <a:cs typeface="+mn-ea"/>
                <a:sym typeface="+mn-lt"/>
              </a:endParaRPr>
            </a:p>
          </p:txBody>
        </p:sp>
      </p:grpSp>
      <p:grpSp>
        <p:nvGrpSpPr>
          <p:cNvPr id="28" name="Group 11"/>
          <p:cNvGrpSpPr/>
          <p:nvPr/>
        </p:nvGrpSpPr>
        <p:grpSpPr>
          <a:xfrm>
            <a:off x="2837085" y="3285019"/>
            <a:ext cx="1061000" cy="1214343"/>
            <a:chOff x="1743076" y="2991066"/>
            <a:chExt cx="1414666" cy="1619124"/>
          </a:xfrm>
        </p:grpSpPr>
        <p:sp>
          <p:nvSpPr>
            <p:cNvPr id="29" name="Shape 1721"/>
            <p:cNvSpPr/>
            <p:nvPr/>
          </p:nvSpPr>
          <p:spPr>
            <a:xfrm rot="18900000">
              <a:off x="1743076" y="2991066"/>
              <a:ext cx="1414666" cy="1414666"/>
            </a:xfrm>
            <a:prstGeom prst="roundRect">
              <a:avLst>
                <a:gd name="adj" fmla="val 15000"/>
              </a:avLst>
            </a:prstGeom>
            <a:solidFill>
              <a:schemeClr val="accent1"/>
            </a:solidFill>
            <a:ln w="12700">
              <a:miter lim="400000"/>
            </a:ln>
          </p:spPr>
          <p:txBody>
            <a:bodyPr lIns="50800" tIns="50800" rIns="50800" bIns="50800" anchor="ctr"/>
            <a:lstStyle/>
            <a:p>
              <a:pPr>
                <a:spcBef>
                  <a:spcPts val="3375"/>
                </a:spcBef>
                <a:defRPr sz="2500">
                  <a:latin typeface="Aller Light"/>
                  <a:ea typeface="Aller Light"/>
                  <a:cs typeface="Aller Light"/>
                  <a:sym typeface="Aller Light"/>
                </a:defRPr>
              </a:pPr>
              <a:endParaRPr>
                <a:cs typeface="+mn-ea"/>
                <a:sym typeface="+mn-lt"/>
              </a:endParaRPr>
            </a:p>
          </p:txBody>
        </p:sp>
        <p:sp>
          <p:nvSpPr>
            <p:cNvPr id="30" name="Shape 1732"/>
            <p:cNvSpPr/>
            <p:nvPr/>
          </p:nvSpPr>
          <p:spPr>
            <a:xfrm rot="18900000">
              <a:off x="1743076" y="3195523"/>
              <a:ext cx="1414666" cy="1414667"/>
            </a:xfrm>
            <a:prstGeom prst="roundRect">
              <a:avLst>
                <a:gd name="adj" fmla="val 15000"/>
              </a:avLst>
            </a:prstGeom>
            <a:solidFill>
              <a:schemeClr val="accent2"/>
            </a:solidFill>
            <a:ln w="12700" cap="flat">
              <a:noFill/>
              <a:miter lim="400000"/>
            </a:ln>
            <a:effectLst/>
          </p:spPr>
          <p:txBody>
            <a:bodyPr wrap="square" lIns="50800" tIns="50800" rIns="50800" bIns="50800" numCol="1" anchor="ctr">
              <a:noAutofit/>
            </a:bodyPr>
            <a:lstStyle/>
            <a:p>
              <a:pPr>
                <a:spcBef>
                  <a:spcPts val="3375"/>
                </a:spcBef>
                <a:defRPr sz="2500">
                  <a:latin typeface="Aller Light"/>
                  <a:ea typeface="Aller Light"/>
                  <a:cs typeface="Aller Light"/>
                  <a:sym typeface="Aller Light"/>
                </a:defRPr>
              </a:pPr>
              <a:endParaRPr>
                <a:cs typeface="+mn-ea"/>
                <a:sym typeface="+mn-lt"/>
              </a:endParaRPr>
            </a:p>
          </p:txBody>
        </p:sp>
      </p:grpSp>
      <p:grpSp>
        <p:nvGrpSpPr>
          <p:cNvPr id="31" name="Group 15"/>
          <p:cNvGrpSpPr/>
          <p:nvPr/>
        </p:nvGrpSpPr>
        <p:grpSpPr>
          <a:xfrm>
            <a:off x="6929731" y="3441276"/>
            <a:ext cx="1061000" cy="1214344"/>
            <a:chOff x="7199937" y="3199409"/>
            <a:chExt cx="1414666" cy="1619125"/>
          </a:xfrm>
        </p:grpSpPr>
        <p:sp>
          <p:nvSpPr>
            <p:cNvPr id="32" name="Shape 1724"/>
            <p:cNvSpPr/>
            <p:nvPr/>
          </p:nvSpPr>
          <p:spPr>
            <a:xfrm rot="8100000">
              <a:off x="7199937" y="3403868"/>
              <a:ext cx="1414666" cy="1414666"/>
            </a:xfrm>
            <a:prstGeom prst="roundRect">
              <a:avLst>
                <a:gd name="adj" fmla="val 15000"/>
              </a:avLst>
            </a:prstGeom>
            <a:solidFill>
              <a:srgbClr val="4472C4"/>
            </a:solidFill>
            <a:ln w="12700">
              <a:miter lim="400000"/>
            </a:ln>
          </p:spPr>
          <p:txBody>
            <a:bodyPr lIns="50800" tIns="50800" rIns="50800" bIns="50800" anchor="ctr"/>
            <a:lstStyle/>
            <a:p>
              <a:pPr>
                <a:spcBef>
                  <a:spcPts val="3375"/>
                </a:spcBef>
                <a:defRPr sz="2500">
                  <a:latin typeface="Aller Light"/>
                  <a:ea typeface="Aller Light"/>
                  <a:cs typeface="Aller Light"/>
                  <a:sym typeface="Aller Light"/>
                </a:defRPr>
              </a:pPr>
              <a:endParaRPr>
                <a:cs typeface="+mn-ea"/>
                <a:sym typeface="+mn-lt"/>
              </a:endParaRPr>
            </a:p>
          </p:txBody>
        </p:sp>
        <p:sp>
          <p:nvSpPr>
            <p:cNvPr id="33" name="Shape 1735"/>
            <p:cNvSpPr/>
            <p:nvPr/>
          </p:nvSpPr>
          <p:spPr>
            <a:xfrm rot="8100000">
              <a:off x="7199937" y="3199409"/>
              <a:ext cx="1414666" cy="1414667"/>
            </a:xfrm>
            <a:prstGeom prst="roundRect">
              <a:avLst>
                <a:gd name="adj" fmla="val 15000"/>
              </a:avLst>
            </a:prstGeom>
            <a:solidFill>
              <a:schemeClr val="accent2"/>
            </a:solidFill>
            <a:ln w="12700" cap="flat">
              <a:noFill/>
              <a:miter lim="400000"/>
            </a:ln>
            <a:effectLst/>
          </p:spPr>
          <p:txBody>
            <a:bodyPr wrap="square" lIns="50800" tIns="50800" rIns="50800" bIns="50800" numCol="1" anchor="ctr">
              <a:noAutofit/>
            </a:bodyPr>
            <a:lstStyle/>
            <a:p>
              <a:pPr>
                <a:spcBef>
                  <a:spcPts val="3375"/>
                </a:spcBef>
                <a:defRPr sz="2500">
                  <a:latin typeface="Aller Light"/>
                  <a:ea typeface="Aller Light"/>
                  <a:cs typeface="Aller Light"/>
                  <a:sym typeface="Aller Light"/>
                </a:defRPr>
              </a:pPr>
              <a:endParaRPr>
                <a:cs typeface="+mn-ea"/>
                <a:sym typeface="+mn-lt"/>
              </a:endParaRPr>
            </a:p>
          </p:txBody>
        </p:sp>
      </p:grpSp>
      <p:grpSp>
        <p:nvGrpSpPr>
          <p:cNvPr id="34" name="Group 16"/>
          <p:cNvGrpSpPr/>
          <p:nvPr/>
        </p:nvGrpSpPr>
        <p:grpSpPr>
          <a:xfrm>
            <a:off x="8291185" y="3285019"/>
            <a:ext cx="1061000" cy="1214343"/>
            <a:chOff x="9015209" y="2991066"/>
            <a:chExt cx="1414666" cy="1619124"/>
          </a:xfrm>
        </p:grpSpPr>
        <p:sp>
          <p:nvSpPr>
            <p:cNvPr id="35" name="Shape 1725"/>
            <p:cNvSpPr/>
            <p:nvPr/>
          </p:nvSpPr>
          <p:spPr>
            <a:xfrm rot="18900000">
              <a:off x="9015209" y="2991066"/>
              <a:ext cx="1414666" cy="1414666"/>
            </a:xfrm>
            <a:prstGeom prst="roundRect">
              <a:avLst>
                <a:gd name="adj" fmla="val 15000"/>
              </a:avLst>
            </a:prstGeom>
            <a:solidFill>
              <a:schemeClr val="accent1"/>
            </a:solidFill>
            <a:ln w="12700">
              <a:miter lim="400000"/>
            </a:ln>
          </p:spPr>
          <p:txBody>
            <a:bodyPr lIns="50800" tIns="50800" rIns="50800" bIns="50800" anchor="ctr"/>
            <a:lstStyle/>
            <a:p>
              <a:pPr>
                <a:spcBef>
                  <a:spcPts val="3375"/>
                </a:spcBef>
                <a:defRPr sz="2500">
                  <a:latin typeface="Aller Light"/>
                  <a:ea typeface="Aller Light"/>
                  <a:cs typeface="Aller Light"/>
                  <a:sym typeface="Aller Light"/>
                </a:defRPr>
              </a:pPr>
              <a:endParaRPr>
                <a:cs typeface="+mn-ea"/>
                <a:sym typeface="+mn-lt"/>
              </a:endParaRPr>
            </a:p>
          </p:txBody>
        </p:sp>
        <p:sp>
          <p:nvSpPr>
            <p:cNvPr id="36" name="Shape 1738"/>
            <p:cNvSpPr/>
            <p:nvPr/>
          </p:nvSpPr>
          <p:spPr>
            <a:xfrm rot="18900000">
              <a:off x="9015209" y="3195523"/>
              <a:ext cx="1414666" cy="1414667"/>
            </a:xfrm>
            <a:prstGeom prst="roundRect">
              <a:avLst>
                <a:gd name="adj" fmla="val 15000"/>
              </a:avLst>
            </a:prstGeom>
            <a:solidFill>
              <a:schemeClr val="accent2"/>
            </a:solidFill>
            <a:ln w="12700" cap="flat">
              <a:noFill/>
              <a:miter lim="400000"/>
            </a:ln>
            <a:effectLst/>
          </p:spPr>
          <p:txBody>
            <a:bodyPr wrap="square" lIns="50800" tIns="50800" rIns="50800" bIns="50800" numCol="1" anchor="ctr">
              <a:noAutofit/>
            </a:bodyPr>
            <a:lstStyle/>
            <a:p>
              <a:pPr>
                <a:spcBef>
                  <a:spcPts val="3375"/>
                </a:spcBef>
                <a:defRPr sz="2500">
                  <a:latin typeface="Aller Light"/>
                  <a:ea typeface="Aller Light"/>
                  <a:cs typeface="Aller Light"/>
                  <a:sym typeface="Aller Light"/>
                </a:defRPr>
              </a:pPr>
              <a:endParaRPr>
                <a:cs typeface="+mn-ea"/>
                <a:sym typeface="+mn-lt"/>
              </a:endParaRPr>
            </a:p>
          </p:txBody>
        </p:sp>
      </p:grpSp>
      <p:sp>
        <p:nvSpPr>
          <p:cNvPr id="37" name="Text Placeholder 4"/>
          <p:cNvSpPr txBox="1"/>
          <p:nvPr/>
        </p:nvSpPr>
        <p:spPr>
          <a:xfrm>
            <a:off x="2913528" y="3868449"/>
            <a:ext cx="908114" cy="200824"/>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en-US" altLang="zh-CN" sz="2400" b="1" dirty="0">
                <a:solidFill>
                  <a:schemeClr val="bg1"/>
                </a:solidFill>
                <a:cs typeface="+mn-ea"/>
                <a:sym typeface="+mn-lt"/>
              </a:rPr>
              <a:t>01</a:t>
            </a:r>
            <a:endParaRPr lang="en-GB" altLang="zh-CN" sz="2400" b="1" dirty="0">
              <a:solidFill>
                <a:schemeClr val="bg1"/>
              </a:solidFill>
              <a:cs typeface="+mn-ea"/>
              <a:sym typeface="+mn-lt"/>
            </a:endParaRPr>
          </a:p>
        </p:txBody>
      </p:sp>
      <p:sp>
        <p:nvSpPr>
          <p:cNvPr id="38" name="Text Placeholder 4"/>
          <p:cNvSpPr txBox="1"/>
          <p:nvPr/>
        </p:nvSpPr>
        <p:spPr>
          <a:xfrm>
            <a:off x="4277052" y="3868449"/>
            <a:ext cx="908114" cy="200824"/>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en-US" altLang="zh-CN" sz="2400" b="1" dirty="0">
                <a:solidFill>
                  <a:schemeClr val="bg1"/>
                </a:solidFill>
                <a:cs typeface="+mn-ea"/>
                <a:sym typeface="+mn-lt"/>
              </a:rPr>
              <a:t>02</a:t>
            </a:r>
            <a:endParaRPr lang="en-GB" altLang="zh-CN" sz="2400" b="1" dirty="0">
              <a:solidFill>
                <a:schemeClr val="bg1"/>
              </a:solidFill>
              <a:cs typeface="+mn-ea"/>
              <a:sym typeface="+mn-lt"/>
            </a:endParaRPr>
          </a:p>
        </p:txBody>
      </p:sp>
      <p:sp>
        <p:nvSpPr>
          <p:cNvPr id="39" name="Text Placeholder 4"/>
          <p:cNvSpPr txBox="1"/>
          <p:nvPr/>
        </p:nvSpPr>
        <p:spPr>
          <a:xfrm>
            <a:off x="5640043" y="3868449"/>
            <a:ext cx="908114" cy="200824"/>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en-US" altLang="zh-CN" sz="2400" b="1" dirty="0">
                <a:solidFill>
                  <a:schemeClr val="bg1"/>
                </a:solidFill>
                <a:cs typeface="+mn-ea"/>
                <a:sym typeface="+mn-lt"/>
              </a:rPr>
              <a:t>03</a:t>
            </a:r>
            <a:endParaRPr lang="en-GB" altLang="zh-CN" sz="2400" b="1" dirty="0">
              <a:solidFill>
                <a:schemeClr val="bg1"/>
              </a:solidFill>
              <a:cs typeface="+mn-ea"/>
              <a:sym typeface="+mn-lt"/>
            </a:endParaRPr>
          </a:p>
        </p:txBody>
      </p:sp>
      <p:sp>
        <p:nvSpPr>
          <p:cNvPr id="40" name="Text Placeholder 4"/>
          <p:cNvSpPr txBox="1"/>
          <p:nvPr/>
        </p:nvSpPr>
        <p:spPr>
          <a:xfrm>
            <a:off x="7003567" y="3868449"/>
            <a:ext cx="908114" cy="200824"/>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en-US" altLang="zh-CN" sz="2400" b="1" dirty="0">
                <a:solidFill>
                  <a:schemeClr val="bg1"/>
                </a:solidFill>
                <a:cs typeface="+mn-ea"/>
                <a:sym typeface="+mn-lt"/>
              </a:rPr>
              <a:t>04</a:t>
            </a:r>
            <a:endParaRPr lang="en-GB" altLang="zh-CN" sz="2400" b="1" dirty="0">
              <a:solidFill>
                <a:schemeClr val="bg1"/>
              </a:solidFill>
              <a:cs typeface="+mn-ea"/>
              <a:sym typeface="+mn-lt"/>
            </a:endParaRPr>
          </a:p>
        </p:txBody>
      </p:sp>
      <p:sp>
        <p:nvSpPr>
          <p:cNvPr id="41" name="Text Placeholder 4"/>
          <p:cNvSpPr txBox="1"/>
          <p:nvPr/>
        </p:nvSpPr>
        <p:spPr>
          <a:xfrm>
            <a:off x="8367629" y="3868449"/>
            <a:ext cx="908114" cy="200824"/>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en-US" altLang="zh-CN" sz="2400" b="1" dirty="0">
                <a:solidFill>
                  <a:schemeClr val="bg1"/>
                </a:solidFill>
                <a:cs typeface="+mn-ea"/>
                <a:sym typeface="+mn-lt"/>
              </a:rPr>
              <a:t>05</a:t>
            </a:r>
            <a:endParaRPr lang="en-GB" altLang="zh-CN" sz="2400" b="1" dirty="0">
              <a:solidFill>
                <a:schemeClr val="bg1"/>
              </a:solidFill>
              <a:cs typeface="+mn-ea"/>
              <a:sym typeface="+mn-lt"/>
            </a:endParaRPr>
          </a:p>
        </p:txBody>
      </p:sp>
      <p:sp>
        <p:nvSpPr>
          <p:cNvPr id="42" name="TextBox 21"/>
          <p:cNvSpPr txBox="1"/>
          <p:nvPr/>
        </p:nvSpPr>
        <p:spPr>
          <a:xfrm>
            <a:off x="2501378" y="2298741"/>
            <a:ext cx="2079857" cy="565924"/>
          </a:xfrm>
          <a:prstGeom prst="rect">
            <a:avLst/>
          </a:prstGeom>
          <a:noFill/>
        </p:spPr>
        <p:txBody>
          <a:bodyPr wrap="square" lIns="0" tIns="0" rIns="0" bIns="0" rtlCol="0">
            <a:spAutoFit/>
          </a:bodyPr>
          <a:lstStyle/>
          <a:p>
            <a:pPr algn="ctr">
              <a:lnSpc>
                <a:spcPct val="120000"/>
              </a:lnSpc>
            </a:pPr>
            <a:r>
              <a:rPr lang="zh-CN" altLang="en-US" sz="1600" dirty="0">
                <a:solidFill>
                  <a:srgbClr val="264378"/>
                </a:solidFill>
                <a:cs typeface="+mn-ea"/>
                <a:sym typeface="+mn-lt"/>
              </a:rPr>
              <a:t>利用成本计划、成本核算和其他有关资料；</a:t>
            </a:r>
            <a:endParaRPr lang="zh-CN" altLang="en-US" sz="1600" dirty="0">
              <a:solidFill>
                <a:srgbClr val="264378"/>
              </a:solidFill>
              <a:cs typeface="+mn-ea"/>
              <a:sym typeface="+mn-lt"/>
            </a:endParaRPr>
          </a:p>
        </p:txBody>
      </p:sp>
      <p:sp>
        <p:nvSpPr>
          <p:cNvPr id="43" name="TextBox 22"/>
          <p:cNvSpPr txBox="1"/>
          <p:nvPr/>
        </p:nvSpPr>
        <p:spPr>
          <a:xfrm>
            <a:off x="3869530" y="4909613"/>
            <a:ext cx="2079857" cy="270459"/>
          </a:xfrm>
          <a:prstGeom prst="rect">
            <a:avLst/>
          </a:prstGeom>
          <a:noFill/>
        </p:spPr>
        <p:txBody>
          <a:bodyPr wrap="square" lIns="0" tIns="0" rIns="0" bIns="0" rtlCol="0">
            <a:spAutoFit/>
          </a:bodyPr>
          <a:lstStyle/>
          <a:p>
            <a:pPr algn="ctr">
              <a:lnSpc>
                <a:spcPct val="120000"/>
              </a:lnSpc>
            </a:pPr>
            <a:r>
              <a:rPr lang="zh-CN" altLang="en-US" sz="1600" dirty="0">
                <a:solidFill>
                  <a:srgbClr val="264378"/>
                </a:solidFill>
                <a:cs typeface="+mn-ea"/>
                <a:sym typeface="+mn-lt"/>
              </a:rPr>
              <a:t>揭示成本计划完成情况；</a:t>
            </a:r>
            <a:endParaRPr lang="en-US" altLang="zh-CN" sz="1600" dirty="0">
              <a:solidFill>
                <a:srgbClr val="264378"/>
              </a:solidFill>
              <a:cs typeface="+mn-ea"/>
              <a:sym typeface="+mn-lt"/>
            </a:endParaRPr>
          </a:p>
        </p:txBody>
      </p:sp>
      <p:sp>
        <p:nvSpPr>
          <p:cNvPr id="44" name="TextBox 23"/>
          <p:cNvSpPr txBox="1"/>
          <p:nvPr/>
        </p:nvSpPr>
        <p:spPr>
          <a:xfrm>
            <a:off x="5222861" y="2485675"/>
            <a:ext cx="2079857" cy="261225"/>
          </a:xfrm>
          <a:prstGeom prst="rect">
            <a:avLst/>
          </a:prstGeom>
          <a:noFill/>
        </p:spPr>
        <p:txBody>
          <a:bodyPr wrap="square" lIns="0" tIns="0" rIns="0" bIns="0" rtlCol="0">
            <a:spAutoFit/>
          </a:bodyPr>
          <a:lstStyle/>
          <a:p>
            <a:pPr algn="ctr">
              <a:lnSpc>
                <a:spcPct val="115000"/>
              </a:lnSpc>
              <a:spcBef>
                <a:spcPct val="20000"/>
              </a:spcBef>
            </a:pPr>
            <a:r>
              <a:rPr lang="zh-CN" altLang="en-US" sz="1600" dirty="0">
                <a:solidFill>
                  <a:srgbClr val="264378"/>
                </a:solidFill>
                <a:cs typeface="+mn-ea"/>
                <a:sym typeface="+mn-lt"/>
              </a:rPr>
              <a:t>控制实际成本的支出；</a:t>
            </a:r>
            <a:endParaRPr lang="zh-CN" altLang="en-US" sz="1600" dirty="0">
              <a:solidFill>
                <a:srgbClr val="264378"/>
              </a:solidFill>
              <a:cs typeface="+mn-ea"/>
              <a:sym typeface="+mn-lt"/>
            </a:endParaRPr>
          </a:p>
        </p:txBody>
      </p:sp>
      <p:sp>
        <p:nvSpPr>
          <p:cNvPr id="45" name="TextBox 24"/>
          <p:cNvSpPr txBox="1"/>
          <p:nvPr/>
        </p:nvSpPr>
        <p:spPr>
          <a:xfrm>
            <a:off x="6595183" y="4909613"/>
            <a:ext cx="2079857" cy="270459"/>
          </a:xfrm>
          <a:prstGeom prst="rect">
            <a:avLst/>
          </a:prstGeom>
          <a:noFill/>
        </p:spPr>
        <p:txBody>
          <a:bodyPr wrap="square" lIns="0" tIns="0" rIns="0" bIns="0" rtlCol="0">
            <a:spAutoFit/>
          </a:bodyPr>
          <a:lstStyle/>
          <a:p>
            <a:pPr algn="ctr">
              <a:lnSpc>
                <a:spcPct val="120000"/>
              </a:lnSpc>
            </a:pPr>
            <a:r>
              <a:rPr lang="zh-CN" altLang="en-US" sz="1600" dirty="0">
                <a:solidFill>
                  <a:srgbClr val="264378"/>
                </a:solidFill>
                <a:cs typeface="+mn-ea"/>
                <a:sym typeface="+mn-lt"/>
              </a:rPr>
              <a:t>查明成本升降的原因；</a:t>
            </a:r>
            <a:endParaRPr lang="en-US" altLang="zh-CN" sz="1600" dirty="0">
              <a:solidFill>
                <a:srgbClr val="264378"/>
              </a:solidFill>
              <a:cs typeface="+mn-ea"/>
              <a:sym typeface="+mn-lt"/>
            </a:endParaRPr>
          </a:p>
        </p:txBody>
      </p:sp>
      <p:sp>
        <p:nvSpPr>
          <p:cNvPr id="46" name="TextBox 25"/>
          <p:cNvSpPr txBox="1"/>
          <p:nvPr/>
        </p:nvSpPr>
        <p:spPr>
          <a:xfrm>
            <a:off x="7944345" y="2298741"/>
            <a:ext cx="2079857" cy="565924"/>
          </a:xfrm>
          <a:prstGeom prst="rect">
            <a:avLst/>
          </a:prstGeom>
          <a:noFill/>
        </p:spPr>
        <p:txBody>
          <a:bodyPr wrap="square" lIns="0" tIns="0" rIns="0" bIns="0" rtlCol="0">
            <a:spAutoFit/>
          </a:bodyPr>
          <a:lstStyle/>
          <a:p>
            <a:pPr algn="ctr">
              <a:lnSpc>
                <a:spcPct val="120000"/>
              </a:lnSpc>
            </a:pPr>
            <a:r>
              <a:rPr lang="zh-CN" altLang="en-US" sz="1600" dirty="0">
                <a:solidFill>
                  <a:srgbClr val="264378"/>
                </a:solidFill>
                <a:cs typeface="+mn-ea"/>
                <a:sym typeface="+mn-lt"/>
              </a:rPr>
              <a:t>寻求降低成本的途径和方法。</a:t>
            </a:r>
            <a:endParaRPr lang="zh-CN" altLang="en-US" sz="1600" dirty="0">
              <a:solidFill>
                <a:srgbClr val="264378"/>
              </a:solidFill>
              <a:cs typeface="+mn-ea"/>
              <a:sym typeface="+mn-lt"/>
            </a:endParaRPr>
          </a:p>
        </p:txBody>
      </p:sp>
    </p:spTree>
  </p:cSld>
  <p:clrMapOvr>
    <a:masterClrMapping/>
  </p:clrMapOvr>
  <p:transition spd="slow" advClick="0" advTm="6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1000"/>
                                        <p:tgtEl>
                                          <p:spTgt spid="5"/>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left)">
                                      <p:cBhvr>
                                        <p:cTn id="10" dur="1000"/>
                                        <p:tgtEl>
                                          <p:spTgt spid="7"/>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left)">
                                      <p:cBhvr>
                                        <p:cTn id="13" dur="1000"/>
                                        <p:tgtEl>
                                          <p:spTgt spid="4"/>
                                        </p:tgtEl>
                                      </p:cBhvr>
                                    </p:animEffect>
                                  </p:childTnLst>
                                </p:cTn>
                              </p:par>
                              <p:par>
                                <p:cTn id="14" presetID="22" presetClass="entr" presetSubtype="8" fill="hold"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ipe(left)">
                                      <p:cBhvr>
                                        <p:cTn id="16" dur="1000"/>
                                        <p:tgtEl>
                                          <p:spTgt spid="6"/>
                                        </p:tgtEl>
                                      </p:cBhvr>
                                    </p:animEffect>
                                  </p:childTnLst>
                                </p:cTn>
                              </p:par>
                              <p:par>
                                <p:cTn id="17" presetID="42" presetClass="entr" presetSubtype="0" fill="hold" grpId="0" nodeType="withEffect">
                                  <p:stCondLst>
                                    <p:cond delay="1500"/>
                                  </p:stCondLst>
                                  <p:childTnLst>
                                    <p:set>
                                      <p:cBhvr>
                                        <p:cTn id="18" dur="1" fill="hold">
                                          <p:stCondLst>
                                            <p:cond delay="0"/>
                                          </p:stCondLst>
                                        </p:cTn>
                                        <p:tgtEl>
                                          <p:spTgt spid="16"/>
                                        </p:tgtEl>
                                        <p:attrNameLst>
                                          <p:attrName>style.visibility</p:attrName>
                                        </p:attrNameLst>
                                      </p:cBhvr>
                                      <p:to>
                                        <p:strVal val="visible"/>
                                      </p:to>
                                    </p:set>
                                    <p:animEffect transition="in" filter="fade">
                                      <p:cBhvr>
                                        <p:cTn id="19" dur="1000"/>
                                        <p:tgtEl>
                                          <p:spTgt spid="16"/>
                                        </p:tgtEl>
                                      </p:cBhvr>
                                    </p:animEffect>
                                    <p:anim calcmode="lin" valueType="num">
                                      <p:cBhvr>
                                        <p:cTn id="20" dur="1000" fill="hold"/>
                                        <p:tgtEl>
                                          <p:spTgt spid="16"/>
                                        </p:tgtEl>
                                        <p:attrNameLst>
                                          <p:attrName>ppt_x</p:attrName>
                                        </p:attrNameLst>
                                      </p:cBhvr>
                                      <p:tavLst>
                                        <p:tav tm="0">
                                          <p:val>
                                            <p:strVal val="#ppt_x"/>
                                          </p:val>
                                        </p:tav>
                                        <p:tav tm="100000">
                                          <p:val>
                                            <p:strVal val="#ppt_x"/>
                                          </p:val>
                                        </p:tav>
                                      </p:tavLst>
                                    </p:anim>
                                    <p:anim calcmode="lin" valueType="num">
                                      <p:cBhvr>
                                        <p:cTn id="21" dur="1000" fill="hold"/>
                                        <p:tgtEl>
                                          <p:spTgt spid="16"/>
                                        </p:tgtEl>
                                        <p:attrNameLst>
                                          <p:attrName>ppt_y</p:attrName>
                                        </p:attrNameLst>
                                      </p:cBhvr>
                                      <p:tavLst>
                                        <p:tav tm="0">
                                          <p:val>
                                            <p:strVal val="#ppt_y+.1"/>
                                          </p:val>
                                        </p:tav>
                                        <p:tav tm="100000">
                                          <p:val>
                                            <p:strVal val="#ppt_y"/>
                                          </p:val>
                                        </p:tav>
                                      </p:tavLst>
                                    </p:anim>
                                  </p:childTnLst>
                                </p:cTn>
                              </p:par>
                            </p:childTnLst>
                          </p:cTn>
                        </p:par>
                        <p:par>
                          <p:cTn id="22" fill="hold">
                            <p:stCondLst>
                              <p:cond delay="1000"/>
                            </p:stCondLst>
                            <p:childTnLst>
                              <p:par>
                                <p:cTn id="23" presetID="9" presetClass="entr" presetSubtype="0" fill="hold" nodeType="afterEffect">
                                  <p:stCondLst>
                                    <p:cond delay="0"/>
                                  </p:stCondLst>
                                  <p:childTnLst>
                                    <p:set>
                                      <p:cBhvr>
                                        <p:cTn id="24" dur="1" fill="hold">
                                          <p:stCondLst>
                                            <p:cond delay="0"/>
                                          </p:stCondLst>
                                        </p:cTn>
                                        <p:tgtEl>
                                          <p:spTgt spid="28"/>
                                        </p:tgtEl>
                                        <p:attrNameLst>
                                          <p:attrName>style.visibility</p:attrName>
                                        </p:attrNameLst>
                                      </p:cBhvr>
                                      <p:to>
                                        <p:strVal val="visible"/>
                                      </p:to>
                                    </p:set>
                                    <p:animEffect transition="in" filter="dissolve">
                                      <p:cBhvr>
                                        <p:cTn id="25" dur="500"/>
                                        <p:tgtEl>
                                          <p:spTgt spid="28"/>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37">
                                            <p:txEl>
                                              <p:pRg st="0" end="0"/>
                                            </p:txEl>
                                          </p:spTgt>
                                        </p:tgtEl>
                                        <p:attrNameLst>
                                          <p:attrName>style.visibility</p:attrName>
                                        </p:attrNameLst>
                                      </p:cBhvr>
                                      <p:to>
                                        <p:strVal val="visible"/>
                                      </p:to>
                                    </p:set>
                                    <p:animEffect transition="in" filter="fade">
                                      <p:cBhvr>
                                        <p:cTn id="28" dur="500"/>
                                        <p:tgtEl>
                                          <p:spTgt spid="37">
                                            <p:txEl>
                                              <p:pRg st="0" end="0"/>
                                            </p:txEl>
                                          </p:spTgt>
                                        </p:tgtEl>
                                      </p:cBhvr>
                                    </p:animEffect>
                                  </p:childTnLst>
                                </p:cTn>
                              </p:par>
                            </p:childTnLst>
                          </p:cTn>
                        </p:par>
                        <p:par>
                          <p:cTn id="29" fill="hold">
                            <p:stCondLst>
                              <p:cond delay="1500"/>
                            </p:stCondLst>
                            <p:childTnLst>
                              <p:par>
                                <p:cTn id="30" presetID="18" presetClass="entr" presetSubtype="6" fill="hold" grpId="0" nodeType="afterEffect">
                                  <p:stCondLst>
                                    <p:cond delay="0"/>
                                  </p:stCondLst>
                                  <p:childTnLst>
                                    <p:set>
                                      <p:cBhvr>
                                        <p:cTn id="31" dur="1" fill="hold">
                                          <p:stCondLst>
                                            <p:cond delay="0"/>
                                          </p:stCondLst>
                                        </p:cTn>
                                        <p:tgtEl>
                                          <p:spTgt spid="42"/>
                                        </p:tgtEl>
                                        <p:attrNameLst>
                                          <p:attrName>style.visibility</p:attrName>
                                        </p:attrNameLst>
                                      </p:cBhvr>
                                      <p:to>
                                        <p:strVal val="visible"/>
                                      </p:to>
                                    </p:set>
                                    <p:animEffect transition="in" filter="strips(downRight)">
                                      <p:cBhvr>
                                        <p:cTn id="32" dur="500"/>
                                        <p:tgtEl>
                                          <p:spTgt spid="42"/>
                                        </p:tgtEl>
                                      </p:cBhvr>
                                    </p:animEffect>
                                  </p:childTnLst>
                                </p:cTn>
                              </p:par>
                            </p:childTnLst>
                          </p:cTn>
                        </p:par>
                        <p:par>
                          <p:cTn id="33" fill="hold">
                            <p:stCondLst>
                              <p:cond delay="2000"/>
                            </p:stCondLst>
                            <p:childTnLst>
                              <p:par>
                                <p:cTn id="34" presetID="9" presetClass="entr" presetSubtype="0" fill="hold" nodeType="afterEffect">
                                  <p:stCondLst>
                                    <p:cond delay="0"/>
                                  </p:stCondLst>
                                  <p:childTnLst>
                                    <p:set>
                                      <p:cBhvr>
                                        <p:cTn id="35" dur="1" fill="hold">
                                          <p:stCondLst>
                                            <p:cond delay="0"/>
                                          </p:stCondLst>
                                        </p:cTn>
                                        <p:tgtEl>
                                          <p:spTgt spid="25"/>
                                        </p:tgtEl>
                                        <p:attrNameLst>
                                          <p:attrName>style.visibility</p:attrName>
                                        </p:attrNameLst>
                                      </p:cBhvr>
                                      <p:to>
                                        <p:strVal val="visible"/>
                                      </p:to>
                                    </p:set>
                                    <p:animEffect transition="in" filter="dissolve">
                                      <p:cBhvr>
                                        <p:cTn id="36" dur="500"/>
                                        <p:tgtEl>
                                          <p:spTgt spid="25"/>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38">
                                            <p:txEl>
                                              <p:pRg st="0" end="0"/>
                                            </p:txEl>
                                          </p:spTgt>
                                        </p:tgtEl>
                                        <p:attrNameLst>
                                          <p:attrName>style.visibility</p:attrName>
                                        </p:attrNameLst>
                                      </p:cBhvr>
                                      <p:to>
                                        <p:strVal val="visible"/>
                                      </p:to>
                                    </p:set>
                                    <p:animEffect transition="in" filter="fade">
                                      <p:cBhvr>
                                        <p:cTn id="39" dur="500"/>
                                        <p:tgtEl>
                                          <p:spTgt spid="38">
                                            <p:txEl>
                                              <p:pRg st="0" end="0"/>
                                            </p:txEl>
                                          </p:spTgt>
                                        </p:tgtEl>
                                      </p:cBhvr>
                                    </p:animEffect>
                                  </p:childTnLst>
                                </p:cTn>
                              </p:par>
                            </p:childTnLst>
                          </p:cTn>
                        </p:par>
                        <p:par>
                          <p:cTn id="40" fill="hold">
                            <p:stCondLst>
                              <p:cond delay="2500"/>
                            </p:stCondLst>
                            <p:childTnLst>
                              <p:par>
                                <p:cTn id="41" presetID="18" presetClass="entr" presetSubtype="6" fill="hold" grpId="0" nodeType="afterEffect">
                                  <p:stCondLst>
                                    <p:cond delay="0"/>
                                  </p:stCondLst>
                                  <p:childTnLst>
                                    <p:set>
                                      <p:cBhvr>
                                        <p:cTn id="42" dur="1" fill="hold">
                                          <p:stCondLst>
                                            <p:cond delay="0"/>
                                          </p:stCondLst>
                                        </p:cTn>
                                        <p:tgtEl>
                                          <p:spTgt spid="43"/>
                                        </p:tgtEl>
                                        <p:attrNameLst>
                                          <p:attrName>style.visibility</p:attrName>
                                        </p:attrNameLst>
                                      </p:cBhvr>
                                      <p:to>
                                        <p:strVal val="visible"/>
                                      </p:to>
                                    </p:set>
                                    <p:animEffect transition="in" filter="strips(downRight)">
                                      <p:cBhvr>
                                        <p:cTn id="43" dur="500"/>
                                        <p:tgtEl>
                                          <p:spTgt spid="43"/>
                                        </p:tgtEl>
                                      </p:cBhvr>
                                    </p:animEffect>
                                  </p:childTnLst>
                                </p:cTn>
                              </p:par>
                            </p:childTnLst>
                          </p:cTn>
                        </p:par>
                        <p:par>
                          <p:cTn id="44" fill="hold">
                            <p:stCondLst>
                              <p:cond delay="3000"/>
                            </p:stCondLst>
                            <p:childTnLst>
                              <p:par>
                                <p:cTn id="45" presetID="9" presetClass="entr" presetSubtype="0" fill="hold" nodeType="afterEffect">
                                  <p:stCondLst>
                                    <p:cond delay="0"/>
                                  </p:stCondLst>
                                  <p:childTnLst>
                                    <p:set>
                                      <p:cBhvr>
                                        <p:cTn id="46" dur="1" fill="hold">
                                          <p:stCondLst>
                                            <p:cond delay="0"/>
                                          </p:stCondLst>
                                        </p:cTn>
                                        <p:tgtEl>
                                          <p:spTgt spid="20"/>
                                        </p:tgtEl>
                                        <p:attrNameLst>
                                          <p:attrName>style.visibility</p:attrName>
                                        </p:attrNameLst>
                                      </p:cBhvr>
                                      <p:to>
                                        <p:strVal val="visible"/>
                                      </p:to>
                                    </p:set>
                                    <p:animEffect transition="in" filter="dissolve">
                                      <p:cBhvr>
                                        <p:cTn id="47" dur="500"/>
                                        <p:tgtEl>
                                          <p:spTgt spid="20"/>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39">
                                            <p:txEl>
                                              <p:pRg st="0" end="0"/>
                                            </p:txEl>
                                          </p:spTgt>
                                        </p:tgtEl>
                                        <p:attrNameLst>
                                          <p:attrName>style.visibility</p:attrName>
                                        </p:attrNameLst>
                                      </p:cBhvr>
                                      <p:to>
                                        <p:strVal val="visible"/>
                                      </p:to>
                                    </p:set>
                                    <p:animEffect transition="in" filter="fade">
                                      <p:cBhvr>
                                        <p:cTn id="50" dur="500"/>
                                        <p:tgtEl>
                                          <p:spTgt spid="39">
                                            <p:txEl>
                                              <p:pRg st="0" end="0"/>
                                            </p:txEl>
                                          </p:spTgt>
                                        </p:tgtEl>
                                      </p:cBhvr>
                                    </p:animEffect>
                                  </p:childTnLst>
                                </p:cTn>
                              </p:par>
                            </p:childTnLst>
                          </p:cTn>
                        </p:par>
                        <p:par>
                          <p:cTn id="51" fill="hold">
                            <p:stCondLst>
                              <p:cond delay="3500"/>
                            </p:stCondLst>
                            <p:childTnLst>
                              <p:par>
                                <p:cTn id="52" presetID="18" presetClass="entr" presetSubtype="6" fill="hold" grpId="0" nodeType="afterEffect">
                                  <p:stCondLst>
                                    <p:cond delay="0"/>
                                  </p:stCondLst>
                                  <p:childTnLst>
                                    <p:set>
                                      <p:cBhvr>
                                        <p:cTn id="53" dur="1" fill="hold">
                                          <p:stCondLst>
                                            <p:cond delay="0"/>
                                          </p:stCondLst>
                                        </p:cTn>
                                        <p:tgtEl>
                                          <p:spTgt spid="44"/>
                                        </p:tgtEl>
                                        <p:attrNameLst>
                                          <p:attrName>style.visibility</p:attrName>
                                        </p:attrNameLst>
                                      </p:cBhvr>
                                      <p:to>
                                        <p:strVal val="visible"/>
                                      </p:to>
                                    </p:set>
                                    <p:animEffect transition="in" filter="strips(downRight)">
                                      <p:cBhvr>
                                        <p:cTn id="54" dur="500"/>
                                        <p:tgtEl>
                                          <p:spTgt spid="44"/>
                                        </p:tgtEl>
                                      </p:cBhvr>
                                    </p:animEffect>
                                  </p:childTnLst>
                                </p:cTn>
                              </p:par>
                            </p:childTnLst>
                          </p:cTn>
                        </p:par>
                        <p:par>
                          <p:cTn id="55" fill="hold">
                            <p:stCondLst>
                              <p:cond delay="4000"/>
                            </p:stCondLst>
                            <p:childTnLst>
                              <p:par>
                                <p:cTn id="56" presetID="9" presetClass="entr" presetSubtype="0" fill="hold" nodeType="afterEffect">
                                  <p:stCondLst>
                                    <p:cond delay="0"/>
                                  </p:stCondLst>
                                  <p:childTnLst>
                                    <p:set>
                                      <p:cBhvr>
                                        <p:cTn id="57" dur="1" fill="hold">
                                          <p:stCondLst>
                                            <p:cond delay="0"/>
                                          </p:stCondLst>
                                        </p:cTn>
                                        <p:tgtEl>
                                          <p:spTgt spid="31"/>
                                        </p:tgtEl>
                                        <p:attrNameLst>
                                          <p:attrName>style.visibility</p:attrName>
                                        </p:attrNameLst>
                                      </p:cBhvr>
                                      <p:to>
                                        <p:strVal val="visible"/>
                                      </p:to>
                                    </p:set>
                                    <p:animEffect transition="in" filter="dissolve">
                                      <p:cBhvr>
                                        <p:cTn id="58" dur="500"/>
                                        <p:tgtEl>
                                          <p:spTgt spid="31"/>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40">
                                            <p:txEl>
                                              <p:pRg st="0" end="0"/>
                                            </p:txEl>
                                          </p:spTgt>
                                        </p:tgtEl>
                                        <p:attrNameLst>
                                          <p:attrName>style.visibility</p:attrName>
                                        </p:attrNameLst>
                                      </p:cBhvr>
                                      <p:to>
                                        <p:strVal val="visible"/>
                                      </p:to>
                                    </p:set>
                                    <p:animEffect transition="in" filter="fade">
                                      <p:cBhvr>
                                        <p:cTn id="61" dur="500"/>
                                        <p:tgtEl>
                                          <p:spTgt spid="40">
                                            <p:txEl>
                                              <p:pRg st="0" end="0"/>
                                            </p:txEl>
                                          </p:spTgt>
                                        </p:tgtEl>
                                      </p:cBhvr>
                                    </p:animEffect>
                                  </p:childTnLst>
                                </p:cTn>
                              </p:par>
                            </p:childTnLst>
                          </p:cTn>
                        </p:par>
                        <p:par>
                          <p:cTn id="62" fill="hold">
                            <p:stCondLst>
                              <p:cond delay="4500"/>
                            </p:stCondLst>
                            <p:childTnLst>
                              <p:par>
                                <p:cTn id="63" presetID="18" presetClass="entr" presetSubtype="6" fill="hold" grpId="0" nodeType="afterEffect">
                                  <p:stCondLst>
                                    <p:cond delay="0"/>
                                  </p:stCondLst>
                                  <p:childTnLst>
                                    <p:set>
                                      <p:cBhvr>
                                        <p:cTn id="64" dur="1" fill="hold">
                                          <p:stCondLst>
                                            <p:cond delay="0"/>
                                          </p:stCondLst>
                                        </p:cTn>
                                        <p:tgtEl>
                                          <p:spTgt spid="45"/>
                                        </p:tgtEl>
                                        <p:attrNameLst>
                                          <p:attrName>style.visibility</p:attrName>
                                        </p:attrNameLst>
                                      </p:cBhvr>
                                      <p:to>
                                        <p:strVal val="visible"/>
                                      </p:to>
                                    </p:set>
                                    <p:animEffect transition="in" filter="strips(downRight)">
                                      <p:cBhvr>
                                        <p:cTn id="65" dur="500"/>
                                        <p:tgtEl>
                                          <p:spTgt spid="45"/>
                                        </p:tgtEl>
                                      </p:cBhvr>
                                    </p:animEffect>
                                  </p:childTnLst>
                                </p:cTn>
                              </p:par>
                            </p:childTnLst>
                          </p:cTn>
                        </p:par>
                        <p:par>
                          <p:cTn id="66" fill="hold">
                            <p:stCondLst>
                              <p:cond delay="5000"/>
                            </p:stCondLst>
                            <p:childTnLst>
                              <p:par>
                                <p:cTn id="67" presetID="9" presetClass="entr" presetSubtype="0" fill="hold" nodeType="afterEffect">
                                  <p:stCondLst>
                                    <p:cond delay="0"/>
                                  </p:stCondLst>
                                  <p:childTnLst>
                                    <p:set>
                                      <p:cBhvr>
                                        <p:cTn id="68" dur="1" fill="hold">
                                          <p:stCondLst>
                                            <p:cond delay="0"/>
                                          </p:stCondLst>
                                        </p:cTn>
                                        <p:tgtEl>
                                          <p:spTgt spid="34"/>
                                        </p:tgtEl>
                                        <p:attrNameLst>
                                          <p:attrName>style.visibility</p:attrName>
                                        </p:attrNameLst>
                                      </p:cBhvr>
                                      <p:to>
                                        <p:strVal val="visible"/>
                                      </p:to>
                                    </p:set>
                                    <p:animEffect transition="in" filter="dissolve">
                                      <p:cBhvr>
                                        <p:cTn id="69" dur="500"/>
                                        <p:tgtEl>
                                          <p:spTgt spid="34"/>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41">
                                            <p:txEl>
                                              <p:pRg st="0" end="0"/>
                                            </p:txEl>
                                          </p:spTgt>
                                        </p:tgtEl>
                                        <p:attrNameLst>
                                          <p:attrName>style.visibility</p:attrName>
                                        </p:attrNameLst>
                                      </p:cBhvr>
                                      <p:to>
                                        <p:strVal val="visible"/>
                                      </p:to>
                                    </p:set>
                                    <p:animEffect transition="in" filter="fade">
                                      <p:cBhvr>
                                        <p:cTn id="72" dur="500"/>
                                        <p:tgtEl>
                                          <p:spTgt spid="41">
                                            <p:txEl>
                                              <p:pRg st="0" end="0"/>
                                            </p:txEl>
                                          </p:spTgt>
                                        </p:tgtEl>
                                      </p:cBhvr>
                                    </p:animEffect>
                                  </p:childTnLst>
                                </p:cTn>
                              </p:par>
                            </p:childTnLst>
                          </p:cTn>
                        </p:par>
                        <p:par>
                          <p:cTn id="73" fill="hold">
                            <p:stCondLst>
                              <p:cond delay="5500"/>
                            </p:stCondLst>
                            <p:childTnLst>
                              <p:par>
                                <p:cTn id="74" presetID="18" presetClass="entr" presetSubtype="6" fill="hold" grpId="0" nodeType="afterEffect">
                                  <p:stCondLst>
                                    <p:cond delay="0"/>
                                  </p:stCondLst>
                                  <p:childTnLst>
                                    <p:set>
                                      <p:cBhvr>
                                        <p:cTn id="75" dur="1" fill="hold">
                                          <p:stCondLst>
                                            <p:cond delay="0"/>
                                          </p:stCondLst>
                                        </p:cTn>
                                        <p:tgtEl>
                                          <p:spTgt spid="46"/>
                                        </p:tgtEl>
                                        <p:attrNameLst>
                                          <p:attrName>style.visibility</p:attrName>
                                        </p:attrNameLst>
                                      </p:cBhvr>
                                      <p:to>
                                        <p:strVal val="visible"/>
                                      </p:to>
                                    </p:set>
                                    <p:animEffect transition="in" filter="strips(downRight)">
                                      <p:cBhvr>
                                        <p:cTn id="76"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7" grpId="0"/>
      <p:bldP spid="16" grpId="0" animBg="1"/>
      <p:bldP spid="37" grpId="0" build="p"/>
      <p:bldP spid="38" grpId="0" build="p"/>
      <p:bldP spid="39" grpId="0" build="p"/>
      <p:bldP spid="40" grpId="0" build="p"/>
      <p:bldP spid="41" grpId="0" build="p"/>
      <p:bldP spid="42" grpId="0"/>
      <p:bldP spid="43" grpId="0"/>
      <p:bldP spid="44" grpId="0"/>
      <p:bldP spid="45" grpId="0"/>
      <p:bldP spid="4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765738" y="753752"/>
            <a:ext cx="10079420" cy="136634"/>
          </a:xfrm>
          <a:prstGeom prst="rect">
            <a:avLst/>
          </a:prstGeom>
          <a:solidFill>
            <a:srgbClr val="0034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003466"/>
              </a:solidFill>
              <a:cs typeface="+mn-ea"/>
              <a:sym typeface="+mn-lt"/>
            </a:endParaRPr>
          </a:p>
        </p:txBody>
      </p:sp>
      <p:sp>
        <p:nvSpPr>
          <p:cNvPr id="5" name="椭圆 4"/>
          <p:cNvSpPr/>
          <p:nvPr/>
        </p:nvSpPr>
        <p:spPr>
          <a:xfrm>
            <a:off x="346842" y="0"/>
            <a:ext cx="1332000" cy="1332000"/>
          </a:xfrm>
          <a:prstGeom prst="ellipse">
            <a:avLst/>
          </a:prstGeom>
          <a:blipFill dpi="0" rotWithShape="1">
            <a:blip r:embed="rId1" cstate="screen"/>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6" name="组合 5"/>
          <p:cNvGrpSpPr/>
          <p:nvPr/>
        </p:nvGrpSpPr>
        <p:grpSpPr>
          <a:xfrm>
            <a:off x="11330808" y="372047"/>
            <a:ext cx="514350" cy="284207"/>
            <a:chOff x="10501313" y="528290"/>
            <a:chExt cx="514350" cy="332185"/>
          </a:xfrm>
          <a:solidFill>
            <a:srgbClr val="395B77"/>
          </a:solidFill>
        </p:grpSpPr>
        <p:sp>
          <p:nvSpPr>
            <p:cNvPr id="8" name="矩形 7"/>
            <p:cNvSpPr/>
            <p:nvPr/>
          </p:nvSpPr>
          <p:spPr>
            <a:xfrm>
              <a:off x="10501313" y="700088"/>
              <a:ext cx="102306" cy="160387"/>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a:cs typeface="+mn-ea"/>
                <a:sym typeface="+mn-lt"/>
              </a:endParaRPr>
            </a:p>
          </p:txBody>
        </p:sp>
        <p:sp>
          <p:nvSpPr>
            <p:cNvPr id="9" name="矩形 8"/>
            <p:cNvSpPr/>
            <p:nvPr/>
          </p:nvSpPr>
          <p:spPr>
            <a:xfrm>
              <a:off x="10707335" y="597694"/>
              <a:ext cx="102306" cy="262781"/>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a:cs typeface="+mn-ea"/>
                <a:sym typeface="+mn-lt"/>
              </a:endParaRPr>
            </a:p>
          </p:txBody>
        </p:sp>
        <p:sp>
          <p:nvSpPr>
            <p:cNvPr id="10" name="矩形 9"/>
            <p:cNvSpPr/>
            <p:nvPr/>
          </p:nvSpPr>
          <p:spPr>
            <a:xfrm>
              <a:off x="10913357" y="528290"/>
              <a:ext cx="102306" cy="332185"/>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a:cs typeface="+mn-ea"/>
                <a:sym typeface="+mn-lt"/>
              </a:endParaRPr>
            </a:p>
          </p:txBody>
        </p:sp>
      </p:grpSp>
      <p:sp>
        <p:nvSpPr>
          <p:cNvPr id="7" name="矩形 6"/>
          <p:cNvSpPr/>
          <p:nvPr/>
        </p:nvSpPr>
        <p:spPr>
          <a:xfrm>
            <a:off x="2048903" y="194589"/>
            <a:ext cx="1415772" cy="461665"/>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sz="2400" b="1" dirty="0">
                <a:solidFill>
                  <a:srgbClr val="003466"/>
                </a:solidFill>
                <a:cs typeface="+mn-ea"/>
                <a:sym typeface="+mn-lt"/>
              </a:rPr>
              <a:t>成本分析</a:t>
            </a:r>
            <a:endParaRPr lang="zh-CN" altLang="en-US" sz="2400" b="1" dirty="0">
              <a:solidFill>
                <a:srgbClr val="003466"/>
              </a:solidFill>
              <a:cs typeface="+mn-ea"/>
              <a:sym typeface="+mn-lt"/>
            </a:endParaRPr>
          </a:p>
        </p:txBody>
      </p:sp>
      <p:sp>
        <p:nvSpPr>
          <p:cNvPr id="16" name="矩形 15"/>
          <p:cNvSpPr/>
          <p:nvPr/>
        </p:nvSpPr>
        <p:spPr>
          <a:xfrm>
            <a:off x="2084646" y="1234475"/>
            <a:ext cx="3100520" cy="567779"/>
          </a:xfrm>
          <a:prstGeom prst="rect">
            <a:avLst/>
          </a:prstGeom>
          <a:solidFill>
            <a:srgbClr val="2C4D88"/>
          </a:solidFill>
          <a:ln>
            <a:noFill/>
          </a:ln>
        </p:spPr>
        <p:style>
          <a:lnRef idx="2">
            <a:schemeClr val="accent1">
              <a:shade val="50000"/>
            </a:schemeClr>
          </a:lnRef>
          <a:fillRef idx="1">
            <a:schemeClr val="accent1"/>
          </a:fillRef>
          <a:effectRef idx="0">
            <a:schemeClr val="accent1"/>
          </a:effectRef>
          <a:fontRef idx="minor">
            <a:schemeClr val="lt1"/>
          </a:fontRef>
        </p:style>
        <p:txBody>
          <a:bodyPr lIns="68567" tIns="34284" rIns="68567" bIns="34284"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3200" b="1" spc="300" dirty="0">
                <a:cs typeface="+mn-ea"/>
                <a:sym typeface="+mn-lt"/>
              </a:rPr>
              <a:t>成本分析内容</a:t>
            </a:r>
            <a:endParaRPr lang="zh-CN" altLang="en-US" sz="3200" b="1" spc="300" dirty="0">
              <a:cs typeface="+mn-ea"/>
              <a:sym typeface="+mn-lt"/>
            </a:endParaRPr>
          </a:p>
        </p:txBody>
      </p:sp>
      <p:sp>
        <p:nvSpPr>
          <p:cNvPr id="78" name="îS1iḋê"/>
          <p:cNvSpPr txBox="1"/>
          <p:nvPr/>
        </p:nvSpPr>
        <p:spPr>
          <a:xfrm>
            <a:off x="1013341" y="2370023"/>
            <a:ext cx="426266" cy="348147"/>
          </a:xfrm>
          <a:prstGeom prst="rect">
            <a:avLst/>
          </a:prstGeom>
          <a:noFill/>
        </p:spPr>
        <p:txBody>
          <a:bodyPr wrap="square" lIns="91440" tIns="45720" rIns="91440" bIns="45720" rtlCol="0" anchor="ctr" anchorCtr="0">
            <a:prstTxWarp prst="textPlain">
              <a:avLst/>
            </a:prstTxWarp>
            <a:normAutofit fontScale="925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r>
              <a:rPr lang="en-US" altLang="zh-CN" sz="1600" b="1" dirty="0">
                <a:solidFill>
                  <a:srgbClr val="FC9400"/>
                </a:solidFill>
                <a:cs typeface="+mn-ea"/>
                <a:sym typeface="+mn-lt"/>
              </a:rPr>
              <a:t>0</a:t>
            </a:r>
            <a:r>
              <a:rPr lang="en-US" altLang="zh-CN" sz="100" b="1" dirty="0">
                <a:solidFill>
                  <a:srgbClr val="FC9400"/>
                </a:solidFill>
                <a:cs typeface="+mn-ea"/>
                <a:sym typeface="+mn-lt"/>
              </a:rPr>
              <a:t> </a:t>
            </a:r>
            <a:r>
              <a:rPr lang="en-US" altLang="zh-CN" sz="1600" b="1" dirty="0">
                <a:solidFill>
                  <a:srgbClr val="FC9400"/>
                </a:solidFill>
                <a:cs typeface="+mn-ea"/>
                <a:sym typeface="+mn-lt"/>
              </a:rPr>
              <a:t>1</a:t>
            </a:r>
            <a:endParaRPr lang="id-ID" sz="1600" b="1" dirty="0">
              <a:solidFill>
                <a:srgbClr val="FC9400"/>
              </a:solidFill>
              <a:cs typeface="+mn-ea"/>
              <a:sym typeface="+mn-lt"/>
            </a:endParaRPr>
          </a:p>
        </p:txBody>
      </p:sp>
      <p:sp>
        <p:nvSpPr>
          <p:cNvPr id="79" name="íŝḷïdé"/>
          <p:cNvSpPr/>
          <p:nvPr/>
        </p:nvSpPr>
        <p:spPr>
          <a:xfrm>
            <a:off x="1775023" y="1992082"/>
            <a:ext cx="4130237" cy="1119054"/>
          </a:xfrm>
          <a:prstGeom prst="rect">
            <a:avLst/>
          </a:prstGeom>
          <a:noFill/>
          <a:ln w="28575">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defPPr>
              <a:defRPr lang="en-US"/>
            </a:defPPr>
            <a:lvl1pPr marL="0" algn="l" defTabSz="609600" rtl="0" eaLnBrk="1" latinLnBrk="0" hangingPunct="1">
              <a:defRPr sz="2400" kern="1200">
                <a:solidFill>
                  <a:schemeClr val="lt1"/>
                </a:solidFill>
              </a:defRPr>
            </a:lvl1pPr>
            <a:lvl2pPr marL="609600" algn="l" defTabSz="609600" rtl="0" eaLnBrk="1" latinLnBrk="0" hangingPunct="1">
              <a:defRPr sz="2400" kern="1200">
                <a:solidFill>
                  <a:schemeClr val="lt1"/>
                </a:solidFill>
              </a:defRPr>
            </a:lvl2pPr>
            <a:lvl3pPr marL="1219200" algn="l" defTabSz="609600" rtl="0" eaLnBrk="1" latinLnBrk="0" hangingPunct="1">
              <a:defRPr sz="2400" kern="1200">
                <a:solidFill>
                  <a:schemeClr val="lt1"/>
                </a:solidFill>
              </a:defRPr>
            </a:lvl3pPr>
            <a:lvl4pPr marL="1828800" algn="l" defTabSz="609600" rtl="0" eaLnBrk="1" latinLnBrk="0" hangingPunct="1">
              <a:defRPr sz="2400" kern="1200">
                <a:solidFill>
                  <a:schemeClr val="lt1"/>
                </a:solidFill>
              </a:defRPr>
            </a:lvl4pPr>
            <a:lvl5pPr marL="2438400" algn="l" defTabSz="609600" rtl="0" eaLnBrk="1" latinLnBrk="0" hangingPunct="1">
              <a:defRPr sz="2400" kern="1200">
                <a:solidFill>
                  <a:schemeClr val="lt1"/>
                </a:solidFill>
              </a:defRPr>
            </a:lvl5pPr>
            <a:lvl6pPr marL="3048000" algn="l" defTabSz="609600" rtl="0" eaLnBrk="1" latinLnBrk="0" hangingPunct="1">
              <a:defRPr sz="2400" kern="1200">
                <a:solidFill>
                  <a:schemeClr val="lt1"/>
                </a:solidFill>
              </a:defRPr>
            </a:lvl6pPr>
            <a:lvl7pPr marL="3657600" algn="l" defTabSz="609600" rtl="0" eaLnBrk="1" latinLnBrk="0" hangingPunct="1">
              <a:defRPr sz="2400" kern="1200">
                <a:solidFill>
                  <a:schemeClr val="lt1"/>
                </a:solidFill>
              </a:defRPr>
            </a:lvl7pPr>
            <a:lvl8pPr marL="4267200" algn="l" defTabSz="609600" rtl="0" eaLnBrk="1" latinLnBrk="0" hangingPunct="1">
              <a:defRPr sz="2400" kern="1200">
                <a:solidFill>
                  <a:schemeClr val="lt1"/>
                </a:solidFill>
              </a:defRPr>
            </a:lvl8pPr>
            <a:lvl9pPr marL="4876800" algn="l" defTabSz="609600" rtl="0" eaLnBrk="1" latinLnBrk="0" hangingPunct="1">
              <a:defRPr sz="2400" kern="1200">
                <a:solidFill>
                  <a:schemeClr val="lt1"/>
                </a:solidFill>
              </a:defRPr>
            </a:lvl9pPr>
          </a:lstStyle>
          <a:p>
            <a:pPr lvl="0">
              <a:lnSpc>
                <a:spcPct val="120000"/>
              </a:lnSpc>
            </a:pPr>
            <a:r>
              <a:rPr lang="zh-CN" altLang="en-US" sz="2000" dirty="0">
                <a:solidFill>
                  <a:srgbClr val="264378"/>
                </a:solidFill>
                <a:cs typeface="+mn-ea"/>
                <a:sym typeface="+mn-lt"/>
              </a:rPr>
              <a:t>在核算资料的基础上，深入分析，正确评价企业成本计划的执行结果。</a:t>
            </a:r>
            <a:endParaRPr lang="zh-CN" altLang="en-US" sz="2000" dirty="0">
              <a:solidFill>
                <a:srgbClr val="264378"/>
              </a:solidFill>
              <a:cs typeface="+mn-ea"/>
              <a:sym typeface="+mn-lt"/>
            </a:endParaRPr>
          </a:p>
        </p:txBody>
      </p:sp>
      <p:cxnSp>
        <p:nvCxnSpPr>
          <p:cNvPr id="81" name="直接连接符 80"/>
          <p:cNvCxnSpPr/>
          <p:nvPr/>
        </p:nvCxnSpPr>
        <p:spPr>
          <a:xfrm>
            <a:off x="1632817" y="2111781"/>
            <a:ext cx="0" cy="912523"/>
          </a:xfrm>
          <a:prstGeom prst="line">
            <a:avLst/>
          </a:prstGeom>
          <a:ln w="3175">
            <a:solidFill>
              <a:srgbClr val="55A3D3"/>
            </a:solidFill>
          </a:ln>
        </p:spPr>
        <p:style>
          <a:lnRef idx="1">
            <a:schemeClr val="accent1"/>
          </a:lnRef>
          <a:fillRef idx="0">
            <a:schemeClr val="accent1"/>
          </a:fillRef>
          <a:effectRef idx="0">
            <a:schemeClr val="accent1"/>
          </a:effectRef>
          <a:fontRef idx="minor">
            <a:schemeClr val="tx1"/>
          </a:fontRef>
        </p:style>
      </p:cxnSp>
      <p:sp>
        <p:nvSpPr>
          <p:cNvPr id="82" name="ïṧľíḍè"/>
          <p:cNvSpPr txBox="1"/>
          <p:nvPr/>
        </p:nvSpPr>
        <p:spPr>
          <a:xfrm>
            <a:off x="1013341" y="3900335"/>
            <a:ext cx="426266" cy="348147"/>
          </a:xfrm>
          <a:prstGeom prst="rect">
            <a:avLst/>
          </a:prstGeom>
          <a:noFill/>
        </p:spPr>
        <p:txBody>
          <a:bodyPr wrap="square" lIns="91440" tIns="45720" rIns="91440" bIns="45720" rtlCol="0" anchor="ctr" anchorCtr="0">
            <a:prstTxWarp prst="textPlain">
              <a:avLst/>
            </a:prstTxWarp>
            <a:normAutofit fontScale="925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r>
              <a:rPr lang="en-US" altLang="zh-CN" sz="1600" b="1">
                <a:solidFill>
                  <a:srgbClr val="FC9400"/>
                </a:solidFill>
                <a:cs typeface="+mn-ea"/>
                <a:sym typeface="+mn-lt"/>
              </a:rPr>
              <a:t>0</a:t>
            </a:r>
            <a:r>
              <a:rPr lang="en-US" altLang="zh-CN" sz="100" b="1">
                <a:solidFill>
                  <a:srgbClr val="FC9400"/>
                </a:solidFill>
                <a:cs typeface="+mn-ea"/>
                <a:sym typeface="+mn-lt"/>
              </a:rPr>
              <a:t> </a:t>
            </a:r>
            <a:r>
              <a:rPr lang="en-US" altLang="zh-CN" sz="1600" b="1">
                <a:solidFill>
                  <a:srgbClr val="FC9400"/>
                </a:solidFill>
                <a:cs typeface="+mn-ea"/>
                <a:sym typeface="+mn-lt"/>
              </a:rPr>
              <a:t>2</a:t>
            </a:r>
            <a:endParaRPr lang="id-ID" sz="1600" b="1" dirty="0">
              <a:solidFill>
                <a:srgbClr val="FC9400"/>
              </a:solidFill>
              <a:cs typeface="+mn-ea"/>
              <a:sym typeface="+mn-lt"/>
            </a:endParaRPr>
          </a:p>
        </p:txBody>
      </p:sp>
      <p:sp>
        <p:nvSpPr>
          <p:cNvPr id="83" name="ïs1íḍè"/>
          <p:cNvSpPr/>
          <p:nvPr/>
        </p:nvSpPr>
        <p:spPr>
          <a:xfrm>
            <a:off x="1775023" y="3522394"/>
            <a:ext cx="4130237" cy="1119054"/>
          </a:xfrm>
          <a:prstGeom prst="rect">
            <a:avLst/>
          </a:prstGeom>
          <a:noFill/>
          <a:ln w="28575">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defPPr>
              <a:defRPr lang="en-US"/>
            </a:defPPr>
            <a:lvl1pPr marL="0" algn="l" defTabSz="609600" rtl="0" eaLnBrk="1" latinLnBrk="0" hangingPunct="1">
              <a:defRPr sz="2400" kern="1200">
                <a:solidFill>
                  <a:schemeClr val="lt1"/>
                </a:solidFill>
              </a:defRPr>
            </a:lvl1pPr>
            <a:lvl2pPr marL="609600" algn="l" defTabSz="609600" rtl="0" eaLnBrk="1" latinLnBrk="0" hangingPunct="1">
              <a:defRPr sz="2400" kern="1200">
                <a:solidFill>
                  <a:schemeClr val="lt1"/>
                </a:solidFill>
              </a:defRPr>
            </a:lvl2pPr>
            <a:lvl3pPr marL="1219200" algn="l" defTabSz="609600" rtl="0" eaLnBrk="1" latinLnBrk="0" hangingPunct="1">
              <a:defRPr sz="2400" kern="1200">
                <a:solidFill>
                  <a:schemeClr val="lt1"/>
                </a:solidFill>
              </a:defRPr>
            </a:lvl3pPr>
            <a:lvl4pPr marL="1828800" algn="l" defTabSz="609600" rtl="0" eaLnBrk="1" latinLnBrk="0" hangingPunct="1">
              <a:defRPr sz="2400" kern="1200">
                <a:solidFill>
                  <a:schemeClr val="lt1"/>
                </a:solidFill>
              </a:defRPr>
            </a:lvl4pPr>
            <a:lvl5pPr marL="2438400" algn="l" defTabSz="609600" rtl="0" eaLnBrk="1" latinLnBrk="0" hangingPunct="1">
              <a:defRPr sz="2400" kern="1200">
                <a:solidFill>
                  <a:schemeClr val="lt1"/>
                </a:solidFill>
              </a:defRPr>
            </a:lvl5pPr>
            <a:lvl6pPr marL="3048000" algn="l" defTabSz="609600" rtl="0" eaLnBrk="1" latinLnBrk="0" hangingPunct="1">
              <a:defRPr sz="2400" kern="1200">
                <a:solidFill>
                  <a:schemeClr val="lt1"/>
                </a:solidFill>
              </a:defRPr>
            </a:lvl6pPr>
            <a:lvl7pPr marL="3657600" algn="l" defTabSz="609600" rtl="0" eaLnBrk="1" latinLnBrk="0" hangingPunct="1">
              <a:defRPr sz="2400" kern="1200">
                <a:solidFill>
                  <a:schemeClr val="lt1"/>
                </a:solidFill>
              </a:defRPr>
            </a:lvl7pPr>
            <a:lvl8pPr marL="4267200" algn="l" defTabSz="609600" rtl="0" eaLnBrk="1" latinLnBrk="0" hangingPunct="1">
              <a:defRPr sz="2400" kern="1200">
                <a:solidFill>
                  <a:schemeClr val="lt1"/>
                </a:solidFill>
              </a:defRPr>
            </a:lvl8pPr>
            <a:lvl9pPr marL="4876800" algn="l" defTabSz="609600" rtl="0" eaLnBrk="1" latinLnBrk="0" hangingPunct="1">
              <a:defRPr sz="2400" kern="1200">
                <a:solidFill>
                  <a:schemeClr val="lt1"/>
                </a:solidFill>
              </a:defRPr>
            </a:lvl9pPr>
          </a:lstStyle>
          <a:p>
            <a:pPr>
              <a:lnSpc>
                <a:spcPct val="120000"/>
              </a:lnSpc>
            </a:pPr>
            <a:r>
              <a:rPr lang="zh-CN" altLang="en-US" sz="2000" dirty="0">
                <a:solidFill>
                  <a:srgbClr val="264378"/>
                </a:solidFill>
                <a:cs typeface="+mn-ea"/>
                <a:sym typeface="+mn-lt"/>
              </a:rPr>
              <a:t>揭示成本升降的原因，正确地查明影响成本高低的各种因素及其原因。</a:t>
            </a:r>
            <a:endParaRPr lang="zh-CN" altLang="en-US" sz="2000" dirty="0">
              <a:solidFill>
                <a:srgbClr val="264378"/>
              </a:solidFill>
              <a:cs typeface="+mn-ea"/>
              <a:sym typeface="+mn-lt"/>
            </a:endParaRPr>
          </a:p>
        </p:txBody>
      </p:sp>
      <p:cxnSp>
        <p:nvCxnSpPr>
          <p:cNvPr id="85" name="直接连接符 84"/>
          <p:cNvCxnSpPr/>
          <p:nvPr/>
        </p:nvCxnSpPr>
        <p:spPr>
          <a:xfrm>
            <a:off x="1632817" y="3642093"/>
            <a:ext cx="0" cy="912523"/>
          </a:xfrm>
          <a:prstGeom prst="line">
            <a:avLst/>
          </a:prstGeom>
          <a:ln w="3175">
            <a:solidFill>
              <a:srgbClr val="55A3D3"/>
            </a:solidFill>
          </a:ln>
        </p:spPr>
        <p:style>
          <a:lnRef idx="1">
            <a:schemeClr val="accent1"/>
          </a:lnRef>
          <a:fillRef idx="0">
            <a:schemeClr val="accent1"/>
          </a:fillRef>
          <a:effectRef idx="0">
            <a:schemeClr val="accent1"/>
          </a:effectRef>
          <a:fontRef idx="minor">
            <a:schemeClr val="tx1"/>
          </a:fontRef>
        </p:style>
      </p:cxnSp>
      <p:sp>
        <p:nvSpPr>
          <p:cNvPr id="86" name="ïṣļïḑe"/>
          <p:cNvSpPr txBox="1"/>
          <p:nvPr/>
        </p:nvSpPr>
        <p:spPr>
          <a:xfrm>
            <a:off x="1013341" y="5430647"/>
            <a:ext cx="426266" cy="348147"/>
          </a:xfrm>
          <a:prstGeom prst="rect">
            <a:avLst/>
          </a:prstGeom>
          <a:noFill/>
        </p:spPr>
        <p:txBody>
          <a:bodyPr wrap="square" lIns="91440" tIns="45720" rIns="91440" bIns="45720" rtlCol="0" anchor="ctr" anchorCtr="0">
            <a:prstTxWarp prst="textPlain">
              <a:avLst/>
            </a:prstTxWarp>
            <a:normAutofit fontScale="925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r>
              <a:rPr lang="en-US" altLang="zh-CN" sz="1600" b="1">
                <a:solidFill>
                  <a:srgbClr val="FC9400"/>
                </a:solidFill>
                <a:cs typeface="+mn-ea"/>
                <a:sym typeface="+mn-lt"/>
              </a:rPr>
              <a:t>0</a:t>
            </a:r>
            <a:r>
              <a:rPr lang="en-US" altLang="zh-CN" sz="100" b="1">
                <a:solidFill>
                  <a:srgbClr val="FC9400"/>
                </a:solidFill>
                <a:cs typeface="+mn-ea"/>
                <a:sym typeface="+mn-lt"/>
              </a:rPr>
              <a:t> </a:t>
            </a:r>
            <a:r>
              <a:rPr lang="en-US" altLang="zh-CN" sz="1600" b="1">
                <a:solidFill>
                  <a:srgbClr val="FC9400"/>
                </a:solidFill>
                <a:cs typeface="+mn-ea"/>
                <a:sym typeface="+mn-lt"/>
              </a:rPr>
              <a:t>3</a:t>
            </a:r>
            <a:endParaRPr lang="id-ID" sz="1600" b="1" dirty="0">
              <a:solidFill>
                <a:srgbClr val="FC9400"/>
              </a:solidFill>
              <a:cs typeface="+mn-ea"/>
              <a:sym typeface="+mn-lt"/>
            </a:endParaRPr>
          </a:p>
        </p:txBody>
      </p:sp>
      <p:sp>
        <p:nvSpPr>
          <p:cNvPr id="87" name="íṣľiḍè"/>
          <p:cNvSpPr/>
          <p:nvPr/>
        </p:nvSpPr>
        <p:spPr>
          <a:xfrm>
            <a:off x="1775023" y="5052706"/>
            <a:ext cx="4130237" cy="1119054"/>
          </a:xfrm>
          <a:prstGeom prst="rect">
            <a:avLst/>
          </a:prstGeom>
          <a:noFill/>
          <a:ln w="28575">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Autofit/>
          </a:bodyPr>
          <a:lstStyle>
            <a:defPPr>
              <a:defRPr lang="en-US"/>
            </a:defPPr>
            <a:lvl1pPr marL="0" algn="l" defTabSz="609600" rtl="0" eaLnBrk="1" latinLnBrk="0" hangingPunct="1">
              <a:defRPr sz="2400" kern="1200">
                <a:solidFill>
                  <a:schemeClr val="lt1"/>
                </a:solidFill>
              </a:defRPr>
            </a:lvl1pPr>
            <a:lvl2pPr marL="609600" algn="l" defTabSz="609600" rtl="0" eaLnBrk="1" latinLnBrk="0" hangingPunct="1">
              <a:defRPr sz="2400" kern="1200">
                <a:solidFill>
                  <a:schemeClr val="lt1"/>
                </a:solidFill>
              </a:defRPr>
            </a:lvl2pPr>
            <a:lvl3pPr marL="1219200" algn="l" defTabSz="609600" rtl="0" eaLnBrk="1" latinLnBrk="0" hangingPunct="1">
              <a:defRPr sz="2400" kern="1200">
                <a:solidFill>
                  <a:schemeClr val="lt1"/>
                </a:solidFill>
              </a:defRPr>
            </a:lvl3pPr>
            <a:lvl4pPr marL="1828800" algn="l" defTabSz="609600" rtl="0" eaLnBrk="1" latinLnBrk="0" hangingPunct="1">
              <a:defRPr sz="2400" kern="1200">
                <a:solidFill>
                  <a:schemeClr val="lt1"/>
                </a:solidFill>
              </a:defRPr>
            </a:lvl4pPr>
            <a:lvl5pPr marL="2438400" algn="l" defTabSz="609600" rtl="0" eaLnBrk="1" latinLnBrk="0" hangingPunct="1">
              <a:defRPr sz="2400" kern="1200">
                <a:solidFill>
                  <a:schemeClr val="lt1"/>
                </a:solidFill>
              </a:defRPr>
            </a:lvl5pPr>
            <a:lvl6pPr marL="3048000" algn="l" defTabSz="609600" rtl="0" eaLnBrk="1" latinLnBrk="0" hangingPunct="1">
              <a:defRPr sz="2400" kern="1200">
                <a:solidFill>
                  <a:schemeClr val="lt1"/>
                </a:solidFill>
              </a:defRPr>
            </a:lvl6pPr>
            <a:lvl7pPr marL="3657600" algn="l" defTabSz="609600" rtl="0" eaLnBrk="1" latinLnBrk="0" hangingPunct="1">
              <a:defRPr sz="2400" kern="1200">
                <a:solidFill>
                  <a:schemeClr val="lt1"/>
                </a:solidFill>
              </a:defRPr>
            </a:lvl7pPr>
            <a:lvl8pPr marL="4267200" algn="l" defTabSz="609600" rtl="0" eaLnBrk="1" latinLnBrk="0" hangingPunct="1">
              <a:defRPr sz="2400" kern="1200">
                <a:solidFill>
                  <a:schemeClr val="lt1"/>
                </a:solidFill>
              </a:defRPr>
            </a:lvl8pPr>
            <a:lvl9pPr marL="4876800" algn="l" defTabSz="609600" rtl="0" eaLnBrk="1" latinLnBrk="0" hangingPunct="1">
              <a:defRPr sz="2400" kern="1200">
                <a:solidFill>
                  <a:schemeClr val="lt1"/>
                </a:solidFill>
              </a:defRPr>
            </a:lvl9pPr>
          </a:lstStyle>
          <a:p>
            <a:pPr lvl="0">
              <a:lnSpc>
                <a:spcPct val="120000"/>
              </a:lnSpc>
            </a:pPr>
            <a:r>
              <a:rPr lang="zh-CN" altLang="en-US" sz="2000" dirty="0">
                <a:solidFill>
                  <a:srgbClr val="264378"/>
                </a:solidFill>
                <a:cs typeface="+mn-ea"/>
                <a:sym typeface="+mn-lt"/>
              </a:rPr>
              <a:t>寻求进一步降低成本的途径和方法。</a:t>
            </a:r>
            <a:endParaRPr lang="zh-CN" altLang="en-US" sz="2000" dirty="0">
              <a:solidFill>
                <a:srgbClr val="264378"/>
              </a:solidFill>
              <a:cs typeface="+mn-ea"/>
              <a:sym typeface="+mn-lt"/>
            </a:endParaRPr>
          </a:p>
        </p:txBody>
      </p:sp>
      <p:cxnSp>
        <p:nvCxnSpPr>
          <p:cNvPr id="89" name="直接连接符 88"/>
          <p:cNvCxnSpPr/>
          <p:nvPr/>
        </p:nvCxnSpPr>
        <p:spPr>
          <a:xfrm>
            <a:off x="1632817" y="5172405"/>
            <a:ext cx="0" cy="912523"/>
          </a:xfrm>
          <a:prstGeom prst="line">
            <a:avLst/>
          </a:prstGeom>
          <a:ln w="3175">
            <a:solidFill>
              <a:srgbClr val="55A3D3"/>
            </a:solidFill>
          </a:ln>
        </p:spPr>
        <p:style>
          <a:lnRef idx="1">
            <a:schemeClr val="accent1"/>
          </a:lnRef>
          <a:fillRef idx="0">
            <a:schemeClr val="accent1"/>
          </a:fillRef>
          <a:effectRef idx="0">
            <a:schemeClr val="accent1"/>
          </a:effectRef>
          <a:fontRef idx="minor">
            <a:schemeClr val="tx1"/>
          </a:fontRef>
        </p:style>
      </p:cxnSp>
      <p:sp>
        <p:nvSpPr>
          <p:cNvPr id="2" name="ïşľîďé"/>
          <p:cNvSpPr/>
          <p:nvPr/>
        </p:nvSpPr>
        <p:spPr>
          <a:xfrm>
            <a:off x="7837548" y="2884229"/>
            <a:ext cx="3970005" cy="1660304"/>
          </a:xfrm>
          <a:prstGeom prst="rect">
            <a:avLst/>
          </a:prstGeom>
          <a:solidFill>
            <a:srgbClr val="FC9400"/>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dirty="0">
              <a:cs typeface="+mn-ea"/>
              <a:sym typeface="+mn-lt"/>
            </a:endParaRPr>
          </a:p>
        </p:txBody>
      </p:sp>
      <p:sp>
        <p:nvSpPr>
          <p:cNvPr id="3" name="iṣ1íḑê"/>
          <p:cNvSpPr/>
          <p:nvPr/>
        </p:nvSpPr>
        <p:spPr>
          <a:xfrm>
            <a:off x="5711554" y="2022596"/>
            <a:ext cx="3543300" cy="3543300"/>
          </a:xfrm>
          <a:prstGeom prst="ellipse">
            <a:avLst/>
          </a:prstGeom>
          <a:solidFill>
            <a:schemeClr val="bg1">
              <a:alpha val="8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algn="ctr"/>
            <a:endParaRPr lang="zh-CN" altLang="en-US">
              <a:cs typeface="+mn-ea"/>
              <a:sym typeface="+mn-lt"/>
            </a:endParaRPr>
          </a:p>
        </p:txBody>
      </p:sp>
      <p:sp>
        <p:nvSpPr>
          <p:cNvPr id="11" name="ïšḻiḓe"/>
          <p:cNvSpPr/>
          <p:nvPr/>
        </p:nvSpPr>
        <p:spPr>
          <a:xfrm>
            <a:off x="5992430" y="2302311"/>
            <a:ext cx="2983871" cy="2983870"/>
          </a:xfrm>
          <a:prstGeom prst="ellipse">
            <a:avLst/>
          </a:prstGeom>
          <a:noFill/>
          <a:ln w="19050">
            <a:solidFill>
              <a:srgbClr val="FC94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algn="ctr"/>
            <a:endParaRPr lang="en-US" dirty="0">
              <a:cs typeface="+mn-ea"/>
              <a:sym typeface="+mn-lt"/>
            </a:endParaRPr>
          </a:p>
        </p:txBody>
      </p:sp>
      <p:sp>
        <p:nvSpPr>
          <p:cNvPr id="12" name="îṥḷîďe"/>
          <p:cNvSpPr/>
          <p:nvPr/>
        </p:nvSpPr>
        <p:spPr>
          <a:xfrm>
            <a:off x="5990107" y="2302311"/>
            <a:ext cx="2983871" cy="2983870"/>
          </a:xfrm>
          <a:prstGeom prst="arc">
            <a:avLst>
              <a:gd name="adj1" fmla="val 16124419"/>
              <a:gd name="adj2" fmla="val 8450803"/>
            </a:avLst>
          </a:prstGeom>
          <a:ln w="111125" cap="rnd">
            <a:solidFill>
              <a:schemeClr val="accent1"/>
            </a:solidFill>
            <a:round/>
            <a:tailEnd type="none"/>
          </a:ln>
        </p:spPr>
        <p:style>
          <a:lnRef idx="1">
            <a:schemeClr val="accent1"/>
          </a:lnRef>
          <a:fillRef idx="0">
            <a:schemeClr val="accent1"/>
          </a:fillRef>
          <a:effectRef idx="0">
            <a:schemeClr val="accent1"/>
          </a:effectRef>
          <a:fontRef idx="minor">
            <a:schemeClr val="tx1"/>
          </a:fontRef>
        </p:style>
        <p:txBody>
          <a:bodyPr wrap="square" lIns="91440" tIns="45720" rIns="91440" bIns="45720" rtlCol="0" anchor="ctr">
            <a:normAutofit/>
          </a:bodyPr>
          <a:lstStyle/>
          <a:p>
            <a:pPr algn="ctr"/>
            <a:endParaRPr lang="en-US" dirty="0">
              <a:cs typeface="+mn-ea"/>
              <a:sym typeface="+mn-lt"/>
            </a:endParaRPr>
          </a:p>
        </p:txBody>
      </p:sp>
      <p:sp>
        <p:nvSpPr>
          <p:cNvPr id="13" name="iŝḷidê"/>
          <p:cNvSpPr/>
          <p:nvPr/>
        </p:nvSpPr>
        <p:spPr>
          <a:xfrm>
            <a:off x="6236996" y="2544097"/>
            <a:ext cx="2490092" cy="2500297"/>
          </a:xfrm>
          <a:prstGeom prst="ellipse">
            <a:avLst/>
          </a:prstGeom>
          <a:blipFill>
            <a:blip r:embed="rId2" cstate="screen"/>
            <a:stretch>
              <a:fillRect/>
            </a:stretch>
          </a:blipFill>
          <a:ln w="1905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algn="ctr" defTabSz="914400"/>
            <a:endParaRPr lang="zh-CN" altLang="en-US" sz="2000" b="1">
              <a:solidFill>
                <a:schemeClr val="bg1"/>
              </a:solidFill>
              <a:cs typeface="+mn-ea"/>
              <a:sym typeface="+mn-lt"/>
            </a:endParaRPr>
          </a:p>
        </p:txBody>
      </p:sp>
      <p:sp>
        <p:nvSpPr>
          <p:cNvPr id="14" name="文本框 13"/>
          <p:cNvSpPr txBox="1"/>
          <p:nvPr/>
        </p:nvSpPr>
        <p:spPr>
          <a:xfrm>
            <a:off x="9264182" y="2806704"/>
            <a:ext cx="2490321" cy="1670778"/>
          </a:xfrm>
          <a:prstGeom prst="rect">
            <a:avLst/>
          </a:prstGeom>
          <a:noFill/>
        </p:spPr>
        <p:txBody>
          <a:bodyPr wrap="square" rtlCol="0">
            <a:spAutoFit/>
          </a:bodyPr>
          <a:lstStyle/>
          <a:p>
            <a:pPr algn="just">
              <a:lnSpc>
                <a:spcPct val="200000"/>
              </a:lnSpc>
            </a:pPr>
            <a:r>
              <a:rPr lang="zh-CN" altLang="en-US" dirty="0">
                <a:solidFill>
                  <a:schemeClr val="bg1"/>
                </a:solidFill>
                <a:cs typeface="+mn-ea"/>
                <a:sym typeface="+mn-lt"/>
              </a:rPr>
              <a:t>可以结合企业生产经营条件的变化，选定适应新情况的成本水平。</a:t>
            </a:r>
            <a:endParaRPr lang="zh-CN" altLang="en-US" dirty="0">
              <a:solidFill>
                <a:schemeClr val="bg1"/>
              </a:solidFill>
              <a:cs typeface="+mn-ea"/>
              <a:sym typeface="+mn-lt"/>
            </a:endParaRPr>
          </a:p>
        </p:txBody>
      </p:sp>
    </p:spTree>
  </p:cSld>
  <p:clrMapOvr>
    <a:masterClrMapping/>
  </p:clrMapOvr>
  <p:transition spd="slow" advClick="0" advTm="8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1000"/>
                                        <p:tgtEl>
                                          <p:spTgt spid="5"/>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left)">
                                      <p:cBhvr>
                                        <p:cTn id="10" dur="1000"/>
                                        <p:tgtEl>
                                          <p:spTgt spid="7"/>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left)">
                                      <p:cBhvr>
                                        <p:cTn id="13" dur="1000"/>
                                        <p:tgtEl>
                                          <p:spTgt spid="4"/>
                                        </p:tgtEl>
                                      </p:cBhvr>
                                    </p:animEffect>
                                  </p:childTnLst>
                                </p:cTn>
                              </p:par>
                              <p:par>
                                <p:cTn id="14" presetID="22" presetClass="entr" presetSubtype="8" fill="hold"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ipe(left)">
                                      <p:cBhvr>
                                        <p:cTn id="16" dur="1000"/>
                                        <p:tgtEl>
                                          <p:spTgt spid="6"/>
                                        </p:tgtEl>
                                      </p:cBhvr>
                                    </p:animEffect>
                                  </p:childTnLst>
                                </p:cTn>
                              </p:par>
                              <p:par>
                                <p:cTn id="17" presetID="42" presetClass="entr" presetSubtype="0" fill="hold" grpId="0" nodeType="withEffect">
                                  <p:stCondLst>
                                    <p:cond delay="1500"/>
                                  </p:stCondLst>
                                  <p:childTnLst>
                                    <p:set>
                                      <p:cBhvr>
                                        <p:cTn id="18" dur="1" fill="hold">
                                          <p:stCondLst>
                                            <p:cond delay="0"/>
                                          </p:stCondLst>
                                        </p:cTn>
                                        <p:tgtEl>
                                          <p:spTgt spid="16"/>
                                        </p:tgtEl>
                                        <p:attrNameLst>
                                          <p:attrName>style.visibility</p:attrName>
                                        </p:attrNameLst>
                                      </p:cBhvr>
                                      <p:to>
                                        <p:strVal val="visible"/>
                                      </p:to>
                                    </p:set>
                                    <p:animEffect transition="in" filter="fade">
                                      <p:cBhvr>
                                        <p:cTn id="19" dur="1000"/>
                                        <p:tgtEl>
                                          <p:spTgt spid="16"/>
                                        </p:tgtEl>
                                      </p:cBhvr>
                                    </p:animEffect>
                                    <p:anim calcmode="lin" valueType="num">
                                      <p:cBhvr>
                                        <p:cTn id="20" dur="1000" fill="hold"/>
                                        <p:tgtEl>
                                          <p:spTgt spid="16"/>
                                        </p:tgtEl>
                                        <p:attrNameLst>
                                          <p:attrName>ppt_x</p:attrName>
                                        </p:attrNameLst>
                                      </p:cBhvr>
                                      <p:tavLst>
                                        <p:tav tm="0">
                                          <p:val>
                                            <p:strVal val="#ppt_x"/>
                                          </p:val>
                                        </p:tav>
                                        <p:tav tm="100000">
                                          <p:val>
                                            <p:strVal val="#ppt_x"/>
                                          </p:val>
                                        </p:tav>
                                      </p:tavLst>
                                    </p:anim>
                                    <p:anim calcmode="lin" valueType="num">
                                      <p:cBhvr>
                                        <p:cTn id="21" dur="1000" fill="hold"/>
                                        <p:tgtEl>
                                          <p:spTgt spid="16"/>
                                        </p:tgtEl>
                                        <p:attrNameLst>
                                          <p:attrName>ppt_y</p:attrName>
                                        </p:attrNameLst>
                                      </p:cBhvr>
                                      <p:tavLst>
                                        <p:tav tm="0">
                                          <p:val>
                                            <p:strVal val="#ppt_y+.1"/>
                                          </p:val>
                                        </p:tav>
                                        <p:tav tm="100000">
                                          <p:val>
                                            <p:strVal val="#ppt_y"/>
                                          </p:val>
                                        </p:tav>
                                      </p:tavLst>
                                    </p:anim>
                                  </p:childTnLst>
                                </p:cTn>
                              </p:par>
                            </p:childTnLst>
                          </p:cTn>
                        </p:par>
                        <p:par>
                          <p:cTn id="22" fill="hold">
                            <p:stCondLst>
                              <p:cond delay="1000"/>
                            </p:stCondLst>
                            <p:childTnLst>
                              <p:par>
                                <p:cTn id="23" presetID="22" presetClass="entr" presetSubtype="1" fill="hold" nodeType="afterEffect">
                                  <p:stCondLst>
                                    <p:cond delay="0"/>
                                  </p:stCondLst>
                                  <p:childTnLst>
                                    <p:set>
                                      <p:cBhvr>
                                        <p:cTn id="24" dur="1" fill="hold">
                                          <p:stCondLst>
                                            <p:cond delay="0"/>
                                          </p:stCondLst>
                                        </p:cTn>
                                        <p:tgtEl>
                                          <p:spTgt spid="81"/>
                                        </p:tgtEl>
                                        <p:attrNameLst>
                                          <p:attrName>style.visibility</p:attrName>
                                        </p:attrNameLst>
                                      </p:cBhvr>
                                      <p:to>
                                        <p:strVal val="visible"/>
                                      </p:to>
                                    </p:set>
                                    <p:animEffect transition="in" filter="wipe(up)">
                                      <p:cBhvr>
                                        <p:cTn id="25" dur="500"/>
                                        <p:tgtEl>
                                          <p:spTgt spid="81"/>
                                        </p:tgtEl>
                                      </p:cBhvr>
                                    </p:animEffect>
                                  </p:childTnLst>
                                </p:cTn>
                              </p:par>
                              <p:par>
                                <p:cTn id="26" presetID="22" presetClass="entr" presetSubtype="1" fill="hold" grpId="0" nodeType="withEffect">
                                  <p:stCondLst>
                                    <p:cond delay="0"/>
                                  </p:stCondLst>
                                  <p:childTnLst>
                                    <p:set>
                                      <p:cBhvr>
                                        <p:cTn id="27" dur="1" fill="hold">
                                          <p:stCondLst>
                                            <p:cond delay="0"/>
                                          </p:stCondLst>
                                        </p:cTn>
                                        <p:tgtEl>
                                          <p:spTgt spid="78"/>
                                        </p:tgtEl>
                                        <p:attrNameLst>
                                          <p:attrName>style.visibility</p:attrName>
                                        </p:attrNameLst>
                                      </p:cBhvr>
                                      <p:to>
                                        <p:strVal val="visible"/>
                                      </p:to>
                                    </p:set>
                                    <p:animEffect transition="in" filter="wipe(up)">
                                      <p:cBhvr>
                                        <p:cTn id="28" dur="500"/>
                                        <p:tgtEl>
                                          <p:spTgt spid="78"/>
                                        </p:tgtEl>
                                      </p:cBhvr>
                                    </p:animEffect>
                                  </p:childTnLst>
                                </p:cTn>
                              </p:par>
                              <p:par>
                                <p:cTn id="29" presetID="22" presetClass="entr" presetSubtype="1" fill="hold" grpId="0" nodeType="withEffect">
                                  <p:stCondLst>
                                    <p:cond delay="0"/>
                                  </p:stCondLst>
                                  <p:childTnLst>
                                    <p:set>
                                      <p:cBhvr>
                                        <p:cTn id="30" dur="1" fill="hold">
                                          <p:stCondLst>
                                            <p:cond delay="0"/>
                                          </p:stCondLst>
                                        </p:cTn>
                                        <p:tgtEl>
                                          <p:spTgt spid="79"/>
                                        </p:tgtEl>
                                        <p:attrNameLst>
                                          <p:attrName>style.visibility</p:attrName>
                                        </p:attrNameLst>
                                      </p:cBhvr>
                                      <p:to>
                                        <p:strVal val="visible"/>
                                      </p:to>
                                    </p:set>
                                    <p:animEffect transition="in" filter="wipe(up)">
                                      <p:cBhvr>
                                        <p:cTn id="31" dur="500"/>
                                        <p:tgtEl>
                                          <p:spTgt spid="79"/>
                                        </p:tgtEl>
                                      </p:cBhvr>
                                    </p:animEffect>
                                  </p:childTnLst>
                                </p:cTn>
                              </p:par>
                            </p:childTnLst>
                          </p:cTn>
                        </p:par>
                        <p:par>
                          <p:cTn id="32" fill="hold">
                            <p:stCondLst>
                              <p:cond delay="1500"/>
                            </p:stCondLst>
                            <p:childTnLst>
                              <p:par>
                                <p:cTn id="33" presetID="14" presetClass="entr" presetSubtype="10" fill="hold" grpId="0" nodeType="afterEffect">
                                  <p:stCondLst>
                                    <p:cond delay="0"/>
                                  </p:stCondLst>
                                  <p:childTnLst>
                                    <p:set>
                                      <p:cBhvr>
                                        <p:cTn id="34" dur="1" fill="hold">
                                          <p:stCondLst>
                                            <p:cond delay="0"/>
                                          </p:stCondLst>
                                        </p:cTn>
                                        <p:tgtEl>
                                          <p:spTgt spid="2"/>
                                        </p:tgtEl>
                                        <p:attrNameLst>
                                          <p:attrName>style.visibility</p:attrName>
                                        </p:attrNameLst>
                                      </p:cBhvr>
                                      <p:to>
                                        <p:strVal val="visible"/>
                                      </p:to>
                                    </p:set>
                                    <p:animEffect transition="in" filter="randombar(horizontal)">
                                      <p:cBhvr>
                                        <p:cTn id="35" dur="500"/>
                                        <p:tgtEl>
                                          <p:spTgt spid="2"/>
                                        </p:tgtEl>
                                      </p:cBhvr>
                                    </p:animEffect>
                                  </p:childTnLst>
                                </p:cTn>
                              </p:par>
                              <p:par>
                                <p:cTn id="36" presetID="14" presetClass="entr" presetSubtype="10" fill="hold" grpId="0" nodeType="withEffect">
                                  <p:stCondLst>
                                    <p:cond delay="0"/>
                                  </p:stCondLst>
                                  <p:childTnLst>
                                    <p:set>
                                      <p:cBhvr>
                                        <p:cTn id="37" dur="1" fill="hold">
                                          <p:stCondLst>
                                            <p:cond delay="0"/>
                                          </p:stCondLst>
                                        </p:cTn>
                                        <p:tgtEl>
                                          <p:spTgt spid="3"/>
                                        </p:tgtEl>
                                        <p:attrNameLst>
                                          <p:attrName>style.visibility</p:attrName>
                                        </p:attrNameLst>
                                      </p:cBhvr>
                                      <p:to>
                                        <p:strVal val="visible"/>
                                      </p:to>
                                    </p:set>
                                    <p:animEffect transition="in" filter="randombar(horizontal)">
                                      <p:cBhvr>
                                        <p:cTn id="38" dur="500"/>
                                        <p:tgtEl>
                                          <p:spTgt spid="3"/>
                                        </p:tgtEl>
                                      </p:cBhvr>
                                    </p:animEffect>
                                  </p:childTnLst>
                                </p:cTn>
                              </p:par>
                              <p:par>
                                <p:cTn id="39" presetID="14" presetClass="entr" presetSubtype="10" fill="hold" grpId="0" nodeType="with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randombar(horizontal)">
                                      <p:cBhvr>
                                        <p:cTn id="41" dur="500"/>
                                        <p:tgtEl>
                                          <p:spTgt spid="11"/>
                                        </p:tgtEl>
                                      </p:cBhvr>
                                    </p:animEffect>
                                  </p:childTnLst>
                                </p:cTn>
                              </p:par>
                              <p:par>
                                <p:cTn id="42" presetID="14" presetClass="entr" presetSubtype="10" fill="hold" grpId="0" nodeType="withEffect">
                                  <p:stCondLst>
                                    <p:cond delay="0"/>
                                  </p:stCondLst>
                                  <p:childTnLst>
                                    <p:set>
                                      <p:cBhvr>
                                        <p:cTn id="43" dur="1" fill="hold">
                                          <p:stCondLst>
                                            <p:cond delay="0"/>
                                          </p:stCondLst>
                                        </p:cTn>
                                        <p:tgtEl>
                                          <p:spTgt spid="12"/>
                                        </p:tgtEl>
                                        <p:attrNameLst>
                                          <p:attrName>style.visibility</p:attrName>
                                        </p:attrNameLst>
                                      </p:cBhvr>
                                      <p:to>
                                        <p:strVal val="visible"/>
                                      </p:to>
                                    </p:set>
                                    <p:animEffect transition="in" filter="randombar(horizontal)">
                                      <p:cBhvr>
                                        <p:cTn id="44" dur="500"/>
                                        <p:tgtEl>
                                          <p:spTgt spid="12"/>
                                        </p:tgtEl>
                                      </p:cBhvr>
                                    </p:animEffect>
                                  </p:childTnLst>
                                </p:cTn>
                              </p:par>
                              <p:par>
                                <p:cTn id="45" presetID="14" presetClass="entr" presetSubtype="10" fill="hold" grpId="0" nodeType="with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randombar(horizontal)">
                                      <p:cBhvr>
                                        <p:cTn id="47" dur="500"/>
                                        <p:tgtEl>
                                          <p:spTgt spid="13"/>
                                        </p:tgtEl>
                                      </p:cBhvr>
                                    </p:animEffect>
                                  </p:childTnLst>
                                </p:cTn>
                              </p:par>
                              <p:par>
                                <p:cTn id="48" presetID="14" presetClass="entr" presetSubtype="10" fill="hold" grpId="0" nodeType="withEffect">
                                  <p:stCondLst>
                                    <p:cond delay="0"/>
                                  </p:stCondLst>
                                  <p:childTnLst>
                                    <p:set>
                                      <p:cBhvr>
                                        <p:cTn id="49" dur="1" fill="hold">
                                          <p:stCondLst>
                                            <p:cond delay="0"/>
                                          </p:stCondLst>
                                        </p:cTn>
                                        <p:tgtEl>
                                          <p:spTgt spid="14"/>
                                        </p:tgtEl>
                                        <p:attrNameLst>
                                          <p:attrName>style.visibility</p:attrName>
                                        </p:attrNameLst>
                                      </p:cBhvr>
                                      <p:to>
                                        <p:strVal val="visible"/>
                                      </p:to>
                                    </p:set>
                                    <p:animEffect transition="in" filter="randombar(horizontal)">
                                      <p:cBhvr>
                                        <p:cTn id="50" dur="500"/>
                                        <p:tgtEl>
                                          <p:spTgt spid="14"/>
                                        </p:tgtEl>
                                      </p:cBhvr>
                                    </p:animEffect>
                                  </p:childTnLst>
                                </p:cTn>
                              </p:par>
                            </p:childTnLst>
                          </p:cTn>
                        </p:par>
                        <p:par>
                          <p:cTn id="51" fill="hold">
                            <p:stCondLst>
                              <p:cond delay="2000"/>
                            </p:stCondLst>
                            <p:childTnLst>
                              <p:par>
                                <p:cTn id="52" presetID="22" presetClass="entr" presetSubtype="1" fill="hold" nodeType="afterEffect">
                                  <p:stCondLst>
                                    <p:cond delay="0"/>
                                  </p:stCondLst>
                                  <p:childTnLst>
                                    <p:set>
                                      <p:cBhvr>
                                        <p:cTn id="53" dur="1" fill="hold">
                                          <p:stCondLst>
                                            <p:cond delay="0"/>
                                          </p:stCondLst>
                                        </p:cTn>
                                        <p:tgtEl>
                                          <p:spTgt spid="85"/>
                                        </p:tgtEl>
                                        <p:attrNameLst>
                                          <p:attrName>style.visibility</p:attrName>
                                        </p:attrNameLst>
                                      </p:cBhvr>
                                      <p:to>
                                        <p:strVal val="visible"/>
                                      </p:to>
                                    </p:set>
                                    <p:animEffect transition="in" filter="wipe(up)">
                                      <p:cBhvr>
                                        <p:cTn id="54" dur="500"/>
                                        <p:tgtEl>
                                          <p:spTgt spid="85"/>
                                        </p:tgtEl>
                                      </p:cBhvr>
                                    </p:animEffect>
                                  </p:childTnLst>
                                </p:cTn>
                              </p:par>
                              <p:par>
                                <p:cTn id="55" presetID="22" presetClass="entr" presetSubtype="1" fill="hold" grpId="0" nodeType="withEffect">
                                  <p:stCondLst>
                                    <p:cond delay="0"/>
                                  </p:stCondLst>
                                  <p:childTnLst>
                                    <p:set>
                                      <p:cBhvr>
                                        <p:cTn id="56" dur="1" fill="hold">
                                          <p:stCondLst>
                                            <p:cond delay="0"/>
                                          </p:stCondLst>
                                        </p:cTn>
                                        <p:tgtEl>
                                          <p:spTgt spid="82"/>
                                        </p:tgtEl>
                                        <p:attrNameLst>
                                          <p:attrName>style.visibility</p:attrName>
                                        </p:attrNameLst>
                                      </p:cBhvr>
                                      <p:to>
                                        <p:strVal val="visible"/>
                                      </p:to>
                                    </p:set>
                                    <p:animEffect transition="in" filter="wipe(up)">
                                      <p:cBhvr>
                                        <p:cTn id="57" dur="500"/>
                                        <p:tgtEl>
                                          <p:spTgt spid="82"/>
                                        </p:tgtEl>
                                      </p:cBhvr>
                                    </p:animEffect>
                                  </p:childTnLst>
                                </p:cTn>
                              </p:par>
                              <p:par>
                                <p:cTn id="58" presetID="22" presetClass="entr" presetSubtype="1" fill="hold" grpId="0" nodeType="withEffect">
                                  <p:stCondLst>
                                    <p:cond delay="0"/>
                                  </p:stCondLst>
                                  <p:childTnLst>
                                    <p:set>
                                      <p:cBhvr>
                                        <p:cTn id="59" dur="1" fill="hold">
                                          <p:stCondLst>
                                            <p:cond delay="0"/>
                                          </p:stCondLst>
                                        </p:cTn>
                                        <p:tgtEl>
                                          <p:spTgt spid="83"/>
                                        </p:tgtEl>
                                        <p:attrNameLst>
                                          <p:attrName>style.visibility</p:attrName>
                                        </p:attrNameLst>
                                      </p:cBhvr>
                                      <p:to>
                                        <p:strVal val="visible"/>
                                      </p:to>
                                    </p:set>
                                    <p:animEffect transition="in" filter="wipe(up)">
                                      <p:cBhvr>
                                        <p:cTn id="60" dur="500"/>
                                        <p:tgtEl>
                                          <p:spTgt spid="83"/>
                                        </p:tgtEl>
                                      </p:cBhvr>
                                    </p:animEffect>
                                  </p:childTnLst>
                                </p:cTn>
                              </p:par>
                            </p:childTnLst>
                          </p:cTn>
                        </p:par>
                        <p:par>
                          <p:cTn id="61" fill="hold">
                            <p:stCondLst>
                              <p:cond delay="2500"/>
                            </p:stCondLst>
                            <p:childTnLst>
                              <p:par>
                                <p:cTn id="62" presetID="22" presetClass="entr" presetSubtype="1" fill="hold" grpId="0" nodeType="afterEffect">
                                  <p:stCondLst>
                                    <p:cond delay="0"/>
                                  </p:stCondLst>
                                  <p:childTnLst>
                                    <p:set>
                                      <p:cBhvr>
                                        <p:cTn id="63" dur="1" fill="hold">
                                          <p:stCondLst>
                                            <p:cond delay="0"/>
                                          </p:stCondLst>
                                        </p:cTn>
                                        <p:tgtEl>
                                          <p:spTgt spid="86"/>
                                        </p:tgtEl>
                                        <p:attrNameLst>
                                          <p:attrName>style.visibility</p:attrName>
                                        </p:attrNameLst>
                                      </p:cBhvr>
                                      <p:to>
                                        <p:strVal val="visible"/>
                                      </p:to>
                                    </p:set>
                                    <p:animEffect transition="in" filter="wipe(up)">
                                      <p:cBhvr>
                                        <p:cTn id="64" dur="500"/>
                                        <p:tgtEl>
                                          <p:spTgt spid="86"/>
                                        </p:tgtEl>
                                      </p:cBhvr>
                                    </p:animEffect>
                                  </p:childTnLst>
                                </p:cTn>
                              </p:par>
                              <p:par>
                                <p:cTn id="65" presetID="22" presetClass="entr" presetSubtype="1" fill="hold" nodeType="withEffect">
                                  <p:stCondLst>
                                    <p:cond delay="0"/>
                                  </p:stCondLst>
                                  <p:childTnLst>
                                    <p:set>
                                      <p:cBhvr>
                                        <p:cTn id="66" dur="1" fill="hold">
                                          <p:stCondLst>
                                            <p:cond delay="0"/>
                                          </p:stCondLst>
                                        </p:cTn>
                                        <p:tgtEl>
                                          <p:spTgt spid="89"/>
                                        </p:tgtEl>
                                        <p:attrNameLst>
                                          <p:attrName>style.visibility</p:attrName>
                                        </p:attrNameLst>
                                      </p:cBhvr>
                                      <p:to>
                                        <p:strVal val="visible"/>
                                      </p:to>
                                    </p:set>
                                    <p:animEffect transition="in" filter="wipe(up)">
                                      <p:cBhvr>
                                        <p:cTn id="67" dur="500"/>
                                        <p:tgtEl>
                                          <p:spTgt spid="89"/>
                                        </p:tgtEl>
                                      </p:cBhvr>
                                    </p:animEffect>
                                  </p:childTnLst>
                                </p:cTn>
                              </p:par>
                              <p:par>
                                <p:cTn id="68" presetID="22" presetClass="entr" presetSubtype="1" fill="hold" grpId="0" nodeType="withEffect">
                                  <p:stCondLst>
                                    <p:cond delay="0"/>
                                  </p:stCondLst>
                                  <p:childTnLst>
                                    <p:set>
                                      <p:cBhvr>
                                        <p:cTn id="69" dur="1" fill="hold">
                                          <p:stCondLst>
                                            <p:cond delay="0"/>
                                          </p:stCondLst>
                                        </p:cTn>
                                        <p:tgtEl>
                                          <p:spTgt spid="87"/>
                                        </p:tgtEl>
                                        <p:attrNameLst>
                                          <p:attrName>style.visibility</p:attrName>
                                        </p:attrNameLst>
                                      </p:cBhvr>
                                      <p:to>
                                        <p:strVal val="visible"/>
                                      </p:to>
                                    </p:set>
                                    <p:animEffect transition="in" filter="wipe(up)">
                                      <p:cBhvr>
                                        <p:cTn id="70" dur="500"/>
                                        <p:tgtEl>
                                          <p:spTgt spid="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7" grpId="0"/>
      <p:bldP spid="16" grpId="0" animBg="1"/>
      <p:bldP spid="78" grpId="0"/>
      <p:bldP spid="79" grpId="0"/>
      <p:bldP spid="82" grpId="0"/>
      <p:bldP spid="83" grpId="0"/>
      <p:bldP spid="86" grpId="0"/>
      <p:bldP spid="87" grpId="0"/>
      <p:bldP spid="2" grpId="0" animBg="1"/>
      <p:bldP spid="3" grpId="0" animBg="1"/>
      <p:bldP spid="11" grpId="0" animBg="1"/>
      <p:bldP spid="12" grpId="0" animBg="1"/>
      <p:bldP spid="13" grpId="0" animBg="1"/>
      <p:bldP spid="14" grpId="0"/>
    </p:bldLst>
  </p:timing>
</p:sld>
</file>

<file path=ppt/tags/tag1.xml><?xml version="1.0" encoding="utf-8"?>
<p:tagLst xmlns:p="http://schemas.openxmlformats.org/presentationml/2006/main">
  <p:tag name="ISLIDE.DIAGRAM" val="#461591"/>
</p:tagLst>
</file>

<file path=ppt/tags/tag2.xml><?xml version="1.0" encoding="utf-8"?>
<p:tagLst xmlns:p="http://schemas.openxmlformats.org/presentationml/2006/main">
  <p:tag name="ISLIDE.DIAGRAM" val="#461591"/>
</p:tagLst>
</file>

<file path=ppt/tags/tag3.xml><?xml version="1.0" encoding="utf-8"?>
<p:tagLst xmlns:p="http://schemas.openxmlformats.org/presentationml/2006/main">
  <p:tag name="ISLIDE.DIAGRAM" val="#461591"/>
</p:tagLst>
</file>

<file path=ppt/tags/tag4.xml><?xml version="1.0" encoding="utf-8"?>
<p:tagLst xmlns:p="http://schemas.openxmlformats.org/presentationml/2006/main">
  <p:tag name="ISLIDE.DIAGRAM" val="#461591"/>
</p:tagLst>
</file>

<file path=ppt/tags/tag5.xml><?xml version="1.0" encoding="utf-8"?>
<p:tagLst xmlns:p="http://schemas.openxmlformats.org/presentationml/2006/main">
  <p:tag name="ISLIDE.DIAGRAM" val="#392332"/>
</p:tagLst>
</file>

<file path=ppt/theme/theme1.xml><?xml version="1.0" encoding="utf-8"?>
<a:theme xmlns:a="http://schemas.openxmlformats.org/drawingml/2006/main" name="培训">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d0iuv3rh">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3083</Words>
  <Application>WPS 演示</Application>
  <PresentationFormat>自定义</PresentationFormat>
  <Paragraphs>455</Paragraphs>
  <Slides>24</Slides>
  <Notes>0</Notes>
  <HiddenSlides>0</HiddenSlides>
  <MMClips>0</MMClips>
  <ScaleCrop>false</ScaleCrop>
  <HeadingPairs>
    <vt:vector size="6" baseType="variant">
      <vt:variant>
        <vt:lpstr>已用的字体</vt:lpstr>
      </vt:variant>
      <vt:variant>
        <vt:i4>13</vt:i4>
      </vt:variant>
      <vt:variant>
        <vt:lpstr>主题</vt:lpstr>
      </vt:variant>
      <vt:variant>
        <vt:i4>2</vt:i4>
      </vt:variant>
      <vt:variant>
        <vt:lpstr>幻灯片标题</vt:lpstr>
      </vt:variant>
      <vt:variant>
        <vt:i4>24</vt:i4>
      </vt:variant>
    </vt:vector>
  </HeadingPairs>
  <TitlesOfParts>
    <vt:vector size="39" baseType="lpstr">
      <vt:lpstr>Arial</vt:lpstr>
      <vt:lpstr>宋体</vt:lpstr>
      <vt:lpstr>Wingdings</vt:lpstr>
      <vt:lpstr>Helvetica</vt:lpstr>
      <vt:lpstr>Open Sans</vt:lpstr>
      <vt:lpstr>Open Sans</vt:lpstr>
      <vt:lpstr>Aller Light</vt:lpstr>
      <vt:lpstr>微软雅黑</vt:lpstr>
      <vt:lpstr>Arial Unicode MS</vt:lpstr>
      <vt:lpstr>等线</vt:lpstr>
      <vt:lpstr>Arial</vt:lpstr>
      <vt:lpstr>Calibri</vt:lpstr>
      <vt:lpstr>★日文毛笔</vt:lpstr>
      <vt:lpstr>培训</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14.0000</AppVersion>
  <Manager>第一PPT</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成本管理成本分析与报告PPT</dc:title>
  <dc:creator>第一PPT</dc:creator>
  <cp:keywords>www.1ppt.com</cp:keywords>
  <dc:description>www.1ppt.com</dc:description>
  <cp:lastModifiedBy>铭</cp:lastModifiedBy>
  <cp:revision>64</cp:revision>
  <dcterms:created xsi:type="dcterms:W3CDTF">2020-08-11T09:44:00Z</dcterms:created>
  <dcterms:modified xsi:type="dcterms:W3CDTF">2022-03-01T08:04:12Z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8DCBCA21ACC540D1A7457C339C693C38</vt:lpwstr>
  </property>
  <property fmtid="{D5CDD505-2E9C-101B-9397-08002B2CF9AE}" pid="3" name="KSOProductBuildVer">
    <vt:lpwstr>2052-11.1.0.11045</vt:lpwstr>
  </property>
</Properties>
</file>