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37"/>
  </p:notesMasterIdLst>
  <p:sldIdLst>
    <p:sldId id="388" r:id="rId4"/>
    <p:sldId id="390" r:id="rId5"/>
    <p:sldId id="391" r:id="rId6"/>
    <p:sldId id="392" r:id="rId7"/>
    <p:sldId id="397" r:id="rId8"/>
    <p:sldId id="393" r:id="rId9"/>
    <p:sldId id="398" r:id="rId10"/>
    <p:sldId id="401" r:id="rId11"/>
    <p:sldId id="402" r:id="rId12"/>
    <p:sldId id="394" r:id="rId13"/>
    <p:sldId id="403" r:id="rId14"/>
    <p:sldId id="404" r:id="rId15"/>
    <p:sldId id="409" r:id="rId16"/>
    <p:sldId id="410" r:id="rId17"/>
    <p:sldId id="411" r:id="rId18"/>
    <p:sldId id="412" r:id="rId19"/>
    <p:sldId id="413" r:id="rId20"/>
    <p:sldId id="414" r:id="rId21"/>
    <p:sldId id="415" r:id="rId22"/>
    <p:sldId id="416" r:id="rId23"/>
    <p:sldId id="417" r:id="rId24"/>
    <p:sldId id="418" r:id="rId25"/>
    <p:sldId id="419" r:id="rId26"/>
    <p:sldId id="420" r:id="rId27"/>
    <p:sldId id="395" r:id="rId28"/>
    <p:sldId id="405" r:id="rId29"/>
    <p:sldId id="406" r:id="rId30"/>
    <p:sldId id="407" r:id="rId31"/>
    <p:sldId id="408" r:id="rId32"/>
    <p:sldId id="396" r:id="rId33"/>
    <p:sldId id="421" r:id="rId34"/>
    <p:sldId id="423" r:id="rId35"/>
    <p:sldId id="389"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gun Vagun" initials="VV"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333F50"/>
    <a:srgbClr val="288FA4"/>
    <a:srgbClr val="4DB6CB"/>
    <a:srgbClr val="FFFFFF"/>
    <a:srgbClr val="192C76"/>
    <a:srgbClr val="00923F"/>
    <a:srgbClr val="FCFCFD"/>
    <a:srgbClr val="FEFEFE"/>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63" autoAdjust="0"/>
    <p:restoredTop sz="96314" autoAdjust="0"/>
  </p:normalViewPr>
  <p:slideViewPr>
    <p:cSldViewPr snapToGrid="0">
      <p:cViewPr varScale="1">
        <p:scale>
          <a:sx n="59" d="100"/>
          <a:sy n="59" d="100"/>
        </p:scale>
        <p:origin x="-84" y="-115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 Target="slides/slide1.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notesMaster" Target="notesMasters/notesMaster1.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DFC243-3E68-4BFF-A505-ADDF9D7195A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67D84A-3049-44F6-8517-64F0971FDD2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xiazai/"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7FFDAE1-EB67-42CF-B593-56AA292DA8C8}"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7FFDAE1-EB67-42CF-B593-56AA292DA8C8}"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7FFDAE1-EB67-42CF-B593-56AA292DA8C8}"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7FFDAE1-EB67-42CF-B593-56AA292DA8C8}"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B7FFDAE1-EB67-42CF-B593-56AA292DA8C8}"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7FFDAE1-EB67-42CF-B593-56AA292DA8C8}"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B7FFDAE1-EB67-42CF-B593-56AA292DA8C8}"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DA1E6056-67A1-460C-8D55-8E0798092675}" type="slidenum">
              <a:rPr lang="zh-CN" altLang="en-US" smtClean="0"/>
            </a:fld>
            <a:endParaRPr lang="zh-CN" altLang="en-US"/>
          </a:p>
        </p:txBody>
      </p:sp>
      <p:sp>
        <p:nvSpPr>
          <p:cNvPr id="11" name="TextBox 10"/>
          <p:cNvSpPr txBox="1"/>
          <p:nvPr userDrawn="1"/>
        </p:nvSpPr>
        <p:spPr>
          <a:xfrm>
            <a:off x="1907704" y="6699021"/>
            <a:ext cx="1224136"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下载</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http://www.1ppt.com/xiazai/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B7FFDAE1-EB67-42CF-B593-56AA292DA8C8}"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B7FFDAE1-EB67-42CF-B593-56AA292DA8C8}"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7FFDAE1-EB67-42CF-B593-56AA292DA8C8}"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A1E6056-67A1-460C-8D55-8E079809267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B7FFDAE1-EB67-42CF-B593-56AA292DA8C8}"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DA1E6056-67A1-460C-8D55-8E079809267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9.jpeg"/><Relationship Id="rId1" Type="http://schemas.openxmlformats.org/officeDocument/2006/relationships/image" Target="../media/image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5300825" y="2592740"/>
            <a:ext cx="5943600"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7200" b="1" dirty="0">
                <a:solidFill>
                  <a:srgbClr val="FF6600"/>
                </a:solidFill>
                <a:latin typeface="+mn-lt"/>
                <a:ea typeface="+mn-ea"/>
                <a:cs typeface="+mn-ea"/>
                <a:sym typeface="+mn-lt"/>
              </a:rPr>
              <a:t>财务预算</a:t>
            </a:r>
            <a:r>
              <a:rPr lang="zh-CN" altLang="en-US" sz="7200" b="1" dirty="0">
                <a:solidFill>
                  <a:srgbClr val="333F50"/>
                </a:solidFill>
                <a:latin typeface="+mn-lt"/>
                <a:ea typeface="+mn-ea"/>
                <a:cs typeface="+mn-ea"/>
                <a:sym typeface="+mn-lt"/>
              </a:rPr>
              <a:t>培训</a:t>
            </a:r>
            <a:endParaRPr lang="zh-CN" altLang="en-US" sz="7200" b="1" dirty="0">
              <a:solidFill>
                <a:srgbClr val="333F50"/>
              </a:solidFill>
              <a:latin typeface="+mn-lt"/>
              <a:ea typeface="+mn-ea"/>
              <a:cs typeface="+mn-ea"/>
              <a:sym typeface="+mn-lt"/>
            </a:endParaRPr>
          </a:p>
        </p:txBody>
      </p:sp>
      <p:sp>
        <p:nvSpPr>
          <p:cNvPr id="8" name="文本框 7"/>
          <p:cNvSpPr txBox="1"/>
          <p:nvPr/>
        </p:nvSpPr>
        <p:spPr>
          <a:xfrm>
            <a:off x="5300825" y="3604121"/>
            <a:ext cx="5943600" cy="523220"/>
          </a:xfrm>
          <a:prstGeom prst="rect">
            <a:avLst/>
          </a:prstGeom>
          <a:noFill/>
        </p:spPr>
        <p:txBody>
          <a:bodyPr wrap="square" rtlCol="0">
            <a:spAutoFit/>
          </a:bodyPr>
          <a:lstStyle/>
          <a:p>
            <a:pPr algn="dist"/>
            <a:r>
              <a:rPr lang="en-US" altLang="zh-CN" sz="2800" dirty="0">
                <a:solidFill>
                  <a:schemeClr val="tx1">
                    <a:lumMod val="85000"/>
                    <a:lumOff val="15000"/>
                  </a:schemeClr>
                </a:solidFill>
                <a:cs typeface="+mn-ea"/>
                <a:sym typeface="+mn-lt"/>
              </a:rPr>
              <a:t>Financial budget training</a:t>
            </a:r>
            <a:endParaRPr lang="zh-CN" altLang="en-US" sz="2800" dirty="0">
              <a:solidFill>
                <a:schemeClr val="tx1">
                  <a:lumMod val="85000"/>
                  <a:lumOff val="15000"/>
                </a:schemeClr>
              </a:solidFill>
              <a:cs typeface="+mn-ea"/>
              <a:sym typeface="+mn-lt"/>
            </a:endParaRPr>
          </a:p>
        </p:txBody>
      </p:sp>
      <p:sp>
        <p:nvSpPr>
          <p:cNvPr id="10" name="平行四边形 9"/>
          <p:cNvSpPr/>
          <p:nvPr/>
        </p:nvSpPr>
        <p:spPr>
          <a:xfrm>
            <a:off x="3285163" y="5655376"/>
            <a:ext cx="9974924" cy="135283"/>
          </a:xfrm>
          <a:prstGeom prst="parallelogram">
            <a:avLst>
              <a:gd name="adj" fmla="val 172469"/>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8272625" y="4979218"/>
            <a:ext cx="2971909" cy="398780"/>
          </a:xfrm>
          <a:prstGeom prst="rect">
            <a:avLst/>
          </a:prstGeom>
          <a:noFill/>
        </p:spPr>
        <p:txBody>
          <a:bodyPr wrap="square" rtlCol="0">
            <a:spAutoFit/>
          </a:bodyPr>
          <a:lstStyle/>
          <a:p>
            <a:pPr algn="r"/>
            <a:r>
              <a:rPr lang="zh-CN" altLang="en-US" sz="2000" dirty="0">
                <a:solidFill>
                  <a:schemeClr val="tx1">
                    <a:lumMod val="85000"/>
                    <a:lumOff val="15000"/>
                  </a:schemeClr>
                </a:solidFill>
                <a:cs typeface="+mn-ea"/>
                <a:sym typeface="+mn-lt"/>
              </a:rPr>
              <a:t>培训人</a:t>
            </a:r>
            <a:r>
              <a:rPr lang="zh-CN" altLang="en-US" sz="2000" dirty="0" smtClean="0">
                <a:solidFill>
                  <a:schemeClr val="tx1">
                    <a:lumMod val="85000"/>
                    <a:lumOff val="15000"/>
                  </a:schemeClr>
                </a:solidFill>
                <a:cs typeface="+mn-ea"/>
                <a:sym typeface="+mn-lt"/>
              </a:rPr>
              <a:t>：</a:t>
            </a:r>
            <a:r>
              <a:rPr lang="en-US" altLang="zh-CN" sz="2000" dirty="0" smtClean="0">
                <a:solidFill>
                  <a:schemeClr val="tx1">
                    <a:lumMod val="85000"/>
                    <a:lumOff val="15000"/>
                  </a:schemeClr>
                </a:solidFill>
                <a:cs typeface="+mn-ea"/>
                <a:sym typeface="+mn-lt"/>
              </a:rPr>
              <a:t>XXX</a:t>
            </a:r>
            <a:endParaRPr lang="en-US" altLang="zh-CN" sz="2000" dirty="0" smtClean="0">
              <a:solidFill>
                <a:schemeClr val="tx1">
                  <a:lumMod val="85000"/>
                  <a:lumOff val="15000"/>
                </a:schemeClr>
              </a:solidFill>
              <a:cs typeface="+mn-ea"/>
              <a:sym typeface="+mn-lt"/>
            </a:endParaRPr>
          </a:p>
        </p:txBody>
      </p:sp>
      <p:sp>
        <p:nvSpPr>
          <p:cNvPr id="12" name="Synergistically utilize technically sound portals with frictionless chains. Dramatically customize…"/>
          <p:cNvSpPr txBox="1"/>
          <p:nvPr/>
        </p:nvSpPr>
        <p:spPr>
          <a:xfrm>
            <a:off x="5300826" y="4297921"/>
            <a:ext cx="5943600" cy="521361"/>
          </a:xfrm>
          <a:prstGeom prst="rect">
            <a:avLst/>
          </a:prstGeom>
          <a:ln w="12700">
            <a:miter lim="400000"/>
          </a:ln>
        </p:spPr>
        <p:txBody>
          <a:bodyPr wrap="square" lIns="0" tIns="0" rIns="0" bIns="0">
            <a:spAutoFit/>
          </a:bodyPr>
          <a:lstStyle/>
          <a:p>
            <a:pPr algn="r" defTabSz="412750" hangingPunct="0">
              <a:lnSpc>
                <a:spcPct val="150000"/>
              </a:lnSpc>
              <a:defRPr sz="2000" b="0">
                <a:solidFill>
                  <a:srgbClr val="1C1F25"/>
                </a:solidFill>
                <a:latin typeface="Roboto Bold"/>
                <a:ea typeface="Roboto Bold"/>
                <a:cs typeface="Roboto Bold"/>
                <a:sym typeface="Roboto Bold"/>
              </a:defRPr>
            </a:pPr>
            <a:r>
              <a:rPr sz="1200" kern="0" dirty="0">
                <a:solidFill>
                  <a:schemeClr val="tx1">
                    <a:lumMod val="85000"/>
                    <a:lumOff val="15000"/>
                  </a:schemeClr>
                </a:solidFill>
                <a:cs typeface="+mn-ea"/>
                <a:sym typeface="+mn-lt"/>
              </a:rPr>
              <a:t>Synergistically utilize technically sound portals with frictionless chains. Dramatically customize</a:t>
            </a:r>
            <a:r>
              <a:rPr lang="en-US" sz="1200" kern="0" dirty="0">
                <a:solidFill>
                  <a:schemeClr val="tx1">
                    <a:lumMod val="85000"/>
                    <a:lumOff val="15000"/>
                  </a:schemeClr>
                </a:solidFill>
                <a:cs typeface="+mn-ea"/>
                <a:sym typeface="+mn-lt"/>
              </a:rPr>
              <a:t> </a:t>
            </a:r>
            <a:r>
              <a:rPr sz="1200" kern="0" dirty="0">
                <a:solidFill>
                  <a:schemeClr val="tx1">
                    <a:lumMod val="85000"/>
                    <a:lumOff val="15000"/>
                  </a:schemeClr>
                </a:solidFill>
                <a:cs typeface="+mn-ea"/>
                <a:sym typeface="+mn-lt"/>
              </a:rPr>
              <a:t>empowered networks rather than goal-opportunities. </a:t>
            </a:r>
            <a:endParaRPr sz="1200" kern="0" dirty="0">
              <a:solidFill>
                <a:schemeClr val="tx1">
                  <a:lumMod val="85000"/>
                  <a:lumOff val="15000"/>
                </a:schemeClr>
              </a:solidFill>
              <a:cs typeface="+mn-ea"/>
              <a:sym typeface="+mn-lt"/>
            </a:endParaRPr>
          </a:p>
        </p:txBody>
      </p:sp>
      <p:grpSp>
        <p:nvGrpSpPr>
          <p:cNvPr id="2" name="组合 1"/>
          <p:cNvGrpSpPr/>
          <p:nvPr/>
        </p:nvGrpSpPr>
        <p:grpSpPr>
          <a:xfrm>
            <a:off x="554182" y="-23053"/>
            <a:ext cx="4156365" cy="5773496"/>
            <a:chOff x="554182" y="-23053"/>
            <a:chExt cx="4156365" cy="5773496"/>
          </a:xfrm>
        </p:grpSpPr>
        <p:sp>
          <p:nvSpPr>
            <p:cNvPr id="5" name="平行四边形 4"/>
            <p:cNvSpPr/>
            <p:nvPr/>
          </p:nvSpPr>
          <p:spPr>
            <a:xfrm>
              <a:off x="554182" y="-23053"/>
              <a:ext cx="2769711" cy="1773382"/>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a:off x="554183" y="1930123"/>
              <a:ext cx="2161309" cy="1773382"/>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平行四边形 6"/>
            <p:cNvSpPr/>
            <p:nvPr/>
          </p:nvSpPr>
          <p:spPr>
            <a:xfrm>
              <a:off x="2549238" y="1017890"/>
              <a:ext cx="2161309" cy="1773382"/>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平行四边形 8"/>
            <p:cNvSpPr/>
            <p:nvPr/>
          </p:nvSpPr>
          <p:spPr>
            <a:xfrm>
              <a:off x="954516" y="3823814"/>
              <a:ext cx="1930313" cy="1583847"/>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平行四边形 12"/>
            <p:cNvSpPr/>
            <p:nvPr/>
          </p:nvSpPr>
          <p:spPr>
            <a:xfrm>
              <a:off x="2903729" y="3574657"/>
              <a:ext cx="840327" cy="689499"/>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平行四边形 16"/>
            <p:cNvSpPr/>
            <p:nvPr/>
          </p:nvSpPr>
          <p:spPr>
            <a:xfrm>
              <a:off x="554182" y="4930560"/>
              <a:ext cx="999233" cy="819883"/>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0" name="Rectangle 2"/>
          <p:cNvSpPr txBox="1">
            <a:spLocks noChangeArrowheads="1"/>
          </p:cNvSpPr>
          <p:nvPr/>
        </p:nvSpPr>
        <p:spPr>
          <a:xfrm>
            <a:off x="7262843" y="1511470"/>
            <a:ext cx="3981582"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5400" dirty="0">
                <a:solidFill>
                  <a:srgbClr val="333F50"/>
                </a:solidFill>
                <a:latin typeface="+mn-lt"/>
                <a:ea typeface="+mn-ea"/>
                <a:cs typeface="+mn-ea"/>
                <a:sym typeface="+mn-lt"/>
              </a:rPr>
              <a:t>非财务人员</a:t>
            </a:r>
            <a:endParaRPr lang="zh-CN" altLang="en-US" sz="5400" dirty="0">
              <a:solidFill>
                <a:srgbClr val="333F50"/>
              </a:solidFill>
              <a:latin typeface="+mn-lt"/>
              <a:ea typeface="+mn-ea"/>
              <a:cs typeface="+mn-ea"/>
              <a:sym typeface="+mn-lt"/>
            </a:endParaRPr>
          </a:p>
        </p:txBody>
      </p:sp>
      <p:sp>
        <p:nvSpPr>
          <p:cNvPr id="21" name="平行四边形 20"/>
          <p:cNvSpPr/>
          <p:nvPr/>
        </p:nvSpPr>
        <p:spPr>
          <a:xfrm>
            <a:off x="5577705" y="1017890"/>
            <a:ext cx="9974924" cy="135283"/>
          </a:xfrm>
          <a:prstGeom prst="parallelogram">
            <a:avLst>
              <a:gd name="adj" fmla="val 172469"/>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2000" advTm="2000"/>
    </mc:Choice>
    <mc:Fallback>
      <p:transition spd="slow" advTm="2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par>
                          <p:cTn id="23" fill="hold">
                            <p:stCondLst>
                              <p:cond delay="1000"/>
                            </p:stCondLst>
                            <p:childTnLst>
                              <p:par>
                                <p:cTn id="24" presetID="1"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right)">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right)">
                                      <p:cBhvr>
                                        <p:cTn id="35" dur="500"/>
                                        <p:tgtEl>
                                          <p:spTgt spid="21"/>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right)">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animBg="1"/>
      <p:bldP spid="15" grpId="0"/>
      <p:bldP spid="12" grpId="0" animBg="1"/>
      <p:bldP spid="20" grpId="0"/>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rot="16200000">
            <a:off x="-245434" y="1230174"/>
            <a:ext cx="4522445" cy="4031575"/>
            <a:chOff x="554182" y="-23053"/>
            <a:chExt cx="4212418" cy="3726558"/>
          </a:xfrm>
        </p:grpSpPr>
        <p:sp>
          <p:nvSpPr>
            <p:cNvPr id="13" name="平行四边形 12"/>
            <p:cNvSpPr/>
            <p:nvPr/>
          </p:nvSpPr>
          <p:spPr>
            <a:xfrm>
              <a:off x="554182" y="-23053"/>
              <a:ext cx="2769711" cy="1773382"/>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平行四边形 13"/>
            <p:cNvSpPr/>
            <p:nvPr/>
          </p:nvSpPr>
          <p:spPr>
            <a:xfrm>
              <a:off x="554183" y="1930123"/>
              <a:ext cx="2161309" cy="1773382"/>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平行四边形 14"/>
            <p:cNvSpPr/>
            <p:nvPr/>
          </p:nvSpPr>
          <p:spPr>
            <a:xfrm>
              <a:off x="2605291" y="1103586"/>
              <a:ext cx="2161309" cy="1773382"/>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平行四边形 18"/>
            <p:cNvSpPr/>
            <p:nvPr/>
          </p:nvSpPr>
          <p:spPr>
            <a:xfrm>
              <a:off x="3265784" y="758837"/>
              <a:ext cx="840327" cy="689498"/>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0" name="Rectangle 2"/>
          <p:cNvSpPr txBox="1">
            <a:spLocks noChangeArrowheads="1"/>
          </p:cNvSpPr>
          <p:nvPr/>
        </p:nvSpPr>
        <p:spPr>
          <a:xfrm>
            <a:off x="5273970" y="2882973"/>
            <a:ext cx="5943600"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7200" b="1" dirty="0">
                <a:solidFill>
                  <a:srgbClr val="333F50"/>
                </a:solidFill>
                <a:latin typeface="+mn-lt"/>
                <a:ea typeface="+mn-ea"/>
                <a:cs typeface="+mn-ea"/>
                <a:sym typeface="+mn-lt"/>
              </a:rPr>
              <a:t>预算内容</a:t>
            </a:r>
            <a:endParaRPr lang="zh-CN" altLang="en-US" sz="7200" b="1" dirty="0">
              <a:solidFill>
                <a:srgbClr val="333F50"/>
              </a:solidFill>
              <a:latin typeface="+mn-lt"/>
              <a:ea typeface="+mn-ea"/>
              <a:cs typeface="+mn-ea"/>
              <a:sym typeface="+mn-lt"/>
            </a:endParaRPr>
          </a:p>
        </p:txBody>
      </p:sp>
      <p:sp>
        <p:nvSpPr>
          <p:cNvPr id="21" name="Rectangle 2"/>
          <p:cNvSpPr txBox="1">
            <a:spLocks noChangeArrowheads="1"/>
          </p:cNvSpPr>
          <p:nvPr/>
        </p:nvSpPr>
        <p:spPr>
          <a:xfrm>
            <a:off x="5273970" y="1494962"/>
            <a:ext cx="3981582"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5400" dirty="0">
                <a:solidFill>
                  <a:srgbClr val="333F50"/>
                </a:solidFill>
                <a:latin typeface="+mn-lt"/>
                <a:ea typeface="+mn-ea"/>
                <a:cs typeface="+mn-ea"/>
                <a:sym typeface="+mn-lt"/>
              </a:rPr>
              <a:t>Part 03</a:t>
            </a:r>
            <a:endParaRPr lang="zh-CN" altLang="en-US" sz="5400" dirty="0">
              <a:solidFill>
                <a:srgbClr val="333F50"/>
              </a:solidFill>
              <a:latin typeface="+mn-lt"/>
              <a:ea typeface="+mn-ea"/>
              <a:cs typeface="+mn-ea"/>
              <a:sym typeface="+mn-lt"/>
            </a:endParaRPr>
          </a:p>
        </p:txBody>
      </p:sp>
      <p:sp>
        <p:nvSpPr>
          <p:cNvPr id="23" name="Synergistically utilize technically sound portals with frictionless chains. Dramatically customize…"/>
          <p:cNvSpPr txBox="1"/>
          <p:nvPr/>
        </p:nvSpPr>
        <p:spPr>
          <a:xfrm>
            <a:off x="5372446" y="4270984"/>
            <a:ext cx="4749994" cy="931409"/>
          </a:xfrm>
          <a:prstGeom prst="rect">
            <a:avLst/>
          </a:prstGeom>
          <a:ln w="12700">
            <a:miter lim="400000"/>
          </a:ln>
        </p:spPr>
        <p:txBody>
          <a:bodyPr wrap="square" lIns="0" tIns="0" rIns="0" bIns="0">
            <a:spAutoFit/>
          </a:bodyPr>
          <a:lstStyle/>
          <a:p>
            <a:pPr defTabSz="412750" hangingPunct="0">
              <a:lnSpc>
                <a:spcPct val="150000"/>
              </a:lnSpc>
              <a:defRPr sz="2000" b="0">
                <a:solidFill>
                  <a:srgbClr val="1C1F25"/>
                </a:solidFill>
                <a:latin typeface="Roboto Bold"/>
                <a:ea typeface="Roboto Bold"/>
                <a:cs typeface="Roboto Bold"/>
                <a:sym typeface="Roboto Bold"/>
              </a:defRPr>
            </a:pPr>
            <a:r>
              <a:rPr sz="1400" kern="0" dirty="0">
                <a:solidFill>
                  <a:schemeClr val="tx1">
                    <a:lumMod val="85000"/>
                    <a:lumOff val="15000"/>
                  </a:schemeClr>
                </a:solidFill>
                <a:cs typeface="+mn-ea"/>
                <a:sym typeface="+mn-lt"/>
              </a:rPr>
              <a:t>Synergistically utilize technically sound portals with frictionless chains. Dramatically customize</a:t>
            </a:r>
            <a:r>
              <a:rPr lang="en-US" sz="1400" kern="0" dirty="0">
                <a:solidFill>
                  <a:schemeClr val="tx1">
                    <a:lumMod val="85000"/>
                    <a:lumOff val="15000"/>
                  </a:schemeClr>
                </a:solidFill>
                <a:cs typeface="+mn-ea"/>
                <a:sym typeface="+mn-lt"/>
              </a:rPr>
              <a:t> </a:t>
            </a:r>
            <a:r>
              <a:rPr sz="1400" kern="0" dirty="0">
                <a:solidFill>
                  <a:schemeClr val="tx1">
                    <a:lumMod val="85000"/>
                    <a:lumOff val="15000"/>
                  </a:schemeClr>
                </a:solidFill>
                <a:cs typeface="+mn-ea"/>
                <a:sym typeface="+mn-lt"/>
              </a:rPr>
              <a:t>empowered networks rather than goal-opportunities. </a:t>
            </a:r>
            <a:endParaRPr sz="1400" kern="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anim calcmode="lin" valueType="num">
                                      <p:cBhvr>
                                        <p:cTn id="11" dur="1000" fill="hold"/>
                                        <p:tgtEl>
                                          <p:spTgt spid="21"/>
                                        </p:tgtEl>
                                        <p:attrNameLst>
                                          <p:attrName>ppt_x</p:attrName>
                                        </p:attrNameLst>
                                      </p:cBhvr>
                                      <p:tavLst>
                                        <p:tav tm="0">
                                          <p:val>
                                            <p:strVal val="#ppt_x"/>
                                          </p:val>
                                        </p:tav>
                                        <p:tav tm="100000">
                                          <p:val>
                                            <p:strVal val="#ppt_x"/>
                                          </p:val>
                                        </p:tav>
                                      </p:tavLst>
                                    </p:anim>
                                    <p:anim calcmode="lin" valueType="num">
                                      <p:cBhvr>
                                        <p:cTn id="1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预算内容</a:t>
            </a:r>
            <a:endParaRPr lang="zh-CN" altLang="en-US" sz="3200" b="1" dirty="0">
              <a:solidFill>
                <a:srgbClr val="333F50"/>
              </a:solidFill>
              <a:latin typeface="+mn-lt"/>
              <a:ea typeface="+mn-ea"/>
              <a:cs typeface="+mn-ea"/>
              <a:sym typeface="+mn-lt"/>
            </a:endParaRPr>
          </a:p>
        </p:txBody>
      </p:sp>
      <p:grpSp>
        <p:nvGrpSpPr>
          <p:cNvPr id="9" name="组合 8"/>
          <p:cNvGrpSpPr/>
          <p:nvPr/>
        </p:nvGrpSpPr>
        <p:grpSpPr>
          <a:xfrm>
            <a:off x="4826356" y="1599324"/>
            <a:ext cx="1857829" cy="670895"/>
            <a:chOff x="5130573" y="1520762"/>
            <a:chExt cx="1857829" cy="670895"/>
          </a:xfrm>
          <a:solidFill>
            <a:srgbClr val="333F50"/>
          </a:solidFill>
        </p:grpSpPr>
        <p:sp>
          <p:nvSpPr>
            <p:cNvPr id="10" name="流程图: 可选过程 9"/>
            <p:cNvSpPr/>
            <p:nvPr/>
          </p:nvSpPr>
          <p:spPr>
            <a:xfrm>
              <a:off x="5130573" y="1520762"/>
              <a:ext cx="1857829" cy="670895"/>
            </a:xfrm>
            <a:prstGeom prst="flowChartAlternateProcess">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1" name="文本框 10"/>
            <p:cNvSpPr txBox="1"/>
            <p:nvPr/>
          </p:nvSpPr>
          <p:spPr>
            <a:xfrm>
              <a:off x="5362801" y="1656154"/>
              <a:ext cx="1393372" cy="400110"/>
            </a:xfrm>
            <a:prstGeom prst="rect">
              <a:avLst/>
            </a:prstGeom>
            <a:grpFill/>
            <a:ln>
              <a:noFill/>
            </a:ln>
          </p:spPr>
          <p:txBody>
            <a:bodyPr wrap="square" rtlCol="0">
              <a:spAutoFit/>
            </a:bodyPr>
            <a:lstStyle/>
            <a:p>
              <a:pPr algn="ctr"/>
              <a:r>
                <a:rPr lang="zh-CN" altLang="en-US" sz="2000" b="1" dirty="0">
                  <a:solidFill>
                    <a:schemeClr val="bg1"/>
                  </a:solidFill>
                  <a:cs typeface="+mn-ea"/>
                  <a:sym typeface="+mn-lt"/>
                </a:rPr>
                <a:t>销售预算</a:t>
              </a:r>
              <a:endParaRPr lang="zh-CN" altLang="en-US" sz="2000" b="1" dirty="0">
                <a:solidFill>
                  <a:schemeClr val="bg1"/>
                </a:solidFill>
                <a:cs typeface="+mn-ea"/>
                <a:sym typeface="+mn-lt"/>
              </a:endParaRPr>
            </a:p>
          </p:txBody>
        </p:sp>
      </p:grpSp>
      <p:grpSp>
        <p:nvGrpSpPr>
          <p:cNvPr id="12" name="组合 11"/>
          <p:cNvGrpSpPr/>
          <p:nvPr/>
        </p:nvGrpSpPr>
        <p:grpSpPr>
          <a:xfrm>
            <a:off x="9857802" y="1563055"/>
            <a:ext cx="1857829" cy="670895"/>
            <a:chOff x="5130573" y="1520762"/>
            <a:chExt cx="1857829" cy="670895"/>
          </a:xfrm>
          <a:solidFill>
            <a:srgbClr val="FF6600"/>
          </a:solidFill>
        </p:grpSpPr>
        <p:sp>
          <p:nvSpPr>
            <p:cNvPr id="13" name="流程图: 可选过程 12"/>
            <p:cNvSpPr/>
            <p:nvPr/>
          </p:nvSpPr>
          <p:spPr>
            <a:xfrm>
              <a:off x="5130573" y="1520762"/>
              <a:ext cx="1857829" cy="670895"/>
            </a:xfrm>
            <a:prstGeom prst="flowChartAlternateProcess">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4" name="文本框 13"/>
            <p:cNvSpPr txBox="1"/>
            <p:nvPr/>
          </p:nvSpPr>
          <p:spPr>
            <a:xfrm>
              <a:off x="5362801" y="1656154"/>
              <a:ext cx="1393372" cy="400110"/>
            </a:xfrm>
            <a:prstGeom prst="rect">
              <a:avLst/>
            </a:prstGeom>
            <a:grpFill/>
            <a:ln>
              <a:noFill/>
            </a:ln>
          </p:spPr>
          <p:txBody>
            <a:bodyPr wrap="square" rtlCol="0">
              <a:spAutoFit/>
            </a:bodyPr>
            <a:lstStyle/>
            <a:p>
              <a:pPr algn="ctr"/>
              <a:r>
                <a:rPr lang="zh-CN" altLang="en-US" sz="2000" b="1" dirty="0">
                  <a:solidFill>
                    <a:schemeClr val="bg1"/>
                  </a:solidFill>
                  <a:cs typeface="+mn-ea"/>
                  <a:sym typeface="+mn-lt"/>
                </a:rPr>
                <a:t>长期销售</a:t>
              </a:r>
              <a:endParaRPr lang="zh-CN" altLang="en-US" sz="2000" b="1" dirty="0">
                <a:solidFill>
                  <a:schemeClr val="bg1"/>
                </a:solidFill>
                <a:cs typeface="+mn-ea"/>
                <a:sym typeface="+mn-lt"/>
              </a:endParaRPr>
            </a:p>
          </p:txBody>
        </p:sp>
      </p:grpSp>
      <p:grpSp>
        <p:nvGrpSpPr>
          <p:cNvPr id="15" name="组合 14"/>
          <p:cNvGrpSpPr/>
          <p:nvPr/>
        </p:nvGrpSpPr>
        <p:grpSpPr>
          <a:xfrm>
            <a:off x="4826356" y="3026505"/>
            <a:ext cx="1857829" cy="670895"/>
            <a:chOff x="5130573" y="1520762"/>
            <a:chExt cx="1857829" cy="670895"/>
          </a:xfrm>
          <a:solidFill>
            <a:srgbClr val="333F50"/>
          </a:solidFill>
        </p:grpSpPr>
        <p:sp>
          <p:nvSpPr>
            <p:cNvPr id="16" name="流程图: 可选过程 15"/>
            <p:cNvSpPr/>
            <p:nvPr/>
          </p:nvSpPr>
          <p:spPr>
            <a:xfrm>
              <a:off x="5130573" y="1520762"/>
              <a:ext cx="1857829" cy="670895"/>
            </a:xfrm>
            <a:prstGeom prst="flowChartAlternateProcess">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7" name="文本框 16"/>
            <p:cNvSpPr txBox="1"/>
            <p:nvPr/>
          </p:nvSpPr>
          <p:spPr>
            <a:xfrm>
              <a:off x="5362801" y="1656154"/>
              <a:ext cx="1393372" cy="400110"/>
            </a:xfrm>
            <a:prstGeom prst="rect">
              <a:avLst/>
            </a:prstGeom>
            <a:grpFill/>
            <a:ln>
              <a:noFill/>
            </a:ln>
          </p:spPr>
          <p:txBody>
            <a:bodyPr wrap="square" rtlCol="0">
              <a:spAutoFit/>
            </a:bodyPr>
            <a:lstStyle/>
            <a:p>
              <a:pPr algn="ctr"/>
              <a:r>
                <a:rPr lang="zh-CN" altLang="en-US" sz="2000" b="1" dirty="0">
                  <a:solidFill>
                    <a:schemeClr val="bg1"/>
                  </a:solidFill>
                  <a:cs typeface="+mn-ea"/>
                  <a:sym typeface="+mn-lt"/>
                </a:rPr>
                <a:t>生产预算</a:t>
              </a:r>
              <a:endParaRPr lang="zh-CN" altLang="en-US" sz="2000" b="1" dirty="0">
                <a:solidFill>
                  <a:schemeClr val="bg1"/>
                </a:solidFill>
                <a:cs typeface="+mn-ea"/>
                <a:sym typeface="+mn-lt"/>
              </a:endParaRPr>
            </a:p>
          </p:txBody>
        </p:sp>
      </p:grpSp>
      <p:grpSp>
        <p:nvGrpSpPr>
          <p:cNvPr id="18" name="组合 17"/>
          <p:cNvGrpSpPr/>
          <p:nvPr/>
        </p:nvGrpSpPr>
        <p:grpSpPr>
          <a:xfrm>
            <a:off x="4826358" y="4352111"/>
            <a:ext cx="1857829" cy="670895"/>
            <a:chOff x="5130573" y="1520762"/>
            <a:chExt cx="1857829" cy="670895"/>
          </a:xfrm>
          <a:solidFill>
            <a:srgbClr val="333F50"/>
          </a:solidFill>
        </p:grpSpPr>
        <p:sp>
          <p:nvSpPr>
            <p:cNvPr id="19" name="流程图: 可选过程 18"/>
            <p:cNvSpPr/>
            <p:nvPr/>
          </p:nvSpPr>
          <p:spPr>
            <a:xfrm>
              <a:off x="5130573" y="1520762"/>
              <a:ext cx="1857829" cy="670895"/>
            </a:xfrm>
            <a:prstGeom prst="flowChartAlternateProcess">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0" name="文本框 19"/>
            <p:cNvSpPr txBox="1"/>
            <p:nvPr/>
          </p:nvSpPr>
          <p:spPr>
            <a:xfrm>
              <a:off x="5362801" y="1656154"/>
              <a:ext cx="1393372" cy="400110"/>
            </a:xfrm>
            <a:prstGeom prst="rect">
              <a:avLst/>
            </a:prstGeom>
            <a:grpFill/>
            <a:ln>
              <a:noFill/>
            </a:ln>
          </p:spPr>
          <p:txBody>
            <a:bodyPr wrap="square" rtlCol="0">
              <a:spAutoFit/>
            </a:bodyPr>
            <a:lstStyle/>
            <a:p>
              <a:pPr algn="ctr"/>
              <a:r>
                <a:rPr lang="zh-CN" altLang="en-US" sz="2000" b="1" dirty="0">
                  <a:solidFill>
                    <a:schemeClr val="bg1"/>
                  </a:solidFill>
                  <a:cs typeface="+mn-ea"/>
                  <a:sym typeface="+mn-lt"/>
                </a:rPr>
                <a:t>人工预算</a:t>
              </a:r>
              <a:endParaRPr lang="zh-CN" altLang="en-US" sz="2000" b="1" dirty="0">
                <a:solidFill>
                  <a:schemeClr val="bg1"/>
                </a:solidFill>
                <a:cs typeface="+mn-ea"/>
                <a:sym typeface="+mn-lt"/>
              </a:endParaRPr>
            </a:p>
          </p:txBody>
        </p:sp>
      </p:grpSp>
      <p:grpSp>
        <p:nvGrpSpPr>
          <p:cNvPr id="21" name="组合 20"/>
          <p:cNvGrpSpPr/>
          <p:nvPr/>
        </p:nvGrpSpPr>
        <p:grpSpPr>
          <a:xfrm>
            <a:off x="9857802" y="5687149"/>
            <a:ext cx="1857829" cy="670895"/>
            <a:chOff x="5130573" y="1520762"/>
            <a:chExt cx="1857829" cy="670895"/>
          </a:xfrm>
          <a:solidFill>
            <a:srgbClr val="FF6600"/>
          </a:solidFill>
        </p:grpSpPr>
        <p:sp>
          <p:nvSpPr>
            <p:cNvPr id="22" name="流程图: 可选过程 21"/>
            <p:cNvSpPr/>
            <p:nvPr/>
          </p:nvSpPr>
          <p:spPr>
            <a:xfrm>
              <a:off x="5130573" y="1520762"/>
              <a:ext cx="1857829" cy="670895"/>
            </a:xfrm>
            <a:prstGeom prst="flowChartAlternateProcess">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3" name="文本框 22"/>
            <p:cNvSpPr txBox="1"/>
            <p:nvPr/>
          </p:nvSpPr>
          <p:spPr>
            <a:xfrm>
              <a:off x="5362801" y="1656154"/>
              <a:ext cx="1393372" cy="400110"/>
            </a:xfrm>
            <a:prstGeom prst="rect">
              <a:avLst/>
            </a:prstGeom>
            <a:grpFill/>
            <a:ln>
              <a:noFill/>
            </a:ln>
          </p:spPr>
          <p:txBody>
            <a:bodyPr wrap="square" rtlCol="0">
              <a:spAutoFit/>
            </a:bodyPr>
            <a:lstStyle/>
            <a:p>
              <a:pPr algn="ctr"/>
              <a:r>
                <a:rPr lang="zh-CN" altLang="en-US" sz="2000" b="1" dirty="0">
                  <a:solidFill>
                    <a:schemeClr val="bg1"/>
                  </a:solidFill>
                  <a:cs typeface="+mn-ea"/>
                  <a:sym typeface="+mn-lt"/>
                </a:rPr>
                <a:t>资本预算</a:t>
              </a:r>
              <a:endParaRPr lang="zh-CN" altLang="en-US" sz="2000" b="1" dirty="0">
                <a:solidFill>
                  <a:schemeClr val="bg1"/>
                </a:solidFill>
                <a:cs typeface="+mn-ea"/>
                <a:sym typeface="+mn-lt"/>
              </a:endParaRPr>
            </a:p>
          </p:txBody>
        </p:sp>
      </p:grpSp>
      <p:grpSp>
        <p:nvGrpSpPr>
          <p:cNvPr id="24" name="组合 23"/>
          <p:cNvGrpSpPr/>
          <p:nvPr/>
        </p:nvGrpSpPr>
        <p:grpSpPr>
          <a:xfrm>
            <a:off x="4826356" y="5655800"/>
            <a:ext cx="1857829" cy="670895"/>
            <a:chOff x="5130573" y="1520762"/>
            <a:chExt cx="1857829" cy="670895"/>
          </a:xfrm>
          <a:solidFill>
            <a:srgbClr val="333F50"/>
          </a:solidFill>
        </p:grpSpPr>
        <p:sp>
          <p:nvSpPr>
            <p:cNvPr id="25" name="流程图: 可选过程 24"/>
            <p:cNvSpPr/>
            <p:nvPr/>
          </p:nvSpPr>
          <p:spPr>
            <a:xfrm>
              <a:off x="5130573" y="1520762"/>
              <a:ext cx="1857829" cy="670895"/>
            </a:xfrm>
            <a:prstGeom prst="flowChartAlternateProcess">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6" name="文本框 25"/>
            <p:cNvSpPr txBox="1"/>
            <p:nvPr/>
          </p:nvSpPr>
          <p:spPr>
            <a:xfrm>
              <a:off x="5362801" y="1656154"/>
              <a:ext cx="1393372" cy="400110"/>
            </a:xfrm>
            <a:prstGeom prst="rect">
              <a:avLst/>
            </a:prstGeom>
            <a:grpFill/>
            <a:ln>
              <a:noFill/>
            </a:ln>
          </p:spPr>
          <p:txBody>
            <a:bodyPr wrap="square" rtlCol="0">
              <a:spAutoFit/>
            </a:bodyPr>
            <a:lstStyle/>
            <a:p>
              <a:pPr algn="ctr"/>
              <a:r>
                <a:rPr lang="zh-CN" altLang="en-US" sz="2000" b="1" dirty="0">
                  <a:solidFill>
                    <a:schemeClr val="bg1"/>
                  </a:solidFill>
                  <a:cs typeface="+mn-ea"/>
                  <a:sym typeface="+mn-lt"/>
                </a:rPr>
                <a:t>现金预算</a:t>
              </a:r>
              <a:endParaRPr lang="zh-CN" altLang="en-US" sz="2000" b="1" dirty="0">
                <a:solidFill>
                  <a:schemeClr val="bg1"/>
                </a:solidFill>
                <a:cs typeface="+mn-ea"/>
                <a:sym typeface="+mn-lt"/>
              </a:endParaRPr>
            </a:p>
          </p:txBody>
        </p:sp>
      </p:grpSp>
      <p:grpSp>
        <p:nvGrpSpPr>
          <p:cNvPr id="27" name="组合 26"/>
          <p:cNvGrpSpPr/>
          <p:nvPr/>
        </p:nvGrpSpPr>
        <p:grpSpPr>
          <a:xfrm>
            <a:off x="7516030" y="3013974"/>
            <a:ext cx="1857829" cy="729888"/>
            <a:chOff x="5130573" y="1520762"/>
            <a:chExt cx="1857829" cy="729888"/>
          </a:xfrm>
          <a:solidFill>
            <a:srgbClr val="FF6600"/>
          </a:solidFill>
        </p:grpSpPr>
        <p:sp>
          <p:nvSpPr>
            <p:cNvPr id="28" name="流程图: 可选过程 27"/>
            <p:cNvSpPr/>
            <p:nvPr/>
          </p:nvSpPr>
          <p:spPr>
            <a:xfrm>
              <a:off x="5130573" y="1520762"/>
              <a:ext cx="1857829" cy="670895"/>
            </a:xfrm>
            <a:prstGeom prst="flowChartAlternateProcess">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9" name="文本框 28"/>
            <p:cNvSpPr txBox="1"/>
            <p:nvPr/>
          </p:nvSpPr>
          <p:spPr>
            <a:xfrm>
              <a:off x="5246686" y="1542764"/>
              <a:ext cx="1625601" cy="707886"/>
            </a:xfrm>
            <a:prstGeom prst="rect">
              <a:avLst/>
            </a:prstGeom>
            <a:grpFill/>
            <a:ln>
              <a:noFill/>
            </a:ln>
          </p:spPr>
          <p:txBody>
            <a:bodyPr wrap="square" rtlCol="0">
              <a:spAutoFit/>
            </a:bodyPr>
            <a:lstStyle/>
            <a:p>
              <a:pPr algn="ctr"/>
              <a:r>
                <a:rPr lang="zh-CN" altLang="en-US" sz="2000" b="1" dirty="0">
                  <a:solidFill>
                    <a:schemeClr val="bg1"/>
                  </a:solidFill>
                  <a:cs typeface="+mn-ea"/>
                  <a:sym typeface="+mn-lt"/>
                </a:rPr>
                <a:t>销售和行政管理预算</a:t>
              </a:r>
              <a:endParaRPr lang="zh-CN" altLang="en-US" sz="2000" b="1" dirty="0">
                <a:solidFill>
                  <a:schemeClr val="bg1"/>
                </a:solidFill>
                <a:cs typeface="+mn-ea"/>
                <a:sym typeface="+mn-lt"/>
              </a:endParaRPr>
            </a:p>
          </p:txBody>
        </p:sp>
      </p:grpSp>
      <p:grpSp>
        <p:nvGrpSpPr>
          <p:cNvPr id="30" name="组合 29"/>
          <p:cNvGrpSpPr/>
          <p:nvPr/>
        </p:nvGrpSpPr>
        <p:grpSpPr>
          <a:xfrm>
            <a:off x="7540972" y="4367242"/>
            <a:ext cx="1857829" cy="729888"/>
            <a:chOff x="5130573" y="1520762"/>
            <a:chExt cx="1857829" cy="729888"/>
          </a:xfrm>
          <a:solidFill>
            <a:srgbClr val="FF6600"/>
          </a:solidFill>
        </p:grpSpPr>
        <p:sp>
          <p:nvSpPr>
            <p:cNvPr id="31" name="流程图: 可选过程 30"/>
            <p:cNvSpPr/>
            <p:nvPr/>
          </p:nvSpPr>
          <p:spPr>
            <a:xfrm>
              <a:off x="5130573" y="1520762"/>
              <a:ext cx="1857829" cy="670895"/>
            </a:xfrm>
            <a:prstGeom prst="flowChartAlternateProcess">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2" name="文本框 31"/>
            <p:cNvSpPr txBox="1"/>
            <p:nvPr/>
          </p:nvSpPr>
          <p:spPr>
            <a:xfrm>
              <a:off x="5246686" y="1542764"/>
              <a:ext cx="1625601" cy="707886"/>
            </a:xfrm>
            <a:prstGeom prst="rect">
              <a:avLst/>
            </a:prstGeom>
            <a:grpFill/>
            <a:ln>
              <a:noFill/>
            </a:ln>
          </p:spPr>
          <p:txBody>
            <a:bodyPr wrap="square" rtlCol="0">
              <a:spAutoFit/>
            </a:bodyPr>
            <a:lstStyle/>
            <a:p>
              <a:pPr algn="ctr"/>
              <a:r>
                <a:rPr lang="zh-CN" altLang="en-US" sz="2000" b="1" dirty="0">
                  <a:solidFill>
                    <a:schemeClr val="bg1"/>
                  </a:solidFill>
                  <a:cs typeface="+mn-ea"/>
                  <a:sym typeface="+mn-lt"/>
                </a:rPr>
                <a:t>间接制造费用预算</a:t>
              </a:r>
              <a:endParaRPr lang="zh-CN" altLang="en-US" sz="2000" b="1" dirty="0">
                <a:solidFill>
                  <a:schemeClr val="bg1"/>
                </a:solidFill>
                <a:cs typeface="+mn-ea"/>
                <a:sym typeface="+mn-lt"/>
              </a:endParaRPr>
            </a:p>
          </p:txBody>
        </p:sp>
      </p:grpSp>
      <p:grpSp>
        <p:nvGrpSpPr>
          <p:cNvPr id="33" name="组合 32"/>
          <p:cNvGrpSpPr/>
          <p:nvPr/>
        </p:nvGrpSpPr>
        <p:grpSpPr>
          <a:xfrm>
            <a:off x="1681747" y="3026505"/>
            <a:ext cx="1857829" cy="729888"/>
            <a:chOff x="5130573" y="1520762"/>
            <a:chExt cx="1857829" cy="729888"/>
          </a:xfrm>
          <a:solidFill>
            <a:srgbClr val="FF6600"/>
          </a:solidFill>
        </p:grpSpPr>
        <p:sp>
          <p:nvSpPr>
            <p:cNvPr id="34" name="流程图: 可选过程 33"/>
            <p:cNvSpPr/>
            <p:nvPr/>
          </p:nvSpPr>
          <p:spPr>
            <a:xfrm>
              <a:off x="5130573" y="1520762"/>
              <a:ext cx="1857829" cy="670895"/>
            </a:xfrm>
            <a:prstGeom prst="flowChartAlternateProcess">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5" name="文本框 34"/>
            <p:cNvSpPr txBox="1"/>
            <p:nvPr/>
          </p:nvSpPr>
          <p:spPr>
            <a:xfrm>
              <a:off x="5246686" y="1542764"/>
              <a:ext cx="1625601" cy="707886"/>
            </a:xfrm>
            <a:prstGeom prst="rect">
              <a:avLst/>
            </a:prstGeom>
            <a:grpFill/>
            <a:ln>
              <a:noFill/>
            </a:ln>
          </p:spPr>
          <p:txBody>
            <a:bodyPr wrap="square" rtlCol="0">
              <a:spAutoFit/>
            </a:bodyPr>
            <a:lstStyle/>
            <a:p>
              <a:pPr algn="ctr"/>
              <a:r>
                <a:rPr lang="zh-CN" altLang="en-US" sz="2000" b="1" dirty="0">
                  <a:solidFill>
                    <a:schemeClr val="bg1"/>
                  </a:solidFill>
                  <a:cs typeface="+mn-ea"/>
                  <a:sym typeface="+mn-lt"/>
                </a:rPr>
                <a:t>期末库存</a:t>
              </a:r>
              <a:endParaRPr lang="en-US" altLang="zh-CN" sz="2000" b="1" dirty="0">
                <a:solidFill>
                  <a:schemeClr val="bg1"/>
                </a:solidFill>
                <a:cs typeface="+mn-ea"/>
                <a:sym typeface="+mn-lt"/>
              </a:endParaRPr>
            </a:p>
            <a:p>
              <a:pPr algn="ctr"/>
              <a:r>
                <a:rPr lang="zh-CN" altLang="en-US" sz="2000" b="1" dirty="0">
                  <a:solidFill>
                    <a:schemeClr val="bg1"/>
                  </a:solidFill>
                  <a:cs typeface="+mn-ea"/>
                  <a:sym typeface="+mn-lt"/>
                </a:rPr>
                <a:t>预算</a:t>
              </a:r>
              <a:endParaRPr lang="zh-CN" altLang="en-US" sz="2000" b="1" dirty="0">
                <a:solidFill>
                  <a:schemeClr val="bg1"/>
                </a:solidFill>
                <a:cs typeface="+mn-ea"/>
                <a:sym typeface="+mn-lt"/>
              </a:endParaRPr>
            </a:p>
          </p:txBody>
        </p:sp>
      </p:grpSp>
      <p:grpSp>
        <p:nvGrpSpPr>
          <p:cNvPr id="36" name="组合 35"/>
          <p:cNvGrpSpPr/>
          <p:nvPr/>
        </p:nvGrpSpPr>
        <p:grpSpPr>
          <a:xfrm>
            <a:off x="1681745" y="4396739"/>
            <a:ext cx="1857829" cy="729888"/>
            <a:chOff x="5130573" y="1520762"/>
            <a:chExt cx="1857829" cy="729888"/>
          </a:xfrm>
          <a:solidFill>
            <a:srgbClr val="FF6600"/>
          </a:solidFill>
        </p:grpSpPr>
        <p:sp>
          <p:nvSpPr>
            <p:cNvPr id="37" name="流程图: 可选过程 36"/>
            <p:cNvSpPr/>
            <p:nvPr/>
          </p:nvSpPr>
          <p:spPr>
            <a:xfrm>
              <a:off x="5130573" y="1520762"/>
              <a:ext cx="1857829" cy="670895"/>
            </a:xfrm>
            <a:prstGeom prst="flowChartAlternateProcess">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38" name="文本框 37"/>
            <p:cNvSpPr txBox="1"/>
            <p:nvPr/>
          </p:nvSpPr>
          <p:spPr>
            <a:xfrm>
              <a:off x="5246686" y="1542764"/>
              <a:ext cx="1625601" cy="707886"/>
            </a:xfrm>
            <a:prstGeom prst="rect">
              <a:avLst/>
            </a:prstGeom>
            <a:grpFill/>
            <a:ln>
              <a:noFill/>
            </a:ln>
          </p:spPr>
          <p:txBody>
            <a:bodyPr wrap="square" rtlCol="0">
              <a:spAutoFit/>
            </a:bodyPr>
            <a:lstStyle/>
            <a:p>
              <a:pPr algn="ctr"/>
              <a:r>
                <a:rPr lang="zh-CN" altLang="en-US" sz="2000" b="1" dirty="0">
                  <a:solidFill>
                    <a:schemeClr val="bg1"/>
                  </a:solidFill>
                  <a:cs typeface="+mn-ea"/>
                  <a:sym typeface="+mn-lt"/>
                </a:rPr>
                <a:t>直接材料</a:t>
              </a:r>
              <a:endParaRPr lang="en-US" altLang="zh-CN" sz="2000" b="1" dirty="0">
                <a:solidFill>
                  <a:schemeClr val="bg1"/>
                </a:solidFill>
                <a:cs typeface="+mn-ea"/>
                <a:sym typeface="+mn-lt"/>
              </a:endParaRPr>
            </a:p>
            <a:p>
              <a:pPr algn="ctr"/>
              <a:r>
                <a:rPr lang="zh-CN" altLang="en-US" sz="2000" b="1" dirty="0">
                  <a:solidFill>
                    <a:schemeClr val="bg1"/>
                  </a:solidFill>
                  <a:cs typeface="+mn-ea"/>
                  <a:sym typeface="+mn-lt"/>
                </a:rPr>
                <a:t>预算</a:t>
              </a:r>
              <a:endParaRPr lang="en-US" altLang="zh-CN" sz="2000" b="1" dirty="0">
                <a:solidFill>
                  <a:schemeClr val="bg1"/>
                </a:solidFill>
                <a:cs typeface="+mn-ea"/>
                <a:sym typeface="+mn-lt"/>
              </a:endParaRPr>
            </a:p>
          </p:txBody>
        </p:sp>
      </p:grpSp>
      <p:cxnSp>
        <p:nvCxnSpPr>
          <p:cNvPr id="39" name="直接箭头连接符 38"/>
          <p:cNvCxnSpPr>
            <a:stCxn id="10" idx="2"/>
            <a:endCxn id="16" idx="0"/>
          </p:cNvCxnSpPr>
          <p:nvPr/>
        </p:nvCxnSpPr>
        <p:spPr>
          <a:xfrm>
            <a:off x="5755271" y="2270219"/>
            <a:ext cx="0" cy="756286"/>
          </a:xfrm>
          <a:prstGeom prst="straightConnector1">
            <a:avLst/>
          </a:prstGeom>
          <a:ln w="28575">
            <a:solidFill>
              <a:srgbClr val="333F5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16" idx="2"/>
            <a:endCxn id="19" idx="0"/>
          </p:cNvCxnSpPr>
          <p:nvPr/>
        </p:nvCxnSpPr>
        <p:spPr>
          <a:xfrm>
            <a:off x="5755271" y="3697400"/>
            <a:ext cx="2" cy="654711"/>
          </a:xfrm>
          <a:prstGeom prst="straightConnector1">
            <a:avLst/>
          </a:prstGeom>
          <a:ln w="28575">
            <a:solidFill>
              <a:srgbClr val="333F5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19" idx="2"/>
            <a:endCxn id="25" idx="0"/>
          </p:cNvCxnSpPr>
          <p:nvPr/>
        </p:nvCxnSpPr>
        <p:spPr>
          <a:xfrm flipH="1">
            <a:off x="5755271" y="5023006"/>
            <a:ext cx="2" cy="632794"/>
          </a:xfrm>
          <a:prstGeom prst="line">
            <a:avLst/>
          </a:prstGeom>
          <a:ln w="28575">
            <a:solidFill>
              <a:srgbClr val="333F50"/>
            </a:solidFill>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a:stCxn id="10" idx="3"/>
            <a:endCxn id="13" idx="1"/>
          </p:cNvCxnSpPr>
          <p:nvPr/>
        </p:nvCxnSpPr>
        <p:spPr>
          <a:xfrm flipV="1">
            <a:off x="6684185" y="1898503"/>
            <a:ext cx="3173617" cy="36269"/>
          </a:xfrm>
          <a:prstGeom prst="straightConnector1">
            <a:avLst/>
          </a:prstGeom>
          <a:ln w="28575" cap="flat" cmpd="sng" algn="ctr">
            <a:solidFill>
              <a:srgbClr val="333F50"/>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43" name="直接箭头连接符 42"/>
          <p:cNvCxnSpPr>
            <a:stCxn id="10" idx="3"/>
            <a:endCxn id="28" idx="1"/>
          </p:cNvCxnSpPr>
          <p:nvPr/>
        </p:nvCxnSpPr>
        <p:spPr>
          <a:xfrm>
            <a:off x="6684185" y="1934772"/>
            <a:ext cx="831845" cy="1414650"/>
          </a:xfrm>
          <a:prstGeom prst="straightConnector1">
            <a:avLst/>
          </a:prstGeom>
          <a:ln w="28575">
            <a:solidFill>
              <a:srgbClr val="333F5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a:stCxn id="16" idx="3"/>
            <a:endCxn id="31" idx="1"/>
          </p:cNvCxnSpPr>
          <p:nvPr/>
        </p:nvCxnSpPr>
        <p:spPr>
          <a:xfrm>
            <a:off x="6684185" y="3361953"/>
            <a:ext cx="856787" cy="1340737"/>
          </a:xfrm>
          <a:prstGeom prst="straightConnector1">
            <a:avLst/>
          </a:prstGeom>
          <a:ln w="28575">
            <a:solidFill>
              <a:srgbClr val="333F50"/>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接箭头连接符 44"/>
          <p:cNvCxnSpPr>
            <a:stCxn id="28" idx="1"/>
            <a:endCxn id="19" idx="3"/>
          </p:cNvCxnSpPr>
          <p:nvPr/>
        </p:nvCxnSpPr>
        <p:spPr>
          <a:xfrm flipH="1">
            <a:off x="6684187" y="3349422"/>
            <a:ext cx="831843" cy="1338137"/>
          </a:xfrm>
          <a:prstGeom prst="straightConnector1">
            <a:avLst/>
          </a:prstGeom>
          <a:ln w="28575">
            <a:solidFill>
              <a:srgbClr val="333F50"/>
            </a:solidFill>
            <a:tailEnd type="triangl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a:stCxn id="32" idx="2"/>
            <a:endCxn id="25" idx="3"/>
          </p:cNvCxnSpPr>
          <p:nvPr/>
        </p:nvCxnSpPr>
        <p:spPr>
          <a:xfrm flipH="1">
            <a:off x="6684185" y="5097130"/>
            <a:ext cx="1785701" cy="894118"/>
          </a:xfrm>
          <a:prstGeom prst="straightConnector1">
            <a:avLst/>
          </a:prstGeom>
          <a:ln w="28575">
            <a:solidFill>
              <a:srgbClr val="333F5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a:stCxn id="22" idx="1"/>
            <a:endCxn id="25" idx="3"/>
          </p:cNvCxnSpPr>
          <p:nvPr/>
        </p:nvCxnSpPr>
        <p:spPr>
          <a:xfrm flipH="1" flipV="1">
            <a:off x="6684185" y="5991248"/>
            <a:ext cx="3173617" cy="31349"/>
          </a:xfrm>
          <a:prstGeom prst="straightConnector1">
            <a:avLst/>
          </a:prstGeom>
          <a:ln w="28575">
            <a:solidFill>
              <a:srgbClr val="333F5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a:stCxn id="13" idx="2"/>
            <a:endCxn id="23" idx="0"/>
          </p:cNvCxnSpPr>
          <p:nvPr/>
        </p:nvCxnSpPr>
        <p:spPr>
          <a:xfrm flipH="1">
            <a:off x="10786716" y="2233950"/>
            <a:ext cx="1" cy="3588591"/>
          </a:xfrm>
          <a:prstGeom prst="straightConnector1">
            <a:avLst/>
          </a:prstGeom>
          <a:ln w="28575" cap="flat" cmpd="sng" algn="ctr">
            <a:solidFill>
              <a:srgbClr val="333F50"/>
            </a:solidFill>
            <a:prstDash val="solid"/>
            <a:round/>
            <a:headEnd type="arrow" w="med" len="med"/>
            <a:tailEnd type="arrow" w="med" len="med"/>
          </a:ln>
        </p:spPr>
        <p:style>
          <a:lnRef idx="0">
            <a:scrgbClr r="0" g="0" b="0"/>
          </a:lnRef>
          <a:fillRef idx="0">
            <a:scrgbClr r="0" g="0" b="0"/>
          </a:fillRef>
          <a:effectRef idx="0">
            <a:scrgbClr r="0" g="0" b="0"/>
          </a:effectRef>
          <a:fontRef idx="minor">
            <a:schemeClr val="tx1"/>
          </a:fontRef>
        </p:style>
      </p:cxnSp>
      <p:cxnSp>
        <p:nvCxnSpPr>
          <p:cNvPr id="49" name="直接箭头连接符 48"/>
          <p:cNvCxnSpPr/>
          <p:nvPr/>
        </p:nvCxnSpPr>
        <p:spPr>
          <a:xfrm>
            <a:off x="3530980" y="3351997"/>
            <a:ext cx="1329860" cy="12531"/>
          </a:xfrm>
          <a:prstGeom prst="straightConnector1">
            <a:avLst/>
          </a:prstGeom>
          <a:ln w="28575">
            <a:solidFill>
              <a:srgbClr val="333F5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a:stCxn id="16" idx="1"/>
            <a:endCxn id="37" idx="3"/>
          </p:cNvCxnSpPr>
          <p:nvPr/>
        </p:nvCxnSpPr>
        <p:spPr>
          <a:xfrm flipH="1">
            <a:off x="3539574" y="3361953"/>
            <a:ext cx="1286782" cy="1370234"/>
          </a:xfrm>
          <a:prstGeom prst="straightConnector1">
            <a:avLst/>
          </a:prstGeom>
          <a:ln w="28575">
            <a:solidFill>
              <a:srgbClr val="333F50"/>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a:stCxn id="37" idx="3"/>
            <a:endCxn id="25" idx="1"/>
          </p:cNvCxnSpPr>
          <p:nvPr/>
        </p:nvCxnSpPr>
        <p:spPr>
          <a:xfrm>
            <a:off x="3539574" y="4732187"/>
            <a:ext cx="1286782" cy="1259061"/>
          </a:xfrm>
          <a:prstGeom prst="straightConnector1">
            <a:avLst/>
          </a:prstGeom>
          <a:ln w="28575">
            <a:solidFill>
              <a:srgbClr val="333F50"/>
            </a:solidFill>
            <a:tailEnd type="triangle"/>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1167621" y="1898502"/>
            <a:ext cx="3803312" cy="4124094"/>
            <a:chOff x="542922" y="1373431"/>
            <a:chExt cx="3803312" cy="4124094"/>
          </a:xfrm>
        </p:grpSpPr>
        <p:cxnSp>
          <p:nvCxnSpPr>
            <p:cNvPr id="53" name="直接箭头连接符 52"/>
            <p:cNvCxnSpPr/>
            <p:nvPr/>
          </p:nvCxnSpPr>
          <p:spPr>
            <a:xfrm flipV="1">
              <a:off x="542922" y="5481851"/>
              <a:ext cx="3658734" cy="15674"/>
            </a:xfrm>
            <a:prstGeom prst="straightConnector1">
              <a:avLst/>
            </a:prstGeom>
            <a:ln w="28575">
              <a:solidFill>
                <a:srgbClr val="333F5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flipV="1">
              <a:off x="687500" y="1375634"/>
              <a:ext cx="3658734" cy="36270"/>
            </a:xfrm>
            <a:prstGeom prst="line">
              <a:avLst/>
            </a:prstGeom>
            <a:ln w="28575">
              <a:solidFill>
                <a:srgbClr val="333F50"/>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542923" y="1373431"/>
              <a:ext cx="0" cy="4069176"/>
            </a:xfrm>
            <a:prstGeom prst="line">
              <a:avLst/>
            </a:prstGeom>
            <a:ln w="28575">
              <a:solidFill>
                <a:srgbClr val="333F5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600" advTm="2000">
        <p14:conveyor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500"/>
                                        <p:tgtEl>
                                          <p:spTgt spid="9"/>
                                        </p:tgtEl>
                                      </p:cBhvr>
                                    </p:animEffect>
                                  </p:childTnLst>
                                </p:cTn>
                              </p:par>
                              <p:par>
                                <p:cTn id="15" presetID="10"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par>
                                <p:cTn id="24" presetID="10" presetClass="entr" presetSubtype="0" fill="hold"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fade">
                                      <p:cBhvr>
                                        <p:cTn id="26" dur="500"/>
                                        <p:tgtEl>
                                          <p:spTgt spid="21"/>
                                        </p:tgtEl>
                                      </p:cBhvr>
                                    </p:animEffect>
                                  </p:childTnLst>
                                </p:cTn>
                              </p:par>
                              <p:par>
                                <p:cTn id="27" presetID="10" presetClass="entr" presetSubtype="0" fill="hold"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0" presetClass="entr" presetSubtype="0"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animEffect transition="in" filter="fade">
                                      <p:cBhvr>
                                        <p:cTn id="35" dur="500"/>
                                        <p:tgtEl>
                                          <p:spTgt spid="30"/>
                                        </p:tgtEl>
                                      </p:cBhvr>
                                    </p:animEffect>
                                  </p:childTnLst>
                                </p:cTn>
                              </p:par>
                              <p:par>
                                <p:cTn id="36" presetID="10" presetClass="entr" presetSubtype="0" fill="hold" nodeType="withEffect">
                                  <p:stCondLst>
                                    <p:cond delay="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500"/>
                                        <p:tgtEl>
                                          <p:spTgt spid="33"/>
                                        </p:tgtEl>
                                      </p:cBhvr>
                                    </p:animEffect>
                                  </p:childTnLst>
                                </p:cTn>
                              </p:par>
                              <p:par>
                                <p:cTn id="39" presetID="10" presetClass="entr" presetSubtype="0" fill="hold" nodeType="with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childTnLst>
                                </p:cTn>
                              </p:par>
                              <p:par>
                                <p:cTn id="42" presetID="10" presetClass="entr" presetSubtype="0" fill="hold" nodeType="with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par>
                                <p:cTn id="45" presetID="10" presetClass="entr" presetSubtype="0" fill="hold" nodeType="with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par>
                                <p:cTn id="48" presetID="10" presetClass="entr" presetSubtype="0" fill="hold"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par>
                                <p:cTn id="51" presetID="10" presetClass="entr" presetSubtype="0" fill="hold" nodeType="with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fade">
                                      <p:cBhvr>
                                        <p:cTn id="53" dur="500"/>
                                        <p:tgtEl>
                                          <p:spTgt spid="42"/>
                                        </p:tgtEl>
                                      </p:cBhvr>
                                    </p:animEffect>
                                  </p:childTnLst>
                                </p:cTn>
                              </p:par>
                              <p:par>
                                <p:cTn id="54" presetID="10" presetClass="entr" presetSubtype="0" fill="hold"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500"/>
                                        <p:tgtEl>
                                          <p:spTgt spid="43"/>
                                        </p:tgtEl>
                                      </p:cBhvr>
                                    </p:animEffect>
                                  </p:childTnLst>
                                </p:cTn>
                              </p:par>
                              <p:par>
                                <p:cTn id="57" presetID="10" presetClass="entr" presetSubtype="0" fill="hold"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500"/>
                                        <p:tgtEl>
                                          <p:spTgt spid="44"/>
                                        </p:tgtEl>
                                      </p:cBhvr>
                                    </p:animEffect>
                                  </p:childTnLst>
                                </p:cTn>
                              </p:par>
                              <p:par>
                                <p:cTn id="60" presetID="10" presetClass="entr" presetSubtype="0" fill="hold" nodeType="with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childTnLst>
                                </p:cTn>
                              </p:par>
                              <p:par>
                                <p:cTn id="63" presetID="10" presetClass="entr" presetSubtype="0" fill="hold" nodeType="with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fade">
                                      <p:cBhvr>
                                        <p:cTn id="65" dur="500"/>
                                        <p:tgtEl>
                                          <p:spTgt spid="46"/>
                                        </p:tgtEl>
                                      </p:cBhvr>
                                    </p:animEffect>
                                  </p:childTnLst>
                                </p:cTn>
                              </p:par>
                              <p:par>
                                <p:cTn id="66" presetID="10" presetClass="entr" presetSubtype="0" fill="hold" nodeType="withEffect">
                                  <p:stCondLst>
                                    <p:cond delay="0"/>
                                  </p:stCondLst>
                                  <p:childTnLst>
                                    <p:set>
                                      <p:cBhvr>
                                        <p:cTn id="67" dur="1" fill="hold">
                                          <p:stCondLst>
                                            <p:cond delay="0"/>
                                          </p:stCondLst>
                                        </p:cTn>
                                        <p:tgtEl>
                                          <p:spTgt spid="47"/>
                                        </p:tgtEl>
                                        <p:attrNameLst>
                                          <p:attrName>style.visibility</p:attrName>
                                        </p:attrNameLst>
                                      </p:cBhvr>
                                      <p:to>
                                        <p:strVal val="visible"/>
                                      </p:to>
                                    </p:set>
                                    <p:animEffect transition="in" filter="fade">
                                      <p:cBhvr>
                                        <p:cTn id="68" dur="500"/>
                                        <p:tgtEl>
                                          <p:spTgt spid="47"/>
                                        </p:tgtEl>
                                      </p:cBhvr>
                                    </p:animEffect>
                                  </p:childTnLst>
                                </p:cTn>
                              </p:par>
                              <p:par>
                                <p:cTn id="69" presetID="10" presetClass="entr" presetSubtype="0" fill="hold" nodeType="withEffect">
                                  <p:stCondLst>
                                    <p:cond delay="0"/>
                                  </p:stCondLst>
                                  <p:childTnLst>
                                    <p:set>
                                      <p:cBhvr>
                                        <p:cTn id="70" dur="1" fill="hold">
                                          <p:stCondLst>
                                            <p:cond delay="0"/>
                                          </p:stCondLst>
                                        </p:cTn>
                                        <p:tgtEl>
                                          <p:spTgt spid="48"/>
                                        </p:tgtEl>
                                        <p:attrNameLst>
                                          <p:attrName>style.visibility</p:attrName>
                                        </p:attrNameLst>
                                      </p:cBhvr>
                                      <p:to>
                                        <p:strVal val="visible"/>
                                      </p:to>
                                    </p:set>
                                    <p:animEffect transition="in" filter="fade">
                                      <p:cBhvr>
                                        <p:cTn id="71" dur="500"/>
                                        <p:tgtEl>
                                          <p:spTgt spid="48"/>
                                        </p:tgtEl>
                                      </p:cBhvr>
                                    </p:animEffect>
                                  </p:childTnLst>
                                </p:cTn>
                              </p:par>
                              <p:par>
                                <p:cTn id="72" presetID="10" presetClass="entr" presetSubtype="0" fill="hold" nodeType="withEffect">
                                  <p:stCondLst>
                                    <p:cond delay="0"/>
                                  </p:stCondLst>
                                  <p:childTnLst>
                                    <p:set>
                                      <p:cBhvr>
                                        <p:cTn id="73" dur="1" fill="hold">
                                          <p:stCondLst>
                                            <p:cond delay="0"/>
                                          </p:stCondLst>
                                        </p:cTn>
                                        <p:tgtEl>
                                          <p:spTgt spid="49"/>
                                        </p:tgtEl>
                                        <p:attrNameLst>
                                          <p:attrName>style.visibility</p:attrName>
                                        </p:attrNameLst>
                                      </p:cBhvr>
                                      <p:to>
                                        <p:strVal val="visible"/>
                                      </p:to>
                                    </p:set>
                                    <p:animEffect transition="in" filter="fade">
                                      <p:cBhvr>
                                        <p:cTn id="74" dur="500"/>
                                        <p:tgtEl>
                                          <p:spTgt spid="49"/>
                                        </p:tgtEl>
                                      </p:cBhvr>
                                    </p:animEffect>
                                  </p:childTnLst>
                                </p:cTn>
                              </p:par>
                              <p:par>
                                <p:cTn id="75" presetID="10" presetClass="entr" presetSubtype="0" fill="hold"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500"/>
                                        <p:tgtEl>
                                          <p:spTgt spid="50"/>
                                        </p:tgtEl>
                                      </p:cBhvr>
                                    </p:animEffect>
                                  </p:childTnLst>
                                </p:cTn>
                              </p:par>
                              <p:par>
                                <p:cTn id="78" presetID="10" presetClass="entr" presetSubtype="0" fill="hold" nodeType="with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fade">
                                      <p:cBhvr>
                                        <p:cTn id="80" dur="500"/>
                                        <p:tgtEl>
                                          <p:spTgt spid="51"/>
                                        </p:tgtEl>
                                      </p:cBhvr>
                                    </p:animEffect>
                                  </p:childTnLst>
                                </p:cTn>
                              </p:par>
                              <p:par>
                                <p:cTn id="81" presetID="10" presetClass="entr" presetSubtype="0" fill="hold" nodeType="withEffect">
                                  <p:stCondLst>
                                    <p:cond delay="0"/>
                                  </p:stCondLst>
                                  <p:childTnLst>
                                    <p:set>
                                      <p:cBhvr>
                                        <p:cTn id="82" dur="1" fill="hold">
                                          <p:stCondLst>
                                            <p:cond delay="0"/>
                                          </p:stCondLst>
                                        </p:cTn>
                                        <p:tgtEl>
                                          <p:spTgt spid="52"/>
                                        </p:tgtEl>
                                        <p:attrNameLst>
                                          <p:attrName>style.visibility</p:attrName>
                                        </p:attrNameLst>
                                      </p:cBhvr>
                                      <p:to>
                                        <p:strVal val="visible"/>
                                      </p:to>
                                    </p:set>
                                    <p:animEffect transition="in" filter="fade">
                                      <p:cBhvr>
                                        <p:cTn id="8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预算内容</a:t>
            </a:r>
            <a:endParaRPr lang="zh-CN" altLang="en-US" sz="3200" b="1" dirty="0">
              <a:solidFill>
                <a:srgbClr val="333F50"/>
              </a:solidFill>
              <a:latin typeface="+mn-lt"/>
              <a:ea typeface="+mn-ea"/>
              <a:cs typeface="+mn-ea"/>
              <a:sym typeface="+mn-lt"/>
            </a:endParaRPr>
          </a:p>
        </p:txBody>
      </p:sp>
      <p:sp>
        <p:nvSpPr>
          <p:cNvPr id="9" name="文本框 8"/>
          <p:cNvSpPr txBox="1"/>
          <p:nvPr/>
        </p:nvSpPr>
        <p:spPr>
          <a:xfrm>
            <a:off x="4629428" y="1590253"/>
            <a:ext cx="2933144" cy="400110"/>
          </a:xfrm>
          <a:prstGeom prst="rect">
            <a:avLst/>
          </a:prstGeom>
          <a:noFill/>
        </p:spPr>
        <p:txBody>
          <a:bodyPr wrap="square">
            <a:spAutoFit/>
          </a:bodyPr>
          <a:lstStyle>
            <a:defPPr>
              <a:defRPr lang="zh-CN"/>
            </a:defPPr>
            <a:lvl1pPr algn="ctr">
              <a:defRPr sz="20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r>
              <a:rPr lang="zh-CN" altLang="en-US" dirty="0">
                <a:solidFill>
                  <a:schemeClr val="tx1">
                    <a:lumMod val="85000"/>
                    <a:lumOff val="15000"/>
                  </a:schemeClr>
                </a:solidFill>
                <a:latin typeface="+mn-lt"/>
                <a:ea typeface="+mn-ea"/>
                <a:cs typeface="+mn-ea"/>
                <a:sym typeface="+mn-lt"/>
              </a:rPr>
              <a:t>销售预算包括什么？</a:t>
            </a:r>
            <a:endParaRPr lang="zh-CN" altLang="en-US" dirty="0">
              <a:solidFill>
                <a:schemeClr val="tx1">
                  <a:lumMod val="85000"/>
                  <a:lumOff val="15000"/>
                </a:schemeClr>
              </a:solidFill>
              <a:latin typeface="+mn-lt"/>
              <a:ea typeface="+mn-ea"/>
              <a:cs typeface="+mn-ea"/>
              <a:sym typeface="+mn-lt"/>
            </a:endParaRPr>
          </a:p>
        </p:txBody>
      </p:sp>
      <p:sp>
        <p:nvSpPr>
          <p:cNvPr id="10" name="文本框 9"/>
          <p:cNvSpPr txBox="1"/>
          <p:nvPr/>
        </p:nvSpPr>
        <p:spPr>
          <a:xfrm>
            <a:off x="2971800" y="2069925"/>
            <a:ext cx="6248400" cy="338554"/>
          </a:xfrm>
          <a:prstGeom prst="rect">
            <a:avLst/>
          </a:prstGeom>
          <a:noFill/>
        </p:spPr>
        <p:txBody>
          <a:bodyPr wrap="square">
            <a:spAutoFit/>
          </a:bodyPr>
          <a:lstStyle/>
          <a:p>
            <a:pPr algn="ctr"/>
            <a:r>
              <a:rPr lang="zh-CN" altLang="en-US" sz="1600" dirty="0">
                <a:solidFill>
                  <a:schemeClr val="tx1">
                    <a:lumMod val="85000"/>
                    <a:lumOff val="15000"/>
                  </a:schemeClr>
                </a:solidFill>
                <a:cs typeface="+mn-ea"/>
                <a:sym typeface="+mn-lt"/>
              </a:rPr>
              <a:t>（建议：尽量明细，客观可行）</a:t>
            </a:r>
            <a:endParaRPr lang="zh-CN" altLang="en-US" sz="1600" dirty="0">
              <a:solidFill>
                <a:schemeClr val="tx1">
                  <a:lumMod val="85000"/>
                  <a:lumOff val="15000"/>
                </a:schemeClr>
              </a:solidFill>
              <a:cs typeface="+mn-ea"/>
              <a:sym typeface="+mn-lt"/>
            </a:endParaRPr>
          </a:p>
        </p:txBody>
      </p:sp>
      <p:sp>
        <p:nvSpPr>
          <p:cNvPr id="11" name="矩形 10"/>
          <p:cNvSpPr/>
          <p:nvPr/>
        </p:nvSpPr>
        <p:spPr>
          <a:xfrm>
            <a:off x="958320" y="5157076"/>
            <a:ext cx="3322381" cy="701346"/>
          </a:xfrm>
          <a:prstGeom prst="rect">
            <a:avLst/>
          </a:prstGeom>
        </p:spPr>
        <p:txBody>
          <a:bodyPr wrap="square">
            <a:spAutoFit/>
          </a:bodyPr>
          <a:lstStyle/>
          <a:p>
            <a:pPr algn="r">
              <a:lnSpc>
                <a:spcPct val="130000"/>
              </a:lnSpc>
            </a:pPr>
            <a:r>
              <a:rPr lang="zh-CN" altLang="en-US" sz="1600" dirty="0">
                <a:solidFill>
                  <a:schemeClr val="tx1">
                    <a:lumMod val="85000"/>
                    <a:lumOff val="15000"/>
                  </a:schemeClr>
                </a:solidFill>
                <a:cs typeface="+mn-ea"/>
                <a:sym typeface="+mn-lt"/>
              </a:rPr>
              <a:t>通常由销售部负责，财务部需要提供在财务角度上的意见</a:t>
            </a:r>
            <a:endParaRPr lang="zh-CN" altLang="en-US" sz="1600" dirty="0">
              <a:solidFill>
                <a:schemeClr val="tx1">
                  <a:lumMod val="85000"/>
                  <a:lumOff val="15000"/>
                </a:schemeClr>
              </a:solidFill>
              <a:cs typeface="+mn-ea"/>
              <a:sym typeface="+mn-lt"/>
            </a:endParaRPr>
          </a:p>
        </p:txBody>
      </p:sp>
      <p:sp>
        <p:nvSpPr>
          <p:cNvPr id="12" name="文本框 11"/>
          <p:cNvSpPr txBox="1"/>
          <p:nvPr/>
        </p:nvSpPr>
        <p:spPr>
          <a:xfrm>
            <a:off x="7805092" y="3329827"/>
            <a:ext cx="3477880" cy="732508"/>
          </a:xfrm>
          <a:prstGeom prst="rect">
            <a:avLst/>
          </a:prstGeom>
          <a:noFill/>
        </p:spPr>
        <p:txBody>
          <a:bodyPr wrap="square">
            <a:spAutoFit/>
          </a:bodyPr>
          <a:lstStyle/>
          <a:p>
            <a:pPr>
              <a:lnSpc>
                <a:spcPct val="130000"/>
              </a:lnSpc>
            </a:pPr>
            <a:r>
              <a:rPr lang="zh-CN" altLang="en-US" sz="1600" dirty="0">
                <a:solidFill>
                  <a:schemeClr val="tx1">
                    <a:lumMod val="85000"/>
                    <a:lumOff val="15000"/>
                  </a:schemeClr>
                </a:solidFill>
                <a:cs typeface="+mn-ea"/>
                <a:sym typeface="+mn-lt"/>
              </a:rPr>
              <a:t>准确的销售收入预测是一</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个好的年度财务预算的关键</a:t>
            </a:r>
            <a:endParaRPr lang="zh-CN" altLang="en-US" sz="1600" dirty="0">
              <a:solidFill>
                <a:schemeClr val="tx1">
                  <a:lumMod val="85000"/>
                  <a:lumOff val="15000"/>
                </a:schemeClr>
              </a:solidFill>
              <a:cs typeface="+mn-ea"/>
              <a:sym typeface="+mn-lt"/>
            </a:endParaRPr>
          </a:p>
        </p:txBody>
      </p:sp>
      <p:sp>
        <p:nvSpPr>
          <p:cNvPr id="13" name="文本框 12"/>
          <p:cNvSpPr txBox="1"/>
          <p:nvPr/>
        </p:nvSpPr>
        <p:spPr>
          <a:xfrm>
            <a:off x="7805092" y="4884314"/>
            <a:ext cx="1071004" cy="369332"/>
          </a:xfrm>
          <a:prstGeom prst="rect">
            <a:avLst/>
          </a:prstGeom>
          <a:noFill/>
        </p:spPr>
        <p:txBody>
          <a:bodyPr wrap="square">
            <a:spAutoFit/>
          </a:bodyPr>
          <a:lstStyle/>
          <a:p>
            <a:r>
              <a:rPr lang="zh-CN" altLang="en-US" b="1" dirty="0">
                <a:solidFill>
                  <a:schemeClr val="tx1">
                    <a:lumMod val="85000"/>
                    <a:lumOff val="15000"/>
                  </a:schemeClr>
                </a:solidFill>
                <a:cs typeface="+mn-ea"/>
                <a:sym typeface="+mn-lt"/>
              </a:rPr>
              <a:t>第二点</a:t>
            </a:r>
            <a:endParaRPr lang="zh-CN" altLang="en-US" b="1" dirty="0">
              <a:solidFill>
                <a:schemeClr val="tx1">
                  <a:lumMod val="85000"/>
                  <a:lumOff val="15000"/>
                </a:schemeClr>
              </a:solidFill>
              <a:cs typeface="+mn-ea"/>
              <a:sym typeface="+mn-lt"/>
            </a:endParaRPr>
          </a:p>
        </p:txBody>
      </p:sp>
      <p:sp>
        <p:nvSpPr>
          <p:cNvPr id="14" name="文本框 13"/>
          <p:cNvSpPr txBox="1"/>
          <p:nvPr/>
        </p:nvSpPr>
        <p:spPr>
          <a:xfrm>
            <a:off x="7805092" y="2964520"/>
            <a:ext cx="1071004" cy="369332"/>
          </a:xfrm>
          <a:prstGeom prst="rect">
            <a:avLst/>
          </a:prstGeom>
          <a:noFill/>
        </p:spPr>
        <p:txBody>
          <a:bodyPr wrap="square">
            <a:spAutoFit/>
          </a:bodyPr>
          <a:lstStyle/>
          <a:p>
            <a:r>
              <a:rPr lang="zh-CN" altLang="en-US" b="1" dirty="0">
                <a:solidFill>
                  <a:schemeClr val="tx1">
                    <a:lumMod val="85000"/>
                    <a:lumOff val="15000"/>
                  </a:schemeClr>
                </a:solidFill>
                <a:cs typeface="+mn-ea"/>
                <a:sym typeface="+mn-lt"/>
              </a:rPr>
              <a:t>第一点</a:t>
            </a:r>
            <a:endParaRPr lang="zh-CN" altLang="en-US" b="1" dirty="0">
              <a:solidFill>
                <a:schemeClr val="tx1">
                  <a:lumMod val="85000"/>
                  <a:lumOff val="15000"/>
                </a:schemeClr>
              </a:solidFill>
              <a:cs typeface="+mn-ea"/>
              <a:sym typeface="+mn-lt"/>
            </a:endParaRPr>
          </a:p>
        </p:txBody>
      </p:sp>
      <p:sp>
        <p:nvSpPr>
          <p:cNvPr id="15" name="文本框 14"/>
          <p:cNvSpPr txBox="1"/>
          <p:nvPr/>
        </p:nvSpPr>
        <p:spPr>
          <a:xfrm>
            <a:off x="7854989" y="5231178"/>
            <a:ext cx="3477880" cy="701346"/>
          </a:xfrm>
          <a:prstGeom prst="rect">
            <a:avLst/>
          </a:prstGeom>
          <a:noFill/>
        </p:spPr>
        <p:txBody>
          <a:bodyPr wrap="square">
            <a:spAutoFit/>
          </a:bodyPr>
          <a:lstStyle/>
          <a:p>
            <a:pPr>
              <a:lnSpc>
                <a:spcPct val="130000"/>
              </a:lnSpc>
            </a:pPr>
            <a:r>
              <a:rPr lang="zh-CN" altLang="en-US" sz="1600" dirty="0">
                <a:solidFill>
                  <a:schemeClr val="tx1">
                    <a:lumMod val="85000"/>
                    <a:lumOff val="15000"/>
                  </a:schemeClr>
                </a:solidFill>
                <a:cs typeface="+mn-ea"/>
                <a:sym typeface="+mn-lt"/>
              </a:rPr>
              <a:t>主要依赖于销售和市场部</a:t>
            </a:r>
            <a:r>
              <a:rPr lang="en-US" altLang="zh-CN" sz="1600" dirty="0" err="1">
                <a:solidFill>
                  <a:schemeClr val="tx1">
                    <a:lumMod val="85000"/>
                    <a:lumOff val="15000"/>
                  </a:schemeClr>
                </a:solidFill>
                <a:cs typeface="+mn-ea"/>
                <a:sym typeface="+mn-lt"/>
              </a:rPr>
              <a:t>i</a:t>
            </a:r>
            <a:r>
              <a:rPr lang="zh-CN" altLang="en-US" sz="1600" dirty="0">
                <a:solidFill>
                  <a:schemeClr val="tx1">
                    <a:lumMod val="85000"/>
                    <a:lumOff val="15000"/>
                  </a:schemeClr>
                </a:solidFill>
                <a:cs typeface="+mn-ea"/>
                <a:sym typeface="+mn-lt"/>
              </a:rPr>
              <a:t>门</a:t>
            </a:r>
            <a:r>
              <a:rPr lang="en-US" altLang="zh-CN" sz="1600" dirty="0">
                <a:solidFill>
                  <a:schemeClr val="tx1">
                    <a:lumMod val="85000"/>
                    <a:lumOff val="15000"/>
                  </a:schemeClr>
                </a:solidFill>
                <a:cs typeface="+mn-ea"/>
                <a:sym typeface="+mn-lt"/>
              </a:rPr>
              <a:t>]</a:t>
            </a:r>
            <a:r>
              <a:rPr lang="zh-CN" altLang="en-US" sz="1600" dirty="0">
                <a:solidFill>
                  <a:schemeClr val="tx1">
                    <a:lumMod val="85000"/>
                    <a:lumOff val="15000"/>
                  </a:schemeClr>
                </a:solidFill>
                <a:cs typeface="+mn-ea"/>
                <a:sym typeface="+mn-lt"/>
              </a:rPr>
              <a:t>的专业知识和判断</a:t>
            </a:r>
            <a:endParaRPr lang="zh-CN" altLang="en-US" sz="1600" dirty="0">
              <a:solidFill>
                <a:schemeClr val="tx1">
                  <a:lumMod val="85000"/>
                  <a:lumOff val="15000"/>
                </a:schemeClr>
              </a:solidFill>
              <a:cs typeface="+mn-ea"/>
              <a:sym typeface="+mn-lt"/>
            </a:endParaRPr>
          </a:p>
        </p:txBody>
      </p:sp>
      <p:sp>
        <p:nvSpPr>
          <p:cNvPr id="16" name="文本框 15"/>
          <p:cNvSpPr txBox="1"/>
          <p:nvPr/>
        </p:nvSpPr>
        <p:spPr>
          <a:xfrm>
            <a:off x="1727557" y="2981247"/>
            <a:ext cx="2573295" cy="369332"/>
          </a:xfrm>
          <a:prstGeom prst="rect">
            <a:avLst/>
          </a:prstGeom>
          <a:noFill/>
        </p:spPr>
        <p:txBody>
          <a:bodyPr wrap="square">
            <a:spAutoFit/>
          </a:bodyPr>
          <a:lstStyle/>
          <a:p>
            <a:pPr algn="r"/>
            <a:r>
              <a:rPr lang="zh-CN" altLang="en-US" b="1" dirty="0">
                <a:solidFill>
                  <a:schemeClr val="tx1">
                    <a:lumMod val="85000"/>
                    <a:lumOff val="15000"/>
                  </a:schemeClr>
                </a:solidFill>
                <a:cs typeface="+mn-ea"/>
                <a:sym typeface="+mn-lt"/>
              </a:rPr>
              <a:t>第三点</a:t>
            </a:r>
            <a:endParaRPr lang="zh-CN" altLang="en-US" b="1" dirty="0">
              <a:solidFill>
                <a:schemeClr val="tx1">
                  <a:lumMod val="85000"/>
                  <a:lumOff val="15000"/>
                </a:schemeClr>
              </a:solidFill>
              <a:cs typeface="+mn-ea"/>
              <a:sym typeface="+mn-lt"/>
            </a:endParaRPr>
          </a:p>
        </p:txBody>
      </p:sp>
      <p:sp>
        <p:nvSpPr>
          <p:cNvPr id="17" name="文本框 16"/>
          <p:cNvSpPr txBox="1"/>
          <p:nvPr/>
        </p:nvSpPr>
        <p:spPr>
          <a:xfrm>
            <a:off x="1117904" y="3337105"/>
            <a:ext cx="3219108" cy="701346"/>
          </a:xfrm>
          <a:prstGeom prst="rect">
            <a:avLst/>
          </a:prstGeom>
          <a:noFill/>
        </p:spPr>
        <p:txBody>
          <a:bodyPr wrap="square">
            <a:spAutoFit/>
          </a:bodyPr>
          <a:lstStyle/>
          <a:p>
            <a:pPr algn="r">
              <a:lnSpc>
                <a:spcPct val="130000"/>
              </a:lnSpc>
            </a:pPr>
            <a:r>
              <a:rPr lang="zh-CN" altLang="en-US" sz="1600" dirty="0">
                <a:solidFill>
                  <a:schemeClr val="tx1">
                    <a:lumMod val="85000"/>
                    <a:lumOff val="15000"/>
                  </a:schemeClr>
                </a:solidFill>
                <a:cs typeface="+mn-ea"/>
                <a:sym typeface="+mn-lt"/>
              </a:rPr>
              <a:t>有信誉的第三方的市场调查和分析有很高的参考价值</a:t>
            </a:r>
            <a:endParaRPr lang="zh-CN" altLang="en-US" sz="1600" dirty="0">
              <a:solidFill>
                <a:schemeClr val="tx1">
                  <a:lumMod val="85000"/>
                  <a:lumOff val="15000"/>
                </a:schemeClr>
              </a:solidFill>
              <a:cs typeface="+mn-ea"/>
              <a:sym typeface="+mn-lt"/>
            </a:endParaRPr>
          </a:p>
        </p:txBody>
      </p:sp>
      <p:sp>
        <p:nvSpPr>
          <p:cNvPr id="18" name="文本框 17"/>
          <p:cNvSpPr txBox="1"/>
          <p:nvPr/>
        </p:nvSpPr>
        <p:spPr>
          <a:xfrm>
            <a:off x="3299796" y="4781427"/>
            <a:ext cx="1001056" cy="369332"/>
          </a:xfrm>
          <a:prstGeom prst="rect">
            <a:avLst/>
          </a:prstGeom>
          <a:noFill/>
        </p:spPr>
        <p:txBody>
          <a:bodyPr wrap="square">
            <a:spAutoFit/>
          </a:bodyPr>
          <a:lstStyle/>
          <a:p>
            <a:pPr algn="r"/>
            <a:r>
              <a:rPr lang="zh-CN" altLang="en-US" b="1" dirty="0">
                <a:solidFill>
                  <a:schemeClr val="tx1">
                    <a:lumMod val="85000"/>
                    <a:lumOff val="15000"/>
                  </a:schemeClr>
                </a:solidFill>
                <a:cs typeface="+mn-ea"/>
                <a:sym typeface="+mn-lt"/>
              </a:rPr>
              <a:t>第四点</a:t>
            </a:r>
            <a:endParaRPr lang="zh-CN" altLang="en-US" b="1" dirty="0">
              <a:solidFill>
                <a:schemeClr val="tx1">
                  <a:lumMod val="85000"/>
                  <a:lumOff val="15000"/>
                </a:schemeClr>
              </a:solidFill>
              <a:cs typeface="+mn-ea"/>
              <a:sym typeface="+mn-lt"/>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21906" r="21906"/>
          <a:stretch>
            <a:fillRect/>
          </a:stretch>
        </p:blipFill>
        <p:spPr>
          <a:xfrm>
            <a:off x="4663719" y="3149186"/>
            <a:ext cx="2808252" cy="2808252"/>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conveyor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anim calcmode="lin" valueType="num">
                                      <p:cBhvr>
                                        <p:cTn id="26" dur="500" fill="hold"/>
                                        <p:tgtEl>
                                          <p:spTgt spid="14"/>
                                        </p:tgtEl>
                                        <p:attrNameLst>
                                          <p:attrName>ppt_x</p:attrName>
                                        </p:attrNameLst>
                                      </p:cBhvr>
                                      <p:tavLst>
                                        <p:tav tm="0">
                                          <p:val>
                                            <p:strVal val="#ppt_x"/>
                                          </p:val>
                                        </p:tav>
                                        <p:tav tm="100000">
                                          <p:val>
                                            <p:strVal val="#ppt_x"/>
                                          </p:val>
                                        </p:tav>
                                      </p:tavLst>
                                    </p:anim>
                                    <p:anim calcmode="lin" valueType="num">
                                      <p:cBhvr>
                                        <p:cTn id="27" dur="50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anim calcmode="lin" valueType="num">
                                      <p:cBhvr>
                                        <p:cTn id="32" dur="500" fill="hold"/>
                                        <p:tgtEl>
                                          <p:spTgt spid="12"/>
                                        </p:tgtEl>
                                        <p:attrNameLst>
                                          <p:attrName>ppt_x</p:attrName>
                                        </p:attrNameLst>
                                      </p:cBhvr>
                                      <p:tavLst>
                                        <p:tav tm="0">
                                          <p:val>
                                            <p:strVal val="#ppt_x"/>
                                          </p:val>
                                        </p:tav>
                                        <p:tav tm="100000">
                                          <p:val>
                                            <p:strVal val="#ppt_x"/>
                                          </p:val>
                                        </p:tav>
                                      </p:tavLst>
                                    </p:anim>
                                    <p:anim calcmode="lin" valueType="num">
                                      <p:cBhvr>
                                        <p:cTn id="33"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anim calcmode="lin" valueType="num">
                                      <p:cBhvr>
                                        <p:cTn id="39" dur="500" fill="hold"/>
                                        <p:tgtEl>
                                          <p:spTgt spid="13"/>
                                        </p:tgtEl>
                                        <p:attrNameLst>
                                          <p:attrName>ppt_x</p:attrName>
                                        </p:attrNameLst>
                                      </p:cBhvr>
                                      <p:tavLst>
                                        <p:tav tm="0">
                                          <p:val>
                                            <p:strVal val="#ppt_x"/>
                                          </p:val>
                                        </p:tav>
                                        <p:tav tm="100000">
                                          <p:val>
                                            <p:strVal val="#ppt_x"/>
                                          </p:val>
                                        </p:tav>
                                      </p:tavLst>
                                    </p:anim>
                                    <p:anim calcmode="lin" valueType="num">
                                      <p:cBhvr>
                                        <p:cTn id="40" dur="5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500"/>
                                        <p:tgtEl>
                                          <p:spTgt spid="16"/>
                                        </p:tgtEl>
                                      </p:cBhvr>
                                    </p:animEffect>
                                    <p:anim calcmode="lin" valueType="num">
                                      <p:cBhvr>
                                        <p:cTn id="51" dur="500" fill="hold"/>
                                        <p:tgtEl>
                                          <p:spTgt spid="16"/>
                                        </p:tgtEl>
                                        <p:attrNameLst>
                                          <p:attrName>ppt_x</p:attrName>
                                        </p:attrNameLst>
                                      </p:cBhvr>
                                      <p:tavLst>
                                        <p:tav tm="0">
                                          <p:val>
                                            <p:strVal val="#ppt_x"/>
                                          </p:val>
                                        </p:tav>
                                        <p:tav tm="100000">
                                          <p:val>
                                            <p:strVal val="#ppt_x"/>
                                          </p:val>
                                        </p:tav>
                                      </p:tavLst>
                                    </p:anim>
                                    <p:anim calcmode="lin" valueType="num">
                                      <p:cBhvr>
                                        <p:cTn id="52" dur="500" fill="hold"/>
                                        <p:tgtEl>
                                          <p:spTgt spid="1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anim calcmode="lin" valueType="num">
                                      <p:cBhvr>
                                        <p:cTn id="63" dur="500" fill="hold"/>
                                        <p:tgtEl>
                                          <p:spTgt spid="18"/>
                                        </p:tgtEl>
                                        <p:attrNameLst>
                                          <p:attrName>ppt_x</p:attrName>
                                        </p:attrNameLst>
                                      </p:cBhvr>
                                      <p:tavLst>
                                        <p:tav tm="0">
                                          <p:val>
                                            <p:strVal val="#ppt_x"/>
                                          </p:val>
                                        </p:tav>
                                        <p:tav tm="100000">
                                          <p:val>
                                            <p:strVal val="#ppt_x"/>
                                          </p:val>
                                        </p:tav>
                                      </p:tavLst>
                                    </p:anim>
                                    <p:anim calcmode="lin" valueType="num">
                                      <p:cBhvr>
                                        <p:cTn id="64" dur="500" fill="hold"/>
                                        <p:tgtEl>
                                          <p:spTgt spid="1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anim calcmode="lin" valueType="num">
                                      <p:cBhvr>
                                        <p:cTn id="68" dur="500" fill="hold"/>
                                        <p:tgtEl>
                                          <p:spTgt spid="11"/>
                                        </p:tgtEl>
                                        <p:attrNameLst>
                                          <p:attrName>ppt_x</p:attrName>
                                        </p:attrNameLst>
                                      </p:cBhvr>
                                      <p:tavLst>
                                        <p:tav tm="0">
                                          <p:val>
                                            <p:strVal val="#ppt_x"/>
                                          </p:val>
                                        </p:tav>
                                        <p:tav tm="100000">
                                          <p:val>
                                            <p:strVal val="#ppt_x"/>
                                          </p:val>
                                        </p:tav>
                                      </p:tavLst>
                                    </p:anim>
                                    <p:anim calcmode="lin" valueType="num">
                                      <p:cBhvr>
                                        <p:cTn id="6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预算内容</a:t>
            </a:r>
            <a:endParaRPr lang="zh-CN" altLang="en-US" sz="3200" b="1" dirty="0">
              <a:solidFill>
                <a:srgbClr val="333F50"/>
              </a:solidFill>
              <a:latin typeface="+mn-lt"/>
              <a:ea typeface="+mn-ea"/>
              <a:cs typeface="+mn-ea"/>
              <a:sym typeface="+mn-lt"/>
            </a:endParaRPr>
          </a:p>
        </p:txBody>
      </p:sp>
      <p:sp>
        <p:nvSpPr>
          <p:cNvPr id="9" name="文本框 8"/>
          <p:cNvSpPr txBox="1"/>
          <p:nvPr/>
        </p:nvSpPr>
        <p:spPr>
          <a:xfrm>
            <a:off x="1032417" y="2005497"/>
            <a:ext cx="2003004" cy="523220"/>
          </a:xfrm>
          <a:prstGeom prst="rect">
            <a:avLst/>
          </a:prstGeom>
          <a:noFill/>
        </p:spPr>
        <p:txBody>
          <a:bodyPr wrap="square">
            <a:spAutoFit/>
          </a:bodyPr>
          <a:lstStyle>
            <a:defPPr>
              <a:defRPr lang="zh-CN"/>
            </a:defPPr>
            <a:lvl1pPr algn="ctr">
              <a:defRPr sz="20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pPr algn="l"/>
            <a:r>
              <a:rPr lang="zh-CN" altLang="en-US" sz="2800" dirty="0">
                <a:solidFill>
                  <a:schemeClr val="tx1">
                    <a:lumMod val="85000"/>
                    <a:lumOff val="15000"/>
                  </a:schemeClr>
                </a:solidFill>
                <a:latin typeface="+mn-lt"/>
                <a:ea typeface="+mn-ea"/>
                <a:cs typeface="+mn-ea"/>
                <a:sym typeface="+mn-lt"/>
              </a:rPr>
              <a:t>销售预算</a:t>
            </a:r>
            <a:endParaRPr lang="zh-CN" altLang="en-US" sz="2800" dirty="0">
              <a:solidFill>
                <a:schemeClr val="tx1">
                  <a:lumMod val="85000"/>
                  <a:lumOff val="15000"/>
                </a:schemeClr>
              </a:solidFill>
              <a:latin typeface="+mn-lt"/>
              <a:ea typeface="+mn-ea"/>
              <a:cs typeface="+mn-ea"/>
              <a:sym typeface="+mn-lt"/>
            </a:endParaRPr>
          </a:p>
        </p:txBody>
      </p:sp>
      <p:sp>
        <p:nvSpPr>
          <p:cNvPr id="10" name="矩形 9"/>
          <p:cNvSpPr/>
          <p:nvPr/>
        </p:nvSpPr>
        <p:spPr>
          <a:xfrm>
            <a:off x="1026942" y="4931603"/>
            <a:ext cx="7427741" cy="523220"/>
          </a:xfrm>
          <a:prstGeom prst="rect">
            <a:avLst/>
          </a:prstGeom>
        </p:spPr>
        <p:txBody>
          <a:bodyPr wrap="square">
            <a:spAutoFit/>
          </a:bodyPr>
          <a:lstStyle/>
          <a:p>
            <a:pPr marL="285750" indent="-285750">
              <a:buFont typeface="Arial" panose="020B0604020202020204" pitchFamily="34" charset="0"/>
              <a:buChar char="•"/>
            </a:pPr>
            <a:r>
              <a:rPr lang="zh-CN" altLang="en-US" sz="2800" dirty="0">
                <a:solidFill>
                  <a:schemeClr val="tx1">
                    <a:lumMod val="85000"/>
                    <a:lumOff val="15000"/>
                  </a:schemeClr>
                </a:solidFill>
                <a:cs typeface="+mn-ea"/>
                <a:sym typeface="+mn-lt"/>
              </a:rPr>
              <a:t>需要成立跨部门的小组来共同讨论，决定</a:t>
            </a:r>
            <a:endParaRPr lang="zh-CN" altLang="en-US" sz="2800" dirty="0">
              <a:solidFill>
                <a:schemeClr val="tx1">
                  <a:lumMod val="85000"/>
                  <a:lumOff val="15000"/>
                </a:schemeClr>
              </a:solidFill>
              <a:cs typeface="+mn-ea"/>
              <a:sym typeface="+mn-lt"/>
            </a:endParaRPr>
          </a:p>
        </p:txBody>
      </p:sp>
      <p:sp>
        <p:nvSpPr>
          <p:cNvPr id="14" name="文本框 13"/>
          <p:cNvSpPr txBox="1"/>
          <p:nvPr/>
        </p:nvSpPr>
        <p:spPr>
          <a:xfrm>
            <a:off x="1026943" y="2611959"/>
            <a:ext cx="3898924" cy="400110"/>
          </a:xfrm>
          <a:prstGeom prst="rect">
            <a:avLst/>
          </a:prstGeom>
          <a:noFill/>
        </p:spPr>
        <p:txBody>
          <a:bodyPr wrap="square">
            <a:spAutoFit/>
          </a:bodyPr>
          <a:lstStyle/>
          <a:p>
            <a:r>
              <a:rPr lang="zh-CN" altLang="en-US" sz="2000" b="1" dirty="0">
                <a:solidFill>
                  <a:schemeClr val="tx1">
                    <a:lumMod val="85000"/>
                    <a:lumOff val="15000"/>
                  </a:schemeClr>
                </a:solidFill>
                <a:cs typeface="+mn-ea"/>
                <a:sym typeface="+mn-lt"/>
              </a:rPr>
              <a:t>如何预测新项目或新产品的销售</a:t>
            </a:r>
            <a:endParaRPr lang="zh-CN" altLang="en-US" sz="2000" b="1" dirty="0">
              <a:solidFill>
                <a:schemeClr val="tx1">
                  <a:lumMod val="85000"/>
                  <a:lumOff val="15000"/>
                </a:schemeClr>
              </a:solidFill>
              <a:cs typeface="+mn-ea"/>
              <a:sym typeface="+mn-lt"/>
            </a:endParaRPr>
          </a:p>
        </p:txBody>
      </p:sp>
      <p:sp>
        <p:nvSpPr>
          <p:cNvPr id="21" name="文本框 20"/>
          <p:cNvSpPr txBox="1"/>
          <p:nvPr/>
        </p:nvSpPr>
        <p:spPr>
          <a:xfrm>
            <a:off x="1026943" y="3506108"/>
            <a:ext cx="6366581" cy="523220"/>
          </a:xfrm>
          <a:prstGeom prst="rect">
            <a:avLst/>
          </a:prstGeom>
          <a:noFill/>
        </p:spPr>
        <p:txBody>
          <a:bodyPr wrap="square">
            <a:spAutoFit/>
          </a:bodyPr>
          <a:lstStyle/>
          <a:p>
            <a:pPr marL="285750" indent="-285750">
              <a:buFont typeface="Arial" panose="020B0604020202020204" pitchFamily="34" charset="0"/>
              <a:buChar char="•"/>
            </a:pPr>
            <a:r>
              <a:rPr lang="zh-CN" altLang="en-US" sz="2800" dirty="0">
                <a:solidFill>
                  <a:schemeClr val="tx1">
                    <a:lumMod val="85000"/>
                    <a:lumOff val="15000"/>
                  </a:schemeClr>
                </a:solidFill>
                <a:cs typeface="+mn-ea"/>
                <a:sym typeface="+mn-lt"/>
              </a:rPr>
              <a:t>销售的估计尽量客观</a:t>
            </a:r>
            <a:endParaRPr lang="zh-CN" altLang="en-US" sz="2800" dirty="0">
              <a:solidFill>
                <a:schemeClr val="tx1">
                  <a:lumMod val="85000"/>
                  <a:lumOff val="15000"/>
                </a:schemeClr>
              </a:solidFill>
              <a:cs typeface="+mn-ea"/>
              <a:sym typeface="+mn-lt"/>
            </a:endParaRPr>
          </a:p>
        </p:txBody>
      </p:sp>
      <p:sp>
        <p:nvSpPr>
          <p:cNvPr id="22" name="文本框 21"/>
          <p:cNvSpPr txBox="1"/>
          <p:nvPr/>
        </p:nvSpPr>
        <p:spPr>
          <a:xfrm>
            <a:off x="1026943" y="4191673"/>
            <a:ext cx="6247980" cy="523220"/>
          </a:xfrm>
          <a:prstGeom prst="rect">
            <a:avLst/>
          </a:prstGeom>
          <a:noFill/>
        </p:spPr>
        <p:txBody>
          <a:bodyPr wrap="square">
            <a:spAutoFit/>
          </a:bodyPr>
          <a:lstStyle/>
          <a:p>
            <a:pPr marL="285750" indent="-285750">
              <a:buFont typeface="Arial" panose="020B0604020202020204" pitchFamily="34" charset="0"/>
              <a:buChar char="•"/>
            </a:pPr>
            <a:r>
              <a:rPr lang="zh-CN" altLang="en-US" sz="2800" dirty="0">
                <a:solidFill>
                  <a:schemeClr val="tx1">
                    <a:lumMod val="85000"/>
                    <a:lumOff val="15000"/>
                  </a:schemeClr>
                </a:solidFill>
                <a:cs typeface="+mn-ea"/>
                <a:sym typeface="+mn-lt"/>
              </a:rPr>
              <a:t>多利用行业内的第三方分析</a:t>
            </a:r>
            <a:endParaRPr lang="zh-CN" altLang="en-US" sz="2800" dirty="0">
              <a:solidFill>
                <a:schemeClr val="tx1">
                  <a:lumMod val="85000"/>
                  <a:lumOff val="15000"/>
                </a:schemeClr>
              </a:solidFill>
              <a:cs typeface="+mn-ea"/>
              <a:sym typeface="+mn-lt"/>
            </a:endParaRPr>
          </a:p>
        </p:txBody>
      </p:sp>
      <p:grpSp>
        <p:nvGrpSpPr>
          <p:cNvPr id="24" name="组合 23"/>
          <p:cNvGrpSpPr/>
          <p:nvPr/>
        </p:nvGrpSpPr>
        <p:grpSpPr>
          <a:xfrm>
            <a:off x="8127786" y="1403177"/>
            <a:ext cx="3031797" cy="3889534"/>
            <a:chOff x="450169" y="-156121"/>
            <a:chExt cx="1441936" cy="1849880"/>
          </a:xfrm>
        </p:grpSpPr>
        <p:sp>
          <p:nvSpPr>
            <p:cNvPr id="25" name="平行四边形 2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平行四边形 25"/>
            <p:cNvSpPr/>
            <p:nvPr/>
          </p:nvSpPr>
          <p:spPr>
            <a:xfrm rot="16200000">
              <a:off x="1217577" y="851823"/>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平行四边形 26"/>
            <p:cNvSpPr/>
            <p:nvPr/>
          </p:nvSpPr>
          <p:spPr>
            <a:xfrm rot="16200000">
              <a:off x="929190" y="-58367"/>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平行四边形 27"/>
            <p:cNvSpPr/>
            <p:nvPr/>
          </p:nvSpPr>
          <p:spPr>
            <a:xfrm rot="16200000">
              <a:off x="781555" y="1236578"/>
              <a:ext cx="523436" cy="390925"/>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conveyor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600"/>
                                        <p:tgtEl>
                                          <p:spTgt spid="21"/>
                                        </p:tgtEl>
                                      </p:cBhvr>
                                    </p:animEffect>
                                    <p:anim calcmode="lin" valueType="num">
                                      <p:cBhvr>
                                        <p:cTn id="22" dur="600" fill="hold"/>
                                        <p:tgtEl>
                                          <p:spTgt spid="21"/>
                                        </p:tgtEl>
                                        <p:attrNameLst>
                                          <p:attrName>ppt_x</p:attrName>
                                        </p:attrNameLst>
                                      </p:cBhvr>
                                      <p:tavLst>
                                        <p:tav tm="0">
                                          <p:val>
                                            <p:strVal val="#ppt_x"/>
                                          </p:val>
                                        </p:tav>
                                        <p:tav tm="100000">
                                          <p:val>
                                            <p:strVal val="#ppt_x"/>
                                          </p:val>
                                        </p:tav>
                                      </p:tavLst>
                                    </p:anim>
                                    <p:anim calcmode="lin" valueType="num">
                                      <p:cBhvr>
                                        <p:cTn id="23" dur="600" fill="hold"/>
                                        <p:tgtEl>
                                          <p:spTgt spid="21"/>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600"/>
                                        <p:tgtEl>
                                          <p:spTgt spid="22"/>
                                        </p:tgtEl>
                                      </p:cBhvr>
                                    </p:animEffect>
                                    <p:anim calcmode="lin" valueType="num">
                                      <p:cBhvr>
                                        <p:cTn id="28" dur="600" fill="hold"/>
                                        <p:tgtEl>
                                          <p:spTgt spid="22"/>
                                        </p:tgtEl>
                                        <p:attrNameLst>
                                          <p:attrName>ppt_x</p:attrName>
                                        </p:attrNameLst>
                                      </p:cBhvr>
                                      <p:tavLst>
                                        <p:tav tm="0">
                                          <p:val>
                                            <p:strVal val="#ppt_x"/>
                                          </p:val>
                                        </p:tav>
                                        <p:tav tm="100000">
                                          <p:val>
                                            <p:strVal val="#ppt_x"/>
                                          </p:val>
                                        </p:tav>
                                      </p:tavLst>
                                    </p:anim>
                                    <p:anim calcmode="lin" valueType="num">
                                      <p:cBhvr>
                                        <p:cTn id="29" dur="600" fill="hold"/>
                                        <p:tgtEl>
                                          <p:spTgt spid="2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600"/>
                                        <p:tgtEl>
                                          <p:spTgt spid="10"/>
                                        </p:tgtEl>
                                      </p:cBhvr>
                                    </p:animEffect>
                                    <p:anim calcmode="lin" valueType="num">
                                      <p:cBhvr>
                                        <p:cTn id="34" dur="600" fill="hold"/>
                                        <p:tgtEl>
                                          <p:spTgt spid="10"/>
                                        </p:tgtEl>
                                        <p:attrNameLst>
                                          <p:attrName>ppt_x</p:attrName>
                                        </p:attrNameLst>
                                      </p:cBhvr>
                                      <p:tavLst>
                                        <p:tav tm="0">
                                          <p:val>
                                            <p:strVal val="#ppt_x"/>
                                          </p:val>
                                        </p:tav>
                                        <p:tav tm="100000">
                                          <p:val>
                                            <p:strVal val="#ppt_x"/>
                                          </p:val>
                                        </p:tav>
                                      </p:tavLst>
                                    </p:anim>
                                    <p:anim calcmode="lin" valueType="num">
                                      <p:cBhvr>
                                        <p:cTn id="35" dur="6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4"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rot="16200000">
            <a:off x="1675542" y="2130814"/>
            <a:ext cx="2958361" cy="4460223"/>
          </a:xfrm>
          <a:prstGeom prst="parallelogram">
            <a:avLst>
              <a:gd name="adj" fmla="val 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预算内容</a:t>
            </a:r>
            <a:endParaRPr lang="zh-CN" altLang="en-US" sz="3200" b="1" dirty="0">
              <a:solidFill>
                <a:srgbClr val="333F50"/>
              </a:solidFill>
              <a:latin typeface="+mn-lt"/>
              <a:ea typeface="+mn-ea"/>
              <a:cs typeface="+mn-ea"/>
              <a:sym typeface="+mn-lt"/>
            </a:endParaRPr>
          </a:p>
        </p:txBody>
      </p:sp>
      <p:sp>
        <p:nvSpPr>
          <p:cNvPr id="9" name="文本框 8"/>
          <p:cNvSpPr txBox="1"/>
          <p:nvPr/>
        </p:nvSpPr>
        <p:spPr>
          <a:xfrm>
            <a:off x="787026" y="1999324"/>
            <a:ext cx="1832553" cy="523220"/>
          </a:xfrm>
          <a:prstGeom prst="rect">
            <a:avLst/>
          </a:prstGeom>
          <a:noFill/>
        </p:spPr>
        <p:txBody>
          <a:bodyPr wrap="square">
            <a:spAutoFit/>
          </a:bodyPr>
          <a:lstStyle>
            <a:defPPr>
              <a:defRPr lang="zh-CN"/>
            </a:defPPr>
            <a:lvl1pPr>
              <a:defRPr sz="28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pPr algn="ctr"/>
            <a:r>
              <a:rPr lang="zh-CN" altLang="en-US" dirty="0">
                <a:solidFill>
                  <a:schemeClr val="tx1">
                    <a:lumMod val="85000"/>
                    <a:lumOff val="15000"/>
                  </a:schemeClr>
                </a:solidFill>
                <a:latin typeface="+mn-lt"/>
                <a:ea typeface="+mn-ea"/>
                <a:cs typeface="+mn-ea"/>
                <a:sym typeface="+mn-lt"/>
              </a:rPr>
              <a:t>生产预算</a:t>
            </a:r>
            <a:endParaRPr lang="zh-CN" altLang="en-US" dirty="0">
              <a:solidFill>
                <a:schemeClr val="tx1">
                  <a:lumMod val="85000"/>
                  <a:lumOff val="15000"/>
                </a:schemeClr>
              </a:solidFill>
              <a:latin typeface="+mn-lt"/>
              <a:ea typeface="+mn-ea"/>
              <a:cs typeface="+mn-ea"/>
              <a:sym typeface="+mn-lt"/>
            </a:endParaRPr>
          </a:p>
        </p:txBody>
      </p:sp>
      <p:sp>
        <p:nvSpPr>
          <p:cNvPr id="10" name="文本框 9"/>
          <p:cNvSpPr txBox="1"/>
          <p:nvPr/>
        </p:nvSpPr>
        <p:spPr>
          <a:xfrm>
            <a:off x="1026943" y="3066777"/>
            <a:ext cx="3096574" cy="523220"/>
          </a:xfrm>
          <a:prstGeom prst="rect">
            <a:avLst/>
          </a:prstGeom>
          <a:noFill/>
        </p:spPr>
        <p:txBody>
          <a:bodyPr wrap="square">
            <a:spAutoFit/>
          </a:bodyPr>
          <a:lstStyle>
            <a:defPPr>
              <a:defRPr lang="zh-CN"/>
            </a:defPPr>
            <a:lvl1pPr>
              <a:defRPr sz="2000" b="1">
                <a:solidFill>
                  <a:schemeClr val="tx1">
                    <a:lumMod val="75000"/>
                    <a:lumOff val="25000"/>
                  </a:schemeClr>
                </a:solidFill>
                <a:latin typeface="微软雅黑" panose="020B0503020204020204" charset="-122"/>
                <a:ea typeface="微软雅黑" panose="020B0503020204020204" charset="-122"/>
              </a:defRPr>
            </a:lvl1pPr>
          </a:lstStyle>
          <a:p>
            <a:pPr algn="dist"/>
            <a:r>
              <a:rPr lang="zh-CN" altLang="en-US" sz="2800" dirty="0">
                <a:solidFill>
                  <a:schemeClr val="bg1"/>
                </a:solidFill>
                <a:latin typeface="+mn-lt"/>
                <a:ea typeface="+mn-ea"/>
                <a:cs typeface="+mn-ea"/>
                <a:sym typeface="+mn-lt"/>
              </a:rPr>
              <a:t>成本和费用</a:t>
            </a:r>
            <a:endParaRPr lang="zh-CN" altLang="en-US" sz="2800" dirty="0">
              <a:solidFill>
                <a:schemeClr val="bg1"/>
              </a:solidFill>
              <a:latin typeface="+mn-lt"/>
              <a:ea typeface="+mn-ea"/>
              <a:cs typeface="+mn-ea"/>
              <a:sym typeface="+mn-lt"/>
            </a:endParaRPr>
          </a:p>
        </p:txBody>
      </p:sp>
      <p:sp>
        <p:nvSpPr>
          <p:cNvPr id="11" name="文本框 10"/>
          <p:cNvSpPr txBox="1"/>
          <p:nvPr/>
        </p:nvSpPr>
        <p:spPr>
          <a:xfrm>
            <a:off x="1026943" y="3504447"/>
            <a:ext cx="5712248" cy="499624"/>
          </a:xfrm>
          <a:prstGeom prst="rect">
            <a:avLst/>
          </a:prstGeom>
          <a:noFill/>
        </p:spPr>
        <p:txBody>
          <a:bodyPr wrap="square">
            <a:spAutoFit/>
          </a:bodyPr>
          <a:lstStyle>
            <a:defPPr>
              <a:defRPr lang="zh-CN"/>
            </a:defPPr>
            <a:lvl1pPr>
              <a:defRPr sz="1600">
                <a:solidFill>
                  <a:schemeClr val="tx1">
                    <a:lumMod val="75000"/>
                    <a:lumOff val="25000"/>
                  </a:schemeClr>
                </a:solidFill>
                <a:latin typeface="微软雅黑" panose="020B0503020204020204" charset="-122"/>
                <a:ea typeface="微软雅黑" panose="020B0503020204020204" charset="-122"/>
              </a:defRPr>
            </a:lvl1pPr>
          </a:lstStyle>
          <a:p>
            <a:pPr>
              <a:lnSpc>
                <a:spcPct val="150000"/>
              </a:lnSpc>
            </a:pPr>
            <a:r>
              <a:rPr lang="en-US" altLang="zh-CN" sz="2000" dirty="0">
                <a:solidFill>
                  <a:schemeClr val="bg1"/>
                </a:solidFill>
                <a:latin typeface="+mn-lt"/>
                <a:ea typeface="+mn-ea"/>
                <a:cs typeface="+mn-ea"/>
                <a:sym typeface="+mn-lt"/>
              </a:rPr>
              <a:t>1.</a:t>
            </a:r>
            <a:r>
              <a:rPr lang="zh-CN" altLang="en-US" sz="2000" dirty="0">
                <a:solidFill>
                  <a:schemeClr val="bg1"/>
                </a:solidFill>
                <a:latin typeface="+mn-lt"/>
                <a:ea typeface="+mn-ea"/>
                <a:cs typeface="+mn-ea"/>
                <a:sym typeface="+mn-lt"/>
              </a:rPr>
              <a:t>最有可能做出准确的预算</a:t>
            </a:r>
            <a:endParaRPr lang="zh-CN" altLang="en-US" sz="2000" dirty="0">
              <a:solidFill>
                <a:schemeClr val="bg1"/>
              </a:solidFill>
              <a:latin typeface="+mn-lt"/>
              <a:ea typeface="+mn-ea"/>
              <a:cs typeface="+mn-ea"/>
              <a:sym typeface="+mn-lt"/>
            </a:endParaRPr>
          </a:p>
        </p:txBody>
      </p:sp>
      <p:sp>
        <p:nvSpPr>
          <p:cNvPr id="12" name="文本框 11"/>
          <p:cNvSpPr txBox="1"/>
          <p:nvPr/>
        </p:nvSpPr>
        <p:spPr>
          <a:xfrm>
            <a:off x="1026943" y="4081894"/>
            <a:ext cx="4916280" cy="553998"/>
          </a:xfrm>
          <a:prstGeom prst="rect">
            <a:avLst/>
          </a:prstGeom>
          <a:noFill/>
        </p:spPr>
        <p:txBody>
          <a:bodyPr wrap="square">
            <a:spAutoFit/>
          </a:bodyPr>
          <a:lstStyle>
            <a:defPPr>
              <a:defRPr lang="zh-CN"/>
            </a:defPPr>
            <a:lvl1pPr>
              <a:defRPr sz="1600">
                <a:solidFill>
                  <a:schemeClr val="tx1">
                    <a:lumMod val="75000"/>
                    <a:lumOff val="25000"/>
                  </a:schemeClr>
                </a:solidFill>
                <a:latin typeface="微软雅黑" panose="020B0503020204020204" charset="-122"/>
                <a:ea typeface="微软雅黑" panose="020B0503020204020204" charset="-122"/>
              </a:defRPr>
            </a:lvl1pPr>
          </a:lstStyle>
          <a:p>
            <a:pPr>
              <a:lnSpc>
                <a:spcPct val="150000"/>
              </a:lnSpc>
            </a:pPr>
            <a:r>
              <a:rPr lang="en-US" altLang="zh-CN" sz="2000" dirty="0">
                <a:solidFill>
                  <a:schemeClr val="bg1"/>
                </a:solidFill>
                <a:latin typeface="+mn-lt"/>
                <a:ea typeface="+mn-ea"/>
                <a:cs typeface="+mn-ea"/>
                <a:sym typeface="+mn-lt"/>
              </a:rPr>
              <a:t>2.</a:t>
            </a:r>
            <a:r>
              <a:rPr lang="zh-CN" altLang="en-US" sz="2000" dirty="0">
                <a:solidFill>
                  <a:schemeClr val="bg1"/>
                </a:solidFill>
                <a:latin typeface="+mn-lt"/>
                <a:ea typeface="+mn-ea"/>
                <a:cs typeface="+mn-ea"/>
                <a:sym typeface="+mn-lt"/>
              </a:rPr>
              <a:t>需要所有部门都参与</a:t>
            </a:r>
            <a:endParaRPr lang="zh-CN" altLang="en-US" sz="2000" dirty="0">
              <a:solidFill>
                <a:schemeClr val="bg1"/>
              </a:solidFill>
              <a:latin typeface="+mn-lt"/>
              <a:ea typeface="+mn-ea"/>
              <a:cs typeface="+mn-ea"/>
              <a:sym typeface="+mn-lt"/>
            </a:endParaRPr>
          </a:p>
        </p:txBody>
      </p:sp>
      <p:sp>
        <p:nvSpPr>
          <p:cNvPr id="13" name="文本框 12"/>
          <p:cNvSpPr txBox="1"/>
          <p:nvPr/>
        </p:nvSpPr>
        <p:spPr>
          <a:xfrm>
            <a:off x="1026943" y="4659340"/>
            <a:ext cx="4038192" cy="1015663"/>
          </a:xfrm>
          <a:prstGeom prst="rect">
            <a:avLst/>
          </a:prstGeom>
          <a:noFill/>
        </p:spPr>
        <p:txBody>
          <a:bodyPr wrap="square">
            <a:spAutoFit/>
          </a:bodyPr>
          <a:lstStyle>
            <a:defPPr>
              <a:defRPr lang="zh-CN"/>
            </a:defPPr>
            <a:lvl1pPr>
              <a:defRPr sz="1600">
                <a:solidFill>
                  <a:schemeClr val="tx1">
                    <a:lumMod val="75000"/>
                    <a:lumOff val="25000"/>
                  </a:schemeClr>
                </a:solidFill>
                <a:latin typeface="微软雅黑" panose="020B0503020204020204" charset="-122"/>
                <a:ea typeface="微软雅黑" panose="020B0503020204020204" charset="-122"/>
              </a:defRPr>
            </a:lvl1pPr>
          </a:lstStyle>
          <a:p>
            <a:pPr>
              <a:lnSpc>
                <a:spcPct val="150000"/>
              </a:lnSpc>
            </a:pPr>
            <a:r>
              <a:rPr lang="en-US" altLang="zh-CN" sz="2000" dirty="0">
                <a:solidFill>
                  <a:schemeClr val="bg1"/>
                </a:solidFill>
                <a:latin typeface="+mn-lt"/>
                <a:ea typeface="+mn-ea"/>
                <a:cs typeface="+mn-ea"/>
                <a:sym typeface="+mn-lt"/>
              </a:rPr>
              <a:t>3.</a:t>
            </a:r>
            <a:r>
              <a:rPr lang="zh-CN" altLang="en-US" sz="2000" dirty="0">
                <a:solidFill>
                  <a:schemeClr val="bg1"/>
                </a:solidFill>
                <a:latin typeface="+mn-lt"/>
                <a:ea typeface="+mn-ea"/>
                <a:cs typeface="+mn-ea"/>
                <a:sym typeface="+mn-lt"/>
              </a:rPr>
              <a:t>生产预算必须要足以满足销售预算，保证有足够的期末库存。</a:t>
            </a:r>
            <a:endParaRPr lang="zh-CN" altLang="en-US" sz="2000" dirty="0">
              <a:solidFill>
                <a:schemeClr val="bg1"/>
              </a:solidFill>
              <a:latin typeface="+mn-lt"/>
              <a:ea typeface="+mn-ea"/>
              <a:cs typeface="+mn-ea"/>
              <a:sym typeface="+mn-lt"/>
            </a:endParaRPr>
          </a:p>
        </p:txBody>
      </p:sp>
      <p:sp>
        <p:nvSpPr>
          <p:cNvPr id="14" name="文本框 13"/>
          <p:cNvSpPr txBox="1"/>
          <p:nvPr/>
        </p:nvSpPr>
        <p:spPr>
          <a:xfrm>
            <a:off x="6704833" y="2844225"/>
            <a:ext cx="1080654" cy="584775"/>
          </a:xfrm>
          <a:prstGeom prst="rect">
            <a:avLst/>
          </a:prstGeom>
          <a:noFill/>
        </p:spPr>
        <p:txBody>
          <a:bodyPr wrap="square">
            <a:spAutoFit/>
          </a:bodyPr>
          <a:lstStyle>
            <a:defPPr>
              <a:defRPr lang="zh-CN"/>
            </a:defPPr>
            <a:lvl1pPr algn="dist">
              <a:defRPr sz="2000" b="1">
                <a:solidFill>
                  <a:schemeClr val="tx1">
                    <a:lumMod val="75000"/>
                    <a:lumOff val="25000"/>
                  </a:schemeClr>
                </a:solidFill>
                <a:latin typeface="微软雅黑" panose="020B0503020204020204" charset="-122"/>
                <a:ea typeface="微软雅黑" panose="020B0503020204020204" charset="-122"/>
              </a:defRPr>
            </a:lvl1pPr>
          </a:lstStyle>
          <a:p>
            <a:r>
              <a:rPr lang="zh-CN" altLang="en-US" sz="3200" dirty="0">
                <a:latin typeface="+mn-lt"/>
                <a:ea typeface="+mn-ea"/>
                <a:cs typeface="+mn-ea"/>
                <a:sym typeface="+mn-lt"/>
              </a:rPr>
              <a:t>内容</a:t>
            </a:r>
            <a:endParaRPr lang="zh-CN" altLang="en-US" sz="3200" dirty="0">
              <a:latin typeface="+mn-lt"/>
              <a:ea typeface="+mn-ea"/>
              <a:cs typeface="+mn-ea"/>
              <a:sym typeface="+mn-lt"/>
            </a:endParaRPr>
          </a:p>
        </p:txBody>
      </p:sp>
      <p:sp>
        <p:nvSpPr>
          <p:cNvPr id="15" name="文本框 14"/>
          <p:cNvSpPr txBox="1"/>
          <p:nvPr/>
        </p:nvSpPr>
        <p:spPr>
          <a:xfrm>
            <a:off x="6704833" y="3583966"/>
            <a:ext cx="4460224" cy="461665"/>
          </a:xfrm>
          <a:prstGeom prst="rect">
            <a:avLst/>
          </a:prstGeom>
          <a:noFill/>
        </p:spPr>
        <p:txBody>
          <a:bodyPr wrap="square">
            <a:spAutoFit/>
          </a:bodyPr>
          <a:lstStyle/>
          <a:p>
            <a:pPr marL="285750" indent="-285750">
              <a:buFont typeface="Arial" panose="020B0604020202020204" pitchFamily="34" charset="0"/>
              <a:buChar char="•"/>
            </a:pPr>
            <a:r>
              <a:rPr lang="zh-CN" altLang="en-US" sz="2400" dirty="0">
                <a:solidFill>
                  <a:schemeClr val="tx1">
                    <a:lumMod val="75000"/>
                    <a:lumOff val="25000"/>
                  </a:schemeClr>
                </a:solidFill>
                <a:cs typeface="+mn-ea"/>
                <a:sym typeface="+mn-lt"/>
              </a:rPr>
              <a:t>直接材料、运费和装卸费</a:t>
            </a:r>
            <a:endParaRPr lang="zh-CN" altLang="en-US" sz="2400" dirty="0">
              <a:solidFill>
                <a:schemeClr val="tx1">
                  <a:lumMod val="75000"/>
                  <a:lumOff val="25000"/>
                </a:schemeClr>
              </a:solidFill>
              <a:cs typeface="+mn-ea"/>
              <a:sym typeface="+mn-lt"/>
            </a:endParaRPr>
          </a:p>
        </p:txBody>
      </p:sp>
      <p:sp>
        <p:nvSpPr>
          <p:cNvPr id="16" name="文本框 15"/>
          <p:cNvSpPr txBox="1"/>
          <p:nvPr/>
        </p:nvSpPr>
        <p:spPr>
          <a:xfrm>
            <a:off x="6704832" y="4024541"/>
            <a:ext cx="2907358" cy="461665"/>
          </a:xfrm>
          <a:prstGeom prst="rect">
            <a:avLst/>
          </a:prstGeom>
          <a:noFill/>
        </p:spPr>
        <p:txBody>
          <a:bodyPr wrap="square">
            <a:spAutoFit/>
          </a:bodyPr>
          <a:lstStyle/>
          <a:p>
            <a:pPr marL="285750" indent="-285750">
              <a:buFont typeface="Arial" panose="020B0604020202020204" pitchFamily="34" charset="0"/>
              <a:buChar char="•"/>
            </a:pPr>
            <a:r>
              <a:rPr lang="zh-CN" altLang="en-US" sz="2400" dirty="0">
                <a:solidFill>
                  <a:schemeClr val="tx1">
                    <a:lumMod val="75000"/>
                    <a:lumOff val="25000"/>
                  </a:schemeClr>
                </a:solidFill>
                <a:cs typeface="+mn-ea"/>
                <a:sym typeface="+mn-lt"/>
              </a:rPr>
              <a:t>直接人工</a:t>
            </a:r>
            <a:endParaRPr lang="zh-CN" altLang="en-US" sz="2400" dirty="0">
              <a:solidFill>
                <a:schemeClr val="tx1">
                  <a:lumMod val="75000"/>
                  <a:lumOff val="25000"/>
                </a:schemeClr>
              </a:solidFill>
              <a:cs typeface="+mn-ea"/>
              <a:sym typeface="+mn-lt"/>
            </a:endParaRPr>
          </a:p>
        </p:txBody>
      </p:sp>
      <p:sp>
        <p:nvSpPr>
          <p:cNvPr id="17" name="文本框 16"/>
          <p:cNvSpPr txBox="1"/>
          <p:nvPr/>
        </p:nvSpPr>
        <p:spPr>
          <a:xfrm>
            <a:off x="6704833" y="4465116"/>
            <a:ext cx="1975513" cy="461665"/>
          </a:xfrm>
          <a:prstGeom prst="rect">
            <a:avLst/>
          </a:prstGeom>
          <a:noFill/>
        </p:spPr>
        <p:txBody>
          <a:bodyPr wrap="square">
            <a:spAutoFit/>
          </a:bodyPr>
          <a:lstStyle/>
          <a:p>
            <a:pPr marL="285750" indent="-285750">
              <a:buFont typeface="Arial" panose="020B0604020202020204" pitchFamily="34" charset="0"/>
              <a:buChar char="•"/>
            </a:pPr>
            <a:r>
              <a:rPr lang="zh-CN" altLang="en-US" sz="2400" dirty="0">
                <a:solidFill>
                  <a:schemeClr val="tx1">
                    <a:lumMod val="75000"/>
                    <a:lumOff val="25000"/>
                  </a:schemeClr>
                </a:solidFill>
                <a:cs typeface="+mn-ea"/>
                <a:sym typeface="+mn-lt"/>
              </a:rPr>
              <a:t>折旧</a:t>
            </a:r>
            <a:endParaRPr lang="zh-CN" altLang="en-US" sz="2400" dirty="0">
              <a:solidFill>
                <a:schemeClr val="tx1">
                  <a:lumMod val="75000"/>
                  <a:lumOff val="25000"/>
                </a:schemeClr>
              </a:solidFill>
              <a:cs typeface="+mn-ea"/>
              <a:sym typeface="+mn-lt"/>
            </a:endParaRPr>
          </a:p>
        </p:txBody>
      </p:sp>
      <p:sp>
        <p:nvSpPr>
          <p:cNvPr id="18" name="文本框 17"/>
          <p:cNvSpPr txBox="1"/>
          <p:nvPr/>
        </p:nvSpPr>
        <p:spPr>
          <a:xfrm>
            <a:off x="6704832" y="4905691"/>
            <a:ext cx="2907358" cy="461665"/>
          </a:xfrm>
          <a:prstGeom prst="rect">
            <a:avLst/>
          </a:prstGeom>
          <a:noFill/>
        </p:spPr>
        <p:txBody>
          <a:bodyPr wrap="square">
            <a:spAutoFit/>
          </a:bodyPr>
          <a:lstStyle/>
          <a:p>
            <a:pPr marL="285750" indent="-285750">
              <a:buFont typeface="Arial" panose="020B0604020202020204" pitchFamily="34" charset="0"/>
              <a:buChar char="•"/>
            </a:pPr>
            <a:r>
              <a:rPr lang="zh-CN" altLang="en-US" sz="2400" dirty="0">
                <a:solidFill>
                  <a:schemeClr val="tx1">
                    <a:lumMod val="75000"/>
                    <a:lumOff val="25000"/>
                  </a:schemeClr>
                </a:solidFill>
                <a:cs typeface="+mn-ea"/>
                <a:sym typeface="+mn-lt"/>
              </a:rPr>
              <a:t>费用</a:t>
            </a:r>
            <a:endParaRPr lang="zh-CN" altLang="en-US" sz="2400" dirty="0">
              <a:solidFill>
                <a:schemeClr val="tx1">
                  <a:lumMod val="75000"/>
                  <a:lumOff val="25000"/>
                </a:schemeClr>
              </a:solidFill>
              <a:cs typeface="+mn-ea"/>
              <a:sym typeface="+mn-lt"/>
            </a:endParaRPr>
          </a:p>
        </p:txBody>
      </p:sp>
      <p:sp>
        <p:nvSpPr>
          <p:cNvPr id="19" name="文本框 18"/>
          <p:cNvSpPr txBox="1"/>
          <p:nvPr/>
        </p:nvSpPr>
        <p:spPr>
          <a:xfrm>
            <a:off x="6704832" y="5346267"/>
            <a:ext cx="2907358" cy="461665"/>
          </a:xfrm>
          <a:prstGeom prst="rect">
            <a:avLst/>
          </a:prstGeom>
          <a:noFill/>
        </p:spPr>
        <p:txBody>
          <a:bodyPr wrap="square">
            <a:spAutoFit/>
          </a:bodyPr>
          <a:lstStyle/>
          <a:p>
            <a:pPr marL="285750" indent="-285750">
              <a:buFont typeface="Arial" panose="020B0604020202020204" pitchFamily="34" charset="0"/>
              <a:buChar char="•"/>
            </a:pPr>
            <a:r>
              <a:rPr lang="zh-CN" altLang="en-US" sz="2400" dirty="0">
                <a:solidFill>
                  <a:schemeClr val="tx1">
                    <a:lumMod val="75000"/>
                    <a:lumOff val="25000"/>
                  </a:schemeClr>
                </a:solidFill>
                <a:cs typeface="+mn-ea"/>
                <a:sym typeface="+mn-lt"/>
              </a:rPr>
              <a:t>其他</a:t>
            </a:r>
            <a:endParaRPr lang="zh-CN" altLang="en-US" sz="24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conveyor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1000"/>
                                        <p:tgtEl>
                                          <p:spTgt spid="19"/>
                                        </p:tgtEl>
                                      </p:cBhvr>
                                    </p:animEffect>
                                    <p:anim calcmode="lin" valueType="num">
                                      <p:cBhvr>
                                        <p:cTn id="44" dur="1000" fill="hold"/>
                                        <p:tgtEl>
                                          <p:spTgt spid="19"/>
                                        </p:tgtEl>
                                        <p:attrNameLst>
                                          <p:attrName>ppt_x</p:attrName>
                                        </p:attrNameLst>
                                      </p:cBhvr>
                                      <p:tavLst>
                                        <p:tav tm="0">
                                          <p:val>
                                            <p:strVal val="#ppt_x"/>
                                          </p:val>
                                        </p:tav>
                                        <p:tav tm="100000">
                                          <p:val>
                                            <p:strVal val="#ppt_x"/>
                                          </p:val>
                                        </p:tav>
                                      </p:tavLst>
                                    </p:anim>
                                    <p:anim calcmode="lin" valueType="num">
                                      <p:cBhvr>
                                        <p:cTn id="45" dur="1000" fill="hold"/>
                                        <p:tgtEl>
                                          <p:spTgt spid="19"/>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1000"/>
                                        <p:tgtEl>
                                          <p:spTgt spid="16"/>
                                        </p:tgtEl>
                                      </p:cBhvr>
                                    </p:animEffect>
                                    <p:anim calcmode="lin" valueType="num">
                                      <p:cBhvr>
                                        <p:cTn id="62" dur="1000" fill="hold"/>
                                        <p:tgtEl>
                                          <p:spTgt spid="16"/>
                                        </p:tgtEl>
                                        <p:attrNameLst>
                                          <p:attrName>ppt_x</p:attrName>
                                        </p:attrNameLst>
                                      </p:cBhvr>
                                      <p:tavLst>
                                        <p:tav tm="0">
                                          <p:val>
                                            <p:strVal val="#ppt_x"/>
                                          </p:val>
                                        </p:tav>
                                        <p:tav tm="100000">
                                          <p:val>
                                            <p:strVal val="#ppt_x"/>
                                          </p:val>
                                        </p:tav>
                                      </p:tavLst>
                                    </p:anim>
                                    <p:anim calcmode="lin" valueType="num">
                                      <p:cBhvr>
                                        <p:cTn id="63" dur="1000" fill="hold"/>
                                        <p:tgtEl>
                                          <p:spTgt spid="16"/>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1000" fill="hold"/>
                                        <p:tgtEl>
                                          <p:spTgt spid="15"/>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1000"/>
                                        <p:tgtEl>
                                          <p:spTgt spid="14"/>
                                        </p:tgtEl>
                                      </p:cBhvr>
                                    </p:animEffect>
                                    <p:anim calcmode="lin" valueType="num">
                                      <p:cBhvr>
                                        <p:cTn id="74" dur="1000" fill="hold"/>
                                        <p:tgtEl>
                                          <p:spTgt spid="14"/>
                                        </p:tgtEl>
                                        <p:attrNameLst>
                                          <p:attrName>ppt_x</p:attrName>
                                        </p:attrNameLst>
                                      </p:cBhvr>
                                      <p:tavLst>
                                        <p:tav tm="0">
                                          <p:val>
                                            <p:strVal val="#ppt_x"/>
                                          </p:val>
                                        </p:tav>
                                        <p:tav tm="100000">
                                          <p:val>
                                            <p:strVal val="#ppt_x"/>
                                          </p:val>
                                        </p:tav>
                                      </p:tavLst>
                                    </p:anim>
                                    <p:anim calcmode="lin" valueType="num">
                                      <p:cBhvr>
                                        <p:cTn id="7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预算内容</a:t>
            </a:r>
            <a:endParaRPr lang="zh-CN" altLang="en-US" sz="3200" b="1" dirty="0">
              <a:solidFill>
                <a:srgbClr val="333F50"/>
              </a:solidFill>
              <a:latin typeface="+mn-lt"/>
              <a:ea typeface="+mn-ea"/>
              <a:cs typeface="+mn-ea"/>
              <a:sym typeface="+mn-lt"/>
            </a:endParaRPr>
          </a:p>
        </p:txBody>
      </p:sp>
      <p:sp>
        <p:nvSpPr>
          <p:cNvPr id="9" name="文本框 8"/>
          <p:cNvSpPr txBox="1"/>
          <p:nvPr/>
        </p:nvSpPr>
        <p:spPr>
          <a:xfrm>
            <a:off x="0" y="1709314"/>
            <a:ext cx="4028667" cy="400110"/>
          </a:xfrm>
          <a:prstGeom prst="rect">
            <a:avLst/>
          </a:prstGeom>
          <a:noFill/>
        </p:spPr>
        <p:txBody>
          <a:bodyPr wrap="square">
            <a:spAutoFit/>
          </a:bodyPr>
          <a:lstStyle>
            <a:defPPr>
              <a:defRPr lang="zh-CN"/>
            </a:defPPr>
            <a:lvl1pPr algn="ctr">
              <a:defRPr sz="20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r>
              <a:rPr lang="zh-CN" altLang="en-US" b="1" dirty="0">
                <a:solidFill>
                  <a:schemeClr val="tx1">
                    <a:lumMod val="85000"/>
                    <a:lumOff val="15000"/>
                  </a:schemeClr>
                </a:solidFill>
                <a:latin typeface="+mn-lt"/>
                <a:ea typeface="+mn-ea"/>
                <a:cs typeface="+mn-ea"/>
                <a:sym typeface="+mn-lt"/>
              </a:rPr>
              <a:t>生产预算</a:t>
            </a:r>
            <a:r>
              <a:rPr lang="en-US" altLang="zh-CN" b="1" dirty="0">
                <a:solidFill>
                  <a:schemeClr val="tx1">
                    <a:lumMod val="85000"/>
                    <a:lumOff val="15000"/>
                  </a:schemeClr>
                </a:solidFill>
                <a:latin typeface="+mn-lt"/>
                <a:ea typeface="+mn-ea"/>
                <a:cs typeface="+mn-ea"/>
                <a:sym typeface="+mn-lt"/>
              </a:rPr>
              <a:t>-</a:t>
            </a:r>
            <a:r>
              <a:rPr lang="zh-CN" altLang="en-US" b="1" dirty="0">
                <a:solidFill>
                  <a:schemeClr val="tx1">
                    <a:lumMod val="85000"/>
                    <a:lumOff val="15000"/>
                  </a:schemeClr>
                </a:solidFill>
                <a:latin typeface="+mn-lt"/>
                <a:ea typeface="+mn-ea"/>
                <a:cs typeface="+mn-ea"/>
                <a:sym typeface="+mn-lt"/>
              </a:rPr>
              <a:t>直接材料费</a:t>
            </a:r>
            <a:endParaRPr lang="zh-CN" altLang="en-US" b="1" dirty="0">
              <a:solidFill>
                <a:schemeClr val="tx1">
                  <a:lumMod val="85000"/>
                  <a:lumOff val="15000"/>
                </a:schemeClr>
              </a:solidFill>
              <a:latin typeface="+mn-lt"/>
              <a:ea typeface="+mn-ea"/>
              <a:cs typeface="+mn-ea"/>
              <a:sym typeface="+mn-lt"/>
            </a:endParaRPr>
          </a:p>
        </p:txBody>
      </p:sp>
      <p:grpSp>
        <p:nvGrpSpPr>
          <p:cNvPr id="10" name="组合 9"/>
          <p:cNvGrpSpPr/>
          <p:nvPr/>
        </p:nvGrpSpPr>
        <p:grpSpPr>
          <a:xfrm>
            <a:off x="296882" y="2134103"/>
            <a:ext cx="10802527" cy="905980"/>
            <a:chOff x="296883" y="2134103"/>
            <a:chExt cx="7753102" cy="905980"/>
          </a:xfrm>
          <a:noFill/>
        </p:grpSpPr>
        <p:sp>
          <p:nvSpPr>
            <p:cNvPr id="11" name="任意多边形 9"/>
            <p:cNvSpPr/>
            <p:nvPr/>
          </p:nvSpPr>
          <p:spPr>
            <a:xfrm>
              <a:off x="296883" y="2134103"/>
              <a:ext cx="7490847" cy="905980"/>
            </a:xfrm>
            <a:custGeom>
              <a:avLst/>
              <a:gdLst>
                <a:gd name="connsiteX0" fmla="*/ 0 w 7490847"/>
                <a:gd name="connsiteY0" fmla="*/ 0 h 905980"/>
                <a:gd name="connsiteX1" fmla="*/ 6994566 w 7490847"/>
                <a:gd name="connsiteY1" fmla="*/ 0 h 905980"/>
                <a:gd name="connsiteX2" fmla="*/ 6994566 w 7490847"/>
                <a:gd name="connsiteY2" fmla="*/ 4364 h 905980"/>
                <a:gd name="connsiteX3" fmla="*/ 7037857 w 7490847"/>
                <a:gd name="connsiteY3" fmla="*/ 0 h 905980"/>
                <a:gd name="connsiteX4" fmla="*/ 7490847 w 7490847"/>
                <a:gd name="connsiteY4" fmla="*/ 452990 h 905980"/>
                <a:gd name="connsiteX5" fmla="*/ 7037857 w 7490847"/>
                <a:gd name="connsiteY5" fmla="*/ 905980 h 905980"/>
                <a:gd name="connsiteX6" fmla="*/ 6994566 w 7490847"/>
                <a:gd name="connsiteY6" fmla="*/ 901616 h 905980"/>
                <a:gd name="connsiteX7" fmla="*/ 6994566 w 7490847"/>
                <a:gd name="connsiteY7" fmla="*/ 905980 h 905980"/>
                <a:gd name="connsiteX8" fmla="*/ 0 w 7490847"/>
                <a:gd name="connsiteY8" fmla="*/ 905980 h 905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90847" h="905980">
                  <a:moveTo>
                    <a:pt x="0" y="0"/>
                  </a:moveTo>
                  <a:lnTo>
                    <a:pt x="6994566" y="0"/>
                  </a:lnTo>
                  <a:lnTo>
                    <a:pt x="6994566" y="4364"/>
                  </a:lnTo>
                  <a:lnTo>
                    <a:pt x="7037857" y="0"/>
                  </a:lnTo>
                  <a:cubicBezTo>
                    <a:pt x="7288036" y="0"/>
                    <a:pt x="7490847" y="202811"/>
                    <a:pt x="7490847" y="452990"/>
                  </a:cubicBezTo>
                  <a:cubicBezTo>
                    <a:pt x="7490847" y="703169"/>
                    <a:pt x="7288036" y="905980"/>
                    <a:pt x="7037857" y="905980"/>
                  </a:cubicBezTo>
                  <a:lnTo>
                    <a:pt x="6994566" y="901616"/>
                  </a:lnTo>
                  <a:lnTo>
                    <a:pt x="6994566" y="905980"/>
                  </a:lnTo>
                  <a:lnTo>
                    <a:pt x="0" y="905980"/>
                  </a:ln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lang="zh-CN" altLang="en-US" sz="2400">
                <a:solidFill>
                  <a:schemeClr val="tx1">
                    <a:lumMod val="85000"/>
                    <a:lumOff val="15000"/>
                  </a:schemeClr>
                </a:solidFill>
                <a:cs typeface="+mn-ea"/>
                <a:sym typeface="+mn-lt"/>
              </a:endParaRPr>
            </a:p>
          </p:txBody>
        </p:sp>
        <p:sp>
          <p:nvSpPr>
            <p:cNvPr id="12" name="矩形 11"/>
            <p:cNvSpPr/>
            <p:nvPr/>
          </p:nvSpPr>
          <p:spPr>
            <a:xfrm>
              <a:off x="613320" y="2368988"/>
              <a:ext cx="7436665" cy="525657"/>
            </a:xfrm>
            <a:prstGeom prst="rect">
              <a:avLst/>
            </a:prstGeom>
            <a:grpFill/>
          </p:spPr>
          <p:txBody>
            <a:bodyPr wrap="square">
              <a:spAutoFit/>
            </a:bodyPr>
            <a:lstStyle/>
            <a:p>
              <a:pPr marL="285750" indent="-285750">
                <a:lnSpc>
                  <a:spcPct val="130000"/>
                </a:lnSpc>
                <a:buFont typeface="Arial" panose="020B0604020202020204" pitchFamily="34" charset="0"/>
                <a:buChar char="•"/>
              </a:pPr>
              <a:r>
                <a:rPr lang="zh-CN" altLang="en-US" sz="2400" dirty="0">
                  <a:solidFill>
                    <a:schemeClr val="tx1">
                      <a:lumMod val="85000"/>
                      <a:lumOff val="15000"/>
                    </a:schemeClr>
                  </a:solidFill>
                  <a:cs typeface="+mn-ea"/>
                  <a:sym typeface="+mn-lt"/>
                </a:rPr>
                <a:t>直接材料属于纯粹的变动成本项目，需要与销量建立一定的函数关系</a:t>
              </a:r>
              <a:endParaRPr lang="zh-CN" altLang="en-US" sz="2400" dirty="0">
                <a:solidFill>
                  <a:schemeClr val="tx1">
                    <a:lumMod val="85000"/>
                    <a:lumOff val="15000"/>
                  </a:schemeClr>
                </a:solidFill>
                <a:cs typeface="+mn-ea"/>
                <a:sym typeface="+mn-lt"/>
              </a:endParaRPr>
            </a:p>
          </p:txBody>
        </p:sp>
      </p:grpSp>
      <p:grpSp>
        <p:nvGrpSpPr>
          <p:cNvPr id="13" name="组合 12"/>
          <p:cNvGrpSpPr/>
          <p:nvPr/>
        </p:nvGrpSpPr>
        <p:grpSpPr>
          <a:xfrm>
            <a:off x="296883" y="3040083"/>
            <a:ext cx="8955916" cy="905980"/>
            <a:chOff x="296883" y="3040083"/>
            <a:chExt cx="6427767" cy="905980"/>
          </a:xfrm>
          <a:noFill/>
        </p:grpSpPr>
        <p:sp>
          <p:nvSpPr>
            <p:cNvPr id="14" name="任意多边形 10"/>
            <p:cNvSpPr/>
            <p:nvPr/>
          </p:nvSpPr>
          <p:spPr>
            <a:xfrm>
              <a:off x="296883" y="3040083"/>
              <a:ext cx="6427767" cy="905980"/>
            </a:xfrm>
            <a:custGeom>
              <a:avLst/>
              <a:gdLst>
                <a:gd name="connsiteX0" fmla="*/ 0 w 7490847"/>
                <a:gd name="connsiteY0" fmla="*/ 0 h 905980"/>
                <a:gd name="connsiteX1" fmla="*/ 6994566 w 7490847"/>
                <a:gd name="connsiteY1" fmla="*/ 0 h 905980"/>
                <a:gd name="connsiteX2" fmla="*/ 6994566 w 7490847"/>
                <a:gd name="connsiteY2" fmla="*/ 4364 h 905980"/>
                <a:gd name="connsiteX3" fmla="*/ 7037857 w 7490847"/>
                <a:gd name="connsiteY3" fmla="*/ 0 h 905980"/>
                <a:gd name="connsiteX4" fmla="*/ 7490847 w 7490847"/>
                <a:gd name="connsiteY4" fmla="*/ 452990 h 905980"/>
                <a:gd name="connsiteX5" fmla="*/ 7037857 w 7490847"/>
                <a:gd name="connsiteY5" fmla="*/ 905980 h 905980"/>
                <a:gd name="connsiteX6" fmla="*/ 6994566 w 7490847"/>
                <a:gd name="connsiteY6" fmla="*/ 901616 h 905980"/>
                <a:gd name="connsiteX7" fmla="*/ 6994566 w 7490847"/>
                <a:gd name="connsiteY7" fmla="*/ 905980 h 905980"/>
                <a:gd name="connsiteX8" fmla="*/ 0 w 7490847"/>
                <a:gd name="connsiteY8" fmla="*/ 905980 h 905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90847" h="905980">
                  <a:moveTo>
                    <a:pt x="0" y="0"/>
                  </a:moveTo>
                  <a:lnTo>
                    <a:pt x="6994566" y="0"/>
                  </a:lnTo>
                  <a:lnTo>
                    <a:pt x="6994566" y="4364"/>
                  </a:lnTo>
                  <a:lnTo>
                    <a:pt x="7037857" y="0"/>
                  </a:lnTo>
                  <a:cubicBezTo>
                    <a:pt x="7288036" y="0"/>
                    <a:pt x="7490847" y="202811"/>
                    <a:pt x="7490847" y="452990"/>
                  </a:cubicBezTo>
                  <a:cubicBezTo>
                    <a:pt x="7490847" y="703169"/>
                    <a:pt x="7288036" y="905980"/>
                    <a:pt x="7037857" y="905980"/>
                  </a:cubicBezTo>
                  <a:lnTo>
                    <a:pt x="6994566" y="901616"/>
                  </a:lnTo>
                  <a:lnTo>
                    <a:pt x="6994566" y="905980"/>
                  </a:lnTo>
                  <a:lnTo>
                    <a:pt x="0" y="905980"/>
                  </a:ln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lang="zh-CN" altLang="en-US" sz="2400">
                <a:solidFill>
                  <a:schemeClr val="tx1">
                    <a:lumMod val="85000"/>
                    <a:lumOff val="15000"/>
                  </a:schemeClr>
                </a:solidFill>
                <a:cs typeface="+mn-ea"/>
                <a:sym typeface="+mn-lt"/>
              </a:endParaRPr>
            </a:p>
          </p:txBody>
        </p:sp>
        <p:sp>
          <p:nvSpPr>
            <p:cNvPr id="15" name="矩形 14"/>
            <p:cNvSpPr/>
            <p:nvPr/>
          </p:nvSpPr>
          <p:spPr>
            <a:xfrm>
              <a:off x="613320" y="3207992"/>
              <a:ext cx="4094839" cy="525657"/>
            </a:xfrm>
            <a:prstGeom prst="rect">
              <a:avLst/>
            </a:prstGeom>
            <a:grpFill/>
          </p:spPr>
          <p:txBody>
            <a:bodyPr wrap="none">
              <a:spAutoFit/>
            </a:bodyPr>
            <a:lstStyle/>
            <a:p>
              <a:pPr marL="285750" indent="-285750">
                <a:lnSpc>
                  <a:spcPct val="130000"/>
                </a:lnSpc>
                <a:buFont typeface="Arial" panose="020B0604020202020204" pitchFamily="34" charset="0"/>
                <a:buChar char="•"/>
              </a:pPr>
              <a:r>
                <a:rPr lang="zh-CN" altLang="en-US" sz="2400" dirty="0">
                  <a:solidFill>
                    <a:schemeClr val="tx1">
                      <a:lumMod val="85000"/>
                      <a:lumOff val="15000"/>
                    </a:schemeClr>
                  </a:solidFill>
                  <a:cs typeface="+mn-ea"/>
                  <a:sym typeface="+mn-lt"/>
                </a:rPr>
                <a:t>需要按每一种材料的使用量来计算成本</a:t>
              </a:r>
              <a:endParaRPr lang="zh-CN" altLang="en-US" sz="2400" dirty="0">
                <a:solidFill>
                  <a:schemeClr val="tx1">
                    <a:lumMod val="85000"/>
                    <a:lumOff val="15000"/>
                  </a:schemeClr>
                </a:solidFill>
                <a:cs typeface="+mn-ea"/>
                <a:sym typeface="+mn-lt"/>
              </a:endParaRPr>
            </a:p>
          </p:txBody>
        </p:sp>
      </p:grpSp>
      <p:grpSp>
        <p:nvGrpSpPr>
          <p:cNvPr id="16" name="组合 15"/>
          <p:cNvGrpSpPr/>
          <p:nvPr/>
        </p:nvGrpSpPr>
        <p:grpSpPr>
          <a:xfrm>
            <a:off x="296881" y="3946063"/>
            <a:ext cx="11450929" cy="905980"/>
            <a:chOff x="296882" y="3946063"/>
            <a:chExt cx="8218468" cy="905980"/>
          </a:xfrm>
          <a:noFill/>
        </p:grpSpPr>
        <p:sp>
          <p:nvSpPr>
            <p:cNvPr id="17" name="任意多边形 11"/>
            <p:cNvSpPr/>
            <p:nvPr/>
          </p:nvSpPr>
          <p:spPr>
            <a:xfrm>
              <a:off x="296882" y="3946063"/>
              <a:ext cx="8218468" cy="905980"/>
            </a:xfrm>
            <a:custGeom>
              <a:avLst/>
              <a:gdLst>
                <a:gd name="connsiteX0" fmla="*/ 0 w 7490847"/>
                <a:gd name="connsiteY0" fmla="*/ 0 h 905980"/>
                <a:gd name="connsiteX1" fmla="*/ 6994566 w 7490847"/>
                <a:gd name="connsiteY1" fmla="*/ 0 h 905980"/>
                <a:gd name="connsiteX2" fmla="*/ 6994566 w 7490847"/>
                <a:gd name="connsiteY2" fmla="*/ 4364 h 905980"/>
                <a:gd name="connsiteX3" fmla="*/ 7037857 w 7490847"/>
                <a:gd name="connsiteY3" fmla="*/ 0 h 905980"/>
                <a:gd name="connsiteX4" fmla="*/ 7490847 w 7490847"/>
                <a:gd name="connsiteY4" fmla="*/ 452990 h 905980"/>
                <a:gd name="connsiteX5" fmla="*/ 7037857 w 7490847"/>
                <a:gd name="connsiteY5" fmla="*/ 905980 h 905980"/>
                <a:gd name="connsiteX6" fmla="*/ 6994566 w 7490847"/>
                <a:gd name="connsiteY6" fmla="*/ 901616 h 905980"/>
                <a:gd name="connsiteX7" fmla="*/ 6994566 w 7490847"/>
                <a:gd name="connsiteY7" fmla="*/ 905980 h 905980"/>
                <a:gd name="connsiteX8" fmla="*/ 0 w 7490847"/>
                <a:gd name="connsiteY8" fmla="*/ 905980 h 905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90847" h="905980">
                  <a:moveTo>
                    <a:pt x="0" y="0"/>
                  </a:moveTo>
                  <a:lnTo>
                    <a:pt x="6994566" y="0"/>
                  </a:lnTo>
                  <a:lnTo>
                    <a:pt x="6994566" y="4364"/>
                  </a:lnTo>
                  <a:lnTo>
                    <a:pt x="7037857" y="0"/>
                  </a:lnTo>
                  <a:cubicBezTo>
                    <a:pt x="7288036" y="0"/>
                    <a:pt x="7490847" y="202811"/>
                    <a:pt x="7490847" y="452990"/>
                  </a:cubicBezTo>
                  <a:cubicBezTo>
                    <a:pt x="7490847" y="703169"/>
                    <a:pt x="7288036" y="905980"/>
                    <a:pt x="7037857" y="905980"/>
                  </a:cubicBezTo>
                  <a:lnTo>
                    <a:pt x="6994566" y="901616"/>
                  </a:lnTo>
                  <a:lnTo>
                    <a:pt x="6994566" y="905980"/>
                  </a:lnTo>
                  <a:lnTo>
                    <a:pt x="0" y="905980"/>
                  </a:ln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lang="zh-CN" altLang="en-US" sz="2400">
                <a:solidFill>
                  <a:schemeClr val="tx1">
                    <a:lumMod val="85000"/>
                    <a:lumOff val="15000"/>
                  </a:schemeClr>
                </a:solidFill>
                <a:cs typeface="+mn-ea"/>
                <a:sym typeface="+mn-lt"/>
              </a:endParaRPr>
            </a:p>
          </p:txBody>
        </p:sp>
        <p:sp>
          <p:nvSpPr>
            <p:cNvPr id="18" name="矩形 17"/>
            <p:cNvSpPr/>
            <p:nvPr/>
          </p:nvSpPr>
          <p:spPr>
            <a:xfrm>
              <a:off x="613320" y="4133921"/>
              <a:ext cx="7734300" cy="525657"/>
            </a:xfrm>
            <a:prstGeom prst="rect">
              <a:avLst/>
            </a:prstGeom>
            <a:grpFill/>
          </p:spPr>
          <p:txBody>
            <a:bodyPr wrap="square">
              <a:spAutoFit/>
            </a:bodyPr>
            <a:lstStyle/>
            <a:p>
              <a:pPr marL="285750" indent="-285750">
                <a:lnSpc>
                  <a:spcPct val="130000"/>
                </a:lnSpc>
                <a:buFont typeface="Arial" panose="020B0604020202020204" pitchFamily="34" charset="0"/>
                <a:buChar char="•"/>
              </a:pPr>
              <a:r>
                <a:rPr lang="zh-CN" altLang="en-US" sz="2400" dirty="0">
                  <a:solidFill>
                    <a:schemeClr val="tx1">
                      <a:lumMod val="85000"/>
                      <a:lumOff val="15000"/>
                    </a:schemeClr>
                  </a:solidFill>
                  <a:cs typeface="+mn-ea"/>
                  <a:sym typeface="+mn-lt"/>
                </a:rPr>
                <a:t>对于材料种类众多的企业，特别需要在平时就维护好成本系统</a:t>
              </a:r>
              <a:endParaRPr lang="zh-CN" altLang="en-US" sz="2400" dirty="0">
                <a:solidFill>
                  <a:schemeClr val="tx1">
                    <a:lumMod val="85000"/>
                    <a:lumOff val="15000"/>
                  </a:schemeClr>
                </a:solidFill>
                <a:cs typeface="+mn-ea"/>
                <a:sym typeface="+mn-lt"/>
              </a:endParaRPr>
            </a:p>
          </p:txBody>
        </p:sp>
      </p:grpSp>
      <p:grpSp>
        <p:nvGrpSpPr>
          <p:cNvPr id="19" name="组合 18"/>
          <p:cNvGrpSpPr/>
          <p:nvPr/>
        </p:nvGrpSpPr>
        <p:grpSpPr>
          <a:xfrm>
            <a:off x="296881" y="4863927"/>
            <a:ext cx="12379923" cy="1084854"/>
            <a:chOff x="296882" y="4813127"/>
            <a:chExt cx="8885218" cy="1084854"/>
          </a:xfrm>
          <a:noFill/>
        </p:grpSpPr>
        <p:sp>
          <p:nvSpPr>
            <p:cNvPr id="20" name="任意多边形 12"/>
            <p:cNvSpPr/>
            <p:nvPr/>
          </p:nvSpPr>
          <p:spPr>
            <a:xfrm>
              <a:off x="296882" y="4813127"/>
              <a:ext cx="8885218" cy="905980"/>
            </a:xfrm>
            <a:custGeom>
              <a:avLst/>
              <a:gdLst>
                <a:gd name="connsiteX0" fmla="*/ 0 w 7490847"/>
                <a:gd name="connsiteY0" fmla="*/ 0 h 905980"/>
                <a:gd name="connsiteX1" fmla="*/ 6994566 w 7490847"/>
                <a:gd name="connsiteY1" fmla="*/ 0 h 905980"/>
                <a:gd name="connsiteX2" fmla="*/ 6994566 w 7490847"/>
                <a:gd name="connsiteY2" fmla="*/ 4364 h 905980"/>
                <a:gd name="connsiteX3" fmla="*/ 7037857 w 7490847"/>
                <a:gd name="connsiteY3" fmla="*/ 0 h 905980"/>
                <a:gd name="connsiteX4" fmla="*/ 7490847 w 7490847"/>
                <a:gd name="connsiteY4" fmla="*/ 452990 h 905980"/>
                <a:gd name="connsiteX5" fmla="*/ 7037857 w 7490847"/>
                <a:gd name="connsiteY5" fmla="*/ 905980 h 905980"/>
                <a:gd name="connsiteX6" fmla="*/ 6994566 w 7490847"/>
                <a:gd name="connsiteY6" fmla="*/ 901616 h 905980"/>
                <a:gd name="connsiteX7" fmla="*/ 6994566 w 7490847"/>
                <a:gd name="connsiteY7" fmla="*/ 905980 h 905980"/>
                <a:gd name="connsiteX8" fmla="*/ 0 w 7490847"/>
                <a:gd name="connsiteY8" fmla="*/ 905980 h 905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90847" h="905980">
                  <a:moveTo>
                    <a:pt x="0" y="0"/>
                  </a:moveTo>
                  <a:lnTo>
                    <a:pt x="6994566" y="0"/>
                  </a:lnTo>
                  <a:lnTo>
                    <a:pt x="6994566" y="4364"/>
                  </a:lnTo>
                  <a:lnTo>
                    <a:pt x="7037857" y="0"/>
                  </a:lnTo>
                  <a:cubicBezTo>
                    <a:pt x="7288036" y="0"/>
                    <a:pt x="7490847" y="202811"/>
                    <a:pt x="7490847" y="452990"/>
                  </a:cubicBezTo>
                  <a:cubicBezTo>
                    <a:pt x="7490847" y="703169"/>
                    <a:pt x="7288036" y="905980"/>
                    <a:pt x="7037857" y="905980"/>
                  </a:cubicBezTo>
                  <a:lnTo>
                    <a:pt x="6994566" y="901616"/>
                  </a:lnTo>
                  <a:lnTo>
                    <a:pt x="6994566" y="905980"/>
                  </a:lnTo>
                  <a:lnTo>
                    <a:pt x="0" y="905980"/>
                  </a:ln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lang="zh-CN" altLang="en-US" sz="2400">
                <a:solidFill>
                  <a:schemeClr val="tx1">
                    <a:lumMod val="85000"/>
                    <a:lumOff val="15000"/>
                  </a:schemeClr>
                </a:solidFill>
                <a:cs typeface="+mn-ea"/>
                <a:sym typeface="+mn-lt"/>
              </a:endParaRPr>
            </a:p>
          </p:txBody>
        </p:sp>
        <p:sp>
          <p:nvSpPr>
            <p:cNvPr id="21" name="矩形 20"/>
            <p:cNvSpPr/>
            <p:nvPr/>
          </p:nvSpPr>
          <p:spPr>
            <a:xfrm>
              <a:off x="613320" y="4892193"/>
              <a:ext cx="7962900" cy="1005788"/>
            </a:xfrm>
            <a:prstGeom prst="rect">
              <a:avLst/>
            </a:prstGeom>
            <a:grpFill/>
          </p:spPr>
          <p:txBody>
            <a:bodyPr wrap="square">
              <a:spAutoFit/>
            </a:bodyPr>
            <a:lstStyle/>
            <a:p>
              <a:pPr marL="285750" indent="-285750">
                <a:lnSpc>
                  <a:spcPct val="130000"/>
                </a:lnSpc>
                <a:buFont typeface="Arial" panose="020B0604020202020204" pitchFamily="34" charset="0"/>
                <a:buChar char="•"/>
              </a:pPr>
              <a:r>
                <a:rPr lang="zh-CN" altLang="en-US" sz="2400" dirty="0">
                  <a:solidFill>
                    <a:schemeClr val="tx1">
                      <a:lumMod val="85000"/>
                      <a:lumOff val="15000"/>
                    </a:schemeClr>
                  </a:solidFill>
                  <a:cs typeface="+mn-ea"/>
                  <a:sym typeface="+mn-lt"/>
                </a:rPr>
                <a:t>变通的方法是用上一个年度的单位成本或原材料占销售的百分比加以调整作为今年的成本数据但是不精确会漏掉很多应该做的调整</a:t>
              </a:r>
              <a:endParaRPr lang="zh-CN" altLang="en-US" sz="2400"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conveyor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par>
                          <p:cTn id="26" fill="hold">
                            <p:stCondLst>
                              <p:cond delay="1000"/>
                            </p:stCondLst>
                            <p:childTnLst>
                              <p:par>
                                <p:cTn id="27" presetID="22" presetClass="entr" presetSubtype="8"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wipe(left)">
                                      <p:cBhvr>
                                        <p:cTn id="29" dur="500"/>
                                        <p:tgtEl>
                                          <p:spTgt spid="16"/>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预算内容</a:t>
            </a:r>
            <a:endParaRPr lang="zh-CN" altLang="en-US" sz="3200" b="1" dirty="0">
              <a:solidFill>
                <a:srgbClr val="333F50"/>
              </a:solidFill>
              <a:latin typeface="+mn-lt"/>
              <a:ea typeface="+mn-ea"/>
              <a:cs typeface="+mn-ea"/>
              <a:sym typeface="+mn-lt"/>
            </a:endParaRPr>
          </a:p>
        </p:txBody>
      </p:sp>
      <p:sp>
        <p:nvSpPr>
          <p:cNvPr id="9" name="文本框 8"/>
          <p:cNvSpPr txBox="1"/>
          <p:nvPr/>
        </p:nvSpPr>
        <p:spPr>
          <a:xfrm>
            <a:off x="1214695" y="1842215"/>
            <a:ext cx="4028667" cy="461665"/>
          </a:xfrm>
          <a:prstGeom prst="rect">
            <a:avLst/>
          </a:prstGeom>
          <a:noFill/>
        </p:spPr>
        <p:txBody>
          <a:bodyPr wrap="square">
            <a:spAutoFit/>
          </a:bodyPr>
          <a:lstStyle>
            <a:defPPr>
              <a:defRPr lang="zh-CN"/>
            </a:defPPr>
            <a:lvl1pPr algn="ctr">
              <a:defRPr sz="20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pPr algn="l"/>
            <a:r>
              <a:rPr lang="zh-CN" altLang="en-US" sz="2400" dirty="0">
                <a:solidFill>
                  <a:schemeClr val="tx1">
                    <a:lumMod val="85000"/>
                    <a:lumOff val="15000"/>
                  </a:schemeClr>
                </a:solidFill>
                <a:latin typeface="+mn-lt"/>
                <a:ea typeface="+mn-ea"/>
                <a:cs typeface="+mn-ea"/>
                <a:sym typeface="+mn-lt"/>
              </a:rPr>
              <a:t>生产预算</a:t>
            </a:r>
            <a:r>
              <a:rPr lang="en-US" altLang="zh-CN" sz="2400" dirty="0">
                <a:solidFill>
                  <a:schemeClr val="tx1">
                    <a:lumMod val="85000"/>
                    <a:lumOff val="15000"/>
                  </a:schemeClr>
                </a:solidFill>
                <a:latin typeface="+mn-lt"/>
                <a:ea typeface="+mn-ea"/>
                <a:cs typeface="+mn-ea"/>
                <a:sym typeface="+mn-lt"/>
              </a:rPr>
              <a:t>-</a:t>
            </a:r>
            <a:r>
              <a:rPr lang="zh-CN" altLang="en-US" sz="2400" dirty="0">
                <a:solidFill>
                  <a:schemeClr val="tx1">
                    <a:lumMod val="85000"/>
                    <a:lumOff val="15000"/>
                  </a:schemeClr>
                </a:solidFill>
                <a:latin typeface="+mn-lt"/>
                <a:ea typeface="+mn-ea"/>
                <a:cs typeface="+mn-ea"/>
                <a:sym typeface="+mn-lt"/>
              </a:rPr>
              <a:t>直接材料费</a:t>
            </a:r>
            <a:endParaRPr lang="zh-CN" altLang="en-US" sz="2400" dirty="0">
              <a:solidFill>
                <a:schemeClr val="tx1">
                  <a:lumMod val="85000"/>
                  <a:lumOff val="15000"/>
                </a:schemeClr>
              </a:solidFill>
              <a:latin typeface="+mn-lt"/>
              <a:ea typeface="+mn-ea"/>
              <a:cs typeface="+mn-ea"/>
              <a:sym typeface="+mn-lt"/>
            </a:endParaRPr>
          </a:p>
        </p:txBody>
      </p:sp>
      <p:sp>
        <p:nvSpPr>
          <p:cNvPr id="12" name="文本框 11"/>
          <p:cNvSpPr txBox="1"/>
          <p:nvPr/>
        </p:nvSpPr>
        <p:spPr>
          <a:xfrm>
            <a:off x="1167622" y="2666975"/>
            <a:ext cx="2051388" cy="523220"/>
          </a:xfrm>
          <a:prstGeom prst="rect">
            <a:avLst/>
          </a:prstGeom>
          <a:noFill/>
        </p:spPr>
        <p:txBody>
          <a:bodyPr wrap="square">
            <a:spAutoFit/>
          </a:bodyPr>
          <a:lstStyle>
            <a:defPPr>
              <a:defRPr lang="zh-CN"/>
            </a:defPPr>
            <a:lvl1pPr>
              <a:defRPr sz="2000" b="1">
                <a:solidFill>
                  <a:schemeClr val="tx1">
                    <a:lumMod val="75000"/>
                    <a:lumOff val="25000"/>
                  </a:schemeClr>
                </a:solidFill>
                <a:latin typeface="微软雅黑" panose="020B0503020204020204" charset="-122"/>
                <a:ea typeface="微软雅黑" panose="020B0503020204020204" charset="-122"/>
              </a:defRPr>
            </a:lvl1pPr>
          </a:lstStyle>
          <a:p>
            <a:r>
              <a:rPr lang="zh-CN" altLang="en-US" sz="2800" dirty="0">
                <a:solidFill>
                  <a:schemeClr val="tx1">
                    <a:lumMod val="85000"/>
                    <a:lumOff val="15000"/>
                  </a:schemeClr>
                </a:solidFill>
                <a:latin typeface="+mn-lt"/>
                <a:ea typeface="+mn-ea"/>
                <a:cs typeface="+mn-ea"/>
                <a:sym typeface="+mn-lt"/>
              </a:rPr>
              <a:t>物料清单</a:t>
            </a:r>
            <a:endParaRPr lang="zh-CN" altLang="en-US" sz="2800" dirty="0">
              <a:solidFill>
                <a:schemeClr val="tx1">
                  <a:lumMod val="85000"/>
                  <a:lumOff val="15000"/>
                </a:schemeClr>
              </a:solidFill>
              <a:latin typeface="+mn-lt"/>
              <a:ea typeface="+mn-ea"/>
              <a:cs typeface="+mn-ea"/>
              <a:sym typeface="+mn-lt"/>
            </a:endParaRPr>
          </a:p>
        </p:txBody>
      </p:sp>
      <p:sp>
        <p:nvSpPr>
          <p:cNvPr id="13" name="文本框 12"/>
          <p:cNvSpPr txBox="1"/>
          <p:nvPr/>
        </p:nvSpPr>
        <p:spPr>
          <a:xfrm>
            <a:off x="1214695" y="3278543"/>
            <a:ext cx="3827560" cy="961289"/>
          </a:xfrm>
          <a:prstGeom prst="rect">
            <a:avLst/>
          </a:prstGeom>
          <a:noFill/>
        </p:spPr>
        <p:txBody>
          <a:bodyPr wrap="square">
            <a:spAutoFit/>
          </a:bodyPr>
          <a:lstStyle>
            <a:defPPr>
              <a:defRPr lang="zh-CN"/>
            </a:defPPr>
            <a:lvl1pPr>
              <a:defRPr sz="1600">
                <a:solidFill>
                  <a:schemeClr val="tx1">
                    <a:lumMod val="75000"/>
                    <a:lumOff val="25000"/>
                  </a:schemeClr>
                </a:solidFill>
                <a:latin typeface="微软雅黑" panose="020B0503020204020204" charset="-122"/>
                <a:ea typeface="微软雅黑" panose="020B0503020204020204" charset="-122"/>
              </a:defRPr>
            </a:lvl1pPr>
          </a:lstStyle>
          <a:p>
            <a:pPr>
              <a:lnSpc>
                <a:spcPct val="150000"/>
              </a:lnSpc>
            </a:pPr>
            <a:r>
              <a:rPr lang="en-US" altLang="zh-CN" sz="2000" dirty="0">
                <a:solidFill>
                  <a:schemeClr val="tx1">
                    <a:lumMod val="85000"/>
                    <a:lumOff val="15000"/>
                  </a:schemeClr>
                </a:solidFill>
                <a:latin typeface="+mn-lt"/>
                <a:ea typeface="+mn-ea"/>
                <a:cs typeface="+mn-ea"/>
                <a:sym typeface="+mn-lt"/>
              </a:rPr>
              <a:t>1.</a:t>
            </a:r>
            <a:r>
              <a:rPr lang="zh-CN" altLang="en-US" sz="2000" dirty="0">
                <a:solidFill>
                  <a:schemeClr val="tx1">
                    <a:lumMod val="85000"/>
                    <a:lumOff val="15000"/>
                  </a:schemeClr>
                </a:solidFill>
                <a:latin typeface="+mn-lt"/>
                <a:ea typeface="+mn-ea"/>
                <a:cs typeface="+mn-ea"/>
                <a:sym typeface="+mn-lt"/>
              </a:rPr>
              <a:t>考虑国产化</a:t>
            </a:r>
            <a:endParaRPr lang="zh-CN" altLang="en-US" sz="2000" dirty="0">
              <a:solidFill>
                <a:schemeClr val="tx1">
                  <a:lumMod val="85000"/>
                  <a:lumOff val="15000"/>
                </a:schemeClr>
              </a:solidFill>
              <a:latin typeface="+mn-lt"/>
              <a:ea typeface="+mn-ea"/>
              <a:cs typeface="+mn-ea"/>
              <a:sym typeface="+mn-lt"/>
            </a:endParaRPr>
          </a:p>
          <a:p>
            <a:pPr>
              <a:lnSpc>
                <a:spcPct val="150000"/>
              </a:lnSpc>
            </a:pPr>
            <a:r>
              <a:rPr lang="en-US" altLang="zh-CN" sz="2000" dirty="0">
                <a:solidFill>
                  <a:schemeClr val="tx1">
                    <a:lumMod val="85000"/>
                    <a:lumOff val="15000"/>
                  </a:schemeClr>
                </a:solidFill>
                <a:latin typeface="+mn-lt"/>
                <a:ea typeface="+mn-ea"/>
                <a:cs typeface="+mn-ea"/>
                <a:sym typeface="+mn-lt"/>
              </a:rPr>
              <a:t>2.</a:t>
            </a:r>
            <a:r>
              <a:rPr lang="zh-CN" altLang="en-US" sz="2000" dirty="0">
                <a:solidFill>
                  <a:schemeClr val="tx1">
                    <a:lumMod val="85000"/>
                    <a:lumOff val="15000"/>
                  </a:schemeClr>
                </a:solidFill>
                <a:latin typeface="+mn-lt"/>
                <a:ea typeface="+mn-ea"/>
                <a:cs typeface="+mn-ea"/>
                <a:sym typeface="+mn-lt"/>
              </a:rPr>
              <a:t>材料使用量的改进</a:t>
            </a:r>
            <a:r>
              <a:rPr lang="en-US" altLang="zh-CN" sz="2000" dirty="0">
                <a:solidFill>
                  <a:schemeClr val="tx1">
                    <a:lumMod val="85000"/>
                    <a:lumOff val="15000"/>
                  </a:schemeClr>
                </a:solidFill>
                <a:latin typeface="+mn-lt"/>
                <a:ea typeface="+mn-ea"/>
                <a:cs typeface="+mn-ea"/>
                <a:sym typeface="+mn-lt"/>
              </a:rPr>
              <a:t>- </a:t>
            </a:r>
            <a:r>
              <a:rPr lang="zh-CN" altLang="en-US" sz="2000" dirty="0">
                <a:solidFill>
                  <a:schemeClr val="tx1">
                    <a:lumMod val="85000"/>
                    <a:lumOff val="15000"/>
                  </a:schemeClr>
                </a:solidFill>
                <a:latin typeface="+mn-lt"/>
                <a:ea typeface="+mn-ea"/>
                <a:cs typeface="+mn-ea"/>
                <a:sym typeface="+mn-lt"/>
              </a:rPr>
              <a:t>降低损耗</a:t>
            </a:r>
            <a:endParaRPr lang="zh-CN" altLang="en-US" sz="2000" dirty="0">
              <a:solidFill>
                <a:schemeClr val="tx1">
                  <a:lumMod val="85000"/>
                  <a:lumOff val="15000"/>
                </a:schemeClr>
              </a:solidFill>
              <a:latin typeface="+mn-lt"/>
              <a:ea typeface="+mn-ea"/>
              <a:cs typeface="+mn-ea"/>
              <a:sym typeface="+mn-lt"/>
            </a:endParaRPr>
          </a:p>
        </p:txBody>
      </p:sp>
      <p:sp>
        <p:nvSpPr>
          <p:cNvPr id="16" name="文本框 15"/>
          <p:cNvSpPr txBox="1"/>
          <p:nvPr/>
        </p:nvSpPr>
        <p:spPr>
          <a:xfrm>
            <a:off x="6284902" y="2664558"/>
            <a:ext cx="2504712" cy="523220"/>
          </a:xfrm>
          <a:prstGeom prst="rect">
            <a:avLst/>
          </a:prstGeom>
          <a:noFill/>
        </p:spPr>
        <p:txBody>
          <a:bodyPr wrap="square">
            <a:spAutoFit/>
          </a:bodyPr>
          <a:lstStyle>
            <a:defPPr>
              <a:defRPr lang="zh-CN"/>
            </a:defPPr>
            <a:lvl1pPr>
              <a:defRPr sz="2000" b="1">
                <a:solidFill>
                  <a:schemeClr val="tx1">
                    <a:lumMod val="75000"/>
                    <a:lumOff val="25000"/>
                  </a:schemeClr>
                </a:solidFill>
                <a:latin typeface="微软雅黑" panose="020B0503020204020204" charset="-122"/>
                <a:ea typeface="微软雅黑" panose="020B0503020204020204" charset="-122"/>
              </a:defRPr>
            </a:lvl1pPr>
          </a:lstStyle>
          <a:p>
            <a:r>
              <a:rPr lang="zh-CN" altLang="en-US" sz="2800" dirty="0">
                <a:solidFill>
                  <a:schemeClr val="tx1">
                    <a:lumMod val="85000"/>
                    <a:lumOff val="15000"/>
                  </a:schemeClr>
                </a:solidFill>
                <a:latin typeface="+mn-lt"/>
                <a:ea typeface="+mn-ea"/>
                <a:cs typeface="+mn-ea"/>
                <a:sym typeface="+mn-lt"/>
              </a:rPr>
              <a:t>采购单价</a:t>
            </a:r>
            <a:endParaRPr lang="zh-CN" altLang="en-US" sz="2800" dirty="0">
              <a:solidFill>
                <a:schemeClr val="tx1">
                  <a:lumMod val="85000"/>
                  <a:lumOff val="15000"/>
                </a:schemeClr>
              </a:solidFill>
              <a:latin typeface="+mn-lt"/>
              <a:ea typeface="+mn-ea"/>
              <a:cs typeface="+mn-ea"/>
              <a:sym typeface="+mn-lt"/>
            </a:endParaRPr>
          </a:p>
        </p:txBody>
      </p:sp>
      <p:sp>
        <p:nvSpPr>
          <p:cNvPr id="17" name="文本框 16"/>
          <p:cNvSpPr txBox="1"/>
          <p:nvPr/>
        </p:nvSpPr>
        <p:spPr>
          <a:xfrm>
            <a:off x="6284902" y="3278542"/>
            <a:ext cx="4847512" cy="961289"/>
          </a:xfrm>
          <a:prstGeom prst="rect">
            <a:avLst/>
          </a:prstGeom>
          <a:noFill/>
        </p:spPr>
        <p:txBody>
          <a:bodyPr wrap="square">
            <a:spAutoFit/>
          </a:bodyPr>
          <a:lstStyle>
            <a:defPPr>
              <a:defRPr lang="zh-CN"/>
            </a:defPPr>
            <a:lvl1pPr>
              <a:defRPr sz="1600">
                <a:solidFill>
                  <a:schemeClr val="tx1">
                    <a:lumMod val="75000"/>
                    <a:lumOff val="25000"/>
                  </a:schemeClr>
                </a:solidFill>
                <a:latin typeface="微软雅黑" panose="020B0503020204020204" charset="-122"/>
                <a:ea typeface="微软雅黑" panose="020B0503020204020204" charset="-122"/>
              </a:defRPr>
            </a:lvl1pPr>
          </a:lstStyle>
          <a:p>
            <a:pPr>
              <a:lnSpc>
                <a:spcPct val="150000"/>
              </a:lnSpc>
            </a:pPr>
            <a:r>
              <a:rPr lang="zh-CN" altLang="en-US" sz="2000" dirty="0">
                <a:solidFill>
                  <a:schemeClr val="tx1">
                    <a:lumMod val="85000"/>
                    <a:lumOff val="15000"/>
                  </a:schemeClr>
                </a:solidFill>
                <a:latin typeface="+mn-lt"/>
                <a:ea typeface="+mn-ea"/>
                <a:cs typeface="+mn-ea"/>
                <a:sym typeface="+mn-lt"/>
              </a:rPr>
              <a:t>考虑采购价格</a:t>
            </a:r>
            <a:r>
              <a:rPr lang="en-US" altLang="zh-CN" sz="2000" dirty="0">
                <a:solidFill>
                  <a:schemeClr val="tx1">
                    <a:lumMod val="85000"/>
                    <a:lumOff val="15000"/>
                  </a:schemeClr>
                </a:solidFill>
                <a:latin typeface="+mn-lt"/>
                <a:ea typeface="+mn-ea"/>
                <a:cs typeface="+mn-ea"/>
                <a:sym typeface="+mn-lt"/>
              </a:rPr>
              <a:t>,</a:t>
            </a:r>
            <a:r>
              <a:rPr lang="zh-CN" altLang="en-US" sz="2000" dirty="0">
                <a:solidFill>
                  <a:schemeClr val="tx1">
                    <a:lumMod val="85000"/>
                    <a:lumOff val="15000"/>
                  </a:schemeClr>
                </a:solidFill>
                <a:latin typeface="+mn-lt"/>
                <a:ea typeface="+mn-ea"/>
                <a:cs typeface="+mn-ea"/>
                <a:sym typeface="+mn-lt"/>
              </a:rPr>
              <a:t>运费、装卸费、进口关税的变动汇率影响</a:t>
            </a:r>
            <a:endParaRPr lang="zh-CN" altLang="en-US" sz="2000" dirty="0">
              <a:solidFill>
                <a:schemeClr val="tx1">
                  <a:lumMod val="85000"/>
                  <a:lumOff val="15000"/>
                </a:schemeClr>
              </a:solidFill>
              <a:latin typeface="+mn-lt"/>
              <a:ea typeface="+mn-ea"/>
              <a:cs typeface="+mn-ea"/>
              <a:sym typeface="+mn-lt"/>
            </a:endParaRPr>
          </a:p>
        </p:txBody>
      </p:sp>
      <p:sp>
        <p:nvSpPr>
          <p:cNvPr id="20" name="文本框 19"/>
          <p:cNvSpPr txBox="1"/>
          <p:nvPr/>
        </p:nvSpPr>
        <p:spPr>
          <a:xfrm>
            <a:off x="1167622" y="4743139"/>
            <a:ext cx="2781656" cy="523220"/>
          </a:xfrm>
          <a:prstGeom prst="rect">
            <a:avLst/>
          </a:prstGeom>
          <a:noFill/>
        </p:spPr>
        <p:txBody>
          <a:bodyPr wrap="square">
            <a:spAutoFit/>
          </a:bodyPr>
          <a:lstStyle>
            <a:defPPr>
              <a:defRPr lang="zh-CN"/>
            </a:defPPr>
            <a:lvl1pPr>
              <a:defRPr sz="2000" b="1">
                <a:solidFill>
                  <a:schemeClr val="tx1">
                    <a:lumMod val="75000"/>
                    <a:lumOff val="25000"/>
                  </a:schemeClr>
                </a:solidFill>
                <a:latin typeface="微软雅黑" panose="020B0503020204020204" charset="-122"/>
                <a:ea typeface="微软雅黑" panose="020B0503020204020204" charset="-122"/>
              </a:defRPr>
            </a:lvl1pPr>
          </a:lstStyle>
          <a:p>
            <a:r>
              <a:rPr lang="zh-CN" altLang="en-US" sz="2800" dirty="0">
                <a:solidFill>
                  <a:schemeClr val="tx1">
                    <a:lumMod val="85000"/>
                    <a:lumOff val="15000"/>
                  </a:schemeClr>
                </a:solidFill>
                <a:latin typeface="+mn-lt"/>
                <a:ea typeface="+mn-ea"/>
                <a:cs typeface="+mn-ea"/>
                <a:sym typeface="+mn-lt"/>
              </a:rPr>
              <a:t>建议</a:t>
            </a:r>
            <a:endParaRPr lang="zh-CN" altLang="en-US" sz="2800" dirty="0">
              <a:solidFill>
                <a:schemeClr val="tx1">
                  <a:lumMod val="85000"/>
                  <a:lumOff val="15000"/>
                </a:schemeClr>
              </a:solidFill>
              <a:latin typeface="+mn-lt"/>
              <a:ea typeface="+mn-ea"/>
              <a:cs typeface="+mn-ea"/>
              <a:sym typeface="+mn-lt"/>
            </a:endParaRPr>
          </a:p>
        </p:txBody>
      </p:sp>
      <p:sp>
        <p:nvSpPr>
          <p:cNvPr id="21" name="文本框 20"/>
          <p:cNvSpPr txBox="1"/>
          <p:nvPr/>
        </p:nvSpPr>
        <p:spPr>
          <a:xfrm>
            <a:off x="1167622" y="5165126"/>
            <a:ext cx="6583676" cy="961289"/>
          </a:xfrm>
          <a:prstGeom prst="rect">
            <a:avLst/>
          </a:prstGeom>
          <a:noFill/>
        </p:spPr>
        <p:txBody>
          <a:bodyPr wrap="square">
            <a:spAutoFit/>
          </a:bodyPr>
          <a:lstStyle>
            <a:defPPr>
              <a:defRPr lang="zh-CN"/>
            </a:defPPr>
            <a:lvl1pPr>
              <a:defRPr sz="1600">
                <a:solidFill>
                  <a:schemeClr val="tx1">
                    <a:lumMod val="75000"/>
                    <a:lumOff val="25000"/>
                  </a:schemeClr>
                </a:solidFill>
                <a:latin typeface="微软雅黑" panose="020B0503020204020204" charset="-122"/>
                <a:ea typeface="微软雅黑" panose="020B0503020204020204" charset="-122"/>
              </a:defRPr>
            </a:lvl1pPr>
          </a:lstStyle>
          <a:p>
            <a:pPr>
              <a:lnSpc>
                <a:spcPct val="150000"/>
              </a:lnSpc>
            </a:pPr>
            <a:r>
              <a:rPr lang="en-US" altLang="zh-CN" sz="2000" dirty="0">
                <a:solidFill>
                  <a:schemeClr val="tx1">
                    <a:lumMod val="85000"/>
                    <a:lumOff val="15000"/>
                  </a:schemeClr>
                </a:solidFill>
                <a:latin typeface="+mn-lt"/>
                <a:ea typeface="+mn-ea"/>
                <a:cs typeface="+mn-ea"/>
                <a:sym typeface="+mn-lt"/>
              </a:rPr>
              <a:t>1.</a:t>
            </a:r>
            <a:r>
              <a:rPr lang="zh-CN" altLang="en-US" sz="2000" dirty="0">
                <a:solidFill>
                  <a:schemeClr val="tx1">
                    <a:lumMod val="85000"/>
                    <a:lumOff val="15000"/>
                  </a:schemeClr>
                </a:solidFill>
                <a:latin typeface="+mn-lt"/>
                <a:ea typeface="+mn-ea"/>
                <a:cs typeface="+mn-ea"/>
                <a:sym typeface="+mn-lt"/>
              </a:rPr>
              <a:t>关注主要的，昂贵的材料</a:t>
            </a:r>
            <a:endParaRPr lang="zh-CN" altLang="en-US" sz="2000" dirty="0">
              <a:solidFill>
                <a:schemeClr val="tx1">
                  <a:lumMod val="85000"/>
                  <a:lumOff val="15000"/>
                </a:schemeClr>
              </a:solidFill>
              <a:latin typeface="+mn-lt"/>
              <a:ea typeface="+mn-ea"/>
              <a:cs typeface="+mn-ea"/>
              <a:sym typeface="+mn-lt"/>
            </a:endParaRPr>
          </a:p>
          <a:p>
            <a:pPr>
              <a:lnSpc>
                <a:spcPct val="150000"/>
              </a:lnSpc>
            </a:pPr>
            <a:r>
              <a:rPr lang="en-US" altLang="zh-CN" sz="2000" dirty="0">
                <a:solidFill>
                  <a:schemeClr val="tx1">
                    <a:lumMod val="85000"/>
                    <a:lumOff val="15000"/>
                  </a:schemeClr>
                </a:solidFill>
                <a:latin typeface="+mn-lt"/>
                <a:ea typeface="+mn-ea"/>
                <a:cs typeface="+mn-ea"/>
                <a:sym typeface="+mn-lt"/>
              </a:rPr>
              <a:t>2.</a:t>
            </a:r>
            <a:r>
              <a:rPr lang="zh-CN" altLang="en-US" sz="2000" dirty="0">
                <a:solidFill>
                  <a:schemeClr val="tx1">
                    <a:lumMod val="85000"/>
                    <a:lumOff val="15000"/>
                  </a:schemeClr>
                </a:solidFill>
                <a:latin typeface="+mn-lt"/>
                <a:ea typeface="+mn-ea"/>
                <a:cs typeface="+mn-ea"/>
                <a:sym typeface="+mn-lt"/>
              </a:rPr>
              <a:t>一个日常维护做的好的成本核算系统能节省大量的时间</a:t>
            </a:r>
            <a:endParaRPr lang="zh-CN" altLang="en-US" sz="2000" dirty="0">
              <a:solidFill>
                <a:schemeClr val="tx1">
                  <a:lumMod val="85000"/>
                  <a:lumOff val="1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conveyor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750"/>
                                        <p:tgtEl>
                                          <p:spTgt spid="13"/>
                                        </p:tgtEl>
                                      </p:cBhvr>
                                    </p:animEffect>
                                    <p:anim calcmode="lin" valueType="num">
                                      <p:cBhvr>
                                        <p:cTn id="21" dur="750" fill="hold"/>
                                        <p:tgtEl>
                                          <p:spTgt spid="13"/>
                                        </p:tgtEl>
                                        <p:attrNameLst>
                                          <p:attrName>ppt_x</p:attrName>
                                        </p:attrNameLst>
                                      </p:cBhvr>
                                      <p:tavLst>
                                        <p:tav tm="0">
                                          <p:val>
                                            <p:strVal val="#ppt_x"/>
                                          </p:val>
                                        </p:tav>
                                        <p:tav tm="100000">
                                          <p:val>
                                            <p:strVal val="#ppt_x"/>
                                          </p:val>
                                        </p:tav>
                                      </p:tavLst>
                                    </p:anim>
                                    <p:anim calcmode="lin" valueType="num">
                                      <p:cBhvr>
                                        <p:cTn id="22" dur="750" fill="hold"/>
                                        <p:tgtEl>
                                          <p:spTgt spid="13"/>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750"/>
                                        <p:tgtEl>
                                          <p:spTgt spid="17"/>
                                        </p:tgtEl>
                                      </p:cBhvr>
                                    </p:animEffect>
                                    <p:anim calcmode="lin" valueType="num">
                                      <p:cBhvr>
                                        <p:cTn id="27" dur="750" fill="hold"/>
                                        <p:tgtEl>
                                          <p:spTgt spid="17"/>
                                        </p:tgtEl>
                                        <p:attrNameLst>
                                          <p:attrName>ppt_x</p:attrName>
                                        </p:attrNameLst>
                                      </p:cBhvr>
                                      <p:tavLst>
                                        <p:tav tm="0">
                                          <p:val>
                                            <p:strVal val="#ppt_x"/>
                                          </p:val>
                                        </p:tav>
                                        <p:tav tm="100000">
                                          <p:val>
                                            <p:strVal val="#ppt_x"/>
                                          </p:val>
                                        </p:tav>
                                      </p:tavLst>
                                    </p:anim>
                                    <p:anim calcmode="lin" valueType="num">
                                      <p:cBhvr>
                                        <p:cTn id="28" dur="750" fill="hold"/>
                                        <p:tgtEl>
                                          <p:spTgt spid="17"/>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750"/>
                                        <p:tgtEl>
                                          <p:spTgt spid="21"/>
                                        </p:tgtEl>
                                      </p:cBhvr>
                                    </p:animEffect>
                                    <p:anim calcmode="lin" valueType="num">
                                      <p:cBhvr>
                                        <p:cTn id="33" dur="750" fill="hold"/>
                                        <p:tgtEl>
                                          <p:spTgt spid="21"/>
                                        </p:tgtEl>
                                        <p:attrNameLst>
                                          <p:attrName>ppt_x</p:attrName>
                                        </p:attrNameLst>
                                      </p:cBhvr>
                                      <p:tavLst>
                                        <p:tav tm="0">
                                          <p:val>
                                            <p:strVal val="#ppt_x"/>
                                          </p:val>
                                        </p:tav>
                                        <p:tav tm="100000">
                                          <p:val>
                                            <p:strVal val="#ppt_x"/>
                                          </p:val>
                                        </p:tav>
                                      </p:tavLst>
                                    </p:anim>
                                    <p:anim calcmode="lin" valueType="num">
                                      <p:cBhvr>
                                        <p:cTn id="34" dur="7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7"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预算内容</a:t>
            </a:r>
            <a:endParaRPr lang="zh-CN" altLang="en-US" sz="3200" b="1" dirty="0">
              <a:solidFill>
                <a:srgbClr val="333F50"/>
              </a:solidFill>
              <a:latin typeface="+mn-lt"/>
              <a:ea typeface="+mn-ea"/>
              <a:cs typeface="+mn-ea"/>
              <a:sym typeface="+mn-lt"/>
            </a:endParaRPr>
          </a:p>
        </p:txBody>
      </p:sp>
      <p:sp>
        <p:nvSpPr>
          <p:cNvPr id="9" name="文本框 8"/>
          <p:cNvSpPr txBox="1"/>
          <p:nvPr/>
        </p:nvSpPr>
        <p:spPr>
          <a:xfrm>
            <a:off x="3463708" y="1632085"/>
            <a:ext cx="5264583" cy="461665"/>
          </a:xfrm>
          <a:prstGeom prst="rect">
            <a:avLst/>
          </a:prstGeom>
          <a:noFill/>
        </p:spPr>
        <p:txBody>
          <a:bodyPr wrap="square">
            <a:spAutoFit/>
          </a:bodyPr>
          <a:lstStyle>
            <a:defPPr>
              <a:defRPr lang="zh-CN"/>
            </a:defPPr>
            <a:lvl1pPr algn="ctr">
              <a:defRPr sz="20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r>
              <a:rPr lang="zh-CN" altLang="en-US" sz="2400" b="1" dirty="0">
                <a:solidFill>
                  <a:schemeClr val="tx1">
                    <a:lumMod val="85000"/>
                    <a:lumOff val="15000"/>
                  </a:schemeClr>
                </a:solidFill>
                <a:latin typeface="+mn-lt"/>
                <a:ea typeface="+mn-ea"/>
                <a:cs typeface="+mn-ea"/>
                <a:sym typeface="+mn-lt"/>
              </a:rPr>
              <a:t>生产预算</a:t>
            </a:r>
            <a:r>
              <a:rPr lang="en-US" altLang="zh-CN" sz="2400" b="1" dirty="0">
                <a:solidFill>
                  <a:schemeClr val="tx1">
                    <a:lumMod val="85000"/>
                    <a:lumOff val="15000"/>
                  </a:schemeClr>
                </a:solidFill>
                <a:latin typeface="+mn-lt"/>
                <a:ea typeface="+mn-ea"/>
                <a:cs typeface="+mn-ea"/>
                <a:sym typeface="+mn-lt"/>
              </a:rPr>
              <a:t>-</a:t>
            </a:r>
            <a:r>
              <a:rPr lang="zh-CN" altLang="en-US" sz="2400" b="1" dirty="0">
                <a:solidFill>
                  <a:schemeClr val="tx1">
                    <a:lumMod val="85000"/>
                    <a:lumOff val="15000"/>
                  </a:schemeClr>
                </a:solidFill>
                <a:latin typeface="+mn-lt"/>
                <a:ea typeface="+mn-ea"/>
                <a:cs typeface="+mn-ea"/>
                <a:sym typeface="+mn-lt"/>
              </a:rPr>
              <a:t>间接制造费用预算</a:t>
            </a:r>
            <a:endParaRPr lang="zh-CN" altLang="en-US" sz="2400" b="1" dirty="0">
              <a:solidFill>
                <a:schemeClr val="tx1">
                  <a:lumMod val="85000"/>
                  <a:lumOff val="15000"/>
                </a:schemeClr>
              </a:solidFill>
              <a:latin typeface="+mn-lt"/>
              <a:ea typeface="+mn-ea"/>
              <a:cs typeface="+mn-ea"/>
              <a:sym typeface="+mn-lt"/>
            </a:endParaRPr>
          </a:p>
        </p:txBody>
      </p:sp>
      <p:sp>
        <p:nvSpPr>
          <p:cNvPr id="10" name="矩形 9"/>
          <p:cNvSpPr/>
          <p:nvPr/>
        </p:nvSpPr>
        <p:spPr>
          <a:xfrm>
            <a:off x="8118459" y="4711148"/>
            <a:ext cx="3087398" cy="874407"/>
          </a:xfrm>
          <a:prstGeom prst="rect">
            <a:avLst/>
          </a:prstGeom>
          <a:noFill/>
        </p:spPr>
        <p:txBody>
          <a:bodyPr wrap="square">
            <a:spAutoFit/>
          </a:bodyPr>
          <a:lstStyle/>
          <a:p>
            <a:pPr>
              <a:lnSpc>
                <a:spcPct val="150000"/>
              </a:lnSpc>
            </a:pPr>
            <a:r>
              <a:rPr lang="zh-CN" altLang="en-US" dirty="0">
                <a:solidFill>
                  <a:schemeClr val="tx1">
                    <a:lumMod val="85000"/>
                    <a:lumOff val="15000"/>
                  </a:schemeClr>
                </a:solidFill>
                <a:cs typeface="+mn-ea"/>
                <a:sym typeface="+mn-lt"/>
              </a:rPr>
              <a:t>注意折旧费用在不同核算对象间的分配</a:t>
            </a:r>
            <a:endParaRPr lang="zh-CN" altLang="en-US" dirty="0">
              <a:solidFill>
                <a:schemeClr val="tx1">
                  <a:lumMod val="85000"/>
                  <a:lumOff val="15000"/>
                </a:schemeClr>
              </a:solidFill>
              <a:cs typeface="+mn-ea"/>
              <a:sym typeface="+mn-lt"/>
            </a:endParaRPr>
          </a:p>
        </p:txBody>
      </p:sp>
      <p:sp>
        <p:nvSpPr>
          <p:cNvPr id="11" name="矩形 10"/>
          <p:cNvSpPr/>
          <p:nvPr/>
        </p:nvSpPr>
        <p:spPr>
          <a:xfrm>
            <a:off x="1184743" y="2875561"/>
            <a:ext cx="2737302" cy="458908"/>
          </a:xfrm>
          <a:prstGeom prst="rect">
            <a:avLst/>
          </a:prstGeom>
          <a:noFill/>
        </p:spPr>
        <p:txBody>
          <a:bodyPr wrap="square">
            <a:spAutoFit/>
          </a:bodyPr>
          <a:lstStyle/>
          <a:p>
            <a:pPr algn="r">
              <a:lnSpc>
                <a:spcPct val="150000"/>
              </a:lnSpc>
            </a:pPr>
            <a:r>
              <a:rPr lang="zh-CN" altLang="en-US" dirty="0">
                <a:solidFill>
                  <a:schemeClr val="tx1">
                    <a:lumMod val="85000"/>
                    <a:lumOff val="15000"/>
                  </a:schemeClr>
                </a:solidFill>
                <a:cs typeface="+mn-ea"/>
                <a:sym typeface="+mn-lt"/>
              </a:rPr>
              <a:t>主要就是指折旧费</a:t>
            </a:r>
            <a:endParaRPr lang="zh-CN" altLang="en-US" dirty="0">
              <a:solidFill>
                <a:schemeClr val="tx1">
                  <a:lumMod val="85000"/>
                  <a:lumOff val="15000"/>
                </a:schemeClr>
              </a:solidFill>
              <a:cs typeface="+mn-ea"/>
              <a:sym typeface="+mn-lt"/>
            </a:endParaRPr>
          </a:p>
        </p:txBody>
      </p:sp>
      <p:sp>
        <p:nvSpPr>
          <p:cNvPr id="12" name="矩形 11"/>
          <p:cNvSpPr/>
          <p:nvPr/>
        </p:nvSpPr>
        <p:spPr>
          <a:xfrm>
            <a:off x="8118459" y="2875561"/>
            <a:ext cx="3230640" cy="458908"/>
          </a:xfrm>
          <a:prstGeom prst="rect">
            <a:avLst/>
          </a:prstGeom>
          <a:noFill/>
        </p:spPr>
        <p:txBody>
          <a:bodyPr wrap="square">
            <a:spAutoFit/>
          </a:bodyPr>
          <a:lstStyle/>
          <a:p>
            <a:pPr>
              <a:lnSpc>
                <a:spcPct val="150000"/>
              </a:lnSpc>
            </a:pPr>
            <a:r>
              <a:rPr lang="zh-CN" altLang="en-US" dirty="0">
                <a:solidFill>
                  <a:schemeClr val="tx1">
                    <a:lumMod val="85000"/>
                    <a:lumOff val="15000"/>
                  </a:schemeClr>
                </a:solidFill>
                <a:cs typeface="+mn-ea"/>
                <a:sym typeface="+mn-lt"/>
              </a:rPr>
              <a:t>相对比较简单</a:t>
            </a:r>
            <a:endParaRPr lang="zh-CN" altLang="en-US" dirty="0">
              <a:solidFill>
                <a:schemeClr val="tx1">
                  <a:lumMod val="85000"/>
                  <a:lumOff val="15000"/>
                </a:schemeClr>
              </a:solidFill>
              <a:cs typeface="+mn-ea"/>
              <a:sym typeface="+mn-lt"/>
            </a:endParaRPr>
          </a:p>
        </p:txBody>
      </p:sp>
      <p:sp>
        <p:nvSpPr>
          <p:cNvPr id="13" name="矩形 12"/>
          <p:cNvSpPr/>
          <p:nvPr/>
        </p:nvSpPr>
        <p:spPr>
          <a:xfrm>
            <a:off x="1167620" y="4742396"/>
            <a:ext cx="2737303" cy="874407"/>
          </a:xfrm>
          <a:prstGeom prst="rect">
            <a:avLst/>
          </a:prstGeom>
          <a:noFill/>
        </p:spPr>
        <p:txBody>
          <a:bodyPr wrap="square">
            <a:spAutoFit/>
          </a:bodyPr>
          <a:lstStyle/>
          <a:p>
            <a:pPr algn="r">
              <a:lnSpc>
                <a:spcPct val="150000"/>
              </a:lnSpc>
            </a:pPr>
            <a:r>
              <a:rPr lang="zh-CN" altLang="en-US" dirty="0">
                <a:solidFill>
                  <a:schemeClr val="tx1">
                    <a:lumMod val="85000"/>
                    <a:lumOff val="15000"/>
                  </a:schemeClr>
                </a:solidFill>
                <a:cs typeface="+mn-ea"/>
                <a:sym typeface="+mn-lt"/>
              </a:rPr>
              <a:t>注意新购的和已经提完折旧的设备</a:t>
            </a:r>
            <a:endParaRPr lang="zh-CN" altLang="en-US" dirty="0">
              <a:solidFill>
                <a:schemeClr val="tx1">
                  <a:lumMod val="85000"/>
                  <a:lumOff val="15000"/>
                </a:schemeClr>
              </a:solidFill>
              <a:cs typeface="+mn-ea"/>
              <a:sym typeface="+mn-lt"/>
            </a:endParaRPr>
          </a:p>
        </p:txBody>
      </p:sp>
      <p:sp>
        <p:nvSpPr>
          <p:cNvPr id="14" name="Freeform 8"/>
          <p:cNvSpPr/>
          <p:nvPr/>
        </p:nvSpPr>
        <p:spPr bwMode="auto">
          <a:xfrm>
            <a:off x="4305369" y="2963880"/>
            <a:ext cx="1545167" cy="1504949"/>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FF6600"/>
          </a:solidFill>
          <a:ln>
            <a:noFill/>
          </a:ln>
          <a:effectLst/>
        </p:spPr>
        <p:txBody>
          <a:bodyPr lIns="91440" tIns="45720" rIns="91440" bIns="45720" anchor="ctr"/>
          <a:lstStyle/>
          <a:p>
            <a:pPr algn="ctr" defTabSz="1219200">
              <a:defRPr/>
            </a:pPr>
            <a:r>
              <a:rPr lang="en-AU" sz="2935" kern="0" dirty="0">
                <a:solidFill>
                  <a:schemeClr val="bg1"/>
                </a:solidFill>
                <a:cs typeface="+mn-ea"/>
                <a:sym typeface="+mn-lt"/>
              </a:rPr>
              <a:t>03</a:t>
            </a:r>
            <a:endParaRPr lang="en-AU" sz="2935" kern="0" dirty="0">
              <a:solidFill>
                <a:schemeClr val="bg1"/>
              </a:solidFill>
              <a:cs typeface="+mn-ea"/>
              <a:sym typeface="+mn-lt"/>
            </a:endParaRPr>
          </a:p>
          <a:p>
            <a:pPr algn="ctr" defTabSz="1219200">
              <a:defRPr/>
            </a:pPr>
            <a:endParaRPr lang="en-AU" sz="2935" kern="0" dirty="0">
              <a:solidFill>
                <a:schemeClr val="tx1">
                  <a:lumMod val="75000"/>
                  <a:lumOff val="25000"/>
                </a:schemeClr>
              </a:solidFill>
              <a:cs typeface="+mn-ea"/>
              <a:sym typeface="+mn-lt"/>
            </a:endParaRPr>
          </a:p>
        </p:txBody>
      </p:sp>
      <p:sp>
        <p:nvSpPr>
          <p:cNvPr id="15" name="Freeform 9"/>
          <p:cNvSpPr/>
          <p:nvPr/>
        </p:nvSpPr>
        <p:spPr bwMode="auto">
          <a:xfrm>
            <a:off x="4305369" y="4240230"/>
            <a:ext cx="1545167" cy="1504951"/>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333F50"/>
          </a:solidFill>
          <a:ln>
            <a:noFill/>
          </a:ln>
          <a:effectLst/>
        </p:spPr>
        <p:txBody>
          <a:bodyPr lIns="91440" tIns="45720" rIns="91440" bIns="45720" anchor="ctr"/>
          <a:lstStyle/>
          <a:p>
            <a:pPr algn="ctr" defTabSz="1219200">
              <a:defRPr/>
            </a:pPr>
            <a:r>
              <a:rPr lang="en-AU" sz="3465" kern="0" dirty="0">
                <a:solidFill>
                  <a:schemeClr val="bg1"/>
                </a:solidFill>
                <a:cs typeface="+mn-ea"/>
                <a:sym typeface="+mn-lt"/>
              </a:rPr>
              <a:t>01</a:t>
            </a:r>
            <a:endParaRPr lang="en-AU" sz="3465" kern="0" dirty="0">
              <a:solidFill>
                <a:schemeClr val="bg1"/>
              </a:solidFill>
              <a:cs typeface="+mn-ea"/>
              <a:sym typeface="+mn-lt"/>
            </a:endParaRPr>
          </a:p>
          <a:p>
            <a:pPr algn="ctr" defTabSz="1219200">
              <a:defRPr/>
            </a:pPr>
            <a:endParaRPr lang="en-AU" sz="3465" kern="0" dirty="0">
              <a:solidFill>
                <a:schemeClr val="tx1">
                  <a:lumMod val="75000"/>
                  <a:lumOff val="25000"/>
                </a:schemeClr>
              </a:solidFill>
              <a:cs typeface="+mn-ea"/>
              <a:sym typeface="+mn-lt"/>
            </a:endParaRPr>
          </a:p>
        </p:txBody>
      </p:sp>
      <p:sp>
        <p:nvSpPr>
          <p:cNvPr id="16" name="Freeform 10"/>
          <p:cNvSpPr/>
          <p:nvPr/>
        </p:nvSpPr>
        <p:spPr bwMode="auto">
          <a:xfrm>
            <a:off x="5880169" y="4242346"/>
            <a:ext cx="1947333" cy="1894416"/>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rgbClr val="FF6600"/>
          </a:solidFill>
          <a:ln>
            <a:noFill/>
          </a:ln>
          <a:effectLst/>
        </p:spPr>
        <p:txBody>
          <a:bodyPr lIns="91440" tIns="45720" rIns="91440" bIns="45720" anchor="ctr"/>
          <a:lstStyle/>
          <a:p>
            <a:pPr algn="ctr" defTabSz="1219200">
              <a:defRPr/>
            </a:pPr>
            <a:r>
              <a:rPr lang="en-AU" sz="4000" kern="0" dirty="0">
                <a:solidFill>
                  <a:schemeClr val="bg1"/>
                </a:solidFill>
                <a:cs typeface="+mn-ea"/>
                <a:sym typeface="+mn-lt"/>
              </a:rPr>
              <a:t>02</a:t>
            </a:r>
            <a:endParaRPr lang="en-AU" sz="4000" kern="0" dirty="0">
              <a:solidFill>
                <a:schemeClr val="bg1"/>
              </a:solidFill>
              <a:cs typeface="+mn-ea"/>
              <a:sym typeface="+mn-lt"/>
            </a:endParaRPr>
          </a:p>
          <a:p>
            <a:pPr algn="ctr" defTabSz="1219200">
              <a:defRPr/>
            </a:pPr>
            <a:endParaRPr lang="en-AU" sz="4000" kern="0" dirty="0">
              <a:solidFill>
                <a:schemeClr val="tx1">
                  <a:lumMod val="75000"/>
                  <a:lumOff val="25000"/>
                </a:schemeClr>
              </a:solidFill>
              <a:cs typeface="+mn-ea"/>
              <a:sym typeface="+mn-lt"/>
            </a:endParaRPr>
          </a:p>
        </p:txBody>
      </p:sp>
      <p:sp>
        <p:nvSpPr>
          <p:cNvPr id="17" name="Freeform 5"/>
          <p:cNvSpPr/>
          <p:nvPr/>
        </p:nvSpPr>
        <p:spPr bwMode="auto">
          <a:xfrm>
            <a:off x="5880169" y="2963880"/>
            <a:ext cx="1547283" cy="1504949"/>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333F50"/>
          </a:solidFill>
          <a:ln>
            <a:noFill/>
          </a:ln>
          <a:effectLst/>
        </p:spPr>
        <p:txBody>
          <a:bodyPr lIns="91440" tIns="45720" rIns="91440" bIns="45720" anchor="ctr"/>
          <a:lstStyle/>
          <a:p>
            <a:pPr algn="ctr" defTabSz="1219200">
              <a:defRPr/>
            </a:pPr>
            <a:r>
              <a:rPr lang="en-AU" sz="2935" kern="0" dirty="0">
                <a:solidFill>
                  <a:schemeClr val="bg1"/>
                </a:solidFill>
                <a:cs typeface="+mn-ea"/>
                <a:sym typeface="+mn-lt"/>
              </a:rPr>
              <a:t>04</a:t>
            </a:r>
            <a:endParaRPr lang="en-AU" sz="2935" kern="0" dirty="0">
              <a:solidFill>
                <a:schemeClr val="bg1"/>
              </a:solidFill>
              <a:cs typeface="+mn-ea"/>
              <a:sym typeface="+mn-lt"/>
            </a:endParaRPr>
          </a:p>
          <a:p>
            <a:pPr algn="ctr" defTabSz="1219200">
              <a:defRPr/>
            </a:pPr>
            <a:endParaRPr lang="en-AU" sz="2935" kern="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conveyor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anim calcmode="lin" valueType="num">
                                      <p:cBhvr>
                                        <p:cTn id="21" dur="500" fill="hold"/>
                                        <p:tgtEl>
                                          <p:spTgt spid="11"/>
                                        </p:tgtEl>
                                        <p:attrNameLst>
                                          <p:attrName>ppt_x</p:attrName>
                                        </p:attrNameLst>
                                      </p:cBhvr>
                                      <p:tavLst>
                                        <p:tav tm="0">
                                          <p:val>
                                            <p:strVal val="#ppt_x"/>
                                          </p:val>
                                        </p:tav>
                                        <p:tav tm="100000">
                                          <p:val>
                                            <p:strVal val="#ppt_x"/>
                                          </p:val>
                                        </p:tav>
                                      </p:tavLst>
                                    </p:anim>
                                    <p:anim calcmode="lin" valueType="num">
                                      <p:cBhvr>
                                        <p:cTn id="22" dur="500" fill="hold"/>
                                        <p:tgtEl>
                                          <p:spTgt spid="11"/>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anim calcmode="lin" valueType="num">
                                      <p:cBhvr>
                                        <p:cTn id="27" dur="500" fill="hold"/>
                                        <p:tgtEl>
                                          <p:spTgt spid="12"/>
                                        </p:tgtEl>
                                        <p:attrNameLst>
                                          <p:attrName>ppt_x</p:attrName>
                                        </p:attrNameLst>
                                      </p:cBhvr>
                                      <p:tavLst>
                                        <p:tav tm="0">
                                          <p:val>
                                            <p:strVal val="#ppt_x"/>
                                          </p:val>
                                        </p:tav>
                                        <p:tav tm="100000">
                                          <p:val>
                                            <p:strVal val="#ppt_x"/>
                                          </p:val>
                                        </p:tav>
                                      </p:tavLst>
                                    </p:anim>
                                    <p:anim calcmode="lin" valueType="num">
                                      <p:cBhvr>
                                        <p:cTn id="28" dur="500" fill="hold"/>
                                        <p:tgtEl>
                                          <p:spTgt spid="12"/>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anim calcmode="lin" valueType="num">
                                      <p:cBhvr>
                                        <p:cTn id="33" dur="500" fill="hold"/>
                                        <p:tgtEl>
                                          <p:spTgt spid="13"/>
                                        </p:tgtEl>
                                        <p:attrNameLst>
                                          <p:attrName>ppt_x</p:attrName>
                                        </p:attrNameLst>
                                      </p:cBhvr>
                                      <p:tavLst>
                                        <p:tav tm="0">
                                          <p:val>
                                            <p:strVal val="#ppt_x"/>
                                          </p:val>
                                        </p:tav>
                                        <p:tav tm="100000">
                                          <p:val>
                                            <p:strVal val="#ppt_x"/>
                                          </p:val>
                                        </p:tav>
                                      </p:tavLst>
                                    </p:anim>
                                    <p:anim calcmode="lin" valueType="num">
                                      <p:cBhvr>
                                        <p:cTn id="34" dur="500" fill="hold"/>
                                        <p:tgtEl>
                                          <p:spTgt spid="13"/>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anim calcmode="lin" valueType="num">
                                      <p:cBhvr>
                                        <p:cTn id="39" dur="500" fill="hold"/>
                                        <p:tgtEl>
                                          <p:spTgt spid="10"/>
                                        </p:tgtEl>
                                        <p:attrNameLst>
                                          <p:attrName>ppt_x</p:attrName>
                                        </p:attrNameLst>
                                      </p:cBhvr>
                                      <p:tavLst>
                                        <p:tav tm="0">
                                          <p:val>
                                            <p:strVal val="#ppt_x"/>
                                          </p:val>
                                        </p:tav>
                                        <p:tav tm="100000">
                                          <p:val>
                                            <p:strVal val="#ppt_x"/>
                                          </p:val>
                                        </p:tav>
                                      </p:tavLst>
                                    </p:anim>
                                    <p:anim calcmode="lin" valueType="num">
                                      <p:cBhvr>
                                        <p:cTn id="40" dur="5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22" presetClass="entr" presetSubtype="2"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ipe(right)">
                                      <p:cBhvr>
                                        <p:cTn id="44" dur="500"/>
                                        <p:tgtEl>
                                          <p:spTgt spid="15"/>
                                        </p:tgtEl>
                                      </p:cBhvr>
                                    </p:animEffect>
                                  </p:childTnLst>
                                </p:cTn>
                              </p:par>
                            </p:childTnLst>
                          </p:cTn>
                        </p:par>
                        <p:par>
                          <p:cTn id="45" fill="hold">
                            <p:stCondLst>
                              <p:cond delay="350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4000"/>
                            </p:stCondLst>
                            <p:childTnLst>
                              <p:par>
                                <p:cTn id="50" presetID="2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right)">
                                      <p:cBhvr>
                                        <p:cTn id="52" dur="500"/>
                                        <p:tgtEl>
                                          <p:spTgt spid="14"/>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bldLvl="0" animBg="1"/>
      <p:bldP spid="15" grpId="0" animBg="1"/>
      <p:bldP spid="16" grpId="0" bldLvl="0" animBg="1"/>
      <p:bldP spid="1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预算内容</a:t>
            </a:r>
            <a:endParaRPr lang="zh-CN" altLang="en-US" sz="3200" b="1" dirty="0">
              <a:solidFill>
                <a:srgbClr val="333F50"/>
              </a:solidFill>
              <a:latin typeface="+mn-lt"/>
              <a:ea typeface="+mn-ea"/>
              <a:cs typeface="+mn-ea"/>
              <a:sym typeface="+mn-lt"/>
            </a:endParaRPr>
          </a:p>
        </p:txBody>
      </p:sp>
      <p:sp>
        <p:nvSpPr>
          <p:cNvPr id="9" name="矩形 8"/>
          <p:cNvSpPr/>
          <p:nvPr/>
        </p:nvSpPr>
        <p:spPr>
          <a:xfrm>
            <a:off x="879234" y="3152437"/>
            <a:ext cx="5721943" cy="2893100"/>
          </a:xfrm>
          <a:prstGeom prst="rect">
            <a:avLst/>
          </a:prstGeom>
        </p:spPr>
        <p:txBody>
          <a:bodyPr wrap="square">
            <a:spAutoFit/>
          </a:bodyPr>
          <a:lstStyle/>
          <a:p>
            <a:pPr>
              <a:lnSpc>
                <a:spcPct val="130000"/>
              </a:lnSpc>
            </a:pPr>
            <a:r>
              <a:rPr lang="zh-CN" altLang="en-US" sz="2000" dirty="0">
                <a:solidFill>
                  <a:schemeClr val="tx1">
                    <a:lumMod val="85000"/>
                    <a:lumOff val="15000"/>
                  </a:schemeClr>
                </a:solidFill>
                <a:cs typeface="+mn-ea"/>
                <a:sym typeface="+mn-lt"/>
              </a:rPr>
              <a:t>通常包括制造费用、营业费用和管理费用</a:t>
            </a:r>
            <a:endParaRPr lang="en-US" altLang="zh-CN" sz="2000" dirty="0">
              <a:solidFill>
                <a:schemeClr val="tx1">
                  <a:lumMod val="85000"/>
                  <a:lumOff val="15000"/>
                </a:schemeClr>
              </a:solidFill>
              <a:cs typeface="+mn-ea"/>
              <a:sym typeface="+mn-lt"/>
            </a:endParaRPr>
          </a:p>
          <a:p>
            <a:pPr>
              <a:lnSpc>
                <a:spcPct val="130000"/>
              </a:lnSpc>
            </a:pPr>
            <a:endParaRPr lang="en-US" altLang="zh-CN" sz="2000" dirty="0">
              <a:solidFill>
                <a:schemeClr val="tx1">
                  <a:lumMod val="85000"/>
                  <a:lumOff val="15000"/>
                </a:schemeClr>
              </a:solidFill>
              <a:cs typeface="+mn-ea"/>
              <a:sym typeface="+mn-lt"/>
            </a:endParaRPr>
          </a:p>
          <a:p>
            <a:pPr>
              <a:lnSpc>
                <a:spcPct val="130000"/>
              </a:lnSpc>
            </a:pPr>
            <a:r>
              <a:rPr lang="zh-CN" altLang="en-US" sz="2000" dirty="0">
                <a:solidFill>
                  <a:schemeClr val="tx1">
                    <a:lumMod val="85000"/>
                    <a:lumOff val="15000"/>
                  </a:schemeClr>
                </a:solidFill>
                <a:cs typeface="+mn-ea"/>
                <a:sym typeface="+mn-lt"/>
              </a:rPr>
              <a:t>编制部门门费用预算的方法</a:t>
            </a:r>
            <a:endParaRPr lang="zh-CN" altLang="en-US" sz="2000" dirty="0">
              <a:solidFill>
                <a:schemeClr val="tx1">
                  <a:lumMod val="85000"/>
                  <a:lumOff val="15000"/>
                </a:schemeClr>
              </a:solidFill>
              <a:cs typeface="+mn-ea"/>
              <a:sym typeface="+mn-lt"/>
            </a:endParaRPr>
          </a:p>
          <a:p>
            <a:pPr>
              <a:lnSpc>
                <a:spcPct val="130000"/>
              </a:lnSpc>
            </a:pPr>
            <a:r>
              <a:rPr lang="zh-CN" altLang="en-US" sz="2000" dirty="0">
                <a:solidFill>
                  <a:schemeClr val="tx1">
                    <a:lumMod val="85000"/>
                    <a:lumOff val="15000"/>
                  </a:schemeClr>
                </a:solidFill>
                <a:cs typeface="+mn-ea"/>
                <a:sym typeface="+mn-lt"/>
              </a:rPr>
              <a:t>■零基预算</a:t>
            </a:r>
            <a:endParaRPr lang="zh-CN" altLang="en-US" sz="2000" dirty="0">
              <a:solidFill>
                <a:schemeClr val="tx1">
                  <a:lumMod val="85000"/>
                  <a:lumOff val="15000"/>
                </a:schemeClr>
              </a:solidFill>
              <a:cs typeface="+mn-ea"/>
              <a:sym typeface="+mn-lt"/>
            </a:endParaRPr>
          </a:p>
          <a:p>
            <a:pPr>
              <a:lnSpc>
                <a:spcPct val="130000"/>
              </a:lnSpc>
            </a:pPr>
            <a:r>
              <a:rPr lang="zh-CN" altLang="en-US" sz="2000" dirty="0">
                <a:solidFill>
                  <a:schemeClr val="tx1">
                    <a:lumMod val="85000"/>
                    <a:lumOff val="15000"/>
                  </a:schemeClr>
                </a:solidFill>
                <a:cs typeface="+mn-ea"/>
                <a:sym typeface="+mn-lt"/>
              </a:rPr>
              <a:t>■历史数据加调整</a:t>
            </a:r>
            <a:endParaRPr lang="zh-CN" altLang="en-US" sz="2000" dirty="0">
              <a:solidFill>
                <a:schemeClr val="tx1">
                  <a:lumMod val="85000"/>
                  <a:lumOff val="15000"/>
                </a:schemeClr>
              </a:solidFill>
              <a:cs typeface="+mn-ea"/>
              <a:sym typeface="+mn-lt"/>
            </a:endParaRPr>
          </a:p>
          <a:p>
            <a:pPr>
              <a:lnSpc>
                <a:spcPct val="130000"/>
              </a:lnSpc>
            </a:pPr>
            <a:r>
              <a:rPr lang="zh-CN" altLang="en-US" sz="2000" dirty="0">
                <a:solidFill>
                  <a:schemeClr val="tx1">
                    <a:lumMod val="85000"/>
                    <a:lumOff val="15000"/>
                  </a:schemeClr>
                </a:solidFill>
                <a:cs typeface="+mn-ea"/>
                <a:sym typeface="+mn-lt"/>
              </a:rPr>
              <a:t>编制部门费用预算应该用零基预算的方法</a:t>
            </a:r>
            <a:endParaRPr lang="zh-CN" altLang="en-US" sz="2000" dirty="0">
              <a:solidFill>
                <a:schemeClr val="tx1">
                  <a:lumMod val="85000"/>
                  <a:lumOff val="15000"/>
                </a:schemeClr>
              </a:solidFill>
              <a:cs typeface="+mn-ea"/>
              <a:sym typeface="+mn-lt"/>
            </a:endParaRPr>
          </a:p>
          <a:p>
            <a:pPr>
              <a:lnSpc>
                <a:spcPct val="130000"/>
              </a:lnSpc>
            </a:pPr>
            <a:endParaRPr lang="en-US" altLang="zh-CN" sz="2000" dirty="0">
              <a:solidFill>
                <a:schemeClr val="tx1">
                  <a:lumMod val="85000"/>
                  <a:lumOff val="15000"/>
                </a:schemeClr>
              </a:solidFill>
              <a:cs typeface="+mn-ea"/>
              <a:sym typeface="+mn-lt"/>
            </a:endParaRPr>
          </a:p>
        </p:txBody>
      </p:sp>
      <p:sp>
        <p:nvSpPr>
          <p:cNvPr id="10" name="文本框 9"/>
          <p:cNvSpPr txBox="1"/>
          <p:nvPr/>
        </p:nvSpPr>
        <p:spPr>
          <a:xfrm>
            <a:off x="879234" y="2411347"/>
            <a:ext cx="4966875" cy="523220"/>
          </a:xfrm>
          <a:prstGeom prst="rect">
            <a:avLst/>
          </a:prstGeom>
          <a:noFill/>
        </p:spPr>
        <p:txBody>
          <a:bodyPr wrap="square">
            <a:spAutoFit/>
          </a:bodyPr>
          <a:lstStyle>
            <a:defPPr>
              <a:defRPr lang="zh-CN"/>
            </a:defPPr>
            <a:lvl1pPr algn="ctr">
              <a:defRPr sz="20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pPr algn="l"/>
            <a:r>
              <a:rPr lang="zh-CN" altLang="en-US" sz="2800" b="1" dirty="0">
                <a:solidFill>
                  <a:schemeClr val="tx1">
                    <a:lumMod val="85000"/>
                    <a:lumOff val="15000"/>
                  </a:schemeClr>
                </a:solidFill>
                <a:latin typeface="+mn-lt"/>
                <a:ea typeface="+mn-ea"/>
                <a:cs typeface="+mn-ea"/>
                <a:sym typeface="+mn-lt"/>
              </a:rPr>
              <a:t>部门费用的组成</a:t>
            </a:r>
            <a:endParaRPr lang="zh-CN" altLang="en-US" sz="2800" b="1" dirty="0">
              <a:solidFill>
                <a:schemeClr val="tx1">
                  <a:lumMod val="85000"/>
                  <a:lumOff val="15000"/>
                </a:schemeClr>
              </a:solidFill>
              <a:latin typeface="+mn-lt"/>
              <a:ea typeface="+mn-ea"/>
              <a:cs typeface="+mn-ea"/>
              <a:sym typeface="+mn-lt"/>
            </a:endParaRPr>
          </a:p>
        </p:txBody>
      </p:sp>
      <p:sp>
        <p:nvSpPr>
          <p:cNvPr id="2" name="平行四边形 1"/>
          <p:cNvSpPr/>
          <p:nvPr/>
        </p:nvSpPr>
        <p:spPr>
          <a:xfrm rot="16200000">
            <a:off x="6664941" y="1136337"/>
            <a:ext cx="4453045" cy="5091141"/>
          </a:xfrm>
          <a:prstGeom prst="parallelogram">
            <a:avLst>
              <a:gd name="adj" fmla="val 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2" name="矩形 11"/>
          <p:cNvSpPr/>
          <p:nvPr/>
        </p:nvSpPr>
        <p:spPr>
          <a:xfrm>
            <a:off x="6833250" y="5074740"/>
            <a:ext cx="3899118" cy="338554"/>
          </a:xfrm>
          <a:prstGeom prst="rect">
            <a:avLst/>
          </a:prstGeom>
        </p:spPr>
        <p:txBody>
          <a:bodyPr wrap="square">
            <a:spAutoFit/>
          </a:bodyPr>
          <a:lstStyle/>
          <a:p>
            <a:pPr marL="285750" indent="-285750">
              <a:buFont typeface="Arial" panose="020B0604020202020204" pitchFamily="34" charset="0"/>
              <a:buChar char="•"/>
            </a:pPr>
            <a:r>
              <a:rPr lang="zh-CN" altLang="en-US" sz="1600" dirty="0">
                <a:solidFill>
                  <a:schemeClr val="bg1"/>
                </a:solidFill>
                <a:cs typeface="+mn-ea"/>
                <a:sym typeface="+mn-lt"/>
              </a:rPr>
              <a:t>财务负责汇总</a:t>
            </a:r>
            <a:r>
              <a:rPr lang="en-US" altLang="zh-CN" sz="1600" dirty="0">
                <a:solidFill>
                  <a:schemeClr val="bg1"/>
                </a:solidFill>
                <a:cs typeface="+mn-ea"/>
                <a:sym typeface="+mn-lt"/>
              </a:rPr>
              <a:t>,</a:t>
            </a:r>
            <a:r>
              <a:rPr lang="zh-CN" altLang="en-US" sz="1600" dirty="0">
                <a:solidFill>
                  <a:schemeClr val="bg1"/>
                </a:solidFill>
                <a:cs typeface="+mn-ea"/>
                <a:sym typeface="+mn-lt"/>
              </a:rPr>
              <a:t>审核各部门的预算</a:t>
            </a:r>
            <a:endParaRPr lang="zh-CN" altLang="en-US" sz="1600" dirty="0">
              <a:solidFill>
                <a:schemeClr val="bg1"/>
              </a:solidFill>
              <a:cs typeface="+mn-ea"/>
              <a:sym typeface="+mn-lt"/>
            </a:endParaRPr>
          </a:p>
        </p:txBody>
      </p:sp>
      <p:sp>
        <p:nvSpPr>
          <p:cNvPr id="13" name="矩形 12"/>
          <p:cNvSpPr/>
          <p:nvPr/>
        </p:nvSpPr>
        <p:spPr>
          <a:xfrm>
            <a:off x="6797846" y="4442738"/>
            <a:ext cx="4371710" cy="338554"/>
          </a:xfrm>
          <a:prstGeom prst="rect">
            <a:avLst/>
          </a:prstGeom>
        </p:spPr>
        <p:txBody>
          <a:bodyPr wrap="none">
            <a:spAutoFit/>
          </a:bodyPr>
          <a:lstStyle/>
          <a:p>
            <a:pPr marL="285750" indent="-285750">
              <a:buFont typeface="Arial" panose="020B0604020202020204" pitchFamily="34" charset="0"/>
              <a:buChar char="•"/>
            </a:pPr>
            <a:r>
              <a:rPr lang="zh-CN" altLang="en-US" sz="1600" dirty="0">
                <a:solidFill>
                  <a:schemeClr val="bg1"/>
                </a:solidFill>
                <a:cs typeface="+mn-ea"/>
                <a:sym typeface="+mn-lt"/>
              </a:rPr>
              <a:t>各个成本中心的负责人编制各自的明细预算</a:t>
            </a:r>
            <a:endParaRPr lang="zh-CN" altLang="en-US" sz="1600" dirty="0">
              <a:solidFill>
                <a:schemeClr val="bg1"/>
              </a:solidFill>
              <a:cs typeface="+mn-ea"/>
              <a:sym typeface="+mn-lt"/>
            </a:endParaRPr>
          </a:p>
        </p:txBody>
      </p:sp>
      <p:sp>
        <p:nvSpPr>
          <p:cNvPr id="14" name="文本框 13"/>
          <p:cNvSpPr txBox="1"/>
          <p:nvPr/>
        </p:nvSpPr>
        <p:spPr>
          <a:xfrm>
            <a:off x="6797846" y="1716156"/>
            <a:ext cx="3737655" cy="400110"/>
          </a:xfrm>
          <a:prstGeom prst="rect">
            <a:avLst/>
          </a:prstGeom>
          <a:noFill/>
        </p:spPr>
        <p:txBody>
          <a:bodyPr wrap="square">
            <a:spAutoFit/>
          </a:bodyPr>
          <a:lstStyle>
            <a:defPPr>
              <a:defRPr lang="zh-CN"/>
            </a:defPPr>
            <a:lvl1pPr algn="ctr">
              <a:defRPr sz="20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pPr algn="l"/>
            <a:r>
              <a:rPr lang="zh-CN" altLang="en-US" dirty="0">
                <a:solidFill>
                  <a:schemeClr val="bg1"/>
                </a:solidFill>
                <a:latin typeface="+mn-lt"/>
                <a:ea typeface="+mn-ea"/>
                <a:cs typeface="+mn-ea"/>
                <a:sym typeface="+mn-lt"/>
              </a:rPr>
              <a:t>部门费用的编制步骤</a:t>
            </a:r>
            <a:endParaRPr lang="zh-CN" altLang="en-US" dirty="0">
              <a:solidFill>
                <a:schemeClr val="bg1"/>
              </a:solidFill>
              <a:latin typeface="+mn-lt"/>
              <a:ea typeface="+mn-ea"/>
              <a:cs typeface="+mn-ea"/>
              <a:sym typeface="+mn-lt"/>
            </a:endParaRPr>
          </a:p>
        </p:txBody>
      </p:sp>
      <p:sp>
        <p:nvSpPr>
          <p:cNvPr id="15" name="矩形 14"/>
          <p:cNvSpPr/>
          <p:nvPr/>
        </p:nvSpPr>
        <p:spPr>
          <a:xfrm>
            <a:off x="6833250" y="2411347"/>
            <a:ext cx="2525050" cy="338554"/>
          </a:xfrm>
          <a:prstGeom prst="rect">
            <a:avLst/>
          </a:prstGeom>
        </p:spPr>
        <p:txBody>
          <a:bodyPr wrap="none">
            <a:spAutoFit/>
          </a:bodyPr>
          <a:lstStyle/>
          <a:p>
            <a:pPr marL="285750" indent="-285750">
              <a:buFont typeface="Arial" panose="020B0604020202020204" pitchFamily="34" charset="0"/>
              <a:buChar char="•"/>
            </a:pPr>
            <a:r>
              <a:rPr lang="zh-CN" altLang="en-US" sz="1600" dirty="0">
                <a:solidFill>
                  <a:schemeClr val="bg1"/>
                </a:solidFill>
                <a:cs typeface="+mn-ea"/>
                <a:sym typeface="+mn-lt"/>
              </a:rPr>
              <a:t>把所有的费用项目分类</a:t>
            </a:r>
            <a:endParaRPr lang="zh-CN" altLang="en-US" sz="1600" dirty="0">
              <a:solidFill>
                <a:schemeClr val="bg1"/>
              </a:solidFill>
              <a:cs typeface="+mn-ea"/>
              <a:sym typeface="+mn-lt"/>
            </a:endParaRPr>
          </a:p>
        </p:txBody>
      </p:sp>
      <p:sp>
        <p:nvSpPr>
          <p:cNvPr id="16" name="矩形 15"/>
          <p:cNvSpPr/>
          <p:nvPr/>
        </p:nvSpPr>
        <p:spPr>
          <a:xfrm>
            <a:off x="6833250" y="2902837"/>
            <a:ext cx="2525050" cy="338554"/>
          </a:xfrm>
          <a:prstGeom prst="rect">
            <a:avLst/>
          </a:prstGeom>
        </p:spPr>
        <p:txBody>
          <a:bodyPr wrap="none">
            <a:spAutoFit/>
          </a:bodyPr>
          <a:lstStyle/>
          <a:p>
            <a:pPr marL="285750" indent="-285750">
              <a:buFont typeface="Arial" panose="020B0604020202020204" pitchFamily="34" charset="0"/>
              <a:buChar char="•"/>
            </a:pPr>
            <a:r>
              <a:rPr lang="zh-CN" altLang="en-US" sz="1600" dirty="0">
                <a:solidFill>
                  <a:schemeClr val="bg1"/>
                </a:solidFill>
                <a:cs typeface="+mn-ea"/>
                <a:sym typeface="+mn-lt"/>
              </a:rPr>
              <a:t>提供历史数据以做参考</a:t>
            </a:r>
            <a:endParaRPr lang="zh-CN" altLang="en-US" sz="1600" dirty="0">
              <a:solidFill>
                <a:schemeClr val="bg1"/>
              </a:solidFill>
              <a:cs typeface="+mn-ea"/>
              <a:sym typeface="+mn-lt"/>
            </a:endParaRPr>
          </a:p>
        </p:txBody>
      </p:sp>
      <p:sp>
        <p:nvSpPr>
          <p:cNvPr id="17" name="矩形 16"/>
          <p:cNvSpPr/>
          <p:nvPr/>
        </p:nvSpPr>
        <p:spPr>
          <a:xfrm>
            <a:off x="6836426" y="3449691"/>
            <a:ext cx="3140603" cy="338554"/>
          </a:xfrm>
          <a:prstGeom prst="rect">
            <a:avLst/>
          </a:prstGeom>
        </p:spPr>
        <p:txBody>
          <a:bodyPr wrap="none">
            <a:spAutoFit/>
          </a:bodyPr>
          <a:lstStyle/>
          <a:p>
            <a:pPr marL="285750" indent="-285750">
              <a:buFont typeface="Arial" panose="020B0604020202020204" pitchFamily="34" charset="0"/>
              <a:buChar char="•"/>
            </a:pPr>
            <a:r>
              <a:rPr lang="zh-CN" altLang="en-US" sz="1600" dirty="0">
                <a:solidFill>
                  <a:schemeClr val="bg1"/>
                </a:solidFill>
                <a:cs typeface="+mn-ea"/>
                <a:sym typeface="+mn-lt"/>
              </a:rPr>
              <a:t>设计给各个部门使用的工作表</a:t>
            </a:r>
            <a:endParaRPr lang="zh-CN" altLang="en-US" sz="1600" dirty="0">
              <a:solidFill>
                <a:schemeClr val="bg1"/>
              </a:solidFill>
              <a:cs typeface="+mn-ea"/>
              <a:sym typeface="+mn-lt"/>
            </a:endParaRPr>
          </a:p>
        </p:txBody>
      </p:sp>
      <p:sp>
        <p:nvSpPr>
          <p:cNvPr id="18" name="矩形 17"/>
          <p:cNvSpPr/>
          <p:nvPr/>
        </p:nvSpPr>
        <p:spPr>
          <a:xfrm>
            <a:off x="6816793" y="3941181"/>
            <a:ext cx="3550972" cy="338554"/>
          </a:xfrm>
          <a:prstGeom prst="rect">
            <a:avLst/>
          </a:prstGeom>
        </p:spPr>
        <p:txBody>
          <a:bodyPr wrap="none">
            <a:spAutoFit/>
          </a:bodyPr>
          <a:lstStyle/>
          <a:p>
            <a:pPr marL="285750" indent="-285750">
              <a:buFont typeface="Arial" panose="020B0604020202020204" pitchFamily="34" charset="0"/>
              <a:buChar char="•"/>
            </a:pPr>
            <a:r>
              <a:rPr lang="zh-CN" altLang="en-US" sz="1600" dirty="0">
                <a:solidFill>
                  <a:schemeClr val="bg1"/>
                </a:solidFill>
                <a:cs typeface="+mn-ea"/>
                <a:sym typeface="+mn-lt"/>
              </a:rPr>
              <a:t>对各个成本中心的负责人提供培训</a:t>
            </a:r>
            <a:endParaRPr lang="zh-CN" alt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conveyor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par>
                          <p:cTn id="38" fill="hold">
                            <p:stCondLst>
                              <p:cond delay="500"/>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1500"/>
                            </p:stCondLst>
                            <p:childTnLst>
                              <p:par>
                                <p:cTn id="45" presetID="42"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250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42"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fade">
                                      <p:cBhvr>
                                        <p:cTn id="59" dur="1000"/>
                                        <p:tgtEl>
                                          <p:spTgt spid="18"/>
                                        </p:tgtEl>
                                      </p:cBhvr>
                                    </p:animEffect>
                                    <p:anim calcmode="lin" valueType="num">
                                      <p:cBhvr>
                                        <p:cTn id="60" dur="1000" fill="hold"/>
                                        <p:tgtEl>
                                          <p:spTgt spid="18"/>
                                        </p:tgtEl>
                                        <p:attrNameLst>
                                          <p:attrName>ppt_x</p:attrName>
                                        </p:attrNameLst>
                                      </p:cBhvr>
                                      <p:tavLst>
                                        <p:tav tm="0">
                                          <p:val>
                                            <p:strVal val="#ppt_x"/>
                                          </p:val>
                                        </p:tav>
                                        <p:tav tm="100000">
                                          <p:val>
                                            <p:strVal val="#ppt_x"/>
                                          </p:val>
                                        </p:tav>
                                      </p:tavLst>
                                    </p:anim>
                                    <p:anim calcmode="lin" valueType="num">
                                      <p:cBhvr>
                                        <p:cTn id="6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13" grpId="0"/>
      <p:bldP spid="14" grpId="0"/>
      <p:bldP spid="15" grpId="0"/>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预算内容</a:t>
            </a:r>
            <a:endParaRPr lang="zh-CN" altLang="en-US" sz="3200" b="1" dirty="0">
              <a:solidFill>
                <a:srgbClr val="333F50"/>
              </a:solidFill>
              <a:latin typeface="+mn-lt"/>
              <a:ea typeface="+mn-ea"/>
              <a:cs typeface="+mn-ea"/>
              <a:sym typeface="+mn-lt"/>
            </a:endParaRPr>
          </a:p>
        </p:txBody>
      </p:sp>
      <p:sp>
        <p:nvSpPr>
          <p:cNvPr id="9" name="矩形 8"/>
          <p:cNvSpPr/>
          <p:nvPr/>
        </p:nvSpPr>
        <p:spPr>
          <a:xfrm>
            <a:off x="10931586" y="2196879"/>
            <a:ext cx="60959" cy="1166441"/>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10" name="矩形 9"/>
          <p:cNvSpPr/>
          <p:nvPr/>
        </p:nvSpPr>
        <p:spPr>
          <a:xfrm>
            <a:off x="10931586" y="4466414"/>
            <a:ext cx="60959" cy="1166441"/>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11" name="矩形 10"/>
          <p:cNvSpPr/>
          <p:nvPr/>
        </p:nvSpPr>
        <p:spPr>
          <a:xfrm>
            <a:off x="1204530" y="3434961"/>
            <a:ext cx="71695" cy="1437693"/>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12" name="矩形 11"/>
          <p:cNvSpPr/>
          <p:nvPr/>
        </p:nvSpPr>
        <p:spPr>
          <a:xfrm>
            <a:off x="2803412" y="3422507"/>
            <a:ext cx="1791571" cy="420564"/>
          </a:xfrm>
          <a:prstGeom prst="rect">
            <a:avLst/>
          </a:prstGeom>
          <a:noFill/>
          <a:ln>
            <a:noFill/>
          </a:ln>
        </p:spPr>
        <p:txBody>
          <a:bodyPr wrap="square">
            <a:spAutoFit/>
          </a:bodyPr>
          <a:lstStyle/>
          <a:p>
            <a:r>
              <a:rPr lang="zh-CN" altLang="en-US" sz="2135" dirty="0">
                <a:solidFill>
                  <a:schemeClr val="tx1">
                    <a:lumMod val="75000"/>
                    <a:lumOff val="25000"/>
                  </a:schemeClr>
                </a:solidFill>
                <a:cs typeface="+mn-ea"/>
                <a:sym typeface="+mn-lt"/>
              </a:rPr>
              <a:t>添加小标题</a:t>
            </a:r>
            <a:endParaRPr lang="zh-CN" altLang="en-US" sz="2135" dirty="0">
              <a:solidFill>
                <a:schemeClr val="tx1">
                  <a:lumMod val="75000"/>
                  <a:lumOff val="25000"/>
                </a:schemeClr>
              </a:solidFill>
              <a:cs typeface="+mn-ea"/>
              <a:sym typeface="+mn-lt"/>
            </a:endParaRPr>
          </a:p>
        </p:txBody>
      </p:sp>
      <p:sp>
        <p:nvSpPr>
          <p:cNvPr id="13" name="矩形 12"/>
          <p:cNvSpPr/>
          <p:nvPr/>
        </p:nvSpPr>
        <p:spPr>
          <a:xfrm>
            <a:off x="7440149" y="2274291"/>
            <a:ext cx="1791571" cy="420564"/>
          </a:xfrm>
          <a:prstGeom prst="rect">
            <a:avLst/>
          </a:prstGeom>
          <a:noFill/>
          <a:ln>
            <a:noFill/>
          </a:ln>
        </p:spPr>
        <p:txBody>
          <a:bodyPr wrap="square">
            <a:spAutoFit/>
          </a:bodyPr>
          <a:lstStyle/>
          <a:p>
            <a:r>
              <a:rPr lang="zh-CN" altLang="en-US" sz="2135" dirty="0">
                <a:solidFill>
                  <a:schemeClr val="tx1">
                    <a:lumMod val="75000"/>
                    <a:lumOff val="25000"/>
                  </a:schemeClr>
                </a:solidFill>
                <a:cs typeface="+mn-ea"/>
                <a:sym typeface="+mn-lt"/>
              </a:rPr>
              <a:t>添加小标题</a:t>
            </a:r>
            <a:endParaRPr lang="zh-CN" altLang="en-US" sz="2135" dirty="0">
              <a:solidFill>
                <a:schemeClr val="tx1">
                  <a:lumMod val="75000"/>
                  <a:lumOff val="25000"/>
                </a:schemeClr>
              </a:solidFill>
              <a:cs typeface="+mn-ea"/>
              <a:sym typeface="+mn-lt"/>
            </a:endParaRPr>
          </a:p>
        </p:txBody>
      </p:sp>
      <p:sp>
        <p:nvSpPr>
          <p:cNvPr id="14" name="矩形 13"/>
          <p:cNvSpPr/>
          <p:nvPr/>
        </p:nvSpPr>
        <p:spPr>
          <a:xfrm>
            <a:off x="7536160" y="4190286"/>
            <a:ext cx="1791571" cy="420564"/>
          </a:xfrm>
          <a:prstGeom prst="rect">
            <a:avLst/>
          </a:prstGeom>
          <a:noFill/>
          <a:ln>
            <a:noFill/>
          </a:ln>
        </p:spPr>
        <p:txBody>
          <a:bodyPr wrap="square">
            <a:spAutoFit/>
          </a:bodyPr>
          <a:lstStyle/>
          <a:p>
            <a:r>
              <a:rPr lang="zh-CN" altLang="en-US" sz="2135" dirty="0">
                <a:solidFill>
                  <a:schemeClr val="tx1">
                    <a:lumMod val="75000"/>
                    <a:lumOff val="25000"/>
                  </a:schemeClr>
                </a:solidFill>
                <a:cs typeface="+mn-ea"/>
                <a:sym typeface="+mn-lt"/>
              </a:rPr>
              <a:t>添加小标题</a:t>
            </a:r>
            <a:endParaRPr lang="zh-CN" altLang="en-US" sz="2135" dirty="0">
              <a:solidFill>
                <a:schemeClr val="tx1">
                  <a:lumMod val="75000"/>
                  <a:lumOff val="25000"/>
                </a:schemeClr>
              </a:solidFill>
              <a:cs typeface="+mn-ea"/>
              <a:sym typeface="+mn-lt"/>
            </a:endParaRPr>
          </a:p>
        </p:txBody>
      </p:sp>
      <p:grpSp>
        <p:nvGrpSpPr>
          <p:cNvPr id="15" name="组合 14"/>
          <p:cNvGrpSpPr/>
          <p:nvPr/>
        </p:nvGrpSpPr>
        <p:grpSpPr>
          <a:xfrm rot="19257533">
            <a:off x="4127949" y="2116770"/>
            <a:ext cx="3198419" cy="3285427"/>
            <a:chOff x="2478838" y="987574"/>
            <a:chExt cx="2765864" cy="2841105"/>
          </a:xfrm>
          <a:solidFill>
            <a:srgbClr val="FF6600"/>
          </a:solidFill>
        </p:grpSpPr>
        <p:sp>
          <p:nvSpPr>
            <p:cNvPr id="16" name="空心弧 15"/>
            <p:cNvSpPr/>
            <p:nvPr/>
          </p:nvSpPr>
          <p:spPr>
            <a:xfrm rot="21348216">
              <a:off x="3923928" y="987574"/>
              <a:ext cx="1320774" cy="1320774"/>
            </a:xfrm>
            <a:prstGeom prst="blockArc">
              <a:avLst>
                <a:gd name="adj1" fmla="val 7357405"/>
                <a:gd name="adj2" fmla="val 202319"/>
                <a:gd name="adj3" fmla="val 94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17" name="空心弧 16"/>
            <p:cNvSpPr/>
            <p:nvPr/>
          </p:nvSpPr>
          <p:spPr>
            <a:xfrm rot="6234397" flipH="1">
              <a:off x="3593014" y="2127233"/>
              <a:ext cx="1320774" cy="1320774"/>
            </a:xfrm>
            <a:prstGeom prst="blockArc">
              <a:avLst>
                <a:gd name="adj1" fmla="val 7805638"/>
                <a:gd name="adj2" fmla="val 202319"/>
                <a:gd name="adj3" fmla="val 94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18" name="空心弧 17"/>
            <p:cNvSpPr/>
            <p:nvPr/>
          </p:nvSpPr>
          <p:spPr>
            <a:xfrm rot="20268222">
              <a:off x="2478838" y="2507905"/>
              <a:ext cx="1320774" cy="1320774"/>
            </a:xfrm>
            <a:prstGeom prst="blockArc">
              <a:avLst>
                <a:gd name="adj1" fmla="val 7357405"/>
                <a:gd name="adj2" fmla="val 202319"/>
                <a:gd name="adj3" fmla="val 941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grpSp>
      <p:grpSp>
        <p:nvGrpSpPr>
          <p:cNvPr id="19" name="组合 18"/>
          <p:cNvGrpSpPr>
            <a:grpSpLocks noChangeAspect="1"/>
          </p:cNvGrpSpPr>
          <p:nvPr/>
        </p:nvGrpSpPr>
        <p:grpSpPr>
          <a:xfrm>
            <a:off x="5700748" y="3447792"/>
            <a:ext cx="860091" cy="644647"/>
            <a:chOff x="7419975" y="776288"/>
            <a:chExt cx="811213" cy="608013"/>
          </a:xfrm>
          <a:solidFill>
            <a:srgbClr val="333F50"/>
          </a:solidFill>
        </p:grpSpPr>
        <p:sp>
          <p:nvSpPr>
            <p:cNvPr id="20" name="Freeform 49"/>
            <p:cNvSpPr/>
            <p:nvPr/>
          </p:nvSpPr>
          <p:spPr bwMode="auto">
            <a:xfrm>
              <a:off x="7612063" y="776288"/>
              <a:ext cx="619125" cy="495300"/>
            </a:xfrm>
            <a:custGeom>
              <a:avLst/>
              <a:gdLst>
                <a:gd name="T0" fmla="*/ 146 w 165"/>
                <a:gd name="T1" fmla="*/ 19 h 132"/>
                <a:gd name="T2" fmla="*/ 78 w 165"/>
                <a:gd name="T3" fmla="*/ 19 h 132"/>
                <a:gd name="T4" fmla="*/ 62 w 165"/>
                <a:gd name="T5" fmla="*/ 0 h 132"/>
                <a:gd name="T6" fmla="*/ 22 w 165"/>
                <a:gd name="T7" fmla="*/ 0 h 132"/>
                <a:gd name="T8" fmla="*/ 3 w 165"/>
                <a:gd name="T9" fmla="*/ 10 h 132"/>
                <a:gd name="T10" fmla="*/ 0 w 165"/>
                <a:gd name="T11" fmla="*/ 20 h 132"/>
                <a:gd name="T12" fmla="*/ 0 w 165"/>
                <a:gd name="T13" fmla="*/ 21 h 132"/>
                <a:gd name="T14" fmla="*/ 0 w 165"/>
                <a:gd name="T15" fmla="*/ 23 h 132"/>
                <a:gd name="T16" fmla="*/ 0 w 165"/>
                <a:gd name="T17" fmla="*/ 25 h 132"/>
                <a:gd name="T18" fmla="*/ 0 w 165"/>
                <a:gd name="T19" fmla="*/ 54 h 132"/>
                <a:gd name="T20" fmla="*/ 0 w 165"/>
                <a:gd name="T21" fmla="*/ 100 h 132"/>
                <a:gd name="T22" fmla="*/ 15 w 165"/>
                <a:gd name="T23" fmla="*/ 89 h 132"/>
                <a:gd name="T24" fmla="*/ 13 w 165"/>
                <a:gd name="T25" fmla="*/ 78 h 132"/>
                <a:gd name="T26" fmla="*/ 14 w 165"/>
                <a:gd name="T27" fmla="*/ 67 h 132"/>
                <a:gd name="T28" fmla="*/ 61 w 165"/>
                <a:gd name="T29" fmla="*/ 30 h 132"/>
                <a:gd name="T30" fmla="*/ 61 w 165"/>
                <a:gd name="T31" fmla="*/ 30 h 132"/>
                <a:gd name="T32" fmla="*/ 72 w 165"/>
                <a:gd name="T33" fmla="*/ 31 h 132"/>
                <a:gd name="T34" fmla="*/ 72 w 165"/>
                <a:gd name="T35" fmla="*/ 31 h 132"/>
                <a:gd name="T36" fmla="*/ 109 w 165"/>
                <a:gd name="T37" fmla="*/ 78 h 132"/>
                <a:gd name="T38" fmla="*/ 109 w 165"/>
                <a:gd name="T39" fmla="*/ 78 h 132"/>
                <a:gd name="T40" fmla="*/ 108 w 165"/>
                <a:gd name="T41" fmla="*/ 89 h 132"/>
                <a:gd name="T42" fmla="*/ 108 w 165"/>
                <a:gd name="T43" fmla="*/ 89 h 132"/>
                <a:gd name="T44" fmla="*/ 108 w 165"/>
                <a:gd name="T45" fmla="*/ 89 h 132"/>
                <a:gd name="T46" fmla="*/ 61 w 165"/>
                <a:gd name="T47" fmla="*/ 126 h 132"/>
                <a:gd name="T48" fmla="*/ 61 w 165"/>
                <a:gd name="T49" fmla="*/ 126 h 132"/>
                <a:gd name="T50" fmla="*/ 50 w 165"/>
                <a:gd name="T51" fmla="*/ 125 h 132"/>
                <a:gd name="T52" fmla="*/ 36 w 165"/>
                <a:gd name="T53" fmla="*/ 119 h 132"/>
                <a:gd name="T54" fmla="*/ 17 w 165"/>
                <a:gd name="T55" fmla="*/ 132 h 132"/>
                <a:gd name="T56" fmla="*/ 19 w 165"/>
                <a:gd name="T57" fmla="*/ 132 h 132"/>
                <a:gd name="T58" fmla="*/ 146 w 165"/>
                <a:gd name="T59" fmla="*/ 132 h 132"/>
                <a:gd name="T60" fmla="*/ 165 w 165"/>
                <a:gd name="T61" fmla="*/ 114 h 132"/>
                <a:gd name="T62" fmla="*/ 165 w 165"/>
                <a:gd name="T63" fmla="*/ 38 h 132"/>
                <a:gd name="T64" fmla="*/ 146 w 165"/>
                <a:gd name="T65" fmla="*/ 1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5" h="132">
                  <a:moveTo>
                    <a:pt x="146" y="19"/>
                  </a:moveTo>
                  <a:cubicBezTo>
                    <a:pt x="78" y="19"/>
                    <a:pt x="78" y="19"/>
                    <a:pt x="78" y="19"/>
                  </a:cubicBezTo>
                  <a:cubicBezTo>
                    <a:pt x="77" y="8"/>
                    <a:pt x="69" y="0"/>
                    <a:pt x="62" y="0"/>
                  </a:cubicBezTo>
                  <a:cubicBezTo>
                    <a:pt x="22" y="0"/>
                    <a:pt x="22" y="0"/>
                    <a:pt x="22" y="0"/>
                  </a:cubicBezTo>
                  <a:cubicBezTo>
                    <a:pt x="12" y="0"/>
                    <a:pt x="6" y="4"/>
                    <a:pt x="3" y="10"/>
                  </a:cubicBezTo>
                  <a:cubicBezTo>
                    <a:pt x="1" y="13"/>
                    <a:pt x="0" y="17"/>
                    <a:pt x="0" y="20"/>
                  </a:cubicBezTo>
                  <a:cubicBezTo>
                    <a:pt x="0" y="21"/>
                    <a:pt x="0" y="21"/>
                    <a:pt x="0" y="21"/>
                  </a:cubicBezTo>
                  <a:cubicBezTo>
                    <a:pt x="0" y="22"/>
                    <a:pt x="0" y="22"/>
                    <a:pt x="0" y="23"/>
                  </a:cubicBezTo>
                  <a:cubicBezTo>
                    <a:pt x="0" y="24"/>
                    <a:pt x="0" y="24"/>
                    <a:pt x="0" y="25"/>
                  </a:cubicBezTo>
                  <a:cubicBezTo>
                    <a:pt x="0" y="54"/>
                    <a:pt x="0" y="54"/>
                    <a:pt x="0" y="54"/>
                  </a:cubicBezTo>
                  <a:cubicBezTo>
                    <a:pt x="0" y="54"/>
                    <a:pt x="0" y="82"/>
                    <a:pt x="0" y="100"/>
                  </a:cubicBezTo>
                  <a:cubicBezTo>
                    <a:pt x="15" y="89"/>
                    <a:pt x="15" y="89"/>
                    <a:pt x="15" y="89"/>
                  </a:cubicBezTo>
                  <a:cubicBezTo>
                    <a:pt x="14" y="86"/>
                    <a:pt x="13" y="82"/>
                    <a:pt x="13" y="78"/>
                  </a:cubicBezTo>
                  <a:cubicBezTo>
                    <a:pt x="13" y="74"/>
                    <a:pt x="14" y="71"/>
                    <a:pt x="14" y="67"/>
                  </a:cubicBezTo>
                  <a:cubicBezTo>
                    <a:pt x="20" y="45"/>
                    <a:pt x="39" y="30"/>
                    <a:pt x="61" y="30"/>
                  </a:cubicBezTo>
                  <a:cubicBezTo>
                    <a:pt x="61" y="30"/>
                    <a:pt x="61" y="30"/>
                    <a:pt x="61" y="30"/>
                  </a:cubicBezTo>
                  <a:cubicBezTo>
                    <a:pt x="65" y="30"/>
                    <a:pt x="68" y="30"/>
                    <a:pt x="72" y="31"/>
                  </a:cubicBezTo>
                  <a:cubicBezTo>
                    <a:pt x="72" y="31"/>
                    <a:pt x="72" y="31"/>
                    <a:pt x="72" y="31"/>
                  </a:cubicBezTo>
                  <a:cubicBezTo>
                    <a:pt x="94" y="37"/>
                    <a:pt x="109" y="56"/>
                    <a:pt x="109" y="78"/>
                  </a:cubicBezTo>
                  <a:cubicBezTo>
                    <a:pt x="109" y="78"/>
                    <a:pt x="109" y="78"/>
                    <a:pt x="109" y="78"/>
                  </a:cubicBezTo>
                  <a:cubicBezTo>
                    <a:pt x="109" y="82"/>
                    <a:pt x="109" y="85"/>
                    <a:pt x="108" y="89"/>
                  </a:cubicBezTo>
                  <a:cubicBezTo>
                    <a:pt x="108" y="89"/>
                    <a:pt x="108" y="89"/>
                    <a:pt x="108" y="89"/>
                  </a:cubicBezTo>
                  <a:cubicBezTo>
                    <a:pt x="108" y="89"/>
                    <a:pt x="108" y="89"/>
                    <a:pt x="108" y="89"/>
                  </a:cubicBezTo>
                  <a:cubicBezTo>
                    <a:pt x="103" y="111"/>
                    <a:pt x="83" y="126"/>
                    <a:pt x="61" y="126"/>
                  </a:cubicBezTo>
                  <a:cubicBezTo>
                    <a:pt x="61" y="126"/>
                    <a:pt x="61" y="126"/>
                    <a:pt x="61" y="126"/>
                  </a:cubicBezTo>
                  <a:cubicBezTo>
                    <a:pt x="58" y="126"/>
                    <a:pt x="54" y="126"/>
                    <a:pt x="50" y="125"/>
                  </a:cubicBezTo>
                  <a:cubicBezTo>
                    <a:pt x="45" y="124"/>
                    <a:pt x="40" y="121"/>
                    <a:pt x="36" y="119"/>
                  </a:cubicBezTo>
                  <a:cubicBezTo>
                    <a:pt x="17" y="132"/>
                    <a:pt x="17" y="132"/>
                    <a:pt x="17" y="132"/>
                  </a:cubicBezTo>
                  <a:cubicBezTo>
                    <a:pt x="17" y="132"/>
                    <a:pt x="18" y="132"/>
                    <a:pt x="19" y="132"/>
                  </a:cubicBezTo>
                  <a:cubicBezTo>
                    <a:pt x="146" y="132"/>
                    <a:pt x="146" y="132"/>
                    <a:pt x="146" y="132"/>
                  </a:cubicBezTo>
                  <a:cubicBezTo>
                    <a:pt x="157" y="132"/>
                    <a:pt x="165" y="124"/>
                    <a:pt x="165" y="114"/>
                  </a:cubicBezTo>
                  <a:cubicBezTo>
                    <a:pt x="165" y="38"/>
                    <a:pt x="165" y="38"/>
                    <a:pt x="165" y="38"/>
                  </a:cubicBezTo>
                  <a:cubicBezTo>
                    <a:pt x="165" y="27"/>
                    <a:pt x="157" y="19"/>
                    <a:pt x="146" y="1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21" name="Freeform 50"/>
            <p:cNvSpPr>
              <a:spLocks noEditPoints="1"/>
            </p:cNvSpPr>
            <p:nvPr/>
          </p:nvSpPr>
          <p:spPr bwMode="auto">
            <a:xfrm>
              <a:off x="7419975" y="900113"/>
              <a:ext cx="593725" cy="484188"/>
            </a:xfrm>
            <a:custGeom>
              <a:avLst/>
              <a:gdLst>
                <a:gd name="T0" fmla="*/ 158 w 158"/>
                <a:gd name="T1" fmla="*/ 45 h 129"/>
                <a:gd name="T2" fmla="*/ 123 w 158"/>
                <a:gd name="T3" fmla="*/ 1 h 129"/>
                <a:gd name="T4" fmla="*/ 112 w 158"/>
                <a:gd name="T5" fmla="*/ 0 h 129"/>
                <a:gd name="T6" fmla="*/ 112 w 158"/>
                <a:gd name="T7" fmla="*/ 0 h 129"/>
                <a:gd name="T8" fmla="*/ 112 w 158"/>
                <a:gd name="T9" fmla="*/ 0 h 129"/>
                <a:gd name="T10" fmla="*/ 68 w 158"/>
                <a:gd name="T11" fmla="*/ 35 h 129"/>
                <a:gd name="T12" fmla="*/ 67 w 158"/>
                <a:gd name="T13" fmla="*/ 45 h 129"/>
                <a:gd name="T14" fmla="*/ 68 w 158"/>
                <a:gd name="T15" fmla="*/ 57 h 129"/>
                <a:gd name="T16" fmla="*/ 68 w 158"/>
                <a:gd name="T17" fmla="*/ 57 h 129"/>
                <a:gd name="T18" fmla="*/ 51 w 158"/>
                <a:gd name="T19" fmla="*/ 70 h 129"/>
                <a:gd name="T20" fmla="*/ 6 w 158"/>
                <a:gd name="T21" fmla="*/ 101 h 129"/>
                <a:gd name="T22" fmla="*/ 0 w 158"/>
                <a:gd name="T23" fmla="*/ 113 h 129"/>
                <a:gd name="T24" fmla="*/ 0 w 158"/>
                <a:gd name="T25" fmla="*/ 113 h 129"/>
                <a:gd name="T26" fmla="*/ 0 w 158"/>
                <a:gd name="T27" fmla="*/ 113 h 129"/>
                <a:gd name="T28" fmla="*/ 3 w 158"/>
                <a:gd name="T29" fmla="*/ 121 h 129"/>
                <a:gd name="T30" fmla="*/ 4 w 158"/>
                <a:gd name="T31" fmla="*/ 123 h 129"/>
                <a:gd name="T32" fmla="*/ 16 w 158"/>
                <a:gd name="T33" fmla="*/ 129 h 129"/>
                <a:gd name="T34" fmla="*/ 16 w 158"/>
                <a:gd name="T35" fmla="*/ 129 h 129"/>
                <a:gd name="T36" fmla="*/ 16 w 158"/>
                <a:gd name="T37" fmla="*/ 129 h 129"/>
                <a:gd name="T38" fmla="*/ 24 w 158"/>
                <a:gd name="T39" fmla="*/ 127 h 129"/>
                <a:gd name="T40" fmla="*/ 26 w 158"/>
                <a:gd name="T41" fmla="*/ 125 h 129"/>
                <a:gd name="T42" fmla="*/ 26 w 158"/>
                <a:gd name="T43" fmla="*/ 125 h 129"/>
                <a:gd name="T44" fmla="*/ 64 w 158"/>
                <a:gd name="T45" fmla="*/ 98 h 129"/>
                <a:gd name="T46" fmla="*/ 87 w 158"/>
                <a:gd name="T47" fmla="*/ 83 h 129"/>
                <a:gd name="T48" fmla="*/ 87 w 158"/>
                <a:gd name="T49" fmla="*/ 83 h 129"/>
                <a:gd name="T50" fmla="*/ 102 w 158"/>
                <a:gd name="T51" fmla="*/ 89 h 129"/>
                <a:gd name="T52" fmla="*/ 112 w 158"/>
                <a:gd name="T53" fmla="*/ 91 h 129"/>
                <a:gd name="T54" fmla="*/ 112 w 158"/>
                <a:gd name="T55" fmla="*/ 91 h 129"/>
                <a:gd name="T56" fmla="*/ 156 w 158"/>
                <a:gd name="T57" fmla="*/ 56 h 129"/>
                <a:gd name="T58" fmla="*/ 156 w 158"/>
                <a:gd name="T59" fmla="*/ 56 h 129"/>
                <a:gd name="T60" fmla="*/ 156 w 158"/>
                <a:gd name="T61" fmla="*/ 55 h 129"/>
                <a:gd name="T62" fmla="*/ 158 w 158"/>
                <a:gd name="T63" fmla="*/ 45 h 129"/>
                <a:gd name="T64" fmla="*/ 48 w 158"/>
                <a:gd name="T65" fmla="*/ 104 h 129"/>
                <a:gd name="T66" fmla="*/ 47 w 158"/>
                <a:gd name="T67" fmla="*/ 102 h 129"/>
                <a:gd name="T68" fmla="*/ 48 w 158"/>
                <a:gd name="T69" fmla="*/ 104 h 129"/>
                <a:gd name="T70" fmla="*/ 24 w 158"/>
                <a:gd name="T71" fmla="*/ 120 h 129"/>
                <a:gd name="T72" fmla="*/ 19 w 158"/>
                <a:gd name="T73" fmla="*/ 121 h 129"/>
                <a:gd name="T74" fmla="*/ 11 w 158"/>
                <a:gd name="T75" fmla="*/ 117 h 129"/>
                <a:gd name="T76" fmla="*/ 10 w 158"/>
                <a:gd name="T77" fmla="*/ 112 h 129"/>
                <a:gd name="T78" fmla="*/ 14 w 158"/>
                <a:gd name="T79" fmla="*/ 105 h 129"/>
                <a:gd name="T80" fmla="*/ 38 w 158"/>
                <a:gd name="T81" fmla="*/ 88 h 129"/>
                <a:gd name="T82" fmla="*/ 43 w 158"/>
                <a:gd name="T83" fmla="*/ 87 h 129"/>
                <a:gd name="T84" fmla="*/ 51 w 158"/>
                <a:gd name="T85" fmla="*/ 91 h 129"/>
                <a:gd name="T86" fmla="*/ 52 w 158"/>
                <a:gd name="T87" fmla="*/ 96 h 129"/>
                <a:gd name="T88" fmla="*/ 48 w 158"/>
                <a:gd name="T89" fmla="*/ 104 h 129"/>
                <a:gd name="T90" fmla="*/ 113 w 158"/>
                <a:gd name="T91" fmla="*/ 74 h 129"/>
                <a:gd name="T92" fmla="*/ 83 w 158"/>
                <a:gd name="T93" fmla="*/ 44 h 129"/>
                <a:gd name="T94" fmla="*/ 113 w 158"/>
                <a:gd name="T95" fmla="*/ 14 h 129"/>
                <a:gd name="T96" fmla="*/ 143 w 158"/>
                <a:gd name="T97" fmla="*/ 44 h 129"/>
                <a:gd name="T98" fmla="*/ 113 w 158"/>
                <a:gd name="T99" fmla="*/ 7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8" h="129">
                  <a:moveTo>
                    <a:pt x="158" y="45"/>
                  </a:moveTo>
                  <a:cubicBezTo>
                    <a:pt x="158" y="24"/>
                    <a:pt x="144" y="6"/>
                    <a:pt x="123" y="1"/>
                  </a:cubicBezTo>
                  <a:cubicBezTo>
                    <a:pt x="119" y="0"/>
                    <a:pt x="116" y="0"/>
                    <a:pt x="112" y="0"/>
                  </a:cubicBezTo>
                  <a:cubicBezTo>
                    <a:pt x="112" y="0"/>
                    <a:pt x="112" y="0"/>
                    <a:pt x="112" y="0"/>
                  </a:cubicBezTo>
                  <a:cubicBezTo>
                    <a:pt x="112" y="0"/>
                    <a:pt x="112" y="0"/>
                    <a:pt x="112" y="0"/>
                  </a:cubicBezTo>
                  <a:cubicBezTo>
                    <a:pt x="91" y="0"/>
                    <a:pt x="73" y="14"/>
                    <a:pt x="68" y="35"/>
                  </a:cubicBezTo>
                  <a:cubicBezTo>
                    <a:pt x="67" y="38"/>
                    <a:pt x="67" y="42"/>
                    <a:pt x="67" y="45"/>
                  </a:cubicBezTo>
                  <a:cubicBezTo>
                    <a:pt x="67" y="49"/>
                    <a:pt x="67" y="53"/>
                    <a:pt x="68" y="57"/>
                  </a:cubicBezTo>
                  <a:cubicBezTo>
                    <a:pt x="68" y="57"/>
                    <a:pt x="68" y="57"/>
                    <a:pt x="68" y="57"/>
                  </a:cubicBezTo>
                  <a:cubicBezTo>
                    <a:pt x="51" y="70"/>
                    <a:pt x="51" y="70"/>
                    <a:pt x="51" y="70"/>
                  </a:cubicBezTo>
                  <a:cubicBezTo>
                    <a:pt x="6" y="101"/>
                    <a:pt x="6" y="101"/>
                    <a:pt x="6" y="101"/>
                  </a:cubicBezTo>
                  <a:cubicBezTo>
                    <a:pt x="2" y="104"/>
                    <a:pt x="0" y="109"/>
                    <a:pt x="0" y="113"/>
                  </a:cubicBezTo>
                  <a:cubicBezTo>
                    <a:pt x="0" y="113"/>
                    <a:pt x="0" y="113"/>
                    <a:pt x="0" y="113"/>
                  </a:cubicBezTo>
                  <a:cubicBezTo>
                    <a:pt x="0" y="113"/>
                    <a:pt x="0" y="113"/>
                    <a:pt x="0" y="113"/>
                  </a:cubicBezTo>
                  <a:cubicBezTo>
                    <a:pt x="0" y="116"/>
                    <a:pt x="1" y="119"/>
                    <a:pt x="3" y="121"/>
                  </a:cubicBezTo>
                  <a:cubicBezTo>
                    <a:pt x="4" y="123"/>
                    <a:pt x="4" y="123"/>
                    <a:pt x="4" y="123"/>
                  </a:cubicBezTo>
                  <a:cubicBezTo>
                    <a:pt x="7" y="127"/>
                    <a:pt x="12" y="129"/>
                    <a:pt x="16" y="129"/>
                  </a:cubicBezTo>
                  <a:cubicBezTo>
                    <a:pt x="16" y="129"/>
                    <a:pt x="16" y="129"/>
                    <a:pt x="16" y="129"/>
                  </a:cubicBezTo>
                  <a:cubicBezTo>
                    <a:pt x="16" y="129"/>
                    <a:pt x="16" y="129"/>
                    <a:pt x="16" y="129"/>
                  </a:cubicBezTo>
                  <a:cubicBezTo>
                    <a:pt x="19" y="129"/>
                    <a:pt x="22" y="129"/>
                    <a:pt x="24" y="127"/>
                  </a:cubicBezTo>
                  <a:cubicBezTo>
                    <a:pt x="26" y="125"/>
                    <a:pt x="26" y="125"/>
                    <a:pt x="26" y="125"/>
                  </a:cubicBezTo>
                  <a:cubicBezTo>
                    <a:pt x="26" y="125"/>
                    <a:pt x="26" y="125"/>
                    <a:pt x="26" y="125"/>
                  </a:cubicBezTo>
                  <a:cubicBezTo>
                    <a:pt x="64" y="98"/>
                    <a:pt x="64" y="98"/>
                    <a:pt x="64" y="98"/>
                  </a:cubicBezTo>
                  <a:cubicBezTo>
                    <a:pt x="87" y="83"/>
                    <a:pt x="87" y="83"/>
                    <a:pt x="87" y="83"/>
                  </a:cubicBezTo>
                  <a:cubicBezTo>
                    <a:pt x="87" y="83"/>
                    <a:pt x="87" y="83"/>
                    <a:pt x="87" y="83"/>
                  </a:cubicBezTo>
                  <a:cubicBezTo>
                    <a:pt x="92" y="86"/>
                    <a:pt x="96" y="88"/>
                    <a:pt x="102" y="89"/>
                  </a:cubicBezTo>
                  <a:cubicBezTo>
                    <a:pt x="105" y="90"/>
                    <a:pt x="109" y="91"/>
                    <a:pt x="112" y="91"/>
                  </a:cubicBezTo>
                  <a:cubicBezTo>
                    <a:pt x="112" y="91"/>
                    <a:pt x="112" y="91"/>
                    <a:pt x="112" y="91"/>
                  </a:cubicBezTo>
                  <a:cubicBezTo>
                    <a:pt x="133" y="91"/>
                    <a:pt x="151" y="76"/>
                    <a:pt x="156" y="56"/>
                  </a:cubicBezTo>
                  <a:cubicBezTo>
                    <a:pt x="156" y="56"/>
                    <a:pt x="156" y="56"/>
                    <a:pt x="156" y="56"/>
                  </a:cubicBezTo>
                  <a:cubicBezTo>
                    <a:pt x="156" y="55"/>
                    <a:pt x="156" y="55"/>
                    <a:pt x="156" y="55"/>
                  </a:cubicBezTo>
                  <a:cubicBezTo>
                    <a:pt x="157" y="52"/>
                    <a:pt x="158" y="48"/>
                    <a:pt x="158" y="45"/>
                  </a:cubicBezTo>
                  <a:close/>
                  <a:moveTo>
                    <a:pt x="48" y="104"/>
                  </a:moveTo>
                  <a:cubicBezTo>
                    <a:pt x="47" y="102"/>
                    <a:pt x="47" y="102"/>
                    <a:pt x="47" y="102"/>
                  </a:cubicBezTo>
                  <a:cubicBezTo>
                    <a:pt x="48" y="104"/>
                    <a:pt x="48" y="104"/>
                    <a:pt x="48" y="104"/>
                  </a:cubicBezTo>
                  <a:cubicBezTo>
                    <a:pt x="24" y="120"/>
                    <a:pt x="24" y="120"/>
                    <a:pt x="24" y="120"/>
                  </a:cubicBezTo>
                  <a:cubicBezTo>
                    <a:pt x="22" y="121"/>
                    <a:pt x="21" y="121"/>
                    <a:pt x="19" y="121"/>
                  </a:cubicBezTo>
                  <a:cubicBezTo>
                    <a:pt x="16" y="121"/>
                    <a:pt x="13" y="120"/>
                    <a:pt x="11" y="117"/>
                  </a:cubicBezTo>
                  <a:cubicBezTo>
                    <a:pt x="10" y="116"/>
                    <a:pt x="10" y="114"/>
                    <a:pt x="10" y="112"/>
                  </a:cubicBezTo>
                  <a:cubicBezTo>
                    <a:pt x="10" y="109"/>
                    <a:pt x="11" y="106"/>
                    <a:pt x="14" y="105"/>
                  </a:cubicBezTo>
                  <a:cubicBezTo>
                    <a:pt x="38" y="88"/>
                    <a:pt x="38" y="88"/>
                    <a:pt x="38" y="88"/>
                  </a:cubicBezTo>
                  <a:cubicBezTo>
                    <a:pt x="40" y="87"/>
                    <a:pt x="41" y="87"/>
                    <a:pt x="43" y="87"/>
                  </a:cubicBezTo>
                  <a:cubicBezTo>
                    <a:pt x="46" y="87"/>
                    <a:pt x="49" y="88"/>
                    <a:pt x="51" y="91"/>
                  </a:cubicBezTo>
                  <a:cubicBezTo>
                    <a:pt x="52" y="92"/>
                    <a:pt x="52" y="94"/>
                    <a:pt x="52" y="96"/>
                  </a:cubicBezTo>
                  <a:cubicBezTo>
                    <a:pt x="52" y="99"/>
                    <a:pt x="51" y="102"/>
                    <a:pt x="48" y="104"/>
                  </a:cubicBezTo>
                  <a:close/>
                  <a:moveTo>
                    <a:pt x="113" y="74"/>
                  </a:moveTo>
                  <a:cubicBezTo>
                    <a:pt x="96" y="74"/>
                    <a:pt x="83" y="61"/>
                    <a:pt x="83" y="44"/>
                  </a:cubicBezTo>
                  <a:cubicBezTo>
                    <a:pt x="83" y="27"/>
                    <a:pt x="96" y="14"/>
                    <a:pt x="113" y="14"/>
                  </a:cubicBezTo>
                  <a:cubicBezTo>
                    <a:pt x="130" y="14"/>
                    <a:pt x="143" y="27"/>
                    <a:pt x="143" y="44"/>
                  </a:cubicBezTo>
                  <a:cubicBezTo>
                    <a:pt x="143" y="61"/>
                    <a:pt x="130" y="74"/>
                    <a:pt x="113" y="7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22" name="Freeform 51"/>
            <p:cNvSpPr/>
            <p:nvPr/>
          </p:nvSpPr>
          <p:spPr bwMode="auto">
            <a:xfrm>
              <a:off x="7791450" y="1092200"/>
              <a:ext cx="136525" cy="66675"/>
            </a:xfrm>
            <a:custGeom>
              <a:avLst/>
              <a:gdLst>
                <a:gd name="T0" fmla="*/ 34 w 36"/>
                <a:gd name="T1" fmla="*/ 0 h 18"/>
                <a:gd name="T2" fmla="*/ 31 w 36"/>
                <a:gd name="T3" fmla="*/ 2 h 18"/>
                <a:gd name="T4" fmla="*/ 13 w 36"/>
                <a:gd name="T5" fmla="*/ 13 h 18"/>
                <a:gd name="T6" fmla="*/ 4 w 36"/>
                <a:gd name="T7" fmla="*/ 11 h 18"/>
                <a:gd name="T8" fmla="*/ 1 w 36"/>
                <a:gd name="T9" fmla="*/ 12 h 18"/>
                <a:gd name="T10" fmla="*/ 2 w 36"/>
                <a:gd name="T11" fmla="*/ 15 h 18"/>
                <a:gd name="T12" fmla="*/ 2 w 36"/>
                <a:gd name="T13" fmla="*/ 15 h 18"/>
                <a:gd name="T14" fmla="*/ 13 w 36"/>
                <a:gd name="T15" fmla="*/ 18 h 18"/>
                <a:gd name="T16" fmla="*/ 13 w 36"/>
                <a:gd name="T17" fmla="*/ 18 h 18"/>
                <a:gd name="T18" fmla="*/ 36 w 36"/>
                <a:gd name="T19" fmla="*/ 3 h 18"/>
                <a:gd name="T20" fmla="*/ 34 w 36"/>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 h="18">
                  <a:moveTo>
                    <a:pt x="34" y="0"/>
                  </a:moveTo>
                  <a:cubicBezTo>
                    <a:pt x="33" y="0"/>
                    <a:pt x="31" y="0"/>
                    <a:pt x="31" y="2"/>
                  </a:cubicBezTo>
                  <a:cubicBezTo>
                    <a:pt x="28" y="8"/>
                    <a:pt x="21" y="13"/>
                    <a:pt x="13" y="13"/>
                  </a:cubicBezTo>
                  <a:cubicBezTo>
                    <a:pt x="10" y="13"/>
                    <a:pt x="7" y="12"/>
                    <a:pt x="4" y="11"/>
                  </a:cubicBezTo>
                  <a:cubicBezTo>
                    <a:pt x="3" y="10"/>
                    <a:pt x="1" y="11"/>
                    <a:pt x="1" y="12"/>
                  </a:cubicBezTo>
                  <a:cubicBezTo>
                    <a:pt x="0" y="13"/>
                    <a:pt x="1" y="15"/>
                    <a:pt x="2" y="15"/>
                  </a:cubicBezTo>
                  <a:cubicBezTo>
                    <a:pt x="2" y="15"/>
                    <a:pt x="2" y="15"/>
                    <a:pt x="2" y="15"/>
                  </a:cubicBezTo>
                  <a:cubicBezTo>
                    <a:pt x="6" y="17"/>
                    <a:pt x="9" y="18"/>
                    <a:pt x="13" y="18"/>
                  </a:cubicBezTo>
                  <a:cubicBezTo>
                    <a:pt x="13" y="18"/>
                    <a:pt x="13" y="18"/>
                    <a:pt x="13" y="18"/>
                  </a:cubicBezTo>
                  <a:cubicBezTo>
                    <a:pt x="23" y="18"/>
                    <a:pt x="32" y="12"/>
                    <a:pt x="36" y="3"/>
                  </a:cubicBezTo>
                  <a:cubicBezTo>
                    <a:pt x="36" y="2"/>
                    <a:pt x="35" y="1"/>
                    <a:pt x="3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grpSp>
      <p:sp>
        <p:nvSpPr>
          <p:cNvPr id="23" name="Freeform 375"/>
          <p:cNvSpPr>
            <a:spLocks noEditPoints="1"/>
          </p:cNvSpPr>
          <p:nvPr/>
        </p:nvSpPr>
        <p:spPr bwMode="auto">
          <a:xfrm>
            <a:off x="5527166" y="2147667"/>
            <a:ext cx="712191" cy="683888"/>
          </a:xfrm>
          <a:custGeom>
            <a:avLst/>
            <a:gdLst>
              <a:gd name="T0" fmla="*/ 32 w 64"/>
              <a:gd name="T1" fmla="*/ 9 h 61"/>
              <a:gd name="T2" fmla="*/ 22 w 64"/>
              <a:gd name="T3" fmla="*/ 20 h 61"/>
              <a:gd name="T4" fmla="*/ 21 w 64"/>
              <a:gd name="T5" fmla="*/ 46 h 61"/>
              <a:gd name="T6" fmla="*/ 29 w 64"/>
              <a:gd name="T7" fmla="*/ 46 h 61"/>
              <a:gd name="T8" fmla="*/ 29 w 64"/>
              <a:gd name="T9" fmla="*/ 36 h 61"/>
              <a:gd name="T10" fmla="*/ 34 w 64"/>
              <a:gd name="T11" fmla="*/ 36 h 61"/>
              <a:gd name="T12" fmla="*/ 35 w 64"/>
              <a:gd name="T13" fmla="*/ 46 h 61"/>
              <a:gd name="T14" fmla="*/ 42 w 64"/>
              <a:gd name="T15" fmla="*/ 46 h 61"/>
              <a:gd name="T16" fmla="*/ 41 w 64"/>
              <a:gd name="T17" fmla="*/ 20 h 61"/>
              <a:gd name="T18" fmla="*/ 32 w 64"/>
              <a:gd name="T19" fmla="*/ 9 h 61"/>
              <a:gd name="T20" fmla="*/ 35 w 64"/>
              <a:gd name="T21" fmla="*/ 54 h 61"/>
              <a:gd name="T22" fmla="*/ 35 w 64"/>
              <a:gd name="T23" fmla="*/ 61 h 61"/>
              <a:gd name="T24" fmla="*/ 28 w 64"/>
              <a:gd name="T25" fmla="*/ 61 h 61"/>
              <a:gd name="T26" fmla="*/ 28 w 64"/>
              <a:gd name="T27" fmla="*/ 54 h 61"/>
              <a:gd name="T28" fmla="*/ 18 w 64"/>
              <a:gd name="T29" fmla="*/ 54 h 61"/>
              <a:gd name="T30" fmla="*/ 19 w 64"/>
              <a:gd name="T31" fmla="*/ 59 h 61"/>
              <a:gd name="T32" fmla="*/ 19 w 64"/>
              <a:gd name="T33" fmla="*/ 61 h 61"/>
              <a:gd name="T34" fmla="*/ 17 w 64"/>
              <a:gd name="T35" fmla="*/ 61 h 61"/>
              <a:gd name="T36" fmla="*/ 3 w 64"/>
              <a:gd name="T37" fmla="*/ 61 h 61"/>
              <a:gd name="T38" fmla="*/ 1 w 64"/>
              <a:gd name="T39" fmla="*/ 61 h 61"/>
              <a:gd name="T40" fmla="*/ 1 w 64"/>
              <a:gd name="T41" fmla="*/ 59 h 61"/>
              <a:gd name="T42" fmla="*/ 3 w 64"/>
              <a:gd name="T43" fmla="*/ 45 h 61"/>
              <a:gd name="T44" fmla="*/ 12 w 64"/>
              <a:gd name="T45" fmla="*/ 37 h 61"/>
              <a:gd name="T46" fmla="*/ 15 w 64"/>
              <a:gd name="T47" fmla="*/ 18 h 61"/>
              <a:gd name="T48" fmla="*/ 30 w 64"/>
              <a:gd name="T49" fmla="*/ 1 h 61"/>
              <a:gd name="T50" fmla="*/ 32 w 64"/>
              <a:gd name="T51" fmla="*/ 0 h 61"/>
              <a:gd name="T52" fmla="*/ 33 w 64"/>
              <a:gd name="T53" fmla="*/ 1 h 61"/>
              <a:gd name="T54" fmla="*/ 49 w 64"/>
              <a:gd name="T55" fmla="*/ 18 h 61"/>
              <a:gd name="T56" fmla="*/ 51 w 64"/>
              <a:gd name="T57" fmla="*/ 37 h 61"/>
              <a:gd name="T58" fmla="*/ 61 w 64"/>
              <a:gd name="T59" fmla="*/ 45 h 61"/>
              <a:gd name="T60" fmla="*/ 63 w 64"/>
              <a:gd name="T61" fmla="*/ 59 h 61"/>
              <a:gd name="T62" fmla="*/ 63 w 64"/>
              <a:gd name="T63" fmla="*/ 61 h 61"/>
              <a:gd name="T64" fmla="*/ 61 w 64"/>
              <a:gd name="T65" fmla="*/ 61 h 61"/>
              <a:gd name="T66" fmla="*/ 47 w 64"/>
              <a:gd name="T67" fmla="*/ 61 h 61"/>
              <a:gd name="T68" fmla="*/ 45 w 64"/>
              <a:gd name="T69" fmla="*/ 61 h 61"/>
              <a:gd name="T70" fmla="*/ 45 w 64"/>
              <a:gd name="T71" fmla="*/ 59 h 61"/>
              <a:gd name="T72" fmla="*/ 45 w 64"/>
              <a:gd name="T73" fmla="*/ 54 h 61"/>
              <a:gd name="T74" fmla="*/ 35 w 64"/>
              <a:gd name="T75" fmla="*/ 54 h 61"/>
              <a:gd name="T76" fmla="*/ 50 w 64"/>
              <a:gd name="T77" fmla="*/ 47 h 61"/>
              <a:gd name="T78" fmla="*/ 49 w 64"/>
              <a:gd name="T79" fmla="*/ 57 h 61"/>
              <a:gd name="T80" fmla="*/ 59 w 64"/>
              <a:gd name="T81" fmla="*/ 57 h 61"/>
              <a:gd name="T82" fmla="*/ 57 w 64"/>
              <a:gd name="T83" fmla="*/ 47 h 61"/>
              <a:gd name="T84" fmla="*/ 51 w 64"/>
              <a:gd name="T85" fmla="*/ 41 h 61"/>
              <a:gd name="T86" fmla="*/ 50 w 64"/>
              <a:gd name="T87" fmla="*/ 47 h 61"/>
              <a:gd name="T88" fmla="*/ 15 w 64"/>
              <a:gd name="T89" fmla="*/ 57 h 61"/>
              <a:gd name="T90" fmla="*/ 14 w 64"/>
              <a:gd name="T91" fmla="*/ 49 h 61"/>
              <a:gd name="T92" fmla="*/ 13 w 64"/>
              <a:gd name="T93" fmla="*/ 41 h 61"/>
              <a:gd name="T94" fmla="*/ 6 w 64"/>
              <a:gd name="T95" fmla="*/ 47 h 61"/>
              <a:gd name="T96" fmla="*/ 4 w 64"/>
              <a:gd name="T97" fmla="*/ 57 h 61"/>
              <a:gd name="T98" fmla="*/ 15 w 64"/>
              <a:gd name="T99" fmla="*/ 57 h 61"/>
              <a:gd name="T100" fmla="*/ 32 w 64"/>
              <a:gd name="T101" fmla="*/ 22 h 61"/>
              <a:gd name="T102" fmla="*/ 37 w 64"/>
              <a:gd name="T103" fmla="*/ 27 h 61"/>
              <a:gd name="T104" fmla="*/ 32 w 64"/>
              <a:gd name="T105" fmla="*/ 32 h 61"/>
              <a:gd name="T106" fmla="*/ 27 w 64"/>
              <a:gd name="T107" fmla="*/ 27 h 61"/>
              <a:gd name="T108" fmla="*/ 32 w 64"/>
              <a:gd name="T109" fmla="*/ 2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 h="61">
                <a:moveTo>
                  <a:pt x="32" y="9"/>
                </a:moveTo>
                <a:cubicBezTo>
                  <a:pt x="27" y="11"/>
                  <a:pt x="24" y="15"/>
                  <a:pt x="22" y="20"/>
                </a:cubicBezTo>
                <a:cubicBezTo>
                  <a:pt x="20" y="27"/>
                  <a:pt x="20" y="35"/>
                  <a:pt x="21" y="46"/>
                </a:cubicBezTo>
                <a:cubicBezTo>
                  <a:pt x="29" y="46"/>
                  <a:pt x="29" y="46"/>
                  <a:pt x="29" y="46"/>
                </a:cubicBezTo>
                <a:cubicBezTo>
                  <a:pt x="29" y="43"/>
                  <a:pt x="29" y="40"/>
                  <a:pt x="29" y="36"/>
                </a:cubicBezTo>
                <a:cubicBezTo>
                  <a:pt x="31" y="36"/>
                  <a:pt x="32" y="36"/>
                  <a:pt x="34" y="36"/>
                </a:cubicBezTo>
                <a:cubicBezTo>
                  <a:pt x="34" y="40"/>
                  <a:pt x="34" y="43"/>
                  <a:pt x="35" y="46"/>
                </a:cubicBezTo>
                <a:cubicBezTo>
                  <a:pt x="42" y="46"/>
                  <a:pt x="42" y="46"/>
                  <a:pt x="42" y="46"/>
                </a:cubicBezTo>
                <a:cubicBezTo>
                  <a:pt x="44" y="35"/>
                  <a:pt x="43" y="27"/>
                  <a:pt x="41" y="20"/>
                </a:cubicBezTo>
                <a:cubicBezTo>
                  <a:pt x="40" y="15"/>
                  <a:pt x="36" y="11"/>
                  <a:pt x="32" y="9"/>
                </a:cubicBezTo>
                <a:close/>
                <a:moveTo>
                  <a:pt x="35" y="54"/>
                </a:moveTo>
                <a:cubicBezTo>
                  <a:pt x="35" y="56"/>
                  <a:pt x="35" y="58"/>
                  <a:pt x="35" y="61"/>
                </a:cubicBezTo>
                <a:cubicBezTo>
                  <a:pt x="33" y="61"/>
                  <a:pt x="30" y="61"/>
                  <a:pt x="28" y="61"/>
                </a:cubicBezTo>
                <a:cubicBezTo>
                  <a:pt x="28" y="58"/>
                  <a:pt x="28" y="56"/>
                  <a:pt x="28" y="54"/>
                </a:cubicBezTo>
                <a:cubicBezTo>
                  <a:pt x="18" y="54"/>
                  <a:pt x="18" y="54"/>
                  <a:pt x="18" y="54"/>
                </a:cubicBezTo>
                <a:cubicBezTo>
                  <a:pt x="19" y="59"/>
                  <a:pt x="19" y="59"/>
                  <a:pt x="19" y="59"/>
                </a:cubicBezTo>
                <a:cubicBezTo>
                  <a:pt x="19" y="61"/>
                  <a:pt x="19" y="61"/>
                  <a:pt x="19" y="61"/>
                </a:cubicBezTo>
                <a:cubicBezTo>
                  <a:pt x="17" y="61"/>
                  <a:pt x="17" y="61"/>
                  <a:pt x="17" y="61"/>
                </a:cubicBezTo>
                <a:cubicBezTo>
                  <a:pt x="3" y="61"/>
                  <a:pt x="3" y="61"/>
                  <a:pt x="3" y="61"/>
                </a:cubicBezTo>
                <a:cubicBezTo>
                  <a:pt x="1" y="61"/>
                  <a:pt x="1" y="61"/>
                  <a:pt x="1" y="61"/>
                </a:cubicBezTo>
                <a:cubicBezTo>
                  <a:pt x="1" y="59"/>
                  <a:pt x="1" y="59"/>
                  <a:pt x="1" y="59"/>
                </a:cubicBezTo>
                <a:cubicBezTo>
                  <a:pt x="0" y="54"/>
                  <a:pt x="1" y="49"/>
                  <a:pt x="3" y="45"/>
                </a:cubicBezTo>
                <a:cubicBezTo>
                  <a:pt x="5" y="42"/>
                  <a:pt x="8" y="39"/>
                  <a:pt x="12" y="37"/>
                </a:cubicBezTo>
                <a:cubicBezTo>
                  <a:pt x="12" y="29"/>
                  <a:pt x="13" y="23"/>
                  <a:pt x="15" y="18"/>
                </a:cubicBezTo>
                <a:cubicBezTo>
                  <a:pt x="17" y="9"/>
                  <a:pt x="23" y="4"/>
                  <a:pt x="30" y="1"/>
                </a:cubicBezTo>
                <a:cubicBezTo>
                  <a:pt x="32" y="0"/>
                  <a:pt x="32" y="0"/>
                  <a:pt x="32" y="0"/>
                </a:cubicBezTo>
                <a:cubicBezTo>
                  <a:pt x="33" y="1"/>
                  <a:pt x="33" y="1"/>
                  <a:pt x="33" y="1"/>
                </a:cubicBezTo>
                <a:cubicBezTo>
                  <a:pt x="41" y="4"/>
                  <a:pt x="46" y="9"/>
                  <a:pt x="49" y="18"/>
                </a:cubicBezTo>
                <a:cubicBezTo>
                  <a:pt x="51" y="23"/>
                  <a:pt x="51" y="29"/>
                  <a:pt x="51" y="37"/>
                </a:cubicBezTo>
                <a:cubicBezTo>
                  <a:pt x="55" y="39"/>
                  <a:pt x="59" y="42"/>
                  <a:pt x="61" y="45"/>
                </a:cubicBezTo>
                <a:cubicBezTo>
                  <a:pt x="63" y="49"/>
                  <a:pt x="64" y="54"/>
                  <a:pt x="63" y="59"/>
                </a:cubicBezTo>
                <a:cubicBezTo>
                  <a:pt x="63" y="61"/>
                  <a:pt x="63" y="61"/>
                  <a:pt x="63" y="61"/>
                </a:cubicBezTo>
                <a:cubicBezTo>
                  <a:pt x="61" y="61"/>
                  <a:pt x="61" y="61"/>
                  <a:pt x="61" y="61"/>
                </a:cubicBezTo>
                <a:cubicBezTo>
                  <a:pt x="47" y="61"/>
                  <a:pt x="47" y="61"/>
                  <a:pt x="47" y="61"/>
                </a:cubicBezTo>
                <a:cubicBezTo>
                  <a:pt x="45" y="61"/>
                  <a:pt x="45" y="61"/>
                  <a:pt x="45" y="61"/>
                </a:cubicBezTo>
                <a:cubicBezTo>
                  <a:pt x="45" y="59"/>
                  <a:pt x="45" y="59"/>
                  <a:pt x="45" y="59"/>
                </a:cubicBezTo>
                <a:cubicBezTo>
                  <a:pt x="45" y="54"/>
                  <a:pt x="45" y="54"/>
                  <a:pt x="45" y="54"/>
                </a:cubicBezTo>
                <a:cubicBezTo>
                  <a:pt x="35" y="54"/>
                  <a:pt x="35" y="54"/>
                  <a:pt x="35" y="54"/>
                </a:cubicBezTo>
                <a:close/>
                <a:moveTo>
                  <a:pt x="50" y="47"/>
                </a:moveTo>
                <a:cubicBezTo>
                  <a:pt x="49" y="57"/>
                  <a:pt x="49" y="57"/>
                  <a:pt x="49" y="57"/>
                </a:cubicBezTo>
                <a:cubicBezTo>
                  <a:pt x="59" y="57"/>
                  <a:pt x="59" y="57"/>
                  <a:pt x="59" y="57"/>
                </a:cubicBezTo>
                <a:cubicBezTo>
                  <a:pt x="59" y="53"/>
                  <a:pt x="59" y="50"/>
                  <a:pt x="57" y="47"/>
                </a:cubicBezTo>
                <a:cubicBezTo>
                  <a:pt x="56" y="45"/>
                  <a:pt x="54" y="43"/>
                  <a:pt x="51" y="41"/>
                </a:cubicBezTo>
                <a:cubicBezTo>
                  <a:pt x="51" y="43"/>
                  <a:pt x="50" y="45"/>
                  <a:pt x="50" y="47"/>
                </a:cubicBezTo>
                <a:close/>
                <a:moveTo>
                  <a:pt x="15" y="57"/>
                </a:moveTo>
                <a:cubicBezTo>
                  <a:pt x="14" y="49"/>
                  <a:pt x="14" y="49"/>
                  <a:pt x="14" y="49"/>
                </a:cubicBezTo>
                <a:cubicBezTo>
                  <a:pt x="13" y="46"/>
                  <a:pt x="13" y="43"/>
                  <a:pt x="13" y="41"/>
                </a:cubicBezTo>
                <a:cubicBezTo>
                  <a:pt x="10" y="43"/>
                  <a:pt x="8" y="45"/>
                  <a:pt x="6" y="47"/>
                </a:cubicBezTo>
                <a:cubicBezTo>
                  <a:pt x="5" y="50"/>
                  <a:pt x="4" y="53"/>
                  <a:pt x="4" y="57"/>
                </a:cubicBezTo>
                <a:cubicBezTo>
                  <a:pt x="15" y="57"/>
                  <a:pt x="15" y="57"/>
                  <a:pt x="15" y="57"/>
                </a:cubicBezTo>
                <a:close/>
                <a:moveTo>
                  <a:pt x="32" y="22"/>
                </a:moveTo>
                <a:cubicBezTo>
                  <a:pt x="35" y="22"/>
                  <a:pt x="37" y="24"/>
                  <a:pt x="37" y="27"/>
                </a:cubicBezTo>
                <a:cubicBezTo>
                  <a:pt x="37" y="30"/>
                  <a:pt x="35" y="32"/>
                  <a:pt x="32" y="32"/>
                </a:cubicBezTo>
                <a:cubicBezTo>
                  <a:pt x="29" y="32"/>
                  <a:pt x="27" y="30"/>
                  <a:pt x="27" y="27"/>
                </a:cubicBezTo>
                <a:cubicBezTo>
                  <a:pt x="27" y="24"/>
                  <a:pt x="29" y="22"/>
                  <a:pt x="32" y="22"/>
                </a:cubicBezTo>
                <a:close/>
              </a:path>
            </a:pathLst>
          </a:cu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grpSp>
        <p:nvGrpSpPr>
          <p:cNvPr id="24" name="组合 23"/>
          <p:cNvGrpSpPr>
            <a:grpSpLocks noChangeAspect="1"/>
          </p:cNvGrpSpPr>
          <p:nvPr/>
        </p:nvGrpSpPr>
        <p:grpSpPr>
          <a:xfrm>
            <a:off x="5327915" y="4656794"/>
            <a:ext cx="800703" cy="623465"/>
            <a:chOff x="4265839" y="-1204913"/>
            <a:chExt cx="809399" cy="630238"/>
          </a:xfrm>
          <a:solidFill>
            <a:srgbClr val="333F50"/>
          </a:solidFill>
        </p:grpSpPr>
        <p:sp>
          <p:nvSpPr>
            <p:cNvPr id="25" name="Freeform 6"/>
            <p:cNvSpPr/>
            <p:nvPr/>
          </p:nvSpPr>
          <p:spPr bwMode="auto">
            <a:xfrm>
              <a:off x="4343400" y="-954088"/>
              <a:ext cx="676275" cy="222250"/>
            </a:xfrm>
            <a:custGeom>
              <a:avLst/>
              <a:gdLst>
                <a:gd name="T0" fmla="*/ 159 w 180"/>
                <a:gd name="T1" fmla="*/ 17 h 59"/>
                <a:gd name="T2" fmla="*/ 96 w 180"/>
                <a:gd name="T3" fmla="*/ 17 h 59"/>
                <a:gd name="T4" fmla="*/ 96 w 180"/>
                <a:gd name="T5" fmla="*/ 7 h 59"/>
                <a:gd name="T6" fmla="*/ 90 w 180"/>
                <a:gd name="T7" fmla="*/ 0 h 59"/>
                <a:gd name="T8" fmla="*/ 84 w 180"/>
                <a:gd name="T9" fmla="*/ 7 h 59"/>
                <a:gd name="T10" fmla="*/ 84 w 180"/>
                <a:gd name="T11" fmla="*/ 17 h 59"/>
                <a:gd name="T12" fmla="*/ 21 w 180"/>
                <a:gd name="T13" fmla="*/ 17 h 59"/>
                <a:gd name="T14" fmla="*/ 0 w 180"/>
                <a:gd name="T15" fmla="*/ 38 h 59"/>
                <a:gd name="T16" fmla="*/ 0 w 180"/>
                <a:gd name="T17" fmla="*/ 52 h 59"/>
                <a:gd name="T18" fmla="*/ 6 w 180"/>
                <a:gd name="T19" fmla="*/ 59 h 59"/>
                <a:gd name="T20" fmla="*/ 13 w 180"/>
                <a:gd name="T21" fmla="*/ 52 h 59"/>
                <a:gd name="T22" fmla="*/ 13 w 180"/>
                <a:gd name="T23" fmla="*/ 38 h 59"/>
                <a:gd name="T24" fmla="*/ 21 w 180"/>
                <a:gd name="T25" fmla="*/ 30 h 59"/>
                <a:gd name="T26" fmla="*/ 84 w 180"/>
                <a:gd name="T27" fmla="*/ 30 h 59"/>
                <a:gd name="T28" fmla="*/ 84 w 180"/>
                <a:gd name="T29" fmla="*/ 47 h 59"/>
                <a:gd name="T30" fmla="*/ 90 w 180"/>
                <a:gd name="T31" fmla="*/ 53 h 59"/>
                <a:gd name="T32" fmla="*/ 96 w 180"/>
                <a:gd name="T33" fmla="*/ 47 h 59"/>
                <a:gd name="T34" fmla="*/ 96 w 180"/>
                <a:gd name="T35" fmla="*/ 30 h 59"/>
                <a:gd name="T36" fmla="*/ 159 w 180"/>
                <a:gd name="T37" fmla="*/ 30 h 59"/>
                <a:gd name="T38" fmla="*/ 168 w 180"/>
                <a:gd name="T39" fmla="*/ 38 h 59"/>
                <a:gd name="T40" fmla="*/ 168 w 180"/>
                <a:gd name="T41" fmla="*/ 52 h 59"/>
                <a:gd name="T42" fmla="*/ 174 w 180"/>
                <a:gd name="T43" fmla="*/ 59 h 59"/>
                <a:gd name="T44" fmla="*/ 180 w 180"/>
                <a:gd name="T45" fmla="*/ 52 h 59"/>
                <a:gd name="T46" fmla="*/ 180 w 180"/>
                <a:gd name="T47" fmla="*/ 38 h 59"/>
                <a:gd name="T48" fmla="*/ 159 w 180"/>
                <a:gd name="T49" fmla="*/ 1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59">
                  <a:moveTo>
                    <a:pt x="159" y="17"/>
                  </a:moveTo>
                  <a:cubicBezTo>
                    <a:pt x="96" y="17"/>
                    <a:pt x="96" y="17"/>
                    <a:pt x="96" y="17"/>
                  </a:cubicBezTo>
                  <a:cubicBezTo>
                    <a:pt x="96" y="7"/>
                    <a:pt x="96" y="7"/>
                    <a:pt x="96" y="7"/>
                  </a:cubicBezTo>
                  <a:cubicBezTo>
                    <a:pt x="96" y="3"/>
                    <a:pt x="94" y="0"/>
                    <a:pt x="90" y="0"/>
                  </a:cubicBezTo>
                  <a:cubicBezTo>
                    <a:pt x="87" y="0"/>
                    <a:pt x="84" y="3"/>
                    <a:pt x="84" y="7"/>
                  </a:cubicBezTo>
                  <a:cubicBezTo>
                    <a:pt x="84" y="17"/>
                    <a:pt x="84" y="17"/>
                    <a:pt x="84" y="17"/>
                  </a:cubicBezTo>
                  <a:cubicBezTo>
                    <a:pt x="21" y="17"/>
                    <a:pt x="21" y="17"/>
                    <a:pt x="21" y="17"/>
                  </a:cubicBezTo>
                  <a:cubicBezTo>
                    <a:pt x="9" y="17"/>
                    <a:pt x="0" y="27"/>
                    <a:pt x="0" y="38"/>
                  </a:cubicBezTo>
                  <a:cubicBezTo>
                    <a:pt x="0" y="52"/>
                    <a:pt x="0" y="52"/>
                    <a:pt x="0" y="52"/>
                  </a:cubicBezTo>
                  <a:cubicBezTo>
                    <a:pt x="0" y="56"/>
                    <a:pt x="3" y="59"/>
                    <a:pt x="6" y="59"/>
                  </a:cubicBezTo>
                  <a:cubicBezTo>
                    <a:pt x="10" y="59"/>
                    <a:pt x="13" y="56"/>
                    <a:pt x="13" y="52"/>
                  </a:cubicBezTo>
                  <a:cubicBezTo>
                    <a:pt x="13" y="38"/>
                    <a:pt x="13" y="38"/>
                    <a:pt x="13" y="38"/>
                  </a:cubicBezTo>
                  <a:cubicBezTo>
                    <a:pt x="13" y="34"/>
                    <a:pt x="16" y="30"/>
                    <a:pt x="21" y="30"/>
                  </a:cubicBezTo>
                  <a:cubicBezTo>
                    <a:pt x="84" y="30"/>
                    <a:pt x="84" y="30"/>
                    <a:pt x="84" y="30"/>
                  </a:cubicBezTo>
                  <a:cubicBezTo>
                    <a:pt x="84" y="47"/>
                    <a:pt x="84" y="47"/>
                    <a:pt x="84" y="47"/>
                  </a:cubicBezTo>
                  <a:cubicBezTo>
                    <a:pt x="84" y="51"/>
                    <a:pt x="87" y="53"/>
                    <a:pt x="90" y="53"/>
                  </a:cubicBezTo>
                  <a:cubicBezTo>
                    <a:pt x="94" y="53"/>
                    <a:pt x="96" y="51"/>
                    <a:pt x="96" y="47"/>
                  </a:cubicBezTo>
                  <a:cubicBezTo>
                    <a:pt x="96" y="30"/>
                    <a:pt x="96" y="30"/>
                    <a:pt x="96" y="30"/>
                  </a:cubicBezTo>
                  <a:cubicBezTo>
                    <a:pt x="159" y="30"/>
                    <a:pt x="159" y="30"/>
                    <a:pt x="159" y="30"/>
                  </a:cubicBezTo>
                  <a:cubicBezTo>
                    <a:pt x="164" y="30"/>
                    <a:pt x="168" y="34"/>
                    <a:pt x="168" y="38"/>
                  </a:cubicBezTo>
                  <a:cubicBezTo>
                    <a:pt x="168" y="52"/>
                    <a:pt x="168" y="52"/>
                    <a:pt x="168" y="52"/>
                  </a:cubicBezTo>
                  <a:cubicBezTo>
                    <a:pt x="168" y="56"/>
                    <a:pt x="170" y="59"/>
                    <a:pt x="174" y="59"/>
                  </a:cubicBezTo>
                  <a:cubicBezTo>
                    <a:pt x="177" y="59"/>
                    <a:pt x="180" y="56"/>
                    <a:pt x="180" y="52"/>
                  </a:cubicBezTo>
                  <a:cubicBezTo>
                    <a:pt x="180" y="38"/>
                    <a:pt x="180" y="38"/>
                    <a:pt x="180" y="38"/>
                  </a:cubicBezTo>
                  <a:cubicBezTo>
                    <a:pt x="180" y="27"/>
                    <a:pt x="171" y="17"/>
                    <a:pt x="159" y="1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26" name="Freeform 7"/>
            <p:cNvSpPr/>
            <p:nvPr/>
          </p:nvSpPr>
          <p:spPr bwMode="auto">
            <a:xfrm>
              <a:off x="4265839"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27" name="Freeform 8"/>
            <p:cNvSpPr/>
            <p:nvPr/>
          </p:nvSpPr>
          <p:spPr bwMode="auto">
            <a:xfrm>
              <a:off x="4576763"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28" name="Freeform 9"/>
            <p:cNvSpPr/>
            <p:nvPr/>
          </p:nvSpPr>
          <p:spPr bwMode="auto">
            <a:xfrm>
              <a:off x="4865688" y="-706438"/>
              <a:ext cx="209550" cy="131763"/>
            </a:xfrm>
            <a:custGeom>
              <a:avLst/>
              <a:gdLst>
                <a:gd name="T0" fmla="*/ 0 w 56"/>
                <a:gd name="T1" fmla="*/ 25 h 35"/>
                <a:gd name="T2" fmla="*/ 12 w 56"/>
                <a:gd name="T3" fmla="*/ 35 h 35"/>
                <a:gd name="T4" fmla="*/ 44 w 56"/>
                <a:gd name="T5" fmla="*/ 35 h 35"/>
                <a:gd name="T6" fmla="*/ 56 w 56"/>
                <a:gd name="T7" fmla="*/ 25 h 35"/>
                <a:gd name="T8" fmla="*/ 56 w 56"/>
                <a:gd name="T9" fmla="*/ 10 h 35"/>
                <a:gd name="T10" fmla="*/ 44 w 56"/>
                <a:gd name="T11" fmla="*/ 0 h 35"/>
                <a:gd name="T12" fmla="*/ 12 w 56"/>
                <a:gd name="T13" fmla="*/ 0 h 35"/>
                <a:gd name="T14" fmla="*/ 0 w 56"/>
                <a:gd name="T15" fmla="*/ 10 h 35"/>
                <a:gd name="T16" fmla="*/ 0 w 56"/>
                <a:gd name="T17" fmla="*/ 2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5">
                  <a:moveTo>
                    <a:pt x="0" y="25"/>
                  </a:moveTo>
                  <a:cubicBezTo>
                    <a:pt x="0" y="31"/>
                    <a:pt x="5" y="35"/>
                    <a:pt x="12" y="35"/>
                  </a:cubicBezTo>
                  <a:cubicBezTo>
                    <a:pt x="44" y="35"/>
                    <a:pt x="44" y="35"/>
                    <a:pt x="44" y="35"/>
                  </a:cubicBezTo>
                  <a:cubicBezTo>
                    <a:pt x="51" y="35"/>
                    <a:pt x="56" y="31"/>
                    <a:pt x="56" y="25"/>
                  </a:cubicBezTo>
                  <a:cubicBezTo>
                    <a:pt x="56" y="10"/>
                    <a:pt x="56" y="10"/>
                    <a:pt x="56" y="10"/>
                  </a:cubicBezTo>
                  <a:cubicBezTo>
                    <a:pt x="56" y="4"/>
                    <a:pt x="51" y="0"/>
                    <a:pt x="44" y="0"/>
                  </a:cubicBezTo>
                  <a:cubicBezTo>
                    <a:pt x="12" y="0"/>
                    <a:pt x="12" y="0"/>
                    <a:pt x="12" y="0"/>
                  </a:cubicBezTo>
                  <a:cubicBezTo>
                    <a:pt x="5" y="0"/>
                    <a:pt x="0" y="4"/>
                    <a:pt x="0" y="10"/>
                  </a:cubicBezTo>
                  <a:cubicBezTo>
                    <a:pt x="0" y="25"/>
                    <a:pt x="0" y="25"/>
                    <a:pt x="0" y="25"/>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sp>
          <p:nvSpPr>
            <p:cNvPr id="29" name="Freeform 10"/>
            <p:cNvSpPr/>
            <p:nvPr/>
          </p:nvSpPr>
          <p:spPr bwMode="auto">
            <a:xfrm>
              <a:off x="4486501" y="-1204913"/>
              <a:ext cx="390525" cy="228600"/>
            </a:xfrm>
            <a:custGeom>
              <a:avLst/>
              <a:gdLst>
                <a:gd name="T0" fmla="*/ 104 w 104"/>
                <a:gd name="T1" fmla="*/ 49 h 61"/>
                <a:gd name="T2" fmla="*/ 90 w 104"/>
                <a:gd name="T3" fmla="*/ 61 h 61"/>
                <a:gd name="T4" fmla="*/ 14 w 104"/>
                <a:gd name="T5" fmla="*/ 61 h 61"/>
                <a:gd name="T6" fmla="*/ 0 w 104"/>
                <a:gd name="T7" fmla="*/ 49 h 61"/>
                <a:gd name="T8" fmla="*/ 0 w 104"/>
                <a:gd name="T9" fmla="*/ 12 h 61"/>
                <a:gd name="T10" fmla="*/ 14 w 104"/>
                <a:gd name="T11" fmla="*/ 0 h 61"/>
                <a:gd name="T12" fmla="*/ 90 w 104"/>
                <a:gd name="T13" fmla="*/ 0 h 61"/>
                <a:gd name="T14" fmla="*/ 104 w 104"/>
                <a:gd name="T15" fmla="*/ 12 h 61"/>
                <a:gd name="T16" fmla="*/ 104 w 104"/>
                <a:gd name="T17" fmla="*/ 4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61">
                  <a:moveTo>
                    <a:pt x="104" y="49"/>
                  </a:moveTo>
                  <a:cubicBezTo>
                    <a:pt x="104" y="56"/>
                    <a:pt x="98" y="61"/>
                    <a:pt x="90" y="61"/>
                  </a:cubicBezTo>
                  <a:cubicBezTo>
                    <a:pt x="14" y="61"/>
                    <a:pt x="14" y="61"/>
                    <a:pt x="14" y="61"/>
                  </a:cubicBezTo>
                  <a:cubicBezTo>
                    <a:pt x="6" y="61"/>
                    <a:pt x="0" y="56"/>
                    <a:pt x="0" y="49"/>
                  </a:cubicBezTo>
                  <a:cubicBezTo>
                    <a:pt x="0" y="12"/>
                    <a:pt x="0" y="12"/>
                    <a:pt x="0" y="12"/>
                  </a:cubicBezTo>
                  <a:cubicBezTo>
                    <a:pt x="0" y="5"/>
                    <a:pt x="6" y="0"/>
                    <a:pt x="14" y="0"/>
                  </a:cubicBezTo>
                  <a:cubicBezTo>
                    <a:pt x="90" y="0"/>
                    <a:pt x="90" y="0"/>
                    <a:pt x="90" y="0"/>
                  </a:cubicBezTo>
                  <a:cubicBezTo>
                    <a:pt x="98" y="0"/>
                    <a:pt x="104" y="5"/>
                    <a:pt x="104" y="12"/>
                  </a:cubicBezTo>
                  <a:cubicBezTo>
                    <a:pt x="104" y="49"/>
                    <a:pt x="104" y="49"/>
                    <a:pt x="104" y="49"/>
                  </a:cubicBezTo>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75000"/>
                    <a:lumOff val="25000"/>
                  </a:schemeClr>
                </a:solidFill>
                <a:cs typeface="+mn-ea"/>
                <a:sym typeface="+mn-lt"/>
              </a:endParaRPr>
            </a:p>
          </p:txBody>
        </p:sp>
      </p:grpSp>
      <p:sp>
        <p:nvSpPr>
          <p:cNvPr id="30" name="Content Placeholder 2"/>
          <p:cNvSpPr txBox="1"/>
          <p:nvPr/>
        </p:nvSpPr>
        <p:spPr bwMode="auto">
          <a:xfrm>
            <a:off x="7440150" y="2708799"/>
            <a:ext cx="3491436"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4400">
              <a:lnSpc>
                <a:spcPct val="120000"/>
              </a:lnSpc>
              <a:spcBef>
                <a:spcPct val="20000"/>
              </a:spcBef>
              <a:defRPr/>
            </a:pPr>
            <a:r>
              <a:rPr lang="zh-CN" altLang="en-US" sz="1335" kern="0" dirty="0">
                <a:solidFill>
                  <a:schemeClr val="tx1">
                    <a:lumMod val="75000"/>
                    <a:lumOff val="25000"/>
                  </a:schemeClr>
                </a:solidFill>
                <a:latin typeface="+mn-lt"/>
                <a:ea typeface="+mn-ea"/>
                <a:cs typeface="+mn-ea"/>
                <a:sym typeface="+mn-lt"/>
              </a:rPr>
              <a:t>这里输入简单的文字概述里输入简单文字概述输入简单的文字概述里输入输入里这里输入简单的文字概述里输入简单</a:t>
            </a:r>
            <a:endParaRPr lang="en-US" altLang="zh-CN" sz="1335" kern="0" dirty="0">
              <a:solidFill>
                <a:schemeClr val="tx1">
                  <a:lumMod val="75000"/>
                  <a:lumOff val="25000"/>
                </a:schemeClr>
              </a:solidFill>
              <a:latin typeface="+mn-lt"/>
              <a:ea typeface="+mn-ea"/>
              <a:cs typeface="+mn-ea"/>
              <a:sym typeface="+mn-lt"/>
            </a:endParaRPr>
          </a:p>
        </p:txBody>
      </p:sp>
      <p:sp>
        <p:nvSpPr>
          <p:cNvPr id="31" name="Content Placeholder 2"/>
          <p:cNvSpPr txBox="1"/>
          <p:nvPr/>
        </p:nvSpPr>
        <p:spPr bwMode="auto">
          <a:xfrm>
            <a:off x="7448985" y="4569303"/>
            <a:ext cx="3491436"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4400">
              <a:lnSpc>
                <a:spcPct val="120000"/>
              </a:lnSpc>
              <a:spcBef>
                <a:spcPct val="20000"/>
              </a:spcBef>
              <a:defRPr/>
            </a:pPr>
            <a:r>
              <a:rPr lang="zh-CN" altLang="en-US" sz="1335" kern="0" dirty="0">
                <a:solidFill>
                  <a:schemeClr val="tx1">
                    <a:lumMod val="75000"/>
                    <a:lumOff val="25000"/>
                  </a:schemeClr>
                </a:solidFill>
                <a:latin typeface="+mn-lt"/>
                <a:ea typeface="+mn-ea"/>
                <a:cs typeface="+mn-ea"/>
                <a:sym typeface="+mn-lt"/>
              </a:rPr>
              <a:t>这里输入简单的文字概述里输入简单文字概述输入简单的文字概述里输入输入里这里输入简单的文字概述里输入简单</a:t>
            </a:r>
            <a:endParaRPr lang="en-US" altLang="zh-CN" sz="1335" kern="0" dirty="0">
              <a:solidFill>
                <a:schemeClr val="tx1">
                  <a:lumMod val="75000"/>
                  <a:lumOff val="25000"/>
                </a:schemeClr>
              </a:solidFill>
              <a:latin typeface="+mn-lt"/>
              <a:ea typeface="+mn-ea"/>
              <a:cs typeface="+mn-ea"/>
              <a:sym typeface="+mn-lt"/>
            </a:endParaRPr>
          </a:p>
        </p:txBody>
      </p:sp>
      <p:sp>
        <p:nvSpPr>
          <p:cNvPr id="32" name="Content Placeholder 2"/>
          <p:cNvSpPr txBox="1"/>
          <p:nvPr/>
        </p:nvSpPr>
        <p:spPr bwMode="auto">
          <a:xfrm>
            <a:off x="1276225" y="3830215"/>
            <a:ext cx="3491436" cy="9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pPr defTabSz="914400">
              <a:lnSpc>
                <a:spcPct val="120000"/>
              </a:lnSpc>
              <a:spcBef>
                <a:spcPct val="20000"/>
              </a:spcBef>
              <a:defRPr/>
            </a:pPr>
            <a:r>
              <a:rPr lang="zh-CN" altLang="en-US" sz="1335" kern="0" dirty="0">
                <a:solidFill>
                  <a:schemeClr val="tx1">
                    <a:lumMod val="75000"/>
                    <a:lumOff val="25000"/>
                  </a:schemeClr>
                </a:solidFill>
                <a:latin typeface="+mn-lt"/>
                <a:ea typeface="+mn-ea"/>
                <a:cs typeface="+mn-ea"/>
                <a:sym typeface="+mn-lt"/>
              </a:rPr>
              <a:t>这里输入简单的文字概述里输入简单文字概述输入简单的文字概述里输入输入里这里输入简单的文字概述里输入简单</a:t>
            </a:r>
            <a:endParaRPr lang="en-US" altLang="zh-CN" sz="1335" kern="0" dirty="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conveyor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750" fill="hold"/>
                                        <p:tgtEl>
                                          <p:spTgt spid="15"/>
                                        </p:tgtEl>
                                        <p:attrNameLst>
                                          <p:attrName>ppt_w</p:attrName>
                                        </p:attrNameLst>
                                      </p:cBhvr>
                                      <p:tavLst>
                                        <p:tav tm="0">
                                          <p:val>
                                            <p:fltVal val="0"/>
                                          </p:val>
                                        </p:tav>
                                        <p:tav tm="100000">
                                          <p:val>
                                            <p:strVal val="#ppt_w"/>
                                          </p:val>
                                        </p:tav>
                                      </p:tavLst>
                                    </p:anim>
                                    <p:anim calcmode="lin" valueType="num">
                                      <p:cBhvr>
                                        <p:cTn id="14" dur="750" fill="hold"/>
                                        <p:tgtEl>
                                          <p:spTgt spid="15"/>
                                        </p:tgtEl>
                                        <p:attrNameLst>
                                          <p:attrName>ppt_h</p:attrName>
                                        </p:attrNameLst>
                                      </p:cBhvr>
                                      <p:tavLst>
                                        <p:tav tm="0">
                                          <p:val>
                                            <p:fltVal val="0"/>
                                          </p:val>
                                        </p:tav>
                                        <p:tav tm="100000">
                                          <p:val>
                                            <p:strVal val="#ppt_h"/>
                                          </p:val>
                                        </p:tav>
                                      </p:tavLst>
                                    </p:anim>
                                    <p:anim calcmode="lin" valueType="num">
                                      <p:cBhvr>
                                        <p:cTn id="15" dur="750" fill="hold"/>
                                        <p:tgtEl>
                                          <p:spTgt spid="15"/>
                                        </p:tgtEl>
                                        <p:attrNameLst>
                                          <p:attrName>style.rotation</p:attrName>
                                        </p:attrNameLst>
                                      </p:cBhvr>
                                      <p:tavLst>
                                        <p:tav tm="0">
                                          <p:val>
                                            <p:fltVal val="90"/>
                                          </p:val>
                                        </p:tav>
                                        <p:tav tm="100000">
                                          <p:val>
                                            <p:fltVal val="0"/>
                                          </p:val>
                                        </p:tav>
                                      </p:tavLst>
                                    </p:anim>
                                    <p:animEffect transition="in" filter="fade">
                                      <p:cBhvr>
                                        <p:cTn id="16" dur="750"/>
                                        <p:tgtEl>
                                          <p:spTgt spid="15"/>
                                        </p:tgtEl>
                                      </p:cBhvr>
                                    </p:animEffect>
                                  </p:childTnLst>
                                </p:cTn>
                              </p:par>
                              <p:par>
                                <p:cTn id="17" presetID="42" presetClass="entr" presetSubtype="0" fill="hold" grpId="0" nodeType="withEffect">
                                  <p:stCondLst>
                                    <p:cond delay="15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750"/>
                                        <p:tgtEl>
                                          <p:spTgt spid="23"/>
                                        </p:tgtEl>
                                      </p:cBhvr>
                                    </p:animEffect>
                                    <p:anim calcmode="lin" valueType="num">
                                      <p:cBhvr>
                                        <p:cTn id="20" dur="750" fill="hold"/>
                                        <p:tgtEl>
                                          <p:spTgt spid="23"/>
                                        </p:tgtEl>
                                        <p:attrNameLst>
                                          <p:attrName>ppt_x</p:attrName>
                                        </p:attrNameLst>
                                      </p:cBhvr>
                                      <p:tavLst>
                                        <p:tav tm="0">
                                          <p:val>
                                            <p:strVal val="#ppt_x"/>
                                          </p:val>
                                        </p:tav>
                                        <p:tav tm="100000">
                                          <p:val>
                                            <p:strVal val="#ppt_x"/>
                                          </p:val>
                                        </p:tav>
                                      </p:tavLst>
                                    </p:anim>
                                    <p:anim calcmode="lin" valueType="num">
                                      <p:cBhvr>
                                        <p:cTn id="21" dur="750" fill="hold"/>
                                        <p:tgtEl>
                                          <p:spTgt spid="2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150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750"/>
                                        <p:tgtEl>
                                          <p:spTgt spid="19"/>
                                        </p:tgtEl>
                                      </p:cBhvr>
                                    </p:animEffect>
                                    <p:anim calcmode="lin" valueType="num">
                                      <p:cBhvr>
                                        <p:cTn id="25" dur="750" fill="hold"/>
                                        <p:tgtEl>
                                          <p:spTgt spid="19"/>
                                        </p:tgtEl>
                                        <p:attrNameLst>
                                          <p:attrName>ppt_x</p:attrName>
                                        </p:attrNameLst>
                                      </p:cBhvr>
                                      <p:tavLst>
                                        <p:tav tm="0">
                                          <p:val>
                                            <p:strVal val="#ppt_x"/>
                                          </p:val>
                                        </p:tav>
                                        <p:tav tm="100000">
                                          <p:val>
                                            <p:strVal val="#ppt_x"/>
                                          </p:val>
                                        </p:tav>
                                      </p:tavLst>
                                    </p:anim>
                                    <p:anim calcmode="lin" valueType="num">
                                      <p:cBhvr>
                                        <p:cTn id="26" dur="750" fill="hold"/>
                                        <p:tgtEl>
                                          <p:spTgt spid="1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150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750"/>
                                        <p:tgtEl>
                                          <p:spTgt spid="24"/>
                                        </p:tgtEl>
                                      </p:cBhvr>
                                    </p:animEffect>
                                    <p:anim calcmode="lin" valueType="num">
                                      <p:cBhvr>
                                        <p:cTn id="30" dur="750" fill="hold"/>
                                        <p:tgtEl>
                                          <p:spTgt spid="24"/>
                                        </p:tgtEl>
                                        <p:attrNameLst>
                                          <p:attrName>ppt_x</p:attrName>
                                        </p:attrNameLst>
                                      </p:cBhvr>
                                      <p:tavLst>
                                        <p:tav tm="0">
                                          <p:val>
                                            <p:strVal val="#ppt_x"/>
                                          </p:val>
                                        </p:tav>
                                        <p:tav tm="100000">
                                          <p:val>
                                            <p:strVal val="#ppt_x"/>
                                          </p:val>
                                        </p:tav>
                                      </p:tavLst>
                                    </p:anim>
                                    <p:anim calcmode="lin" valueType="num">
                                      <p:cBhvr>
                                        <p:cTn id="31" dur="750" fill="hold"/>
                                        <p:tgtEl>
                                          <p:spTgt spid="24"/>
                                        </p:tgtEl>
                                        <p:attrNameLst>
                                          <p:attrName>ppt_y</p:attrName>
                                        </p:attrNameLst>
                                      </p:cBhvr>
                                      <p:tavLst>
                                        <p:tav tm="0">
                                          <p:val>
                                            <p:strVal val="#ppt_y+.1"/>
                                          </p:val>
                                        </p:tav>
                                        <p:tav tm="100000">
                                          <p:val>
                                            <p:strVal val="#ppt_y"/>
                                          </p:val>
                                        </p:tav>
                                      </p:tavLst>
                                    </p:anim>
                                  </p:childTnLst>
                                </p:cTn>
                              </p:par>
                              <p:par>
                                <p:cTn id="32" presetID="22" presetClass="entr" presetSubtype="4" fill="hold" grpId="0" nodeType="withEffect">
                                  <p:stCondLst>
                                    <p:cond delay="275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par>
                                <p:cTn id="35" presetID="22" presetClass="entr" presetSubtype="4" fill="hold" grpId="0" nodeType="withEffect">
                                  <p:stCondLst>
                                    <p:cond delay="275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par>
                                <p:cTn id="38" presetID="22" presetClass="entr" presetSubtype="8" fill="hold" grpId="0" nodeType="withEffect">
                                  <p:stCondLst>
                                    <p:cond delay="2250"/>
                                  </p:stCondLst>
                                  <p:childTnLst>
                                    <p:set>
                                      <p:cBhvr>
                                        <p:cTn id="39" dur="1" fill="hold">
                                          <p:stCondLst>
                                            <p:cond delay="0"/>
                                          </p:stCondLst>
                                        </p:cTn>
                                        <p:tgtEl>
                                          <p:spTgt spid="13"/>
                                        </p:tgtEl>
                                        <p:attrNameLst>
                                          <p:attrName>style.visibility</p:attrName>
                                        </p:attrNameLst>
                                      </p:cBhvr>
                                      <p:to>
                                        <p:strVal val="visible"/>
                                      </p:to>
                                    </p:set>
                                    <p:animEffect transition="in" filter="wipe(left)">
                                      <p:cBhvr>
                                        <p:cTn id="40" dur="500"/>
                                        <p:tgtEl>
                                          <p:spTgt spid="13"/>
                                        </p:tgtEl>
                                      </p:cBhvr>
                                    </p:animEffect>
                                  </p:childTnLst>
                                </p:cTn>
                              </p:par>
                              <p:par>
                                <p:cTn id="41" presetID="22" presetClass="entr" presetSubtype="8" fill="hold" grpId="0" nodeType="withEffect">
                                  <p:stCondLst>
                                    <p:cond delay="225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par>
                                <p:cTn id="44" presetID="22" presetClass="entr" presetSubtype="4" fill="hold" grpId="0" nodeType="withEffect">
                                  <p:stCondLst>
                                    <p:cond delay="2750"/>
                                  </p:stCondLst>
                                  <p:childTnLst>
                                    <p:set>
                                      <p:cBhvr>
                                        <p:cTn id="45" dur="1" fill="hold">
                                          <p:stCondLst>
                                            <p:cond delay="0"/>
                                          </p:stCondLst>
                                        </p:cTn>
                                        <p:tgtEl>
                                          <p:spTgt spid="11"/>
                                        </p:tgtEl>
                                        <p:attrNameLst>
                                          <p:attrName>style.visibility</p:attrName>
                                        </p:attrNameLst>
                                      </p:cBhvr>
                                      <p:to>
                                        <p:strVal val="visible"/>
                                      </p:to>
                                    </p:set>
                                    <p:animEffect transition="in" filter="wipe(down)">
                                      <p:cBhvr>
                                        <p:cTn id="46" dur="500"/>
                                        <p:tgtEl>
                                          <p:spTgt spid="11"/>
                                        </p:tgtEl>
                                      </p:cBhvr>
                                    </p:animEffect>
                                  </p:childTnLst>
                                </p:cTn>
                              </p:par>
                              <p:par>
                                <p:cTn id="47" presetID="22" presetClass="entr" presetSubtype="2" fill="hold" grpId="0" nodeType="withEffect">
                                  <p:stCondLst>
                                    <p:cond delay="2250"/>
                                  </p:stCondLst>
                                  <p:childTnLst>
                                    <p:set>
                                      <p:cBhvr>
                                        <p:cTn id="48" dur="1" fill="hold">
                                          <p:stCondLst>
                                            <p:cond delay="0"/>
                                          </p:stCondLst>
                                        </p:cTn>
                                        <p:tgtEl>
                                          <p:spTgt spid="12"/>
                                        </p:tgtEl>
                                        <p:attrNameLst>
                                          <p:attrName>style.visibility</p:attrName>
                                        </p:attrNameLst>
                                      </p:cBhvr>
                                      <p:to>
                                        <p:strVal val="visible"/>
                                      </p:to>
                                    </p:set>
                                    <p:animEffect transition="in" filter="wipe(right)">
                                      <p:cBhvr>
                                        <p:cTn id="49" dur="500"/>
                                        <p:tgtEl>
                                          <p:spTgt spid="12"/>
                                        </p:tgtEl>
                                      </p:cBhvr>
                                    </p:animEffect>
                                  </p:childTnLst>
                                </p:cTn>
                              </p:par>
                            </p:childTnLst>
                          </p:cTn>
                        </p:par>
                        <p:par>
                          <p:cTn id="50" fill="hold">
                            <p:stCondLst>
                              <p:cond delay="2000"/>
                            </p:stCondLst>
                            <p:childTnLst>
                              <p:par>
                                <p:cTn id="51" presetID="9" presetClass="entr" presetSubtype="0"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dissolve">
                                      <p:cBhvr>
                                        <p:cTn id="53" dur="500"/>
                                        <p:tgtEl>
                                          <p:spTgt spid="30"/>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dissolve">
                                      <p:cBhvr>
                                        <p:cTn id="56" dur="500"/>
                                        <p:tgtEl>
                                          <p:spTgt spid="31"/>
                                        </p:tgtEl>
                                      </p:cBhvr>
                                    </p:animEffect>
                                  </p:childTnLst>
                                </p:cTn>
                              </p:par>
                              <p:par>
                                <p:cTn id="57" presetID="9" presetClass="entr" presetSubtype="0"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dissolve">
                                      <p:cBhvr>
                                        <p:cTn id="5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bldLvl="0" animBg="1"/>
      <p:bldP spid="10" grpId="0" bldLvl="0" animBg="1"/>
      <p:bldP spid="11" grpId="0" animBg="1"/>
      <p:bldP spid="12" grpId="0"/>
      <p:bldP spid="13" grpId="0"/>
      <p:bldP spid="14" grpId="0"/>
      <p:bldP spid="23" grpId="0" bldLvl="0" animBg="1"/>
      <p:bldP spid="30" grpId="0"/>
      <p:bldP spid="31"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97911" y="0"/>
            <a:ext cx="4156365" cy="5773496"/>
            <a:chOff x="554182" y="-23053"/>
            <a:chExt cx="4156365" cy="5773496"/>
          </a:xfrm>
        </p:grpSpPr>
        <p:sp>
          <p:nvSpPr>
            <p:cNvPr id="5" name="平行四边形 4"/>
            <p:cNvSpPr/>
            <p:nvPr/>
          </p:nvSpPr>
          <p:spPr>
            <a:xfrm>
              <a:off x="554182" y="-23053"/>
              <a:ext cx="2769711" cy="1773382"/>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a:off x="554183" y="1930123"/>
              <a:ext cx="2161309" cy="1773382"/>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平行四边形 6"/>
            <p:cNvSpPr/>
            <p:nvPr/>
          </p:nvSpPr>
          <p:spPr>
            <a:xfrm>
              <a:off x="2549238" y="1017890"/>
              <a:ext cx="2161309" cy="1773382"/>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平行四边形 7"/>
            <p:cNvSpPr/>
            <p:nvPr/>
          </p:nvSpPr>
          <p:spPr>
            <a:xfrm>
              <a:off x="954516" y="3823814"/>
              <a:ext cx="1930313" cy="1583847"/>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平行四边形 8"/>
            <p:cNvSpPr/>
            <p:nvPr/>
          </p:nvSpPr>
          <p:spPr>
            <a:xfrm>
              <a:off x="2903729" y="3574657"/>
              <a:ext cx="840327" cy="689499"/>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0" name="平行四边形 9"/>
            <p:cNvSpPr/>
            <p:nvPr/>
          </p:nvSpPr>
          <p:spPr>
            <a:xfrm>
              <a:off x="554182" y="4930560"/>
              <a:ext cx="999233" cy="819883"/>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1" name="Rectangle 2"/>
          <p:cNvSpPr txBox="1">
            <a:spLocks noChangeArrowheads="1"/>
          </p:cNvSpPr>
          <p:nvPr/>
        </p:nvSpPr>
        <p:spPr>
          <a:xfrm>
            <a:off x="1036628" y="812611"/>
            <a:ext cx="1014961" cy="200171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lnSpc>
                <a:spcPct val="150000"/>
              </a:lnSpc>
            </a:pPr>
            <a:r>
              <a:rPr lang="zh-CN" altLang="en-US" sz="7200" dirty="0">
                <a:solidFill>
                  <a:schemeClr val="bg1"/>
                </a:solidFill>
                <a:latin typeface="+mn-lt"/>
                <a:ea typeface="+mn-ea"/>
                <a:cs typeface="+mn-ea"/>
                <a:sym typeface="+mn-lt"/>
              </a:rPr>
              <a:t>目录</a:t>
            </a:r>
            <a:endParaRPr lang="zh-CN" altLang="en-US" sz="7200" dirty="0">
              <a:solidFill>
                <a:schemeClr val="bg1"/>
              </a:solidFill>
              <a:latin typeface="+mn-lt"/>
              <a:ea typeface="+mn-ea"/>
              <a:cs typeface="+mn-ea"/>
              <a:sym typeface="+mn-lt"/>
            </a:endParaRPr>
          </a:p>
        </p:txBody>
      </p:sp>
      <p:grpSp>
        <p:nvGrpSpPr>
          <p:cNvPr id="12" name="组合 11"/>
          <p:cNvGrpSpPr/>
          <p:nvPr/>
        </p:nvGrpSpPr>
        <p:grpSpPr>
          <a:xfrm>
            <a:off x="6428385" y="1550642"/>
            <a:ext cx="571500" cy="805067"/>
            <a:chOff x="7439025" y="1733908"/>
            <a:chExt cx="571500" cy="868051"/>
          </a:xfrm>
          <a:solidFill>
            <a:srgbClr val="333F50"/>
          </a:solidFill>
        </p:grpSpPr>
        <p:sp>
          <p:nvSpPr>
            <p:cNvPr id="13" name="矩形 12"/>
            <p:cNvSpPr/>
            <p:nvPr/>
          </p:nvSpPr>
          <p:spPr>
            <a:xfrm>
              <a:off x="7439025" y="1733908"/>
              <a:ext cx="571500" cy="7511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sym typeface="+mn-lt"/>
              </a:endParaRPr>
            </a:p>
          </p:txBody>
        </p:sp>
        <p:sp>
          <p:nvSpPr>
            <p:cNvPr id="14" name="文本框 13"/>
            <p:cNvSpPr txBox="1"/>
            <p:nvPr/>
          </p:nvSpPr>
          <p:spPr>
            <a:xfrm>
              <a:off x="7439025" y="1838691"/>
              <a:ext cx="571500" cy="763268"/>
            </a:xfrm>
            <a:prstGeom prst="rect">
              <a:avLst/>
            </a:prstGeom>
            <a:grpFill/>
          </p:spPr>
          <p:txBody>
            <a:bodyPr wrap="square" rtlCol="0">
              <a:spAutoFit/>
            </a:bodyPr>
            <a:lstStyle/>
            <a:p>
              <a:pPr algn="ctr"/>
              <a:r>
                <a:rPr lang="en-US" altLang="zh-CN" sz="4000" b="1" dirty="0">
                  <a:solidFill>
                    <a:schemeClr val="bg1"/>
                  </a:solidFill>
                  <a:cs typeface="+mn-ea"/>
                  <a:sym typeface="+mn-lt"/>
                </a:rPr>
                <a:t>1</a:t>
              </a:r>
              <a:endParaRPr lang="zh-CN" altLang="en-US" sz="4000" b="1" dirty="0">
                <a:solidFill>
                  <a:schemeClr val="bg1"/>
                </a:solidFill>
                <a:cs typeface="+mn-ea"/>
                <a:sym typeface="+mn-lt"/>
              </a:endParaRPr>
            </a:p>
          </p:txBody>
        </p:sp>
      </p:grpSp>
      <p:grpSp>
        <p:nvGrpSpPr>
          <p:cNvPr id="15" name="组合 14"/>
          <p:cNvGrpSpPr/>
          <p:nvPr/>
        </p:nvGrpSpPr>
        <p:grpSpPr>
          <a:xfrm>
            <a:off x="6428385" y="2522192"/>
            <a:ext cx="571500" cy="805067"/>
            <a:chOff x="7439025" y="2705458"/>
            <a:chExt cx="571500" cy="868051"/>
          </a:xfrm>
          <a:solidFill>
            <a:srgbClr val="FF6600"/>
          </a:solidFill>
        </p:grpSpPr>
        <p:sp>
          <p:nvSpPr>
            <p:cNvPr id="16" name="矩形 15"/>
            <p:cNvSpPr/>
            <p:nvPr/>
          </p:nvSpPr>
          <p:spPr>
            <a:xfrm>
              <a:off x="7439025" y="2705458"/>
              <a:ext cx="571500" cy="7511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sym typeface="+mn-lt"/>
              </a:endParaRPr>
            </a:p>
          </p:txBody>
        </p:sp>
        <p:sp>
          <p:nvSpPr>
            <p:cNvPr id="17" name="文本框 16"/>
            <p:cNvSpPr txBox="1"/>
            <p:nvPr/>
          </p:nvSpPr>
          <p:spPr>
            <a:xfrm>
              <a:off x="7439025" y="2810241"/>
              <a:ext cx="571500" cy="763268"/>
            </a:xfrm>
            <a:prstGeom prst="rect">
              <a:avLst/>
            </a:prstGeom>
            <a:grpFill/>
          </p:spPr>
          <p:txBody>
            <a:bodyPr wrap="square" rtlCol="0">
              <a:spAutoFit/>
            </a:bodyPr>
            <a:lstStyle/>
            <a:p>
              <a:pPr algn="ctr"/>
              <a:r>
                <a:rPr lang="en-US" altLang="zh-CN" sz="4000" b="1" dirty="0">
                  <a:solidFill>
                    <a:schemeClr val="bg1"/>
                  </a:solidFill>
                  <a:cs typeface="+mn-ea"/>
                  <a:sym typeface="+mn-lt"/>
                </a:rPr>
                <a:t>2</a:t>
              </a:r>
              <a:endParaRPr lang="zh-CN" altLang="en-US" sz="4000" b="1" dirty="0">
                <a:solidFill>
                  <a:schemeClr val="bg1"/>
                </a:solidFill>
                <a:cs typeface="+mn-ea"/>
                <a:sym typeface="+mn-lt"/>
              </a:endParaRPr>
            </a:p>
          </p:txBody>
        </p:sp>
      </p:grpSp>
      <p:grpSp>
        <p:nvGrpSpPr>
          <p:cNvPr id="18" name="组合 17"/>
          <p:cNvGrpSpPr/>
          <p:nvPr/>
        </p:nvGrpSpPr>
        <p:grpSpPr>
          <a:xfrm>
            <a:off x="6428385" y="3489942"/>
            <a:ext cx="571500" cy="756476"/>
            <a:chOff x="7439025" y="3677008"/>
            <a:chExt cx="571500" cy="815659"/>
          </a:xfrm>
          <a:solidFill>
            <a:srgbClr val="333F50"/>
          </a:solidFill>
        </p:grpSpPr>
        <p:sp>
          <p:nvSpPr>
            <p:cNvPr id="19" name="矩形 18"/>
            <p:cNvSpPr/>
            <p:nvPr/>
          </p:nvSpPr>
          <p:spPr>
            <a:xfrm>
              <a:off x="7439025" y="3677008"/>
              <a:ext cx="571500" cy="7511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sym typeface="+mn-lt"/>
              </a:endParaRPr>
            </a:p>
          </p:txBody>
        </p:sp>
        <p:sp>
          <p:nvSpPr>
            <p:cNvPr id="20" name="文本框 19"/>
            <p:cNvSpPr txBox="1"/>
            <p:nvPr/>
          </p:nvSpPr>
          <p:spPr>
            <a:xfrm>
              <a:off x="7439025" y="3729399"/>
              <a:ext cx="571500" cy="763268"/>
            </a:xfrm>
            <a:prstGeom prst="rect">
              <a:avLst/>
            </a:prstGeom>
            <a:grpFill/>
          </p:spPr>
          <p:txBody>
            <a:bodyPr wrap="square" rtlCol="0">
              <a:spAutoFit/>
            </a:bodyPr>
            <a:lstStyle/>
            <a:p>
              <a:pPr algn="ctr"/>
              <a:r>
                <a:rPr lang="en-US" altLang="zh-CN" sz="4000" b="1" dirty="0">
                  <a:solidFill>
                    <a:schemeClr val="bg1"/>
                  </a:solidFill>
                  <a:cs typeface="+mn-ea"/>
                  <a:sym typeface="+mn-lt"/>
                </a:rPr>
                <a:t>3</a:t>
              </a:r>
              <a:endParaRPr lang="zh-CN" altLang="en-US" sz="4000" b="1" dirty="0">
                <a:solidFill>
                  <a:schemeClr val="bg1"/>
                </a:solidFill>
                <a:cs typeface="+mn-ea"/>
                <a:sym typeface="+mn-lt"/>
              </a:endParaRPr>
            </a:p>
          </p:txBody>
        </p:sp>
      </p:grpSp>
      <p:grpSp>
        <p:nvGrpSpPr>
          <p:cNvPr id="21" name="组合 20"/>
          <p:cNvGrpSpPr/>
          <p:nvPr/>
        </p:nvGrpSpPr>
        <p:grpSpPr>
          <a:xfrm>
            <a:off x="6428385" y="4465293"/>
            <a:ext cx="571500" cy="805067"/>
            <a:chOff x="7439025" y="4648558"/>
            <a:chExt cx="571500" cy="868051"/>
          </a:xfrm>
          <a:solidFill>
            <a:srgbClr val="FF6600"/>
          </a:solidFill>
        </p:grpSpPr>
        <p:sp>
          <p:nvSpPr>
            <p:cNvPr id="22" name="矩形 21"/>
            <p:cNvSpPr/>
            <p:nvPr/>
          </p:nvSpPr>
          <p:spPr>
            <a:xfrm>
              <a:off x="7439025" y="4648558"/>
              <a:ext cx="571500" cy="7511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sym typeface="+mn-lt"/>
              </a:endParaRPr>
            </a:p>
          </p:txBody>
        </p:sp>
        <p:sp>
          <p:nvSpPr>
            <p:cNvPr id="23" name="文本框 22"/>
            <p:cNvSpPr txBox="1"/>
            <p:nvPr/>
          </p:nvSpPr>
          <p:spPr>
            <a:xfrm>
              <a:off x="7439025" y="4753341"/>
              <a:ext cx="571500" cy="763268"/>
            </a:xfrm>
            <a:prstGeom prst="rect">
              <a:avLst/>
            </a:prstGeom>
            <a:grpFill/>
          </p:spPr>
          <p:txBody>
            <a:bodyPr wrap="square" rtlCol="0">
              <a:spAutoFit/>
            </a:bodyPr>
            <a:lstStyle/>
            <a:p>
              <a:pPr algn="ctr"/>
              <a:r>
                <a:rPr lang="en-US" altLang="zh-CN" sz="4000" b="1" dirty="0">
                  <a:solidFill>
                    <a:schemeClr val="bg1"/>
                  </a:solidFill>
                  <a:cs typeface="+mn-ea"/>
                  <a:sym typeface="+mn-lt"/>
                </a:rPr>
                <a:t>4</a:t>
              </a:r>
              <a:endParaRPr lang="zh-CN" altLang="en-US" sz="4000" b="1" dirty="0">
                <a:solidFill>
                  <a:schemeClr val="bg1"/>
                </a:solidFill>
                <a:cs typeface="+mn-ea"/>
                <a:sym typeface="+mn-lt"/>
              </a:endParaRPr>
            </a:p>
          </p:txBody>
        </p:sp>
      </p:grpSp>
      <p:grpSp>
        <p:nvGrpSpPr>
          <p:cNvPr id="24" name="组合 23"/>
          <p:cNvGrpSpPr/>
          <p:nvPr/>
        </p:nvGrpSpPr>
        <p:grpSpPr>
          <a:xfrm>
            <a:off x="6428385" y="5433041"/>
            <a:ext cx="571500" cy="756478"/>
            <a:chOff x="7439025" y="5620106"/>
            <a:chExt cx="571500" cy="815661"/>
          </a:xfrm>
          <a:solidFill>
            <a:srgbClr val="333F50"/>
          </a:solidFill>
        </p:grpSpPr>
        <p:sp>
          <p:nvSpPr>
            <p:cNvPr id="25" name="矩形 24"/>
            <p:cNvSpPr/>
            <p:nvPr/>
          </p:nvSpPr>
          <p:spPr>
            <a:xfrm>
              <a:off x="7439025" y="5620106"/>
              <a:ext cx="571500" cy="7511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solidFill>
                  <a:schemeClr val="bg1"/>
                </a:solidFill>
                <a:cs typeface="+mn-ea"/>
                <a:sym typeface="+mn-lt"/>
              </a:endParaRPr>
            </a:p>
          </p:txBody>
        </p:sp>
        <p:sp>
          <p:nvSpPr>
            <p:cNvPr id="26" name="文本框 25"/>
            <p:cNvSpPr txBox="1"/>
            <p:nvPr/>
          </p:nvSpPr>
          <p:spPr>
            <a:xfrm>
              <a:off x="7439025" y="5672499"/>
              <a:ext cx="571500" cy="763268"/>
            </a:xfrm>
            <a:prstGeom prst="rect">
              <a:avLst/>
            </a:prstGeom>
            <a:grpFill/>
          </p:spPr>
          <p:txBody>
            <a:bodyPr wrap="square" rtlCol="0">
              <a:spAutoFit/>
            </a:bodyPr>
            <a:lstStyle/>
            <a:p>
              <a:pPr algn="ctr"/>
              <a:r>
                <a:rPr lang="en-US" altLang="zh-CN" sz="4000" b="1" dirty="0">
                  <a:solidFill>
                    <a:schemeClr val="bg1"/>
                  </a:solidFill>
                  <a:cs typeface="+mn-ea"/>
                  <a:sym typeface="+mn-lt"/>
                </a:rPr>
                <a:t>5</a:t>
              </a:r>
              <a:endParaRPr lang="zh-CN" altLang="en-US" sz="4000" b="1" dirty="0">
                <a:solidFill>
                  <a:schemeClr val="bg1"/>
                </a:solidFill>
                <a:cs typeface="+mn-ea"/>
                <a:sym typeface="+mn-lt"/>
              </a:endParaRPr>
            </a:p>
          </p:txBody>
        </p:sp>
      </p:grpSp>
      <p:sp>
        <p:nvSpPr>
          <p:cNvPr id="27" name="文本框 26"/>
          <p:cNvSpPr txBox="1"/>
          <p:nvPr/>
        </p:nvSpPr>
        <p:spPr>
          <a:xfrm>
            <a:off x="7287611" y="1664454"/>
            <a:ext cx="2653679" cy="523220"/>
          </a:xfrm>
          <a:prstGeom prst="rect">
            <a:avLst/>
          </a:prstGeom>
          <a:noFill/>
        </p:spPr>
        <p:txBody>
          <a:bodyPr wrap="square">
            <a:spAutoFit/>
          </a:bodyPr>
          <a:lstStyle/>
          <a:p>
            <a:r>
              <a:rPr lang="zh-CN" altLang="en-US" sz="2800" b="1" dirty="0">
                <a:solidFill>
                  <a:schemeClr val="tx1">
                    <a:lumMod val="85000"/>
                    <a:lumOff val="15000"/>
                  </a:schemeClr>
                </a:solidFill>
                <a:cs typeface="+mn-ea"/>
                <a:sym typeface="+mn-lt"/>
              </a:rPr>
              <a:t>预算是什么</a:t>
            </a:r>
            <a:endParaRPr lang="en-US" altLang="zh-CN" sz="2800" b="1" dirty="0">
              <a:solidFill>
                <a:schemeClr val="tx1">
                  <a:lumMod val="85000"/>
                  <a:lumOff val="15000"/>
                </a:schemeClr>
              </a:solidFill>
              <a:cs typeface="+mn-ea"/>
              <a:sym typeface="+mn-lt"/>
            </a:endParaRPr>
          </a:p>
        </p:txBody>
      </p:sp>
      <p:sp>
        <p:nvSpPr>
          <p:cNvPr id="28" name="文本框 27"/>
          <p:cNvSpPr txBox="1"/>
          <p:nvPr/>
        </p:nvSpPr>
        <p:spPr>
          <a:xfrm>
            <a:off x="7287611" y="2625384"/>
            <a:ext cx="2325389" cy="523220"/>
          </a:xfrm>
          <a:prstGeom prst="rect">
            <a:avLst/>
          </a:prstGeom>
          <a:noFill/>
        </p:spPr>
        <p:txBody>
          <a:bodyPr wrap="square">
            <a:spAutoFit/>
          </a:bodyPr>
          <a:lstStyle/>
          <a:p>
            <a:r>
              <a:rPr lang="zh-CN" altLang="en-US" sz="2800" b="1" dirty="0">
                <a:solidFill>
                  <a:schemeClr val="tx1">
                    <a:lumMod val="85000"/>
                    <a:lumOff val="15000"/>
                  </a:schemeClr>
                </a:solidFill>
                <a:cs typeface="+mn-ea"/>
                <a:sym typeface="+mn-lt"/>
              </a:rPr>
              <a:t>企业预算</a:t>
            </a:r>
            <a:endParaRPr lang="en-US" altLang="zh-CN" sz="2800" b="1" dirty="0">
              <a:solidFill>
                <a:schemeClr val="tx1">
                  <a:lumMod val="85000"/>
                  <a:lumOff val="15000"/>
                </a:schemeClr>
              </a:solidFill>
              <a:cs typeface="+mn-ea"/>
              <a:sym typeface="+mn-lt"/>
            </a:endParaRPr>
          </a:p>
        </p:txBody>
      </p:sp>
      <p:sp>
        <p:nvSpPr>
          <p:cNvPr id="29" name="文本框 28"/>
          <p:cNvSpPr txBox="1"/>
          <p:nvPr/>
        </p:nvSpPr>
        <p:spPr>
          <a:xfrm>
            <a:off x="7287612" y="3586314"/>
            <a:ext cx="2133886" cy="523220"/>
          </a:xfrm>
          <a:prstGeom prst="rect">
            <a:avLst/>
          </a:prstGeom>
          <a:noFill/>
        </p:spPr>
        <p:txBody>
          <a:bodyPr wrap="square">
            <a:spAutoFit/>
          </a:bodyPr>
          <a:lstStyle/>
          <a:p>
            <a:r>
              <a:rPr lang="zh-CN" altLang="en-US" sz="2800" b="1" dirty="0">
                <a:solidFill>
                  <a:schemeClr val="tx1">
                    <a:lumMod val="85000"/>
                    <a:lumOff val="15000"/>
                  </a:schemeClr>
                </a:solidFill>
                <a:cs typeface="+mn-ea"/>
                <a:sym typeface="+mn-lt"/>
              </a:rPr>
              <a:t>预算内容</a:t>
            </a:r>
            <a:endParaRPr lang="en-US" altLang="zh-CN" sz="2800" b="1" dirty="0">
              <a:solidFill>
                <a:schemeClr val="tx1">
                  <a:lumMod val="85000"/>
                  <a:lumOff val="15000"/>
                </a:schemeClr>
              </a:solidFill>
              <a:cs typeface="+mn-ea"/>
              <a:sym typeface="+mn-lt"/>
            </a:endParaRPr>
          </a:p>
        </p:txBody>
      </p:sp>
      <p:sp>
        <p:nvSpPr>
          <p:cNvPr id="30" name="文本框 29"/>
          <p:cNvSpPr txBox="1"/>
          <p:nvPr/>
        </p:nvSpPr>
        <p:spPr>
          <a:xfrm>
            <a:off x="7287612" y="4547244"/>
            <a:ext cx="3638550" cy="523220"/>
          </a:xfrm>
          <a:prstGeom prst="rect">
            <a:avLst/>
          </a:prstGeom>
          <a:noFill/>
        </p:spPr>
        <p:txBody>
          <a:bodyPr wrap="square">
            <a:spAutoFit/>
          </a:bodyPr>
          <a:lstStyle/>
          <a:p>
            <a:r>
              <a:rPr lang="zh-CN" altLang="en-US" sz="2800" b="1" dirty="0">
                <a:solidFill>
                  <a:schemeClr val="tx1">
                    <a:lumMod val="85000"/>
                    <a:lumOff val="15000"/>
                  </a:schemeClr>
                </a:solidFill>
                <a:cs typeface="+mn-ea"/>
                <a:sym typeface="+mn-lt"/>
              </a:rPr>
              <a:t>预算的监督与控制</a:t>
            </a:r>
            <a:endParaRPr lang="en-US" altLang="zh-CN" sz="2800" b="1" dirty="0">
              <a:solidFill>
                <a:schemeClr val="tx1">
                  <a:lumMod val="85000"/>
                  <a:lumOff val="15000"/>
                </a:schemeClr>
              </a:solidFill>
              <a:cs typeface="+mn-ea"/>
              <a:sym typeface="+mn-lt"/>
            </a:endParaRPr>
          </a:p>
        </p:txBody>
      </p:sp>
      <p:sp>
        <p:nvSpPr>
          <p:cNvPr id="31" name="文本框 30"/>
          <p:cNvSpPr txBox="1"/>
          <p:nvPr/>
        </p:nvSpPr>
        <p:spPr>
          <a:xfrm>
            <a:off x="7287611" y="5508175"/>
            <a:ext cx="3228187" cy="523220"/>
          </a:xfrm>
          <a:prstGeom prst="rect">
            <a:avLst/>
          </a:prstGeom>
          <a:noFill/>
        </p:spPr>
        <p:txBody>
          <a:bodyPr wrap="square">
            <a:spAutoFit/>
          </a:bodyPr>
          <a:lstStyle/>
          <a:p>
            <a:r>
              <a:rPr lang="zh-CN" altLang="en-US" sz="2800" b="1" dirty="0">
                <a:solidFill>
                  <a:schemeClr val="tx1">
                    <a:lumMod val="85000"/>
                    <a:lumOff val="15000"/>
                  </a:schemeClr>
                </a:solidFill>
                <a:cs typeface="+mn-ea"/>
                <a:sym typeface="+mn-lt"/>
              </a:rPr>
              <a:t>预算调整</a:t>
            </a:r>
            <a:endParaRPr lang="zh-CN" altLang="en-US" sz="2800" b="1" dirty="0">
              <a:solidFill>
                <a:schemeClr val="tx1">
                  <a:lumMod val="85000"/>
                  <a:lumOff val="15000"/>
                </a:schemeClr>
              </a:solidFill>
              <a:cs typeface="+mn-ea"/>
              <a:sym typeface="+mn-lt"/>
            </a:endParaRPr>
          </a:p>
        </p:txBody>
      </p:sp>
    </p:spTree>
  </p:cSld>
  <p:clrMapOvr>
    <a:masterClrMapping/>
  </p:clrMapOvr>
  <p:transition spd="slow" advTm="2000">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1000"/>
                                        <p:tgtEl>
                                          <p:spTgt spid="11"/>
                                        </p:tgtEl>
                                      </p:cBhvr>
                                    </p:animEffect>
                                    <p:anim calcmode="lin" valueType="num">
                                      <p:cBhvr>
                                        <p:cTn id="11" dur="1000" fill="hold"/>
                                        <p:tgtEl>
                                          <p:spTgt spid="11"/>
                                        </p:tgtEl>
                                        <p:attrNameLst>
                                          <p:attrName>ppt_x</p:attrName>
                                        </p:attrNameLst>
                                      </p:cBhvr>
                                      <p:tavLst>
                                        <p:tav tm="0">
                                          <p:val>
                                            <p:strVal val="#ppt_x"/>
                                          </p:val>
                                        </p:tav>
                                        <p:tav tm="100000">
                                          <p:val>
                                            <p:strVal val="#ppt_x"/>
                                          </p:val>
                                        </p:tav>
                                      </p:tavLst>
                                    </p:anim>
                                    <p:anim calcmode="lin" valueType="num">
                                      <p:cBhvr>
                                        <p:cTn id="12"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p:cTn id="30" dur="500" fill="hold"/>
                                        <p:tgtEl>
                                          <p:spTgt spid="15"/>
                                        </p:tgtEl>
                                        <p:attrNameLst>
                                          <p:attrName>ppt_w</p:attrName>
                                        </p:attrNameLst>
                                      </p:cBhvr>
                                      <p:tavLst>
                                        <p:tav tm="0">
                                          <p:val>
                                            <p:fltVal val="0"/>
                                          </p:val>
                                        </p:tav>
                                        <p:tav tm="100000">
                                          <p:val>
                                            <p:strVal val="#ppt_w"/>
                                          </p:val>
                                        </p:tav>
                                      </p:tavLst>
                                    </p:anim>
                                    <p:anim calcmode="lin" valueType="num">
                                      <p:cBhvr>
                                        <p:cTn id="31" dur="500" fill="hold"/>
                                        <p:tgtEl>
                                          <p:spTgt spid="15"/>
                                        </p:tgtEl>
                                        <p:attrNameLst>
                                          <p:attrName>ppt_h</p:attrName>
                                        </p:attrNameLst>
                                      </p:cBhvr>
                                      <p:tavLst>
                                        <p:tav tm="0">
                                          <p:val>
                                            <p:fltVal val="0"/>
                                          </p:val>
                                        </p:tav>
                                        <p:tav tm="100000">
                                          <p:val>
                                            <p:strVal val="#ppt_h"/>
                                          </p:val>
                                        </p:tav>
                                      </p:tavLst>
                                    </p:anim>
                                    <p:animEffect transition="in" filter="fade">
                                      <p:cBhvr>
                                        <p:cTn id="32" dur="500"/>
                                        <p:tgtEl>
                                          <p:spTgt spid="15"/>
                                        </p:tgtEl>
                                      </p:cBhvr>
                                    </p:animEffect>
                                  </p:childTnLst>
                                </p:cTn>
                              </p:par>
                            </p:childTnLst>
                          </p:cTn>
                        </p:par>
                        <p:par>
                          <p:cTn id="33" fill="hold">
                            <p:stCondLst>
                              <p:cond delay="500"/>
                            </p:stCondLst>
                            <p:childTnLst>
                              <p:par>
                                <p:cTn id="34" presetID="42"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1000"/>
                                        <p:tgtEl>
                                          <p:spTgt spid="28"/>
                                        </p:tgtEl>
                                      </p:cBhvr>
                                    </p:animEffect>
                                    <p:anim calcmode="lin" valueType="num">
                                      <p:cBhvr>
                                        <p:cTn id="37" dur="1000" fill="hold"/>
                                        <p:tgtEl>
                                          <p:spTgt spid="28"/>
                                        </p:tgtEl>
                                        <p:attrNameLst>
                                          <p:attrName>ppt_x</p:attrName>
                                        </p:attrNameLst>
                                      </p:cBhvr>
                                      <p:tavLst>
                                        <p:tav tm="0">
                                          <p:val>
                                            <p:strVal val="#ppt_x"/>
                                          </p:val>
                                        </p:tav>
                                        <p:tav tm="100000">
                                          <p:val>
                                            <p:strVal val="#ppt_x"/>
                                          </p:val>
                                        </p:tav>
                                      </p:tavLst>
                                    </p:anim>
                                    <p:anim calcmode="lin" valueType="num">
                                      <p:cBhvr>
                                        <p:cTn id="3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childTnLst>
                          </p:cTn>
                        </p:par>
                        <p:par>
                          <p:cTn id="46" fill="hold">
                            <p:stCondLst>
                              <p:cond delay="500"/>
                            </p:stCondLst>
                            <p:childTnLst>
                              <p:par>
                                <p:cTn id="47" presetID="42" presetClass="entr" presetSubtype="0"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1000"/>
                                        <p:tgtEl>
                                          <p:spTgt spid="29"/>
                                        </p:tgtEl>
                                      </p:cBhvr>
                                    </p:animEffect>
                                    <p:anim calcmode="lin" valueType="num">
                                      <p:cBhvr>
                                        <p:cTn id="50" dur="1000" fill="hold"/>
                                        <p:tgtEl>
                                          <p:spTgt spid="29"/>
                                        </p:tgtEl>
                                        <p:attrNameLst>
                                          <p:attrName>ppt_x</p:attrName>
                                        </p:attrNameLst>
                                      </p:cBhvr>
                                      <p:tavLst>
                                        <p:tav tm="0">
                                          <p:val>
                                            <p:strVal val="#ppt_x"/>
                                          </p:val>
                                        </p:tav>
                                        <p:tav tm="100000">
                                          <p:val>
                                            <p:strVal val="#ppt_x"/>
                                          </p:val>
                                        </p:tav>
                                      </p:tavLst>
                                    </p:anim>
                                    <p:anim calcmode="lin" valueType="num">
                                      <p:cBhvr>
                                        <p:cTn id="5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21"/>
                                        </p:tgtEl>
                                        <p:attrNameLst>
                                          <p:attrName>style.visibility</p:attrName>
                                        </p:attrNameLst>
                                      </p:cBhvr>
                                      <p:to>
                                        <p:strVal val="visible"/>
                                      </p:to>
                                    </p:set>
                                    <p:anim calcmode="lin" valueType="num">
                                      <p:cBhvr>
                                        <p:cTn id="56" dur="500" fill="hold"/>
                                        <p:tgtEl>
                                          <p:spTgt spid="21"/>
                                        </p:tgtEl>
                                        <p:attrNameLst>
                                          <p:attrName>ppt_w</p:attrName>
                                        </p:attrNameLst>
                                      </p:cBhvr>
                                      <p:tavLst>
                                        <p:tav tm="0">
                                          <p:val>
                                            <p:fltVal val="0"/>
                                          </p:val>
                                        </p:tav>
                                        <p:tav tm="100000">
                                          <p:val>
                                            <p:strVal val="#ppt_w"/>
                                          </p:val>
                                        </p:tav>
                                      </p:tavLst>
                                    </p:anim>
                                    <p:anim calcmode="lin" valueType="num">
                                      <p:cBhvr>
                                        <p:cTn id="57" dur="500" fill="hold"/>
                                        <p:tgtEl>
                                          <p:spTgt spid="21"/>
                                        </p:tgtEl>
                                        <p:attrNameLst>
                                          <p:attrName>ppt_h</p:attrName>
                                        </p:attrNameLst>
                                      </p:cBhvr>
                                      <p:tavLst>
                                        <p:tav tm="0">
                                          <p:val>
                                            <p:fltVal val="0"/>
                                          </p:val>
                                        </p:tav>
                                        <p:tav tm="100000">
                                          <p:val>
                                            <p:strVal val="#ppt_h"/>
                                          </p:val>
                                        </p:tav>
                                      </p:tavLst>
                                    </p:anim>
                                    <p:animEffect transition="in" filter="fade">
                                      <p:cBhvr>
                                        <p:cTn id="58" dur="500"/>
                                        <p:tgtEl>
                                          <p:spTgt spid="21"/>
                                        </p:tgtEl>
                                      </p:cBhvr>
                                    </p:animEffect>
                                  </p:childTnLst>
                                </p:cTn>
                              </p:par>
                            </p:childTnLst>
                          </p:cTn>
                        </p:par>
                        <p:par>
                          <p:cTn id="59" fill="hold">
                            <p:stCondLst>
                              <p:cond delay="500"/>
                            </p:stCondLst>
                            <p:childTnLst>
                              <p:par>
                                <p:cTn id="60" presetID="42" presetClass="entr" presetSubtype="0" fill="hold" grpId="0" nodeType="after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1000"/>
                                        <p:tgtEl>
                                          <p:spTgt spid="30"/>
                                        </p:tgtEl>
                                      </p:cBhvr>
                                    </p:animEffect>
                                    <p:anim calcmode="lin" valueType="num">
                                      <p:cBhvr>
                                        <p:cTn id="63" dur="1000" fill="hold"/>
                                        <p:tgtEl>
                                          <p:spTgt spid="30"/>
                                        </p:tgtEl>
                                        <p:attrNameLst>
                                          <p:attrName>ppt_x</p:attrName>
                                        </p:attrNameLst>
                                      </p:cBhvr>
                                      <p:tavLst>
                                        <p:tav tm="0">
                                          <p:val>
                                            <p:strVal val="#ppt_x"/>
                                          </p:val>
                                        </p:tav>
                                        <p:tav tm="100000">
                                          <p:val>
                                            <p:strVal val="#ppt_x"/>
                                          </p:val>
                                        </p:tav>
                                      </p:tavLst>
                                    </p:anim>
                                    <p:anim calcmode="lin" valueType="num">
                                      <p:cBhvr>
                                        <p:cTn id="6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24"/>
                                        </p:tgtEl>
                                        <p:attrNameLst>
                                          <p:attrName>style.visibility</p:attrName>
                                        </p:attrNameLst>
                                      </p:cBhvr>
                                      <p:to>
                                        <p:strVal val="visible"/>
                                      </p:to>
                                    </p:set>
                                    <p:anim calcmode="lin" valueType="num">
                                      <p:cBhvr>
                                        <p:cTn id="69" dur="500" fill="hold"/>
                                        <p:tgtEl>
                                          <p:spTgt spid="24"/>
                                        </p:tgtEl>
                                        <p:attrNameLst>
                                          <p:attrName>ppt_w</p:attrName>
                                        </p:attrNameLst>
                                      </p:cBhvr>
                                      <p:tavLst>
                                        <p:tav tm="0">
                                          <p:val>
                                            <p:fltVal val="0"/>
                                          </p:val>
                                        </p:tav>
                                        <p:tav tm="100000">
                                          <p:val>
                                            <p:strVal val="#ppt_w"/>
                                          </p:val>
                                        </p:tav>
                                      </p:tavLst>
                                    </p:anim>
                                    <p:anim calcmode="lin" valueType="num">
                                      <p:cBhvr>
                                        <p:cTn id="70" dur="500" fill="hold"/>
                                        <p:tgtEl>
                                          <p:spTgt spid="24"/>
                                        </p:tgtEl>
                                        <p:attrNameLst>
                                          <p:attrName>ppt_h</p:attrName>
                                        </p:attrNameLst>
                                      </p:cBhvr>
                                      <p:tavLst>
                                        <p:tav tm="0">
                                          <p:val>
                                            <p:fltVal val="0"/>
                                          </p:val>
                                        </p:tav>
                                        <p:tav tm="100000">
                                          <p:val>
                                            <p:strVal val="#ppt_h"/>
                                          </p:val>
                                        </p:tav>
                                      </p:tavLst>
                                    </p:anim>
                                    <p:animEffect transition="in" filter="fade">
                                      <p:cBhvr>
                                        <p:cTn id="71" dur="500"/>
                                        <p:tgtEl>
                                          <p:spTgt spid="24"/>
                                        </p:tgtEl>
                                      </p:cBhvr>
                                    </p:animEffect>
                                  </p:childTnLst>
                                </p:cTn>
                              </p:par>
                            </p:childTnLst>
                          </p:cTn>
                        </p:par>
                        <p:par>
                          <p:cTn id="72" fill="hold">
                            <p:stCondLst>
                              <p:cond delay="500"/>
                            </p:stCondLst>
                            <p:childTnLst>
                              <p:par>
                                <p:cTn id="73" presetID="42"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1000"/>
                                        <p:tgtEl>
                                          <p:spTgt spid="31"/>
                                        </p:tgtEl>
                                      </p:cBhvr>
                                    </p:animEffect>
                                    <p:anim calcmode="lin" valueType="num">
                                      <p:cBhvr>
                                        <p:cTn id="76" dur="1000" fill="hold"/>
                                        <p:tgtEl>
                                          <p:spTgt spid="31"/>
                                        </p:tgtEl>
                                        <p:attrNameLst>
                                          <p:attrName>ppt_x</p:attrName>
                                        </p:attrNameLst>
                                      </p:cBhvr>
                                      <p:tavLst>
                                        <p:tav tm="0">
                                          <p:val>
                                            <p:strVal val="#ppt_x"/>
                                          </p:val>
                                        </p:tav>
                                        <p:tav tm="100000">
                                          <p:val>
                                            <p:strVal val="#ppt_x"/>
                                          </p:val>
                                        </p:tav>
                                      </p:tavLst>
                                    </p:anim>
                                    <p:anim calcmode="lin" valueType="num">
                                      <p:cBhvr>
                                        <p:cTn id="7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7" grpId="0"/>
      <p:bldP spid="28" grpId="0"/>
      <p:bldP spid="29" grpId="0"/>
      <p:bldP spid="30"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预算内容</a:t>
            </a:r>
            <a:endParaRPr lang="zh-CN" altLang="en-US" sz="3200" b="1" dirty="0">
              <a:solidFill>
                <a:srgbClr val="333F50"/>
              </a:solidFill>
              <a:latin typeface="+mn-lt"/>
              <a:ea typeface="+mn-ea"/>
              <a:cs typeface="+mn-ea"/>
              <a:sym typeface="+mn-lt"/>
            </a:endParaRPr>
          </a:p>
        </p:txBody>
      </p:sp>
      <p:sp>
        <p:nvSpPr>
          <p:cNvPr id="9" name="Freeform 42"/>
          <p:cNvSpPr/>
          <p:nvPr/>
        </p:nvSpPr>
        <p:spPr bwMode="auto">
          <a:xfrm>
            <a:off x="2323068" y="2275168"/>
            <a:ext cx="3244747" cy="739604"/>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4F5D70"/>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5" rIns="91388" bIns="45695"/>
          <a:lstStyle/>
          <a:p>
            <a:pPr defTabSz="1219200">
              <a:defRPr/>
            </a:pPr>
            <a:endParaRPr lang="zh-CN" altLang="en-US" sz="2400" kern="0">
              <a:solidFill>
                <a:schemeClr val="tx1">
                  <a:lumMod val="75000"/>
                  <a:lumOff val="25000"/>
                </a:schemeClr>
              </a:solidFill>
              <a:cs typeface="+mn-ea"/>
              <a:sym typeface="+mn-lt"/>
            </a:endParaRPr>
          </a:p>
        </p:txBody>
      </p:sp>
      <p:sp>
        <p:nvSpPr>
          <p:cNvPr id="10" name="Freeform 42"/>
          <p:cNvSpPr/>
          <p:nvPr/>
        </p:nvSpPr>
        <p:spPr bwMode="auto">
          <a:xfrm flipH="1">
            <a:off x="6672140" y="2275168"/>
            <a:ext cx="3244748" cy="739604"/>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FF6600"/>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5" rIns="91388" bIns="45695"/>
          <a:lstStyle/>
          <a:p>
            <a:pPr defTabSz="1219200">
              <a:defRPr/>
            </a:pPr>
            <a:endParaRPr lang="zh-CN" altLang="en-US" sz="2400" kern="0">
              <a:solidFill>
                <a:schemeClr val="tx1">
                  <a:lumMod val="75000"/>
                  <a:lumOff val="25000"/>
                </a:schemeClr>
              </a:solidFill>
              <a:cs typeface="+mn-ea"/>
              <a:sym typeface="+mn-lt"/>
            </a:endParaRPr>
          </a:p>
        </p:txBody>
      </p:sp>
      <p:sp>
        <p:nvSpPr>
          <p:cNvPr id="11" name="Freeform 42"/>
          <p:cNvSpPr/>
          <p:nvPr/>
        </p:nvSpPr>
        <p:spPr bwMode="auto">
          <a:xfrm flipV="1">
            <a:off x="2323068" y="4550444"/>
            <a:ext cx="3244747" cy="738016"/>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FF6600"/>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5" rIns="91388" bIns="45695"/>
          <a:lstStyle/>
          <a:p>
            <a:pPr defTabSz="1219200">
              <a:defRPr/>
            </a:pPr>
            <a:endParaRPr lang="zh-CN" altLang="en-US" sz="2400" kern="0">
              <a:solidFill>
                <a:schemeClr val="tx1">
                  <a:lumMod val="75000"/>
                  <a:lumOff val="25000"/>
                </a:schemeClr>
              </a:solidFill>
              <a:cs typeface="+mn-ea"/>
              <a:sym typeface="+mn-lt"/>
            </a:endParaRPr>
          </a:p>
        </p:txBody>
      </p:sp>
      <p:sp>
        <p:nvSpPr>
          <p:cNvPr id="12" name="Freeform 42"/>
          <p:cNvSpPr/>
          <p:nvPr/>
        </p:nvSpPr>
        <p:spPr bwMode="auto">
          <a:xfrm flipH="1" flipV="1">
            <a:off x="6672140" y="4550444"/>
            <a:ext cx="3244748" cy="738016"/>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4F5D70"/>
            </a:solidFill>
            <a:prstDash val="sys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88" tIns="45695" rIns="91388" bIns="45695"/>
          <a:lstStyle/>
          <a:p>
            <a:pPr defTabSz="1219200">
              <a:defRPr/>
            </a:pPr>
            <a:endParaRPr lang="zh-CN" altLang="en-US" sz="2400" kern="0">
              <a:solidFill>
                <a:schemeClr val="tx1">
                  <a:lumMod val="75000"/>
                  <a:lumOff val="25000"/>
                </a:schemeClr>
              </a:solidFill>
              <a:cs typeface="+mn-ea"/>
              <a:sym typeface="+mn-lt"/>
            </a:endParaRPr>
          </a:p>
        </p:txBody>
      </p:sp>
      <p:grpSp>
        <p:nvGrpSpPr>
          <p:cNvPr id="13" name="组合 34"/>
          <p:cNvGrpSpPr/>
          <p:nvPr/>
        </p:nvGrpSpPr>
        <p:grpSpPr bwMode="auto">
          <a:xfrm>
            <a:off x="1762970" y="2603377"/>
            <a:ext cx="1153512" cy="1155432"/>
            <a:chOff x="0" y="0"/>
            <a:chExt cx="1154113" cy="1155699"/>
          </a:xfrm>
          <a:solidFill>
            <a:sysClr val="window" lastClr="FFFFFF">
              <a:lumMod val="65000"/>
            </a:sysClr>
          </a:solidFill>
        </p:grpSpPr>
        <p:sp>
          <p:nvSpPr>
            <p:cNvPr id="14" name="Oval 30"/>
            <p:cNvSpPr>
              <a:spLocks noChangeArrowheads="1"/>
            </p:cNvSpPr>
            <p:nvPr/>
          </p:nvSpPr>
          <p:spPr bwMode="auto">
            <a:xfrm>
              <a:off x="0" y="0"/>
              <a:ext cx="1154113" cy="1155699"/>
            </a:xfrm>
            <a:prstGeom prst="ellipse">
              <a:avLst/>
            </a:prstGeom>
            <a:solidFill>
              <a:srgbClr val="333F5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9200" eaLnBrk="1" hangingPunct="1">
                <a:spcBef>
                  <a:spcPct val="0"/>
                </a:spcBef>
                <a:buNone/>
                <a:defRPr/>
              </a:pPr>
              <a:endParaRPr lang="zh-CN" altLang="en-US" sz="1735" kern="0">
                <a:solidFill>
                  <a:schemeClr val="tx1">
                    <a:lumMod val="75000"/>
                    <a:lumOff val="25000"/>
                  </a:schemeClr>
                </a:solidFill>
                <a:latin typeface="+mn-lt"/>
                <a:ea typeface="+mn-ea"/>
                <a:cs typeface="+mn-ea"/>
                <a:sym typeface="+mn-lt"/>
              </a:endParaRPr>
            </a:p>
          </p:txBody>
        </p:sp>
        <p:sp>
          <p:nvSpPr>
            <p:cNvPr id="15"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a:defRPr/>
              </a:pPr>
              <a:endParaRPr lang="zh-CN" altLang="en-US" sz="2400" kern="0">
                <a:solidFill>
                  <a:schemeClr val="tx1">
                    <a:lumMod val="75000"/>
                    <a:lumOff val="25000"/>
                  </a:schemeClr>
                </a:solidFill>
                <a:cs typeface="+mn-ea"/>
                <a:sym typeface="+mn-lt"/>
              </a:endParaRPr>
            </a:p>
          </p:txBody>
        </p:sp>
      </p:grpSp>
      <p:grpSp>
        <p:nvGrpSpPr>
          <p:cNvPr id="16" name="组合 37"/>
          <p:cNvGrpSpPr/>
          <p:nvPr/>
        </p:nvGrpSpPr>
        <p:grpSpPr bwMode="auto">
          <a:xfrm>
            <a:off x="1788358" y="3886562"/>
            <a:ext cx="1153512" cy="1155432"/>
            <a:chOff x="0" y="0"/>
            <a:chExt cx="1154113" cy="1155698"/>
          </a:xfrm>
          <a:solidFill>
            <a:sysClr val="window" lastClr="FFFFFF">
              <a:lumMod val="65000"/>
            </a:sysClr>
          </a:solidFill>
        </p:grpSpPr>
        <p:sp>
          <p:nvSpPr>
            <p:cNvPr id="17" name="Oval 31"/>
            <p:cNvSpPr>
              <a:spLocks noChangeArrowheads="1"/>
            </p:cNvSpPr>
            <p:nvPr/>
          </p:nvSpPr>
          <p:spPr bwMode="auto">
            <a:xfrm>
              <a:off x="0" y="0"/>
              <a:ext cx="1154113" cy="1155699"/>
            </a:xfrm>
            <a:prstGeom prst="ellipse">
              <a:avLst/>
            </a:prstGeom>
            <a:solidFill>
              <a:srgbClr val="FF660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9200" eaLnBrk="1" hangingPunct="1">
                <a:spcBef>
                  <a:spcPct val="0"/>
                </a:spcBef>
                <a:buNone/>
                <a:defRPr/>
              </a:pPr>
              <a:endParaRPr lang="zh-CN" altLang="en-US" sz="1735" kern="0">
                <a:solidFill>
                  <a:schemeClr val="tx1">
                    <a:lumMod val="75000"/>
                    <a:lumOff val="25000"/>
                  </a:schemeClr>
                </a:solidFill>
                <a:latin typeface="+mn-lt"/>
                <a:ea typeface="+mn-ea"/>
                <a:cs typeface="+mn-ea"/>
                <a:sym typeface="+mn-lt"/>
              </a:endParaRPr>
            </a:p>
          </p:txBody>
        </p:sp>
        <p:sp>
          <p:nvSpPr>
            <p:cNvPr id="18"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a:defRPr/>
              </a:pPr>
              <a:endParaRPr lang="zh-CN" altLang="en-US" sz="2400" kern="0">
                <a:solidFill>
                  <a:schemeClr val="tx1">
                    <a:lumMod val="75000"/>
                    <a:lumOff val="25000"/>
                  </a:schemeClr>
                </a:solidFill>
                <a:cs typeface="+mn-ea"/>
                <a:sym typeface="+mn-lt"/>
              </a:endParaRPr>
            </a:p>
          </p:txBody>
        </p:sp>
      </p:grpSp>
      <p:grpSp>
        <p:nvGrpSpPr>
          <p:cNvPr id="19" name="组合 40"/>
          <p:cNvGrpSpPr/>
          <p:nvPr/>
        </p:nvGrpSpPr>
        <p:grpSpPr bwMode="auto">
          <a:xfrm>
            <a:off x="9293327" y="2635120"/>
            <a:ext cx="1155097" cy="1155432"/>
            <a:chOff x="0" y="0"/>
            <a:chExt cx="1155700" cy="1155698"/>
          </a:xfrm>
          <a:solidFill>
            <a:sysClr val="window" lastClr="FFFFFF">
              <a:lumMod val="65000"/>
            </a:sysClr>
          </a:solidFill>
        </p:grpSpPr>
        <p:sp>
          <p:nvSpPr>
            <p:cNvPr id="20" name="Oval 33"/>
            <p:cNvSpPr>
              <a:spLocks noChangeArrowheads="1"/>
            </p:cNvSpPr>
            <p:nvPr/>
          </p:nvSpPr>
          <p:spPr bwMode="auto">
            <a:xfrm>
              <a:off x="0" y="0"/>
              <a:ext cx="1155700" cy="1155698"/>
            </a:xfrm>
            <a:prstGeom prst="ellipse">
              <a:avLst/>
            </a:prstGeom>
            <a:solidFill>
              <a:srgbClr val="FF660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9200" eaLnBrk="1" hangingPunct="1">
                <a:spcBef>
                  <a:spcPct val="0"/>
                </a:spcBef>
                <a:buNone/>
                <a:defRPr/>
              </a:pPr>
              <a:endParaRPr lang="zh-CN" altLang="en-US" sz="1735" kern="0" dirty="0">
                <a:solidFill>
                  <a:schemeClr val="tx1">
                    <a:lumMod val="75000"/>
                    <a:lumOff val="25000"/>
                  </a:schemeClr>
                </a:solidFill>
                <a:latin typeface="+mn-lt"/>
                <a:ea typeface="+mn-ea"/>
                <a:cs typeface="+mn-ea"/>
                <a:sym typeface="+mn-lt"/>
              </a:endParaRPr>
            </a:p>
          </p:txBody>
        </p:sp>
        <p:sp>
          <p:nvSpPr>
            <p:cNvPr id="21"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a:defRPr/>
              </a:pPr>
              <a:endParaRPr lang="zh-CN" altLang="en-US" sz="2400" kern="0">
                <a:solidFill>
                  <a:schemeClr val="tx1">
                    <a:lumMod val="75000"/>
                    <a:lumOff val="25000"/>
                  </a:schemeClr>
                </a:solidFill>
                <a:cs typeface="+mn-ea"/>
                <a:sym typeface="+mn-lt"/>
              </a:endParaRPr>
            </a:p>
          </p:txBody>
        </p:sp>
      </p:grpSp>
      <p:grpSp>
        <p:nvGrpSpPr>
          <p:cNvPr id="22" name="组合 43"/>
          <p:cNvGrpSpPr/>
          <p:nvPr/>
        </p:nvGrpSpPr>
        <p:grpSpPr bwMode="auto">
          <a:xfrm>
            <a:off x="9340923" y="3916717"/>
            <a:ext cx="1153512" cy="1155432"/>
            <a:chOff x="0" y="0"/>
            <a:chExt cx="1154113" cy="1155698"/>
          </a:xfrm>
          <a:solidFill>
            <a:sysClr val="window" lastClr="FFFFFF">
              <a:lumMod val="65000"/>
            </a:sysClr>
          </a:solidFill>
        </p:grpSpPr>
        <p:sp>
          <p:nvSpPr>
            <p:cNvPr id="23" name="Oval 32"/>
            <p:cNvSpPr>
              <a:spLocks noChangeArrowheads="1"/>
            </p:cNvSpPr>
            <p:nvPr/>
          </p:nvSpPr>
          <p:spPr bwMode="auto">
            <a:xfrm>
              <a:off x="0" y="0"/>
              <a:ext cx="1154113" cy="1155698"/>
            </a:xfrm>
            <a:prstGeom prst="ellipse">
              <a:avLst/>
            </a:prstGeom>
            <a:solidFill>
              <a:srgbClr val="333F50"/>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9200" eaLnBrk="1" hangingPunct="1">
                <a:spcBef>
                  <a:spcPct val="0"/>
                </a:spcBef>
                <a:buNone/>
                <a:defRPr/>
              </a:pPr>
              <a:endParaRPr lang="zh-CN" altLang="en-US" sz="1735" kern="0" dirty="0">
                <a:solidFill>
                  <a:schemeClr val="tx1">
                    <a:lumMod val="75000"/>
                    <a:lumOff val="25000"/>
                  </a:schemeClr>
                </a:solidFill>
                <a:latin typeface="+mn-lt"/>
                <a:ea typeface="+mn-ea"/>
                <a:cs typeface="+mn-ea"/>
                <a:sym typeface="+mn-lt"/>
              </a:endParaRPr>
            </a:p>
          </p:txBody>
        </p:sp>
        <p:sp>
          <p:nvSpPr>
            <p:cNvPr id="24"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14:hiddenLine>
              </a:ext>
            </a:extLst>
          </p:spPr>
          <p:txBody>
            <a:bodyPr/>
            <a:lstStyle/>
            <a:p>
              <a:pPr defTabSz="1219200">
                <a:defRPr/>
              </a:pPr>
              <a:endParaRPr lang="zh-CN" altLang="en-US" sz="2400" kern="0">
                <a:solidFill>
                  <a:schemeClr val="tx1">
                    <a:lumMod val="75000"/>
                    <a:lumOff val="25000"/>
                  </a:schemeClr>
                </a:solidFill>
                <a:cs typeface="+mn-ea"/>
                <a:sym typeface="+mn-lt"/>
              </a:endParaRPr>
            </a:p>
          </p:txBody>
        </p:sp>
      </p:grpSp>
      <p:sp>
        <p:nvSpPr>
          <p:cNvPr id="25" name="TextBox 46"/>
          <p:cNvSpPr txBox="1">
            <a:spLocks noChangeArrowheads="1"/>
          </p:cNvSpPr>
          <p:nvPr/>
        </p:nvSpPr>
        <p:spPr bwMode="auto">
          <a:xfrm>
            <a:off x="3011683" y="1822833"/>
            <a:ext cx="1758035" cy="379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5" rIns="91388" bIns="4569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9200" eaLnBrk="1" hangingPunct="1">
              <a:spcBef>
                <a:spcPct val="0"/>
              </a:spcBef>
              <a:buNone/>
              <a:defRPr/>
            </a:pPr>
            <a:r>
              <a:rPr lang="zh-CN" altLang="en-US" sz="1865" b="1" kern="0" dirty="0">
                <a:solidFill>
                  <a:schemeClr val="tx1">
                    <a:lumMod val="75000"/>
                    <a:lumOff val="25000"/>
                  </a:schemeClr>
                </a:solidFill>
                <a:latin typeface="+mn-lt"/>
                <a:ea typeface="+mn-ea"/>
                <a:cs typeface="+mn-ea"/>
                <a:sym typeface="+mn-lt"/>
              </a:rPr>
              <a:t>添加标题</a:t>
            </a:r>
            <a:endParaRPr lang="en-US" altLang="zh-CN" sz="1865" b="1" kern="0" dirty="0">
              <a:solidFill>
                <a:schemeClr val="tx1">
                  <a:lumMod val="75000"/>
                  <a:lumOff val="25000"/>
                </a:schemeClr>
              </a:solidFill>
              <a:latin typeface="+mn-lt"/>
              <a:ea typeface="+mn-ea"/>
              <a:cs typeface="+mn-ea"/>
              <a:sym typeface="+mn-lt"/>
            </a:endParaRPr>
          </a:p>
        </p:txBody>
      </p:sp>
      <p:sp>
        <p:nvSpPr>
          <p:cNvPr id="26" name="TextBox 47"/>
          <p:cNvSpPr txBox="1">
            <a:spLocks noChangeArrowheads="1"/>
          </p:cNvSpPr>
          <p:nvPr/>
        </p:nvSpPr>
        <p:spPr bwMode="auto">
          <a:xfrm>
            <a:off x="2935525" y="2459044"/>
            <a:ext cx="2591037" cy="707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5" rIns="91388" bIns="4569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9200" eaLnBrk="1" hangingPunct="1">
              <a:spcBef>
                <a:spcPct val="0"/>
              </a:spcBef>
              <a:buNone/>
              <a:defRPr/>
            </a:pPr>
            <a:r>
              <a:rPr lang="zh-CN" altLang="en-US" sz="1335" kern="0" dirty="0">
                <a:solidFill>
                  <a:schemeClr val="tx1">
                    <a:lumMod val="75000"/>
                    <a:lumOff val="25000"/>
                  </a:schemeClr>
                </a:solidFill>
                <a:latin typeface="+mn-lt"/>
                <a:ea typeface="+mn-ea"/>
                <a:cs typeface="+mn-ea"/>
                <a:sym typeface="+mn-lt"/>
              </a:rPr>
              <a:t>这里可以添加主要内容这里可以添加主要内容这里可以添加主要内容这里可以添加主要内容</a:t>
            </a:r>
            <a:endParaRPr lang="zh-CN" altLang="en-US" sz="1335" kern="0" dirty="0">
              <a:solidFill>
                <a:schemeClr val="tx1">
                  <a:lumMod val="75000"/>
                  <a:lumOff val="25000"/>
                </a:schemeClr>
              </a:solidFill>
              <a:latin typeface="+mn-lt"/>
              <a:ea typeface="+mn-ea"/>
              <a:cs typeface="+mn-ea"/>
              <a:sym typeface="+mn-lt"/>
            </a:endParaRPr>
          </a:p>
        </p:txBody>
      </p:sp>
      <p:sp>
        <p:nvSpPr>
          <p:cNvPr id="27" name="TextBox 48"/>
          <p:cNvSpPr txBox="1">
            <a:spLocks noChangeArrowheads="1"/>
          </p:cNvSpPr>
          <p:nvPr/>
        </p:nvSpPr>
        <p:spPr bwMode="auto">
          <a:xfrm>
            <a:off x="7414702" y="1822833"/>
            <a:ext cx="1759623" cy="379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5" rIns="91388" bIns="4569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1219200" eaLnBrk="1" hangingPunct="1">
              <a:spcBef>
                <a:spcPct val="0"/>
              </a:spcBef>
              <a:buNone/>
              <a:defRPr/>
            </a:pPr>
            <a:r>
              <a:rPr lang="zh-CN" altLang="en-US" sz="1865" b="1" kern="0">
                <a:solidFill>
                  <a:schemeClr val="tx1">
                    <a:lumMod val="75000"/>
                    <a:lumOff val="25000"/>
                  </a:schemeClr>
                </a:solidFill>
                <a:latin typeface="+mn-lt"/>
                <a:ea typeface="+mn-ea"/>
                <a:cs typeface="+mn-ea"/>
                <a:sym typeface="+mn-lt"/>
              </a:rPr>
              <a:t>添加标题</a:t>
            </a:r>
            <a:endParaRPr lang="en-US" altLang="zh-CN" sz="1865" b="1" kern="0">
              <a:solidFill>
                <a:schemeClr val="tx1">
                  <a:lumMod val="75000"/>
                  <a:lumOff val="25000"/>
                </a:schemeClr>
              </a:solidFill>
              <a:latin typeface="+mn-lt"/>
              <a:ea typeface="+mn-ea"/>
              <a:cs typeface="+mn-ea"/>
              <a:sym typeface="+mn-lt"/>
            </a:endParaRPr>
          </a:p>
        </p:txBody>
      </p:sp>
      <p:sp>
        <p:nvSpPr>
          <p:cNvPr id="28" name="TextBox 49"/>
          <p:cNvSpPr txBox="1">
            <a:spLocks noChangeArrowheads="1"/>
          </p:cNvSpPr>
          <p:nvPr/>
        </p:nvSpPr>
        <p:spPr bwMode="auto">
          <a:xfrm>
            <a:off x="6678485" y="2459044"/>
            <a:ext cx="2591039" cy="707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5" rIns="91388" bIns="4569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9200" eaLnBrk="1" hangingPunct="1">
              <a:spcBef>
                <a:spcPct val="0"/>
              </a:spcBef>
              <a:buNone/>
              <a:defRPr/>
            </a:pPr>
            <a:r>
              <a:rPr lang="zh-CN" altLang="en-US" sz="1335" kern="0">
                <a:solidFill>
                  <a:schemeClr val="tx1">
                    <a:lumMod val="75000"/>
                    <a:lumOff val="25000"/>
                  </a:schemeClr>
                </a:solidFill>
                <a:latin typeface="+mn-lt"/>
                <a:ea typeface="+mn-ea"/>
                <a:cs typeface="+mn-ea"/>
                <a:sym typeface="+mn-lt"/>
              </a:rPr>
              <a:t>这里可以添加主要内容这里可以添加主要内容这里可以添加主要内容这里可以添加主要内容</a:t>
            </a:r>
            <a:endParaRPr lang="zh-CN" altLang="en-US" sz="1335" kern="0">
              <a:solidFill>
                <a:schemeClr val="tx1">
                  <a:lumMod val="75000"/>
                  <a:lumOff val="25000"/>
                </a:schemeClr>
              </a:solidFill>
              <a:latin typeface="+mn-lt"/>
              <a:ea typeface="+mn-ea"/>
              <a:cs typeface="+mn-ea"/>
              <a:sym typeface="+mn-lt"/>
            </a:endParaRPr>
          </a:p>
        </p:txBody>
      </p:sp>
      <p:sp>
        <p:nvSpPr>
          <p:cNvPr id="29" name="TextBox 50"/>
          <p:cNvSpPr txBox="1">
            <a:spLocks noChangeArrowheads="1"/>
          </p:cNvSpPr>
          <p:nvPr/>
        </p:nvSpPr>
        <p:spPr bwMode="auto">
          <a:xfrm>
            <a:off x="3011683" y="5340834"/>
            <a:ext cx="1758035" cy="379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5" rIns="91388" bIns="4569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9200" eaLnBrk="1" hangingPunct="1">
              <a:spcBef>
                <a:spcPct val="0"/>
              </a:spcBef>
              <a:buNone/>
              <a:defRPr/>
            </a:pPr>
            <a:r>
              <a:rPr lang="zh-CN" altLang="en-US" sz="1865" b="1" kern="0">
                <a:solidFill>
                  <a:schemeClr val="tx1">
                    <a:lumMod val="75000"/>
                    <a:lumOff val="25000"/>
                  </a:schemeClr>
                </a:solidFill>
                <a:latin typeface="+mn-lt"/>
                <a:ea typeface="+mn-ea"/>
                <a:cs typeface="+mn-ea"/>
                <a:sym typeface="+mn-lt"/>
              </a:rPr>
              <a:t>添加标题</a:t>
            </a:r>
            <a:endParaRPr lang="en-US" altLang="zh-CN" sz="1865" b="1" kern="0">
              <a:solidFill>
                <a:schemeClr val="tx1">
                  <a:lumMod val="75000"/>
                  <a:lumOff val="25000"/>
                </a:schemeClr>
              </a:solidFill>
              <a:latin typeface="+mn-lt"/>
              <a:ea typeface="+mn-ea"/>
              <a:cs typeface="+mn-ea"/>
              <a:sym typeface="+mn-lt"/>
            </a:endParaRPr>
          </a:p>
        </p:txBody>
      </p:sp>
      <p:sp>
        <p:nvSpPr>
          <p:cNvPr id="30" name="TextBox 51"/>
          <p:cNvSpPr txBox="1">
            <a:spLocks noChangeArrowheads="1"/>
          </p:cNvSpPr>
          <p:nvPr/>
        </p:nvSpPr>
        <p:spPr bwMode="auto">
          <a:xfrm>
            <a:off x="2935525" y="4189930"/>
            <a:ext cx="2591037" cy="707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5" rIns="91388" bIns="4569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9200" eaLnBrk="1" hangingPunct="1">
              <a:spcBef>
                <a:spcPct val="0"/>
              </a:spcBef>
              <a:buNone/>
              <a:defRPr/>
            </a:pPr>
            <a:r>
              <a:rPr lang="zh-CN" altLang="en-US" sz="1335" kern="0">
                <a:solidFill>
                  <a:schemeClr val="tx1">
                    <a:lumMod val="75000"/>
                    <a:lumOff val="25000"/>
                  </a:schemeClr>
                </a:solidFill>
                <a:latin typeface="+mn-lt"/>
                <a:ea typeface="+mn-ea"/>
                <a:cs typeface="+mn-ea"/>
                <a:sym typeface="+mn-lt"/>
              </a:rPr>
              <a:t>这里可以添加主要内容这里可以添加主要内容这里可以添加主要内容这里可以添加主要内容</a:t>
            </a:r>
            <a:endParaRPr lang="zh-CN" altLang="en-US" sz="1335" kern="0">
              <a:solidFill>
                <a:schemeClr val="tx1">
                  <a:lumMod val="75000"/>
                  <a:lumOff val="25000"/>
                </a:schemeClr>
              </a:solidFill>
              <a:latin typeface="+mn-lt"/>
              <a:ea typeface="+mn-ea"/>
              <a:cs typeface="+mn-ea"/>
              <a:sym typeface="+mn-lt"/>
            </a:endParaRPr>
          </a:p>
        </p:txBody>
      </p:sp>
      <p:sp>
        <p:nvSpPr>
          <p:cNvPr id="31" name="TextBox 52"/>
          <p:cNvSpPr txBox="1">
            <a:spLocks noChangeArrowheads="1"/>
          </p:cNvSpPr>
          <p:nvPr/>
        </p:nvSpPr>
        <p:spPr bwMode="auto">
          <a:xfrm>
            <a:off x="7414702" y="5340834"/>
            <a:ext cx="1759623" cy="379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5" rIns="91388" bIns="4569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defTabSz="1219200" eaLnBrk="1" hangingPunct="1">
              <a:spcBef>
                <a:spcPct val="0"/>
              </a:spcBef>
              <a:buNone/>
              <a:defRPr/>
            </a:pPr>
            <a:r>
              <a:rPr lang="zh-CN" altLang="en-US" sz="1865" b="1" kern="0">
                <a:solidFill>
                  <a:schemeClr val="tx1">
                    <a:lumMod val="75000"/>
                    <a:lumOff val="25000"/>
                  </a:schemeClr>
                </a:solidFill>
                <a:latin typeface="+mn-lt"/>
                <a:ea typeface="+mn-ea"/>
                <a:cs typeface="+mn-ea"/>
                <a:sym typeface="+mn-lt"/>
              </a:rPr>
              <a:t>添加标题</a:t>
            </a:r>
            <a:endParaRPr lang="en-US" altLang="zh-CN" sz="1865" b="1" kern="0">
              <a:solidFill>
                <a:schemeClr val="tx1">
                  <a:lumMod val="75000"/>
                  <a:lumOff val="25000"/>
                </a:schemeClr>
              </a:solidFill>
              <a:latin typeface="+mn-lt"/>
              <a:ea typeface="+mn-ea"/>
              <a:cs typeface="+mn-ea"/>
              <a:sym typeface="+mn-lt"/>
            </a:endParaRPr>
          </a:p>
        </p:txBody>
      </p:sp>
      <p:sp>
        <p:nvSpPr>
          <p:cNvPr id="32" name="TextBox 53"/>
          <p:cNvSpPr txBox="1">
            <a:spLocks noChangeArrowheads="1"/>
          </p:cNvSpPr>
          <p:nvPr/>
        </p:nvSpPr>
        <p:spPr bwMode="auto">
          <a:xfrm>
            <a:off x="6678485" y="4189930"/>
            <a:ext cx="2591039" cy="707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8" tIns="45695" rIns="91388" bIns="45695">
            <a:spAutoFit/>
          </a:bodyPr>
          <a:lstStyle>
            <a:lvl1pPr eaLnBrk="0" hangingPunct="0">
              <a:spcBef>
                <a:spcPct val="20000"/>
              </a:spcBef>
              <a:buChar char="•"/>
              <a:defRPr sz="2000">
                <a:solidFill>
                  <a:schemeClr val="accent1"/>
                </a:solidFill>
                <a:latin typeface="Arial" panose="020B0604020202020204" pitchFamily="34" charset="0"/>
                <a:ea typeface="微软雅黑" panose="020B050302020402020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defTabSz="1219200" eaLnBrk="1" hangingPunct="1">
              <a:spcBef>
                <a:spcPct val="0"/>
              </a:spcBef>
              <a:buNone/>
              <a:defRPr/>
            </a:pPr>
            <a:r>
              <a:rPr lang="zh-CN" altLang="en-US" sz="1335" kern="0">
                <a:solidFill>
                  <a:schemeClr val="tx1">
                    <a:lumMod val="75000"/>
                    <a:lumOff val="25000"/>
                  </a:schemeClr>
                </a:solidFill>
                <a:latin typeface="+mn-lt"/>
                <a:ea typeface="+mn-ea"/>
                <a:cs typeface="+mn-ea"/>
                <a:sym typeface="+mn-lt"/>
              </a:rPr>
              <a:t>这里可以添加主要内容这里可以添加主要内容这里可以添加主要内容这里可以添加主要内容</a:t>
            </a:r>
            <a:endParaRPr lang="zh-CN" altLang="en-US" sz="1335" kern="0">
              <a:solidFill>
                <a:schemeClr val="tx1">
                  <a:lumMod val="75000"/>
                  <a:lumOff val="2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conveyor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56" presetClass="path" presetSubtype="0" accel="50000" decel="50000" fill="hold" nodeType="withEffect">
                                  <p:stCondLst>
                                    <p:cond delay="0"/>
                                  </p:stCondLst>
                                  <p:childTnLst>
                                    <p:animMotion origin="layout" path="M -1.45833E-6 -4.07407E-6 L -0.31302 -0.10856 " pathEditMode="relative" rAng="0" ptsTypes="AA">
                                      <p:cBhvr>
                                        <p:cTn id="20" dur="1000" spd="-99900" fill="hold"/>
                                        <p:tgtEl>
                                          <p:spTgt spid="22"/>
                                        </p:tgtEl>
                                        <p:attrNameLst>
                                          <p:attrName>ppt_x</p:attrName>
                                          <p:attrName>ppt_y</p:attrName>
                                        </p:attrNameLst>
                                      </p:cBhvr>
                                      <p:rCtr x="-15651" y="-5440"/>
                                    </p:animMotion>
                                  </p:childTnLst>
                                </p:cTn>
                              </p:par>
                              <p:par>
                                <p:cTn id="21" presetID="56" presetClass="path" presetSubtype="0" accel="50000" decel="50000" fill="hold" nodeType="withEffect">
                                  <p:stCondLst>
                                    <p:cond delay="0"/>
                                  </p:stCondLst>
                                  <p:childTnLst>
                                    <p:animMotion origin="layout" path="M 2.91667E-6 1.11111E-6 L 0.30833 0.12546 " pathEditMode="relative" rAng="0" ptsTypes="AA">
                                      <p:cBhvr>
                                        <p:cTn id="22" dur="1000" spd="-99900" fill="hold"/>
                                        <p:tgtEl>
                                          <p:spTgt spid="13"/>
                                        </p:tgtEl>
                                        <p:attrNameLst>
                                          <p:attrName>ppt_x</p:attrName>
                                          <p:attrName>ppt_y</p:attrName>
                                        </p:attrNameLst>
                                      </p:cBhvr>
                                      <p:rCtr x="15417" y="6273"/>
                                    </p:animMotion>
                                  </p:childTnLst>
                                </p:cTn>
                              </p:par>
                              <p:par>
                                <p:cTn id="23" presetID="56" presetClass="path" presetSubtype="0" accel="50000" decel="50000" fill="hold" nodeType="withEffect">
                                  <p:stCondLst>
                                    <p:cond delay="0"/>
                                  </p:stCondLst>
                                  <p:childTnLst>
                                    <p:animMotion origin="layout" path="M -4.16667E-7 4.07407E-6 L 0.30625 -0.10417 " pathEditMode="relative" rAng="0" ptsTypes="AA">
                                      <p:cBhvr>
                                        <p:cTn id="24" dur="1000" spd="-99900" fill="hold"/>
                                        <p:tgtEl>
                                          <p:spTgt spid="16"/>
                                        </p:tgtEl>
                                        <p:attrNameLst>
                                          <p:attrName>ppt_x</p:attrName>
                                          <p:attrName>ppt_y</p:attrName>
                                        </p:attrNameLst>
                                      </p:cBhvr>
                                      <p:rCtr x="15313" y="-5208"/>
                                    </p:animMotion>
                                  </p:childTnLst>
                                </p:cTn>
                              </p:par>
                              <p:par>
                                <p:cTn id="25" presetID="56" presetClass="path" presetSubtype="0" accel="50000" decel="50000" fill="hold" nodeType="withEffect">
                                  <p:stCondLst>
                                    <p:cond delay="0"/>
                                  </p:stCondLst>
                                  <p:childTnLst>
                                    <p:animMotion origin="layout" path="M 4.58333E-6 1.48148E-6 L -0.30925 0.12083 " pathEditMode="relative" rAng="0" ptsTypes="AA">
                                      <p:cBhvr>
                                        <p:cTn id="26" dur="1000" spd="-99900" fill="hold"/>
                                        <p:tgtEl>
                                          <p:spTgt spid="19"/>
                                        </p:tgtEl>
                                        <p:attrNameLst>
                                          <p:attrName>ppt_x</p:attrName>
                                          <p:attrName>ppt_y</p:attrName>
                                        </p:attrNameLst>
                                      </p:cBhvr>
                                      <p:rCtr x="-15469" y="6042"/>
                                    </p:animMotion>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right)">
                                      <p:cBhvr>
                                        <p:cTn id="33" dur="500"/>
                                        <p:tgtEl>
                                          <p:spTgt spid="10"/>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right)">
                                      <p:cBhvr>
                                        <p:cTn id="36" dur="500"/>
                                        <p:tgtEl>
                                          <p:spTgt spid="12"/>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left)">
                                      <p:cBhvr>
                                        <p:cTn id="39" dur="500"/>
                                        <p:tgtEl>
                                          <p:spTgt spid="11"/>
                                        </p:tgtEl>
                                      </p:cBhvr>
                                    </p:animEffect>
                                  </p:childTnLst>
                                </p:cTn>
                              </p:par>
                            </p:childTnLst>
                          </p:cTn>
                        </p:par>
                        <p:par>
                          <p:cTn id="40" fill="hold">
                            <p:stCondLst>
                              <p:cond delay="1500"/>
                            </p:stCondLst>
                            <p:childTnLst>
                              <p:par>
                                <p:cTn id="41" presetID="47"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1000"/>
                                        <p:tgtEl>
                                          <p:spTgt spid="27"/>
                                        </p:tgtEl>
                                      </p:cBhvr>
                                    </p:animEffect>
                                    <p:anim calcmode="lin" valueType="num">
                                      <p:cBhvr>
                                        <p:cTn id="49" dur="1000" fill="hold"/>
                                        <p:tgtEl>
                                          <p:spTgt spid="27"/>
                                        </p:tgtEl>
                                        <p:attrNameLst>
                                          <p:attrName>ppt_x</p:attrName>
                                        </p:attrNameLst>
                                      </p:cBhvr>
                                      <p:tavLst>
                                        <p:tav tm="0">
                                          <p:val>
                                            <p:strVal val="#ppt_x"/>
                                          </p:val>
                                        </p:tav>
                                        <p:tav tm="100000">
                                          <p:val>
                                            <p:strVal val="#ppt_x"/>
                                          </p:val>
                                        </p:tav>
                                      </p:tavLst>
                                    </p:anim>
                                    <p:anim calcmode="lin" valueType="num">
                                      <p:cBhvr>
                                        <p:cTn id="50" dur="1000" fill="hold"/>
                                        <p:tgtEl>
                                          <p:spTgt spid="2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1000"/>
                                        <p:tgtEl>
                                          <p:spTgt spid="31"/>
                                        </p:tgtEl>
                                      </p:cBhvr>
                                    </p:animEffect>
                                    <p:anim calcmode="lin" valueType="num">
                                      <p:cBhvr>
                                        <p:cTn id="54" dur="1000" fill="hold"/>
                                        <p:tgtEl>
                                          <p:spTgt spid="31"/>
                                        </p:tgtEl>
                                        <p:attrNameLst>
                                          <p:attrName>ppt_x</p:attrName>
                                        </p:attrNameLst>
                                      </p:cBhvr>
                                      <p:tavLst>
                                        <p:tav tm="0">
                                          <p:val>
                                            <p:strVal val="#ppt_x"/>
                                          </p:val>
                                        </p:tav>
                                        <p:tav tm="100000">
                                          <p:val>
                                            <p:strVal val="#ppt_x"/>
                                          </p:val>
                                        </p:tav>
                                      </p:tavLst>
                                    </p:anim>
                                    <p:anim calcmode="lin" valueType="num">
                                      <p:cBhvr>
                                        <p:cTn id="55" dur="1000" fill="hold"/>
                                        <p:tgtEl>
                                          <p:spTgt spid="31"/>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1000"/>
                                        <p:tgtEl>
                                          <p:spTgt spid="29"/>
                                        </p:tgtEl>
                                      </p:cBhvr>
                                    </p:animEffect>
                                    <p:anim calcmode="lin" valueType="num">
                                      <p:cBhvr>
                                        <p:cTn id="59" dur="1000" fill="hold"/>
                                        <p:tgtEl>
                                          <p:spTgt spid="29"/>
                                        </p:tgtEl>
                                        <p:attrNameLst>
                                          <p:attrName>ppt_x</p:attrName>
                                        </p:attrNameLst>
                                      </p:cBhvr>
                                      <p:tavLst>
                                        <p:tav tm="0">
                                          <p:val>
                                            <p:strVal val="#ppt_x"/>
                                          </p:val>
                                        </p:tav>
                                        <p:tav tm="100000">
                                          <p:val>
                                            <p:strVal val="#ppt_x"/>
                                          </p:val>
                                        </p:tav>
                                      </p:tavLst>
                                    </p:anim>
                                    <p:anim calcmode="lin" valueType="num">
                                      <p:cBhvr>
                                        <p:cTn id="60" dur="1000" fill="hold"/>
                                        <p:tgtEl>
                                          <p:spTgt spid="29"/>
                                        </p:tgtEl>
                                        <p:attrNameLst>
                                          <p:attrName>ppt_y</p:attrName>
                                        </p:attrNameLst>
                                      </p:cBhvr>
                                      <p:tavLst>
                                        <p:tav tm="0">
                                          <p:val>
                                            <p:strVal val="#ppt_y+.1"/>
                                          </p:val>
                                        </p:tav>
                                        <p:tav tm="100000">
                                          <p:val>
                                            <p:strVal val="#ppt_y"/>
                                          </p:val>
                                        </p:tav>
                                      </p:tavLst>
                                    </p:anim>
                                  </p:childTnLst>
                                </p:cTn>
                              </p:par>
                            </p:childTnLst>
                          </p:cTn>
                        </p:par>
                        <p:par>
                          <p:cTn id="61" fill="hold">
                            <p:stCondLst>
                              <p:cond delay="2500"/>
                            </p:stCondLst>
                            <p:childTnLst>
                              <p:par>
                                <p:cTn id="62" presetID="22" presetClass="entr" presetSubtype="1" fill="hold" grpId="0" nodeType="after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up)">
                                      <p:cBhvr>
                                        <p:cTn id="64" dur="500"/>
                                        <p:tgtEl>
                                          <p:spTgt spid="26"/>
                                        </p:tgtEl>
                                      </p:cBhvr>
                                    </p:animEffect>
                                  </p:childTnLst>
                                </p:cTn>
                              </p:par>
                              <p:par>
                                <p:cTn id="65" presetID="22" presetClass="entr" presetSubtype="1"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up)">
                                      <p:cBhvr>
                                        <p:cTn id="67" dur="500"/>
                                        <p:tgtEl>
                                          <p:spTgt spid="28"/>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ipe(down)">
                                      <p:cBhvr>
                                        <p:cTn id="70" dur="500"/>
                                        <p:tgtEl>
                                          <p:spTgt spid="30"/>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32"/>
                                        </p:tgtEl>
                                        <p:attrNameLst>
                                          <p:attrName>style.visibility</p:attrName>
                                        </p:attrNameLst>
                                      </p:cBhvr>
                                      <p:to>
                                        <p:strVal val="visible"/>
                                      </p:to>
                                    </p:set>
                                    <p:animEffect transition="in" filter="wipe(down)">
                                      <p:cBhvr>
                                        <p:cTn id="7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2" grpId="0" animBg="1"/>
      <p:bldP spid="25" grpId="0" autoUpdateAnimBg="0"/>
      <p:bldP spid="26" grpId="0" autoUpdateAnimBg="0"/>
      <p:bldP spid="27" grpId="0" autoUpdateAnimBg="0"/>
      <p:bldP spid="28" grpId="0" autoUpdateAnimBg="0"/>
      <p:bldP spid="29" grpId="0" autoUpdateAnimBg="0"/>
      <p:bldP spid="30" grpId="0" autoUpdateAnimBg="0"/>
      <p:bldP spid="31" grpId="0" autoUpdateAnimBg="0"/>
      <p:bldP spid="32"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预算内容</a:t>
            </a:r>
            <a:endParaRPr lang="zh-CN" altLang="en-US" sz="3200" b="1" dirty="0">
              <a:solidFill>
                <a:srgbClr val="333F50"/>
              </a:solidFill>
              <a:latin typeface="+mn-lt"/>
              <a:ea typeface="+mn-ea"/>
              <a:cs typeface="+mn-ea"/>
              <a:sym typeface="+mn-lt"/>
            </a:endParaRPr>
          </a:p>
        </p:txBody>
      </p:sp>
      <p:sp>
        <p:nvSpPr>
          <p:cNvPr id="9" name="文本框 8"/>
          <p:cNvSpPr txBox="1"/>
          <p:nvPr/>
        </p:nvSpPr>
        <p:spPr>
          <a:xfrm>
            <a:off x="5415390" y="1477509"/>
            <a:ext cx="1832553" cy="584775"/>
          </a:xfrm>
          <a:prstGeom prst="rect">
            <a:avLst/>
          </a:prstGeom>
          <a:noFill/>
        </p:spPr>
        <p:txBody>
          <a:bodyPr wrap="square">
            <a:spAutoFit/>
          </a:bodyPr>
          <a:lstStyle>
            <a:defPPr>
              <a:defRPr lang="zh-CN"/>
            </a:defPPr>
            <a:lvl1pPr algn="ctr">
              <a:defRPr sz="20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vl2pPr marL="457200" algn="l" rtl="0" fontAlgn="base">
              <a:spcBef>
                <a:spcPct val="0"/>
              </a:spcBef>
              <a:spcAft>
                <a:spcPct val="0"/>
              </a:spcAft>
              <a:buSzPct val="100000"/>
              <a:defRPr sz="24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buSzPct val="100000"/>
              <a:defRPr sz="24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buSzPct val="100000"/>
              <a:defRPr sz="24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buSzPct val="100000"/>
              <a:defRPr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9pPr>
          </a:lstStyle>
          <a:p>
            <a:r>
              <a:rPr lang="zh-CN" altLang="en-US" sz="3200" dirty="0">
                <a:solidFill>
                  <a:schemeClr val="tx1">
                    <a:lumMod val="85000"/>
                    <a:lumOff val="15000"/>
                  </a:schemeClr>
                </a:solidFill>
                <a:latin typeface="+mn-lt"/>
                <a:ea typeface="+mn-ea"/>
                <a:cs typeface="+mn-ea"/>
                <a:sym typeface="+mn-lt"/>
              </a:rPr>
              <a:t>部门费用</a:t>
            </a:r>
            <a:endParaRPr lang="zh-CN" altLang="en-US" sz="3200" dirty="0">
              <a:solidFill>
                <a:schemeClr val="tx1">
                  <a:lumMod val="85000"/>
                  <a:lumOff val="15000"/>
                </a:schemeClr>
              </a:solidFill>
              <a:latin typeface="+mn-lt"/>
              <a:ea typeface="+mn-ea"/>
              <a:cs typeface="+mn-ea"/>
              <a:sym typeface="+mn-lt"/>
            </a:endParaRPr>
          </a:p>
        </p:txBody>
      </p:sp>
      <p:sp>
        <p:nvSpPr>
          <p:cNvPr id="10" name="矩形 9"/>
          <p:cNvSpPr/>
          <p:nvPr/>
        </p:nvSpPr>
        <p:spPr>
          <a:xfrm>
            <a:off x="6817445" y="2483532"/>
            <a:ext cx="4206934" cy="853567"/>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2000" dirty="0">
                <a:solidFill>
                  <a:schemeClr val="tx1">
                    <a:lumMod val="75000"/>
                    <a:lumOff val="25000"/>
                  </a:schemeClr>
                </a:solidFill>
                <a:cs typeface="+mn-ea"/>
                <a:sym typeface="+mn-lt"/>
              </a:rPr>
              <a:t>给每一个成本中心准备单独的工作表单</a:t>
            </a:r>
            <a:endParaRPr lang="zh-CN" altLang="en-US" sz="2000" dirty="0">
              <a:solidFill>
                <a:schemeClr val="tx1">
                  <a:lumMod val="75000"/>
                  <a:lumOff val="25000"/>
                </a:schemeClr>
              </a:solidFill>
              <a:cs typeface="+mn-ea"/>
              <a:sym typeface="+mn-lt"/>
            </a:endParaRPr>
          </a:p>
        </p:txBody>
      </p:sp>
      <p:sp>
        <p:nvSpPr>
          <p:cNvPr id="11" name="矩形 10"/>
          <p:cNvSpPr/>
          <p:nvPr/>
        </p:nvSpPr>
        <p:spPr>
          <a:xfrm>
            <a:off x="6737986" y="3765850"/>
            <a:ext cx="4091860" cy="1292662"/>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2000" dirty="0">
                <a:solidFill>
                  <a:schemeClr val="tx1">
                    <a:lumMod val="75000"/>
                    <a:lumOff val="25000"/>
                  </a:schemeClr>
                </a:solidFill>
                <a:cs typeface="+mn-ea"/>
                <a:sym typeface="+mn-lt"/>
              </a:rPr>
              <a:t>整理好以前年度的各个成本中心的实际部门费用支出情况给各负责人参考</a:t>
            </a:r>
            <a:endParaRPr lang="zh-CN" altLang="en-US" sz="2000" dirty="0">
              <a:solidFill>
                <a:schemeClr val="tx1">
                  <a:lumMod val="75000"/>
                  <a:lumOff val="25000"/>
                </a:schemeClr>
              </a:solidFill>
              <a:cs typeface="+mn-ea"/>
              <a:sym typeface="+mn-lt"/>
            </a:endParaRPr>
          </a:p>
        </p:txBody>
      </p:sp>
      <p:sp>
        <p:nvSpPr>
          <p:cNvPr id="12" name="矩形 11"/>
          <p:cNvSpPr/>
          <p:nvPr/>
        </p:nvSpPr>
        <p:spPr>
          <a:xfrm>
            <a:off x="6817444" y="5448277"/>
            <a:ext cx="4206934" cy="853567"/>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2000" dirty="0">
                <a:solidFill>
                  <a:schemeClr val="tx1">
                    <a:lumMod val="75000"/>
                    <a:lumOff val="25000"/>
                  </a:schemeClr>
                </a:solidFill>
                <a:cs typeface="+mn-ea"/>
                <a:sym typeface="+mn-lt"/>
              </a:rPr>
              <a:t>把相应的消息和有关的预测沟通给各个成本中心负责人</a:t>
            </a:r>
            <a:endParaRPr lang="zh-CN" altLang="en-US" sz="2000" dirty="0">
              <a:solidFill>
                <a:schemeClr val="tx1">
                  <a:lumMod val="75000"/>
                  <a:lumOff val="25000"/>
                </a:schemeClr>
              </a:solidFill>
              <a:cs typeface="+mn-ea"/>
              <a:sym typeface="+mn-lt"/>
            </a:endParaRPr>
          </a:p>
        </p:txBody>
      </p:sp>
      <p:sp>
        <p:nvSpPr>
          <p:cNvPr id="13" name="矩形 12"/>
          <p:cNvSpPr/>
          <p:nvPr/>
        </p:nvSpPr>
        <p:spPr>
          <a:xfrm>
            <a:off x="1167621" y="3787399"/>
            <a:ext cx="4135941" cy="853567"/>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2000" dirty="0">
                <a:solidFill>
                  <a:schemeClr val="tx1">
                    <a:lumMod val="75000"/>
                    <a:lumOff val="25000"/>
                  </a:schemeClr>
                </a:solidFill>
                <a:cs typeface="+mn-ea"/>
                <a:sym typeface="+mn-lt"/>
              </a:rPr>
              <a:t>让各个成本中心明确本次部门费用预算的要求</a:t>
            </a:r>
            <a:endParaRPr lang="zh-CN" altLang="en-US" sz="2000" dirty="0">
              <a:solidFill>
                <a:schemeClr val="tx1">
                  <a:lumMod val="75000"/>
                  <a:lumOff val="25000"/>
                </a:schemeClr>
              </a:solidFill>
              <a:cs typeface="+mn-ea"/>
              <a:sym typeface="+mn-lt"/>
            </a:endParaRPr>
          </a:p>
        </p:txBody>
      </p:sp>
      <p:sp>
        <p:nvSpPr>
          <p:cNvPr id="14" name="矩形 13"/>
          <p:cNvSpPr/>
          <p:nvPr/>
        </p:nvSpPr>
        <p:spPr>
          <a:xfrm>
            <a:off x="1167621" y="2490742"/>
            <a:ext cx="4135941" cy="853567"/>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2000" dirty="0">
                <a:solidFill>
                  <a:schemeClr val="tx1">
                    <a:lumMod val="75000"/>
                    <a:lumOff val="25000"/>
                  </a:schemeClr>
                </a:solidFill>
                <a:cs typeface="+mn-ea"/>
                <a:sym typeface="+mn-lt"/>
              </a:rPr>
              <a:t>各个成本中心的负责人完成其部</a:t>
            </a:r>
            <a:r>
              <a:rPr lang="en-US" altLang="zh-CN" sz="2000" dirty="0" err="1">
                <a:solidFill>
                  <a:schemeClr val="tx1">
                    <a:lumMod val="75000"/>
                    <a:lumOff val="25000"/>
                  </a:schemeClr>
                </a:solidFill>
                <a:cs typeface="+mn-ea"/>
                <a:sym typeface="+mn-lt"/>
              </a:rPr>
              <a:t>i</a:t>
            </a:r>
            <a:r>
              <a:rPr lang="zh-CN" altLang="en-US" sz="2000" dirty="0">
                <a:solidFill>
                  <a:schemeClr val="tx1">
                    <a:lumMod val="75000"/>
                    <a:lumOff val="25000"/>
                  </a:schemeClr>
                </a:solidFill>
                <a:cs typeface="+mn-ea"/>
                <a:sym typeface="+mn-lt"/>
              </a:rPr>
              <a:t>门</a:t>
            </a:r>
            <a:r>
              <a:rPr lang="en-US" altLang="zh-CN" sz="2000" dirty="0">
                <a:solidFill>
                  <a:schemeClr val="tx1">
                    <a:lumMod val="75000"/>
                    <a:lumOff val="25000"/>
                  </a:schemeClr>
                </a:solidFill>
                <a:cs typeface="+mn-ea"/>
                <a:sym typeface="+mn-lt"/>
              </a:rPr>
              <a:t>]</a:t>
            </a:r>
            <a:r>
              <a:rPr lang="zh-CN" altLang="en-US" sz="2000" dirty="0">
                <a:solidFill>
                  <a:schemeClr val="tx1">
                    <a:lumMod val="75000"/>
                    <a:lumOff val="25000"/>
                  </a:schemeClr>
                </a:solidFill>
                <a:cs typeface="+mn-ea"/>
                <a:sym typeface="+mn-lt"/>
              </a:rPr>
              <a:t>预算</a:t>
            </a:r>
            <a:endParaRPr lang="zh-CN" altLang="en-US" sz="2000" dirty="0">
              <a:solidFill>
                <a:schemeClr val="tx1">
                  <a:lumMod val="75000"/>
                  <a:lumOff val="25000"/>
                </a:schemeClr>
              </a:solidFill>
              <a:cs typeface="+mn-ea"/>
              <a:sym typeface="+mn-lt"/>
            </a:endParaRPr>
          </a:p>
        </p:txBody>
      </p:sp>
      <p:sp>
        <p:nvSpPr>
          <p:cNvPr id="15" name="矩形 14"/>
          <p:cNvSpPr/>
          <p:nvPr/>
        </p:nvSpPr>
        <p:spPr>
          <a:xfrm>
            <a:off x="1167622" y="5069639"/>
            <a:ext cx="4135942" cy="1292662"/>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2000" dirty="0">
                <a:solidFill>
                  <a:schemeClr val="tx1">
                    <a:lumMod val="75000"/>
                    <a:lumOff val="25000"/>
                  </a:schemeClr>
                </a:solidFill>
                <a:cs typeface="+mn-ea"/>
                <a:sym typeface="+mn-lt"/>
              </a:rPr>
              <a:t>财务部需要审核，汇总所有的部门费用预算，并要求相关部门做出解析或修正</a:t>
            </a:r>
            <a:endParaRPr lang="zh-CN" altLang="en-US" sz="20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conveyor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anim calcmode="lin" valueType="num">
                                      <p:cBhvr>
                                        <p:cTn id="21" dur="500" fill="hold"/>
                                        <p:tgtEl>
                                          <p:spTgt spid="10"/>
                                        </p:tgtEl>
                                        <p:attrNameLst>
                                          <p:attrName>ppt_x</p:attrName>
                                        </p:attrNameLst>
                                      </p:cBhvr>
                                      <p:tavLst>
                                        <p:tav tm="0">
                                          <p:val>
                                            <p:strVal val="#ppt_x"/>
                                          </p:val>
                                        </p:tav>
                                        <p:tav tm="100000">
                                          <p:val>
                                            <p:strVal val="#ppt_x"/>
                                          </p:val>
                                        </p:tav>
                                      </p:tavLst>
                                    </p:anim>
                                    <p:anim calcmode="lin" valueType="num">
                                      <p:cBhvr>
                                        <p:cTn id="22" dur="5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anim calcmode="lin" valueType="num">
                                      <p:cBhvr>
                                        <p:cTn id="27" dur="500" fill="hold"/>
                                        <p:tgtEl>
                                          <p:spTgt spid="11"/>
                                        </p:tgtEl>
                                        <p:attrNameLst>
                                          <p:attrName>ppt_x</p:attrName>
                                        </p:attrNameLst>
                                      </p:cBhvr>
                                      <p:tavLst>
                                        <p:tav tm="0">
                                          <p:val>
                                            <p:strVal val="#ppt_x"/>
                                          </p:val>
                                        </p:tav>
                                        <p:tav tm="100000">
                                          <p:val>
                                            <p:strVal val="#ppt_x"/>
                                          </p:val>
                                        </p:tav>
                                      </p:tavLst>
                                    </p:anim>
                                    <p:anim calcmode="lin" valueType="num">
                                      <p:cBhvr>
                                        <p:cTn id="28" dur="5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2000"/>
                            </p:stCondLst>
                            <p:childTnLst>
                              <p:par>
                                <p:cTn id="30" presetID="42"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anim calcmode="lin" valueType="num">
                                      <p:cBhvr>
                                        <p:cTn id="39" dur="500" fill="hold"/>
                                        <p:tgtEl>
                                          <p:spTgt spid="13"/>
                                        </p:tgtEl>
                                        <p:attrNameLst>
                                          <p:attrName>ppt_x</p:attrName>
                                        </p:attrNameLst>
                                      </p:cBhvr>
                                      <p:tavLst>
                                        <p:tav tm="0">
                                          <p:val>
                                            <p:strVal val="#ppt_x"/>
                                          </p:val>
                                        </p:tav>
                                        <p:tav tm="100000">
                                          <p:val>
                                            <p:strVal val="#ppt_x"/>
                                          </p:val>
                                        </p:tav>
                                      </p:tavLst>
                                    </p:anim>
                                    <p:anim calcmode="lin" valueType="num">
                                      <p:cBhvr>
                                        <p:cTn id="40" dur="500" fill="hold"/>
                                        <p:tgtEl>
                                          <p:spTgt spid="13"/>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42" presetClass="entr" presetSubtype="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anim calcmode="lin" valueType="num">
                                      <p:cBhvr>
                                        <p:cTn id="45" dur="500" fill="hold"/>
                                        <p:tgtEl>
                                          <p:spTgt spid="14"/>
                                        </p:tgtEl>
                                        <p:attrNameLst>
                                          <p:attrName>ppt_x</p:attrName>
                                        </p:attrNameLst>
                                      </p:cBhvr>
                                      <p:tavLst>
                                        <p:tav tm="0">
                                          <p:val>
                                            <p:strVal val="#ppt_x"/>
                                          </p:val>
                                        </p:tav>
                                        <p:tav tm="100000">
                                          <p:val>
                                            <p:strVal val="#ppt_x"/>
                                          </p:val>
                                        </p:tav>
                                      </p:tavLst>
                                    </p:anim>
                                    <p:anim calcmode="lin" valueType="num">
                                      <p:cBhvr>
                                        <p:cTn id="46" dur="500" fill="hold"/>
                                        <p:tgtEl>
                                          <p:spTgt spid="14"/>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anim calcmode="lin" valueType="num">
                                      <p:cBhvr>
                                        <p:cTn id="51" dur="500" fill="hold"/>
                                        <p:tgtEl>
                                          <p:spTgt spid="15"/>
                                        </p:tgtEl>
                                        <p:attrNameLst>
                                          <p:attrName>ppt_x</p:attrName>
                                        </p:attrNameLst>
                                      </p:cBhvr>
                                      <p:tavLst>
                                        <p:tav tm="0">
                                          <p:val>
                                            <p:strVal val="#ppt_x"/>
                                          </p:val>
                                        </p:tav>
                                        <p:tav tm="100000">
                                          <p:val>
                                            <p:strVal val="#ppt_x"/>
                                          </p:val>
                                        </p:tav>
                                      </p:tavLst>
                                    </p:anim>
                                    <p:anim calcmode="lin" valueType="num">
                                      <p:cBhvr>
                                        <p:cTn id="52"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预算内容</a:t>
            </a:r>
            <a:endParaRPr lang="zh-CN" altLang="en-US" sz="3200" b="1" dirty="0">
              <a:solidFill>
                <a:srgbClr val="333F50"/>
              </a:solidFill>
              <a:latin typeface="+mn-lt"/>
              <a:ea typeface="+mn-ea"/>
              <a:cs typeface="+mn-ea"/>
              <a:sym typeface="+mn-lt"/>
            </a:endParaRPr>
          </a:p>
        </p:txBody>
      </p:sp>
      <p:grpSp>
        <p:nvGrpSpPr>
          <p:cNvPr id="9" name="组合 8"/>
          <p:cNvGrpSpPr/>
          <p:nvPr/>
        </p:nvGrpSpPr>
        <p:grpSpPr>
          <a:xfrm>
            <a:off x="4790721" y="2067604"/>
            <a:ext cx="3011180" cy="3020710"/>
            <a:chOff x="4670487" y="2663334"/>
            <a:chExt cx="3121647" cy="3131528"/>
          </a:xfrm>
          <a:solidFill>
            <a:srgbClr val="FFC000"/>
          </a:solidFill>
        </p:grpSpPr>
        <p:sp>
          <p:nvSpPr>
            <p:cNvPr id="10" name="47"/>
            <p:cNvSpPr/>
            <p:nvPr/>
          </p:nvSpPr>
          <p:spPr>
            <a:xfrm rot="4500000">
              <a:off x="4685751" y="2909290"/>
              <a:ext cx="504008"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4" tIns="34282" rIns="68564" bIns="34282" rtlCol="0" anchor="ctr"/>
            <a:lstStyle/>
            <a:p>
              <a:pPr algn="ctr"/>
              <a:endParaRPr lang="zh-CN" altLang="en-US">
                <a:cs typeface="+mn-ea"/>
                <a:sym typeface="+mn-lt"/>
              </a:endParaRPr>
            </a:p>
          </p:txBody>
        </p:sp>
        <p:sp>
          <p:nvSpPr>
            <p:cNvPr id="11" name="55"/>
            <p:cNvSpPr/>
            <p:nvPr/>
          </p:nvSpPr>
          <p:spPr>
            <a:xfrm rot="17100000" flipH="1">
              <a:off x="7285564" y="2909288"/>
              <a:ext cx="504006" cy="504010"/>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4" tIns="34282" rIns="68564" bIns="34282" rtlCol="0" anchor="ctr"/>
            <a:lstStyle/>
            <a:p>
              <a:pPr algn="ctr"/>
              <a:endParaRPr lang="zh-CN" altLang="en-US">
                <a:cs typeface="+mn-ea"/>
                <a:sym typeface="+mn-lt"/>
              </a:endParaRPr>
            </a:p>
          </p:txBody>
        </p:sp>
        <p:sp>
          <p:nvSpPr>
            <p:cNvPr id="12" name="58"/>
            <p:cNvSpPr/>
            <p:nvPr/>
          </p:nvSpPr>
          <p:spPr>
            <a:xfrm rot="17100000" flipV="1">
              <a:off x="4685747" y="5044895"/>
              <a:ext cx="504012"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4" tIns="34282" rIns="68564" bIns="34282" rtlCol="0" anchor="ctr"/>
            <a:lstStyle/>
            <a:p>
              <a:pPr algn="ctr"/>
              <a:endParaRPr lang="zh-CN" altLang="en-US">
                <a:cs typeface="+mn-ea"/>
                <a:sym typeface="+mn-lt"/>
              </a:endParaRPr>
            </a:p>
          </p:txBody>
        </p:sp>
        <p:sp>
          <p:nvSpPr>
            <p:cNvPr id="13" name="61"/>
            <p:cNvSpPr/>
            <p:nvPr/>
          </p:nvSpPr>
          <p:spPr>
            <a:xfrm rot="4500000" flipH="1" flipV="1">
              <a:off x="7285558" y="5044895"/>
              <a:ext cx="504012" cy="504008"/>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4" tIns="34282" rIns="68564" bIns="34282" rtlCol="0" anchor="ctr"/>
            <a:lstStyle/>
            <a:p>
              <a:pPr algn="ctr"/>
              <a:endParaRPr lang="zh-CN" altLang="en-US">
                <a:cs typeface="+mn-ea"/>
                <a:sym typeface="+mn-lt"/>
              </a:endParaRPr>
            </a:p>
          </p:txBody>
        </p:sp>
        <p:sp>
          <p:nvSpPr>
            <p:cNvPr id="14" name="49"/>
            <p:cNvSpPr/>
            <p:nvPr/>
          </p:nvSpPr>
          <p:spPr>
            <a:xfrm rot="1800000">
              <a:off x="4683189" y="2663335"/>
              <a:ext cx="1522098" cy="1522092"/>
            </a:xfrm>
            <a:prstGeom prst="ellips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cs typeface="+mn-ea"/>
                <a:sym typeface="+mn-lt"/>
              </a:endParaRPr>
            </a:p>
          </p:txBody>
        </p:sp>
        <p:sp>
          <p:nvSpPr>
            <p:cNvPr id="15" name="56"/>
            <p:cNvSpPr/>
            <p:nvPr/>
          </p:nvSpPr>
          <p:spPr>
            <a:xfrm rot="19800000" flipH="1">
              <a:off x="6270036" y="2663334"/>
              <a:ext cx="1522098" cy="1522092"/>
            </a:xfrm>
            <a:prstGeom prst="ellipse">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16" name="59"/>
            <p:cNvSpPr/>
            <p:nvPr/>
          </p:nvSpPr>
          <p:spPr>
            <a:xfrm rot="19800000" flipV="1">
              <a:off x="4670487" y="4272764"/>
              <a:ext cx="1522098" cy="1522098"/>
            </a:xfrm>
            <a:prstGeom prst="ellipse">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sp>
          <p:nvSpPr>
            <p:cNvPr id="17" name="62"/>
            <p:cNvSpPr/>
            <p:nvPr/>
          </p:nvSpPr>
          <p:spPr>
            <a:xfrm rot="1800000" flipH="1" flipV="1">
              <a:off x="6270037" y="4272766"/>
              <a:ext cx="1522094" cy="1522094"/>
            </a:xfrm>
            <a:prstGeom prst="ellipse">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cs typeface="+mn-ea"/>
                <a:sym typeface="+mn-lt"/>
              </a:endParaRPr>
            </a:p>
          </p:txBody>
        </p:sp>
      </p:grpSp>
      <p:grpSp>
        <p:nvGrpSpPr>
          <p:cNvPr id="18" name="Group 14"/>
          <p:cNvGrpSpPr/>
          <p:nvPr/>
        </p:nvGrpSpPr>
        <p:grpSpPr>
          <a:xfrm>
            <a:off x="6798870" y="2494383"/>
            <a:ext cx="549004" cy="624318"/>
            <a:chOff x="9805987" y="1155701"/>
            <a:chExt cx="439738" cy="500062"/>
          </a:xfrm>
          <a:solidFill>
            <a:schemeClr val="bg1"/>
          </a:solidFill>
        </p:grpSpPr>
        <p:sp>
          <p:nvSpPr>
            <p:cNvPr id="19" name="Freeform 108"/>
            <p:cNvSpPr>
              <a:spLocks noEditPoints="1"/>
            </p:cNvSpPr>
            <p:nvPr/>
          </p:nvSpPr>
          <p:spPr bwMode="auto">
            <a:xfrm>
              <a:off x="9899650" y="1155701"/>
              <a:ext cx="252413" cy="125413"/>
            </a:xfrm>
            <a:custGeom>
              <a:avLst/>
              <a:gdLst>
                <a:gd name="T0" fmla="*/ 32 w 32"/>
                <a:gd name="T1" fmla="*/ 8 h 16"/>
                <a:gd name="T2" fmla="*/ 24 w 32"/>
                <a:gd name="T3" fmla="*/ 8 h 16"/>
                <a:gd name="T4" fmla="*/ 16 w 32"/>
                <a:gd name="T5" fmla="*/ 0 h 16"/>
                <a:gd name="T6" fmla="*/ 8 w 32"/>
                <a:gd name="T7" fmla="*/ 8 h 16"/>
                <a:gd name="T8" fmla="*/ 0 w 32"/>
                <a:gd name="T9" fmla="*/ 8 h 16"/>
                <a:gd name="T10" fmla="*/ 0 w 32"/>
                <a:gd name="T11" fmla="*/ 16 h 16"/>
                <a:gd name="T12" fmla="*/ 32 w 32"/>
                <a:gd name="T13" fmla="*/ 16 h 16"/>
                <a:gd name="T14" fmla="*/ 32 w 32"/>
                <a:gd name="T15" fmla="*/ 8 h 16"/>
                <a:gd name="T16" fmla="*/ 16 w 32"/>
                <a:gd name="T17" fmla="*/ 12 h 16"/>
                <a:gd name="T18" fmla="*/ 12 w 32"/>
                <a:gd name="T19" fmla="*/ 8 h 16"/>
                <a:gd name="T20" fmla="*/ 16 w 32"/>
                <a:gd name="T21" fmla="*/ 4 h 16"/>
                <a:gd name="T22" fmla="*/ 20 w 32"/>
                <a:gd name="T23" fmla="*/ 8 h 16"/>
                <a:gd name="T24" fmla="*/ 16 w 32"/>
                <a:gd name="T25"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16">
                  <a:moveTo>
                    <a:pt x="32" y="8"/>
                  </a:moveTo>
                  <a:cubicBezTo>
                    <a:pt x="24" y="8"/>
                    <a:pt x="24" y="8"/>
                    <a:pt x="24" y="8"/>
                  </a:cubicBezTo>
                  <a:cubicBezTo>
                    <a:pt x="24" y="4"/>
                    <a:pt x="20" y="0"/>
                    <a:pt x="16" y="0"/>
                  </a:cubicBezTo>
                  <a:cubicBezTo>
                    <a:pt x="12" y="0"/>
                    <a:pt x="8" y="4"/>
                    <a:pt x="8" y="8"/>
                  </a:cubicBezTo>
                  <a:cubicBezTo>
                    <a:pt x="0" y="8"/>
                    <a:pt x="0" y="8"/>
                    <a:pt x="0" y="8"/>
                  </a:cubicBezTo>
                  <a:cubicBezTo>
                    <a:pt x="0" y="16"/>
                    <a:pt x="0" y="16"/>
                    <a:pt x="0" y="16"/>
                  </a:cubicBezTo>
                  <a:cubicBezTo>
                    <a:pt x="32" y="16"/>
                    <a:pt x="32" y="16"/>
                    <a:pt x="32" y="16"/>
                  </a:cubicBezTo>
                  <a:lnTo>
                    <a:pt x="32" y="8"/>
                  </a:lnTo>
                  <a:close/>
                  <a:moveTo>
                    <a:pt x="16" y="12"/>
                  </a:moveTo>
                  <a:cubicBezTo>
                    <a:pt x="14" y="12"/>
                    <a:pt x="12" y="10"/>
                    <a:pt x="12" y="8"/>
                  </a:cubicBezTo>
                  <a:cubicBezTo>
                    <a:pt x="12" y="6"/>
                    <a:pt x="14" y="4"/>
                    <a:pt x="16" y="4"/>
                  </a:cubicBezTo>
                  <a:cubicBezTo>
                    <a:pt x="18" y="4"/>
                    <a:pt x="20" y="6"/>
                    <a:pt x="20" y="8"/>
                  </a:cubicBezTo>
                  <a:cubicBezTo>
                    <a:pt x="20" y="10"/>
                    <a:pt x="18" y="12"/>
                    <a:pt x="1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cs typeface="+mn-ea"/>
                <a:sym typeface="+mn-lt"/>
              </a:endParaRPr>
            </a:p>
          </p:txBody>
        </p:sp>
        <p:sp>
          <p:nvSpPr>
            <p:cNvPr id="20" name="Freeform 109"/>
            <p:cNvSpPr>
              <a:spLocks noEditPoints="1"/>
            </p:cNvSpPr>
            <p:nvPr/>
          </p:nvSpPr>
          <p:spPr bwMode="auto">
            <a:xfrm>
              <a:off x="9805987" y="1217613"/>
              <a:ext cx="439738" cy="438150"/>
            </a:xfrm>
            <a:custGeom>
              <a:avLst/>
              <a:gdLst>
                <a:gd name="T0" fmla="*/ 237 w 277"/>
                <a:gd name="T1" fmla="*/ 0 h 276"/>
                <a:gd name="T2" fmla="*/ 237 w 277"/>
                <a:gd name="T3" fmla="*/ 59 h 276"/>
                <a:gd name="T4" fmla="*/ 40 w 277"/>
                <a:gd name="T5" fmla="*/ 59 h 276"/>
                <a:gd name="T6" fmla="*/ 40 w 277"/>
                <a:gd name="T7" fmla="*/ 0 h 276"/>
                <a:gd name="T8" fmla="*/ 0 w 277"/>
                <a:gd name="T9" fmla="*/ 0 h 276"/>
                <a:gd name="T10" fmla="*/ 0 w 277"/>
                <a:gd name="T11" fmla="*/ 276 h 276"/>
                <a:gd name="T12" fmla="*/ 277 w 277"/>
                <a:gd name="T13" fmla="*/ 276 h 276"/>
                <a:gd name="T14" fmla="*/ 277 w 277"/>
                <a:gd name="T15" fmla="*/ 0 h 276"/>
                <a:gd name="T16" fmla="*/ 237 w 277"/>
                <a:gd name="T17" fmla="*/ 0 h 276"/>
                <a:gd name="T18" fmla="*/ 129 w 277"/>
                <a:gd name="T19" fmla="*/ 232 h 276"/>
                <a:gd name="T20" fmla="*/ 114 w 277"/>
                <a:gd name="T21" fmla="*/ 222 h 276"/>
                <a:gd name="T22" fmla="*/ 59 w 277"/>
                <a:gd name="T23" fmla="*/ 163 h 276"/>
                <a:gd name="T24" fmla="*/ 89 w 277"/>
                <a:gd name="T25" fmla="*/ 138 h 276"/>
                <a:gd name="T26" fmla="*/ 129 w 277"/>
                <a:gd name="T27" fmla="*/ 178 h 276"/>
                <a:gd name="T28" fmla="*/ 208 w 277"/>
                <a:gd name="T29" fmla="*/ 99 h 276"/>
                <a:gd name="T30" fmla="*/ 237 w 277"/>
                <a:gd name="T31" fmla="*/ 128 h 276"/>
                <a:gd name="T32" fmla="*/ 129 w 277"/>
                <a:gd name="T33" fmla="*/ 232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76">
                  <a:moveTo>
                    <a:pt x="237" y="0"/>
                  </a:moveTo>
                  <a:lnTo>
                    <a:pt x="237" y="59"/>
                  </a:lnTo>
                  <a:lnTo>
                    <a:pt x="40" y="59"/>
                  </a:lnTo>
                  <a:lnTo>
                    <a:pt x="40" y="0"/>
                  </a:lnTo>
                  <a:lnTo>
                    <a:pt x="0" y="0"/>
                  </a:lnTo>
                  <a:lnTo>
                    <a:pt x="0" y="276"/>
                  </a:lnTo>
                  <a:lnTo>
                    <a:pt x="277" y="276"/>
                  </a:lnTo>
                  <a:lnTo>
                    <a:pt x="277" y="0"/>
                  </a:lnTo>
                  <a:lnTo>
                    <a:pt x="237" y="0"/>
                  </a:lnTo>
                  <a:close/>
                  <a:moveTo>
                    <a:pt x="129" y="232"/>
                  </a:moveTo>
                  <a:lnTo>
                    <a:pt x="114" y="222"/>
                  </a:lnTo>
                  <a:lnTo>
                    <a:pt x="59" y="163"/>
                  </a:lnTo>
                  <a:lnTo>
                    <a:pt x="89" y="138"/>
                  </a:lnTo>
                  <a:lnTo>
                    <a:pt x="129" y="178"/>
                  </a:lnTo>
                  <a:lnTo>
                    <a:pt x="208" y="99"/>
                  </a:lnTo>
                  <a:lnTo>
                    <a:pt x="237" y="128"/>
                  </a:lnTo>
                  <a:lnTo>
                    <a:pt x="129" y="2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cs typeface="+mn-ea"/>
                <a:sym typeface="+mn-lt"/>
              </a:endParaRPr>
            </a:p>
          </p:txBody>
        </p:sp>
      </p:grpSp>
      <p:grpSp>
        <p:nvGrpSpPr>
          <p:cNvPr id="21" name="Group 17"/>
          <p:cNvGrpSpPr/>
          <p:nvPr/>
        </p:nvGrpSpPr>
        <p:grpSpPr>
          <a:xfrm>
            <a:off x="6810191" y="4026459"/>
            <a:ext cx="548842" cy="638448"/>
            <a:chOff x="9309100" y="825501"/>
            <a:chExt cx="700088" cy="814388"/>
          </a:xfrm>
          <a:solidFill>
            <a:schemeClr val="bg1"/>
          </a:solidFill>
        </p:grpSpPr>
        <p:sp>
          <p:nvSpPr>
            <p:cNvPr id="22" name="Freeform 5"/>
            <p:cNvSpPr/>
            <p:nvPr/>
          </p:nvSpPr>
          <p:spPr bwMode="auto">
            <a:xfrm>
              <a:off x="9693275" y="974726"/>
              <a:ext cx="309563" cy="409575"/>
            </a:xfrm>
            <a:custGeom>
              <a:avLst/>
              <a:gdLst>
                <a:gd name="T0" fmla="*/ 0 w 254"/>
                <a:gd name="T1" fmla="*/ 236 h 336"/>
                <a:gd name="T2" fmla="*/ 236 w 254"/>
                <a:gd name="T3" fmla="*/ 336 h 336"/>
                <a:gd name="T4" fmla="*/ 254 w 254"/>
                <a:gd name="T5" fmla="*/ 240 h 336"/>
                <a:gd name="T6" fmla="*/ 102 w 254"/>
                <a:gd name="T7" fmla="*/ 0 h 336"/>
                <a:gd name="T8" fmla="*/ 0 w 254"/>
                <a:gd name="T9" fmla="*/ 236 h 336"/>
              </a:gdLst>
              <a:ahLst/>
              <a:cxnLst>
                <a:cxn ang="0">
                  <a:pos x="T0" y="T1"/>
                </a:cxn>
                <a:cxn ang="0">
                  <a:pos x="T2" y="T3"/>
                </a:cxn>
                <a:cxn ang="0">
                  <a:pos x="T4" y="T5"/>
                </a:cxn>
                <a:cxn ang="0">
                  <a:pos x="T6" y="T7"/>
                </a:cxn>
                <a:cxn ang="0">
                  <a:pos x="T8" y="T9"/>
                </a:cxn>
              </a:cxnLst>
              <a:rect l="0" t="0" r="r" b="b"/>
              <a:pathLst>
                <a:path w="254" h="336">
                  <a:moveTo>
                    <a:pt x="0" y="236"/>
                  </a:moveTo>
                  <a:cubicBezTo>
                    <a:pt x="236" y="336"/>
                    <a:pt x="236" y="336"/>
                    <a:pt x="236" y="336"/>
                  </a:cubicBezTo>
                  <a:cubicBezTo>
                    <a:pt x="247" y="307"/>
                    <a:pt x="254" y="274"/>
                    <a:pt x="254" y="240"/>
                  </a:cubicBezTo>
                  <a:cubicBezTo>
                    <a:pt x="254" y="134"/>
                    <a:pt x="192" y="43"/>
                    <a:pt x="102" y="0"/>
                  </a:cubicBezTo>
                  <a:lnTo>
                    <a:pt x="0" y="2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cs typeface="+mn-ea"/>
                <a:sym typeface="+mn-lt"/>
              </a:endParaRPr>
            </a:p>
          </p:txBody>
        </p:sp>
        <p:sp>
          <p:nvSpPr>
            <p:cNvPr id="23" name="Freeform 6"/>
            <p:cNvSpPr/>
            <p:nvPr/>
          </p:nvSpPr>
          <p:spPr bwMode="auto">
            <a:xfrm>
              <a:off x="9309100" y="920751"/>
              <a:ext cx="700088" cy="719138"/>
            </a:xfrm>
            <a:custGeom>
              <a:avLst/>
              <a:gdLst>
                <a:gd name="T0" fmla="*/ 293 w 574"/>
                <a:gd name="T1" fmla="*/ 296 h 590"/>
                <a:gd name="T2" fmla="*/ 216 w 574"/>
                <a:gd name="T3" fmla="*/ 0 h 590"/>
                <a:gd name="T4" fmla="*/ 0 w 574"/>
                <a:gd name="T5" fmla="*/ 289 h 590"/>
                <a:gd name="T6" fmla="*/ 301 w 574"/>
                <a:gd name="T7" fmla="*/ 590 h 590"/>
                <a:gd name="T8" fmla="*/ 574 w 574"/>
                <a:gd name="T9" fmla="*/ 416 h 590"/>
                <a:gd name="T10" fmla="*/ 293 w 574"/>
                <a:gd name="T11" fmla="*/ 296 h 590"/>
              </a:gdLst>
              <a:ahLst/>
              <a:cxnLst>
                <a:cxn ang="0">
                  <a:pos x="T0" y="T1"/>
                </a:cxn>
                <a:cxn ang="0">
                  <a:pos x="T2" y="T3"/>
                </a:cxn>
                <a:cxn ang="0">
                  <a:pos x="T4" y="T5"/>
                </a:cxn>
                <a:cxn ang="0">
                  <a:pos x="T6" y="T7"/>
                </a:cxn>
                <a:cxn ang="0">
                  <a:pos x="T8" y="T9"/>
                </a:cxn>
                <a:cxn ang="0">
                  <a:pos x="T10" y="T11"/>
                </a:cxn>
              </a:cxnLst>
              <a:rect l="0" t="0" r="r" b="b"/>
              <a:pathLst>
                <a:path w="574" h="590">
                  <a:moveTo>
                    <a:pt x="293" y="296"/>
                  </a:moveTo>
                  <a:cubicBezTo>
                    <a:pt x="216" y="0"/>
                    <a:pt x="216" y="0"/>
                    <a:pt x="216" y="0"/>
                  </a:cubicBezTo>
                  <a:cubicBezTo>
                    <a:pt x="91" y="37"/>
                    <a:pt x="0" y="152"/>
                    <a:pt x="0" y="289"/>
                  </a:cubicBezTo>
                  <a:cubicBezTo>
                    <a:pt x="0" y="455"/>
                    <a:pt x="135" y="590"/>
                    <a:pt x="301" y="590"/>
                  </a:cubicBezTo>
                  <a:cubicBezTo>
                    <a:pt x="422" y="590"/>
                    <a:pt x="527" y="519"/>
                    <a:pt x="574" y="416"/>
                  </a:cubicBezTo>
                  <a:lnTo>
                    <a:pt x="293" y="29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cs typeface="+mn-ea"/>
                <a:sym typeface="+mn-lt"/>
              </a:endParaRPr>
            </a:p>
          </p:txBody>
        </p:sp>
        <p:sp>
          <p:nvSpPr>
            <p:cNvPr id="24" name="Freeform 7"/>
            <p:cNvSpPr/>
            <p:nvPr/>
          </p:nvSpPr>
          <p:spPr bwMode="auto">
            <a:xfrm>
              <a:off x="9574213" y="825501"/>
              <a:ext cx="268288" cy="409575"/>
            </a:xfrm>
            <a:custGeom>
              <a:avLst/>
              <a:gdLst>
                <a:gd name="T0" fmla="*/ 85 w 219"/>
                <a:gd name="T1" fmla="*/ 336 h 336"/>
                <a:gd name="T2" fmla="*/ 219 w 219"/>
                <a:gd name="T3" fmla="*/ 27 h 336"/>
                <a:gd name="T4" fmla="*/ 82 w 219"/>
                <a:gd name="T5" fmla="*/ 0 h 336"/>
                <a:gd name="T6" fmla="*/ 0 w 219"/>
                <a:gd name="T7" fmla="*/ 10 h 336"/>
                <a:gd name="T8" fmla="*/ 85 w 219"/>
                <a:gd name="T9" fmla="*/ 336 h 336"/>
              </a:gdLst>
              <a:ahLst/>
              <a:cxnLst>
                <a:cxn ang="0">
                  <a:pos x="T0" y="T1"/>
                </a:cxn>
                <a:cxn ang="0">
                  <a:pos x="T2" y="T3"/>
                </a:cxn>
                <a:cxn ang="0">
                  <a:pos x="T4" y="T5"/>
                </a:cxn>
                <a:cxn ang="0">
                  <a:pos x="T6" y="T7"/>
                </a:cxn>
                <a:cxn ang="0">
                  <a:pos x="T8" y="T9"/>
                </a:cxn>
              </a:cxnLst>
              <a:rect l="0" t="0" r="r" b="b"/>
              <a:pathLst>
                <a:path w="219" h="336">
                  <a:moveTo>
                    <a:pt x="85" y="336"/>
                  </a:moveTo>
                  <a:cubicBezTo>
                    <a:pt x="219" y="27"/>
                    <a:pt x="219" y="27"/>
                    <a:pt x="219" y="27"/>
                  </a:cubicBezTo>
                  <a:cubicBezTo>
                    <a:pt x="177" y="10"/>
                    <a:pt x="131" y="0"/>
                    <a:pt x="82" y="0"/>
                  </a:cubicBezTo>
                  <a:cubicBezTo>
                    <a:pt x="54" y="0"/>
                    <a:pt x="26" y="4"/>
                    <a:pt x="0" y="10"/>
                  </a:cubicBezTo>
                  <a:lnTo>
                    <a:pt x="85" y="3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sz="2400">
                <a:cs typeface="+mn-ea"/>
                <a:sym typeface="+mn-lt"/>
              </a:endParaRPr>
            </a:p>
          </p:txBody>
        </p:sp>
      </p:grpSp>
      <p:grpSp>
        <p:nvGrpSpPr>
          <p:cNvPr id="25" name="Group 21"/>
          <p:cNvGrpSpPr/>
          <p:nvPr/>
        </p:nvGrpSpPr>
        <p:grpSpPr>
          <a:xfrm>
            <a:off x="5229457" y="4079387"/>
            <a:ext cx="553746" cy="553748"/>
            <a:chOff x="8756835" y="3387391"/>
            <a:chExt cx="380133" cy="380134"/>
          </a:xfrm>
          <a:solidFill>
            <a:schemeClr val="bg1"/>
          </a:solidFill>
        </p:grpSpPr>
        <p:sp>
          <p:nvSpPr>
            <p:cNvPr id="26" name="Freeform 11"/>
            <p:cNvSpPr/>
            <p:nvPr/>
          </p:nvSpPr>
          <p:spPr bwMode="auto">
            <a:xfrm>
              <a:off x="8957479" y="3387391"/>
              <a:ext cx="179489" cy="179490"/>
            </a:xfrm>
            <a:custGeom>
              <a:avLst/>
              <a:gdLst>
                <a:gd name="T0" fmla="*/ 12 w 117"/>
                <a:gd name="T1" fmla="*/ 98 h 117"/>
                <a:gd name="T2" fmla="*/ 16 w 117"/>
                <a:gd name="T3" fmla="*/ 94 h 117"/>
                <a:gd name="T4" fmla="*/ 23 w 117"/>
                <a:gd name="T5" fmla="*/ 94 h 117"/>
                <a:gd name="T6" fmla="*/ 23 w 117"/>
                <a:gd name="T7" fmla="*/ 101 h 117"/>
                <a:gd name="T8" fmla="*/ 19 w 117"/>
                <a:gd name="T9" fmla="*/ 105 h 117"/>
                <a:gd name="T10" fmla="*/ 31 w 117"/>
                <a:gd name="T11" fmla="*/ 117 h 117"/>
                <a:gd name="T12" fmla="*/ 53 w 117"/>
                <a:gd name="T13" fmla="*/ 95 h 117"/>
                <a:gd name="T14" fmla="*/ 101 w 117"/>
                <a:gd name="T15" fmla="*/ 83 h 117"/>
                <a:gd name="T16" fmla="*/ 113 w 117"/>
                <a:gd name="T17" fmla="*/ 39 h 117"/>
                <a:gd name="T18" fmla="*/ 87 w 117"/>
                <a:gd name="T19" fmla="*/ 65 h 117"/>
                <a:gd name="T20" fmla="*/ 68 w 117"/>
                <a:gd name="T21" fmla="*/ 65 h 117"/>
                <a:gd name="T22" fmla="*/ 52 w 117"/>
                <a:gd name="T23" fmla="*/ 49 h 117"/>
                <a:gd name="T24" fmla="*/ 52 w 117"/>
                <a:gd name="T25" fmla="*/ 30 h 117"/>
                <a:gd name="T26" fmla="*/ 78 w 117"/>
                <a:gd name="T27" fmla="*/ 4 h 117"/>
                <a:gd name="T28" fmla="*/ 34 w 117"/>
                <a:gd name="T29" fmla="*/ 17 h 117"/>
                <a:gd name="T30" fmla="*/ 22 w 117"/>
                <a:gd name="T31" fmla="*/ 64 h 117"/>
                <a:gd name="T32" fmla="*/ 0 w 117"/>
                <a:gd name="T33" fmla="*/ 86 h 117"/>
                <a:gd name="T34" fmla="*/ 12 w 117"/>
                <a:gd name="T35" fmla="*/ 98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117">
                  <a:moveTo>
                    <a:pt x="12" y="98"/>
                  </a:moveTo>
                  <a:cubicBezTo>
                    <a:pt x="16" y="94"/>
                    <a:pt x="16" y="94"/>
                    <a:pt x="16" y="94"/>
                  </a:cubicBezTo>
                  <a:cubicBezTo>
                    <a:pt x="18" y="92"/>
                    <a:pt x="21" y="92"/>
                    <a:pt x="23" y="94"/>
                  </a:cubicBezTo>
                  <a:cubicBezTo>
                    <a:pt x="25" y="96"/>
                    <a:pt x="25" y="99"/>
                    <a:pt x="23" y="101"/>
                  </a:cubicBezTo>
                  <a:cubicBezTo>
                    <a:pt x="19" y="105"/>
                    <a:pt x="19" y="105"/>
                    <a:pt x="19" y="105"/>
                  </a:cubicBezTo>
                  <a:cubicBezTo>
                    <a:pt x="31" y="117"/>
                    <a:pt x="31" y="117"/>
                    <a:pt x="31" y="117"/>
                  </a:cubicBezTo>
                  <a:cubicBezTo>
                    <a:pt x="53" y="95"/>
                    <a:pt x="53" y="95"/>
                    <a:pt x="53" y="95"/>
                  </a:cubicBezTo>
                  <a:cubicBezTo>
                    <a:pt x="69" y="100"/>
                    <a:pt x="88" y="96"/>
                    <a:pt x="101" y="83"/>
                  </a:cubicBezTo>
                  <a:cubicBezTo>
                    <a:pt x="113" y="71"/>
                    <a:pt x="117" y="54"/>
                    <a:pt x="113" y="39"/>
                  </a:cubicBezTo>
                  <a:cubicBezTo>
                    <a:pt x="87" y="65"/>
                    <a:pt x="87" y="65"/>
                    <a:pt x="87" y="65"/>
                  </a:cubicBezTo>
                  <a:cubicBezTo>
                    <a:pt x="82" y="70"/>
                    <a:pt x="74" y="70"/>
                    <a:pt x="68" y="65"/>
                  </a:cubicBezTo>
                  <a:cubicBezTo>
                    <a:pt x="52" y="49"/>
                    <a:pt x="52" y="49"/>
                    <a:pt x="52" y="49"/>
                  </a:cubicBezTo>
                  <a:cubicBezTo>
                    <a:pt x="47" y="44"/>
                    <a:pt x="47" y="35"/>
                    <a:pt x="52" y="30"/>
                  </a:cubicBezTo>
                  <a:cubicBezTo>
                    <a:pt x="78" y="4"/>
                    <a:pt x="78" y="4"/>
                    <a:pt x="78" y="4"/>
                  </a:cubicBezTo>
                  <a:cubicBezTo>
                    <a:pt x="63" y="0"/>
                    <a:pt x="46" y="5"/>
                    <a:pt x="34" y="17"/>
                  </a:cubicBezTo>
                  <a:cubicBezTo>
                    <a:pt x="21" y="29"/>
                    <a:pt x="17" y="48"/>
                    <a:pt x="22" y="64"/>
                  </a:cubicBezTo>
                  <a:cubicBezTo>
                    <a:pt x="0" y="86"/>
                    <a:pt x="0" y="86"/>
                    <a:pt x="0" y="86"/>
                  </a:cubicBezTo>
                  <a:lnTo>
                    <a:pt x="12" y="98"/>
                  </a:lnTo>
                  <a:close/>
                </a:path>
              </a:pathLst>
            </a:custGeom>
            <a:grpFill/>
            <a:ln>
              <a:noFill/>
            </a:ln>
          </p:spPr>
          <p:txBody>
            <a:bodyPr vert="horz" wrap="square" lIns="121920" tIns="60960" rIns="121920" bIns="60960" numCol="1" anchor="t" anchorCtr="0" compatLnSpc="1"/>
            <a:lstStyle/>
            <a:p>
              <a:endParaRPr lang="id-ID" sz="2400">
                <a:cs typeface="+mn-ea"/>
                <a:sym typeface="+mn-lt"/>
              </a:endParaRPr>
            </a:p>
          </p:txBody>
        </p:sp>
        <p:sp>
          <p:nvSpPr>
            <p:cNvPr id="27" name="Freeform 12"/>
            <p:cNvSpPr/>
            <p:nvPr/>
          </p:nvSpPr>
          <p:spPr bwMode="auto">
            <a:xfrm>
              <a:off x="8756835" y="3589958"/>
              <a:ext cx="177566" cy="177567"/>
            </a:xfrm>
            <a:custGeom>
              <a:avLst/>
              <a:gdLst>
                <a:gd name="T0" fmla="*/ 105 w 116"/>
                <a:gd name="T1" fmla="*/ 19 h 116"/>
                <a:gd name="T2" fmla="*/ 101 w 116"/>
                <a:gd name="T3" fmla="*/ 23 h 116"/>
                <a:gd name="T4" fmla="*/ 93 w 116"/>
                <a:gd name="T5" fmla="*/ 23 h 116"/>
                <a:gd name="T6" fmla="*/ 93 w 116"/>
                <a:gd name="T7" fmla="*/ 15 h 116"/>
                <a:gd name="T8" fmla="*/ 97 w 116"/>
                <a:gd name="T9" fmla="*/ 11 h 116"/>
                <a:gd name="T10" fmla="*/ 86 w 116"/>
                <a:gd name="T11" fmla="*/ 0 h 116"/>
                <a:gd name="T12" fmla="*/ 64 w 116"/>
                <a:gd name="T13" fmla="*/ 22 h 116"/>
                <a:gd name="T14" fmla="*/ 16 w 116"/>
                <a:gd name="T15" fmla="*/ 34 h 116"/>
                <a:gd name="T16" fmla="*/ 4 w 116"/>
                <a:gd name="T17" fmla="*/ 78 h 116"/>
                <a:gd name="T18" fmla="*/ 30 w 116"/>
                <a:gd name="T19" fmla="*/ 52 h 116"/>
                <a:gd name="T20" fmla="*/ 48 w 116"/>
                <a:gd name="T21" fmla="*/ 52 h 116"/>
                <a:gd name="T22" fmla="*/ 64 w 116"/>
                <a:gd name="T23" fmla="*/ 68 h 116"/>
                <a:gd name="T24" fmla="*/ 64 w 116"/>
                <a:gd name="T25" fmla="*/ 86 h 116"/>
                <a:gd name="T26" fmla="*/ 38 w 116"/>
                <a:gd name="T27" fmla="*/ 113 h 116"/>
                <a:gd name="T28" fmla="*/ 83 w 116"/>
                <a:gd name="T29" fmla="*/ 100 h 116"/>
                <a:gd name="T30" fmla="*/ 94 w 116"/>
                <a:gd name="T31" fmla="*/ 52 h 116"/>
                <a:gd name="T32" fmla="*/ 116 w 116"/>
                <a:gd name="T33" fmla="*/ 30 h 116"/>
                <a:gd name="T34" fmla="*/ 105 w 116"/>
                <a:gd name="T35" fmla="*/ 1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116">
                  <a:moveTo>
                    <a:pt x="105" y="19"/>
                  </a:moveTo>
                  <a:cubicBezTo>
                    <a:pt x="101" y="23"/>
                    <a:pt x="101" y="23"/>
                    <a:pt x="101" y="23"/>
                  </a:cubicBezTo>
                  <a:cubicBezTo>
                    <a:pt x="99" y="25"/>
                    <a:pt x="95" y="25"/>
                    <a:pt x="93" y="23"/>
                  </a:cubicBezTo>
                  <a:cubicBezTo>
                    <a:pt x="91" y="21"/>
                    <a:pt x="91" y="17"/>
                    <a:pt x="93" y="15"/>
                  </a:cubicBezTo>
                  <a:cubicBezTo>
                    <a:pt x="97" y="11"/>
                    <a:pt x="97" y="11"/>
                    <a:pt x="97" y="11"/>
                  </a:cubicBezTo>
                  <a:cubicBezTo>
                    <a:pt x="86" y="0"/>
                    <a:pt x="86" y="0"/>
                    <a:pt x="86" y="0"/>
                  </a:cubicBezTo>
                  <a:cubicBezTo>
                    <a:pt x="64" y="22"/>
                    <a:pt x="64" y="22"/>
                    <a:pt x="64" y="22"/>
                  </a:cubicBezTo>
                  <a:cubicBezTo>
                    <a:pt x="47" y="17"/>
                    <a:pt x="29" y="21"/>
                    <a:pt x="16" y="34"/>
                  </a:cubicBezTo>
                  <a:cubicBezTo>
                    <a:pt x="4" y="46"/>
                    <a:pt x="0" y="63"/>
                    <a:pt x="4" y="78"/>
                  </a:cubicBezTo>
                  <a:cubicBezTo>
                    <a:pt x="30" y="52"/>
                    <a:pt x="30" y="52"/>
                    <a:pt x="30" y="52"/>
                  </a:cubicBezTo>
                  <a:cubicBezTo>
                    <a:pt x="35" y="47"/>
                    <a:pt x="43" y="47"/>
                    <a:pt x="48" y="52"/>
                  </a:cubicBezTo>
                  <a:cubicBezTo>
                    <a:pt x="64" y="68"/>
                    <a:pt x="64" y="68"/>
                    <a:pt x="64" y="68"/>
                  </a:cubicBezTo>
                  <a:cubicBezTo>
                    <a:pt x="69" y="73"/>
                    <a:pt x="69" y="81"/>
                    <a:pt x="64" y="86"/>
                  </a:cubicBezTo>
                  <a:cubicBezTo>
                    <a:pt x="38" y="113"/>
                    <a:pt x="38" y="113"/>
                    <a:pt x="38" y="113"/>
                  </a:cubicBezTo>
                  <a:cubicBezTo>
                    <a:pt x="53" y="116"/>
                    <a:pt x="71" y="112"/>
                    <a:pt x="83" y="100"/>
                  </a:cubicBezTo>
                  <a:cubicBezTo>
                    <a:pt x="95" y="87"/>
                    <a:pt x="99" y="69"/>
                    <a:pt x="94" y="52"/>
                  </a:cubicBezTo>
                  <a:cubicBezTo>
                    <a:pt x="116" y="30"/>
                    <a:pt x="116" y="30"/>
                    <a:pt x="116" y="30"/>
                  </a:cubicBezTo>
                  <a:lnTo>
                    <a:pt x="105" y="19"/>
                  </a:lnTo>
                  <a:close/>
                </a:path>
              </a:pathLst>
            </a:custGeom>
            <a:grpFill/>
            <a:ln>
              <a:noFill/>
            </a:ln>
          </p:spPr>
          <p:txBody>
            <a:bodyPr vert="horz" wrap="square" lIns="121920" tIns="60960" rIns="121920" bIns="60960" numCol="1" anchor="t" anchorCtr="0" compatLnSpc="1"/>
            <a:lstStyle/>
            <a:p>
              <a:endParaRPr lang="id-ID" sz="2400">
                <a:cs typeface="+mn-ea"/>
                <a:sym typeface="+mn-lt"/>
              </a:endParaRPr>
            </a:p>
          </p:txBody>
        </p:sp>
        <p:sp>
          <p:nvSpPr>
            <p:cNvPr id="28" name="Freeform 13"/>
            <p:cNvSpPr>
              <a:spLocks noEditPoints="1"/>
            </p:cNvSpPr>
            <p:nvPr/>
          </p:nvSpPr>
          <p:spPr bwMode="auto">
            <a:xfrm>
              <a:off x="8756835" y="3387391"/>
              <a:ext cx="380133" cy="380134"/>
            </a:xfrm>
            <a:custGeom>
              <a:avLst/>
              <a:gdLst>
                <a:gd name="T0" fmla="*/ 232 w 248"/>
                <a:gd name="T1" fmla="*/ 166 h 248"/>
                <a:gd name="T2" fmla="*/ 184 w 248"/>
                <a:gd name="T3" fmla="*/ 154 h 248"/>
                <a:gd name="T4" fmla="*/ 94 w 248"/>
                <a:gd name="T5" fmla="*/ 64 h 248"/>
                <a:gd name="T6" fmla="*/ 83 w 248"/>
                <a:gd name="T7" fmla="*/ 17 h 248"/>
                <a:gd name="T8" fmla="*/ 38 w 248"/>
                <a:gd name="T9" fmla="*/ 4 h 248"/>
                <a:gd name="T10" fmla="*/ 64 w 248"/>
                <a:gd name="T11" fmla="*/ 30 h 248"/>
                <a:gd name="T12" fmla="*/ 64 w 248"/>
                <a:gd name="T13" fmla="*/ 49 h 248"/>
                <a:gd name="T14" fmla="*/ 48 w 248"/>
                <a:gd name="T15" fmla="*/ 65 h 248"/>
                <a:gd name="T16" fmla="*/ 30 w 248"/>
                <a:gd name="T17" fmla="*/ 65 h 248"/>
                <a:gd name="T18" fmla="*/ 4 w 248"/>
                <a:gd name="T19" fmla="*/ 39 h 248"/>
                <a:gd name="T20" fmla="*/ 16 w 248"/>
                <a:gd name="T21" fmla="*/ 83 h 248"/>
                <a:gd name="T22" fmla="*/ 64 w 248"/>
                <a:gd name="T23" fmla="*/ 95 h 248"/>
                <a:gd name="T24" fmla="*/ 153 w 248"/>
                <a:gd name="T25" fmla="*/ 184 h 248"/>
                <a:gd name="T26" fmla="*/ 165 w 248"/>
                <a:gd name="T27" fmla="*/ 232 h 248"/>
                <a:gd name="T28" fmla="*/ 209 w 248"/>
                <a:gd name="T29" fmla="*/ 245 h 248"/>
                <a:gd name="T30" fmla="*/ 183 w 248"/>
                <a:gd name="T31" fmla="*/ 218 h 248"/>
                <a:gd name="T32" fmla="*/ 183 w 248"/>
                <a:gd name="T33" fmla="*/ 200 h 248"/>
                <a:gd name="T34" fmla="*/ 199 w 248"/>
                <a:gd name="T35" fmla="*/ 184 h 248"/>
                <a:gd name="T36" fmla="*/ 218 w 248"/>
                <a:gd name="T37" fmla="*/ 184 h 248"/>
                <a:gd name="T38" fmla="*/ 244 w 248"/>
                <a:gd name="T39" fmla="*/ 210 h 248"/>
                <a:gd name="T40" fmla="*/ 232 w 248"/>
                <a:gd name="T41" fmla="*/ 166 h 248"/>
                <a:gd name="T42" fmla="*/ 154 w 248"/>
                <a:gd name="T43" fmla="*/ 155 h 248"/>
                <a:gd name="T44" fmla="*/ 147 w 248"/>
                <a:gd name="T45" fmla="*/ 155 h 248"/>
                <a:gd name="T46" fmla="*/ 93 w 248"/>
                <a:gd name="T47" fmla="*/ 101 h 248"/>
                <a:gd name="T48" fmla="*/ 93 w 248"/>
                <a:gd name="T49" fmla="*/ 94 h 248"/>
                <a:gd name="T50" fmla="*/ 101 w 248"/>
                <a:gd name="T51" fmla="*/ 94 h 248"/>
                <a:gd name="T52" fmla="*/ 154 w 248"/>
                <a:gd name="T53" fmla="*/ 147 h 248"/>
                <a:gd name="T54" fmla="*/ 154 w 248"/>
                <a:gd name="T55" fmla="*/ 155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8" h="248">
                  <a:moveTo>
                    <a:pt x="232" y="166"/>
                  </a:moveTo>
                  <a:cubicBezTo>
                    <a:pt x="219" y="153"/>
                    <a:pt x="200" y="149"/>
                    <a:pt x="184" y="154"/>
                  </a:cubicBezTo>
                  <a:cubicBezTo>
                    <a:pt x="94" y="64"/>
                    <a:pt x="94" y="64"/>
                    <a:pt x="94" y="64"/>
                  </a:cubicBezTo>
                  <a:cubicBezTo>
                    <a:pt x="99" y="48"/>
                    <a:pt x="95" y="29"/>
                    <a:pt x="83" y="17"/>
                  </a:cubicBezTo>
                  <a:cubicBezTo>
                    <a:pt x="71" y="5"/>
                    <a:pt x="53" y="0"/>
                    <a:pt x="38" y="4"/>
                  </a:cubicBezTo>
                  <a:cubicBezTo>
                    <a:pt x="64" y="30"/>
                    <a:pt x="64" y="30"/>
                    <a:pt x="64" y="30"/>
                  </a:cubicBezTo>
                  <a:cubicBezTo>
                    <a:pt x="69" y="35"/>
                    <a:pt x="69" y="44"/>
                    <a:pt x="64" y="49"/>
                  </a:cubicBezTo>
                  <a:cubicBezTo>
                    <a:pt x="48" y="65"/>
                    <a:pt x="48" y="65"/>
                    <a:pt x="48" y="65"/>
                  </a:cubicBezTo>
                  <a:cubicBezTo>
                    <a:pt x="43" y="70"/>
                    <a:pt x="35" y="70"/>
                    <a:pt x="30" y="65"/>
                  </a:cubicBezTo>
                  <a:cubicBezTo>
                    <a:pt x="4" y="39"/>
                    <a:pt x="4" y="39"/>
                    <a:pt x="4" y="39"/>
                  </a:cubicBezTo>
                  <a:cubicBezTo>
                    <a:pt x="0" y="54"/>
                    <a:pt x="4" y="71"/>
                    <a:pt x="16" y="83"/>
                  </a:cubicBezTo>
                  <a:cubicBezTo>
                    <a:pt x="29" y="96"/>
                    <a:pt x="47" y="100"/>
                    <a:pt x="64" y="95"/>
                  </a:cubicBezTo>
                  <a:cubicBezTo>
                    <a:pt x="153" y="184"/>
                    <a:pt x="153" y="184"/>
                    <a:pt x="153" y="184"/>
                  </a:cubicBezTo>
                  <a:cubicBezTo>
                    <a:pt x="148" y="201"/>
                    <a:pt x="152" y="219"/>
                    <a:pt x="165" y="232"/>
                  </a:cubicBezTo>
                  <a:cubicBezTo>
                    <a:pt x="177" y="244"/>
                    <a:pt x="194" y="248"/>
                    <a:pt x="209" y="245"/>
                  </a:cubicBezTo>
                  <a:cubicBezTo>
                    <a:pt x="183" y="218"/>
                    <a:pt x="183" y="218"/>
                    <a:pt x="183" y="218"/>
                  </a:cubicBezTo>
                  <a:cubicBezTo>
                    <a:pt x="178" y="213"/>
                    <a:pt x="178" y="205"/>
                    <a:pt x="183" y="200"/>
                  </a:cubicBezTo>
                  <a:cubicBezTo>
                    <a:pt x="199" y="184"/>
                    <a:pt x="199" y="184"/>
                    <a:pt x="199" y="184"/>
                  </a:cubicBezTo>
                  <a:cubicBezTo>
                    <a:pt x="205" y="179"/>
                    <a:pt x="213" y="179"/>
                    <a:pt x="218" y="184"/>
                  </a:cubicBezTo>
                  <a:cubicBezTo>
                    <a:pt x="244" y="210"/>
                    <a:pt x="244" y="210"/>
                    <a:pt x="244" y="210"/>
                  </a:cubicBezTo>
                  <a:cubicBezTo>
                    <a:pt x="248" y="195"/>
                    <a:pt x="244" y="178"/>
                    <a:pt x="232" y="166"/>
                  </a:cubicBezTo>
                  <a:close/>
                  <a:moveTo>
                    <a:pt x="154" y="155"/>
                  </a:moveTo>
                  <a:cubicBezTo>
                    <a:pt x="152" y="157"/>
                    <a:pt x="149" y="157"/>
                    <a:pt x="147" y="155"/>
                  </a:cubicBezTo>
                  <a:cubicBezTo>
                    <a:pt x="93" y="101"/>
                    <a:pt x="93" y="101"/>
                    <a:pt x="93" y="101"/>
                  </a:cubicBezTo>
                  <a:cubicBezTo>
                    <a:pt x="91" y="99"/>
                    <a:pt x="91" y="96"/>
                    <a:pt x="93" y="94"/>
                  </a:cubicBezTo>
                  <a:cubicBezTo>
                    <a:pt x="95" y="92"/>
                    <a:pt x="99" y="92"/>
                    <a:pt x="101" y="94"/>
                  </a:cubicBezTo>
                  <a:cubicBezTo>
                    <a:pt x="154" y="147"/>
                    <a:pt x="154" y="147"/>
                    <a:pt x="154" y="147"/>
                  </a:cubicBezTo>
                  <a:cubicBezTo>
                    <a:pt x="156" y="149"/>
                    <a:pt x="156" y="153"/>
                    <a:pt x="154" y="155"/>
                  </a:cubicBezTo>
                  <a:close/>
                </a:path>
              </a:pathLst>
            </a:custGeom>
            <a:grpFill/>
            <a:ln>
              <a:noFill/>
            </a:ln>
          </p:spPr>
          <p:txBody>
            <a:bodyPr vert="horz" wrap="square" lIns="121920" tIns="60960" rIns="121920" bIns="60960" numCol="1" anchor="t" anchorCtr="0" compatLnSpc="1"/>
            <a:lstStyle/>
            <a:p>
              <a:endParaRPr lang="id-ID" sz="2400">
                <a:cs typeface="+mn-ea"/>
                <a:sym typeface="+mn-lt"/>
              </a:endParaRPr>
            </a:p>
          </p:txBody>
        </p:sp>
      </p:grpSp>
      <p:grpSp>
        <p:nvGrpSpPr>
          <p:cNvPr id="29" name="Group 25"/>
          <p:cNvGrpSpPr/>
          <p:nvPr/>
        </p:nvGrpSpPr>
        <p:grpSpPr>
          <a:xfrm>
            <a:off x="5231900" y="2454001"/>
            <a:ext cx="696966" cy="695434"/>
            <a:chOff x="5698585" y="3432349"/>
            <a:chExt cx="720725" cy="719138"/>
          </a:xfrm>
          <a:solidFill>
            <a:schemeClr val="bg1"/>
          </a:solidFill>
        </p:grpSpPr>
        <p:sp>
          <p:nvSpPr>
            <p:cNvPr id="30" name="Freeform 49"/>
            <p:cNvSpPr/>
            <p:nvPr/>
          </p:nvSpPr>
          <p:spPr bwMode="auto">
            <a:xfrm>
              <a:off x="5698585" y="3526012"/>
              <a:ext cx="622300" cy="625475"/>
            </a:xfrm>
            <a:custGeom>
              <a:avLst/>
              <a:gdLst>
                <a:gd name="T0" fmla="*/ 158 w 166"/>
                <a:gd name="T1" fmla="*/ 51 h 166"/>
                <a:gd name="T2" fmla="*/ 144 w 166"/>
                <a:gd name="T3" fmla="*/ 45 h 166"/>
                <a:gd name="T4" fmla="*/ 133 w 166"/>
                <a:gd name="T5" fmla="*/ 55 h 166"/>
                <a:gd name="T6" fmla="*/ 140 w 166"/>
                <a:gd name="T7" fmla="*/ 83 h 166"/>
                <a:gd name="T8" fmla="*/ 83 w 166"/>
                <a:gd name="T9" fmla="*/ 140 h 166"/>
                <a:gd name="T10" fmla="*/ 26 w 166"/>
                <a:gd name="T11" fmla="*/ 83 h 166"/>
                <a:gd name="T12" fmla="*/ 83 w 166"/>
                <a:gd name="T13" fmla="*/ 26 h 166"/>
                <a:gd name="T14" fmla="*/ 112 w 166"/>
                <a:gd name="T15" fmla="*/ 34 h 166"/>
                <a:gd name="T16" fmla="*/ 122 w 166"/>
                <a:gd name="T17" fmla="*/ 24 h 166"/>
                <a:gd name="T18" fmla="*/ 116 w 166"/>
                <a:gd name="T19" fmla="*/ 9 h 166"/>
                <a:gd name="T20" fmla="*/ 115 w 166"/>
                <a:gd name="T21" fmla="*/ 6 h 166"/>
                <a:gd name="T22" fmla="*/ 83 w 166"/>
                <a:gd name="T23" fmla="*/ 0 h 166"/>
                <a:gd name="T24" fmla="*/ 0 w 166"/>
                <a:gd name="T25" fmla="*/ 83 h 166"/>
                <a:gd name="T26" fmla="*/ 83 w 166"/>
                <a:gd name="T27" fmla="*/ 166 h 166"/>
                <a:gd name="T28" fmla="*/ 166 w 166"/>
                <a:gd name="T29" fmla="*/ 83 h 166"/>
                <a:gd name="T30" fmla="*/ 160 w 166"/>
                <a:gd name="T31" fmla="*/ 52 h 166"/>
                <a:gd name="T32" fmla="*/ 158 w 166"/>
                <a:gd name="T33" fmla="*/ 5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66">
                  <a:moveTo>
                    <a:pt x="158" y="51"/>
                  </a:moveTo>
                  <a:cubicBezTo>
                    <a:pt x="144" y="45"/>
                    <a:pt x="144" y="45"/>
                    <a:pt x="144" y="45"/>
                  </a:cubicBezTo>
                  <a:cubicBezTo>
                    <a:pt x="133" y="55"/>
                    <a:pt x="133" y="55"/>
                    <a:pt x="133" y="55"/>
                  </a:cubicBezTo>
                  <a:cubicBezTo>
                    <a:pt x="137" y="64"/>
                    <a:pt x="140" y="73"/>
                    <a:pt x="140" y="83"/>
                  </a:cubicBezTo>
                  <a:cubicBezTo>
                    <a:pt x="140" y="114"/>
                    <a:pt x="114" y="140"/>
                    <a:pt x="83" y="140"/>
                  </a:cubicBezTo>
                  <a:cubicBezTo>
                    <a:pt x="51" y="140"/>
                    <a:pt x="26" y="114"/>
                    <a:pt x="26" y="83"/>
                  </a:cubicBezTo>
                  <a:cubicBezTo>
                    <a:pt x="26" y="51"/>
                    <a:pt x="51" y="26"/>
                    <a:pt x="83" y="26"/>
                  </a:cubicBezTo>
                  <a:cubicBezTo>
                    <a:pt x="93" y="26"/>
                    <a:pt x="103" y="29"/>
                    <a:pt x="112" y="34"/>
                  </a:cubicBezTo>
                  <a:cubicBezTo>
                    <a:pt x="122" y="24"/>
                    <a:pt x="122" y="24"/>
                    <a:pt x="122" y="24"/>
                  </a:cubicBezTo>
                  <a:cubicBezTo>
                    <a:pt x="116" y="9"/>
                    <a:pt x="116" y="9"/>
                    <a:pt x="116" y="9"/>
                  </a:cubicBezTo>
                  <a:cubicBezTo>
                    <a:pt x="115" y="6"/>
                    <a:pt x="115" y="6"/>
                    <a:pt x="115" y="6"/>
                  </a:cubicBezTo>
                  <a:cubicBezTo>
                    <a:pt x="105" y="2"/>
                    <a:pt x="94" y="0"/>
                    <a:pt x="83" y="0"/>
                  </a:cubicBezTo>
                  <a:cubicBezTo>
                    <a:pt x="37" y="0"/>
                    <a:pt x="0" y="37"/>
                    <a:pt x="0" y="83"/>
                  </a:cubicBezTo>
                  <a:cubicBezTo>
                    <a:pt x="0" y="129"/>
                    <a:pt x="37" y="166"/>
                    <a:pt x="83" y="166"/>
                  </a:cubicBezTo>
                  <a:cubicBezTo>
                    <a:pt x="129" y="166"/>
                    <a:pt x="166" y="129"/>
                    <a:pt x="166" y="83"/>
                  </a:cubicBezTo>
                  <a:cubicBezTo>
                    <a:pt x="166" y="72"/>
                    <a:pt x="164" y="61"/>
                    <a:pt x="160" y="52"/>
                  </a:cubicBezTo>
                  <a:lnTo>
                    <a:pt x="158" y="51"/>
                  </a:lnTo>
                  <a:close/>
                </a:path>
              </a:pathLst>
            </a:custGeom>
            <a:grpFill/>
            <a:ln>
              <a:noFill/>
            </a:ln>
          </p:spPr>
          <p:txBody>
            <a:bodyPr vert="horz" wrap="square" lIns="121920" tIns="60960" rIns="121920" bIns="60960" numCol="1" anchor="t" anchorCtr="0" compatLnSpc="1"/>
            <a:lstStyle/>
            <a:p>
              <a:endParaRPr lang="id-ID" sz="2400">
                <a:cs typeface="+mn-ea"/>
                <a:sym typeface="+mn-lt"/>
              </a:endParaRPr>
            </a:p>
          </p:txBody>
        </p:sp>
        <p:sp>
          <p:nvSpPr>
            <p:cNvPr id="31" name="Freeform 50"/>
            <p:cNvSpPr/>
            <p:nvPr/>
          </p:nvSpPr>
          <p:spPr bwMode="auto">
            <a:xfrm>
              <a:off x="5993860" y="3432349"/>
              <a:ext cx="425450" cy="425450"/>
            </a:xfrm>
            <a:custGeom>
              <a:avLst/>
              <a:gdLst>
                <a:gd name="T0" fmla="*/ 97 w 113"/>
                <a:gd name="T1" fmla="*/ 16 h 113"/>
                <a:gd name="T2" fmla="*/ 88 w 113"/>
                <a:gd name="T3" fmla="*/ 16 h 113"/>
                <a:gd name="T4" fmla="*/ 84 w 113"/>
                <a:gd name="T5" fmla="*/ 20 h 113"/>
                <a:gd name="T6" fmla="*/ 75 w 113"/>
                <a:gd name="T7" fmla="*/ 0 h 113"/>
                <a:gd name="T8" fmla="*/ 45 w 113"/>
                <a:gd name="T9" fmla="*/ 31 h 113"/>
                <a:gd name="T10" fmla="*/ 53 w 113"/>
                <a:gd name="T11" fmla="*/ 51 h 113"/>
                <a:gd name="T12" fmla="*/ 2 w 113"/>
                <a:gd name="T13" fmla="*/ 102 h 113"/>
                <a:gd name="T14" fmla="*/ 2 w 113"/>
                <a:gd name="T15" fmla="*/ 111 h 113"/>
                <a:gd name="T16" fmla="*/ 11 w 113"/>
                <a:gd name="T17" fmla="*/ 111 h 113"/>
                <a:gd name="T18" fmla="*/ 63 w 113"/>
                <a:gd name="T19" fmla="*/ 60 h 113"/>
                <a:gd name="T20" fmla="*/ 82 w 113"/>
                <a:gd name="T21" fmla="*/ 68 h 113"/>
                <a:gd name="T22" fmla="*/ 113 w 113"/>
                <a:gd name="T23" fmla="*/ 38 h 113"/>
                <a:gd name="T24" fmla="*/ 93 w 113"/>
                <a:gd name="T25" fmla="*/ 29 h 113"/>
                <a:gd name="T26" fmla="*/ 97 w 113"/>
                <a:gd name="T27" fmla="*/ 25 h 113"/>
                <a:gd name="T28" fmla="*/ 97 w 113"/>
                <a:gd name="T29" fmla="*/ 1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13">
                  <a:moveTo>
                    <a:pt x="97" y="16"/>
                  </a:moveTo>
                  <a:cubicBezTo>
                    <a:pt x="95" y="13"/>
                    <a:pt x="91" y="13"/>
                    <a:pt x="88" y="16"/>
                  </a:cubicBezTo>
                  <a:cubicBezTo>
                    <a:pt x="84" y="20"/>
                    <a:pt x="84" y="20"/>
                    <a:pt x="84" y="20"/>
                  </a:cubicBezTo>
                  <a:cubicBezTo>
                    <a:pt x="75" y="0"/>
                    <a:pt x="75" y="0"/>
                    <a:pt x="75" y="0"/>
                  </a:cubicBezTo>
                  <a:cubicBezTo>
                    <a:pt x="45" y="31"/>
                    <a:pt x="45" y="31"/>
                    <a:pt x="45" y="31"/>
                  </a:cubicBezTo>
                  <a:cubicBezTo>
                    <a:pt x="53" y="51"/>
                    <a:pt x="53" y="51"/>
                    <a:pt x="53" y="51"/>
                  </a:cubicBezTo>
                  <a:cubicBezTo>
                    <a:pt x="2" y="102"/>
                    <a:pt x="2" y="102"/>
                    <a:pt x="2" y="102"/>
                  </a:cubicBezTo>
                  <a:cubicBezTo>
                    <a:pt x="0" y="104"/>
                    <a:pt x="0" y="108"/>
                    <a:pt x="2" y="111"/>
                  </a:cubicBezTo>
                  <a:cubicBezTo>
                    <a:pt x="5" y="113"/>
                    <a:pt x="9" y="113"/>
                    <a:pt x="11" y="111"/>
                  </a:cubicBezTo>
                  <a:cubicBezTo>
                    <a:pt x="63" y="60"/>
                    <a:pt x="63" y="60"/>
                    <a:pt x="63" y="60"/>
                  </a:cubicBezTo>
                  <a:cubicBezTo>
                    <a:pt x="82" y="68"/>
                    <a:pt x="82" y="68"/>
                    <a:pt x="82" y="68"/>
                  </a:cubicBezTo>
                  <a:cubicBezTo>
                    <a:pt x="113" y="38"/>
                    <a:pt x="113" y="38"/>
                    <a:pt x="113" y="38"/>
                  </a:cubicBezTo>
                  <a:cubicBezTo>
                    <a:pt x="93" y="29"/>
                    <a:pt x="93" y="29"/>
                    <a:pt x="93" y="29"/>
                  </a:cubicBezTo>
                  <a:cubicBezTo>
                    <a:pt x="97" y="25"/>
                    <a:pt x="97" y="25"/>
                    <a:pt x="97" y="25"/>
                  </a:cubicBezTo>
                  <a:cubicBezTo>
                    <a:pt x="100" y="22"/>
                    <a:pt x="100" y="18"/>
                    <a:pt x="97" y="16"/>
                  </a:cubicBezTo>
                  <a:close/>
                </a:path>
              </a:pathLst>
            </a:custGeom>
            <a:grpFill/>
            <a:ln>
              <a:noFill/>
            </a:ln>
          </p:spPr>
          <p:txBody>
            <a:bodyPr vert="horz" wrap="square" lIns="121920" tIns="60960" rIns="121920" bIns="60960" numCol="1" anchor="t" anchorCtr="0" compatLnSpc="1"/>
            <a:lstStyle/>
            <a:p>
              <a:endParaRPr lang="id-ID" sz="2400">
                <a:cs typeface="+mn-ea"/>
                <a:sym typeface="+mn-lt"/>
              </a:endParaRPr>
            </a:p>
          </p:txBody>
        </p:sp>
        <p:sp>
          <p:nvSpPr>
            <p:cNvPr id="32" name="Freeform 51"/>
            <p:cNvSpPr/>
            <p:nvPr/>
          </p:nvSpPr>
          <p:spPr bwMode="auto">
            <a:xfrm>
              <a:off x="5855748" y="3684762"/>
              <a:ext cx="307975" cy="307975"/>
            </a:xfrm>
            <a:custGeom>
              <a:avLst/>
              <a:gdLst>
                <a:gd name="T0" fmla="*/ 55 w 82"/>
                <a:gd name="T1" fmla="*/ 50 h 82"/>
                <a:gd name="T2" fmla="*/ 33 w 82"/>
                <a:gd name="T3" fmla="*/ 50 h 82"/>
                <a:gd name="T4" fmla="*/ 33 w 82"/>
                <a:gd name="T5" fmla="*/ 28 h 82"/>
                <a:gd name="T6" fmla="*/ 58 w 82"/>
                <a:gd name="T7" fmla="*/ 4 h 82"/>
                <a:gd name="T8" fmla="*/ 41 w 82"/>
                <a:gd name="T9" fmla="*/ 0 h 82"/>
                <a:gd name="T10" fmla="*/ 0 w 82"/>
                <a:gd name="T11" fmla="*/ 41 h 82"/>
                <a:gd name="T12" fmla="*/ 41 w 82"/>
                <a:gd name="T13" fmla="*/ 82 h 82"/>
                <a:gd name="T14" fmla="*/ 82 w 82"/>
                <a:gd name="T15" fmla="*/ 41 h 82"/>
                <a:gd name="T16" fmla="*/ 79 w 82"/>
                <a:gd name="T17" fmla="*/ 26 h 82"/>
                <a:gd name="T18" fmla="*/ 55 w 82"/>
                <a:gd name="T19" fmla="*/ 5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2">
                  <a:moveTo>
                    <a:pt x="55" y="50"/>
                  </a:moveTo>
                  <a:cubicBezTo>
                    <a:pt x="49" y="56"/>
                    <a:pt x="39" y="56"/>
                    <a:pt x="33" y="50"/>
                  </a:cubicBezTo>
                  <a:cubicBezTo>
                    <a:pt x="27" y="44"/>
                    <a:pt x="27" y="34"/>
                    <a:pt x="33" y="28"/>
                  </a:cubicBezTo>
                  <a:cubicBezTo>
                    <a:pt x="58" y="4"/>
                    <a:pt x="58" y="4"/>
                    <a:pt x="58" y="4"/>
                  </a:cubicBezTo>
                  <a:cubicBezTo>
                    <a:pt x="53" y="1"/>
                    <a:pt x="47" y="0"/>
                    <a:pt x="41" y="0"/>
                  </a:cubicBezTo>
                  <a:cubicBezTo>
                    <a:pt x="18" y="0"/>
                    <a:pt x="0" y="18"/>
                    <a:pt x="0" y="41"/>
                  </a:cubicBezTo>
                  <a:cubicBezTo>
                    <a:pt x="0" y="63"/>
                    <a:pt x="18" y="82"/>
                    <a:pt x="41" y="82"/>
                  </a:cubicBezTo>
                  <a:cubicBezTo>
                    <a:pt x="63" y="82"/>
                    <a:pt x="82" y="63"/>
                    <a:pt x="82" y="41"/>
                  </a:cubicBezTo>
                  <a:cubicBezTo>
                    <a:pt x="82" y="35"/>
                    <a:pt x="81" y="30"/>
                    <a:pt x="79" y="26"/>
                  </a:cubicBezTo>
                  <a:lnTo>
                    <a:pt x="55" y="50"/>
                  </a:lnTo>
                  <a:close/>
                </a:path>
              </a:pathLst>
            </a:custGeom>
            <a:grpFill/>
            <a:ln>
              <a:noFill/>
            </a:ln>
          </p:spPr>
          <p:txBody>
            <a:bodyPr vert="horz" wrap="square" lIns="121920" tIns="60960" rIns="121920" bIns="60960" numCol="1" anchor="t" anchorCtr="0" compatLnSpc="1"/>
            <a:lstStyle/>
            <a:p>
              <a:endParaRPr lang="id-ID" sz="2400">
                <a:cs typeface="+mn-ea"/>
                <a:sym typeface="+mn-lt"/>
              </a:endParaRPr>
            </a:p>
          </p:txBody>
        </p:sp>
      </p:grpSp>
      <p:sp>
        <p:nvSpPr>
          <p:cNvPr id="33" name="TextBox 16"/>
          <p:cNvSpPr txBox="1"/>
          <p:nvPr/>
        </p:nvSpPr>
        <p:spPr>
          <a:xfrm>
            <a:off x="1524952" y="2206681"/>
            <a:ext cx="2637706" cy="1349025"/>
          </a:xfrm>
          <a:prstGeom prst="rect">
            <a:avLst/>
          </a:prstGeom>
          <a:noFill/>
        </p:spPr>
        <p:txBody>
          <a:bodyPr wrap="square" lIns="101541" tIns="50769" rIns="101541" bIns="50769" rtlCol="0">
            <a:spAutoFit/>
          </a:bodyPr>
          <a:lstStyle/>
          <a:p>
            <a:pPr>
              <a:lnSpc>
                <a:spcPct val="150000"/>
              </a:lnSpc>
            </a:pPr>
            <a:r>
              <a:rPr lang="zh-CN" altLang="en-US" dirty="0">
                <a:solidFill>
                  <a:schemeClr val="tx1">
                    <a:lumMod val="85000"/>
                    <a:lumOff val="15000"/>
                  </a:schemeClr>
                </a:solidFill>
                <a:cs typeface="+mn-ea"/>
                <a:sym typeface="+mn-lt"/>
              </a:rPr>
              <a:t>在此输入相关文字，输入您的文字内容输入您的文字内容</a:t>
            </a:r>
            <a:endParaRPr lang="en-US" altLang="zh-CN" dirty="0">
              <a:solidFill>
                <a:schemeClr val="tx1">
                  <a:lumMod val="85000"/>
                  <a:lumOff val="15000"/>
                </a:schemeClr>
              </a:solidFill>
              <a:cs typeface="+mn-ea"/>
              <a:sym typeface="+mn-lt"/>
            </a:endParaRPr>
          </a:p>
        </p:txBody>
      </p:sp>
      <p:sp>
        <p:nvSpPr>
          <p:cNvPr id="34" name="MH_Text_1"/>
          <p:cNvSpPr/>
          <p:nvPr>
            <p:custDataLst>
              <p:tags r:id="rId1"/>
            </p:custDataLst>
          </p:nvPr>
        </p:nvSpPr>
        <p:spPr>
          <a:xfrm>
            <a:off x="1614053" y="1772125"/>
            <a:ext cx="2459503" cy="2905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532" tIns="0" rIns="133532" bIns="0" rtlCol="0" anchor="t">
            <a:noAutofit/>
          </a:bodyPr>
          <a:lstStyle/>
          <a:p>
            <a:pPr>
              <a:lnSpc>
                <a:spcPct val="120000"/>
              </a:lnSpc>
              <a:buClr>
                <a:srgbClr val="C00000"/>
              </a:buClr>
            </a:pPr>
            <a:r>
              <a:rPr lang="zh-CN" altLang="en-US" sz="2400" b="1" dirty="0">
                <a:solidFill>
                  <a:schemeClr val="tx1">
                    <a:lumMod val="85000"/>
                    <a:lumOff val="15000"/>
                  </a:schemeClr>
                </a:solidFill>
                <a:cs typeface="+mn-ea"/>
                <a:sym typeface="+mn-lt"/>
              </a:rPr>
              <a:t>输入标题</a:t>
            </a:r>
            <a:endParaRPr lang="en-US" altLang="zh-CN" sz="2400" b="1" dirty="0">
              <a:solidFill>
                <a:schemeClr val="tx1">
                  <a:lumMod val="85000"/>
                  <a:lumOff val="15000"/>
                </a:schemeClr>
              </a:solidFill>
              <a:cs typeface="+mn-ea"/>
              <a:sym typeface="+mn-lt"/>
            </a:endParaRPr>
          </a:p>
        </p:txBody>
      </p:sp>
      <p:sp>
        <p:nvSpPr>
          <p:cNvPr id="35" name="TextBox 16"/>
          <p:cNvSpPr txBox="1"/>
          <p:nvPr/>
        </p:nvSpPr>
        <p:spPr>
          <a:xfrm>
            <a:off x="1536647" y="4608559"/>
            <a:ext cx="2637706" cy="1349025"/>
          </a:xfrm>
          <a:prstGeom prst="rect">
            <a:avLst/>
          </a:prstGeom>
          <a:noFill/>
        </p:spPr>
        <p:txBody>
          <a:bodyPr wrap="square" lIns="101541" tIns="50769" rIns="101541" bIns="50769" rtlCol="0">
            <a:spAutoFit/>
          </a:bodyPr>
          <a:lstStyle/>
          <a:p>
            <a:pPr>
              <a:lnSpc>
                <a:spcPct val="150000"/>
              </a:lnSpc>
            </a:pPr>
            <a:r>
              <a:rPr lang="zh-CN" altLang="en-US" dirty="0">
                <a:solidFill>
                  <a:schemeClr val="tx1">
                    <a:lumMod val="85000"/>
                    <a:lumOff val="15000"/>
                  </a:schemeClr>
                </a:solidFill>
                <a:cs typeface="+mn-ea"/>
                <a:sym typeface="+mn-lt"/>
              </a:rPr>
              <a:t>在此输入相关文字，输入您的文字内容输入您的文字内容</a:t>
            </a:r>
            <a:endParaRPr lang="en-US" altLang="zh-CN" dirty="0">
              <a:solidFill>
                <a:schemeClr val="tx1">
                  <a:lumMod val="85000"/>
                  <a:lumOff val="15000"/>
                </a:schemeClr>
              </a:solidFill>
              <a:cs typeface="+mn-ea"/>
              <a:sym typeface="+mn-lt"/>
            </a:endParaRPr>
          </a:p>
        </p:txBody>
      </p:sp>
      <p:sp>
        <p:nvSpPr>
          <p:cNvPr id="36" name="MH_Text_1"/>
          <p:cNvSpPr/>
          <p:nvPr>
            <p:custDataLst>
              <p:tags r:id="rId2"/>
            </p:custDataLst>
          </p:nvPr>
        </p:nvSpPr>
        <p:spPr>
          <a:xfrm>
            <a:off x="1625748" y="4174003"/>
            <a:ext cx="2459503" cy="2905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532" tIns="0" rIns="133532" bIns="0" rtlCol="0" anchor="t">
            <a:noAutofit/>
          </a:bodyPr>
          <a:lstStyle/>
          <a:p>
            <a:pPr>
              <a:lnSpc>
                <a:spcPct val="120000"/>
              </a:lnSpc>
              <a:buClr>
                <a:srgbClr val="C00000"/>
              </a:buClr>
            </a:pPr>
            <a:r>
              <a:rPr lang="zh-CN" altLang="en-US" sz="2400" b="1" dirty="0">
                <a:solidFill>
                  <a:schemeClr val="tx1">
                    <a:lumMod val="85000"/>
                    <a:lumOff val="15000"/>
                  </a:schemeClr>
                </a:solidFill>
                <a:cs typeface="+mn-ea"/>
                <a:sym typeface="+mn-lt"/>
              </a:rPr>
              <a:t>输入标题</a:t>
            </a:r>
            <a:endParaRPr lang="en-US" altLang="zh-CN" sz="2400" b="1" dirty="0">
              <a:solidFill>
                <a:schemeClr val="tx1">
                  <a:lumMod val="85000"/>
                  <a:lumOff val="15000"/>
                </a:schemeClr>
              </a:solidFill>
              <a:cs typeface="+mn-ea"/>
              <a:sym typeface="+mn-lt"/>
            </a:endParaRPr>
          </a:p>
        </p:txBody>
      </p:sp>
      <p:sp>
        <p:nvSpPr>
          <p:cNvPr id="37" name="TextBox 16"/>
          <p:cNvSpPr txBox="1"/>
          <p:nvPr/>
        </p:nvSpPr>
        <p:spPr>
          <a:xfrm>
            <a:off x="8495917" y="2233453"/>
            <a:ext cx="2637706" cy="1349025"/>
          </a:xfrm>
          <a:prstGeom prst="rect">
            <a:avLst/>
          </a:prstGeom>
          <a:noFill/>
        </p:spPr>
        <p:txBody>
          <a:bodyPr wrap="square" lIns="101541" tIns="50769" rIns="101541" bIns="50769" rtlCol="0">
            <a:spAutoFit/>
          </a:bodyPr>
          <a:lstStyle/>
          <a:p>
            <a:pPr>
              <a:lnSpc>
                <a:spcPct val="150000"/>
              </a:lnSpc>
            </a:pPr>
            <a:r>
              <a:rPr lang="zh-CN" altLang="en-US" dirty="0">
                <a:solidFill>
                  <a:schemeClr val="tx1">
                    <a:lumMod val="85000"/>
                    <a:lumOff val="15000"/>
                  </a:schemeClr>
                </a:solidFill>
                <a:cs typeface="+mn-ea"/>
                <a:sym typeface="+mn-lt"/>
              </a:rPr>
              <a:t>在此输入相关文字，输入您的文字内容输入您的文字内容</a:t>
            </a:r>
            <a:endParaRPr lang="en-US" altLang="zh-CN" dirty="0">
              <a:solidFill>
                <a:schemeClr val="tx1">
                  <a:lumMod val="85000"/>
                  <a:lumOff val="15000"/>
                </a:schemeClr>
              </a:solidFill>
              <a:cs typeface="+mn-ea"/>
              <a:sym typeface="+mn-lt"/>
            </a:endParaRPr>
          </a:p>
        </p:txBody>
      </p:sp>
      <p:sp>
        <p:nvSpPr>
          <p:cNvPr id="38" name="MH_Text_1"/>
          <p:cNvSpPr/>
          <p:nvPr>
            <p:custDataLst>
              <p:tags r:id="rId3"/>
            </p:custDataLst>
          </p:nvPr>
        </p:nvSpPr>
        <p:spPr>
          <a:xfrm>
            <a:off x="8585018" y="1798897"/>
            <a:ext cx="2459503" cy="2905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532" tIns="0" rIns="133532" bIns="0" rtlCol="0" anchor="t">
            <a:noAutofit/>
          </a:bodyPr>
          <a:lstStyle/>
          <a:p>
            <a:pPr>
              <a:lnSpc>
                <a:spcPct val="120000"/>
              </a:lnSpc>
              <a:buClr>
                <a:srgbClr val="C00000"/>
              </a:buClr>
            </a:pPr>
            <a:r>
              <a:rPr lang="zh-CN" altLang="en-US" sz="2400" b="1" dirty="0">
                <a:solidFill>
                  <a:schemeClr val="tx1">
                    <a:lumMod val="85000"/>
                    <a:lumOff val="15000"/>
                  </a:schemeClr>
                </a:solidFill>
                <a:cs typeface="+mn-ea"/>
                <a:sym typeface="+mn-lt"/>
              </a:rPr>
              <a:t>输入标题</a:t>
            </a:r>
            <a:endParaRPr lang="en-US" altLang="zh-CN" sz="2400" b="1" dirty="0">
              <a:solidFill>
                <a:schemeClr val="tx1">
                  <a:lumMod val="85000"/>
                  <a:lumOff val="15000"/>
                </a:schemeClr>
              </a:solidFill>
              <a:cs typeface="+mn-ea"/>
              <a:sym typeface="+mn-lt"/>
            </a:endParaRPr>
          </a:p>
        </p:txBody>
      </p:sp>
      <p:sp>
        <p:nvSpPr>
          <p:cNvPr id="39" name="TextBox 16"/>
          <p:cNvSpPr txBox="1"/>
          <p:nvPr/>
        </p:nvSpPr>
        <p:spPr>
          <a:xfrm>
            <a:off x="8507612" y="4635331"/>
            <a:ext cx="2637706" cy="1349025"/>
          </a:xfrm>
          <a:prstGeom prst="rect">
            <a:avLst/>
          </a:prstGeom>
          <a:noFill/>
        </p:spPr>
        <p:txBody>
          <a:bodyPr wrap="square" lIns="101541" tIns="50769" rIns="101541" bIns="50769" rtlCol="0">
            <a:spAutoFit/>
          </a:bodyPr>
          <a:lstStyle/>
          <a:p>
            <a:pPr>
              <a:lnSpc>
                <a:spcPct val="150000"/>
              </a:lnSpc>
            </a:pPr>
            <a:r>
              <a:rPr lang="zh-CN" altLang="en-US" dirty="0">
                <a:solidFill>
                  <a:schemeClr val="tx1">
                    <a:lumMod val="85000"/>
                    <a:lumOff val="15000"/>
                  </a:schemeClr>
                </a:solidFill>
                <a:cs typeface="+mn-ea"/>
                <a:sym typeface="+mn-lt"/>
              </a:rPr>
              <a:t>在此输入相关文字，输入您的文字内容输入您的文字内容</a:t>
            </a:r>
            <a:endParaRPr lang="en-US" altLang="zh-CN" dirty="0">
              <a:solidFill>
                <a:schemeClr val="tx1">
                  <a:lumMod val="85000"/>
                  <a:lumOff val="15000"/>
                </a:schemeClr>
              </a:solidFill>
              <a:cs typeface="+mn-ea"/>
              <a:sym typeface="+mn-lt"/>
            </a:endParaRPr>
          </a:p>
        </p:txBody>
      </p:sp>
      <p:sp>
        <p:nvSpPr>
          <p:cNvPr id="40" name="MH_Text_1"/>
          <p:cNvSpPr/>
          <p:nvPr>
            <p:custDataLst>
              <p:tags r:id="rId4"/>
            </p:custDataLst>
          </p:nvPr>
        </p:nvSpPr>
        <p:spPr>
          <a:xfrm>
            <a:off x="8596713" y="4200775"/>
            <a:ext cx="2459503" cy="2905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3532" tIns="0" rIns="133532" bIns="0" rtlCol="0" anchor="t">
            <a:noAutofit/>
          </a:bodyPr>
          <a:lstStyle/>
          <a:p>
            <a:pPr>
              <a:lnSpc>
                <a:spcPct val="120000"/>
              </a:lnSpc>
              <a:buClr>
                <a:srgbClr val="C00000"/>
              </a:buClr>
            </a:pPr>
            <a:r>
              <a:rPr lang="zh-CN" altLang="en-US" sz="2400" b="1" dirty="0">
                <a:solidFill>
                  <a:schemeClr val="tx1">
                    <a:lumMod val="85000"/>
                    <a:lumOff val="15000"/>
                  </a:schemeClr>
                </a:solidFill>
                <a:cs typeface="+mn-ea"/>
                <a:sym typeface="+mn-lt"/>
              </a:rPr>
              <a:t>输入标题</a:t>
            </a:r>
            <a:endParaRPr lang="en-US" altLang="zh-CN" sz="2400" b="1"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conveyor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par>
                          <p:cTn id="34" fill="hold">
                            <p:stCondLst>
                              <p:cond delay="3500"/>
                            </p:stCondLst>
                            <p:childTnLst>
                              <p:par>
                                <p:cTn id="35" presetID="53" presetClass="entr" presetSubtype="16"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Effect transition="in" filter="fade">
                                      <p:cBhvr>
                                        <p:cTn id="39" dur="500"/>
                                        <p:tgtEl>
                                          <p:spTgt spid="25"/>
                                        </p:tgtEl>
                                      </p:cBhvr>
                                    </p:animEffect>
                                  </p:childTnLst>
                                </p:cTn>
                              </p:par>
                            </p:childTnLst>
                          </p:cTn>
                        </p:par>
                        <p:par>
                          <p:cTn id="40" fill="hold">
                            <p:stCondLst>
                              <p:cond delay="4000"/>
                            </p:stCondLst>
                            <p:childTnLst>
                              <p:par>
                                <p:cTn id="41" presetID="52" presetClass="entr" presetSubtype="0"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Scale>
                                      <p:cBhvr>
                                        <p:cTn id="43" dur="1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500" decel="50000" fill="hold">
                                          <p:stCondLst>
                                            <p:cond delay="0"/>
                                          </p:stCondLst>
                                        </p:cTn>
                                        <p:tgtEl>
                                          <p:spTgt spid="33"/>
                                        </p:tgtEl>
                                        <p:attrNameLst>
                                          <p:attrName>ppt_x</p:attrName>
                                          <p:attrName>ppt_y</p:attrName>
                                        </p:attrNameLst>
                                      </p:cBhvr>
                                    </p:animMotion>
                                    <p:animEffect transition="in" filter="fade">
                                      <p:cBhvr>
                                        <p:cTn id="45" dur="1500"/>
                                        <p:tgtEl>
                                          <p:spTgt spid="33"/>
                                        </p:tgtEl>
                                      </p:cBhvr>
                                    </p:animEffect>
                                  </p:childTnLst>
                                </p:cTn>
                              </p:par>
                            </p:childTnLst>
                          </p:cTn>
                        </p:par>
                        <p:par>
                          <p:cTn id="46" fill="hold">
                            <p:stCondLst>
                              <p:cond delay="5500"/>
                            </p:stCondLst>
                            <p:childTnLst>
                              <p:par>
                                <p:cTn id="47" presetID="47" presetClass="entr" presetSubtype="0" fill="hold" grpId="0" nodeType="after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1000"/>
                                        <p:tgtEl>
                                          <p:spTgt spid="34"/>
                                        </p:tgtEl>
                                      </p:cBhvr>
                                    </p:animEffect>
                                    <p:anim calcmode="lin" valueType="num">
                                      <p:cBhvr>
                                        <p:cTn id="50" dur="1000" fill="hold"/>
                                        <p:tgtEl>
                                          <p:spTgt spid="34"/>
                                        </p:tgtEl>
                                        <p:attrNameLst>
                                          <p:attrName>ppt_x</p:attrName>
                                        </p:attrNameLst>
                                      </p:cBhvr>
                                      <p:tavLst>
                                        <p:tav tm="0">
                                          <p:val>
                                            <p:strVal val="#ppt_x"/>
                                          </p:val>
                                        </p:tav>
                                        <p:tav tm="100000">
                                          <p:val>
                                            <p:strVal val="#ppt_x"/>
                                          </p:val>
                                        </p:tav>
                                      </p:tavLst>
                                    </p:anim>
                                    <p:anim calcmode="lin" valueType="num">
                                      <p:cBhvr>
                                        <p:cTn id="51" dur="1000" fill="hold"/>
                                        <p:tgtEl>
                                          <p:spTgt spid="34"/>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52" presetClass="entr" presetSubtype="0"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Scale>
                                      <p:cBhvr>
                                        <p:cTn id="55" dur="1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6" dur="1500" decel="50000" fill="hold">
                                          <p:stCondLst>
                                            <p:cond delay="0"/>
                                          </p:stCondLst>
                                        </p:cTn>
                                        <p:tgtEl>
                                          <p:spTgt spid="35"/>
                                        </p:tgtEl>
                                        <p:attrNameLst>
                                          <p:attrName>ppt_x</p:attrName>
                                          <p:attrName>ppt_y</p:attrName>
                                        </p:attrNameLst>
                                      </p:cBhvr>
                                    </p:animMotion>
                                    <p:animEffect transition="in" filter="fade">
                                      <p:cBhvr>
                                        <p:cTn id="57" dur="1500"/>
                                        <p:tgtEl>
                                          <p:spTgt spid="35"/>
                                        </p:tgtEl>
                                      </p:cBhvr>
                                    </p:animEffect>
                                  </p:childTnLst>
                                </p:cTn>
                              </p:par>
                            </p:childTnLst>
                          </p:cTn>
                        </p:par>
                        <p:par>
                          <p:cTn id="58" fill="hold">
                            <p:stCondLst>
                              <p:cond delay="8000"/>
                            </p:stCondLst>
                            <p:childTnLst>
                              <p:par>
                                <p:cTn id="59" presetID="47"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1000"/>
                                        <p:tgtEl>
                                          <p:spTgt spid="36"/>
                                        </p:tgtEl>
                                      </p:cBhvr>
                                    </p:animEffect>
                                    <p:anim calcmode="lin" valueType="num">
                                      <p:cBhvr>
                                        <p:cTn id="62" dur="1000" fill="hold"/>
                                        <p:tgtEl>
                                          <p:spTgt spid="36"/>
                                        </p:tgtEl>
                                        <p:attrNameLst>
                                          <p:attrName>ppt_x</p:attrName>
                                        </p:attrNameLst>
                                      </p:cBhvr>
                                      <p:tavLst>
                                        <p:tav tm="0">
                                          <p:val>
                                            <p:strVal val="#ppt_x"/>
                                          </p:val>
                                        </p:tav>
                                        <p:tav tm="100000">
                                          <p:val>
                                            <p:strVal val="#ppt_x"/>
                                          </p:val>
                                        </p:tav>
                                      </p:tavLst>
                                    </p:anim>
                                    <p:anim calcmode="lin" valueType="num">
                                      <p:cBhvr>
                                        <p:cTn id="63" dur="1000" fill="hold"/>
                                        <p:tgtEl>
                                          <p:spTgt spid="36"/>
                                        </p:tgtEl>
                                        <p:attrNameLst>
                                          <p:attrName>ppt_y</p:attrName>
                                        </p:attrNameLst>
                                      </p:cBhvr>
                                      <p:tavLst>
                                        <p:tav tm="0">
                                          <p:val>
                                            <p:strVal val="#ppt_y-.1"/>
                                          </p:val>
                                        </p:tav>
                                        <p:tav tm="100000">
                                          <p:val>
                                            <p:strVal val="#ppt_y"/>
                                          </p:val>
                                        </p:tav>
                                      </p:tavLst>
                                    </p:anim>
                                  </p:childTnLst>
                                </p:cTn>
                              </p:par>
                            </p:childTnLst>
                          </p:cTn>
                        </p:par>
                        <p:par>
                          <p:cTn id="64" fill="hold">
                            <p:stCondLst>
                              <p:cond delay="9000"/>
                            </p:stCondLst>
                            <p:childTnLst>
                              <p:par>
                                <p:cTn id="65" presetID="52" presetClass="entr" presetSubtype="0"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Scale>
                                      <p:cBhvr>
                                        <p:cTn id="67" dur="150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500" decel="50000" fill="hold">
                                          <p:stCondLst>
                                            <p:cond delay="0"/>
                                          </p:stCondLst>
                                        </p:cTn>
                                        <p:tgtEl>
                                          <p:spTgt spid="37"/>
                                        </p:tgtEl>
                                        <p:attrNameLst>
                                          <p:attrName>ppt_x</p:attrName>
                                          <p:attrName>ppt_y</p:attrName>
                                        </p:attrNameLst>
                                      </p:cBhvr>
                                    </p:animMotion>
                                    <p:animEffect transition="in" filter="fade">
                                      <p:cBhvr>
                                        <p:cTn id="69" dur="1500"/>
                                        <p:tgtEl>
                                          <p:spTgt spid="37"/>
                                        </p:tgtEl>
                                      </p:cBhvr>
                                    </p:animEffect>
                                  </p:childTnLst>
                                </p:cTn>
                              </p:par>
                            </p:childTnLst>
                          </p:cTn>
                        </p:par>
                        <p:par>
                          <p:cTn id="70" fill="hold">
                            <p:stCondLst>
                              <p:cond delay="10500"/>
                            </p:stCondLst>
                            <p:childTnLst>
                              <p:par>
                                <p:cTn id="71" presetID="47" presetClass="entr" presetSubtype="0"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1000"/>
                                        <p:tgtEl>
                                          <p:spTgt spid="38"/>
                                        </p:tgtEl>
                                      </p:cBhvr>
                                    </p:animEffect>
                                    <p:anim calcmode="lin" valueType="num">
                                      <p:cBhvr>
                                        <p:cTn id="74" dur="1000" fill="hold"/>
                                        <p:tgtEl>
                                          <p:spTgt spid="38"/>
                                        </p:tgtEl>
                                        <p:attrNameLst>
                                          <p:attrName>ppt_x</p:attrName>
                                        </p:attrNameLst>
                                      </p:cBhvr>
                                      <p:tavLst>
                                        <p:tav tm="0">
                                          <p:val>
                                            <p:strVal val="#ppt_x"/>
                                          </p:val>
                                        </p:tav>
                                        <p:tav tm="100000">
                                          <p:val>
                                            <p:strVal val="#ppt_x"/>
                                          </p:val>
                                        </p:tav>
                                      </p:tavLst>
                                    </p:anim>
                                    <p:anim calcmode="lin" valueType="num">
                                      <p:cBhvr>
                                        <p:cTn id="75" dur="1000" fill="hold"/>
                                        <p:tgtEl>
                                          <p:spTgt spid="38"/>
                                        </p:tgtEl>
                                        <p:attrNameLst>
                                          <p:attrName>ppt_y</p:attrName>
                                        </p:attrNameLst>
                                      </p:cBhvr>
                                      <p:tavLst>
                                        <p:tav tm="0">
                                          <p:val>
                                            <p:strVal val="#ppt_y-.1"/>
                                          </p:val>
                                        </p:tav>
                                        <p:tav tm="100000">
                                          <p:val>
                                            <p:strVal val="#ppt_y"/>
                                          </p:val>
                                        </p:tav>
                                      </p:tavLst>
                                    </p:anim>
                                  </p:childTnLst>
                                </p:cTn>
                              </p:par>
                            </p:childTnLst>
                          </p:cTn>
                        </p:par>
                        <p:par>
                          <p:cTn id="76" fill="hold">
                            <p:stCondLst>
                              <p:cond delay="11500"/>
                            </p:stCondLst>
                            <p:childTnLst>
                              <p:par>
                                <p:cTn id="77" presetID="52" presetClass="entr" presetSubtype="0" fill="hold" grpId="0" nodeType="afterEffect">
                                  <p:stCondLst>
                                    <p:cond delay="0"/>
                                  </p:stCondLst>
                                  <p:childTnLst>
                                    <p:set>
                                      <p:cBhvr>
                                        <p:cTn id="78" dur="1" fill="hold">
                                          <p:stCondLst>
                                            <p:cond delay="0"/>
                                          </p:stCondLst>
                                        </p:cTn>
                                        <p:tgtEl>
                                          <p:spTgt spid="39"/>
                                        </p:tgtEl>
                                        <p:attrNameLst>
                                          <p:attrName>style.visibility</p:attrName>
                                        </p:attrNameLst>
                                      </p:cBhvr>
                                      <p:to>
                                        <p:strVal val="visible"/>
                                      </p:to>
                                    </p:set>
                                    <p:animScale>
                                      <p:cBhvr>
                                        <p:cTn id="79" dur="15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1500" decel="50000" fill="hold">
                                          <p:stCondLst>
                                            <p:cond delay="0"/>
                                          </p:stCondLst>
                                        </p:cTn>
                                        <p:tgtEl>
                                          <p:spTgt spid="39"/>
                                        </p:tgtEl>
                                        <p:attrNameLst>
                                          <p:attrName>ppt_x</p:attrName>
                                          <p:attrName>ppt_y</p:attrName>
                                        </p:attrNameLst>
                                      </p:cBhvr>
                                    </p:animMotion>
                                    <p:animEffect transition="in" filter="fade">
                                      <p:cBhvr>
                                        <p:cTn id="81" dur="1500"/>
                                        <p:tgtEl>
                                          <p:spTgt spid="39"/>
                                        </p:tgtEl>
                                      </p:cBhvr>
                                    </p:animEffect>
                                  </p:childTnLst>
                                </p:cTn>
                              </p:par>
                            </p:childTnLst>
                          </p:cTn>
                        </p:par>
                        <p:par>
                          <p:cTn id="82" fill="hold">
                            <p:stCondLst>
                              <p:cond delay="13000"/>
                            </p:stCondLst>
                            <p:childTnLst>
                              <p:par>
                                <p:cTn id="83" presetID="47" presetClass="entr" presetSubtype="0" fill="hold" grpId="0" nodeType="afterEffect">
                                  <p:stCondLst>
                                    <p:cond delay="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1000"/>
                                        <p:tgtEl>
                                          <p:spTgt spid="40"/>
                                        </p:tgtEl>
                                      </p:cBhvr>
                                    </p:animEffect>
                                    <p:anim calcmode="lin" valueType="num">
                                      <p:cBhvr>
                                        <p:cTn id="86" dur="1000" fill="hold"/>
                                        <p:tgtEl>
                                          <p:spTgt spid="40"/>
                                        </p:tgtEl>
                                        <p:attrNameLst>
                                          <p:attrName>ppt_x</p:attrName>
                                        </p:attrNameLst>
                                      </p:cBhvr>
                                      <p:tavLst>
                                        <p:tav tm="0">
                                          <p:val>
                                            <p:strVal val="#ppt_x"/>
                                          </p:val>
                                        </p:tav>
                                        <p:tav tm="100000">
                                          <p:val>
                                            <p:strVal val="#ppt_x"/>
                                          </p:val>
                                        </p:tav>
                                      </p:tavLst>
                                    </p:anim>
                                    <p:anim calcmode="lin" valueType="num">
                                      <p:cBhvr>
                                        <p:cTn id="87"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3" grpId="0"/>
      <p:bldP spid="34" grpId="0"/>
      <p:bldP spid="35" grpId="0"/>
      <p:bldP spid="36" grpId="0"/>
      <p:bldP spid="37" grpId="0"/>
      <p:bldP spid="38" grpId="0"/>
      <p:bldP spid="39" grpId="0"/>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预算内容</a:t>
            </a:r>
            <a:endParaRPr lang="zh-CN" altLang="en-US" sz="3200" b="1" dirty="0">
              <a:solidFill>
                <a:srgbClr val="333F50"/>
              </a:solidFill>
              <a:latin typeface="+mn-lt"/>
              <a:ea typeface="+mn-ea"/>
              <a:cs typeface="+mn-ea"/>
              <a:sym typeface="+mn-lt"/>
            </a:endParaRPr>
          </a:p>
        </p:txBody>
      </p:sp>
      <p:sp>
        <p:nvSpPr>
          <p:cNvPr id="9" name="文本框 8"/>
          <p:cNvSpPr txBox="1"/>
          <p:nvPr/>
        </p:nvSpPr>
        <p:spPr>
          <a:xfrm>
            <a:off x="1026943" y="1820876"/>
            <a:ext cx="2656496" cy="461665"/>
          </a:xfrm>
          <a:prstGeom prst="rect">
            <a:avLst/>
          </a:prstGeom>
          <a:noFill/>
        </p:spPr>
        <p:txBody>
          <a:bodyPr wrap="square">
            <a:spAutoFit/>
          </a:bodyPr>
          <a:lstStyle>
            <a:defPPr>
              <a:defRPr lang="zh-CN"/>
            </a:defPPr>
            <a:lvl1pPr algn="ctr">
              <a:defRPr sz="20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pPr algn="l"/>
            <a:r>
              <a:rPr lang="zh-CN" altLang="en-US" sz="2400" dirty="0">
                <a:solidFill>
                  <a:schemeClr val="tx1">
                    <a:lumMod val="85000"/>
                    <a:lumOff val="15000"/>
                  </a:schemeClr>
                </a:solidFill>
                <a:latin typeface="+mn-lt"/>
                <a:ea typeface="+mn-ea"/>
                <a:cs typeface="+mn-ea"/>
                <a:sym typeface="+mn-lt"/>
              </a:rPr>
              <a:t>现金流量预算</a:t>
            </a:r>
            <a:endParaRPr lang="zh-CN" altLang="en-US" sz="2400" dirty="0">
              <a:solidFill>
                <a:schemeClr val="tx1">
                  <a:lumMod val="85000"/>
                  <a:lumOff val="15000"/>
                </a:schemeClr>
              </a:solidFill>
              <a:latin typeface="+mn-lt"/>
              <a:ea typeface="+mn-ea"/>
              <a:cs typeface="+mn-ea"/>
              <a:sym typeface="+mn-lt"/>
            </a:endParaRPr>
          </a:p>
        </p:txBody>
      </p:sp>
      <p:sp>
        <p:nvSpPr>
          <p:cNvPr id="10" name="矩形 9"/>
          <p:cNvSpPr/>
          <p:nvPr/>
        </p:nvSpPr>
        <p:spPr>
          <a:xfrm>
            <a:off x="1026943" y="4722193"/>
            <a:ext cx="3796275" cy="1338828"/>
          </a:xfrm>
          <a:prstGeom prst="rect">
            <a:avLst/>
          </a:prstGeom>
        </p:spPr>
        <p:txBody>
          <a:bodyPr wrap="square">
            <a:spAutoFit/>
          </a:bodyPr>
          <a:lstStyle/>
          <a:p>
            <a:pPr>
              <a:lnSpc>
                <a:spcPct val="150000"/>
              </a:lnSpc>
            </a:pPr>
            <a:r>
              <a:rPr lang="en-US" altLang="zh-CN" dirty="0">
                <a:solidFill>
                  <a:schemeClr val="tx1">
                    <a:lumMod val="85000"/>
                    <a:lumOff val="15000"/>
                  </a:schemeClr>
                </a:solidFill>
                <a:cs typeface="+mn-ea"/>
                <a:sym typeface="+mn-lt"/>
              </a:rPr>
              <a:t>1.</a:t>
            </a:r>
            <a:r>
              <a:rPr lang="zh-CN" altLang="en-US" dirty="0">
                <a:solidFill>
                  <a:schemeClr val="tx1">
                    <a:lumMod val="85000"/>
                    <a:lumOff val="15000"/>
                  </a:schemeClr>
                </a:solidFill>
                <a:cs typeface="+mn-ea"/>
                <a:sym typeface="+mn-lt"/>
              </a:rPr>
              <a:t>外汇汇率波动</a:t>
            </a:r>
            <a:endParaRPr lang="zh-CN" altLang="en-US" dirty="0">
              <a:solidFill>
                <a:schemeClr val="tx1">
                  <a:lumMod val="85000"/>
                  <a:lumOff val="15000"/>
                </a:schemeClr>
              </a:solidFill>
              <a:cs typeface="+mn-ea"/>
              <a:sym typeface="+mn-lt"/>
            </a:endParaRPr>
          </a:p>
          <a:p>
            <a:pPr>
              <a:lnSpc>
                <a:spcPct val="150000"/>
              </a:lnSpc>
            </a:pPr>
            <a:r>
              <a:rPr lang="en-US" altLang="zh-CN" dirty="0">
                <a:solidFill>
                  <a:schemeClr val="tx1">
                    <a:lumMod val="85000"/>
                    <a:lumOff val="15000"/>
                  </a:schemeClr>
                </a:solidFill>
                <a:cs typeface="+mn-ea"/>
                <a:sym typeface="+mn-lt"/>
              </a:rPr>
              <a:t>2.</a:t>
            </a:r>
            <a:r>
              <a:rPr lang="zh-CN" altLang="en-US" dirty="0">
                <a:solidFill>
                  <a:schemeClr val="tx1">
                    <a:lumMod val="85000"/>
                    <a:lumOff val="15000"/>
                  </a:schemeClr>
                </a:solidFill>
                <a:cs typeface="+mn-ea"/>
                <a:sym typeface="+mn-lt"/>
              </a:rPr>
              <a:t>可能会有的高通胀率</a:t>
            </a:r>
            <a:endParaRPr lang="zh-CN" altLang="en-US" dirty="0">
              <a:solidFill>
                <a:schemeClr val="tx1">
                  <a:lumMod val="85000"/>
                  <a:lumOff val="15000"/>
                </a:schemeClr>
              </a:solidFill>
              <a:cs typeface="+mn-ea"/>
              <a:sym typeface="+mn-lt"/>
            </a:endParaRPr>
          </a:p>
          <a:p>
            <a:pPr>
              <a:lnSpc>
                <a:spcPct val="150000"/>
              </a:lnSpc>
            </a:pPr>
            <a:r>
              <a:rPr lang="en-US" altLang="zh-CN" dirty="0">
                <a:solidFill>
                  <a:schemeClr val="tx1">
                    <a:lumMod val="85000"/>
                    <a:lumOff val="15000"/>
                  </a:schemeClr>
                </a:solidFill>
                <a:cs typeface="+mn-ea"/>
                <a:sym typeface="+mn-lt"/>
              </a:rPr>
              <a:t>3.</a:t>
            </a:r>
            <a:r>
              <a:rPr lang="zh-CN" altLang="en-US" dirty="0">
                <a:solidFill>
                  <a:schemeClr val="tx1">
                    <a:lumMod val="85000"/>
                    <a:lumOff val="15000"/>
                  </a:schemeClr>
                </a:solidFill>
                <a:cs typeface="+mn-ea"/>
                <a:sym typeface="+mn-lt"/>
              </a:rPr>
              <a:t>当地政府政策</a:t>
            </a:r>
            <a:endParaRPr lang="zh-CN" altLang="en-US" dirty="0">
              <a:solidFill>
                <a:schemeClr val="tx1">
                  <a:lumMod val="85000"/>
                  <a:lumOff val="15000"/>
                </a:schemeClr>
              </a:solidFill>
              <a:cs typeface="+mn-ea"/>
              <a:sym typeface="+mn-lt"/>
            </a:endParaRPr>
          </a:p>
        </p:txBody>
      </p:sp>
      <p:sp>
        <p:nvSpPr>
          <p:cNvPr id="11" name="矩形 10"/>
          <p:cNvSpPr/>
          <p:nvPr/>
        </p:nvSpPr>
        <p:spPr>
          <a:xfrm>
            <a:off x="1026943" y="3068728"/>
            <a:ext cx="6096000" cy="874407"/>
          </a:xfrm>
          <a:prstGeom prst="rect">
            <a:avLst/>
          </a:prstGeom>
        </p:spPr>
        <p:txBody>
          <a:bodyPr>
            <a:spAutoFit/>
          </a:bodyPr>
          <a:lstStyle/>
          <a:p>
            <a:pPr>
              <a:lnSpc>
                <a:spcPct val="150000"/>
              </a:lnSpc>
            </a:pPr>
            <a:r>
              <a:rPr lang="en-US" altLang="zh-CN" dirty="0">
                <a:solidFill>
                  <a:schemeClr val="tx1">
                    <a:lumMod val="85000"/>
                    <a:lumOff val="15000"/>
                  </a:schemeClr>
                </a:solidFill>
                <a:cs typeface="+mn-ea"/>
                <a:sym typeface="+mn-lt"/>
              </a:rPr>
              <a:t>1.</a:t>
            </a:r>
            <a:r>
              <a:rPr lang="zh-CN" altLang="en-US" dirty="0">
                <a:solidFill>
                  <a:schemeClr val="tx1">
                    <a:lumMod val="85000"/>
                    <a:lumOff val="15000"/>
                  </a:schemeClr>
                </a:solidFill>
                <a:cs typeface="+mn-ea"/>
                <a:sym typeface="+mn-lt"/>
              </a:rPr>
              <a:t>这个是财务部门的事情，我们先不去管它了。</a:t>
            </a:r>
            <a:endParaRPr lang="zh-CN" altLang="en-US" dirty="0">
              <a:solidFill>
                <a:schemeClr val="tx1">
                  <a:lumMod val="85000"/>
                  <a:lumOff val="15000"/>
                </a:schemeClr>
              </a:solidFill>
              <a:cs typeface="+mn-ea"/>
              <a:sym typeface="+mn-lt"/>
            </a:endParaRPr>
          </a:p>
          <a:p>
            <a:pPr>
              <a:lnSpc>
                <a:spcPct val="150000"/>
              </a:lnSpc>
            </a:pPr>
            <a:r>
              <a:rPr lang="en-US" altLang="zh-CN" dirty="0">
                <a:solidFill>
                  <a:schemeClr val="tx1">
                    <a:lumMod val="85000"/>
                    <a:lumOff val="15000"/>
                  </a:schemeClr>
                </a:solidFill>
                <a:cs typeface="+mn-ea"/>
                <a:sym typeface="+mn-lt"/>
              </a:rPr>
              <a:t>2.</a:t>
            </a:r>
            <a:r>
              <a:rPr lang="zh-CN" altLang="en-US" dirty="0">
                <a:solidFill>
                  <a:schemeClr val="tx1">
                    <a:lumMod val="85000"/>
                    <a:lumOff val="15000"/>
                  </a:schemeClr>
                </a:solidFill>
                <a:cs typeface="+mn-ea"/>
                <a:sym typeface="+mn-lt"/>
              </a:rPr>
              <a:t>之后基本都是财务部门的事情了。</a:t>
            </a:r>
            <a:endParaRPr lang="zh-CN" altLang="en-US" dirty="0">
              <a:solidFill>
                <a:schemeClr val="tx1">
                  <a:lumMod val="85000"/>
                  <a:lumOff val="15000"/>
                </a:schemeClr>
              </a:solidFill>
              <a:cs typeface="+mn-ea"/>
              <a:sym typeface="+mn-lt"/>
            </a:endParaRPr>
          </a:p>
        </p:txBody>
      </p:sp>
      <p:sp>
        <p:nvSpPr>
          <p:cNvPr id="12" name="矩形 11"/>
          <p:cNvSpPr/>
          <p:nvPr/>
        </p:nvSpPr>
        <p:spPr>
          <a:xfrm>
            <a:off x="1026943" y="2634609"/>
            <a:ext cx="5724644" cy="369332"/>
          </a:xfrm>
          <a:prstGeom prst="rect">
            <a:avLst/>
          </a:prstGeom>
        </p:spPr>
        <p:txBody>
          <a:bodyPr wrap="none">
            <a:spAutoFit/>
          </a:bodyPr>
          <a:lstStyle/>
          <a:p>
            <a:r>
              <a:rPr lang="zh-CN" altLang="en-US" b="1" dirty="0">
                <a:solidFill>
                  <a:schemeClr val="tx1">
                    <a:lumMod val="85000"/>
                    <a:lumOff val="15000"/>
                  </a:schemeClr>
                </a:solidFill>
                <a:cs typeface="+mn-ea"/>
                <a:sym typeface="+mn-lt"/>
              </a:rPr>
              <a:t>要完成现金流量预测，需要首先完成资产负债表的预测</a:t>
            </a:r>
            <a:endParaRPr lang="zh-CN" altLang="en-US" b="1" dirty="0">
              <a:solidFill>
                <a:schemeClr val="tx1">
                  <a:lumMod val="85000"/>
                  <a:lumOff val="15000"/>
                </a:schemeClr>
              </a:solidFill>
              <a:cs typeface="+mn-ea"/>
              <a:sym typeface="+mn-lt"/>
            </a:endParaRPr>
          </a:p>
        </p:txBody>
      </p:sp>
      <p:sp>
        <p:nvSpPr>
          <p:cNvPr id="13" name="矩形 12"/>
          <p:cNvSpPr/>
          <p:nvPr/>
        </p:nvSpPr>
        <p:spPr>
          <a:xfrm>
            <a:off x="1026943" y="4352861"/>
            <a:ext cx="5083443" cy="369332"/>
          </a:xfrm>
          <a:prstGeom prst="rect">
            <a:avLst/>
          </a:prstGeom>
        </p:spPr>
        <p:txBody>
          <a:bodyPr wrap="none">
            <a:spAutoFit/>
          </a:bodyPr>
          <a:lstStyle/>
          <a:p>
            <a:r>
              <a:rPr lang="zh-CN" altLang="en-US" b="1" dirty="0">
                <a:solidFill>
                  <a:schemeClr val="tx1">
                    <a:lumMod val="85000"/>
                    <a:lumOff val="15000"/>
                  </a:schemeClr>
                </a:solidFill>
                <a:cs typeface="+mn-ea"/>
                <a:sym typeface="+mn-lt"/>
              </a:rPr>
              <a:t>作为跨国公司我们在做预算时面临着特殊的问题</a:t>
            </a:r>
            <a:r>
              <a:rPr lang="en-US" altLang="zh-CN" b="1" dirty="0">
                <a:solidFill>
                  <a:schemeClr val="tx1">
                    <a:lumMod val="85000"/>
                    <a:lumOff val="15000"/>
                  </a:schemeClr>
                </a:solidFill>
                <a:cs typeface="+mn-ea"/>
                <a:sym typeface="+mn-lt"/>
              </a:rPr>
              <a:t>:</a:t>
            </a:r>
            <a:endParaRPr lang="en-US" altLang="zh-CN" b="1" dirty="0">
              <a:solidFill>
                <a:schemeClr val="tx1">
                  <a:lumMod val="85000"/>
                  <a:lumOff val="15000"/>
                </a:schemeClr>
              </a:solidFill>
              <a:cs typeface="+mn-ea"/>
              <a:sym typeface="+mn-lt"/>
            </a:endParaRPr>
          </a:p>
        </p:txBody>
      </p:sp>
      <p:sp>
        <p:nvSpPr>
          <p:cNvPr id="14" name="矩形 13"/>
          <p:cNvSpPr/>
          <p:nvPr/>
        </p:nvSpPr>
        <p:spPr>
          <a:xfrm>
            <a:off x="1099513" y="2360477"/>
            <a:ext cx="1770743" cy="64787"/>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85630" y="3271909"/>
            <a:ext cx="4350851" cy="290056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conveyor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1000"/>
                                        <p:tgtEl>
                                          <p:spTgt spid="11"/>
                                        </p:tgtEl>
                                      </p:cBhvr>
                                    </p:animEffect>
                                    <p:anim calcmode="lin" valueType="num">
                                      <p:cBhvr>
                                        <p:cTn id="30" dur="1000" fill="hold"/>
                                        <p:tgtEl>
                                          <p:spTgt spid="11"/>
                                        </p:tgtEl>
                                        <p:attrNameLst>
                                          <p:attrName>ppt_x</p:attrName>
                                        </p:attrNameLst>
                                      </p:cBhvr>
                                      <p:tavLst>
                                        <p:tav tm="0">
                                          <p:val>
                                            <p:strVal val="#ppt_x"/>
                                          </p:val>
                                        </p:tav>
                                        <p:tav tm="100000">
                                          <p:val>
                                            <p:strVal val="#ppt_x"/>
                                          </p:val>
                                        </p:tav>
                                      </p:tavLst>
                                    </p:anim>
                                    <p:anim calcmode="lin" valueType="num">
                                      <p:cBhvr>
                                        <p:cTn id="3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anim calcmode="lin" valueType="num">
                                      <p:cBhvr>
                                        <p:cTn id="37" dur="1000" fill="hold"/>
                                        <p:tgtEl>
                                          <p:spTgt spid="13"/>
                                        </p:tgtEl>
                                        <p:attrNameLst>
                                          <p:attrName>ppt_x</p:attrName>
                                        </p:attrNameLst>
                                      </p:cBhvr>
                                      <p:tavLst>
                                        <p:tav tm="0">
                                          <p:val>
                                            <p:strVal val="#ppt_x"/>
                                          </p:val>
                                        </p:tav>
                                        <p:tav tm="100000">
                                          <p:val>
                                            <p:strVal val="#ppt_x"/>
                                          </p:val>
                                        </p:tav>
                                      </p:tavLst>
                                    </p:anim>
                                    <p:anim calcmode="lin" valueType="num">
                                      <p:cBhvr>
                                        <p:cTn id="38" dur="1000" fill="hold"/>
                                        <p:tgtEl>
                                          <p:spTgt spid="13"/>
                                        </p:tgtEl>
                                        <p:attrNameLst>
                                          <p:attrName>ppt_y</p:attrName>
                                        </p:attrNameLst>
                                      </p:cBhvr>
                                      <p:tavLst>
                                        <p:tav tm="0">
                                          <p:val>
                                            <p:strVal val="#ppt_y+.1"/>
                                          </p:val>
                                        </p:tav>
                                        <p:tav tm="100000">
                                          <p:val>
                                            <p:strVal val="#ppt_y"/>
                                          </p:val>
                                        </p:tav>
                                      </p:tavLst>
                                    </p:anim>
                                  </p:childTnLst>
                                </p:cTn>
                              </p:par>
                            </p:childTnLst>
                          </p:cTn>
                        </p:par>
                        <p:par>
                          <p:cTn id="39" fill="hold">
                            <p:stCondLst>
                              <p:cond delay="1000"/>
                            </p:stCondLst>
                            <p:childTnLst>
                              <p:par>
                                <p:cTn id="40" presetID="42" presetClass="entr" presetSubtype="0"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预算内容</a:t>
            </a:r>
            <a:endParaRPr lang="zh-CN" altLang="en-US" sz="3200" b="1" dirty="0">
              <a:solidFill>
                <a:srgbClr val="333F50"/>
              </a:solidFill>
              <a:latin typeface="+mn-lt"/>
              <a:ea typeface="+mn-ea"/>
              <a:cs typeface="+mn-ea"/>
              <a:sym typeface="+mn-lt"/>
            </a:endParaRPr>
          </a:p>
        </p:txBody>
      </p:sp>
      <p:sp>
        <p:nvSpPr>
          <p:cNvPr id="9" name="文本框 8"/>
          <p:cNvSpPr txBox="1"/>
          <p:nvPr/>
        </p:nvSpPr>
        <p:spPr>
          <a:xfrm>
            <a:off x="5737583" y="1709818"/>
            <a:ext cx="1832553" cy="461665"/>
          </a:xfrm>
          <a:prstGeom prst="rect">
            <a:avLst/>
          </a:prstGeom>
          <a:noFill/>
        </p:spPr>
        <p:txBody>
          <a:bodyPr wrap="square">
            <a:spAutoFit/>
          </a:bodyPr>
          <a:lstStyle>
            <a:defPPr>
              <a:defRPr lang="zh-CN"/>
            </a:defPPr>
            <a:lvl1pPr algn="ctr">
              <a:defRPr sz="20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pPr algn="l"/>
            <a:r>
              <a:rPr lang="zh-CN" altLang="en-US" sz="2400" b="1" dirty="0">
                <a:solidFill>
                  <a:schemeClr val="tx1">
                    <a:lumMod val="85000"/>
                    <a:lumOff val="15000"/>
                  </a:schemeClr>
                </a:solidFill>
                <a:latin typeface="+mn-lt"/>
                <a:ea typeface="+mn-ea"/>
                <a:cs typeface="+mn-ea"/>
                <a:sym typeface="+mn-lt"/>
              </a:rPr>
              <a:t>其他预算</a:t>
            </a:r>
            <a:endParaRPr lang="zh-CN" altLang="en-US" sz="2400" b="1" dirty="0">
              <a:solidFill>
                <a:schemeClr val="tx1">
                  <a:lumMod val="85000"/>
                  <a:lumOff val="15000"/>
                </a:schemeClr>
              </a:solidFill>
              <a:latin typeface="+mn-lt"/>
              <a:ea typeface="+mn-ea"/>
              <a:cs typeface="+mn-ea"/>
              <a:sym typeface="+mn-lt"/>
            </a:endParaRPr>
          </a:p>
        </p:txBody>
      </p:sp>
      <p:sp>
        <p:nvSpPr>
          <p:cNvPr id="10" name="矩形 9"/>
          <p:cNvSpPr/>
          <p:nvPr/>
        </p:nvSpPr>
        <p:spPr>
          <a:xfrm>
            <a:off x="7570136" y="3636464"/>
            <a:ext cx="3453566" cy="1938992"/>
          </a:xfrm>
          <a:prstGeom prst="rect">
            <a:avLst/>
          </a:prstGeom>
        </p:spPr>
        <p:txBody>
          <a:bodyPr wrap="square">
            <a:spAutoFit/>
          </a:bodyPr>
          <a:lstStyle/>
          <a:p>
            <a:pPr marL="342900" indent="-342900">
              <a:lnSpc>
                <a:spcPct val="150000"/>
              </a:lnSpc>
              <a:buFont typeface="+mj-ea"/>
              <a:buAutoNum type="circleNumDbPlain"/>
            </a:pPr>
            <a:r>
              <a:rPr lang="zh-CN" altLang="en-US" sz="2000" dirty="0">
                <a:solidFill>
                  <a:schemeClr val="tx1">
                    <a:lumMod val="75000"/>
                    <a:lumOff val="25000"/>
                  </a:schemeClr>
                </a:solidFill>
                <a:cs typeface="+mn-ea"/>
                <a:sym typeface="+mn-lt"/>
              </a:rPr>
              <a:t>固定资产投资预算</a:t>
            </a:r>
            <a:endParaRPr lang="zh-CN" altLang="en-US" sz="2000" dirty="0">
              <a:solidFill>
                <a:schemeClr val="tx1">
                  <a:lumMod val="75000"/>
                  <a:lumOff val="25000"/>
                </a:schemeClr>
              </a:solidFill>
              <a:cs typeface="+mn-ea"/>
              <a:sym typeface="+mn-lt"/>
            </a:endParaRPr>
          </a:p>
          <a:p>
            <a:pPr marL="342900" indent="-342900">
              <a:lnSpc>
                <a:spcPct val="150000"/>
              </a:lnSpc>
              <a:buFont typeface="+mj-ea"/>
              <a:buAutoNum type="circleNumDbPlain"/>
            </a:pPr>
            <a:r>
              <a:rPr lang="zh-CN" altLang="en-US" sz="2000" dirty="0">
                <a:solidFill>
                  <a:schemeClr val="tx1">
                    <a:lumMod val="75000"/>
                    <a:lumOff val="25000"/>
                  </a:schemeClr>
                </a:solidFill>
                <a:cs typeface="+mn-ea"/>
                <a:sym typeface="+mn-lt"/>
              </a:rPr>
              <a:t>权益性资本投资预算</a:t>
            </a:r>
            <a:endParaRPr lang="zh-CN" altLang="en-US" sz="2000" dirty="0">
              <a:solidFill>
                <a:schemeClr val="tx1">
                  <a:lumMod val="75000"/>
                  <a:lumOff val="25000"/>
                </a:schemeClr>
              </a:solidFill>
              <a:cs typeface="+mn-ea"/>
              <a:sym typeface="+mn-lt"/>
            </a:endParaRPr>
          </a:p>
          <a:p>
            <a:pPr marL="342900" indent="-342900">
              <a:lnSpc>
                <a:spcPct val="150000"/>
              </a:lnSpc>
              <a:buFont typeface="+mj-ea"/>
              <a:buAutoNum type="circleNumDbPlain"/>
            </a:pPr>
            <a:r>
              <a:rPr lang="zh-CN" altLang="en-US" sz="2000" dirty="0">
                <a:solidFill>
                  <a:schemeClr val="tx1">
                    <a:lumMod val="75000"/>
                    <a:lumOff val="25000"/>
                  </a:schemeClr>
                </a:solidFill>
                <a:cs typeface="+mn-ea"/>
                <a:sym typeface="+mn-lt"/>
              </a:rPr>
              <a:t>债券投资预算</a:t>
            </a:r>
            <a:endParaRPr lang="zh-CN" altLang="en-US" sz="2000" dirty="0">
              <a:solidFill>
                <a:schemeClr val="tx1">
                  <a:lumMod val="75000"/>
                  <a:lumOff val="25000"/>
                </a:schemeClr>
              </a:solidFill>
              <a:cs typeface="+mn-ea"/>
              <a:sym typeface="+mn-lt"/>
            </a:endParaRPr>
          </a:p>
          <a:p>
            <a:pPr marL="342900" indent="-342900">
              <a:lnSpc>
                <a:spcPct val="150000"/>
              </a:lnSpc>
              <a:buFont typeface="+mj-ea"/>
              <a:buAutoNum type="circleNumDbPlain"/>
            </a:pPr>
            <a:r>
              <a:rPr lang="zh-CN" altLang="en-US" sz="2000" dirty="0">
                <a:solidFill>
                  <a:schemeClr val="tx1">
                    <a:lumMod val="75000"/>
                    <a:lumOff val="25000"/>
                  </a:schemeClr>
                </a:solidFill>
                <a:cs typeface="+mn-ea"/>
                <a:sym typeface="+mn-lt"/>
              </a:rPr>
              <a:t>融资预算</a:t>
            </a:r>
            <a:endParaRPr lang="zh-CN" altLang="en-US" sz="2000" dirty="0">
              <a:solidFill>
                <a:schemeClr val="tx1">
                  <a:lumMod val="75000"/>
                  <a:lumOff val="25000"/>
                </a:schemeClr>
              </a:solidFill>
              <a:cs typeface="+mn-ea"/>
              <a:sym typeface="+mn-lt"/>
            </a:endParaRPr>
          </a:p>
        </p:txBody>
      </p:sp>
      <p:sp>
        <p:nvSpPr>
          <p:cNvPr id="11" name="矩形 10"/>
          <p:cNvSpPr/>
          <p:nvPr/>
        </p:nvSpPr>
        <p:spPr>
          <a:xfrm>
            <a:off x="1026943" y="3475413"/>
            <a:ext cx="6096000" cy="2252924"/>
          </a:xfrm>
          <a:prstGeom prst="rect">
            <a:avLst/>
          </a:prstGeom>
        </p:spPr>
        <p:txBody>
          <a:bodyPr>
            <a:spAutoFit/>
          </a:bodyPr>
          <a:lstStyle/>
          <a:p>
            <a:pPr marL="457200" indent="-457200">
              <a:lnSpc>
                <a:spcPct val="130000"/>
              </a:lnSpc>
              <a:buFont typeface="+mj-ea"/>
              <a:buAutoNum type="circleNumDbPlain"/>
            </a:pPr>
            <a:r>
              <a:rPr lang="zh-CN" altLang="en-US" dirty="0">
                <a:solidFill>
                  <a:schemeClr val="tx1">
                    <a:lumMod val="75000"/>
                    <a:lumOff val="25000"/>
                  </a:schemeClr>
                </a:solidFill>
                <a:cs typeface="+mn-ea"/>
                <a:sym typeface="+mn-lt"/>
              </a:rPr>
              <a:t>成立采购部门，对采购的时间、方式等进行预测</a:t>
            </a:r>
            <a:r>
              <a:rPr lang="en-US" altLang="zh-CN" dirty="0">
                <a:solidFill>
                  <a:schemeClr val="tx1">
                    <a:lumMod val="75000"/>
                    <a:lumOff val="25000"/>
                  </a:schemeClr>
                </a:solidFill>
                <a:cs typeface="+mn-ea"/>
                <a:sym typeface="+mn-lt"/>
              </a:rPr>
              <a:t>;</a:t>
            </a:r>
            <a:endParaRPr lang="en-US" altLang="zh-CN" dirty="0">
              <a:solidFill>
                <a:schemeClr val="tx1">
                  <a:lumMod val="75000"/>
                  <a:lumOff val="25000"/>
                </a:schemeClr>
              </a:solidFill>
              <a:cs typeface="+mn-ea"/>
              <a:sym typeface="+mn-lt"/>
            </a:endParaRPr>
          </a:p>
          <a:p>
            <a:pPr marL="457200" indent="-457200">
              <a:lnSpc>
                <a:spcPct val="130000"/>
              </a:lnSpc>
              <a:buFont typeface="+mj-ea"/>
              <a:buAutoNum type="circleNumDbPlain"/>
            </a:pPr>
            <a:r>
              <a:rPr lang="zh-CN" altLang="en-US" dirty="0">
                <a:solidFill>
                  <a:schemeClr val="tx1">
                    <a:lumMod val="75000"/>
                    <a:lumOff val="25000"/>
                  </a:schemeClr>
                </a:solidFill>
                <a:cs typeface="+mn-ea"/>
                <a:sym typeface="+mn-lt"/>
              </a:rPr>
              <a:t>在物资需要前进场</a:t>
            </a:r>
            <a:endParaRPr lang="zh-CN" altLang="en-US" dirty="0">
              <a:solidFill>
                <a:schemeClr val="tx1">
                  <a:lumMod val="75000"/>
                  <a:lumOff val="25000"/>
                </a:schemeClr>
              </a:solidFill>
              <a:cs typeface="+mn-ea"/>
              <a:sym typeface="+mn-lt"/>
            </a:endParaRPr>
          </a:p>
          <a:p>
            <a:pPr marL="457200" indent="-457200">
              <a:lnSpc>
                <a:spcPct val="130000"/>
              </a:lnSpc>
              <a:buFont typeface="+mj-ea"/>
              <a:buAutoNum type="circleNumDbPlain"/>
            </a:pPr>
            <a:r>
              <a:rPr lang="zh-CN" altLang="en-US" dirty="0">
                <a:solidFill>
                  <a:schemeClr val="tx1">
                    <a:lumMod val="75000"/>
                    <a:lumOff val="25000"/>
                  </a:schemeClr>
                </a:solidFill>
                <a:cs typeface="+mn-ea"/>
                <a:sym typeface="+mn-lt"/>
              </a:rPr>
              <a:t>供应商关系</a:t>
            </a:r>
            <a:endParaRPr lang="zh-CN" altLang="en-US" dirty="0">
              <a:solidFill>
                <a:schemeClr val="tx1">
                  <a:lumMod val="75000"/>
                  <a:lumOff val="25000"/>
                </a:schemeClr>
              </a:solidFill>
              <a:cs typeface="+mn-ea"/>
              <a:sym typeface="+mn-lt"/>
            </a:endParaRPr>
          </a:p>
          <a:p>
            <a:pPr marL="457200" indent="-457200">
              <a:lnSpc>
                <a:spcPct val="130000"/>
              </a:lnSpc>
              <a:buFont typeface="+mj-ea"/>
              <a:buAutoNum type="circleNumDbPlain"/>
            </a:pPr>
            <a:r>
              <a:rPr lang="zh-CN" altLang="en-US" dirty="0">
                <a:solidFill>
                  <a:schemeClr val="tx1">
                    <a:lumMod val="75000"/>
                    <a:lumOff val="25000"/>
                  </a:schemeClr>
                </a:solidFill>
                <a:cs typeface="+mn-ea"/>
                <a:sym typeface="+mn-lt"/>
              </a:rPr>
              <a:t>大宗原材料囤积问题</a:t>
            </a:r>
            <a:endParaRPr lang="zh-CN" altLang="en-US" dirty="0">
              <a:solidFill>
                <a:schemeClr val="tx1">
                  <a:lumMod val="75000"/>
                  <a:lumOff val="25000"/>
                </a:schemeClr>
              </a:solidFill>
              <a:cs typeface="+mn-ea"/>
              <a:sym typeface="+mn-lt"/>
            </a:endParaRPr>
          </a:p>
          <a:p>
            <a:pPr marL="457200" indent="-457200">
              <a:lnSpc>
                <a:spcPct val="130000"/>
              </a:lnSpc>
              <a:buFont typeface="+mj-ea"/>
              <a:buAutoNum type="circleNumDbPlain"/>
            </a:pPr>
            <a:r>
              <a:rPr lang="zh-CN" altLang="en-US" dirty="0">
                <a:solidFill>
                  <a:schemeClr val="tx1">
                    <a:lumMod val="75000"/>
                    <a:lumOff val="25000"/>
                  </a:schemeClr>
                </a:solidFill>
                <a:cs typeface="+mn-ea"/>
                <a:sym typeface="+mn-lt"/>
              </a:rPr>
              <a:t>货款付出时间</a:t>
            </a:r>
            <a:endParaRPr lang="zh-CN" altLang="en-US" dirty="0">
              <a:solidFill>
                <a:schemeClr val="tx1">
                  <a:lumMod val="75000"/>
                  <a:lumOff val="25000"/>
                </a:schemeClr>
              </a:solidFill>
              <a:cs typeface="+mn-ea"/>
              <a:sym typeface="+mn-lt"/>
            </a:endParaRPr>
          </a:p>
          <a:p>
            <a:pPr marL="457200" indent="-457200">
              <a:lnSpc>
                <a:spcPct val="130000"/>
              </a:lnSpc>
              <a:buFont typeface="+mj-ea"/>
              <a:buAutoNum type="circleNumDbPlain"/>
            </a:pPr>
            <a:r>
              <a:rPr lang="zh-CN" altLang="en-US" dirty="0">
                <a:solidFill>
                  <a:schemeClr val="tx1">
                    <a:lumMod val="75000"/>
                    <a:lumOff val="25000"/>
                  </a:schemeClr>
                </a:solidFill>
                <a:cs typeface="+mn-ea"/>
                <a:sym typeface="+mn-lt"/>
              </a:rPr>
              <a:t>原料检验费用等</a:t>
            </a:r>
            <a:endParaRPr lang="zh-CN" altLang="en-US" dirty="0">
              <a:solidFill>
                <a:schemeClr val="tx1">
                  <a:lumMod val="75000"/>
                  <a:lumOff val="25000"/>
                </a:schemeClr>
              </a:solidFill>
              <a:cs typeface="+mn-ea"/>
              <a:sym typeface="+mn-lt"/>
            </a:endParaRPr>
          </a:p>
        </p:txBody>
      </p:sp>
      <p:grpSp>
        <p:nvGrpSpPr>
          <p:cNvPr id="12" name="组合 11"/>
          <p:cNvGrpSpPr/>
          <p:nvPr/>
        </p:nvGrpSpPr>
        <p:grpSpPr>
          <a:xfrm>
            <a:off x="1059644" y="2812569"/>
            <a:ext cx="2736733" cy="602287"/>
            <a:chOff x="1559496" y="1787735"/>
            <a:chExt cx="2736733" cy="602287"/>
          </a:xfrm>
          <a:solidFill>
            <a:srgbClr val="333F50"/>
          </a:solidFill>
        </p:grpSpPr>
        <p:sp>
          <p:nvSpPr>
            <p:cNvPr id="13" name="五边形 7"/>
            <p:cNvSpPr/>
            <p:nvPr/>
          </p:nvSpPr>
          <p:spPr>
            <a:xfrm>
              <a:off x="1559496" y="1787735"/>
              <a:ext cx="2736733" cy="60228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4" name="矩形 13"/>
            <p:cNvSpPr/>
            <p:nvPr/>
          </p:nvSpPr>
          <p:spPr>
            <a:xfrm>
              <a:off x="1559496" y="1918386"/>
              <a:ext cx="1800493" cy="369332"/>
            </a:xfrm>
            <a:prstGeom prst="rect">
              <a:avLst/>
            </a:prstGeom>
            <a:grpFill/>
          </p:spPr>
          <p:txBody>
            <a:bodyPr wrap="none">
              <a:spAutoFit/>
            </a:bodyPr>
            <a:lstStyle/>
            <a:p>
              <a:r>
                <a:rPr lang="zh-CN" altLang="en-US" b="1" dirty="0">
                  <a:solidFill>
                    <a:schemeClr val="bg1"/>
                  </a:solidFill>
                  <a:cs typeface="+mn-ea"/>
                  <a:sym typeface="+mn-lt"/>
                </a:rPr>
                <a:t>适时采购的预算</a:t>
              </a:r>
              <a:endParaRPr lang="zh-CN" altLang="en-US" b="1" dirty="0">
                <a:solidFill>
                  <a:schemeClr val="bg1"/>
                </a:solidFill>
                <a:cs typeface="+mn-ea"/>
                <a:sym typeface="+mn-lt"/>
              </a:endParaRPr>
            </a:p>
          </p:txBody>
        </p:sp>
      </p:grpSp>
      <p:grpSp>
        <p:nvGrpSpPr>
          <p:cNvPr id="15" name="组合 14"/>
          <p:cNvGrpSpPr/>
          <p:nvPr/>
        </p:nvGrpSpPr>
        <p:grpSpPr>
          <a:xfrm>
            <a:off x="7618698" y="2943220"/>
            <a:ext cx="2736733" cy="602287"/>
            <a:chOff x="1559496" y="4410427"/>
            <a:chExt cx="2736733" cy="602287"/>
          </a:xfrm>
          <a:solidFill>
            <a:srgbClr val="FF6600"/>
          </a:solidFill>
        </p:grpSpPr>
        <p:sp>
          <p:nvSpPr>
            <p:cNvPr id="16" name="五边形 8"/>
            <p:cNvSpPr/>
            <p:nvPr/>
          </p:nvSpPr>
          <p:spPr>
            <a:xfrm>
              <a:off x="1559496" y="4410427"/>
              <a:ext cx="2736733" cy="602287"/>
            </a:xfrm>
            <a:prstGeom prst="homePlate">
              <a:avLst/>
            </a:pr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7" name="矩形 16"/>
            <p:cNvSpPr/>
            <p:nvPr/>
          </p:nvSpPr>
          <p:spPr>
            <a:xfrm>
              <a:off x="1580838" y="4551500"/>
              <a:ext cx="1107996" cy="369332"/>
            </a:xfrm>
            <a:prstGeom prst="rect">
              <a:avLst/>
            </a:prstGeom>
            <a:grpFill/>
          </p:spPr>
          <p:txBody>
            <a:bodyPr wrap="none">
              <a:spAutoFit/>
            </a:bodyPr>
            <a:lstStyle/>
            <a:p>
              <a:r>
                <a:rPr lang="zh-CN" altLang="en-US" b="1" dirty="0">
                  <a:solidFill>
                    <a:schemeClr val="bg1"/>
                  </a:solidFill>
                  <a:cs typeface="+mn-ea"/>
                  <a:sym typeface="+mn-lt"/>
                </a:rPr>
                <a:t>资本预算</a:t>
              </a:r>
              <a:endParaRPr lang="zh-CN" altLang="en-US" b="1"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conveyor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50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rot="16200000">
            <a:off x="-245434" y="1230174"/>
            <a:ext cx="4522445" cy="4031575"/>
            <a:chOff x="554182" y="-23053"/>
            <a:chExt cx="4212418" cy="3726558"/>
          </a:xfrm>
        </p:grpSpPr>
        <p:sp>
          <p:nvSpPr>
            <p:cNvPr id="13" name="平行四边形 12"/>
            <p:cNvSpPr/>
            <p:nvPr/>
          </p:nvSpPr>
          <p:spPr>
            <a:xfrm>
              <a:off x="554182" y="-23053"/>
              <a:ext cx="2769711" cy="1773382"/>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平行四边形 13"/>
            <p:cNvSpPr/>
            <p:nvPr/>
          </p:nvSpPr>
          <p:spPr>
            <a:xfrm>
              <a:off x="554183" y="1930123"/>
              <a:ext cx="2161309" cy="1773382"/>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平行四边形 14"/>
            <p:cNvSpPr/>
            <p:nvPr/>
          </p:nvSpPr>
          <p:spPr>
            <a:xfrm>
              <a:off x="2605291" y="1103586"/>
              <a:ext cx="2161309" cy="1773382"/>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平行四边形 18"/>
            <p:cNvSpPr/>
            <p:nvPr/>
          </p:nvSpPr>
          <p:spPr>
            <a:xfrm>
              <a:off x="3265784" y="758837"/>
              <a:ext cx="840327" cy="689498"/>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0" name="Rectangle 2"/>
          <p:cNvSpPr txBox="1">
            <a:spLocks noChangeArrowheads="1"/>
          </p:cNvSpPr>
          <p:nvPr/>
        </p:nvSpPr>
        <p:spPr>
          <a:xfrm>
            <a:off x="5273970" y="2882973"/>
            <a:ext cx="6711704"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6000" b="1" dirty="0">
                <a:solidFill>
                  <a:srgbClr val="333F50"/>
                </a:solidFill>
                <a:latin typeface="+mn-lt"/>
                <a:ea typeface="+mn-ea"/>
                <a:cs typeface="+mn-ea"/>
                <a:sym typeface="+mn-lt"/>
              </a:rPr>
              <a:t>预算的监督与控制</a:t>
            </a:r>
            <a:endParaRPr lang="zh-CN" altLang="en-US" sz="6000" b="1" dirty="0">
              <a:solidFill>
                <a:srgbClr val="333F50"/>
              </a:solidFill>
              <a:latin typeface="+mn-lt"/>
              <a:ea typeface="+mn-ea"/>
              <a:cs typeface="+mn-ea"/>
              <a:sym typeface="+mn-lt"/>
            </a:endParaRPr>
          </a:p>
        </p:txBody>
      </p:sp>
      <p:sp>
        <p:nvSpPr>
          <p:cNvPr id="21" name="Rectangle 2"/>
          <p:cNvSpPr txBox="1">
            <a:spLocks noChangeArrowheads="1"/>
          </p:cNvSpPr>
          <p:nvPr/>
        </p:nvSpPr>
        <p:spPr>
          <a:xfrm>
            <a:off x="5273970" y="1494962"/>
            <a:ext cx="3981582"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5400" dirty="0">
                <a:solidFill>
                  <a:srgbClr val="333F50"/>
                </a:solidFill>
                <a:latin typeface="+mn-lt"/>
                <a:ea typeface="+mn-ea"/>
                <a:cs typeface="+mn-ea"/>
                <a:sym typeface="+mn-lt"/>
              </a:rPr>
              <a:t>Part 04</a:t>
            </a:r>
            <a:endParaRPr lang="zh-CN" altLang="en-US" sz="5400" dirty="0">
              <a:solidFill>
                <a:srgbClr val="333F50"/>
              </a:solidFill>
              <a:latin typeface="+mn-lt"/>
              <a:ea typeface="+mn-ea"/>
              <a:cs typeface="+mn-ea"/>
              <a:sym typeface="+mn-lt"/>
            </a:endParaRPr>
          </a:p>
        </p:txBody>
      </p:sp>
      <p:sp>
        <p:nvSpPr>
          <p:cNvPr id="23" name="Synergistically utilize technically sound portals with frictionless chains. Dramatically customize…"/>
          <p:cNvSpPr txBox="1"/>
          <p:nvPr/>
        </p:nvSpPr>
        <p:spPr>
          <a:xfrm>
            <a:off x="5372446" y="4270984"/>
            <a:ext cx="4749994" cy="931409"/>
          </a:xfrm>
          <a:prstGeom prst="rect">
            <a:avLst/>
          </a:prstGeom>
          <a:ln w="12700">
            <a:miter lim="400000"/>
          </a:ln>
        </p:spPr>
        <p:txBody>
          <a:bodyPr wrap="square" lIns="0" tIns="0" rIns="0" bIns="0">
            <a:spAutoFit/>
          </a:bodyPr>
          <a:lstStyle/>
          <a:p>
            <a:pPr defTabSz="412750" hangingPunct="0">
              <a:lnSpc>
                <a:spcPct val="150000"/>
              </a:lnSpc>
              <a:defRPr sz="2000" b="0">
                <a:solidFill>
                  <a:srgbClr val="1C1F25"/>
                </a:solidFill>
                <a:latin typeface="Roboto Bold"/>
                <a:ea typeface="Roboto Bold"/>
                <a:cs typeface="Roboto Bold"/>
                <a:sym typeface="Roboto Bold"/>
              </a:defRPr>
            </a:pPr>
            <a:r>
              <a:rPr sz="1400" kern="0" dirty="0">
                <a:solidFill>
                  <a:schemeClr val="tx1">
                    <a:lumMod val="85000"/>
                    <a:lumOff val="15000"/>
                  </a:schemeClr>
                </a:solidFill>
                <a:cs typeface="+mn-ea"/>
                <a:sym typeface="+mn-lt"/>
              </a:rPr>
              <a:t>Synergistically utilize technically sound portals with frictionless chains. Dramatically customize</a:t>
            </a:r>
            <a:r>
              <a:rPr lang="en-US" sz="1400" kern="0" dirty="0">
                <a:solidFill>
                  <a:schemeClr val="tx1">
                    <a:lumMod val="85000"/>
                    <a:lumOff val="15000"/>
                  </a:schemeClr>
                </a:solidFill>
                <a:cs typeface="+mn-ea"/>
                <a:sym typeface="+mn-lt"/>
              </a:rPr>
              <a:t> </a:t>
            </a:r>
            <a:r>
              <a:rPr sz="1400" kern="0" dirty="0">
                <a:solidFill>
                  <a:schemeClr val="tx1">
                    <a:lumMod val="85000"/>
                    <a:lumOff val="15000"/>
                  </a:schemeClr>
                </a:solidFill>
                <a:cs typeface="+mn-ea"/>
                <a:sym typeface="+mn-lt"/>
              </a:rPr>
              <a:t>empowered networks rather than goal-opportunities. </a:t>
            </a:r>
            <a:endParaRPr sz="1400" kern="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anim calcmode="lin" valueType="num">
                                      <p:cBhvr>
                                        <p:cTn id="11" dur="1000" fill="hold"/>
                                        <p:tgtEl>
                                          <p:spTgt spid="21"/>
                                        </p:tgtEl>
                                        <p:attrNameLst>
                                          <p:attrName>ppt_x</p:attrName>
                                        </p:attrNameLst>
                                      </p:cBhvr>
                                      <p:tavLst>
                                        <p:tav tm="0">
                                          <p:val>
                                            <p:strVal val="#ppt_x"/>
                                          </p:val>
                                        </p:tav>
                                        <p:tav tm="100000">
                                          <p:val>
                                            <p:strVal val="#ppt_x"/>
                                          </p:val>
                                        </p:tav>
                                      </p:tavLst>
                                    </p:anim>
                                    <p:anim calcmode="lin" valueType="num">
                                      <p:cBhvr>
                                        <p:cTn id="1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4052910"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预算的监督与控制</a:t>
            </a:r>
            <a:endParaRPr lang="zh-CN" altLang="en-US" sz="3200" b="1" dirty="0">
              <a:solidFill>
                <a:srgbClr val="333F50"/>
              </a:solidFill>
              <a:latin typeface="+mn-lt"/>
              <a:ea typeface="+mn-ea"/>
              <a:cs typeface="+mn-ea"/>
              <a:sym typeface="+mn-lt"/>
            </a:endParaRPr>
          </a:p>
        </p:txBody>
      </p:sp>
      <p:sp>
        <p:nvSpPr>
          <p:cNvPr id="9" name="矩形 8"/>
          <p:cNvSpPr/>
          <p:nvPr/>
        </p:nvSpPr>
        <p:spPr>
          <a:xfrm>
            <a:off x="1447558" y="2210130"/>
            <a:ext cx="2951202" cy="4064000"/>
          </a:xfrm>
          <a:prstGeom prst="rect">
            <a:avLst/>
          </a:prstGeom>
          <a:solidFill>
            <a:srgbClr val="333F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0" name="矩形 9"/>
          <p:cNvSpPr/>
          <p:nvPr/>
        </p:nvSpPr>
        <p:spPr>
          <a:xfrm>
            <a:off x="4825095" y="2210130"/>
            <a:ext cx="2951202" cy="4064000"/>
          </a:xfrm>
          <a:prstGeom prst="rect">
            <a:avLst/>
          </a:prstGeom>
          <a:solidFill>
            <a:srgbClr val="333F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1" name="矩形 10"/>
          <p:cNvSpPr/>
          <p:nvPr/>
        </p:nvSpPr>
        <p:spPr>
          <a:xfrm>
            <a:off x="8137042" y="2210130"/>
            <a:ext cx="2951202" cy="4064000"/>
          </a:xfrm>
          <a:prstGeom prst="rect">
            <a:avLst/>
          </a:prstGeom>
          <a:solidFill>
            <a:srgbClr val="333F5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2" name="矩形 11"/>
          <p:cNvSpPr/>
          <p:nvPr/>
        </p:nvSpPr>
        <p:spPr>
          <a:xfrm>
            <a:off x="1645122" y="3372327"/>
            <a:ext cx="2514943" cy="1892826"/>
          </a:xfrm>
          <a:prstGeom prst="rect">
            <a:avLst/>
          </a:prstGeom>
          <a:noFill/>
        </p:spPr>
        <p:txBody>
          <a:bodyPr wrap="square">
            <a:spAutoFit/>
          </a:bodyPr>
          <a:lstStyle/>
          <a:p>
            <a:pPr>
              <a:lnSpc>
                <a:spcPct val="130000"/>
              </a:lnSpc>
            </a:pPr>
            <a:r>
              <a:rPr lang="en-US" altLang="zh-CN" dirty="0">
                <a:solidFill>
                  <a:schemeClr val="bg1"/>
                </a:solidFill>
                <a:cs typeface="+mn-ea"/>
                <a:sym typeface="+mn-lt"/>
              </a:rPr>
              <a:t>●</a:t>
            </a:r>
            <a:r>
              <a:rPr lang="zh-CN" altLang="en-US" dirty="0">
                <a:solidFill>
                  <a:schemeClr val="bg1"/>
                </a:solidFill>
                <a:cs typeface="+mn-ea"/>
                <a:sym typeface="+mn-lt"/>
              </a:rPr>
              <a:t>自我监督</a:t>
            </a:r>
            <a:endParaRPr lang="zh-CN" altLang="en-US" dirty="0">
              <a:solidFill>
                <a:schemeClr val="bg1"/>
              </a:solidFill>
              <a:cs typeface="+mn-ea"/>
              <a:sym typeface="+mn-lt"/>
            </a:endParaRPr>
          </a:p>
          <a:p>
            <a:pPr>
              <a:lnSpc>
                <a:spcPct val="130000"/>
              </a:lnSpc>
            </a:pPr>
            <a:r>
              <a:rPr lang="zh-CN" altLang="en-US" dirty="0">
                <a:solidFill>
                  <a:schemeClr val="bg1"/>
                </a:solidFill>
                <a:cs typeface="+mn-ea"/>
                <a:sym typeface="+mn-lt"/>
              </a:rPr>
              <a:t>●他人监督</a:t>
            </a:r>
            <a:r>
              <a:rPr lang="en-US" altLang="zh-CN" dirty="0">
                <a:solidFill>
                  <a:schemeClr val="bg1"/>
                </a:solidFill>
                <a:cs typeface="+mn-ea"/>
                <a:sym typeface="+mn-lt"/>
              </a:rPr>
              <a:t>:</a:t>
            </a:r>
            <a:endParaRPr lang="en-US" altLang="zh-CN" dirty="0">
              <a:solidFill>
                <a:schemeClr val="bg1"/>
              </a:solidFill>
              <a:cs typeface="+mn-ea"/>
              <a:sym typeface="+mn-lt"/>
            </a:endParaRPr>
          </a:p>
          <a:p>
            <a:pPr marL="342900" indent="-342900">
              <a:lnSpc>
                <a:spcPct val="130000"/>
              </a:lnSpc>
              <a:buFont typeface="+mj-ea"/>
              <a:buAutoNum type="circleNumDbPlain"/>
            </a:pPr>
            <a:r>
              <a:rPr lang="zh-CN" altLang="en-US" sz="1800" dirty="0">
                <a:solidFill>
                  <a:schemeClr val="bg1"/>
                </a:solidFill>
                <a:cs typeface="+mn-ea"/>
                <a:sym typeface="+mn-lt"/>
              </a:rPr>
              <a:t>监事会</a:t>
            </a:r>
            <a:endParaRPr lang="zh-CN" altLang="en-US" sz="1800" dirty="0">
              <a:solidFill>
                <a:schemeClr val="bg1"/>
              </a:solidFill>
              <a:cs typeface="+mn-ea"/>
              <a:sym typeface="+mn-lt"/>
            </a:endParaRPr>
          </a:p>
          <a:p>
            <a:pPr marL="342900" indent="-342900">
              <a:lnSpc>
                <a:spcPct val="130000"/>
              </a:lnSpc>
              <a:buFont typeface="+mj-ea"/>
              <a:buAutoNum type="circleNumDbPlain"/>
            </a:pPr>
            <a:r>
              <a:rPr lang="zh-CN" altLang="en-US" sz="1800" dirty="0">
                <a:solidFill>
                  <a:schemeClr val="bg1"/>
                </a:solidFill>
                <a:cs typeface="+mn-ea"/>
                <a:sym typeface="+mn-lt"/>
              </a:rPr>
              <a:t>财务总监</a:t>
            </a:r>
            <a:endParaRPr lang="zh-CN" altLang="en-US" sz="1800" dirty="0">
              <a:solidFill>
                <a:schemeClr val="bg1"/>
              </a:solidFill>
              <a:cs typeface="+mn-ea"/>
              <a:sym typeface="+mn-lt"/>
            </a:endParaRPr>
          </a:p>
          <a:p>
            <a:pPr marL="342900" indent="-342900">
              <a:lnSpc>
                <a:spcPct val="130000"/>
              </a:lnSpc>
              <a:buFont typeface="+mj-ea"/>
              <a:buAutoNum type="circleNumDbPlain"/>
            </a:pPr>
            <a:r>
              <a:rPr lang="zh-CN" altLang="en-US" sz="1800" dirty="0">
                <a:solidFill>
                  <a:schemeClr val="bg1"/>
                </a:solidFill>
                <a:cs typeface="+mn-ea"/>
                <a:sym typeface="+mn-lt"/>
              </a:rPr>
              <a:t>其他相关职能部门</a:t>
            </a:r>
            <a:endParaRPr lang="zh-CN" altLang="en-US" sz="1800" dirty="0">
              <a:solidFill>
                <a:schemeClr val="bg1"/>
              </a:solidFill>
              <a:cs typeface="+mn-ea"/>
              <a:sym typeface="+mn-lt"/>
            </a:endParaRPr>
          </a:p>
        </p:txBody>
      </p:sp>
      <p:sp>
        <p:nvSpPr>
          <p:cNvPr id="13" name="矩形 12"/>
          <p:cNvSpPr/>
          <p:nvPr/>
        </p:nvSpPr>
        <p:spPr>
          <a:xfrm>
            <a:off x="4970833" y="3372327"/>
            <a:ext cx="2659726" cy="2252924"/>
          </a:xfrm>
          <a:prstGeom prst="rect">
            <a:avLst/>
          </a:prstGeom>
          <a:noFill/>
        </p:spPr>
        <p:txBody>
          <a:bodyPr wrap="square">
            <a:spAutoFit/>
          </a:bodyPr>
          <a:lstStyle/>
          <a:p>
            <a:pPr marL="342900" indent="-342900">
              <a:lnSpc>
                <a:spcPct val="130000"/>
              </a:lnSpc>
              <a:buFont typeface="+mj-ea"/>
              <a:buAutoNum type="circleNumDbPlain"/>
            </a:pPr>
            <a:r>
              <a:rPr lang="zh-CN" altLang="en-US" sz="1800" dirty="0">
                <a:solidFill>
                  <a:schemeClr val="bg1"/>
                </a:solidFill>
                <a:cs typeface="+mn-ea"/>
                <a:sym typeface="+mn-lt"/>
              </a:rPr>
              <a:t>业务监控</a:t>
            </a:r>
            <a:r>
              <a:rPr lang="en-US" altLang="zh-CN" sz="1800" dirty="0">
                <a:solidFill>
                  <a:schemeClr val="bg1"/>
                </a:solidFill>
                <a:cs typeface="+mn-ea"/>
                <a:sym typeface="+mn-lt"/>
              </a:rPr>
              <a:t>:</a:t>
            </a:r>
            <a:r>
              <a:rPr lang="zh-CN" altLang="en-US" sz="1800" dirty="0">
                <a:solidFill>
                  <a:schemeClr val="bg1"/>
                </a:solidFill>
                <a:cs typeface="+mn-ea"/>
                <a:sym typeface="+mn-lt"/>
              </a:rPr>
              <a:t>重点环节监控、合理环节监控、和质量监控有机结合</a:t>
            </a:r>
            <a:endParaRPr lang="zh-CN" altLang="en-US" sz="1800" dirty="0">
              <a:solidFill>
                <a:schemeClr val="bg1"/>
              </a:solidFill>
              <a:cs typeface="+mn-ea"/>
              <a:sym typeface="+mn-lt"/>
            </a:endParaRPr>
          </a:p>
          <a:p>
            <a:pPr marL="342900" indent="-342900">
              <a:lnSpc>
                <a:spcPct val="130000"/>
              </a:lnSpc>
              <a:buFont typeface="+mj-ea"/>
              <a:buAutoNum type="circleNumDbPlain"/>
            </a:pPr>
            <a:r>
              <a:rPr lang="zh-CN" altLang="en-US" sz="1800" dirty="0">
                <a:solidFill>
                  <a:schemeClr val="bg1"/>
                </a:solidFill>
                <a:cs typeface="+mn-ea"/>
                <a:sym typeface="+mn-lt"/>
              </a:rPr>
              <a:t>资金监控</a:t>
            </a:r>
            <a:r>
              <a:rPr lang="en-US" altLang="zh-CN" sz="1800" dirty="0">
                <a:solidFill>
                  <a:schemeClr val="bg1"/>
                </a:solidFill>
                <a:cs typeface="+mn-ea"/>
                <a:sym typeface="+mn-lt"/>
              </a:rPr>
              <a:t>:</a:t>
            </a:r>
            <a:r>
              <a:rPr lang="zh-CN" altLang="en-US" sz="1800" dirty="0">
                <a:solidFill>
                  <a:schemeClr val="bg1"/>
                </a:solidFill>
                <a:cs typeface="+mn-ea"/>
                <a:sym typeface="+mn-lt"/>
              </a:rPr>
              <a:t>结算监控、审批环节监控</a:t>
            </a:r>
            <a:endParaRPr lang="zh-CN" altLang="en-US" sz="1800" dirty="0">
              <a:solidFill>
                <a:schemeClr val="bg1"/>
              </a:solidFill>
              <a:cs typeface="+mn-ea"/>
              <a:sym typeface="+mn-lt"/>
            </a:endParaRPr>
          </a:p>
          <a:p>
            <a:pPr>
              <a:lnSpc>
                <a:spcPct val="130000"/>
              </a:lnSpc>
            </a:pPr>
            <a:endParaRPr lang="en-US" altLang="zh-CN" dirty="0">
              <a:solidFill>
                <a:schemeClr val="bg1"/>
              </a:solidFill>
              <a:cs typeface="+mn-ea"/>
              <a:sym typeface="+mn-lt"/>
            </a:endParaRPr>
          </a:p>
        </p:txBody>
      </p:sp>
      <p:sp>
        <p:nvSpPr>
          <p:cNvPr id="14" name="矩形 13"/>
          <p:cNvSpPr/>
          <p:nvPr/>
        </p:nvSpPr>
        <p:spPr>
          <a:xfrm>
            <a:off x="8400987" y="3477771"/>
            <a:ext cx="2487427" cy="777457"/>
          </a:xfrm>
          <a:prstGeom prst="rect">
            <a:avLst/>
          </a:prstGeom>
          <a:noFill/>
        </p:spPr>
        <p:txBody>
          <a:bodyPr wrap="square">
            <a:spAutoFit/>
          </a:bodyPr>
          <a:lstStyle/>
          <a:p>
            <a:pPr marL="342900" indent="-342900">
              <a:lnSpc>
                <a:spcPct val="130000"/>
              </a:lnSpc>
              <a:buFont typeface="+mj-ea"/>
              <a:buAutoNum type="circleNumDbPlain"/>
            </a:pPr>
            <a:r>
              <a:rPr lang="zh-CN" altLang="en-US" dirty="0">
                <a:solidFill>
                  <a:schemeClr val="bg1"/>
                </a:solidFill>
                <a:cs typeface="+mn-ea"/>
                <a:sym typeface="+mn-lt"/>
              </a:rPr>
              <a:t>定期书面报告制度</a:t>
            </a:r>
            <a:endParaRPr lang="zh-CN" altLang="en-US" dirty="0">
              <a:solidFill>
                <a:schemeClr val="bg1"/>
              </a:solidFill>
              <a:cs typeface="+mn-ea"/>
              <a:sym typeface="+mn-lt"/>
            </a:endParaRPr>
          </a:p>
          <a:p>
            <a:pPr marL="342900" indent="-342900">
              <a:lnSpc>
                <a:spcPct val="130000"/>
              </a:lnSpc>
              <a:buFont typeface="+mj-ea"/>
              <a:buAutoNum type="circleNumDbPlain"/>
            </a:pPr>
            <a:r>
              <a:rPr lang="zh-CN" altLang="en-US" dirty="0">
                <a:solidFill>
                  <a:schemeClr val="bg1"/>
                </a:solidFill>
                <a:cs typeface="+mn-ea"/>
                <a:sym typeface="+mn-lt"/>
              </a:rPr>
              <a:t>例会制度</a:t>
            </a:r>
            <a:endParaRPr lang="zh-CN" altLang="en-US" dirty="0">
              <a:solidFill>
                <a:schemeClr val="bg1"/>
              </a:solidFill>
              <a:cs typeface="+mn-ea"/>
              <a:sym typeface="+mn-lt"/>
            </a:endParaRPr>
          </a:p>
        </p:txBody>
      </p:sp>
      <p:sp>
        <p:nvSpPr>
          <p:cNvPr id="15" name="矩形 14"/>
          <p:cNvSpPr/>
          <p:nvPr/>
        </p:nvSpPr>
        <p:spPr>
          <a:xfrm>
            <a:off x="2061385" y="2442747"/>
            <a:ext cx="1723549" cy="400110"/>
          </a:xfrm>
          <a:prstGeom prst="rect">
            <a:avLst/>
          </a:prstGeom>
          <a:noFill/>
        </p:spPr>
        <p:txBody>
          <a:bodyPr wrap="none">
            <a:spAutoFit/>
          </a:bodyPr>
          <a:lstStyle/>
          <a:p>
            <a:pPr algn="ctr"/>
            <a:r>
              <a:rPr lang="zh-CN" altLang="en-US" sz="2000" b="1" dirty="0">
                <a:solidFill>
                  <a:schemeClr val="bg1"/>
                </a:solidFill>
                <a:cs typeface="+mn-ea"/>
                <a:sym typeface="+mn-lt"/>
              </a:rPr>
              <a:t>预算监督主体</a:t>
            </a:r>
            <a:endParaRPr lang="en-US" altLang="zh-CN" sz="2000" b="1" dirty="0">
              <a:solidFill>
                <a:schemeClr val="bg1"/>
              </a:solidFill>
              <a:cs typeface="+mn-ea"/>
              <a:sym typeface="+mn-lt"/>
            </a:endParaRPr>
          </a:p>
        </p:txBody>
      </p:sp>
      <p:sp>
        <p:nvSpPr>
          <p:cNvPr id="16" name="矩形 15"/>
          <p:cNvSpPr/>
          <p:nvPr/>
        </p:nvSpPr>
        <p:spPr>
          <a:xfrm>
            <a:off x="5438921" y="2438251"/>
            <a:ext cx="1723550" cy="400110"/>
          </a:xfrm>
          <a:prstGeom prst="rect">
            <a:avLst/>
          </a:prstGeom>
          <a:noFill/>
        </p:spPr>
        <p:txBody>
          <a:bodyPr wrap="none">
            <a:spAutoFit/>
          </a:bodyPr>
          <a:lstStyle/>
          <a:p>
            <a:pPr algn="ctr"/>
            <a:r>
              <a:rPr lang="zh-CN" altLang="en-US" sz="2000" b="1" dirty="0">
                <a:solidFill>
                  <a:schemeClr val="bg1"/>
                </a:solidFill>
                <a:cs typeface="+mn-ea"/>
                <a:sym typeface="+mn-lt"/>
              </a:rPr>
              <a:t>预算监控手段</a:t>
            </a:r>
            <a:endParaRPr lang="zh-CN" altLang="en-US" sz="2000" b="1" dirty="0">
              <a:solidFill>
                <a:schemeClr val="bg1"/>
              </a:solidFill>
              <a:cs typeface="+mn-ea"/>
              <a:sym typeface="+mn-lt"/>
            </a:endParaRPr>
          </a:p>
        </p:txBody>
      </p:sp>
      <p:sp>
        <p:nvSpPr>
          <p:cNvPr id="17" name="矩形 16"/>
          <p:cNvSpPr/>
          <p:nvPr/>
        </p:nvSpPr>
        <p:spPr>
          <a:xfrm>
            <a:off x="8489577" y="2387443"/>
            <a:ext cx="2310248" cy="707886"/>
          </a:xfrm>
          <a:prstGeom prst="rect">
            <a:avLst/>
          </a:prstGeom>
          <a:noFill/>
        </p:spPr>
        <p:txBody>
          <a:bodyPr wrap="none">
            <a:spAutoFit/>
          </a:bodyPr>
          <a:lstStyle/>
          <a:p>
            <a:pPr algn="ctr"/>
            <a:r>
              <a:rPr lang="zh-CN" altLang="en-US" sz="2000" b="1" dirty="0">
                <a:solidFill>
                  <a:schemeClr val="bg1"/>
                </a:solidFill>
                <a:cs typeface="+mn-ea"/>
                <a:sym typeface="+mn-lt"/>
              </a:rPr>
              <a:t>事先控制</a:t>
            </a:r>
            <a:endParaRPr lang="en-US" altLang="zh-CN" sz="2000" b="1" dirty="0">
              <a:solidFill>
                <a:schemeClr val="bg1"/>
              </a:solidFill>
              <a:cs typeface="+mn-ea"/>
              <a:sym typeface="+mn-lt"/>
            </a:endParaRPr>
          </a:p>
          <a:p>
            <a:pPr algn="ctr"/>
            <a:r>
              <a:rPr lang="zh-CN" altLang="en-US" sz="2000" b="1" dirty="0">
                <a:solidFill>
                  <a:schemeClr val="bg1"/>
                </a:solidFill>
                <a:cs typeface="+mn-ea"/>
                <a:sym typeface="+mn-lt"/>
              </a:rPr>
              <a:t>事后控制</a:t>
            </a:r>
            <a:r>
              <a:rPr lang="en-US" altLang="zh-CN" sz="2000" b="1" dirty="0">
                <a:solidFill>
                  <a:schemeClr val="bg1"/>
                </a:solidFill>
                <a:cs typeface="+mn-ea"/>
                <a:sym typeface="+mn-lt"/>
              </a:rPr>
              <a:t>:</a:t>
            </a:r>
            <a:r>
              <a:rPr lang="zh-CN" altLang="en-US" sz="2000" b="1" dirty="0">
                <a:solidFill>
                  <a:schemeClr val="bg1"/>
                </a:solidFill>
                <a:cs typeface="+mn-ea"/>
                <a:sym typeface="+mn-lt"/>
              </a:rPr>
              <a:t>反馈制度</a:t>
            </a:r>
            <a:endParaRPr lang="zh-CN" altLang="en-US" sz="20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2000">
        <p14:window dir="vert"/>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up)">
                                      <p:cBhvr>
                                        <p:cTn id="14" dur="500"/>
                                        <p:tgtEl>
                                          <p:spTgt spid="9"/>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1000"/>
                                        <p:tgtEl>
                                          <p:spTgt spid="15"/>
                                        </p:tgtEl>
                                      </p:cBhvr>
                                    </p:animEffect>
                                    <p:anim calcmode="lin" valueType="num">
                                      <p:cBhvr>
                                        <p:cTn id="19" dur="1000" fill="hold"/>
                                        <p:tgtEl>
                                          <p:spTgt spid="15"/>
                                        </p:tgtEl>
                                        <p:attrNameLst>
                                          <p:attrName>ppt_x</p:attrName>
                                        </p:attrNameLst>
                                      </p:cBhvr>
                                      <p:tavLst>
                                        <p:tav tm="0">
                                          <p:val>
                                            <p:strVal val="#ppt_x"/>
                                          </p:val>
                                        </p:tav>
                                        <p:tav tm="100000">
                                          <p:val>
                                            <p:strVal val="#ppt_x"/>
                                          </p:val>
                                        </p:tav>
                                      </p:tavLst>
                                    </p:anim>
                                    <p:anim calcmode="lin" valueType="num">
                                      <p:cBhvr>
                                        <p:cTn id="20" dur="10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500"/>
                                        <p:tgtEl>
                                          <p:spTgt spid="10"/>
                                        </p:tgtEl>
                                      </p:cBhvr>
                                    </p:animEffect>
                                  </p:childTnLst>
                                </p:cTn>
                              </p:par>
                            </p:childTnLst>
                          </p:cTn>
                        </p:par>
                        <p:par>
                          <p:cTn id="32" fill="hold">
                            <p:stCondLst>
                              <p:cond delay="500"/>
                            </p:stCondLst>
                            <p:childTnLst>
                              <p:par>
                                <p:cTn id="33" presetID="42" presetClass="entr" presetSubtype="0"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1000"/>
                                        <p:tgtEl>
                                          <p:spTgt spid="16"/>
                                        </p:tgtEl>
                                      </p:cBhvr>
                                    </p:animEffect>
                                    <p:anim calcmode="lin" valueType="num">
                                      <p:cBhvr>
                                        <p:cTn id="36" dur="1000" fill="hold"/>
                                        <p:tgtEl>
                                          <p:spTgt spid="16"/>
                                        </p:tgtEl>
                                        <p:attrNameLst>
                                          <p:attrName>ppt_x</p:attrName>
                                        </p:attrNameLst>
                                      </p:cBhvr>
                                      <p:tavLst>
                                        <p:tav tm="0">
                                          <p:val>
                                            <p:strVal val="#ppt_x"/>
                                          </p:val>
                                        </p:tav>
                                        <p:tav tm="100000">
                                          <p:val>
                                            <p:strVal val="#ppt_x"/>
                                          </p:val>
                                        </p:tav>
                                      </p:tavLst>
                                    </p:anim>
                                    <p:anim calcmode="lin" valueType="num">
                                      <p:cBhvr>
                                        <p:cTn id="37" dur="1000" fill="hold"/>
                                        <p:tgtEl>
                                          <p:spTgt spid="16"/>
                                        </p:tgtEl>
                                        <p:attrNameLst>
                                          <p:attrName>ppt_y</p:attrName>
                                        </p:attrNameLst>
                                      </p:cBhvr>
                                      <p:tavLst>
                                        <p:tav tm="0">
                                          <p:val>
                                            <p:strVal val="#ppt_y+.1"/>
                                          </p:val>
                                        </p:tav>
                                        <p:tav tm="100000">
                                          <p:val>
                                            <p:strVal val="#ppt_y"/>
                                          </p:val>
                                        </p:tav>
                                      </p:tavLst>
                                    </p:anim>
                                  </p:childTnLst>
                                </p:cTn>
                              </p:par>
                            </p:childTnLst>
                          </p:cTn>
                        </p:par>
                        <p:par>
                          <p:cTn id="38" fill="hold">
                            <p:stCondLst>
                              <p:cond delay="150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par>
                          <p:cTn id="49" fill="hold">
                            <p:stCondLst>
                              <p:cond delay="500"/>
                            </p:stCondLst>
                            <p:childTnLst>
                              <p:par>
                                <p:cTn id="50" presetID="42"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1500"/>
                            </p:stCondLst>
                            <p:childTnLst>
                              <p:par>
                                <p:cTn id="56" presetID="42"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1000"/>
                                        <p:tgtEl>
                                          <p:spTgt spid="14"/>
                                        </p:tgtEl>
                                      </p:cBhvr>
                                    </p:animEffect>
                                    <p:anim calcmode="lin" valueType="num">
                                      <p:cBhvr>
                                        <p:cTn id="59" dur="1000" fill="hold"/>
                                        <p:tgtEl>
                                          <p:spTgt spid="14"/>
                                        </p:tgtEl>
                                        <p:attrNameLst>
                                          <p:attrName>ppt_x</p:attrName>
                                        </p:attrNameLst>
                                      </p:cBhvr>
                                      <p:tavLst>
                                        <p:tav tm="0">
                                          <p:val>
                                            <p:strVal val="#ppt_x"/>
                                          </p:val>
                                        </p:tav>
                                        <p:tav tm="100000">
                                          <p:val>
                                            <p:strVal val="#ppt_x"/>
                                          </p:val>
                                        </p:tav>
                                      </p:tavLst>
                                    </p:anim>
                                    <p:anim calcmode="lin" valueType="num">
                                      <p:cBhvr>
                                        <p:cTn id="6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2" grpId="0"/>
      <p:bldP spid="13" grpId="0"/>
      <p:bldP spid="14" grpId="0"/>
      <p:bldP spid="15" grpId="0"/>
      <p:bldP spid="16"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8825127" y="3208251"/>
            <a:ext cx="1949158" cy="1406769"/>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6" name="矩形 25"/>
          <p:cNvSpPr/>
          <p:nvPr/>
        </p:nvSpPr>
        <p:spPr>
          <a:xfrm>
            <a:off x="6989723" y="4581806"/>
            <a:ext cx="1949158" cy="1406769"/>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5" name="矩形 24"/>
          <p:cNvSpPr/>
          <p:nvPr/>
        </p:nvSpPr>
        <p:spPr>
          <a:xfrm>
            <a:off x="5206154" y="3231659"/>
            <a:ext cx="1949158" cy="1406769"/>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 name="矩形 1"/>
          <p:cNvSpPr/>
          <p:nvPr/>
        </p:nvSpPr>
        <p:spPr>
          <a:xfrm>
            <a:off x="1447558" y="3165231"/>
            <a:ext cx="1949158" cy="1406769"/>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4" name="矩形 23"/>
          <p:cNvSpPr/>
          <p:nvPr/>
        </p:nvSpPr>
        <p:spPr>
          <a:xfrm>
            <a:off x="3284365" y="4572000"/>
            <a:ext cx="1949158" cy="1406769"/>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矩形 27"/>
          <p:cNvSpPr/>
          <p:nvPr/>
        </p:nvSpPr>
        <p:spPr>
          <a:xfrm>
            <a:off x="1478691" y="3183539"/>
            <a:ext cx="1949158" cy="1406769"/>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9" name="矩形 28"/>
          <p:cNvSpPr/>
          <p:nvPr/>
        </p:nvSpPr>
        <p:spPr>
          <a:xfrm>
            <a:off x="5237287" y="3249967"/>
            <a:ext cx="1949158" cy="1406769"/>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7020856" y="4600114"/>
            <a:ext cx="1949158" cy="1406769"/>
          </a:xfrm>
          <a:prstGeom prst="rect">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4052910"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预算的监督与控制</a:t>
            </a:r>
            <a:endParaRPr lang="zh-CN" altLang="en-US" sz="3200" b="1" dirty="0">
              <a:solidFill>
                <a:srgbClr val="333F50"/>
              </a:solidFill>
              <a:latin typeface="+mn-lt"/>
              <a:ea typeface="+mn-ea"/>
              <a:cs typeface="+mn-ea"/>
              <a:sym typeface="+mn-lt"/>
            </a:endParaRPr>
          </a:p>
        </p:txBody>
      </p:sp>
      <p:sp>
        <p:nvSpPr>
          <p:cNvPr id="9" name="文本框 8"/>
          <p:cNvSpPr txBox="1"/>
          <p:nvPr/>
        </p:nvSpPr>
        <p:spPr>
          <a:xfrm>
            <a:off x="5020650" y="1712415"/>
            <a:ext cx="2592288" cy="461665"/>
          </a:xfrm>
          <a:prstGeom prst="rect">
            <a:avLst/>
          </a:prstGeom>
          <a:noFill/>
        </p:spPr>
        <p:txBody>
          <a:bodyPr wrap="square">
            <a:spAutoFit/>
          </a:bodyPr>
          <a:lstStyle>
            <a:defPPr>
              <a:defRPr lang="zh-CN"/>
            </a:defPPr>
            <a:lvl1pPr algn="ctr">
              <a:defRPr sz="24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r>
              <a:rPr lang="zh-CN" altLang="en-US" dirty="0">
                <a:solidFill>
                  <a:schemeClr val="tx1">
                    <a:lumMod val="85000"/>
                    <a:lumOff val="15000"/>
                  </a:schemeClr>
                </a:solidFill>
                <a:latin typeface="+mn-lt"/>
                <a:ea typeface="+mn-ea"/>
                <a:cs typeface="+mn-ea"/>
                <a:sym typeface="+mn-lt"/>
              </a:rPr>
              <a:t>预算控制方法</a:t>
            </a:r>
            <a:endParaRPr lang="zh-CN" altLang="en-US" dirty="0">
              <a:solidFill>
                <a:schemeClr val="tx1">
                  <a:lumMod val="85000"/>
                  <a:lumOff val="15000"/>
                </a:schemeClr>
              </a:solidFill>
              <a:latin typeface="+mn-lt"/>
              <a:ea typeface="+mn-ea"/>
              <a:cs typeface="+mn-ea"/>
              <a:sym typeface="+mn-lt"/>
            </a:endParaRPr>
          </a:p>
        </p:txBody>
      </p:sp>
      <p:sp>
        <p:nvSpPr>
          <p:cNvPr id="10" name="矩形 9"/>
          <p:cNvSpPr/>
          <p:nvPr/>
        </p:nvSpPr>
        <p:spPr>
          <a:xfrm>
            <a:off x="4963654" y="2270850"/>
            <a:ext cx="2749472" cy="400110"/>
          </a:xfrm>
          <a:prstGeom prst="rect">
            <a:avLst/>
          </a:prstGeom>
        </p:spPr>
        <p:txBody>
          <a:bodyPr wrap="none">
            <a:spAutoFit/>
          </a:bodyPr>
          <a:lstStyle/>
          <a:p>
            <a:pPr algn="ctr"/>
            <a:r>
              <a:rPr lang="zh-CN" altLang="en-US" sz="2000" b="1" dirty="0">
                <a:solidFill>
                  <a:schemeClr val="tx1">
                    <a:lumMod val="85000"/>
                    <a:lumOff val="15000"/>
                  </a:schemeClr>
                </a:solidFill>
                <a:cs typeface="+mn-ea"/>
                <a:sym typeface="+mn-lt"/>
              </a:rPr>
              <a:t>生产成本传统控制方法</a:t>
            </a:r>
            <a:endParaRPr lang="en-US" altLang="zh-CN" sz="2000" b="1" dirty="0">
              <a:solidFill>
                <a:schemeClr val="tx1">
                  <a:lumMod val="85000"/>
                  <a:lumOff val="15000"/>
                </a:schemeClr>
              </a:solidFill>
              <a:cs typeface="+mn-ea"/>
              <a:sym typeface="+mn-lt"/>
            </a:endParaRPr>
          </a:p>
        </p:txBody>
      </p:sp>
      <p:sp>
        <p:nvSpPr>
          <p:cNvPr id="11" name="矩形 10"/>
          <p:cNvSpPr/>
          <p:nvPr/>
        </p:nvSpPr>
        <p:spPr>
          <a:xfrm>
            <a:off x="1447558" y="3300610"/>
            <a:ext cx="1899803" cy="1172629"/>
          </a:xfrm>
          <a:prstGeom prst="rect">
            <a:avLst/>
          </a:prstGeom>
        </p:spPr>
        <p:txBody>
          <a:bodyPr wrap="square">
            <a:spAutoFit/>
          </a:bodyPr>
          <a:lstStyle/>
          <a:p>
            <a:pPr>
              <a:lnSpc>
                <a:spcPct val="130000"/>
              </a:lnSpc>
            </a:pPr>
            <a:r>
              <a:rPr lang="zh-CN" altLang="en-US" dirty="0">
                <a:solidFill>
                  <a:schemeClr val="bg1"/>
                </a:solidFill>
                <a:cs typeface="+mn-ea"/>
                <a:sym typeface="+mn-lt"/>
              </a:rPr>
              <a:t>减少非必要的开支，如广告、研制和开发</a:t>
            </a:r>
            <a:endParaRPr lang="zh-CN" altLang="en-US" dirty="0">
              <a:solidFill>
                <a:schemeClr val="bg1"/>
              </a:solidFill>
              <a:cs typeface="+mn-ea"/>
              <a:sym typeface="+mn-lt"/>
            </a:endParaRPr>
          </a:p>
        </p:txBody>
      </p:sp>
      <p:sp>
        <p:nvSpPr>
          <p:cNvPr id="12" name="矩形 11"/>
          <p:cNvSpPr/>
          <p:nvPr/>
        </p:nvSpPr>
        <p:spPr>
          <a:xfrm>
            <a:off x="1504822" y="4977834"/>
            <a:ext cx="1800493" cy="417358"/>
          </a:xfrm>
          <a:prstGeom prst="rect">
            <a:avLst/>
          </a:prstGeom>
        </p:spPr>
        <p:txBody>
          <a:bodyPr wrap="none">
            <a:spAutoFit/>
          </a:bodyPr>
          <a:lstStyle/>
          <a:p>
            <a:pPr>
              <a:lnSpc>
                <a:spcPct val="130000"/>
              </a:lnSpc>
            </a:pPr>
            <a:r>
              <a:rPr lang="zh-CN" altLang="en-US" dirty="0">
                <a:solidFill>
                  <a:schemeClr val="tx1">
                    <a:lumMod val="75000"/>
                    <a:lumOff val="25000"/>
                  </a:schemeClr>
                </a:solidFill>
                <a:cs typeface="+mn-ea"/>
                <a:sym typeface="+mn-lt"/>
              </a:rPr>
              <a:t>冻结人员的招聘</a:t>
            </a:r>
            <a:endParaRPr lang="zh-CN" altLang="en-US" dirty="0">
              <a:solidFill>
                <a:schemeClr val="tx1">
                  <a:lumMod val="75000"/>
                  <a:lumOff val="25000"/>
                </a:schemeClr>
              </a:solidFill>
              <a:cs typeface="+mn-ea"/>
              <a:sym typeface="+mn-lt"/>
            </a:endParaRPr>
          </a:p>
        </p:txBody>
      </p:sp>
      <p:sp>
        <p:nvSpPr>
          <p:cNvPr id="13" name="矩形 12"/>
          <p:cNvSpPr/>
          <p:nvPr/>
        </p:nvSpPr>
        <p:spPr>
          <a:xfrm>
            <a:off x="3657662" y="3325818"/>
            <a:ext cx="1107996" cy="417358"/>
          </a:xfrm>
          <a:prstGeom prst="rect">
            <a:avLst/>
          </a:prstGeom>
        </p:spPr>
        <p:txBody>
          <a:bodyPr wrap="none">
            <a:spAutoFit/>
          </a:bodyPr>
          <a:lstStyle/>
          <a:p>
            <a:pPr>
              <a:lnSpc>
                <a:spcPct val="130000"/>
              </a:lnSpc>
            </a:pPr>
            <a:r>
              <a:rPr lang="zh-CN" altLang="en-US" dirty="0">
                <a:solidFill>
                  <a:schemeClr val="tx1">
                    <a:lumMod val="75000"/>
                    <a:lumOff val="25000"/>
                  </a:schemeClr>
                </a:solidFill>
                <a:cs typeface="+mn-ea"/>
                <a:sym typeface="+mn-lt"/>
              </a:rPr>
              <a:t>冻结加班</a:t>
            </a:r>
            <a:endParaRPr lang="zh-CN" altLang="en-US" dirty="0">
              <a:solidFill>
                <a:schemeClr val="tx1">
                  <a:lumMod val="75000"/>
                  <a:lumOff val="25000"/>
                </a:schemeClr>
              </a:solidFill>
              <a:cs typeface="+mn-ea"/>
              <a:sym typeface="+mn-lt"/>
            </a:endParaRPr>
          </a:p>
        </p:txBody>
      </p:sp>
      <p:sp>
        <p:nvSpPr>
          <p:cNvPr id="14" name="矩形 13"/>
          <p:cNvSpPr/>
          <p:nvPr/>
        </p:nvSpPr>
        <p:spPr>
          <a:xfrm>
            <a:off x="3396716" y="4695444"/>
            <a:ext cx="1809438" cy="1172629"/>
          </a:xfrm>
          <a:prstGeom prst="rect">
            <a:avLst/>
          </a:prstGeom>
        </p:spPr>
        <p:txBody>
          <a:bodyPr wrap="square">
            <a:spAutoFit/>
          </a:bodyPr>
          <a:lstStyle/>
          <a:p>
            <a:pPr>
              <a:lnSpc>
                <a:spcPct val="130000"/>
              </a:lnSpc>
            </a:pPr>
            <a:r>
              <a:rPr lang="zh-CN" altLang="en-US" dirty="0">
                <a:solidFill>
                  <a:schemeClr val="bg1"/>
                </a:solidFill>
                <a:cs typeface="+mn-ea"/>
                <a:sym typeface="+mn-lt"/>
              </a:rPr>
              <a:t>重新审核每个部门的预算，找出可以砍的地方</a:t>
            </a:r>
            <a:endParaRPr lang="zh-CN" altLang="en-US" dirty="0">
              <a:solidFill>
                <a:schemeClr val="bg1"/>
              </a:solidFill>
              <a:cs typeface="+mn-ea"/>
              <a:sym typeface="+mn-lt"/>
            </a:endParaRPr>
          </a:p>
        </p:txBody>
      </p:sp>
      <p:sp>
        <p:nvSpPr>
          <p:cNvPr id="15" name="矩形 14"/>
          <p:cNvSpPr/>
          <p:nvPr/>
        </p:nvSpPr>
        <p:spPr>
          <a:xfrm>
            <a:off x="5206154" y="3300610"/>
            <a:ext cx="1787064" cy="1172629"/>
          </a:xfrm>
          <a:prstGeom prst="rect">
            <a:avLst/>
          </a:prstGeom>
        </p:spPr>
        <p:txBody>
          <a:bodyPr wrap="square">
            <a:spAutoFit/>
          </a:bodyPr>
          <a:lstStyle/>
          <a:p>
            <a:pPr>
              <a:lnSpc>
                <a:spcPct val="130000"/>
              </a:lnSpc>
            </a:pPr>
            <a:r>
              <a:rPr lang="zh-CN" altLang="en-US" dirty="0">
                <a:solidFill>
                  <a:schemeClr val="bg1"/>
                </a:solidFill>
                <a:cs typeface="+mn-ea"/>
                <a:sym typeface="+mn-lt"/>
              </a:rPr>
              <a:t>给每一个成本中心下达减少的目标</a:t>
            </a:r>
            <a:endParaRPr lang="zh-CN" altLang="en-US" dirty="0">
              <a:solidFill>
                <a:schemeClr val="bg1"/>
              </a:solidFill>
              <a:cs typeface="+mn-ea"/>
              <a:sym typeface="+mn-lt"/>
            </a:endParaRPr>
          </a:p>
        </p:txBody>
      </p:sp>
      <p:sp>
        <p:nvSpPr>
          <p:cNvPr id="16" name="矩形 15"/>
          <p:cNvSpPr/>
          <p:nvPr/>
        </p:nvSpPr>
        <p:spPr>
          <a:xfrm>
            <a:off x="5297555" y="4995700"/>
            <a:ext cx="1726623" cy="777457"/>
          </a:xfrm>
          <a:prstGeom prst="rect">
            <a:avLst/>
          </a:prstGeom>
        </p:spPr>
        <p:txBody>
          <a:bodyPr wrap="square">
            <a:spAutoFit/>
          </a:bodyPr>
          <a:lstStyle/>
          <a:p>
            <a:pPr>
              <a:lnSpc>
                <a:spcPct val="130000"/>
              </a:lnSpc>
            </a:pPr>
            <a:r>
              <a:rPr lang="zh-CN" altLang="en-US" dirty="0">
                <a:solidFill>
                  <a:schemeClr val="tx1">
                    <a:lumMod val="75000"/>
                    <a:lumOff val="25000"/>
                  </a:schemeClr>
                </a:solidFill>
                <a:cs typeface="+mn-ea"/>
                <a:sym typeface="+mn-lt"/>
              </a:rPr>
              <a:t>收紧费用支出的审批权限</a:t>
            </a:r>
            <a:endParaRPr lang="zh-CN" altLang="en-US" dirty="0">
              <a:solidFill>
                <a:schemeClr val="tx1">
                  <a:lumMod val="75000"/>
                  <a:lumOff val="25000"/>
                </a:schemeClr>
              </a:solidFill>
              <a:cs typeface="+mn-ea"/>
              <a:sym typeface="+mn-lt"/>
            </a:endParaRPr>
          </a:p>
        </p:txBody>
      </p:sp>
      <p:sp>
        <p:nvSpPr>
          <p:cNvPr id="17" name="矩形 16"/>
          <p:cNvSpPr/>
          <p:nvPr/>
        </p:nvSpPr>
        <p:spPr>
          <a:xfrm>
            <a:off x="7248210" y="3299250"/>
            <a:ext cx="1603801" cy="777457"/>
          </a:xfrm>
          <a:prstGeom prst="rect">
            <a:avLst/>
          </a:prstGeom>
        </p:spPr>
        <p:txBody>
          <a:bodyPr wrap="square">
            <a:spAutoFit/>
          </a:bodyPr>
          <a:lstStyle/>
          <a:p>
            <a:pPr>
              <a:lnSpc>
                <a:spcPct val="130000"/>
              </a:lnSpc>
            </a:pPr>
            <a:r>
              <a:rPr lang="zh-CN" altLang="en-US" dirty="0">
                <a:solidFill>
                  <a:schemeClr val="tx1">
                    <a:lumMod val="75000"/>
                    <a:lumOff val="25000"/>
                  </a:schemeClr>
                </a:solidFill>
                <a:cs typeface="+mn-ea"/>
                <a:sym typeface="+mn-lt"/>
              </a:rPr>
              <a:t>更多的业绩</a:t>
            </a:r>
            <a:r>
              <a:rPr lang="en-US" altLang="zh-CN" dirty="0">
                <a:solidFill>
                  <a:schemeClr val="tx1">
                    <a:lumMod val="75000"/>
                    <a:lumOff val="25000"/>
                  </a:schemeClr>
                </a:solidFill>
                <a:cs typeface="+mn-ea"/>
                <a:sym typeface="+mn-lt"/>
              </a:rPr>
              <a:t>/</a:t>
            </a:r>
            <a:r>
              <a:rPr lang="zh-CN" altLang="en-US" dirty="0">
                <a:solidFill>
                  <a:schemeClr val="tx1">
                    <a:lumMod val="75000"/>
                    <a:lumOff val="25000"/>
                  </a:schemeClr>
                </a:solidFill>
                <a:cs typeface="+mn-ea"/>
                <a:sym typeface="+mn-lt"/>
              </a:rPr>
              <a:t>费用分析报告</a:t>
            </a:r>
            <a:endParaRPr lang="zh-CN" altLang="en-US" dirty="0">
              <a:solidFill>
                <a:schemeClr val="tx1">
                  <a:lumMod val="75000"/>
                  <a:lumOff val="25000"/>
                </a:schemeClr>
              </a:solidFill>
              <a:cs typeface="+mn-ea"/>
              <a:sym typeface="+mn-lt"/>
            </a:endParaRPr>
          </a:p>
        </p:txBody>
      </p:sp>
      <p:sp>
        <p:nvSpPr>
          <p:cNvPr id="18" name="矩形 17"/>
          <p:cNvSpPr/>
          <p:nvPr/>
        </p:nvSpPr>
        <p:spPr>
          <a:xfrm>
            <a:off x="7286091" y="5051211"/>
            <a:ext cx="1569660" cy="417358"/>
          </a:xfrm>
          <a:prstGeom prst="rect">
            <a:avLst/>
          </a:prstGeom>
        </p:spPr>
        <p:txBody>
          <a:bodyPr wrap="none">
            <a:spAutoFit/>
          </a:bodyPr>
          <a:lstStyle/>
          <a:p>
            <a:pPr>
              <a:lnSpc>
                <a:spcPct val="130000"/>
              </a:lnSpc>
            </a:pPr>
            <a:r>
              <a:rPr lang="zh-CN" altLang="en-US" dirty="0">
                <a:solidFill>
                  <a:schemeClr val="bg1"/>
                </a:solidFill>
                <a:cs typeface="+mn-ea"/>
                <a:sym typeface="+mn-lt"/>
              </a:rPr>
              <a:t>冻结薪金增长</a:t>
            </a:r>
            <a:endParaRPr lang="zh-CN" altLang="en-US" dirty="0">
              <a:solidFill>
                <a:schemeClr val="bg1"/>
              </a:solidFill>
              <a:cs typeface="+mn-ea"/>
              <a:sym typeface="+mn-lt"/>
            </a:endParaRPr>
          </a:p>
        </p:txBody>
      </p:sp>
      <p:sp>
        <p:nvSpPr>
          <p:cNvPr id="19" name="矩形 18"/>
          <p:cNvSpPr/>
          <p:nvPr/>
        </p:nvSpPr>
        <p:spPr>
          <a:xfrm>
            <a:off x="9476540" y="3541646"/>
            <a:ext cx="646331" cy="417358"/>
          </a:xfrm>
          <a:prstGeom prst="rect">
            <a:avLst/>
          </a:prstGeom>
        </p:spPr>
        <p:txBody>
          <a:bodyPr wrap="none">
            <a:spAutoFit/>
          </a:bodyPr>
          <a:lstStyle/>
          <a:p>
            <a:pPr>
              <a:lnSpc>
                <a:spcPct val="130000"/>
              </a:lnSpc>
            </a:pPr>
            <a:r>
              <a:rPr lang="zh-CN" altLang="en-US" dirty="0">
                <a:solidFill>
                  <a:schemeClr val="bg1"/>
                </a:solidFill>
                <a:cs typeface="+mn-ea"/>
                <a:sym typeface="+mn-lt"/>
              </a:rPr>
              <a:t>裁员</a:t>
            </a:r>
            <a:endParaRPr lang="zh-CN" altLang="en-US" dirty="0">
              <a:solidFill>
                <a:schemeClr val="bg1"/>
              </a:solidFill>
              <a:cs typeface="+mn-ea"/>
              <a:sym typeface="+mn-lt"/>
            </a:endParaRPr>
          </a:p>
        </p:txBody>
      </p:sp>
      <p:sp>
        <p:nvSpPr>
          <p:cNvPr id="20" name="矩形 19"/>
          <p:cNvSpPr/>
          <p:nvPr/>
        </p:nvSpPr>
        <p:spPr>
          <a:xfrm>
            <a:off x="8825127" y="4993946"/>
            <a:ext cx="2062112" cy="777457"/>
          </a:xfrm>
          <a:prstGeom prst="rect">
            <a:avLst/>
          </a:prstGeom>
        </p:spPr>
        <p:txBody>
          <a:bodyPr wrap="square">
            <a:spAutoFit/>
          </a:bodyPr>
          <a:lstStyle/>
          <a:p>
            <a:pPr>
              <a:lnSpc>
                <a:spcPct val="130000"/>
              </a:lnSpc>
            </a:pPr>
            <a:r>
              <a:rPr lang="zh-CN" altLang="en-US" dirty="0">
                <a:solidFill>
                  <a:schemeClr val="tx1">
                    <a:lumMod val="75000"/>
                    <a:lumOff val="25000"/>
                  </a:schemeClr>
                </a:solidFill>
                <a:cs typeface="+mn-ea"/>
                <a:sym typeface="+mn-lt"/>
              </a:rPr>
              <a:t>关闭某些业绩不好的厂家或子公司</a:t>
            </a:r>
            <a:endParaRPr lang="zh-CN" altLang="en-US"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2000">
        <p14:window dir="vert"/>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42"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4000"/>
                            </p:stCondLst>
                            <p:childTnLst>
                              <p:par>
                                <p:cTn id="36" presetID="4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par>
                          <p:cTn id="41" fill="hold">
                            <p:stCondLst>
                              <p:cond delay="5000"/>
                            </p:stCondLst>
                            <p:childTnLst>
                              <p:par>
                                <p:cTn id="42" presetID="42" presetClass="entr" presetSubtype="0"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childTnLst>
                          </p:cTn>
                        </p:par>
                        <p:par>
                          <p:cTn id="47" fill="hold">
                            <p:stCondLst>
                              <p:cond delay="6000"/>
                            </p:stCondLst>
                            <p:childTnLst>
                              <p:par>
                                <p:cTn id="48" presetID="42"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1000"/>
                                        <p:tgtEl>
                                          <p:spTgt spid="15"/>
                                        </p:tgtEl>
                                      </p:cBhvr>
                                    </p:animEffect>
                                    <p:anim calcmode="lin" valueType="num">
                                      <p:cBhvr>
                                        <p:cTn id="51" dur="1000" fill="hold"/>
                                        <p:tgtEl>
                                          <p:spTgt spid="15"/>
                                        </p:tgtEl>
                                        <p:attrNameLst>
                                          <p:attrName>ppt_x</p:attrName>
                                        </p:attrNameLst>
                                      </p:cBhvr>
                                      <p:tavLst>
                                        <p:tav tm="0">
                                          <p:val>
                                            <p:strVal val="#ppt_x"/>
                                          </p:val>
                                        </p:tav>
                                        <p:tav tm="100000">
                                          <p:val>
                                            <p:strVal val="#ppt_x"/>
                                          </p:val>
                                        </p:tav>
                                      </p:tavLst>
                                    </p:anim>
                                    <p:anim calcmode="lin" valueType="num">
                                      <p:cBhvr>
                                        <p:cTn id="52" dur="1000" fill="hold"/>
                                        <p:tgtEl>
                                          <p:spTgt spid="15"/>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42" presetClass="entr" presetSubtype="0"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1000"/>
                                        <p:tgtEl>
                                          <p:spTgt spid="16"/>
                                        </p:tgtEl>
                                      </p:cBhvr>
                                    </p:animEffect>
                                    <p:anim calcmode="lin" valueType="num">
                                      <p:cBhvr>
                                        <p:cTn id="57" dur="1000" fill="hold"/>
                                        <p:tgtEl>
                                          <p:spTgt spid="16"/>
                                        </p:tgtEl>
                                        <p:attrNameLst>
                                          <p:attrName>ppt_x</p:attrName>
                                        </p:attrNameLst>
                                      </p:cBhvr>
                                      <p:tavLst>
                                        <p:tav tm="0">
                                          <p:val>
                                            <p:strVal val="#ppt_x"/>
                                          </p:val>
                                        </p:tav>
                                        <p:tav tm="100000">
                                          <p:val>
                                            <p:strVal val="#ppt_x"/>
                                          </p:val>
                                        </p:tav>
                                      </p:tavLst>
                                    </p:anim>
                                    <p:anim calcmode="lin" valueType="num">
                                      <p:cBhvr>
                                        <p:cTn id="58" dur="1000" fill="hold"/>
                                        <p:tgtEl>
                                          <p:spTgt spid="16"/>
                                        </p:tgtEl>
                                        <p:attrNameLst>
                                          <p:attrName>ppt_y</p:attrName>
                                        </p:attrNameLst>
                                      </p:cBhvr>
                                      <p:tavLst>
                                        <p:tav tm="0">
                                          <p:val>
                                            <p:strVal val="#ppt_y+.1"/>
                                          </p:val>
                                        </p:tav>
                                        <p:tav tm="100000">
                                          <p:val>
                                            <p:strVal val="#ppt_y"/>
                                          </p:val>
                                        </p:tav>
                                      </p:tavLst>
                                    </p:anim>
                                  </p:childTnLst>
                                </p:cTn>
                              </p:par>
                            </p:childTnLst>
                          </p:cTn>
                        </p:par>
                        <p:par>
                          <p:cTn id="59" fill="hold">
                            <p:stCondLst>
                              <p:cond delay="8000"/>
                            </p:stCondLst>
                            <p:childTnLst>
                              <p:par>
                                <p:cTn id="60" presetID="42" presetClass="entr" presetSubtype="0"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childTnLst>
                          </p:cTn>
                        </p:par>
                        <p:par>
                          <p:cTn id="65" fill="hold">
                            <p:stCondLst>
                              <p:cond delay="9000"/>
                            </p:stCondLst>
                            <p:childTnLst>
                              <p:par>
                                <p:cTn id="66" presetID="42"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1000"/>
                                        <p:tgtEl>
                                          <p:spTgt spid="18"/>
                                        </p:tgtEl>
                                      </p:cBhvr>
                                    </p:animEffect>
                                    <p:anim calcmode="lin" valueType="num">
                                      <p:cBhvr>
                                        <p:cTn id="69" dur="1000" fill="hold"/>
                                        <p:tgtEl>
                                          <p:spTgt spid="18"/>
                                        </p:tgtEl>
                                        <p:attrNameLst>
                                          <p:attrName>ppt_x</p:attrName>
                                        </p:attrNameLst>
                                      </p:cBhvr>
                                      <p:tavLst>
                                        <p:tav tm="0">
                                          <p:val>
                                            <p:strVal val="#ppt_x"/>
                                          </p:val>
                                        </p:tav>
                                        <p:tav tm="100000">
                                          <p:val>
                                            <p:strVal val="#ppt_x"/>
                                          </p:val>
                                        </p:tav>
                                      </p:tavLst>
                                    </p:anim>
                                    <p:anim calcmode="lin" valueType="num">
                                      <p:cBhvr>
                                        <p:cTn id="70" dur="1000" fill="hold"/>
                                        <p:tgtEl>
                                          <p:spTgt spid="18"/>
                                        </p:tgtEl>
                                        <p:attrNameLst>
                                          <p:attrName>ppt_y</p:attrName>
                                        </p:attrNameLst>
                                      </p:cBhvr>
                                      <p:tavLst>
                                        <p:tav tm="0">
                                          <p:val>
                                            <p:strVal val="#ppt_y+.1"/>
                                          </p:val>
                                        </p:tav>
                                        <p:tav tm="100000">
                                          <p:val>
                                            <p:strVal val="#ppt_y"/>
                                          </p:val>
                                        </p:tav>
                                      </p:tavLst>
                                    </p:anim>
                                  </p:childTnLst>
                                </p:cTn>
                              </p:par>
                            </p:childTnLst>
                          </p:cTn>
                        </p:par>
                        <p:par>
                          <p:cTn id="71" fill="hold">
                            <p:stCondLst>
                              <p:cond delay="10000"/>
                            </p:stCondLst>
                            <p:childTnLst>
                              <p:par>
                                <p:cTn id="72" presetID="42" presetClass="entr" presetSubtype="0"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1000"/>
                                        <p:tgtEl>
                                          <p:spTgt spid="19"/>
                                        </p:tgtEl>
                                      </p:cBhvr>
                                    </p:animEffect>
                                    <p:anim calcmode="lin" valueType="num">
                                      <p:cBhvr>
                                        <p:cTn id="75" dur="1000" fill="hold"/>
                                        <p:tgtEl>
                                          <p:spTgt spid="19"/>
                                        </p:tgtEl>
                                        <p:attrNameLst>
                                          <p:attrName>ppt_x</p:attrName>
                                        </p:attrNameLst>
                                      </p:cBhvr>
                                      <p:tavLst>
                                        <p:tav tm="0">
                                          <p:val>
                                            <p:strVal val="#ppt_x"/>
                                          </p:val>
                                        </p:tav>
                                        <p:tav tm="100000">
                                          <p:val>
                                            <p:strVal val="#ppt_x"/>
                                          </p:val>
                                        </p:tav>
                                      </p:tavLst>
                                    </p:anim>
                                    <p:anim calcmode="lin" valueType="num">
                                      <p:cBhvr>
                                        <p:cTn id="76" dur="1000" fill="hold"/>
                                        <p:tgtEl>
                                          <p:spTgt spid="19"/>
                                        </p:tgtEl>
                                        <p:attrNameLst>
                                          <p:attrName>ppt_y</p:attrName>
                                        </p:attrNameLst>
                                      </p:cBhvr>
                                      <p:tavLst>
                                        <p:tav tm="0">
                                          <p:val>
                                            <p:strVal val="#ppt_y+.1"/>
                                          </p:val>
                                        </p:tav>
                                        <p:tav tm="100000">
                                          <p:val>
                                            <p:strVal val="#ppt_y"/>
                                          </p:val>
                                        </p:tav>
                                      </p:tavLst>
                                    </p:anim>
                                  </p:childTnLst>
                                </p:cTn>
                              </p:par>
                            </p:childTnLst>
                          </p:cTn>
                        </p:par>
                        <p:par>
                          <p:cTn id="77" fill="hold">
                            <p:stCondLst>
                              <p:cond delay="11000"/>
                            </p:stCondLst>
                            <p:childTnLst>
                              <p:par>
                                <p:cTn id="78" presetID="42" presetClass="entr" presetSubtype="0" fill="hold" grpId="0"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1000"/>
                                        <p:tgtEl>
                                          <p:spTgt spid="20"/>
                                        </p:tgtEl>
                                      </p:cBhvr>
                                    </p:animEffect>
                                    <p:anim calcmode="lin" valueType="num">
                                      <p:cBhvr>
                                        <p:cTn id="81" dur="1000" fill="hold"/>
                                        <p:tgtEl>
                                          <p:spTgt spid="20"/>
                                        </p:tgtEl>
                                        <p:attrNameLst>
                                          <p:attrName>ppt_x</p:attrName>
                                        </p:attrNameLst>
                                      </p:cBhvr>
                                      <p:tavLst>
                                        <p:tav tm="0">
                                          <p:val>
                                            <p:strVal val="#ppt_x"/>
                                          </p:val>
                                        </p:tav>
                                        <p:tav tm="100000">
                                          <p:val>
                                            <p:strVal val="#ppt_x"/>
                                          </p:val>
                                        </p:tav>
                                      </p:tavLst>
                                    </p:anim>
                                    <p:anim calcmode="lin" valueType="num">
                                      <p:cBhvr>
                                        <p:cTn id="8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P spid="17" grpId="0"/>
      <p:bldP spid="18" grpId="0"/>
      <p:bldP spid="19"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4052910"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预算的监督与控制</a:t>
            </a:r>
            <a:endParaRPr lang="zh-CN" altLang="en-US" sz="3200" b="1" dirty="0">
              <a:solidFill>
                <a:srgbClr val="333F50"/>
              </a:solidFill>
              <a:latin typeface="+mn-lt"/>
              <a:ea typeface="+mn-ea"/>
              <a:cs typeface="+mn-ea"/>
              <a:sym typeface="+mn-lt"/>
            </a:endParaRPr>
          </a:p>
        </p:txBody>
      </p:sp>
      <p:sp>
        <p:nvSpPr>
          <p:cNvPr id="9" name="矩形 8"/>
          <p:cNvSpPr/>
          <p:nvPr/>
        </p:nvSpPr>
        <p:spPr>
          <a:xfrm>
            <a:off x="5500469" y="2723659"/>
            <a:ext cx="6808760" cy="3261727"/>
          </a:xfrm>
          <a:prstGeom prst="rect">
            <a:avLst/>
          </a:prstGeom>
        </p:spPr>
        <p:txBody>
          <a:bodyPr wrap="square">
            <a:spAutoFit/>
          </a:bodyPr>
          <a:lstStyle/>
          <a:p>
            <a:pPr>
              <a:lnSpc>
                <a:spcPct val="130000"/>
              </a:lnSpc>
            </a:pPr>
            <a:r>
              <a:rPr lang="zh-CN" altLang="en-US" sz="2000" dirty="0">
                <a:solidFill>
                  <a:schemeClr val="tx1">
                    <a:lumMod val="85000"/>
                    <a:lumOff val="15000"/>
                  </a:schemeClr>
                </a:solidFill>
                <a:cs typeface="+mn-ea"/>
                <a:sym typeface="+mn-lt"/>
              </a:rPr>
              <a:t>按时付款与按时收款其实同等重要</a:t>
            </a:r>
            <a:endParaRPr lang="zh-CN" altLang="en-US" sz="2000" dirty="0">
              <a:solidFill>
                <a:schemeClr val="tx1">
                  <a:lumMod val="85000"/>
                  <a:lumOff val="15000"/>
                </a:schemeClr>
              </a:solidFill>
              <a:cs typeface="+mn-ea"/>
              <a:sym typeface="+mn-lt"/>
            </a:endParaRPr>
          </a:p>
          <a:p>
            <a:pPr>
              <a:lnSpc>
                <a:spcPct val="130000"/>
              </a:lnSpc>
            </a:pPr>
            <a:r>
              <a:rPr lang="zh-CN" altLang="en-US" sz="2000" dirty="0">
                <a:solidFill>
                  <a:schemeClr val="tx1">
                    <a:lumMod val="85000"/>
                    <a:lumOff val="15000"/>
                  </a:schemeClr>
                </a:solidFill>
                <a:cs typeface="+mn-ea"/>
                <a:sym typeface="+mn-lt"/>
              </a:rPr>
              <a:t>国外的供应商对其客户的信用管理是非常严格的</a:t>
            </a:r>
            <a:endParaRPr lang="zh-CN" altLang="en-US" sz="2000" dirty="0">
              <a:solidFill>
                <a:schemeClr val="tx1">
                  <a:lumMod val="85000"/>
                  <a:lumOff val="15000"/>
                </a:schemeClr>
              </a:solidFill>
              <a:cs typeface="+mn-ea"/>
              <a:sym typeface="+mn-lt"/>
            </a:endParaRPr>
          </a:p>
          <a:p>
            <a:pPr>
              <a:lnSpc>
                <a:spcPct val="130000"/>
              </a:lnSpc>
            </a:pPr>
            <a:r>
              <a:rPr lang="zh-CN" altLang="en-US" sz="2000" dirty="0">
                <a:solidFill>
                  <a:schemeClr val="tx1">
                    <a:lumMod val="85000"/>
                    <a:lumOff val="15000"/>
                  </a:schemeClr>
                </a:solidFill>
                <a:cs typeface="+mn-ea"/>
                <a:sym typeface="+mn-lt"/>
              </a:rPr>
              <a:t>●更严厉的价格条款</a:t>
            </a:r>
            <a:r>
              <a:rPr lang="en-US" altLang="zh-CN" sz="2000" dirty="0">
                <a:solidFill>
                  <a:schemeClr val="tx1">
                    <a:lumMod val="85000"/>
                    <a:lumOff val="15000"/>
                  </a:schemeClr>
                </a:solidFill>
                <a:cs typeface="+mn-ea"/>
                <a:sym typeface="+mn-lt"/>
              </a:rPr>
              <a:t>,</a:t>
            </a:r>
            <a:r>
              <a:rPr lang="zh-CN" altLang="en-US" sz="2000" dirty="0">
                <a:solidFill>
                  <a:schemeClr val="tx1">
                    <a:lumMod val="85000"/>
                    <a:lumOff val="15000"/>
                  </a:schemeClr>
                </a:solidFill>
                <a:cs typeface="+mn-ea"/>
                <a:sym typeface="+mn-lt"/>
              </a:rPr>
              <a:t>如预付款</a:t>
            </a:r>
            <a:endParaRPr lang="zh-CN" altLang="en-US" sz="2000" dirty="0">
              <a:solidFill>
                <a:schemeClr val="tx1">
                  <a:lumMod val="85000"/>
                  <a:lumOff val="15000"/>
                </a:schemeClr>
              </a:solidFill>
              <a:cs typeface="+mn-ea"/>
              <a:sym typeface="+mn-lt"/>
            </a:endParaRPr>
          </a:p>
          <a:p>
            <a:pPr>
              <a:lnSpc>
                <a:spcPct val="130000"/>
              </a:lnSpc>
            </a:pPr>
            <a:r>
              <a:rPr lang="zh-CN" altLang="en-US" sz="2000" dirty="0">
                <a:solidFill>
                  <a:schemeClr val="tx1">
                    <a:lumMod val="85000"/>
                    <a:lumOff val="15000"/>
                  </a:schemeClr>
                </a:solidFill>
                <a:cs typeface="+mn-ea"/>
                <a:sym typeface="+mn-lt"/>
              </a:rPr>
              <a:t>●更高的单价</a:t>
            </a:r>
            <a:endParaRPr lang="zh-CN" altLang="en-US" sz="2000" dirty="0">
              <a:solidFill>
                <a:schemeClr val="tx1">
                  <a:lumMod val="85000"/>
                  <a:lumOff val="15000"/>
                </a:schemeClr>
              </a:solidFill>
              <a:cs typeface="+mn-ea"/>
              <a:sym typeface="+mn-lt"/>
            </a:endParaRPr>
          </a:p>
          <a:p>
            <a:pPr>
              <a:lnSpc>
                <a:spcPct val="130000"/>
              </a:lnSpc>
            </a:pPr>
            <a:r>
              <a:rPr lang="zh-CN" altLang="en-US" sz="2000" dirty="0">
                <a:solidFill>
                  <a:schemeClr val="tx1">
                    <a:lumMod val="85000"/>
                    <a:lumOff val="15000"/>
                  </a:schemeClr>
                </a:solidFill>
                <a:cs typeface="+mn-ea"/>
                <a:sym typeface="+mn-lt"/>
              </a:rPr>
              <a:t>●停止发货</a:t>
            </a:r>
            <a:endParaRPr lang="zh-CN" altLang="en-US" sz="2000" dirty="0">
              <a:solidFill>
                <a:schemeClr val="tx1">
                  <a:lumMod val="85000"/>
                  <a:lumOff val="15000"/>
                </a:schemeClr>
              </a:solidFill>
              <a:cs typeface="+mn-ea"/>
              <a:sym typeface="+mn-lt"/>
            </a:endParaRPr>
          </a:p>
          <a:p>
            <a:pPr>
              <a:lnSpc>
                <a:spcPct val="130000"/>
              </a:lnSpc>
            </a:pPr>
            <a:r>
              <a:rPr lang="zh-CN" altLang="en-US" sz="2000" dirty="0">
                <a:solidFill>
                  <a:schemeClr val="tx1">
                    <a:lumMod val="85000"/>
                    <a:lumOff val="15000"/>
                  </a:schemeClr>
                </a:solidFill>
                <a:cs typeface="+mn-ea"/>
                <a:sym typeface="+mn-lt"/>
              </a:rPr>
              <a:t>定期审核应付账款的明细账龄表</a:t>
            </a:r>
            <a:endParaRPr lang="zh-CN" altLang="en-US" sz="2000" dirty="0">
              <a:solidFill>
                <a:schemeClr val="tx1">
                  <a:lumMod val="85000"/>
                  <a:lumOff val="15000"/>
                </a:schemeClr>
              </a:solidFill>
              <a:cs typeface="+mn-ea"/>
              <a:sym typeface="+mn-lt"/>
            </a:endParaRPr>
          </a:p>
          <a:p>
            <a:pPr>
              <a:lnSpc>
                <a:spcPct val="130000"/>
              </a:lnSpc>
            </a:pPr>
            <a:r>
              <a:rPr lang="zh-CN" altLang="en-US" sz="2000" dirty="0">
                <a:solidFill>
                  <a:schemeClr val="tx1">
                    <a:lumMod val="85000"/>
                    <a:lumOff val="15000"/>
                  </a:schemeClr>
                </a:solidFill>
                <a:cs typeface="+mn-ea"/>
                <a:sym typeface="+mn-lt"/>
              </a:rPr>
              <a:t>对有问题的发票及时跟踪和解决</a:t>
            </a:r>
            <a:endParaRPr lang="zh-CN" altLang="en-US" sz="2000" dirty="0">
              <a:solidFill>
                <a:schemeClr val="tx1">
                  <a:lumMod val="85000"/>
                  <a:lumOff val="15000"/>
                </a:schemeClr>
              </a:solidFill>
              <a:cs typeface="+mn-ea"/>
              <a:sym typeface="+mn-lt"/>
            </a:endParaRPr>
          </a:p>
          <a:p>
            <a:pPr>
              <a:lnSpc>
                <a:spcPct val="130000"/>
              </a:lnSpc>
            </a:pPr>
            <a:r>
              <a:rPr lang="zh-CN" altLang="en-US" sz="2000" dirty="0">
                <a:solidFill>
                  <a:schemeClr val="tx1">
                    <a:lumMod val="85000"/>
                    <a:lumOff val="15000"/>
                  </a:schemeClr>
                </a:solidFill>
                <a:cs typeface="+mn-ea"/>
                <a:sym typeface="+mn-lt"/>
              </a:rPr>
              <a:t>提早付款同样是问题</a:t>
            </a:r>
            <a:endParaRPr lang="en-US" altLang="zh-CN" sz="2000" dirty="0">
              <a:solidFill>
                <a:schemeClr val="tx1">
                  <a:lumMod val="85000"/>
                  <a:lumOff val="15000"/>
                </a:schemeClr>
              </a:solidFill>
              <a:cs typeface="+mn-ea"/>
              <a:sym typeface="+mn-lt"/>
            </a:endParaRPr>
          </a:p>
        </p:txBody>
      </p:sp>
      <p:sp>
        <p:nvSpPr>
          <p:cNvPr id="10" name="文本框 9"/>
          <p:cNvSpPr txBox="1"/>
          <p:nvPr/>
        </p:nvSpPr>
        <p:spPr>
          <a:xfrm>
            <a:off x="5289453" y="2068260"/>
            <a:ext cx="3066213" cy="523220"/>
          </a:xfrm>
          <a:prstGeom prst="rect">
            <a:avLst/>
          </a:prstGeom>
          <a:noFill/>
        </p:spPr>
        <p:txBody>
          <a:bodyPr wrap="square">
            <a:spAutoFit/>
          </a:bodyPr>
          <a:lstStyle>
            <a:defPPr>
              <a:defRPr lang="zh-CN"/>
            </a:defPPr>
            <a:lvl1pPr algn="ctr">
              <a:defRPr sz="24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r>
              <a:rPr lang="zh-CN" altLang="en-US" sz="2800" dirty="0">
                <a:solidFill>
                  <a:schemeClr val="tx1">
                    <a:lumMod val="85000"/>
                    <a:lumOff val="15000"/>
                  </a:schemeClr>
                </a:solidFill>
                <a:latin typeface="+mn-lt"/>
                <a:ea typeface="+mn-ea"/>
                <a:cs typeface="+mn-ea"/>
                <a:sym typeface="+mn-lt"/>
              </a:rPr>
              <a:t>应收账款的控制</a:t>
            </a:r>
            <a:endParaRPr lang="zh-CN" altLang="en-US" sz="2800" dirty="0">
              <a:solidFill>
                <a:schemeClr val="tx1">
                  <a:lumMod val="85000"/>
                  <a:lumOff val="15000"/>
                </a:schemeClr>
              </a:solidFill>
              <a:latin typeface="+mn-lt"/>
              <a:ea typeface="+mn-ea"/>
              <a:cs typeface="+mn-ea"/>
              <a:sym typeface="+mn-lt"/>
            </a:endParaRPr>
          </a:p>
        </p:txBody>
      </p:sp>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13216" t="1113" r="24016" b="-1"/>
          <a:stretch>
            <a:fillRect/>
          </a:stretch>
        </p:blipFill>
        <p:spPr>
          <a:xfrm>
            <a:off x="1167622" y="2272144"/>
            <a:ext cx="3935612" cy="3488221"/>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14:window dir="vert"/>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4052910"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预算的监督与控制</a:t>
            </a:r>
            <a:endParaRPr lang="zh-CN" altLang="en-US" sz="3200" b="1" dirty="0">
              <a:solidFill>
                <a:srgbClr val="333F50"/>
              </a:solidFill>
              <a:latin typeface="+mn-lt"/>
              <a:ea typeface="+mn-ea"/>
              <a:cs typeface="+mn-ea"/>
              <a:sym typeface="+mn-lt"/>
            </a:endParaRPr>
          </a:p>
        </p:txBody>
      </p:sp>
      <p:sp>
        <p:nvSpPr>
          <p:cNvPr id="9" name="文本框 8"/>
          <p:cNvSpPr txBox="1"/>
          <p:nvPr/>
        </p:nvSpPr>
        <p:spPr>
          <a:xfrm>
            <a:off x="1319199" y="2854793"/>
            <a:ext cx="2592288" cy="461665"/>
          </a:xfrm>
          <a:prstGeom prst="rect">
            <a:avLst/>
          </a:prstGeom>
          <a:noFill/>
        </p:spPr>
        <p:txBody>
          <a:bodyPr wrap="square">
            <a:spAutoFit/>
          </a:bodyPr>
          <a:lstStyle>
            <a:defPPr>
              <a:defRPr lang="zh-CN"/>
            </a:defPPr>
            <a:lvl1pPr algn="ctr">
              <a:defRPr sz="24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pPr algn="l"/>
            <a:r>
              <a:rPr lang="zh-CN" altLang="en-US" dirty="0">
                <a:solidFill>
                  <a:schemeClr val="tx1">
                    <a:lumMod val="85000"/>
                    <a:lumOff val="15000"/>
                  </a:schemeClr>
                </a:solidFill>
                <a:latin typeface="+mn-lt"/>
                <a:ea typeface="+mn-ea"/>
                <a:cs typeface="+mn-ea"/>
                <a:sym typeface="+mn-lt"/>
              </a:rPr>
              <a:t>预算控制方法</a:t>
            </a:r>
            <a:endParaRPr lang="zh-CN" altLang="en-US" dirty="0">
              <a:solidFill>
                <a:schemeClr val="tx1">
                  <a:lumMod val="85000"/>
                  <a:lumOff val="15000"/>
                </a:schemeClr>
              </a:solidFill>
              <a:latin typeface="+mn-lt"/>
              <a:ea typeface="+mn-ea"/>
              <a:cs typeface="+mn-ea"/>
              <a:sym typeface="+mn-lt"/>
            </a:endParaRPr>
          </a:p>
        </p:txBody>
      </p:sp>
      <p:sp>
        <p:nvSpPr>
          <p:cNvPr id="10" name="文本框 9"/>
          <p:cNvSpPr txBox="1"/>
          <p:nvPr/>
        </p:nvSpPr>
        <p:spPr>
          <a:xfrm>
            <a:off x="1319199" y="3254903"/>
            <a:ext cx="1723549" cy="400110"/>
          </a:xfrm>
          <a:prstGeom prst="rect">
            <a:avLst/>
          </a:prstGeom>
          <a:noFill/>
        </p:spPr>
        <p:txBody>
          <a:bodyPr wrap="square">
            <a:spAutoFit/>
          </a:bodyPr>
          <a:lstStyle>
            <a:defPPr>
              <a:defRPr lang="zh-CN"/>
            </a:defPPr>
            <a:lvl1pPr>
              <a:defRPr sz="24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r>
              <a:rPr lang="zh-CN" altLang="en-US" sz="2000" b="1" dirty="0">
                <a:solidFill>
                  <a:schemeClr val="tx1">
                    <a:lumMod val="85000"/>
                    <a:lumOff val="15000"/>
                  </a:schemeClr>
                </a:solidFill>
                <a:latin typeface="+mn-lt"/>
                <a:ea typeface="+mn-ea"/>
                <a:cs typeface="+mn-ea"/>
                <a:sym typeface="+mn-lt"/>
              </a:rPr>
              <a:t>存货的控制</a:t>
            </a:r>
            <a:endParaRPr lang="zh-CN" altLang="en-US" sz="2000" b="1" dirty="0">
              <a:solidFill>
                <a:schemeClr val="tx1">
                  <a:lumMod val="85000"/>
                  <a:lumOff val="15000"/>
                </a:schemeClr>
              </a:solidFill>
              <a:latin typeface="+mn-lt"/>
              <a:ea typeface="+mn-ea"/>
              <a:cs typeface="+mn-ea"/>
              <a:sym typeface="+mn-lt"/>
            </a:endParaRPr>
          </a:p>
        </p:txBody>
      </p:sp>
      <p:sp>
        <p:nvSpPr>
          <p:cNvPr id="11" name="矩形 10"/>
          <p:cNvSpPr/>
          <p:nvPr/>
        </p:nvSpPr>
        <p:spPr>
          <a:xfrm>
            <a:off x="1319199" y="4055123"/>
            <a:ext cx="4790162" cy="961289"/>
          </a:xfrm>
          <a:prstGeom prst="rect">
            <a:avLst/>
          </a:prstGeom>
        </p:spPr>
        <p:txBody>
          <a:bodyPr wrap="square">
            <a:spAutoFit/>
          </a:bodyPr>
          <a:lstStyle/>
          <a:p>
            <a:pPr>
              <a:lnSpc>
                <a:spcPct val="150000"/>
              </a:lnSpc>
            </a:pPr>
            <a:r>
              <a:rPr lang="zh-CN" altLang="en-US" sz="2000" dirty="0">
                <a:solidFill>
                  <a:schemeClr val="tx1">
                    <a:lumMod val="85000"/>
                    <a:lumOff val="15000"/>
                  </a:schemeClr>
                </a:solidFill>
                <a:cs typeface="+mn-ea"/>
                <a:sym typeface="+mn-lt"/>
              </a:rPr>
              <a:t>明确存货管理是谁的工作内容和责任</a:t>
            </a:r>
            <a:endParaRPr lang="zh-CN" altLang="en-US" sz="2000" dirty="0">
              <a:solidFill>
                <a:schemeClr val="tx1">
                  <a:lumMod val="85000"/>
                  <a:lumOff val="15000"/>
                </a:schemeClr>
              </a:solidFill>
              <a:cs typeface="+mn-ea"/>
              <a:sym typeface="+mn-lt"/>
            </a:endParaRPr>
          </a:p>
          <a:p>
            <a:pPr>
              <a:lnSpc>
                <a:spcPct val="150000"/>
              </a:lnSpc>
            </a:pPr>
            <a:r>
              <a:rPr lang="zh-CN" altLang="en-US" sz="2000" dirty="0">
                <a:solidFill>
                  <a:schemeClr val="tx1">
                    <a:lumMod val="85000"/>
                    <a:lumOff val="15000"/>
                  </a:schemeClr>
                </a:solidFill>
                <a:cs typeface="+mn-ea"/>
                <a:sym typeface="+mn-lt"/>
              </a:rPr>
              <a:t>财务基本上只是履行监督的职能</a:t>
            </a:r>
            <a:r>
              <a:rPr lang="en-US" altLang="zh-CN" sz="2000" dirty="0">
                <a:solidFill>
                  <a:schemeClr val="tx1">
                    <a:lumMod val="85000"/>
                    <a:lumOff val="15000"/>
                  </a:schemeClr>
                </a:solidFill>
                <a:cs typeface="+mn-ea"/>
                <a:sym typeface="+mn-lt"/>
              </a:rPr>
              <a:t>.</a:t>
            </a:r>
            <a:endParaRPr lang="zh-CN" altLang="en-US" sz="2000" dirty="0">
              <a:solidFill>
                <a:schemeClr val="tx1">
                  <a:lumMod val="85000"/>
                  <a:lumOff val="15000"/>
                </a:schemeClr>
              </a:solidFill>
              <a:cs typeface="+mn-ea"/>
              <a:sym typeface="+mn-lt"/>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63591" y="2538050"/>
            <a:ext cx="4551218" cy="30341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2000">
        <p14:window dir="vert"/>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1000"/>
                                        <p:tgtEl>
                                          <p:spTgt spid="10"/>
                                        </p:tgtEl>
                                      </p:cBhvr>
                                    </p:animEffect>
                                    <p:anim calcmode="lin" valueType="num">
                                      <p:cBhvr>
                                        <p:cTn id="21" dur="1000" fill="hold"/>
                                        <p:tgtEl>
                                          <p:spTgt spid="10"/>
                                        </p:tgtEl>
                                        <p:attrNameLst>
                                          <p:attrName>ppt_x</p:attrName>
                                        </p:attrNameLst>
                                      </p:cBhvr>
                                      <p:tavLst>
                                        <p:tav tm="0">
                                          <p:val>
                                            <p:strVal val="#ppt_x"/>
                                          </p:val>
                                        </p:tav>
                                        <p:tav tm="100000">
                                          <p:val>
                                            <p:strVal val="#ppt_x"/>
                                          </p:val>
                                        </p:tav>
                                      </p:tavLst>
                                    </p:anim>
                                    <p:anim calcmode="lin" valueType="num">
                                      <p:cBhvr>
                                        <p:cTn id="22" dur="1000" fill="hold"/>
                                        <p:tgtEl>
                                          <p:spTgt spid="10"/>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anim calcmode="lin" valueType="num">
                                      <p:cBhvr>
                                        <p:cTn id="27" dur="1000" fill="hold"/>
                                        <p:tgtEl>
                                          <p:spTgt spid="11"/>
                                        </p:tgtEl>
                                        <p:attrNameLst>
                                          <p:attrName>ppt_x</p:attrName>
                                        </p:attrNameLst>
                                      </p:cBhvr>
                                      <p:tavLst>
                                        <p:tav tm="0">
                                          <p:val>
                                            <p:strVal val="#ppt_x"/>
                                          </p:val>
                                        </p:tav>
                                        <p:tav tm="100000">
                                          <p:val>
                                            <p:strVal val="#ppt_x"/>
                                          </p:val>
                                        </p:tav>
                                      </p:tavLst>
                                    </p:anim>
                                    <p:anim calcmode="lin" valueType="num">
                                      <p:cBhvr>
                                        <p:cTn id="2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rot="16200000">
            <a:off x="-245434" y="1230174"/>
            <a:ext cx="4522445" cy="4031575"/>
            <a:chOff x="554182" y="-23053"/>
            <a:chExt cx="4212418" cy="3726558"/>
          </a:xfrm>
        </p:grpSpPr>
        <p:sp>
          <p:nvSpPr>
            <p:cNvPr id="13" name="平行四边形 12"/>
            <p:cNvSpPr/>
            <p:nvPr/>
          </p:nvSpPr>
          <p:spPr>
            <a:xfrm>
              <a:off x="554182" y="-23053"/>
              <a:ext cx="2769711" cy="1773382"/>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平行四边形 13"/>
            <p:cNvSpPr/>
            <p:nvPr/>
          </p:nvSpPr>
          <p:spPr>
            <a:xfrm>
              <a:off x="554183" y="1930123"/>
              <a:ext cx="2161309" cy="1773382"/>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平行四边形 14"/>
            <p:cNvSpPr/>
            <p:nvPr/>
          </p:nvSpPr>
          <p:spPr>
            <a:xfrm>
              <a:off x="2605291" y="1103586"/>
              <a:ext cx="2161309" cy="1773382"/>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平行四边形 18"/>
            <p:cNvSpPr/>
            <p:nvPr/>
          </p:nvSpPr>
          <p:spPr>
            <a:xfrm>
              <a:off x="3265784" y="758837"/>
              <a:ext cx="840327" cy="689498"/>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0" name="Rectangle 2"/>
          <p:cNvSpPr txBox="1">
            <a:spLocks noChangeArrowheads="1"/>
          </p:cNvSpPr>
          <p:nvPr/>
        </p:nvSpPr>
        <p:spPr>
          <a:xfrm>
            <a:off x="5273970" y="2882973"/>
            <a:ext cx="5943600"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7200" b="1" dirty="0">
                <a:solidFill>
                  <a:srgbClr val="333F50"/>
                </a:solidFill>
                <a:latin typeface="+mn-lt"/>
                <a:ea typeface="+mn-ea"/>
                <a:cs typeface="+mn-ea"/>
                <a:sym typeface="+mn-lt"/>
              </a:rPr>
              <a:t>预算是什么</a:t>
            </a:r>
            <a:endParaRPr lang="zh-CN" altLang="en-US" sz="7200" b="1" dirty="0">
              <a:solidFill>
                <a:srgbClr val="333F50"/>
              </a:solidFill>
              <a:latin typeface="+mn-lt"/>
              <a:ea typeface="+mn-ea"/>
              <a:cs typeface="+mn-ea"/>
              <a:sym typeface="+mn-lt"/>
            </a:endParaRPr>
          </a:p>
        </p:txBody>
      </p:sp>
      <p:sp>
        <p:nvSpPr>
          <p:cNvPr id="21" name="Rectangle 2"/>
          <p:cNvSpPr txBox="1">
            <a:spLocks noChangeArrowheads="1"/>
          </p:cNvSpPr>
          <p:nvPr/>
        </p:nvSpPr>
        <p:spPr>
          <a:xfrm>
            <a:off x="5273970" y="1494962"/>
            <a:ext cx="3981582"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5400" dirty="0">
                <a:solidFill>
                  <a:srgbClr val="333F50"/>
                </a:solidFill>
                <a:latin typeface="+mn-lt"/>
                <a:ea typeface="+mn-ea"/>
                <a:cs typeface="+mn-ea"/>
                <a:sym typeface="+mn-lt"/>
              </a:rPr>
              <a:t>Part 01</a:t>
            </a:r>
            <a:endParaRPr lang="zh-CN" altLang="en-US" sz="5400" dirty="0">
              <a:solidFill>
                <a:srgbClr val="333F50"/>
              </a:solidFill>
              <a:latin typeface="+mn-lt"/>
              <a:ea typeface="+mn-ea"/>
              <a:cs typeface="+mn-ea"/>
              <a:sym typeface="+mn-lt"/>
            </a:endParaRPr>
          </a:p>
        </p:txBody>
      </p:sp>
      <p:sp>
        <p:nvSpPr>
          <p:cNvPr id="23" name="Synergistically utilize technically sound portals with frictionless chains. Dramatically customize…"/>
          <p:cNvSpPr txBox="1"/>
          <p:nvPr/>
        </p:nvSpPr>
        <p:spPr>
          <a:xfrm>
            <a:off x="5372446" y="4270984"/>
            <a:ext cx="4749994" cy="931409"/>
          </a:xfrm>
          <a:prstGeom prst="rect">
            <a:avLst/>
          </a:prstGeom>
          <a:ln w="12700">
            <a:miter lim="400000"/>
          </a:ln>
        </p:spPr>
        <p:txBody>
          <a:bodyPr wrap="square" lIns="0" tIns="0" rIns="0" bIns="0">
            <a:spAutoFit/>
          </a:bodyPr>
          <a:lstStyle/>
          <a:p>
            <a:pPr defTabSz="412750" hangingPunct="0">
              <a:lnSpc>
                <a:spcPct val="150000"/>
              </a:lnSpc>
              <a:defRPr sz="2000" b="0">
                <a:solidFill>
                  <a:srgbClr val="1C1F25"/>
                </a:solidFill>
                <a:latin typeface="Roboto Bold"/>
                <a:ea typeface="Roboto Bold"/>
                <a:cs typeface="Roboto Bold"/>
                <a:sym typeface="Roboto Bold"/>
              </a:defRPr>
            </a:pPr>
            <a:r>
              <a:rPr sz="1400" kern="0" dirty="0">
                <a:solidFill>
                  <a:schemeClr val="tx1">
                    <a:lumMod val="85000"/>
                    <a:lumOff val="15000"/>
                  </a:schemeClr>
                </a:solidFill>
                <a:cs typeface="+mn-ea"/>
                <a:sym typeface="+mn-lt"/>
              </a:rPr>
              <a:t>Synergistically utilize technically sound portals with frictionless chains. Dramatically customize</a:t>
            </a:r>
            <a:r>
              <a:rPr lang="en-US" sz="1400" kern="0" dirty="0">
                <a:solidFill>
                  <a:schemeClr val="tx1">
                    <a:lumMod val="85000"/>
                    <a:lumOff val="15000"/>
                  </a:schemeClr>
                </a:solidFill>
                <a:cs typeface="+mn-ea"/>
                <a:sym typeface="+mn-lt"/>
              </a:rPr>
              <a:t> </a:t>
            </a:r>
            <a:r>
              <a:rPr sz="1400" kern="0" dirty="0">
                <a:solidFill>
                  <a:schemeClr val="tx1">
                    <a:lumMod val="85000"/>
                    <a:lumOff val="15000"/>
                  </a:schemeClr>
                </a:solidFill>
                <a:cs typeface="+mn-ea"/>
                <a:sym typeface="+mn-lt"/>
              </a:rPr>
              <a:t>empowered networks rather than goal-opportunities. </a:t>
            </a:r>
            <a:endParaRPr sz="1400" kern="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anim calcmode="lin" valueType="num">
                                      <p:cBhvr>
                                        <p:cTn id="11" dur="1000" fill="hold"/>
                                        <p:tgtEl>
                                          <p:spTgt spid="21"/>
                                        </p:tgtEl>
                                        <p:attrNameLst>
                                          <p:attrName>ppt_x</p:attrName>
                                        </p:attrNameLst>
                                      </p:cBhvr>
                                      <p:tavLst>
                                        <p:tav tm="0">
                                          <p:val>
                                            <p:strVal val="#ppt_x"/>
                                          </p:val>
                                        </p:tav>
                                        <p:tav tm="100000">
                                          <p:val>
                                            <p:strVal val="#ppt_x"/>
                                          </p:val>
                                        </p:tav>
                                      </p:tavLst>
                                    </p:anim>
                                    <p:anim calcmode="lin" valueType="num">
                                      <p:cBhvr>
                                        <p:cTn id="1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rot="16200000">
            <a:off x="-245434" y="1230174"/>
            <a:ext cx="4522445" cy="4031575"/>
            <a:chOff x="554182" y="-23053"/>
            <a:chExt cx="4212418" cy="3726558"/>
          </a:xfrm>
        </p:grpSpPr>
        <p:sp>
          <p:nvSpPr>
            <p:cNvPr id="13" name="平行四边形 12"/>
            <p:cNvSpPr/>
            <p:nvPr/>
          </p:nvSpPr>
          <p:spPr>
            <a:xfrm>
              <a:off x="554182" y="-23053"/>
              <a:ext cx="2769711" cy="1773382"/>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平行四边形 13"/>
            <p:cNvSpPr/>
            <p:nvPr/>
          </p:nvSpPr>
          <p:spPr>
            <a:xfrm>
              <a:off x="554183" y="1930123"/>
              <a:ext cx="2161309" cy="1773382"/>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平行四边形 14"/>
            <p:cNvSpPr/>
            <p:nvPr/>
          </p:nvSpPr>
          <p:spPr>
            <a:xfrm>
              <a:off x="2605291" y="1103586"/>
              <a:ext cx="2161309" cy="1773382"/>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平行四边形 18"/>
            <p:cNvSpPr/>
            <p:nvPr/>
          </p:nvSpPr>
          <p:spPr>
            <a:xfrm>
              <a:off x="3265784" y="758837"/>
              <a:ext cx="840327" cy="689498"/>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0" name="Rectangle 2"/>
          <p:cNvSpPr txBox="1">
            <a:spLocks noChangeArrowheads="1"/>
          </p:cNvSpPr>
          <p:nvPr/>
        </p:nvSpPr>
        <p:spPr>
          <a:xfrm>
            <a:off x="5273970" y="2882973"/>
            <a:ext cx="5943600"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7200" b="1" dirty="0">
                <a:solidFill>
                  <a:srgbClr val="333F50"/>
                </a:solidFill>
                <a:latin typeface="+mn-lt"/>
                <a:ea typeface="+mn-ea"/>
                <a:cs typeface="+mn-ea"/>
                <a:sym typeface="+mn-lt"/>
              </a:rPr>
              <a:t>预算调整</a:t>
            </a:r>
            <a:endParaRPr lang="zh-CN" altLang="en-US" sz="7200" b="1" dirty="0">
              <a:solidFill>
                <a:srgbClr val="333F50"/>
              </a:solidFill>
              <a:latin typeface="+mn-lt"/>
              <a:ea typeface="+mn-ea"/>
              <a:cs typeface="+mn-ea"/>
              <a:sym typeface="+mn-lt"/>
            </a:endParaRPr>
          </a:p>
        </p:txBody>
      </p:sp>
      <p:sp>
        <p:nvSpPr>
          <p:cNvPr id="21" name="Rectangle 2"/>
          <p:cNvSpPr txBox="1">
            <a:spLocks noChangeArrowheads="1"/>
          </p:cNvSpPr>
          <p:nvPr/>
        </p:nvSpPr>
        <p:spPr>
          <a:xfrm>
            <a:off x="5273970" y="1494962"/>
            <a:ext cx="3981582"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5400" dirty="0">
                <a:solidFill>
                  <a:srgbClr val="333F50"/>
                </a:solidFill>
                <a:latin typeface="+mn-lt"/>
                <a:ea typeface="+mn-ea"/>
                <a:cs typeface="+mn-ea"/>
                <a:sym typeface="+mn-lt"/>
              </a:rPr>
              <a:t>Part 05</a:t>
            </a:r>
            <a:endParaRPr lang="zh-CN" altLang="en-US" sz="5400" dirty="0">
              <a:solidFill>
                <a:srgbClr val="333F50"/>
              </a:solidFill>
              <a:latin typeface="+mn-lt"/>
              <a:ea typeface="+mn-ea"/>
              <a:cs typeface="+mn-ea"/>
              <a:sym typeface="+mn-lt"/>
            </a:endParaRPr>
          </a:p>
        </p:txBody>
      </p:sp>
      <p:sp>
        <p:nvSpPr>
          <p:cNvPr id="23" name="Synergistically utilize technically sound portals with frictionless chains. Dramatically customize…"/>
          <p:cNvSpPr txBox="1"/>
          <p:nvPr/>
        </p:nvSpPr>
        <p:spPr>
          <a:xfrm>
            <a:off x="5372446" y="4270984"/>
            <a:ext cx="4749994" cy="931409"/>
          </a:xfrm>
          <a:prstGeom prst="rect">
            <a:avLst/>
          </a:prstGeom>
          <a:ln w="12700">
            <a:miter lim="400000"/>
          </a:ln>
        </p:spPr>
        <p:txBody>
          <a:bodyPr wrap="square" lIns="0" tIns="0" rIns="0" bIns="0">
            <a:spAutoFit/>
          </a:bodyPr>
          <a:lstStyle/>
          <a:p>
            <a:pPr defTabSz="412750" hangingPunct="0">
              <a:lnSpc>
                <a:spcPct val="150000"/>
              </a:lnSpc>
              <a:defRPr sz="2000" b="0">
                <a:solidFill>
                  <a:srgbClr val="1C1F25"/>
                </a:solidFill>
                <a:latin typeface="Roboto Bold"/>
                <a:ea typeface="Roboto Bold"/>
                <a:cs typeface="Roboto Bold"/>
                <a:sym typeface="Roboto Bold"/>
              </a:defRPr>
            </a:pPr>
            <a:r>
              <a:rPr sz="1400" kern="0" dirty="0">
                <a:solidFill>
                  <a:schemeClr val="tx1">
                    <a:lumMod val="85000"/>
                    <a:lumOff val="15000"/>
                  </a:schemeClr>
                </a:solidFill>
                <a:cs typeface="+mn-ea"/>
                <a:sym typeface="+mn-lt"/>
              </a:rPr>
              <a:t>Synergistically utilize technically sound portals with frictionless chains. Dramatically customize</a:t>
            </a:r>
            <a:r>
              <a:rPr lang="en-US" sz="1400" kern="0" dirty="0">
                <a:solidFill>
                  <a:schemeClr val="tx1">
                    <a:lumMod val="85000"/>
                    <a:lumOff val="15000"/>
                  </a:schemeClr>
                </a:solidFill>
                <a:cs typeface="+mn-ea"/>
                <a:sym typeface="+mn-lt"/>
              </a:rPr>
              <a:t> </a:t>
            </a:r>
            <a:r>
              <a:rPr sz="1400" kern="0" dirty="0">
                <a:solidFill>
                  <a:schemeClr val="tx1">
                    <a:lumMod val="85000"/>
                    <a:lumOff val="15000"/>
                  </a:schemeClr>
                </a:solidFill>
                <a:cs typeface="+mn-ea"/>
                <a:sym typeface="+mn-lt"/>
              </a:rPr>
              <a:t>empowered networks rather than goal-opportunities. </a:t>
            </a:r>
            <a:endParaRPr sz="1400" kern="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anim calcmode="lin" valueType="num">
                                      <p:cBhvr>
                                        <p:cTn id="11" dur="1000" fill="hold"/>
                                        <p:tgtEl>
                                          <p:spTgt spid="21"/>
                                        </p:tgtEl>
                                        <p:attrNameLst>
                                          <p:attrName>ppt_x</p:attrName>
                                        </p:attrNameLst>
                                      </p:cBhvr>
                                      <p:tavLst>
                                        <p:tav tm="0">
                                          <p:val>
                                            <p:strVal val="#ppt_x"/>
                                          </p:val>
                                        </p:tav>
                                        <p:tav tm="100000">
                                          <p:val>
                                            <p:strVal val="#ppt_x"/>
                                          </p:val>
                                        </p:tav>
                                      </p:tavLst>
                                    </p:anim>
                                    <p:anim calcmode="lin" valueType="num">
                                      <p:cBhvr>
                                        <p:cTn id="1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预算调整</a:t>
            </a:r>
            <a:endParaRPr lang="zh-CN" altLang="en-US" sz="3200" b="1" dirty="0">
              <a:solidFill>
                <a:srgbClr val="333F50"/>
              </a:solidFill>
              <a:latin typeface="+mn-lt"/>
              <a:ea typeface="+mn-ea"/>
              <a:cs typeface="+mn-ea"/>
              <a:sym typeface="+mn-lt"/>
            </a:endParaRPr>
          </a:p>
        </p:txBody>
      </p:sp>
      <p:sp>
        <p:nvSpPr>
          <p:cNvPr id="9" name="矩形 8"/>
          <p:cNvSpPr/>
          <p:nvPr/>
        </p:nvSpPr>
        <p:spPr>
          <a:xfrm>
            <a:off x="1026944" y="2601268"/>
            <a:ext cx="4600133" cy="1052596"/>
          </a:xfrm>
          <a:prstGeom prst="rect">
            <a:avLst/>
          </a:prstGeom>
        </p:spPr>
        <p:txBody>
          <a:bodyPr wrap="square">
            <a:spAutoFit/>
          </a:bodyPr>
          <a:lstStyle/>
          <a:p>
            <a:pPr>
              <a:lnSpc>
                <a:spcPct val="130000"/>
              </a:lnSpc>
            </a:pPr>
            <a:r>
              <a:rPr lang="zh-CN" altLang="en-US" sz="1600" dirty="0">
                <a:solidFill>
                  <a:schemeClr val="tx1">
                    <a:lumMod val="85000"/>
                    <a:lumOff val="15000"/>
                  </a:schemeClr>
                </a:solidFill>
                <a:cs typeface="+mn-ea"/>
                <a:sym typeface="+mn-lt"/>
              </a:rPr>
              <a:t>不事先声明，几乎不可调整</a:t>
            </a:r>
            <a:endParaRPr lang="zh-CN" altLang="en-US" sz="1600" dirty="0">
              <a:solidFill>
                <a:schemeClr val="tx1">
                  <a:lumMod val="85000"/>
                  <a:lumOff val="15000"/>
                </a:schemeClr>
              </a:solidFill>
              <a:cs typeface="+mn-ea"/>
              <a:sym typeface="+mn-lt"/>
            </a:endParaRPr>
          </a:p>
          <a:p>
            <a:pPr>
              <a:lnSpc>
                <a:spcPct val="130000"/>
              </a:lnSpc>
            </a:pPr>
            <a:r>
              <a:rPr lang="zh-CN" altLang="en-US" sz="1600" dirty="0">
                <a:solidFill>
                  <a:schemeClr val="tx1">
                    <a:lumMod val="85000"/>
                    <a:lumOff val="15000"/>
                  </a:schemeClr>
                </a:solidFill>
                <a:cs typeface="+mn-ea"/>
                <a:sym typeface="+mn-lt"/>
              </a:rPr>
              <a:t>预算向上与董事会相关，向下与每个人的考核相关，如预算与实际相差太远，预算就失去了意义。</a:t>
            </a:r>
            <a:endParaRPr lang="zh-CN" altLang="en-US" sz="1600" dirty="0">
              <a:solidFill>
                <a:schemeClr val="tx1">
                  <a:lumMod val="85000"/>
                  <a:lumOff val="15000"/>
                </a:schemeClr>
              </a:solidFill>
              <a:cs typeface="+mn-ea"/>
              <a:sym typeface="+mn-lt"/>
            </a:endParaRPr>
          </a:p>
        </p:txBody>
      </p:sp>
      <p:sp>
        <p:nvSpPr>
          <p:cNvPr id="10" name="矩形 9"/>
          <p:cNvSpPr/>
          <p:nvPr/>
        </p:nvSpPr>
        <p:spPr>
          <a:xfrm>
            <a:off x="6416966" y="4115529"/>
            <a:ext cx="4959108" cy="2012859"/>
          </a:xfrm>
          <a:prstGeom prst="rect">
            <a:avLst/>
          </a:prstGeom>
        </p:spPr>
        <p:txBody>
          <a:bodyPr wrap="square">
            <a:spAutoFit/>
          </a:bodyPr>
          <a:lstStyle/>
          <a:p>
            <a:pPr>
              <a:lnSpc>
                <a:spcPct val="130000"/>
              </a:lnSpc>
            </a:pPr>
            <a:r>
              <a:rPr lang="zh-CN" altLang="en-US" sz="1600" dirty="0">
                <a:solidFill>
                  <a:schemeClr val="tx1">
                    <a:lumMod val="85000"/>
                    <a:lumOff val="15000"/>
                  </a:schemeClr>
                </a:solidFill>
                <a:cs typeface="+mn-ea"/>
                <a:sym typeface="+mn-lt"/>
              </a:rPr>
              <a:t>市场需求发生变化，应该相应调整预算</a:t>
            </a:r>
            <a:r>
              <a:rPr lang="en-US" altLang="zh-CN" sz="1600" dirty="0">
                <a:solidFill>
                  <a:schemeClr val="tx1">
                    <a:lumMod val="85000"/>
                    <a:lumOff val="15000"/>
                  </a:schemeClr>
                </a:solidFill>
                <a:cs typeface="+mn-ea"/>
                <a:sym typeface="+mn-lt"/>
              </a:rPr>
              <a:t>;</a:t>
            </a:r>
            <a:endParaRPr lang="en-US" altLang="zh-CN" sz="1600" dirty="0">
              <a:solidFill>
                <a:schemeClr val="tx1">
                  <a:lumMod val="85000"/>
                  <a:lumOff val="15000"/>
                </a:schemeClr>
              </a:solidFill>
              <a:cs typeface="+mn-ea"/>
              <a:sym typeface="+mn-lt"/>
            </a:endParaRPr>
          </a:p>
          <a:p>
            <a:pPr>
              <a:lnSpc>
                <a:spcPct val="130000"/>
              </a:lnSpc>
            </a:pPr>
            <a:r>
              <a:rPr lang="zh-CN" altLang="en-US" sz="1600" dirty="0">
                <a:solidFill>
                  <a:schemeClr val="tx1">
                    <a:lumMod val="85000"/>
                    <a:lumOff val="15000"/>
                  </a:schemeClr>
                </a:solidFill>
                <a:cs typeface="+mn-ea"/>
                <a:sym typeface="+mn-lt"/>
              </a:rPr>
              <a:t>企业内部资源发生变化，应该相应调整生产经营预算，并适当调整预算目标责任</a:t>
            </a:r>
            <a:r>
              <a:rPr lang="en-US" altLang="zh-CN" sz="1600" dirty="0">
                <a:solidFill>
                  <a:schemeClr val="tx1">
                    <a:lumMod val="85000"/>
                    <a:lumOff val="15000"/>
                  </a:schemeClr>
                </a:solidFill>
                <a:cs typeface="+mn-ea"/>
                <a:sym typeface="+mn-lt"/>
              </a:rPr>
              <a:t>;</a:t>
            </a:r>
            <a:endParaRPr lang="en-US" altLang="zh-CN" sz="1600" dirty="0">
              <a:solidFill>
                <a:schemeClr val="tx1">
                  <a:lumMod val="85000"/>
                  <a:lumOff val="15000"/>
                </a:schemeClr>
              </a:solidFill>
              <a:cs typeface="+mn-ea"/>
              <a:sym typeface="+mn-lt"/>
            </a:endParaRPr>
          </a:p>
          <a:p>
            <a:pPr>
              <a:lnSpc>
                <a:spcPct val="130000"/>
              </a:lnSpc>
            </a:pPr>
            <a:r>
              <a:rPr lang="zh-CN" altLang="en-US" sz="1600" dirty="0">
                <a:solidFill>
                  <a:schemeClr val="tx1">
                    <a:lumMod val="85000"/>
                    <a:lumOff val="15000"/>
                  </a:schemeClr>
                </a:solidFill>
                <a:cs typeface="+mn-ea"/>
                <a:sym typeface="+mn-lt"/>
              </a:rPr>
              <a:t>增补临时预算</a:t>
            </a:r>
            <a:r>
              <a:rPr lang="en-US" altLang="zh-CN" sz="1600" dirty="0">
                <a:solidFill>
                  <a:schemeClr val="tx1">
                    <a:lumMod val="85000"/>
                    <a:lumOff val="15000"/>
                  </a:schemeClr>
                </a:solidFill>
                <a:cs typeface="+mn-ea"/>
                <a:sym typeface="+mn-lt"/>
              </a:rPr>
              <a:t>;</a:t>
            </a:r>
            <a:endParaRPr lang="en-US" altLang="zh-CN" sz="1600" dirty="0">
              <a:solidFill>
                <a:schemeClr val="tx1">
                  <a:lumMod val="85000"/>
                  <a:lumOff val="15000"/>
                </a:schemeClr>
              </a:solidFill>
              <a:cs typeface="+mn-ea"/>
              <a:sym typeface="+mn-lt"/>
            </a:endParaRPr>
          </a:p>
          <a:p>
            <a:pPr>
              <a:lnSpc>
                <a:spcPct val="130000"/>
              </a:lnSpc>
            </a:pPr>
            <a:r>
              <a:rPr lang="zh-CN" altLang="en-US" sz="1600" dirty="0">
                <a:solidFill>
                  <a:schemeClr val="tx1">
                    <a:lumMod val="85000"/>
                    <a:lumOff val="15000"/>
                  </a:schemeClr>
                </a:solidFill>
                <a:cs typeface="+mn-ea"/>
                <a:sym typeface="+mn-lt"/>
              </a:rPr>
              <a:t>外部市场环境发生重大变化，应该调整预算，同时相应调整目标责任。</a:t>
            </a:r>
            <a:endParaRPr lang="en-US" altLang="zh-CN" sz="1600" dirty="0">
              <a:solidFill>
                <a:schemeClr val="tx1">
                  <a:lumMod val="85000"/>
                  <a:lumOff val="15000"/>
                </a:schemeClr>
              </a:solidFill>
              <a:cs typeface="+mn-ea"/>
              <a:sym typeface="+mn-lt"/>
            </a:endParaRPr>
          </a:p>
        </p:txBody>
      </p:sp>
      <p:sp>
        <p:nvSpPr>
          <p:cNvPr id="11" name="文本框 10"/>
          <p:cNvSpPr txBox="1"/>
          <p:nvPr/>
        </p:nvSpPr>
        <p:spPr>
          <a:xfrm>
            <a:off x="6416966" y="3653864"/>
            <a:ext cx="2031325" cy="461665"/>
          </a:xfrm>
          <a:prstGeom prst="rect">
            <a:avLst/>
          </a:prstGeom>
          <a:noFill/>
        </p:spPr>
        <p:txBody>
          <a:bodyPr wrap="square">
            <a:spAutoFit/>
          </a:bodyPr>
          <a:lstStyle>
            <a:defPPr>
              <a:defRPr lang="zh-CN"/>
            </a:defPPr>
            <a:lvl1pPr algn="ctr">
              <a:defRPr sz="24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r>
              <a:rPr lang="zh-CN" altLang="en-US" dirty="0">
                <a:solidFill>
                  <a:schemeClr val="tx1">
                    <a:lumMod val="85000"/>
                    <a:lumOff val="15000"/>
                  </a:schemeClr>
                </a:solidFill>
                <a:latin typeface="+mn-lt"/>
                <a:ea typeface="+mn-ea"/>
                <a:cs typeface="+mn-ea"/>
                <a:sym typeface="+mn-lt"/>
              </a:rPr>
              <a:t>预算调整原则</a:t>
            </a:r>
            <a:endParaRPr lang="zh-CN" altLang="en-US" dirty="0">
              <a:solidFill>
                <a:schemeClr val="tx1">
                  <a:lumMod val="85000"/>
                  <a:lumOff val="15000"/>
                </a:schemeClr>
              </a:solidFill>
              <a:latin typeface="+mn-lt"/>
              <a:ea typeface="+mn-ea"/>
              <a:cs typeface="+mn-ea"/>
              <a:sym typeface="+mn-lt"/>
            </a:endParaRPr>
          </a:p>
        </p:txBody>
      </p:sp>
      <p:sp>
        <p:nvSpPr>
          <p:cNvPr id="12" name="文本框 11"/>
          <p:cNvSpPr txBox="1"/>
          <p:nvPr/>
        </p:nvSpPr>
        <p:spPr>
          <a:xfrm>
            <a:off x="1026943" y="2065245"/>
            <a:ext cx="2849259" cy="461665"/>
          </a:xfrm>
          <a:prstGeom prst="rect">
            <a:avLst/>
          </a:prstGeom>
          <a:noFill/>
        </p:spPr>
        <p:txBody>
          <a:bodyPr wrap="square">
            <a:spAutoFit/>
          </a:bodyPr>
          <a:lstStyle>
            <a:defPPr>
              <a:defRPr lang="zh-CN"/>
            </a:defPPr>
            <a:lvl1pPr algn="ctr">
              <a:defRPr sz="24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pPr algn="l"/>
            <a:r>
              <a:rPr lang="zh-CN" altLang="en-US" dirty="0">
                <a:solidFill>
                  <a:schemeClr val="tx1">
                    <a:lumMod val="85000"/>
                    <a:lumOff val="15000"/>
                  </a:schemeClr>
                </a:solidFill>
                <a:latin typeface="+mn-lt"/>
                <a:ea typeface="+mn-ea"/>
                <a:cs typeface="+mn-ea"/>
                <a:sym typeface="+mn-lt"/>
              </a:rPr>
              <a:t>预算能否调整</a:t>
            </a:r>
            <a:r>
              <a:rPr lang="en-US" altLang="zh-CN" dirty="0">
                <a:solidFill>
                  <a:schemeClr val="tx1">
                    <a:lumMod val="85000"/>
                    <a:lumOff val="15000"/>
                  </a:schemeClr>
                </a:solidFill>
                <a:latin typeface="+mn-lt"/>
                <a:ea typeface="+mn-ea"/>
                <a:cs typeface="+mn-ea"/>
                <a:sym typeface="+mn-lt"/>
              </a:rPr>
              <a:t>?</a:t>
            </a:r>
            <a:endParaRPr lang="en-US" altLang="zh-CN" dirty="0">
              <a:solidFill>
                <a:schemeClr val="tx1">
                  <a:lumMod val="85000"/>
                  <a:lumOff val="15000"/>
                </a:schemeClr>
              </a:solidFill>
              <a:latin typeface="+mn-lt"/>
              <a:ea typeface="+mn-ea"/>
              <a:cs typeface="+mn-ea"/>
              <a:sym typeface="+mn-lt"/>
            </a:endParaRPr>
          </a:p>
        </p:txBody>
      </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t="16982" b="20158"/>
          <a:stretch>
            <a:fillRect/>
          </a:stretch>
        </p:blipFill>
        <p:spPr>
          <a:xfrm>
            <a:off x="1026943" y="3977447"/>
            <a:ext cx="4600134" cy="2150941"/>
          </a:xfrm>
          <a:prstGeom prst="rect">
            <a:avLst/>
          </a:prstGeom>
        </p:spPr>
      </p:pic>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t="12240" b="19506"/>
          <a:stretch>
            <a:fillRect/>
          </a:stretch>
        </p:blipFill>
        <p:spPr>
          <a:xfrm>
            <a:off x="6416965" y="1445966"/>
            <a:ext cx="4499563" cy="204740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conveyor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00"/>
                                        <p:tgtEl>
                                          <p:spTgt spid="12"/>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down)">
                                      <p:cBhvr>
                                        <p:cTn id="25" dur="500"/>
                                        <p:tgtEl>
                                          <p:spTgt spid="11"/>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预算调整</a:t>
            </a:r>
            <a:endParaRPr lang="zh-CN" altLang="en-US" sz="3200" b="1" dirty="0">
              <a:solidFill>
                <a:srgbClr val="333F50"/>
              </a:solidFill>
              <a:latin typeface="+mn-lt"/>
              <a:ea typeface="+mn-ea"/>
              <a:cs typeface="+mn-ea"/>
              <a:sym typeface="+mn-lt"/>
            </a:endParaRPr>
          </a:p>
        </p:txBody>
      </p:sp>
      <p:sp>
        <p:nvSpPr>
          <p:cNvPr id="9" name="矩形 8"/>
          <p:cNvSpPr/>
          <p:nvPr/>
        </p:nvSpPr>
        <p:spPr>
          <a:xfrm>
            <a:off x="1167622" y="2191580"/>
            <a:ext cx="10621104" cy="3970318"/>
          </a:xfrm>
          <a:prstGeom prst="rect">
            <a:avLst/>
          </a:prstGeom>
        </p:spPr>
        <p:txBody>
          <a:bodyPr wrap="square">
            <a:spAutoFit/>
          </a:bodyPr>
          <a:lstStyle/>
          <a:p>
            <a:pPr marL="342900" indent="-342900">
              <a:lnSpc>
                <a:spcPct val="150000"/>
              </a:lnSpc>
              <a:buFont typeface="+mj-lt"/>
              <a:buAutoNum type="arabicPeriod"/>
            </a:pPr>
            <a:r>
              <a:rPr lang="zh-CN" altLang="en-US" sz="2400" dirty="0">
                <a:solidFill>
                  <a:schemeClr val="tx1">
                    <a:lumMod val="85000"/>
                    <a:lumOff val="15000"/>
                  </a:schemeClr>
                </a:solidFill>
                <a:cs typeface="+mn-ea"/>
                <a:sym typeface="+mn-lt"/>
              </a:rPr>
              <a:t>预算系统是实现企业目标的手段</a:t>
            </a:r>
            <a:r>
              <a:rPr lang="en-US" altLang="zh-CN" sz="2400" dirty="0">
                <a:solidFill>
                  <a:schemeClr val="tx1">
                    <a:lumMod val="85000"/>
                    <a:lumOff val="15000"/>
                  </a:schemeClr>
                </a:solidFill>
                <a:cs typeface="+mn-ea"/>
                <a:sym typeface="+mn-lt"/>
              </a:rPr>
              <a:t>;</a:t>
            </a:r>
            <a:endParaRPr lang="en-US" altLang="zh-CN" sz="2400" dirty="0">
              <a:solidFill>
                <a:schemeClr val="tx1">
                  <a:lumMod val="85000"/>
                  <a:lumOff val="15000"/>
                </a:schemeClr>
              </a:solidFill>
              <a:cs typeface="+mn-ea"/>
              <a:sym typeface="+mn-lt"/>
            </a:endParaRPr>
          </a:p>
          <a:p>
            <a:pPr marL="342900" indent="-342900">
              <a:lnSpc>
                <a:spcPct val="150000"/>
              </a:lnSpc>
              <a:buFont typeface="+mj-lt"/>
              <a:buAutoNum type="arabicPeriod"/>
            </a:pPr>
            <a:r>
              <a:rPr lang="zh-CN" altLang="en-US" sz="2400" dirty="0">
                <a:solidFill>
                  <a:schemeClr val="tx1">
                    <a:lumMod val="85000"/>
                    <a:lumOff val="15000"/>
                  </a:schemeClr>
                </a:solidFill>
                <a:cs typeface="+mn-ea"/>
                <a:sym typeface="+mn-lt"/>
              </a:rPr>
              <a:t>企业首先应具备明确的战略规划，即公司发展战略与年度战略行动计划</a:t>
            </a:r>
            <a:r>
              <a:rPr lang="en-US" altLang="zh-CN" sz="2400" dirty="0">
                <a:solidFill>
                  <a:schemeClr val="tx1">
                    <a:lumMod val="85000"/>
                    <a:lumOff val="15000"/>
                  </a:schemeClr>
                </a:solidFill>
                <a:cs typeface="+mn-ea"/>
                <a:sym typeface="+mn-lt"/>
              </a:rPr>
              <a:t>;</a:t>
            </a:r>
            <a:endParaRPr lang="en-US" altLang="zh-CN" sz="2400" dirty="0">
              <a:solidFill>
                <a:schemeClr val="tx1">
                  <a:lumMod val="85000"/>
                  <a:lumOff val="15000"/>
                </a:schemeClr>
              </a:solidFill>
              <a:cs typeface="+mn-ea"/>
              <a:sym typeface="+mn-lt"/>
            </a:endParaRPr>
          </a:p>
          <a:p>
            <a:pPr marL="342900" indent="-342900">
              <a:lnSpc>
                <a:spcPct val="150000"/>
              </a:lnSpc>
              <a:buFont typeface="+mj-lt"/>
              <a:buAutoNum type="arabicPeriod"/>
            </a:pPr>
            <a:r>
              <a:rPr lang="zh-CN" altLang="en-US" sz="2400" dirty="0">
                <a:solidFill>
                  <a:schemeClr val="tx1">
                    <a:lumMod val="85000"/>
                    <a:lumOff val="15000"/>
                  </a:schemeClr>
                </a:solidFill>
                <a:cs typeface="+mn-ea"/>
                <a:sym typeface="+mn-lt"/>
              </a:rPr>
              <a:t>企业目标就是预算目标</a:t>
            </a:r>
            <a:r>
              <a:rPr lang="en-US" altLang="zh-CN" sz="2400" dirty="0">
                <a:solidFill>
                  <a:schemeClr val="tx1">
                    <a:lumMod val="85000"/>
                    <a:lumOff val="15000"/>
                  </a:schemeClr>
                </a:solidFill>
                <a:cs typeface="+mn-ea"/>
                <a:sym typeface="+mn-lt"/>
              </a:rPr>
              <a:t>;</a:t>
            </a:r>
            <a:endParaRPr lang="en-US" altLang="zh-CN" sz="2400" dirty="0">
              <a:solidFill>
                <a:schemeClr val="tx1">
                  <a:lumMod val="85000"/>
                  <a:lumOff val="15000"/>
                </a:schemeClr>
              </a:solidFill>
              <a:cs typeface="+mn-ea"/>
              <a:sym typeface="+mn-lt"/>
            </a:endParaRPr>
          </a:p>
          <a:p>
            <a:pPr marL="342900" indent="-342900">
              <a:lnSpc>
                <a:spcPct val="150000"/>
              </a:lnSpc>
              <a:buFont typeface="+mj-lt"/>
              <a:buAutoNum type="arabicPeriod"/>
            </a:pPr>
            <a:r>
              <a:rPr lang="zh-CN" altLang="en-US" sz="2400" dirty="0">
                <a:solidFill>
                  <a:schemeClr val="tx1">
                    <a:lumMod val="85000"/>
                    <a:lumOff val="15000"/>
                  </a:schemeClr>
                </a:solidFill>
                <a:cs typeface="+mn-ea"/>
                <a:sym typeface="+mn-lt"/>
              </a:rPr>
              <a:t>预算系统依附于企业总目标</a:t>
            </a:r>
            <a:r>
              <a:rPr lang="en-US" altLang="zh-CN" sz="2400" dirty="0">
                <a:solidFill>
                  <a:schemeClr val="tx1">
                    <a:lumMod val="85000"/>
                    <a:lumOff val="15000"/>
                  </a:schemeClr>
                </a:solidFill>
                <a:cs typeface="+mn-ea"/>
                <a:sym typeface="+mn-lt"/>
              </a:rPr>
              <a:t>;</a:t>
            </a:r>
            <a:endParaRPr lang="en-US" altLang="zh-CN" sz="2400" dirty="0">
              <a:solidFill>
                <a:schemeClr val="tx1">
                  <a:lumMod val="85000"/>
                  <a:lumOff val="15000"/>
                </a:schemeClr>
              </a:solidFill>
              <a:cs typeface="+mn-ea"/>
              <a:sym typeface="+mn-lt"/>
            </a:endParaRPr>
          </a:p>
          <a:p>
            <a:pPr marL="342900" indent="-342900">
              <a:lnSpc>
                <a:spcPct val="150000"/>
              </a:lnSpc>
              <a:buFont typeface="+mj-lt"/>
              <a:buAutoNum type="arabicPeriod"/>
            </a:pPr>
            <a:r>
              <a:rPr lang="zh-CN" altLang="en-US" sz="2400" dirty="0">
                <a:solidFill>
                  <a:schemeClr val="tx1">
                    <a:lumMod val="85000"/>
                    <a:lumOff val="15000"/>
                  </a:schemeClr>
                </a:solidFill>
                <a:cs typeface="+mn-ea"/>
                <a:sym typeface="+mn-lt"/>
              </a:rPr>
              <a:t>战略计划就象宪法，不可操作，而预算更象基本法，我们必须逐条遵循。</a:t>
            </a:r>
            <a:endParaRPr lang="zh-CN" altLang="en-US" sz="2400" dirty="0">
              <a:solidFill>
                <a:schemeClr val="tx1">
                  <a:lumMod val="85000"/>
                  <a:lumOff val="15000"/>
                </a:schemeClr>
              </a:solidFill>
              <a:cs typeface="+mn-ea"/>
              <a:sym typeface="+mn-lt"/>
            </a:endParaRPr>
          </a:p>
          <a:p>
            <a:pPr marL="342900" indent="-342900">
              <a:lnSpc>
                <a:spcPct val="150000"/>
              </a:lnSpc>
              <a:buFont typeface="+mj-lt"/>
              <a:buAutoNum type="arabicPeriod"/>
            </a:pPr>
            <a:r>
              <a:rPr lang="zh-CN" altLang="en-US" sz="2400" dirty="0">
                <a:solidFill>
                  <a:schemeClr val="tx1">
                    <a:lumMod val="85000"/>
                    <a:lumOff val="15000"/>
                  </a:schemeClr>
                </a:solidFill>
                <a:cs typeface="+mn-ea"/>
                <a:sym typeface="+mn-lt"/>
              </a:rPr>
              <a:t>企业预算编制一般需要经过自 上而下，自下而上几个反复，最终才能上下达成一致，得出最后的预算考核指标。</a:t>
            </a:r>
            <a:endParaRPr lang="zh-CN" altLang="en-US" sz="2400" dirty="0">
              <a:solidFill>
                <a:schemeClr val="tx1">
                  <a:lumMod val="85000"/>
                  <a:lumOff val="15000"/>
                </a:schemeClr>
              </a:solidFill>
              <a:cs typeface="+mn-ea"/>
              <a:sym typeface="+mn-lt"/>
            </a:endParaRPr>
          </a:p>
        </p:txBody>
      </p:sp>
      <p:sp>
        <p:nvSpPr>
          <p:cNvPr id="10" name="文本框 9"/>
          <p:cNvSpPr txBox="1"/>
          <p:nvPr/>
        </p:nvSpPr>
        <p:spPr>
          <a:xfrm>
            <a:off x="1167622" y="1594153"/>
            <a:ext cx="2308225" cy="461665"/>
          </a:xfrm>
          <a:prstGeom prst="rect">
            <a:avLst/>
          </a:prstGeom>
          <a:noFill/>
        </p:spPr>
        <p:txBody>
          <a:bodyPr wrap="square">
            <a:spAutoFit/>
          </a:bodyPr>
          <a:lstStyle>
            <a:defPPr>
              <a:defRPr lang="zh-CN"/>
            </a:defPPr>
            <a:lvl1pPr algn="ctr">
              <a:defRPr sz="20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pPr algn="l"/>
            <a:r>
              <a:rPr lang="zh-CN" altLang="en-US" sz="2400" dirty="0">
                <a:solidFill>
                  <a:schemeClr val="tx1">
                    <a:lumMod val="85000"/>
                    <a:lumOff val="15000"/>
                  </a:schemeClr>
                </a:solidFill>
                <a:latin typeface="+mn-lt"/>
                <a:ea typeface="+mn-ea"/>
                <a:cs typeface="+mn-ea"/>
                <a:sym typeface="+mn-lt"/>
              </a:rPr>
              <a:t>预算调整步骤</a:t>
            </a:r>
            <a:endParaRPr lang="en-US" altLang="zh-CN" sz="2400" dirty="0">
              <a:solidFill>
                <a:schemeClr val="tx1">
                  <a:lumMod val="85000"/>
                  <a:lumOff val="15000"/>
                </a:schemeClr>
              </a:solidFill>
              <a:latin typeface="+mn-lt"/>
              <a:ea typeface="+mn-e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conveyor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left)">
                                      <p:cBhvr>
                                        <p:cTn id="14" dur="500"/>
                                        <p:tgtEl>
                                          <p:spTgt spid="10"/>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5300825" y="2592740"/>
            <a:ext cx="5943600"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7200" b="1" dirty="0">
                <a:solidFill>
                  <a:srgbClr val="FF6600"/>
                </a:solidFill>
                <a:latin typeface="+mn-lt"/>
                <a:ea typeface="+mn-ea"/>
                <a:cs typeface="+mn-ea"/>
                <a:sym typeface="+mn-lt"/>
              </a:rPr>
              <a:t>财务预算</a:t>
            </a:r>
            <a:r>
              <a:rPr lang="zh-CN" altLang="en-US" sz="7200" b="1" dirty="0">
                <a:solidFill>
                  <a:srgbClr val="333F50"/>
                </a:solidFill>
                <a:latin typeface="+mn-lt"/>
                <a:ea typeface="+mn-ea"/>
                <a:cs typeface="+mn-ea"/>
                <a:sym typeface="+mn-lt"/>
              </a:rPr>
              <a:t>培训</a:t>
            </a:r>
            <a:endParaRPr lang="zh-CN" altLang="en-US" sz="7200" b="1" dirty="0">
              <a:solidFill>
                <a:srgbClr val="333F50"/>
              </a:solidFill>
              <a:latin typeface="+mn-lt"/>
              <a:ea typeface="+mn-ea"/>
              <a:cs typeface="+mn-ea"/>
              <a:sym typeface="+mn-lt"/>
            </a:endParaRPr>
          </a:p>
        </p:txBody>
      </p:sp>
      <p:sp>
        <p:nvSpPr>
          <p:cNvPr id="8" name="文本框 7"/>
          <p:cNvSpPr txBox="1"/>
          <p:nvPr/>
        </p:nvSpPr>
        <p:spPr>
          <a:xfrm>
            <a:off x="5300825" y="3604121"/>
            <a:ext cx="5943600" cy="523220"/>
          </a:xfrm>
          <a:prstGeom prst="rect">
            <a:avLst/>
          </a:prstGeom>
          <a:noFill/>
        </p:spPr>
        <p:txBody>
          <a:bodyPr wrap="square" rtlCol="0">
            <a:spAutoFit/>
          </a:bodyPr>
          <a:lstStyle/>
          <a:p>
            <a:pPr algn="dist"/>
            <a:r>
              <a:rPr lang="en-US" altLang="zh-CN" sz="2800" dirty="0">
                <a:solidFill>
                  <a:schemeClr val="tx1">
                    <a:lumMod val="85000"/>
                    <a:lumOff val="15000"/>
                  </a:schemeClr>
                </a:solidFill>
                <a:cs typeface="+mn-ea"/>
                <a:sym typeface="+mn-lt"/>
              </a:rPr>
              <a:t>Financial budget training</a:t>
            </a:r>
            <a:endParaRPr lang="zh-CN" altLang="en-US" sz="2800" dirty="0">
              <a:solidFill>
                <a:schemeClr val="tx1">
                  <a:lumMod val="85000"/>
                  <a:lumOff val="15000"/>
                </a:schemeClr>
              </a:solidFill>
              <a:cs typeface="+mn-ea"/>
              <a:sym typeface="+mn-lt"/>
            </a:endParaRPr>
          </a:p>
        </p:txBody>
      </p:sp>
      <p:sp>
        <p:nvSpPr>
          <p:cNvPr id="10" name="平行四边形 9"/>
          <p:cNvSpPr/>
          <p:nvPr/>
        </p:nvSpPr>
        <p:spPr>
          <a:xfrm>
            <a:off x="3285163" y="5655376"/>
            <a:ext cx="9974924" cy="135283"/>
          </a:xfrm>
          <a:prstGeom prst="parallelogram">
            <a:avLst>
              <a:gd name="adj" fmla="val 172469"/>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p:cNvSpPr txBox="1"/>
          <p:nvPr/>
        </p:nvSpPr>
        <p:spPr>
          <a:xfrm>
            <a:off x="8272625" y="4979218"/>
            <a:ext cx="2971909" cy="398780"/>
          </a:xfrm>
          <a:prstGeom prst="rect">
            <a:avLst/>
          </a:prstGeom>
          <a:noFill/>
        </p:spPr>
        <p:txBody>
          <a:bodyPr wrap="square" rtlCol="0">
            <a:spAutoFit/>
          </a:bodyPr>
          <a:lstStyle/>
          <a:p>
            <a:pPr algn="r"/>
            <a:r>
              <a:rPr lang="zh-CN" altLang="en-US" sz="2000" dirty="0">
                <a:solidFill>
                  <a:schemeClr val="tx1">
                    <a:lumMod val="85000"/>
                    <a:lumOff val="15000"/>
                  </a:schemeClr>
                </a:solidFill>
                <a:cs typeface="+mn-ea"/>
                <a:sym typeface="+mn-lt"/>
              </a:rPr>
              <a:t>培训人</a:t>
            </a:r>
            <a:r>
              <a:rPr lang="zh-CN" altLang="en-US" sz="2000" dirty="0" smtClean="0">
                <a:solidFill>
                  <a:schemeClr val="tx1">
                    <a:lumMod val="85000"/>
                    <a:lumOff val="15000"/>
                  </a:schemeClr>
                </a:solidFill>
                <a:cs typeface="+mn-ea"/>
                <a:sym typeface="+mn-lt"/>
              </a:rPr>
              <a:t>：</a:t>
            </a:r>
            <a:r>
              <a:rPr lang="en-US" altLang="zh-CN" sz="2000" dirty="0" smtClean="0">
                <a:solidFill>
                  <a:schemeClr val="tx1">
                    <a:lumMod val="85000"/>
                    <a:lumOff val="15000"/>
                  </a:schemeClr>
                </a:solidFill>
                <a:cs typeface="+mn-ea"/>
                <a:sym typeface="+mn-lt"/>
              </a:rPr>
              <a:t>XXX</a:t>
            </a:r>
            <a:endParaRPr lang="en-US" altLang="zh-CN" sz="2000" dirty="0" smtClean="0">
              <a:solidFill>
                <a:schemeClr val="tx1">
                  <a:lumMod val="85000"/>
                  <a:lumOff val="15000"/>
                </a:schemeClr>
              </a:solidFill>
              <a:cs typeface="+mn-ea"/>
              <a:sym typeface="+mn-lt"/>
            </a:endParaRPr>
          </a:p>
        </p:txBody>
      </p:sp>
      <p:sp>
        <p:nvSpPr>
          <p:cNvPr id="12" name="Synergistically utilize technically sound portals with frictionless chains. Dramatically customize…"/>
          <p:cNvSpPr txBox="1"/>
          <p:nvPr/>
        </p:nvSpPr>
        <p:spPr>
          <a:xfrm>
            <a:off x="5300826" y="4297921"/>
            <a:ext cx="5943600" cy="521361"/>
          </a:xfrm>
          <a:prstGeom prst="rect">
            <a:avLst/>
          </a:prstGeom>
          <a:ln w="12700">
            <a:miter lim="400000"/>
          </a:ln>
        </p:spPr>
        <p:txBody>
          <a:bodyPr wrap="square" lIns="0" tIns="0" rIns="0" bIns="0">
            <a:spAutoFit/>
          </a:bodyPr>
          <a:lstStyle/>
          <a:p>
            <a:pPr algn="r" defTabSz="412750" hangingPunct="0">
              <a:lnSpc>
                <a:spcPct val="150000"/>
              </a:lnSpc>
              <a:defRPr sz="2000" b="0">
                <a:solidFill>
                  <a:srgbClr val="1C1F25"/>
                </a:solidFill>
                <a:latin typeface="Roboto Bold"/>
                <a:ea typeface="Roboto Bold"/>
                <a:cs typeface="Roboto Bold"/>
                <a:sym typeface="Roboto Bold"/>
              </a:defRPr>
            </a:pPr>
            <a:r>
              <a:rPr sz="1200" kern="0" dirty="0">
                <a:solidFill>
                  <a:schemeClr val="tx1">
                    <a:lumMod val="85000"/>
                    <a:lumOff val="15000"/>
                  </a:schemeClr>
                </a:solidFill>
                <a:cs typeface="+mn-ea"/>
                <a:sym typeface="+mn-lt"/>
              </a:rPr>
              <a:t>Synergistically utilize technically sound portals with frictionless chains. Dramatically customize</a:t>
            </a:r>
            <a:r>
              <a:rPr lang="en-US" sz="1200" kern="0" dirty="0">
                <a:solidFill>
                  <a:schemeClr val="tx1">
                    <a:lumMod val="85000"/>
                    <a:lumOff val="15000"/>
                  </a:schemeClr>
                </a:solidFill>
                <a:cs typeface="+mn-ea"/>
                <a:sym typeface="+mn-lt"/>
              </a:rPr>
              <a:t> </a:t>
            </a:r>
            <a:r>
              <a:rPr sz="1200" kern="0" dirty="0">
                <a:solidFill>
                  <a:schemeClr val="tx1">
                    <a:lumMod val="85000"/>
                    <a:lumOff val="15000"/>
                  </a:schemeClr>
                </a:solidFill>
                <a:cs typeface="+mn-ea"/>
                <a:sym typeface="+mn-lt"/>
              </a:rPr>
              <a:t>empowered networks rather than goal-opportunities. </a:t>
            </a:r>
            <a:endParaRPr sz="1200" kern="0" dirty="0">
              <a:solidFill>
                <a:schemeClr val="tx1">
                  <a:lumMod val="85000"/>
                  <a:lumOff val="15000"/>
                </a:schemeClr>
              </a:solidFill>
              <a:cs typeface="+mn-ea"/>
              <a:sym typeface="+mn-lt"/>
            </a:endParaRPr>
          </a:p>
        </p:txBody>
      </p:sp>
      <p:grpSp>
        <p:nvGrpSpPr>
          <p:cNvPr id="2" name="组合 1"/>
          <p:cNvGrpSpPr/>
          <p:nvPr/>
        </p:nvGrpSpPr>
        <p:grpSpPr>
          <a:xfrm>
            <a:off x="554182" y="-23053"/>
            <a:ext cx="4156365" cy="5773496"/>
            <a:chOff x="554182" y="-23053"/>
            <a:chExt cx="4156365" cy="5773496"/>
          </a:xfrm>
        </p:grpSpPr>
        <p:sp>
          <p:nvSpPr>
            <p:cNvPr id="5" name="平行四边形 4"/>
            <p:cNvSpPr/>
            <p:nvPr/>
          </p:nvSpPr>
          <p:spPr>
            <a:xfrm>
              <a:off x="554182" y="-23053"/>
              <a:ext cx="2769711" cy="1773382"/>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a:off x="554183" y="1930123"/>
              <a:ext cx="2161309" cy="1773382"/>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平行四边形 6"/>
            <p:cNvSpPr/>
            <p:nvPr/>
          </p:nvSpPr>
          <p:spPr>
            <a:xfrm>
              <a:off x="2549238" y="1017890"/>
              <a:ext cx="2161309" cy="1773382"/>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平行四边形 8"/>
            <p:cNvSpPr/>
            <p:nvPr/>
          </p:nvSpPr>
          <p:spPr>
            <a:xfrm>
              <a:off x="954516" y="3823814"/>
              <a:ext cx="1930313" cy="1583847"/>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平行四边形 12"/>
            <p:cNvSpPr/>
            <p:nvPr/>
          </p:nvSpPr>
          <p:spPr>
            <a:xfrm>
              <a:off x="2903729" y="3574657"/>
              <a:ext cx="840327" cy="689499"/>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7" name="平行四边形 16"/>
            <p:cNvSpPr/>
            <p:nvPr/>
          </p:nvSpPr>
          <p:spPr>
            <a:xfrm>
              <a:off x="554182" y="4930560"/>
              <a:ext cx="999233" cy="819883"/>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0" name="Rectangle 2"/>
          <p:cNvSpPr txBox="1">
            <a:spLocks noChangeArrowheads="1"/>
          </p:cNvSpPr>
          <p:nvPr/>
        </p:nvSpPr>
        <p:spPr>
          <a:xfrm>
            <a:off x="7262843" y="1511470"/>
            <a:ext cx="3981582"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5400" dirty="0">
                <a:solidFill>
                  <a:srgbClr val="333F50"/>
                </a:solidFill>
                <a:latin typeface="+mn-lt"/>
                <a:ea typeface="+mn-ea"/>
                <a:cs typeface="+mn-ea"/>
                <a:sym typeface="+mn-lt"/>
              </a:rPr>
              <a:t>非财务人员</a:t>
            </a:r>
            <a:endParaRPr lang="zh-CN" altLang="en-US" sz="5400" dirty="0">
              <a:solidFill>
                <a:srgbClr val="333F50"/>
              </a:solidFill>
              <a:latin typeface="+mn-lt"/>
              <a:ea typeface="+mn-ea"/>
              <a:cs typeface="+mn-ea"/>
              <a:sym typeface="+mn-lt"/>
            </a:endParaRPr>
          </a:p>
        </p:txBody>
      </p:sp>
      <p:sp>
        <p:nvSpPr>
          <p:cNvPr id="21" name="平行四边形 20"/>
          <p:cNvSpPr/>
          <p:nvPr/>
        </p:nvSpPr>
        <p:spPr>
          <a:xfrm>
            <a:off x="5577705" y="1017890"/>
            <a:ext cx="9974924" cy="135283"/>
          </a:xfrm>
          <a:prstGeom prst="parallelogram">
            <a:avLst>
              <a:gd name="adj" fmla="val 172469"/>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Tm="900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anim calcmode="lin" valueType="num">
                                      <p:cBhvr>
                                        <p:cTn id="11" dur="1000" fill="hold"/>
                                        <p:tgtEl>
                                          <p:spTgt spid="20"/>
                                        </p:tgtEl>
                                        <p:attrNameLst>
                                          <p:attrName>ppt_x</p:attrName>
                                        </p:attrNameLst>
                                      </p:cBhvr>
                                      <p:tavLst>
                                        <p:tav tm="0">
                                          <p:val>
                                            <p:strVal val="#ppt_x"/>
                                          </p:val>
                                        </p:tav>
                                        <p:tav tm="100000">
                                          <p:val>
                                            <p:strVal val="#ppt_x"/>
                                          </p:val>
                                        </p:tav>
                                      </p:tavLst>
                                    </p:anim>
                                    <p:anim calcmode="lin" valueType="num">
                                      <p:cBhvr>
                                        <p:cTn id="1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par>
                          <p:cTn id="23" fill="hold">
                            <p:stCondLst>
                              <p:cond delay="1000"/>
                            </p:stCondLst>
                            <p:childTnLst>
                              <p:par>
                                <p:cTn id="24" presetID="1" presetClass="entr" presetSubtype="0"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right)">
                                      <p:cBhvr>
                                        <p:cTn id="30" dur="500"/>
                                        <p:tgtEl>
                                          <p:spTgt spid="1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right)">
                                      <p:cBhvr>
                                        <p:cTn id="35" dur="500"/>
                                        <p:tgtEl>
                                          <p:spTgt spid="21"/>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right)">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10" grpId="0" animBg="1"/>
      <p:bldP spid="15" grpId="0"/>
      <p:bldP spid="12" grpId="0" animBg="1"/>
      <p:bldP spid="20" grpId="0"/>
      <p:bldP spid="2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预算是什么</a:t>
            </a:r>
            <a:endParaRPr lang="zh-CN" altLang="en-US" sz="3200" b="1" dirty="0">
              <a:solidFill>
                <a:srgbClr val="333F50"/>
              </a:solidFill>
              <a:latin typeface="+mn-lt"/>
              <a:ea typeface="+mn-ea"/>
              <a:cs typeface="+mn-ea"/>
              <a:sym typeface="+mn-lt"/>
            </a:endParaRPr>
          </a:p>
        </p:txBody>
      </p:sp>
      <p:sp>
        <p:nvSpPr>
          <p:cNvPr id="9" name="文本框 8"/>
          <p:cNvSpPr txBox="1"/>
          <p:nvPr/>
        </p:nvSpPr>
        <p:spPr>
          <a:xfrm>
            <a:off x="1177938" y="3463431"/>
            <a:ext cx="5216766" cy="1308884"/>
          </a:xfrm>
          <a:prstGeom prst="rect">
            <a:avLst/>
          </a:prstGeom>
          <a:noFill/>
        </p:spPr>
        <p:txBody>
          <a:bodyPr wrap="square">
            <a:spAutoFit/>
          </a:bodyPr>
          <a:lstStyle/>
          <a:p>
            <a:pPr>
              <a:lnSpc>
                <a:spcPct val="150000"/>
              </a:lnSpc>
            </a:pPr>
            <a:r>
              <a:rPr lang="zh-CN" altLang="en-US" sz="2800" dirty="0">
                <a:cs typeface="+mn-ea"/>
                <a:sym typeface="+mn-lt"/>
              </a:rPr>
              <a:t>预算就是预测的量化过程，是每一个高级管理人员的必修课</a:t>
            </a:r>
            <a:r>
              <a:rPr lang="en-US" altLang="zh-CN" sz="2800" dirty="0">
                <a:cs typeface="+mn-ea"/>
                <a:sym typeface="+mn-lt"/>
              </a:rPr>
              <a:t>;</a:t>
            </a:r>
            <a:endParaRPr lang="en-US" altLang="zh-CN" sz="2800" dirty="0">
              <a:cs typeface="+mn-ea"/>
              <a:sym typeface="+mn-lt"/>
            </a:endParaRPr>
          </a:p>
        </p:txBody>
      </p:sp>
      <p:sp>
        <p:nvSpPr>
          <p:cNvPr id="10" name="文本框 9"/>
          <p:cNvSpPr txBox="1"/>
          <p:nvPr/>
        </p:nvSpPr>
        <p:spPr>
          <a:xfrm>
            <a:off x="1167622" y="2450099"/>
            <a:ext cx="4677306" cy="743986"/>
          </a:xfrm>
          <a:prstGeom prst="rect">
            <a:avLst/>
          </a:prstGeom>
          <a:noFill/>
        </p:spPr>
        <p:txBody>
          <a:bodyPr wrap="square">
            <a:spAutoFit/>
          </a:bodyPr>
          <a:lstStyle/>
          <a:p>
            <a:pPr>
              <a:lnSpc>
                <a:spcPct val="150000"/>
              </a:lnSpc>
            </a:pPr>
            <a:r>
              <a:rPr lang="zh-CN" altLang="en-US" sz="3200" b="1" dirty="0">
                <a:solidFill>
                  <a:srgbClr val="333F50"/>
                </a:solidFill>
                <a:cs typeface="+mn-ea"/>
                <a:sym typeface="+mn-lt"/>
              </a:rPr>
              <a:t>预算是什么？</a:t>
            </a:r>
            <a:endParaRPr lang="en-US" altLang="zh-CN" sz="3200" b="1" dirty="0">
              <a:solidFill>
                <a:srgbClr val="333F50"/>
              </a:solidFill>
              <a:cs typeface="+mn-ea"/>
              <a:sym typeface="+mn-lt"/>
            </a:endParaRPr>
          </a:p>
        </p:txBody>
      </p:sp>
      <p:pic>
        <p:nvPicPr>
          <p:cNvPr id="13" name="图片 12"/>
          <p:cNvPicPr>
            <a:picLocks noChangeAspect="1"/>
          </p:cNvPicPr>
          <p:nvPr/>
        </p:nvPicPr>
        <p:blipFill rotWithShape="1">
          <a:blip r:embed="rId1" cstate="print">
            <a:extLst>
              <a:ext uri="{28A0092B-C50C-407E-A947-70E740481C1C}">
                <a14:useLocalDpi xmlns:a14="http://schemas.microsoft.com/office/drawing/2010/main" val="0"/>
              </a:ext>
            </a:extLst>
          </a:blip>
          <a:srcRect l="16667" r="16667"/>
          <a:stretch>
            <a:fillRect/>
          </a:stretch>
        </p:blipFill>
        <p:spPr>
          <a:xfrm>
            <a:off x="7281203" y="1872174"/>
            <a:ext cx="3888545" cy="3888545"/>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prism isInverted="1"/>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预算是什么</a:t>
            </a:r>
            <a:endParaRPr lang="zh-CN" altLang="en-US" sz="3200" b="1" dirty="0">
              <a:solidFill>
                <a:srgbClr val="333F50"/>
              </a:solidFill>
              <a:latin typeface="+mn-lt"/>
              <a:ea typeface="+mn-ea"/>
              <a:cs typeface="+mn-ea"/>
              <a:sym typeface="+mn-lt"/>
            </a:endParaRPr>
          </a:p>
        </p:txBody>
      </p:sp>
      <p:grpSp>
        <p:nvGrpSpPr>
          <p:cNvPr id="9" name="组合 8"/>
          <p:cNvGrpSpPr/>
          <p:nvPr/>
        </p:nvGrpSpPr>
        <p:grpSpPr>
          <a:xfrm>
            <a:off x="8093585" y="4070702"/>
            <a:ext cx="3457540" cy="2136168"/>
            <a:chOff x="4082821" y="4153463"/>
            <a:chExt cx="2730926" cy="2136168"/>
          </a:xfrm>
        </p:grpSpPr>
        <p:sp>
          <p:nvSpPr>
            <p:cNvPr id="10" name="文本框 9"/>
            <p:cNvSpPr txBox="1"/>
            <p:nvPr/>
          </p:nvSpPr>
          <p:spPr>
            <a:xfrm>
              <a:off x="4082821" y="4756904"/>
              <a:ext cx="2730926" cy="1532727"/>
            </a:xfrm>
            <a:prstGeom prst="rect">
              <a:avLst/>
            </a:prstGeom>
            <a:noFill/>
          </p:spPr>
          <p:txBody>
            <a:bodyPr wrap="square">
              <a:spAutoFit/>
            </a:bodyPr>
            <a:lstStyle/>
            <a:p>
              <a:pPr>
                <a:lnSpc>
                  <a:spcPct val="130000"/>
                </a:lnSpc>
              </a:pPr>
              <a:r>
                <a:rPr lang="zh-CN" altLang="en-US" dirty="0">
                  <a:solidFill>
                    <a:srgbClr val="333F50"/>
                  </a:solidFill>
                  <a:cs typeface="+mn-ea"/>
                  <a:sym typeface="+mn-lt"/>
                </a:rPr>
                <a:t>预算编制主要是财务部的工作，其他部门只需要了解和知晓，必要时给予财务部一定的协助就可以了。</a:t>
              </a:r>
              <a:endParaRPr lang="zh-CN" altLang="en-US" dirty="0">
                <a:solidFill>
                  <a:srgbClr val="333F50"/>
                </a:solidFill>
                <a:cs typeface="+mn-ea"/>
                <a:sym typeface="+mn-lt"/>
              </a:endParaRPr>
            </a:p>
          </p:txBody>
        </p:sp>
        <p:sp>
          <p:nvSpPr>
            <p:cNvPr id="11" name="文本框 10"/>
            <p:cNvSpPr txBox="1"/>
            <p:nvPr/>
          </p:nvSpPr>
          <p:spPr>
            <a:xfrm>
              <a:off x="4770483" y="4153463"/>
              <a:ext cx="1281764" cy="646331"/>
            </a:xfrm>
            <a:prstGeom prst="rect">
              <a:avLst/>
            </a:prstGeom>
          </p:spPr>
          <p:txBody>
            <a:bodyPr wrap="square">
              <a:spAutoFit/>
            </a:bodyPr>
            <a:lstStyle>
              <a:defPPr>
                <a:defRPr lang="zh-CN"/>
              </a:defPPr>
              <a:lvl1pPr algn="ctr">
                <a:defRPr sz="3600">
                  <a:solidFill>
                    <a:schemeClr val="bg1"/>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r>
                <a:rPr lang="en-US" altLang="zh-CN" dirty="0">
                  <a:solidFill>
                    <a:srgbClr val="333F50"/>
                  </a:solidFill>
                  <a:latin typeface="+mn-lt"/>
                  <a:ea typeface="+mn-ea"/>
                  <a:cs typeface="+mn-ea"/>
                  <a:sym typeface="+mn-lt"/>
                </a:rPr>
                <a:t>04</a:t>
              </a:r>
              <a:endParaRPr lang="zh-CN" altLang="en-US" dirty="0">
                <a:solidFill>
                  <a:srgbClr val="333F50"/>
                </a:solidFill>
                <a:latin typeface="+mn-lt"/>
                <a:ea typeface="+mn-ea"/>
                <a:cs typeface="+mn-ea"/>
                <a:sym typeface="+mn-lt"/>
              </a:endParaRPr>
            </a:p>
          </p:txBody>
        </p:sp>
      </p:grpSp>
      <p:sp>
        <p:nvSpPr>
          <p:cNvPr id="12" name="文本框 11"/>
          <p:cNvSpPr txBox="1"/>
          <p:nvPr/>
        </p:nvSpPr>
        <p:spPr>
          <a:xfrm>
            <a:off x="4419064" y="4751635"/>
            <a:ext cx="3272738" cy="1172629"/>
          </a:xfrm>
          <a:prstGeom prst="rect">
            <a:avLst/>
          </a:prstGeom>
          <a:noFill/>
        </p:spPr>
        <p:txBody>
          <a:bodyPr wrap="square">
            <a:spAutoFit/>
          </a:bodyPr>
          <a:lstStyle/>
          <a:p>
            <a:pPr>
              <a:lnSpc>
                <a:spcPct val="130000"/>
              </a:lnSpc>
            </a:pPr>
            <a:r>
              <a:rPr lang="zh-CN" altLang="en-US" dirty="0">
                <a:solidFill>
                  <a:srgbClr val="333F50"/>
                </a:solidFill>
                <a:cs typeface="+mn-ea"/>
                <a:sym typeface="+mn-lt"/>
              </a:rPr>
              <a:t>预算编制工作只要在年初的时候开始就可以了，完成之后可以用来指导整个年度的工作</a:t>
            </a:r>
            <a:r>
              <a:rPr lang="en-US" altLang="zh-CN" dirty="0">
                <a:solidFill>
                  <a:srgbClr val="333F50"/>
                </a:solidFill>
                <a:cs typeface="+mn-ea"/>
                <a:sym typeface="+mn-lt"/>
              </a:rPr>
              <a:t>;</a:t>
            </a:r>
            <a:endParaRPr lang="en-US" altLang="zh-CN" dirty="0">
              <a:solidFill>
                <a:srgbClr val="333F50"/>
              </a:solidFill>
              <a:cs typeface="+mn-ea"/>
              <a:sym typeface="+mn-lt"/>
            </a:endParaRPr>
          </a:p>
        </p:txBody>
      </p:sp>
      <p:sp>
        <p:nvSpPr>
          <p:cNvPr id="13" name="文本框 12"/>
          <p:cNvSpPr txBox="1"/>
          <p:nvPr/>
        </p:nvSpPr>
        <p:spPr>
          <a:xfrm>
            <a:off x="5402039" y="4070702"/>
            <a:ext cx="873222" cy="646331"/>
          </a:xfrm>
          <a:prstGeom prst="rect">
            <a:avLst/>
          </a:prstGeom>
        </p:spPr>
        <p:txBody>
          <a:bodyPr wrap="square">
            <a:spAutoFit/>
          </a:bodyPr>
          <a:lstStyle>
            <a:defPPr>
              <a:defRPr lang="zh-CN"/>
            </a:defPPr>
            <a:lvl1pPr algn="ctr">
              <a:defRPr sz="3600">
                <a:solidFill>
                  <a:schemeClr val="bg1"/>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r>
              <a:rPr lang="en-US" altLang="zh-CN" dirty="0">
                <a:solidFill>
                  <a:srgbClr val="333F50"/>
                </a:solidFill>
                <a:latin typeface="+mn-lt"/>
                <a:ea typeface="+mn-ea"/>
                <a:cs typeface="+mn-ea"/>
                <a:sym typeface="+mn-lt"/>
              </a:rPr>
              <a:t>03</a:t>
            </a:r>
            <a:endParaRPr lang="zh-CN" altLang="en-US" dirty="0">
              <a:solidFill>
                <a:srgbClr val="333F50"/>
              </a:solidFill>
              <a:latin typeface="+mn-lt"/>
              <a:ea typeface="+mn-ea"/>
              <a:cs typeface="+mn-ea"/>
              <a:sym typeface="+mn-lt"/>
            </a:endParaRPr>
          </a:p>
        </p:txBody>
      </p:sp>
      <p:sp>
        <p:nvSpPr>
          <p:cNvPr id="14" name="文本框 13"/>
          <p:cNvSpPr txBox="1"/>
          <p:nvPr/>
        </p:nvSpPr>
        <p:spPr>
          <a:xfrm>
            <a:off x="8275239" y="2337746"/>
            <a:ext cx="3094233" cy="1172629"/>
          </a:xfrm>
          <a:prstGeom prst="rect">
            <a:avLst/>
          </a:prstGeom>
          <a:noFill/>
        </p:spPr>
        <p:txBody>
          <a:bodyPr wrap="square">
            <a:spAutoFit/>
          </a:bodyPr>
          <a:lstStyle/>
          <a:p>
            <a:pPr>
              <a:lnSpc>
                <a:spcPct val="130000"/>
              </a:lnSpc>
            </a:pPr>
            <a:r>
              <a:rPr lang="zh-CN" altLang="en-US" dirty="0">
                <a:solidFill>
                  <a:srgbClr val="333F50"/>
                </a:solidFill>
                <a:cs typeface="+mn-ea"/>
                <a:sym typeface="+mn-lt"/>
              </a:rPr>
              <a:t>预算就是应该体现公司投资者与经营层的想法，从上往下地推进编制工作</a:t>
            </a:r>
            <a:r>
              <a:rPr lang="en-US" altLang="zh-CN" dirty="0">
                <a:solidFill>
                  <a:srgbClr val="333F50"/>
                </a:solidFill>
                <a:cs typeface="+mn-ea"/>
                <a:sym typeface="+mn-lt"/>
              </a:rPr>
              <a:t>;</a:t>
            </a:r>
            <a:endParaRPr lang="en-US" altLang="zh-CN" dirty="0">
              <a:solidFill>
                <a:srgbClr val="333F50"/>
              </a:solidFill>
              <a:cs typeface="+mn-ea"/>
              <a:sym typeface="+mn-lt"/>
            </a:endParaRPr>
          </a:p>
        </p:txBody>
      </p:sp>
      <p:sp>
        <p:nvSpPr>
          <p:cNvPr id="15" name="文本框 14"/>
          <p:cNvSpPr txBox="1"/>
          <p:nvPr/>
        </p:nvSpPr>
        <p:spPr>
          <a:xfrm>
            <a:off x="9285284" y="1637252"/>
            <a:ext cx="1074142" cy="646331"/>
          </a:xfrm>
          <a:prstGeom prst="rect">
            <a:avLst/>
          </a:prstGeom>
        </p:spPr>
        <p:txBody>
          <a:bodyPr wrap="square">
            <a:spAutoFit/>
          </a:bodyPr>
          <a:lstStyle>
            <a:defPPr>
              <a:defRPr lang="zh-CN"/>
            </a:defPPr>
            <a:lvl1pPr algn="ctr">
              <a:defRPr sz="3600">
                <a:solidFill>
                  <a:schemeClr val="bg1"/>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r>
              <a:rPr lang="en-US" altLang="zh-CN" dirty="0">
                <a:solidFill>
                  <a:srgbClr val="333F50"/>
                </a:solidFill>
                <a:latin typeface="+mn-lt"/>
                <a:ea typeface="+mn-ea"/>
                <a:cs typeface="+mn-ea"/>
                <a:sym typeface="+mn-lt"/>
              </a:rPr>
              <a:t>02</a:t>
            </a:r>
            <a:endParaRPr lang="zh-CN" altLang="en-US" dirty="0">
              <a:solidFill>
                <a:srgbClr val="333F50"/>
              </a:solidFill>
              <a:latin typeface="+mn-lt"/>
              <a:ea typeface="+mn-ea"/>
              <a:cs typeface="+mn-ea"/>
              <a:sym typeface="+mn-lt"/>
            </a:endParaRPr>
          </a:p>
        </p:txBody>
      </p:sp>
      <p:sp>
        <p:nvSpPr>
          <p:cNvPr id="16" name="文本框 15"/>
          <p:cNvSpPr txBox="1"/>
          <p:nvPr/>
        </p:nvSpPr>
        <p:spPr>
          <a:xfrm>
            <a:off x="4500197" y="2308080"/>
            <a:ext cx="3191605" cy="1532727"/>
          </a:xfrm>
          <a:prstGeom prst="rect">
            <a:avLst/>
          </a:prstGeom>
          <a:noFill/>
        </p:spPr>
        <p:txBody>
          <a:bodyPr wrap="square">
            <a:spAutoFit/>
          </a:bodyPr>
          <a:lstStyle/>
          <a:p>
            <a:pPr>
              <a:lnSpc>
                <a:spcPct val="130000"/>
              </a:lnSpc>
            </a:pPr>
            <a:r>
              <a:rPr lang="zh-CN" altLang="en-US" dirty="0">
                <a:solidFill>
                  <a:srgbClr val="333F50"/>
                </a:solidFill>
                <a:cs typeface="+mn-ea"/>
                <a:sym typeface="+mn-lt"/>
              </a:rPr>
              <a:t>预算就是指一套涵盖所有会计科目的表格，最终得出公司明年的损益表、资产负债表和现金流量表的具体预测结果</a:t>
            </a:r>
            <a:r>
              <a:rPr lang="en-US" altLang="zh-CN" dirty="0">
                <a:solidFill>
                  <a:srgbClr val="333F50"/>
                </a:solidFill>
                <a:cs typeface="+mn-ea"/>
                <a:sym typeface="+mn-lt"/>
              </a:rPr>
              <a:t>;</a:t>
            </a:r>
            <a:endParaRPr lang="en-US" altLang="zh-CN" dirty="0">
              <a:solidFill>
                <a:srgbClr val="333F50"/>
              </a:solidFill>
              <a:cs typeface="+mn-ea"/>
              <a:sym typeface="+mn-lt"/>
            </a:endParaRPr>
          </a:p>
        </p:txBody>
      </p:sp>
      <p:sp>
        <p:nvSpPr>
          <p:cNvPr id="17" name="矩形 16"/>
          <p:cNvSpPr/>
          <p:nvPr/>
        </p:nvSpPr>
        <p:spPr>
          <a:xfrm>
            <a:off x="5525466" y="1704109"/>
            <a:ext cx="1141067" cy="646331"/>
          </a:xfrm>
          <a:prstGeom prst="rect">
            <a:avLst/>
          </a:prstGeom>
        </p:spPr>
        <p:txBody>
          <a:bodyPr wrap="square">
            <a:spAutoFit/>
          </a:bodyPr>
          <a:lstStyle/>
          <a:p>
            <a:pPr algn="ctr"/>
            <a:r>
              <a:rPr lang="en-US" altLang="zh-CN" sz="3600" dirty="0">
                <a:solidFill>
                  <a:srgbClr val="333F50"/>
                </a:solidFill>
                <a:cs typeface="+mn-ea"/>
                <a:sym typeface="+mn-lt"/>
              </a:rPr>
              <a:t>01</a:t>
            </a:r>
            <a:endParaRPr lang="zh-CN" altLang="en-US" sz="3600" dirty="0">
              <a:solidFill>
                <a:srgbClr val="333F50"/>
              </a:solidFill>
              <a:cs typeface="+mn-ea"/>
              <a:sym typeface="+mn-lt"/>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67622" y="1877960"/>
            <a:ext cx="2617763" cy="465242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prism isInverted="1"/>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ppt_x"/>
                                          </p:val>
                                        </p:tav>
                                        <p:tav tm="100000">
                                          <p:val>
                                            <p:strVal val="#ppt_x"/>
                                          </p:val>
                                        </p:tav>
                                      </p:tavLst>
                                    </p:anim>
                                    <p:anim calcmode="lin" valueType="num">
                                      <p:cBhvr additive="base">
                                        <p:cTn id="15" dur="500" fill="hold"/>
                                        <p:tgtEl>
                                          <p:spTgt spid="16"/>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ppt_x"/>
                                          </p:val>
                                        </p:tav>
                                        <p:tav tm="100000">
                                          <p:val>
                                            <p:strVal val="#ppt_x"/>
                                          </p:val>
                                        </p:tav>
                                      </p:tavLst>
                                    </p:anim>
                                    <p:anim calcmode="lin" valueType="num">
                                      <p:cBhvr additive="base">
                                        <p:cTn id="1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fill="hold"/>
                                        <p:tgtEl>
                                          <p:spTgt spid="15"/>
                                        </p:tgtEl>
                                        <p:attrNameLst>
                                          <p:attrName>ppt_x</p:attrName>
                                        </p:attrNameLst>
                                      </p:cBhvr>
                                      <p:tavLst>
                                        <p:tav tm="0">
                                          <p:val>
                                            <p:strVal val="#ppt_x"/>
                                          </p:val>
                                        </p:tav>
                                        <p:tav tm="100000">
                                          <p:val>
                                            <p:strVal val="#ppt_x"/>
                                          </p:val>
                                        </p:tav>
                                      </p:tavLst>
                                    </p:anim>
                                    <p:anim calcmode="lin" valueType="num">
                                      <p:cBhvr additive="base">
                                        <p:cTn id="2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 calcmode="lin" valueType="num">
                                      <p:cBhvr additive="base">
                                        <p:cTn id="44" dur="500" fill="hold"/>
                                        <p:tgtEl>
                                          <p:spTgt spid="9"/>
                                        </p:tgtEl>
                                        <p:attrNameLst>
                                          <p:attrName>ppt_x</p:attrName>
                                        </p:attrNameLst>
                                      </p:cBhvr>
                                      <p:tavLst>
                                        <p:tav tm="0">
                                          <p:val>
                                            <p:strVal val="#ppt_x"/>
                                          </p:val>
                                        </p:tav>
                                        <p:tav tm="100000">
                                          <p:val>
                                            <p:strVal val="#ppt_x"/>
                                          </p:val>
                                        </p:tav>
                                      </p:tavLst>
                                    </p:anim>
                                    <p:anim calcmode="lin" valueType="num">
                                      <p:cBhvr additive="base">
                                        <p:cTn id="4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14" grpId="0"/>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rot="16200000">
            <a:off x="-245434" y="1230174"/>
            <a:ext cx="4522445" cy="4031575"/>
            <a:chOff x="554182" y="-23053"/>
            <a:chExt cx="4212418" cy="3726558"/>
          </a:xfrm>
        </p:grpSpPr>
        <p:sp>
          <p:nvSpPr>
            <p:cNvPr id="13" name="平行四边形 12"/>
            <p:cNvSpPr/>
            <p:nvPr/>
          </p:nvSpPr>
          <p:spPr>
            <a:xfrm>
              <a:off x="554182" y="-23053"/>
              <a:ext cx="2769711" cy="1773382"/>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平行四边形 13"/>
            <p:cNvSpPr/>
            <p:nvPr/>
          </p:nvSpPr>
          <p:spPr>
            <a:xfrm>
              <a:off x="554183" y="1930123"/>
              <a:ext cx="2161309" cy="1773382"/>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平行四边形 14"/>
            <p:cNvSpPr/>
            <p:nvPr/>
          </p:nvSpPr>
          <p:spPr>
            <a:xfrm>
              <a:off x="2605291" y="1103586"/>
              <a:ext cx="2161309" cy="1773382"/>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平行四边形 18"/>
            <p:cNvSpPr/>
            <p:nvPr/>
          </p:nvSpPr>
          <p:spPr>
            <a:xfrm>
              <a:off x="3265784" y="758837"/>
              <a:ext cx="840327" cy="689498"/>
            </a:xfrm>
            <a:prstGeom prst="parallelogram">
              <a:avLst>
                <a:gd name="adj" fmla="val 37500"/>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0" name="Rectangle 2"/>
          <p:cNvSpPr txBox="1">
            <a:spLocks noChangeArrowheads="1"/>
          </p:cNvSpPr>
          <p:nvPr/>
        </p:nvSpPr>
        <p:spPr>
          <a:xfrm>
            <a:off x="5273970" y="2882973"/>
            <a:ext cx="5943600"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zh-CN" altLang="en-US" sz="7200" b="1" dirty="0">
                <a:solidFill>
                  <a:srgbClr val="333F50"/>
                </a:solidFill>
                <a:latin typeface="+mn-lt"/>
                <a:ea typeface="+mn-ea"/>
                <a:cs typeface="+mn-ea"/>
                <a:sym typeface="+mn-lt"/>
              </a:rPr>
              <a:t>企业预算</a:t>
            </a:r>
            <a:endParaRPr lang="zh-CN" altLang="en-US" sz="7200" b="1" dirty="0">
              <a:solidFill>
                <a:srgbClr val="333F50"/>
              </a:solidFill>
              <a:latin typeface="+mn-lt"/>
              <a:ea typeface="+mn-ea"/>
              <a:cs typeface="+mn-ea"/>
              <a:sym typeface="+mn-lt"/>
            </a:endParaRPr>
          </a:p>
        </p:txBody>
      </p:sp>
      <p:sp>
        <p:nvSpPr>
          <p:cNvPr id="21" name="Rectangle 2"/>
          <p:cNvSpPr txBox="1">
            <a:spLocks noChangeArrowheads="1"/>
          </p:cNvSpPr>
          <p:nvPr/>
        </p:nvSpPr>
        <p:spPr>
          <a:xfrm>
            <a:off x="5273970" y="1494962"/>
            <a:ext cx="3981582"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dist"/>
            <a:r>
              <a:rPr lang="en-US" altLang="zh-CN" sz="5400" dirty="0">
                <a:solidFill>
                  <a:srgbClr val="333F50"/>
                </a:solidFill>
                <a:latin typeface="+mn-lt"/>
                <a:ea typeface="+mn-ea"/>
                <a:cs typeface="+mn-ea"/>
                <a:sym typeface="+mn-lt"/>
              </a:rPr>
              <a:t>Part 02</a:t>
            </a:r>
            <a:endParaRPr lang="zh-CN" altLang="en-US" sz="5400" dirty="0">
              <a:solidFill>
                <a:srgbClr val="333F50"/>
              </a:solidFill>
              <a:latin typeface="+mn-lt"/>
              <a:ea typeface="+mn-ea"/>
              <a:cs typeface="+mn-ea"/>
              <a:sym typeface="+mn-lt"/>
            </a:endParaRPr>
          </a:p>
        </p:txBody>
      </p:sp>
      <p:sp>
        <p:nvSpPr>
          <p:cNvPr id="23" name="Synergistically utilize technically sound portals with frictionless chains. Dramatically customize…"/>
          <p:cNvSpPr txBox="1"/>
          <p:nvPr/>
        </p:nvSpPr>
        <p:spPr>
          <a:xfrm>
            <a:off x="5372446" y="4270984"/>
            <a:ext cx="4749994" cy="931409"/>
          </a:xfrm>
          <a:prstGeom prst="rect">
            <a:avLst/>
          </a:prstGeom>
          <a:ln w="12700">
            <a:miter lim="400000"/>
          </a:ln>
        </p:spPr>
        <p:txBody>
          <a:bodyPr wrap="square" lIns="0" tIns="0" rIns="0" bIns="0">
            <a:spAutoFit/>
          </a:bodyPr>
          <a:lstStyle/>
          <a:p>
            <a:pPr defTabSz="412750" hangingPunct="0">
              <a:lnSpc>
                <a:spcPct val="150000"/>
              </a:lnSpc>
              <a:defRPr sz="2000" b="0">
                <a:solidFill>
                  <a:srgbClr val="1C1F25"/>
                </a:solidFill>
                <a:latin typeface="Roboto Bold"/>
                <a:ea typeface="Roboto Bold"/>
                <a:cs typeface="Roboto Bold"/>
                <a:sym typeface="Roboto Bold"/>
              </a:defRPr>
            </a:pPr>
            <a:r>
              <a:rPr sz="1400" kern="0" dirty="0">
                <a:solidFill>
                  <a:schemeClr val="tx1">
                    <a:lumMod val="85000"/>
                    <a:lumOff val="15000"/>
                  </a:schemeClr>
                </a:solidFill>
                <a:cs typeface="+mn-ea"/>
                <a:sym typeface="+mn-lt"/>
              </a:rPr>
              <a:t>Synergistically utilize technically sound portals with frictionless chains. Dramatically customize</a:t>
            </a:r>
            <a:r>
              <a:rPr lang="en-US" sz="1400" kern="0" dirty="0">
                <a:solidFill>
                  <a:schemeClr val="tx1">
                    <a:lumMod val="85000"/>
                    <a:lumOff val="15000"/>
                  </a:schemeClr>
                </a:solidFill>
                <a:cs typeface="+mn-ea"/>
                <a:sym typeface="+mn-lt"/>
              </a:rPr>
              <a:t> </a:t>
            </a:r>
            <a:r>
              <a:rPr sz="1400" kern="0" dirty="0">
                <a:solidFill>
                  <a:schemeClr val="tx1">
                    <a:lumMod val="85000"/>
                    <a:lumOff val="15000"/>
                  </a:schemeClr>
                </a:solidFill>
                <a:cs typeface="+mn-ea"/>
                <a:sym typeface="+mn-lt"/>
              </a:rPr>
              <a:t>empowered networks rather than goal-opportunities. </a:t>
            </a:r>
            <a:endParaRPr sz="1400" kern="0"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2000">
        <p:split orient="vert"/>
      </p:transition>
    </mc:Choice>
    <mc:Fallback>
      <p:transition spd="slow" advTm="2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up)">
                                      <p:cBhvr>
                                        <p:cTn id="7" dur="500"/>
                                        <p:tgtEl>
                                          <p:spTgt spid="1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000"/>
                                        <p:tgtEl>
                                          <p:spTgt spid="21"/>
                                        </p:tgtEl>
                                      </p:cBhvr>
                                    </p:animEffect>
                                    <p:anim calcmode="lin" valueType="num">
                                      <p:cBhvr>
                                        <p:cTn id="11" dur="1000" fill="hold"/>
                                        <p:tgtEl>
                                          <p:spTgt spid="21"/>
                                        </p:tgtEl>
                                        <p:attrNameLst>
                                          <p:attrName>ppt_x</p:attrName>
                                        </p:attrNameLst>
                                      </p:cBhvr>
                                      <p:tavLst>
                                        <p:tav tm="0">
                                          <p:val>
                                            <p:strVal val="#ppt_x"/>
                                          </p:val>
                                        </p:tav>
                                        <p:tav tm="100000">
                                          <p:val>
                                            <p:strVal val="#ppt_x"/>
                                          </p:val>
                                        </p:tav>
                                      </p:tavLst>
                                    </p:anim>
                                    <p:anim calcmode="lin" valueType="num">
                                      <p:cBhvr>
                                        <p:cTn id="12"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left)">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11867" y="3429000"/>
            <a:ext cx="1962188" cy="2255877"/>
          </a:xfrm>
          <a:prstGeom prst="rect">
            <a:avLst/>
          </a:prstGeom>
          <a:noFill/>
          <a:ln>
            <a:solidFill>
              <a:srgbClr val="333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4019874" y="3429000"/>
            <a:ext cx="1962188" cy="2255877"/>
          </a:xfrm>
          <a:prstGeom prst="rect">
            <a:avLst/>
          </a:prstGeom>
          <a:noFill/>
          <a:ln>
            <a:solidFill>
              <a:srgbClr val="333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矩形 30"/>
          <p:cNvSpPr/>
          <p:nvPr/>
        </p:nvSpPr>
        <p:spPr>
          <a:xfrm>
            <a:off x="6129115" y="3429000"/>
            <a:ext cx="1962188" cy="2255877"/>
          </a:xfrm>
          <a:prstGeom prst="rect">
            <a:avLst/>
          </a:prstGeom>
          <a:noFill/>
          <a:ln>
            <a:solidFill>
              <a:srgbClr val="333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矩形 31"/>
          <p:cNvSpPr/>
          <p:nvPr/>
        </p:nvSpPr>
        <p:spPr>
          <a:xfrm>
            <a:off x="8321557" y="3429000"/>
            <a:ext cx="1962188" cy="2255877"/>
          </a:xfrm>
          <a:prstGeom prst="rect">
            <a:avLst/>
          </a:prstGeom>
          <a:noFill/>
          <a:ln>
            <a:solidFill>
              <a:srgbClr val="333F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平行四边形 1"/>
          <p:cNvSpPr/>
          <p:nvPr/>
        </p:nvSpPr>
        <p:spPr>
          <a:xfrm rot="16200000">
            <a:off x="2477110" y="2679436"/>
            <a:ext cx="747741" cy="1505646"/>
          </a:xfrm>
          <a:prstGeom prst="parallelogram">
            <a:avLst>
              <a:gd name="adj" fmla="val 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7" name="平行四边形 26"/>
          <p:cNvSpPr/>
          <p:nvPr/>
        </p:nvSpPr>
        <p:spPr>
          <a:xfrm rot="16200000">
            <a:off x="4645814" y="2679437"/>
            <a:ext cx="747741" cy="1505646"/>
          </a:xfrm>
          <a:prstGeom prst="parallelogram">
            <a:avLst>
              <a:gd name="adj" fmla="val 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8" name="平行四边形 27"/>
          <p:cNvSpPr/>
          <p:nvPr/>
        </p:nvSpPr>
        <p:spPr>
          <a:xfrm rot="16200000">
            <a:off x="6728161" y="2679437"/>
            <a:ext cx="747741" cy="1505646"/>
          </a:xfrm>
          <a:prstGeom prst="parallelogram">
            <a:avLst>
              <a:gd name="adj" fmla="val 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9" name="平行四边形 28"/>
          <p:cNvSpPr/>
          <p:nvPr/>
        </p:nvSpPr>
        <p:spPr>
          <a:xfrm rot="16200000">
            <a:off x="8899260" y="2679437"/>
            <a:ext cx="747741" cy="1505646"/>
          </a:xfrm>
          <a:prstGeom prst="parallelogram">
            <a:avLst>
              <a:gd name="adj" fmla="val 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企业预算</a:t>
            </a:r>
            <a:endParaRPr lang="zh-CN" altLang="en-US" sz="3200" b="1" dirty="0">
              <a:solidFill>
                <a:srgbClr val="333F50"/>
              </a:solidFill>
              <a:latin typeface="+mn-lt"/>
              <a:ea typeface="+mn-ea"/>
              <a:cs typeface="+mn-ea"/>
              <a:sym typeface="+mn-lt"/>
            </a:endParaRPr>
          </a:p>
        </p:txBody>
      </p:sp>
      <p:sp>
        <p:nvSpPr>
          <p:cNvPr id="9" name="文本框 8"/>
          <p:cNvSpPr txBox="1"/>
          <p:nvPr/>
        </p:nvSpPr>
        <p:spPr>
          <a:xfrm>
            <a:off x="3048000" y="1952367"/>
            <a:ext cx="6096000" cy="400110"/>
          </a:xfrm>
          <a:prstGeom prst="rect">
            <a:avLst/>
          </a:prstGeom>
          <a:noFill/>
        </p:spPr>
        <p:txBody>
          <a:bodyPr wrap="square">
            <a:spAutoFit/>
          </a:bodyPr>
          <a:lstStyle/>
          <a:p>
            <a:pPr algn="ctr"/>
            <a:r>
              <a:rPr lang="zh-CN" altLang="ru-RU" sz="2000" b="1" dirty="0">
                <a:solidFill>
                  <a:srgbClr val="333F50"/>
                </a:solidFill>
                <a:cs typeface="+mn-ea"/>
                <a:sym typeface="+mn-lt"/>
              </a:rPr>
              <a:t>企业在不同阶段需要不同的预算模式</a:t>
            </a:r>
            <a:endParaRPr lang="zh-CN" altLang="ru-RU" sz="2000" b="1" dirty="0">
              <a:solidFill>
                <a:srgbClr val="333F50"/>
              </a:solidFill>
              <a:cs typeface="+mn-ea"/>
              <a:sym typeface="+mn-lt"/>
            </a:endParaRPr>
          </a:p>
        </p:txBody>
      </p:sp>
      <p:grpSp>
        <p:nvGrpSpPr>
          <p:cNvPr id="10" name="组合 9"/>
          <p:cNvGrpSpPr/>
          <p:nvPr/>
        </p:nvGrpSpPr>
        <p:grpSpPr>
          <a:xfrm>
            <a:off x="1947615" y="3049049"/>
            <a:ext cx="1864730" cy="2138920"/>
            <a:chOff x="2100491" y="2134649"/>
            <a:chExt cx="1558978" cy="2138920"/>
          </a:xfrm>
          <a:noFill/>
        </p:grpSpPr>
        <p:sp>
          <p:nvSpPr>
            <p:cNvPr id="11" name="矩形: 圆角 10"/>
            <p:cNvSpPr/>
            <p:nvPr/>
          </p:nvSpPr>
          <p:spPr>
            <a:xfrm>
              <a:off x="2100491" y="2134649"/>
              <a:ext cx="1558978" cy="21389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333F50"/>
                </a:solidFill>
                <a:cs typeface="+mn-ea"/>
                <a:sym typeface="+mn-lt"/>
              </a:endParaRPr>
            </a:p>
          </p:txBody>
        </p:sp>
        <p:sp>
          <p:nvSpPr>
            <p:cNvPr id="12" name="文本框 11"/>
            <p:cNvSpPr txBox="1"/>
            <p:nvPr/>
          </p:nvSpPr>
          <p:spPr>
            <a:xfrm>
              <a:off x="2278581" y="2298239"/>
              <a:ext cx="1177396" cy="400110"/>
            </a:xfrm>
            <a:prstGeom prst="rect">
              <a:avLst/>
            </a:prstGeom>
            <a:grpFill/>
          </p:spPr>
          <p:txBody>
            <a:bodyPr wrap="square">
              <a:spAutoFit/>
            </a:bodyPr>
            <a:lstStyle/>
            <a:p>
              <a:pPr algn="ctr"/>
              <a:r>
                <a:rPr lang="zh-CN" altLang="ru-RU" sz="2000" b="1" dirty="0">
                  <a:solidFill>
                    <a:schemeClr val="bg1"/>
                  </a:solidFill>
                  <a:cs typeface="+mn-ea"/>
                  <a:sym typeface="+mn-lt"/>
                </a:rPr>
                <a:t>创业期间</a:t>
              </a:r>
              <a:endParaRPr lang="zh-CN" altLang="en-US" sz="2000" b="1" dirty="0">
                <a:solidFill>
                  <a:schemeClr val="bg1"/>
                </a:solidFill>
                <a:cs typeface="+mn-ea"/>
                <a:sym typeface="+mn-lt"/>
              </a:endParaRPr>
            </a:p>
          </p:txBody>
        </p:sp>
      </p:grpSp>
      <p:sp>
        <p:nvSpPr>
          <p:cNvPr id="13" name="文本框 12"/>
          <p:cNvSpPr txBox="1"/>
          <p:nvPr/>
        </p:nvSpPr>
        <p:spPr>
          <a:xfrm>
            <a:off x="2155144" y="4501226"/>
            <a:ext cx="1505644" cy="853567"/>
          </a:xfrm>
          <a:prstGeom prst="rect">
            <a:avLst/>
          </a:prstGeom>
          <a:noFill/>
        </p:spPr>
        <p:txBody>
          <a:bodyPr wrap="square">
            <a:spAutoFit/>
          </a:bodyPr>
          <a:lstStyle/>
          <a:p>
            <a:pPr marL="0" lvl="1" algn="ctr">
              <a:lnSpc>
                <a:spcPct val="130000"/>
              </a:lnSpc>
            </a:pPr>
            <a:r>
              <a:rPr lang="zh-CN" altLang="ru-RU" sz="2000" dirty="0">
                <a:solidFill>
                  <a:srgbClr val="333F50"/>
                </a:solidFill>
                <a:cs typeface="+mn-ea"/>
                <a:sym typeface="+mn-lt"/>
              </a:rPr>
              <a:t>以资本预算为基础</a:t>
            </a:r>
            <a:endParaRPr lang="zh-CN" altLang="ru-RU" sz="2000" dirty="0">
              <a:solidFill>
                <a:srgbClr val="333F50"/>
              </a:solidFill>
              <a:cs typeface="+mn-ea"/>
              <a:sym typeface="+mn-lt"/>
            </a:endParaRPr>
          </a:p>
        </p:txBody>
      </p:sp>
      <p:grpSp>
        <p:nvGrpSpPr>
          <p:cNvPr id="14" name="组合 13"/>
          <p:cNvGrpSpPr/>
          <p:nvPr/>
        </p:nvGrpSpPr>
        <p:grpSpPr>
          <a:xfrm>
            <a:off x="4087319" y="3058388"/>
            <a:ext cx="1864730" cy="2138920"/>
            <a:chOff x="4228508" y="2183303"/>
            <a:chExt cx="1558978" cy="2138920"/>
          </a:xfrm>
          <a:noFill/>
        </p:grpSpPr>
        <p:sp>
          <p:nvSpPr>
            <p:cNvPr id="15" name="矩形: 圆角 14"/>
            <p:cNvSpPr/>
            <p:nvPr/>
          </p:nvSpPr>
          <p:spPr>
            <a:xfrm>
              <a:off x="4228508" y="2183303"/>
              <a:ext cx="1558978" cy="21389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333F50"/>
                </a:solidFill>
                <a:cs typeface="+mn-ea"/>
                <a:sym typeface="+mn-lt"/>
              </a:endParaRPr>
            </a:p>
          </p:txBody>
        </p:sp>
        <p:sp>
          <p:nvSpPr>
            <p:cNvPr id="16" name="文本框 15"/>
            <p:cNvSpPr txBox="1"/>
            <p:nvPr/>
          </p:nvSpPr>
          <p:spPr>
            <a:xfrm>
              <a:off x="4431998" y="2346893"/>
              <a:ext cx="1177396" cy="400110"/>
            </a:xfrm>
            <a:prstGeom prst="rect">
              <a:avLst/>
            </a:prstGeom>
            <a:grpFill/>
          </p:spPr>
          <p:txBody>
            <a:bodyPr wrap="square">
              <a:spAutoFit/>
            </a:bodyPr>
            <a:lstStyle/>
            <a:p>
              <a:pPr algn="ctr"/>
              <a:r>
                <a:rPr lang="zh-CN" altLang="en-US" sz="2000" b="1" dirty="0">
                  <a:solidFill>
                    <a:schemeClr val="bg1"/>
                  </a:solidFill>
                  <a:cs typeface="+mn-ea"/>
                  <a:sym typeface="+mn-lt"/>
                </a:rPr>
                <a:t>成长</a:t>
              </a:r>
              <a:r>
                <a:rPr lang="zh-CN" altLang="ru-RU" sz="2000" b="1" dirty="0">
                  <a:solidFill>
                    <a:schemeClr val="bg1"/>
                  </a:solidFill>
                  <a:cs typeface="+mn-ea"/>
                  <a:sym typeface="+mn-lt"/>
                </a:rPr>
                <a:t>期间</a:t>
              </a:r>
              <a:endParaRPr lang="zh-CN" altLang="en-US" sz="2000" b="1" dirty="0">
                <a:solidFill>
                  <a:schemeClr val="bg1"/>
                </a:solidFill>
                <a:cs typeface="+mn-ea"/>
                <a:sym typeface="+mn-lt"/>
              </a:endParaRPr>
            </a:p>
          </p:txBody>
        </p:sp>
      </p:grpSp>
      <p:sp>
        <p:nvSpPr>
          <p:cNvPr id="17" name="文本框 16"/>
          <p:cNvSpPr txBox="1"/>
          <p:nvPr/>
        </p:nvSpPr>
        <p:spPr>
          <a:xfrm>
            <a:off x="4267874" y="4553347"/>
            <a:ext cx="1505644" cy="853567"/>
          </a:xfrm>
          <a:prstGeom prst="rect">
            <a:avLst/>
          </a:prstGeom>
          <a:noFill/>
        </p:spPr>
        <p:txBody>
          <a:bodyPr wrap="square">
            <a:spAutoFit/>
          </a:bodyPr>
          <a:lstStyle/>
          <a:p>
            <a:pPr marL="0" lvl="1" algn="ctr">
              <a:lnSpc>
                <a:spcPct val="130000"/>
              </a:lnSpc>
            </a:pPr>
            <a:r>
              <a:rPr lang="zh-CN" altLang="ru-RU" sz="2000" dirty="0">
                <a:solidFill>
                  <a:srgbClr val="333F50"/>
                </a:solidFill>
                <a:cs typeface="+mn-ea"/>
                <a:sym typeface="+mn-lt"/>
              </a:rPr>
              <a:t>以</a:t>
            </a:r>
            <a:r>
              <a:rPr lang="zh-CN" altLang="en-US" sz="2000" dirty="0">
                <a:solidFill>
                  <a:srgbClr val="333F50"/>
                </a:solidFill>
                <a:cs typeface="+mn-ea"/>
                <a:sym typeface="+mn-lt"/>
              </a:rPr>
              <a:t>销售</a:t>
            </a:r>
            <a:r>
              <a:rPr lang="zh-CN" altLang="ru-RU" sz="2000" dirty="0">
                <a:solidFill>
                  <a:srgbClr val="333F50"/>
                </a:solidFill>
                <a:cs typeface="+mn-ea"/>
                <a:sym typeface="+mn-lt"/>
              </a:rPr>
              <a:t>预算为基础</a:t>
            </a:r>
            <a:endParaRPr lang="zh-CN" altLang="ru-RU" sz="2000" dirty="0">
              <a:solidFill>
                <a:srgbClr val="333F50"/>
              </a:solidFill>
              <a:cs typeface="+mn-ea"/>
              <a:sym typeface="+mn-lt"/>
            </a:endParaRPr>
          </a:p>
        </p:txBody>
      </p:sp>
      <p:grpSp>
        <p:nvGrpSpPr>
          <p:cNvPr id="18" name="组合 17"/>
          <p:cNvGrpSpPr/>
          <p:nvPr/>
        </p:nvGrpSpPr>
        <p:grpSpPr>
          <a:xfrm>
            <a:off x="6200049" y="3058388"/>
            <a:ext cx="1864730" cy="2138920"/>
            <a:chOff x="6352925" y="2143988"/>
            <a:chExt cx="1558978" cy="2138920"/>
          </a:xfrm>
          <a:noFill/>
        </p:grpSpPr>
        <p:sp>
          <p:nvSpPr>
            <p:cNvPr id="19" name="矩形: 圆角 18"/>
            <p:cNvSpPr/>
            <p:nvPr/>
          </p:nvSpPr>
          <p:spPr>
            <a:xfrm>
              <a:off x="6352925" y="2143988"/>
              <a:ext cx="1558978" cy="21389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333F50"/>
                </a:solidFill>
                <a:cs typeface="+mn-ea"/>
                <a:sym typeface="+mn-lt"/>
              </a:endParaRPr>
            </a:p>
          </p:txBody>
        </p:sp>
        <p:sp>
          <p:nvSpPr>
            <p:cNvPr id="20" name="文本框 19"/>
            <p:cNvSpPr txBox="1"/>
            <p:nvPr/>
          </p:nvSpPr>
          <p:spPr>
            <a:xfrm>
              <a:off x="6518315" y="2307578"/>
              <a:ext cx="1177396" cy="400110"/>
            </a:xfrm>
            <a:prstGeom prst="rect">
              <a:avLst/>
            </a:prstGeom>
            <a:grpFill/>
          </p:spPr>
          <p:txBody>
            <a:bodyPr wrap="square">
              <a:spAutoFit/>
            </a:bodyPr>
            <a:lstStyle/>
            <a:p>
              <a:pPr algn="ctr"/>
              <a:r>
                <a:rPr lang="zh-CN" altLang="en-US" sz="2000" b="1" dirty="0">
                  <a:solidFill>
                    <a:schemeClr val="bg1"/>
                  </a:solidFill>
                  <a:cs typeface="+mn-ea"/>
                  <a:sym typeface="+mn-lt"/>
                </a:rPr>
                <a:t>成熟</a:t>
              </a:r>
              <a:r>
                <a:rPr lang="zh-CN" altLang="ru-RU" sz="2000" b="1" dirty="0">
                  <a:solidFill>
                    <a:schemeClr val="bg1"/>
                  </a:solidFill>
                  <a:cs typeface="+mn-ea"/>
                  <a:sym typeface="+mn-lt"/>
                </a:rPr>
                <a:t>期间</a:t>
              </a:r>
              <a:endParaRPr lang="zh-CN" altLang="en-US" sz="2000" b="1" dirty="0">
                <a:solidFill>
                  <a:schemeClr val="bg1"/>
                </a:solidFill>
                <a:cs typeface="+mn-ea"/>
                <a:sym typeface="+mn-lt"/>
              </a:endParaRPr>
            </a:p>
          </p:txBody>
        </p:sp>
      </p:grpSp>
      <p:sp>
        <p:nvSpPr>
          <p:cNvPr id="21" name="文本框 20"/>
          <p:cNvSpPr txBox="1"/>
          <p:nvPr/>
        </p:nvSpPr>
        <p:spPr>
          <a:xfrm>
            <a:off x="6394878" y="4510565"/>
            <a:ext cx="1505644" cy="853567"/>
          </a:xfrm>
          <a:prstGeom prst="rect">
            <a:avLst/>
          </a:prstGeom>
          <a:noFill/>
        </p:spPr>
        <p:txBody>
          <a:bodyPr wrap="square">
            <a:spAutoFit/>
          </a:bodyPr>
          <a:lstStyle/>
          <a:p>
            <a:pPr marL="0" lvl="1" algn="ctr">
              <a:lnSpc>
                <a:spcPct val="130000"/>
              </a:lnSpc>
            </a:pPr>
            <a:r>
              <a:rPr lang="zh-CN" altLang="ru-RU" sz="2000" dirty="0">
                <a:solidFill>
                  <a:srgbClr val="333F50"/>
                </a:solidFill>
                <a:cs typeface="+mn-ea"/>
                <a:sym typeface="+mn-lt"/>
              </a:rPr>
              <a:t>以</a:t>
            </a:r>
            <a:r>
              <a:rPr lang="zh-CN" altLang="en-US" sz="2000" dirty="0">
                <a:solidFill>
                  <a:srgbClr val="333F50"/>
                </a:solidFill>
                <a:cs typeface="+mn-ea"/>
                <a:sym typeface="+mn-lt"/>
              </a:rPr>
              <a:t>成本控制</a:t>
            </a:r>
            <a:r>
              <a:rPr lang="zh-CN" altLang="ru-RU" sz="2000" dirty="0">
                <a:solidFill>
                  <a:srgbClr val="333F50"/>
                </a:solidFill>
                <a:cs typeface="+mn-ea"/>
                <a:sym typeface="+mn-lt"/>
              </a:rPr>
              <a:t>为基础</a:t>
            </a:r>
            <a:endParaRPr lang="zh-CN" altLang="ru-RU" sz="2000" dirty="0">
              <a:solidFill>
                <a:srgbClr val="333F50"/>
              </a:solidFill>
              <a:cs typeface="+mn-ea"/>
              <a:sym typeface="+mn-lt"/>
            </a:endParaRPr>
          </a:p>
        </p:txBody>
      </p:sp>
      <p:grpSp>
        <p:nvGrpSpPr>
          <p:cNvPr id="22" name="组合 21"/>
          <p:cNvGrpSpPr/>
          <p:nvPr/>
        </p:nvGrpSpPr>
        <p:grpSpPr>
          <a:xfrm>
            <a:off x="8340766" y="3036466"/>
            <a:ext cx="1864730" cy="2138920"/>
            <a:chOff x="8493642" y="2122066"/>
            <a:chExt cx="1558978" cy="2138920"/>
          </a:xfrm>
          <a:noFill/>
        </p:grpSpPr>
        <p:sp>
          <p:nvSpPr>
            <p:cNvPr id="23" name="矩形: 圆角 22"/>
            <p:cNvSpPr/>
            <p:nvPr/>
          </p:nvSpPr>
          <p:spPr>
            <a:xfrm>
              <a:off x="8493642" y="2122066"/>
              <a:ext cx="1558978" cy="213892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rgbClr val="333F50"/>
                </a:solidFill>
                <a:cs typeface="+mn-ea"/>
                <a:sym typeface="+mn-lt"/>
              </a:endParaRPr>
            </a:p>
          </p:txBody>
        </p:sp>
        <p:sp>
          <p:nvSpPr>
            <p:cNvPr id="24" name="文本框 23"/>
            <p:cNvSpPr txBox="1"/>
            <p:nvPr/>
          </p:nvSpPr>
          <p:spPr>
            <a:xfrm>
              <a:off x="8671732" y="2285656"/>
              <a:ext cx="1177396" cy="400110"/>
            </a:xfrm>
            <a:prstGeom prst="rect">
              <a:avLst/>
            </a:prstGeom>
            <a:grpFill/>
          </p:spPr>
          <p:txBody>
            <a:bodyPr wrap="square">
              <a:spAutoFit/>
            </a:bodyPr>
            <a:lstStyle/>
            <a:p>
              <a:pPr algn="ctr"/>
              <a:r>
                <a:rPr lang="zh-CN" altLang="en-US" sz="2000" b="1" dirty="0">
                  <a:solidFill>
                    <a:schemeClr val="bg1"/>
                  </a:solidFill>
                  <a:cs typeface="+mn-ea"/>
                  <a:sym typeface="+mn-lt"/>
                </a:rPr>
                <a:t>衰退</a:t>
              </a:r>
              <a:r>
                <a:rPr lang="zh-CN" altLang="ru-RU" sz="2000" b="1" dirty="0">
                  <a:solidFill>
                    <a:schemeClr val="bg1"/>
                  </a:solidFill>
                  <a:cs typeface="+mn-ea"/>
                  <a:sym typeface="+mn-lt"/>
                </a:rPr>
                <a:t>期间</a:t>
              </a:r>
              <a:endParaRPr lang="zh-CN" altLang="en-US" sz="2000" b="1" dirty="0">
                <a:solidFill>
                  <a:schemeClr val="bg1"/>
                </a:solidFill>
                <a:cs typeface="+mn-ea"/>
                <a:sym typeface="+mn-lt"/>
              </a:endParaRPr>
            </a:p>
          </p:txBody>
        </p:sp>
      </p:grpSp>
      <p:sp>
        <p:nvSpPr>
          <p:cNvPr id="25" name="文本框 24"/>
          <p:cNvSpPr txBox="1"/>
          <p:nvPr/>
        </p:nvSpPr>
        <p:spPr>
          <a:xfrm>
            <a:off x="8548295" y="4488643"/>
            <a:ext cx="1505644" cy="853567"/>
          </a:xfrm>
          <a:prstGeom prst="rect">
            <a:avLst/>
          </a:prstGeom>
          <a:noFill/>
        </p:spPr>
        <p:txBody>
          <a:bodyPr wrap="square">
            <a:spAutoFit/>
          </a:bodyPr>
          <a:lstStyle/>
          <a:p>
            <a:pPr marL="0" lvl="1" algn="ctr">
              <a:lnSpc>
                <a:spcPct val="130000"/>
              </a:lnSpc>
            </a:pPr>
            <a:r>
              <a:rPr lang="zh-CN" altLang="ru-RU" sz="2000" dirty="0">
                <a:solidFill>
                  <a:srgbClr val="333F50"/>
                </a:solidFill>
                <a:cs typeface="+mn-ea"/>
                <a:sym typeface="+mn-lt"/>
              </a:rPr>
              <a:t>以</a:t>
            </a:r>
            <a:r>
              <a:rPr lang="zh-CN" altLang="en-US" sz="2000" dirty="0">
                <a:solidFill>
                  <a:srgbClr val="333F50"/>
                </a:solidFill>
                <a:cs typeface="+mn-ea"/>
                <a:sym typeface="+mn-lt"/>
              </a:rPr>
              <a:t>现金流量</a:t>
            </a:r>
            <a:r>
              <a:rPr lang="zh-CN" altLang="ru-RU" sz="2000" dirty="0">
                <a:solidFill>
                  <a:srgbClr val="333F50"/>
                </a:solidFill>
                <a:cs typeface="+mn-ea"/>
                <a:sym typeface="+mn-lt"/>
              </a:rPr>
              <a:t>为基础</a:t>
            </a:r>
            <a:endParaRPr lang="zh-CN" altLang="ru-RU" sz="2000" dirty="0">
              <a:solidFill>
                <a:srgbClr val="333F50"/>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2000">
        <p14:doors dir="vert"/>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par>
                          <p:cTn id="17" fill="hold">
                            <p:stCondLst>
                              <p:cond delay="1000"/>
                            </p:stCondLst>
                            <p:childTnLst>
                              <p:par>
                                <p:cTn id="18" presetID="2" presetClass="entr" presetSubtype="1"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ppt_x</p:attrName>
                                        </p:attrNameLst>
                                      </p:cBhvr>
                                      <p:tavLst>
                                        <p:tav tm="0">
                                          <p:val>
                                            <p:strVal val="#ppt_x"/>
                                          </p:val>
                                        </p:tav>
                                        <p:tav tm="100000">
                                          <p:val>
                                            <p:strVal val="#ppt_x"/>
                                          </p:val>
                                        </p:tav>
                                      </p:tavLst>
                                    </p:anim>
                                    <p:anim calcmode="lin" valueType="num">
                                      <p:cBhvr>
                                        <p:cTn id="27" dur="5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500"/>
                                        <p:tgtEl>
                                          <p:spTgt spid="17"/>
                                        </p:tgtEl>
                                      </p:cBhvr>
                                    </p:animEffect>
                                    <p:anim calcmode="lin" valueType="num">
                                      <p:cBhvr>
                                        <p:cTn id="37" dur="500" fill="hold"/>
                                        <p:tgtEl>
                                          <p:spTgt spid="17"/>
                                        </p:tgtEl>
                                        <p:attrNameLst>
                                          <p:attrName>ppt_x</p:attrName>
                                        </p:attrNameLst>
                                      </p:cBhvr>
                                      <p:tavLst>
                                        <p:tav tm="0">
                                          <p:val>
                                            <p:strVal val="#ppt_x"/>
                                          </p:val>
                                        </p:tav>
                                        <p:tav tm="100000">
                                          <p:val>
                                            <p:strVal val="#ppt_x"/>
                                          </p:val>
                                        </p:tav>
                                      </p:tavLst>
                                    </p:anim>
                                    <p:anim calcmode="lin" valueType="num">
                                      <p:cBhvr>
                                        <p:cTn id="38" dur="5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2" presetClass="entr" presetSubtype="1"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500" fill="hold"/>
                                        <p:tgtEl>
                                          <p:spTgt spid="18"/>
                                        </p:tgtEl>
                                        <p:attrNameLst>
                                          <p:attrName>ppt_x</p:attrName>
                                        </p:attrNameLst>
                                      </p:cBhvr>
                                      <p:tavLst>
                                        <p:tav tm="0">
                                          <p:val>
                                            <p:strVal val="#ppt_x"/>
                                          </p:val>
                                        </p:tav>
                                        <p:tav tm="100000">
                                          <p:val>
                                            <p:strVal val="#ppt_x"/>
                                          </p:val>
                                        </p:tav>
                                      </p:tavLst>
                                    </p:anim>
                                    <p:anim calcmode="lin" valueType="num">
                                      <p:cBhvr additive="base">
                                        <p:cTn id="43" dur="500" fill="hold"/>
                                        <p:tgtEl>
                                          <p:spTgt spid="18"/>
                                        </p:tgtEl>
                                        <p:attrNameLst>
                                          <p:attrName>ppt_y</p:attrName>
                                        </p:attrNameLst>
                                      </p:cBhvr>
                                      <p:tavLst>
                                        <p:tav tm="0">
                                          <p:val>
                                            <p:strVal val="0-#ppt_h/2"/>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anim calcmode="lin" valueType="num">
                                      <p:cBhvr>
                                        <p:cTn id="48" dur="500" fill="hold"/>
                                        <p:tgtEl>
                                          <p:spTgt spid="21"/>
                                        </p:tgtEl>
                                        <p:attrNameLst>
                                          <p:attrName>ppt_x</p:attrName>
                                        </p:attrNameLst>
                                      </p:cBhvr>
                                      <p:tavLst>
                                        <p:tav tm="0">
                                          <p:val>
                                            <p:strVal val="#ppt_x"/>
                                          </p:val>
                                        </p:tav>
                                        <p:tav tm="100000">
                                          <p:val>
                                            <p:strVal val="#ppt_x"/>
                                          </p:val>
                                        </p:tav>
                                      </p:tavLst>
                                    </p:anim>
                                    <p:anim calcmode="lin" valueType="num">
                                      <p:cBhvr>
                                        <p:cTn id="49" dur="500" fill="hold"/>
                                        <p:tgtEl>
                                          <p:spTgt spid="21"/>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2" presetClass="entr" presetSubtype="1"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ppt_x"/>
                                          </p:val>
                                        </p:tav>
                                        <p:tav tm="100000">
                                          <p:val>
                                            <p:strVal val="#ppt_x"/>
                                          </p:val>
                                        </p:tav>
                                      </p:tavLst>
                                    </p:anim>
                                    <p:anim calcmode="lin" valueType="num">
                                      <p:cBhvr additive="base">
                                        <p:cTn id="54" dur="500" fill="hold"/>
                                        <p:tgtEl>
                                          <p:spTgt spid="22"/>
                                        </p:tgtEl>
                                        <p:attrNameLst>
                                          <p:attrName>ppt_y</p:attrName>
                                        </p:attrNameLst>
                                      </p:cBhvr>
                                      <p:tavLst>
                                        <p:tav tm="0">
                                          <p:val>
                                            <p:strVal val="0-#ppt_h/2"/>
                                          </p:val>
                                        </p:tav>
                                        <p:tav tm="100000">
                                          <p:val>
                                            <p:strVal val="#ppt_y"/>
                                          </p:val>
                                        </p:tav>
                                      </p:tavLst>
                                    </p:anim>
                                  </p:childTnLst>
                                </p:cTn>
                              </p:par>
                            </p:childTnLst>
                          </p:cTn>
                        </p:par>
                        <p:par>
                          <p:cTn id="55" fill="hold">
                            <p:stCondLst>
                              <p:cond delay="4500"/>
                            </p:stCondLst>
                            <p:childTnLst>
                              <p:par>
                                <p:cTn id="56" presetID="42" presetClass="entr" presetSubtype="0"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500"/>
                                        <p:tgtEl>
                                          <p:spTgt spid="25"/>
                                        </p:tgtEl>
                                      </p:cBhvr>
                                    </p:animEffect>
                                    <p:anim calcmode="lin" valueType="num">
                                      <p:cBhvr>
                                        <p:cTn id="59" dur="500" fill="hold"/>
                                        <p:tgtEl>
                                          <p:spTgt spid="25"/>
                                        </p:tgtEl>
                                        <p:attrNameLst>
                                          <p:attrName>ppt_x</p:attrName>
                                        </p:attrNameLst>
                                      </p:cBhvr>
                                      <p:tavLst>
                                        <p:tav tm="0">
                                          <p:val>
                                            <p:strVal val="#ppt_x"/>
                                          </p:val>
                                        </p:tav>
                                        <p:tav tm="100000">
                                          <p:val>
                                            <p:strVal val="#ppt_x"/>
                                          </p:val>
                                        </p:tav>
                                      </p:tavLst>
                                    </p:anim>
                                    <p:anim calcmode="lin" valueType="num">
                                      <p:cBhvr>
                                        <p:cTn id="60"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3" grpId="0"/>
      <p:bldP spid="17" grpId="0"/>
      <p:bldP spid="21"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企业预算</a:t>
            </a:r>
            <a:endParaRPr lang="zh-CN" altLang="en-US" sz="3200" b="1" dirty="0">
              <a:solidFill>
                <a:srgbClr val="333F50"/>
              </a:solidFill>
              <a:latin typeface="+mn-lt"/>
              <a:ea typeface="+mn-ea"/>
              <a:cs typeface="+mn-ea"/>
              <a:sym typeface="+mn-lt"/>
            </a:endParaRPr>
          </a:p>
        </p:txBody>
      </p:sp>
      <p:sp>
        <p:nvSpPr>
          <p:cNvPr id="9" name="文本框 8"/>
          <p:cNvSpPr txBox="1"/>
          <p:nvPr/>
        </p:nvSpPr>
        <p:spPr>
          <a:xfrm>
            <a:off x="4272851" y="1602326"/>
            <a:ext cx="6096000" cy="523220"/>
          </a:xfrm>
          <a:prstGeom prst="rect">
            <a:avLst/>
          </a:prstGeom>
          <a:noFill/>
        </p:spPr>
        <p:txBody>
          <a:bodyPr wrap="square">
            <a:spAutoFit/>
          </a:bodyPr>
          <a:lstStyle>
            <a:defPPr>
              <a:defRPr lang="zh-CN"/>
            </a:defPPr>
            <a:lvl1pPr algn="ctr">
              <a:defRPr sz="2000">
                <a:solidFill>
                  <a:srgbClr val="3D90C3"/>
                </a:solidFill>
                <a:latin typeface="胡晓波男神体" panose="02010600030101010101" pitchFamily="2" charset="-122"/>
                <a:ea typeface="胡晓波男神体" panose="02010600030101010101" pitchFamily="2" charset="-122"/>
                <a:cs typeface="胡晓波男神体" panose="02010600030101010101" pitchFamily="2" charset="-122"/>
              </a:defRPr>
            </a:lvl1pPr>
          </a:lstStyle>
          <a:p>
            <a:pPr algn="l"/>
            <a:r>
              <a:rPr lang="zh-CN" altLang="ru-RU" sz="2800" b="1" dirty="0">
                <a:solidFill>
                  <a:srgbClr val="333F50"/>
                </a:solidFill>
                <a:latin typeface="+mn-lt"/>
                <a:ea typeface="+mn-ea"/>
                <a:cs typeface="+mn-ea"/>
                <a:sym typeface="+mn-lt"/>
              </a:rPr>
              <a:t>企业有哪些需要预算？</a:t>
            </a:r>
            <a:endParaRPr lang="zh-CN" altLang="en-US" sz="2800" b="1" dirty="0">
              <a:solidFill>
                <a:srgbClr val="333F50"/>
              </a:solidFill>
              <a:latin typeface="+mn-lt"/>
              <a:ea typeface="+mn-ea"/>
              <a:cs typeface="+mn-ea"/>
              <a:sym typeface="+mn-lt"/>
            </a:endParaRPr>
          </a:p>
        </p:txBody>
      </p:sp>
      <p:sp>
        <p:nvSpPr>
          <p:cNvPr id="10" name="Freeform 3"/>
          <p:cNvSpPr/>
          <p:nvPr/>
        </p:nvSpPr>
        <p:spPr bwMode="auto">
          <a:xfrm>
            <a:off x="1026943" y="3850420"/>
            <a:ext cx="2781300" cy="670984"/>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rgbClr val="333F50"/>
          </a:solidFill>
          <a:ln w="9525" cmpd="sng">
            <a:solidFill>
              <a:srgbClr val="CBAB89"/>
            </a:solidFill>
            <a:round/>
          </a:ln>
        </p:spPr>
        <p:txBody>
          <a:bodyPr/>
          <a:lstStyle/>
          <a:p>
            <a:endParaRPr lang="zh-CN" altLang="en-US" sz="2400">
              <a:cs typeface="+mn-ea"/>
              <a:sym typeface="+mn-lt"/>
            </a:endParaRPr>
          </a:p>
        </p:txBody>
      </p:sp>
      <p:sp>
        <p:nvSpPr>
          <p:cNvPr id="11" name="Freeform 4"/>
          <p:cNvSpPr/>
          <p:nvPr/>
        </p:nvSpPr>
        <p:spPr bwMode="auto">
          <a:xfrm>
            <a:off x="3522493" y="3956254"/>
            <a:ext cx="2785533" cy="670984"/>
          </a:xfrm>
          <a:custGeom>
            <a:avLst/>
            <a:gdLst>
              <a:gd name="T0" fmla="*/ 856 w 879"/>
              <a:gd name="T1" fmla="*/ 0 h 210"/>
              <a:gd name="T2" fmla="*/ 23 w 879"/>
              <a:gd name="T3" fmla="*/ 0 h 210"/>
              <a:gd name="T4" fmla="*/ 0 w 879"/>
              <a:gd name="T5" fmla="*/ 23 h 210"/>
              <a:gd name="T6" fmla="*/ 0 w 879"/>
              <a:gd name="T7" fmla="*/ 154 h 210"/>
              <a:gd name="T8" fmla="*/ 23 w 879"/>
              <a:gd name="T9" fmla="*/ 177 h 210"/>
              <a:gd name="T10" fmla="*/ 397 w 879"/>
              <a:gd name="T11" fmla="*/ 177 h 210"/>
              <a:gd name="T12" fmla="*/ 418 w 879"/>
              <a:gd name="T13" fmla="*/ 210 h 210"/>
              <a:gd name="T14" fmla="*/ 440 w 879"/>
              <a:gd name="T15" fmla="*/ 177 h 210"/>
              <a:gd name="T16" fmla="*/ 856 w 879"/>
              <a:gd name="T17" fmla="*/ 177 h 210"/>
              <a:gd name="T18" fmla="*/ 879 w 879"/>
              <a:gd name="T19" fmla="*/ 154 h 210"/>
              <a:gd name="T20" fmla="*/ 879 w 879"/>
              <a:gd name="T21" fmla="*/ 23 h 210"/>
              <a:gd name="T22" fmla="*/ 856 w 879"/>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9" h="210">
                <a:moveTo>
                  <a:pt x="856" y="0"/>
                </a:moveTo>
                <a:cubicBezTo>
                  <a:pt x="23" y="0"/>
                  <a:pt x="23" y="0"/>
                  <a:pt x="23" y="0"/>
                </a:cubicBezTo>
                <a:cubicBezTo>
                  <a:pt x="10" y="0"/>
                  <a:pt x="0" y="10"/>
                  <a:pt x="0" y="23"/>
                </a:cubicBezTo>
                <a:cubicBezTo>
                  <a:pt x="0" y="154"/>
                  <a:pt x="0" y="154"/>
                  <a:pt x="0" y="154"/>
                </a:cubicBezTo>
                <a:cubicBezTo>
                  <a:pt x="0" y="167"/>
                  <a:pt x="10" y="177"/>
                  <a:pt x="23" y="177"/>
                </a:cubicBezTo>
                <a:cubicBezTo>
                  <a:pt x="397" y="177"/>
                  <a:pt x="397" y="177"/>
                  <a:pt x="397" y="177"/>
                </a:cubicBezTo>
                <a:cubicBezTo>
                  <a:pt x="418" y="210"/>
                  <a:pt x="418" y="210"/>
                  <a:pt x="418" y="210"/>
                </a:cubicBezTo>
                <a:cubicBezTo>
                  <a:pt x="440" y="177"/>
                  <a:pt x="440" y="177"/>
                  <a:pt x="440" y="177"/>
                </a:cubicBezTo>
                <a:cubicBezTo>
                  <a:pt x="856" y="177"/>
                  <a:pt x="856" y="177"/>
                  <a:pt x="856" y="177"/>
                </a:cubicBezTo>
                <a:cubicBezTo>
                  <a:pt x="869" y="177"/>
                  <a:pt x="879" y="167"/>
                  <a:pt x="879" y="154"/>
                </a:cubicBezTo>
                <a:cubicBezTo>
                  <a:pt x="879" y="23"/>
                  <a:pt x="879" y="23"/>
                  <a:pt x="879" y="23"/>
                </a:cubicBezTo>
                <a:cubicBezTo>
                  <a:pt x="879" y="10"/>
                  <a:pt x="869" y="0"/>
                  <a:pt x="856" y="0"/>
                </a:cubicBezTo>
                <a:close/>
              </a:path>
            </a:pathLst>
          </a:custGeom>
          <a:solidFill>
            <a:srgbClr val="FF6600"/>
          </a:solidFill>
          <a:ln w="9525" cmpd="sng">
            <a:solidFill>
              <a:srgbClr val="4F5D70"/>
            </a:solidFill>
            <a:round/>
          </a:ln>
        </p:spPr>
        <p:txBody>
          <a:bodyPr/>
          <a:lstStyle/>
          <a:p>
            <a:endParaRPr lang="zh-CN" altLang="en-US" sz="2400">
              <a:solidFill>
                <a:schemeClr val="bg1"/>
              </a:solidFill>
              <a:cs typeface="+mn-ea"/>
              <a:sym typeface="+mn-lt"/>
            </a:endParaRPr>
          </a:p>
        </p:txBody>
      </p:sp>
      <p:sp>
        <p:nvSpPr>
          <p:cNvPr id="12" name="Freeform 5"/>
          <p:cNvSpPr/>
          <p:nvPr/>
        </p:nvSpPr>
        <p:spPr bwMode="auto">
          <a:xfrm>
            <a:off x="5931260" y="3850420"/>
            <a:ext cx="2779183" cy="670984"/>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rgbClr val="333F50"/>
          </a:solidFill>
          <a:ln w="9525" cmpd="sng">
            <a:solidFill>
              <a:srgbClr val="CBAB89"/>
            </a:solidFill>
            <a:round/>
          </a:ln>
        </p:spPr>
        <p:txBody>
          <a:bodyPr/>
          <a:lstStyle/>
          <a:p>
            <a:endParaRPr lang="zh-CN" altLang="en-US" sz="2400">
              <a:cs typeface="+mn-ea"/>
              <a:sym typeface="+mn-lt"/>
            </a:endParaRPr>
          </a:p>
        </p:txBody>
      </p:sp>
      <p:sp>
        <p:nvSpPr>
          <p:cNvPr id="13" name="Freeform 6"/>
          <p:cNvSpPr/>
          <p:nvPr/>
        </p:nvSpPr>
        <p:spPr bwMode="auto">
          <a:xfrm>
            <a:off x="8426810" y="3954138"/>
            <a:ext cx="2781300" cy="670983"/>
          </a:xfrm>
          <a:custGeom>
            <a:avLst/>
            <a:gdLst>
              <a:gd name="T0" fmla="*/ 856 w 878"/>
              <a:gd name="T1" fmla="*/ 0 h 210"/>
              <a:gd name="T2" fmla="*/ 22 w 878"/>
              <a:gd name="T3" fmla="*/ 0 h 210"/>
              <a:gd name="T4" fmla="*/ 0 w 878"/>
              <a:gd name="T5" fmla="*/ 23 h 210"/>
              <a:gd name="T6" fmla="*/ 0 w 878"/>
              <a:gd name="T7" fmla="*/ 154 h 210"/>
              <a:gd name="T8" fmla="*/ 22 w 878"/>
              <a:gd name="T9" fmla="*/ 177 h 210"/>
              <a:gd name="T10" fmla="*/ 396 w 878"/>
              <a:gd name="T11" fmla="*/ 177 h 210"/>
              <a:gd name="T12" fmla="*/ 417 w 878"/>
              <a:gd name="T13" fmla="*/ 210 h 210"/>
              <a:gd name="T14" fmla="*/ 439 w 878"/>
              <a:gd name="T15" fmla="*/ 177 h 210"/>
              <a:gd name="T16" fmla="*/ 856 w 878"/>
              <a:gd name="T17" fmla="*/ 177 h 210"/>
              <a:gd name="T18" fmla="*/ 878 w 878"/>
              <a:gd name="T19" fmla="*/ 154 h 210"/>
              <a:gd name="T20" fmla="*/ 878 w 878"/>
              <a:gd name="T21" fmla="*/ 23 h 210"/>
              <a:gd name="T22" fmla="*/ 856 w 878"/>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0"/>
                </a:moveTo>
                <a:cubicBezTo>
                  <a:pt x="22" y="0"/>
                  <a:pt x="22" y="0"/>
                  <a:pt x="22" y="0"/>
                </a:cubicBezTo>
                <a:cubicBezTo>
                  <a:pt x="10" y="0"/>
                  <a:pt x="0" y="10"/>
                  <a:pt x="0" y="23"/>
                </a:cubicBezTo>
                <a:cubicBezTo>
                  <a:pt x="0" y="154"/>
                  <a:pt x="0" y="154"/>
                  <a:pt x="0" y="154"/>
                </a:cubicBezTo>
                <a:cubicBezTo>
                  <a:pt x="0" y="167"/>
                  <a:pt x="10" y="177"/>
                  <a:pt x="22" y="177"/>
                </a:cubicBezTo>
                <a:cubicBezTo>
                  <a:pt x="396" y="177"/>
                  <a:pt x="396" y="177"/>
                  <a:pt x="396" y="177"/>
                </a:cubicBezTo>
                <a:cubicBezTo>
                  <a:pt x="417" y="210"/>
                  <a:pt x="417" y="210"/>
                  <a:pt x="417" y="210"/>
                </a:cubicBezTo>
                <a:cubicBezTo>
                  <a:pt x="439" y="177"/>
                  <a:pt x="439" y="177"/>
                  <a:pt x="439" y="177"/>
                </a:cubicBezTo>
                <a:cubicBezTo>
                  <a:pt x="856" y="177"/>
                  <a:pt x="856" y="177"/>
                  <a:pt x="856" y="177"/>
                </a:cubicBezTo>
                <a:cubicBezTo>
                  <a:pt x="868" y="177"/>
                  <a:pt x="878" y="167"/>
                  <a:pt x="878" y="154"/>
                </a:cubicBezTo>
                <a:cubicBezTo>
                  <a:pt x="878" y="23"/>
                  <a:pt x="878" y="23"/>
                  <a:pt x="878" y="23"/>
                </a:cubicBezTo>
                <a:cubicBezTo>
                  <a:pt x="878" y="10"/>
                  <a:pt x="868" y="0"/>
                  <a:pt x="856" y="0"/>
                </a:cubicBezTo>
                <a:close/>
              </a:path>
            </a:pathLst>
          </a:custGeom>
          <a:solidFill>
            <a:srgbClr val="FF6600"/>
          </a:solidFill>
          <a:ln w="9525" cmpd="sng">
            <a:solidFill>
              <a:srgbClr val="4F5D70"/>
            </a:solidFill>
            <a:round/>
          </a:ln>
        </p:spPr>
        <p:txBody>
          <a:bodyPr/>
          <a:lstStyle/>
          <a:p>
            <a:endParaRPr lang="zh-CN" altLang="en-US" sz="2400">
              <a:solidFill>
                <a:schemeClr val="bg1"/>
              </a:solidFill>
              <a:cs typeface="+mn-ea"/>
              <a:sym typeface="+mn-lt"/>
            </a:endParaRPr>
          </a:p>
        </p:txBody>
      </p:sp>
      <p:grpSp>
        <p:nvGrpSpPr>
          <p:cNvPr id="14" name="Group 7"/>
          <p:cNvGrpSpPr/>
          <p:nvPr/>
        </p:nvGrpSpPr>
        <p:grpSpPr bwMode="auto">
          <a:xfrm>
            <a:off x="6168326" y="4115004"/>
            <a:ext cx="203200" cy="254000"/>
            <a:chOff x="0" y="0"/>
            <a:chExt cx="96" cy="120"/>
          </a:xfrm>
        </p:grpSpPr>
        <p:sp>
          <p:nvSpPr>
            <p:cNvPr id="15" name="Freeform 8"/>
            <p:cNvSpPr>
              <a:spLocks noEditPoints="1"/>
            </p:cNvSpPr>
            <p:nvPr/>
          </p:nvSpPr>
          <p:spPr bwMode="auto">
            <a:xfrm>
              <a:off x="0" y="0"/>
              <a:ext cx="96" cy="120"/>
            </a:xfrm>
            <a:custGeom>
              <a:avLst/>
              <a:gdLst>
                <a:gd name="T0" fmla="*/ 0 w 96"/>
                <a:gd name="T1" fmla="*/ 0 h 120"/>
                <a:gd name="T2" fmla="*/ 0 w 96"/>
                <a:gd name="T3" fmla="*/ 120 h 120"/>
                <a:gd name="T4" fmla="*/ 66 w 96"/>
                <a:gd name="T5" fmla="*/ 120 h 120"/>
                <a:gd name="T6" fmla="*/ 96 w 96"/>
                <a:gd name="T7" fmla="*/ 89 h 120"/>
                <a:gd name="T8" fmla="*/ 96 w 96"/>
                <a:gd name="T9" fmla="*/ 0 h 120"/>
                <a:gd name="T10" fmla="*/ 0 w 96"/>
                <a:gd name="T11" fmla="*/ 0 h 120"/>
                <a:gd name="T12" fmla="*/ 9 w 96"/>
                <a:gd name="T13" fmla="*/ 11 h 120"/>
                <a:gd name="T14" fmla="*/ 86 w 96"/>
                <a:gd name="T15" fmla="*/ 11 h 120"/>
                <a:gd name="T16" fmla="*/ 86 w 96"/>
                <a:gd name="T17" fmla="*/ 82 h 120"/>
                <a:gd name="T18" fmla="*/ 60 w 96"/>
                <a:gd name="T19" fmla="*/ 82 h 120"/>
                <a:gd name="T20" fmla="*/ 60 w 96"/>
                <a:gd name="T21" fmla="*/ 109 h 120"/>
                <a:gd name="T22" fmla="*/ 9 w 96"/>
                <a:gd name="T23" fmla="*/ 109 h 120"/>
                <a:gd name="T24" fmla="*/ 9 w 96"/>
                <a:gd name="T25" fmla="*/ 11 h 120"/>
                <a:gd name="T26" fmla="*/ 80 w 96"/>
                <a:gd name="T27" fmla="*/ 92 h 120"/>
                <a:gd name="T28" fmla="*/ 69 w 96"/>
                <a:gd name="T29" fmla="*/ 101 h 120"/>
                <a:gd name="T30" fmla="*/ 69 w 96"/>
                <a:gd name="T31" fmla="*/ 92 h 120"/>
                <a:gd name="T32" fmla="*/ 80 w 96"/>
                <a:gd name="T33"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0">
                  <a:moveTo>
                    <a:pt x="0" y="0"/>
                  </a:moveTo>
                  <a:lnTo>
                    <a:pt x="0" y="120"/>
                  </a:lnTo>
                  <a:lnTo>
                    <a:pt x="66" y="120"/>
                  </a:lnTo>
                  <a:lnTo>
                    <a:pt x="96" y="89"/>
                  </a:lnTo>
                  <a:lnTo>
                    <a:pt x="96" y="0"/>
                  </a:lnTo>
                  <a:lnTo>
                    <a:pt x="0" y="0"/>
                  </a:lnTo>
                  <a:close/>
                  <a:moveTo>
                    <a:pt x="9" y="11"/>
                  </a:moveTo>
                  <a:lnTo>
                    <a:pt x="86" y="11"/>
                  </a:lnTo>
                  <a:lnTo>
                    <a:pt x="86" y="82"/>
                  </a:lnTo>
                  <a:lnTo>
                    <a:pt x="60" y="82"/>
                  </a:lnTo>
                  <a:lnTo>
                    <a:pt x="60" y="109"/>
                  </a:lnTo>
                  <a:lnTo>
                    <a:pt x="9" y="109"/>
                  </a:lnTo>
                  <a:lnTo>
                    <a:pt x="9" y="11"/>
                  </a:lnTo>
                  <a:close/>
                  <a:moveTo>
                    <a:pt x="80" y="92"/>
                  </a:moveTo>
                  <a:lnTo>
                    <a:pt x="69" y="101"/>
                  </a:lnTo>
                  <a:lnTo>
                    <a:pt x="69" y="92"/>
                  </a:lnTo>
                  <a:lnTo>
                    <a:pt x="80" y="9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sym typeface="+mn-lt"/>
              </a:endParaRPr>
            </a:p>
          </p:txBody>
        </p:sp>
        <p:sp>
          <p:nvSpPr>
            <p:cNvPr id="16" name="Rectangle 9"/>
            <p:cNvSpPr>
              <a:spLocks noChangeArrowheads="1"/>
            </p:cNvSpPr>
            <p:nvPr/>
          </p:nvSpPr>
          <p:spPr bwMode="auto">
            <a:xfrm>
              <a:off x="27" y="33"/>
              <a:ext cx="42"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cs typeface="+mn-ea"/>
                <a:sym typeface="+mn-lt"/>
              </a:endParaRPr>
            </a:p>
          </p:txBody>
        </p:sp>
        <p:sp>
          <p:nvSpPr>
            <p:cNvPr id="17" name="Rectangle 10"/>
            <p:cNvSpPr>
              <a:spLocks noChangeArrowheads="1"/>
            </p:cNvSpPr>
            <p:nvPr/>
          </p:nvSpPr>
          <p:spPr bwMode="auto">
            <a:xfrm>
              <a:off x="27" y="61"/>
              <a:ext cx="27" cy="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cs typeface="+mn-ea"/>
                <a:sym typeface="+mn-lt"/>
              </a:endParaRPr>
            </a:p>
          </p:txBody>
        </p:sp>
      </p:grpSp>
      <p:grpSp>
        <p:nvGrpSpPr>
          <p:cNvPr id="18" name="Group 11"/>
          <p:cNvGrpSpPr/>
          <p:nvPr/>
        </p:nvGrpSpPr>
        <p:grpSpPr bwMode="auto">
          <a:xfrm>
            <a:off x="8665994" y="4125587"/>
            <a:ext cx="247649" cy="230717"/>
            <a:chOff x="0" y="0"/>
            <a:chExt cx="117" cy="109"/>
          </a:xfrm>
          <a:solidFill>
            <a:srgbClr val="E61011"/>
          </a:solidFill>
        </p:grpSpPr>
        <p:sp>
          <p:nvSpPr>
            <p:cNvPr id="19" name="Freeform 12"/>
            <p:cNvSpPr>
              <a:spLocks noEditPoints="1"/>
            </p:cNvSpPr>
            <p:nvPr/>
          </p:nvSpPr>
          <p:spPr bwMode="auto">
            <a:xfrm>
              <a:off x="0" y="0"/>
              <a:ext cx="117" cy="109"/>
            </a:xfrm>
            <a:custGeom>
              <a:avLst/>
              <a:gdLst>
                <a:gd name="T0" fmla="*/ 100 w 117"/>
                <a:gd name="T1" fmla="*/ 38 h 109"/>
                <a:gd name="T2" fmla="*/ 100 w 117"/>
                <a:gd name="T3" fmla="*/ 0 h 109"/>
                <a:gd name="T4" fmla="*/ 0 w 117"/>
                <a:gd name="T5" fmla="*/ 0 h 109"/>
                <a:gd name="T6" fmla="*/ 0 w 117"/>
                <a:gd name="T7" fmla="*/ 82 h 109"/>
                <a:gd name="T8" fmla="*/ 24 w 117"/>
                <a:gd name="T9" fmla="*/ 82 h 109"/>
                <a:gd name="T10" fmla="*/ 24 w 117"/>
                <a:gd name="T11" fmla="*/ 109 h 109"/>
                <a:gd name="T12" fmla="*/ 54 w 117"/>
                <a:gd name="T13" fmla="*/ 82 h 109"/>
                <a:gd name="T14" fmla="*/ 57 w 117"/>
                <a:gd name="T15" fmla="*/ 82 h 109"/>
                <a:gd name="T16" fmla="*/ 57 w 117"/>
                <a:gd name="T17" fmla="*/ 99 h 109"/>
                <a:gd name="T18" fmla="*/ 60 w 117"/>
                <a:gd name="T19" fmla="*/ 99 h 109"/>
                <a:gd name="T20" fmla="*/ 117 w 117"/>
                <a:gd name="T21" fmla="*/ 99 h 109"/>
                <a:gd name="T22" fmla="*/ 117 w 117"/>
                <a:gd name="T23" fmla="*/ 43 h 109"/>
                <a:gd name="T24" fmla="*/ 117 w 117"/>
                <a:gd name="T25" fmla="*/ 38 h 109"/>
                <a:gd name="T26" fmla="*/ 100 w 117"/>
                <a:gd name="T27" fmla="*/ 38 h 109"/>
                <a:gd name="T28" fmla="*/ 51 w 117"/>
                <a:gd name="T29" fmla="*/ 71 h 109"/>
                <a:gd name="T30" fmla="*/ 34 w 117"/>
                <a:gd name="T31" fmla="*/ 86 h 109"/>
                <a:gd name="T32" fmla="*/ 34 w 117"/>
                <a:gd name="T33" fmla="*/ 71 h 109"/>
                <a:gd name="T34" fmla="*/ 10 w 117"/>
                <a:gd name="T35" fmla="*/ 71 h 109"/>
                <a:gd name="T36" fmla="*/ 10 w 117"/>
                <a:gd name="T37" fmla="*/ 9 h 109"/>
                <a:gd name="T38" fmla="*/ 90 w 117"/>
                <a:gd name="T39" fmla="*/ 9 h 109"/>
                <a:gd name="T40" fmla="*/ 90 w 117"/>
                <a:gd name="T41" fmla="*/ 38 h 109"/>
                <a:gd name="T42" fmla="*/ 57 w 117"/>
                <a:gd name="T43" fmla="*/ 38 h 109"/>
                <a:gd name="T44" fmla="*/ 57 w 117"/>
                <a:gd name="T45" fmla="*/ 71 h 109"/>
                <a:gd name="T46" fmla="*/ 51 w 117"/>
                <a:gd name="T47" fmla="*/ 71 h 109"/>
                <a:gd name="T48" fmla="*/ 108 w 117"/>
                <a:gd name="T49" fmla="*/ 89 h 109"/>
                <a:gd name="T50" fmla="*/ 67 w 117"/>
                <a:gd name="T51" fmla="*/ 89 h 109"/>
                <a:gd name="T52" fmla="*/ 67 w 117"/>
                <a:gd name="T53" fmla="*/ 47 h 109"/>
                <a:gd name="T54" fmla="*/ 108 w 117"/>
                <a:gd name="T55" fmla="*/ 47 h 109"/>
                <a:gd name="T56" fmla="*/ 108 w 117"/>
                <a:gd name="T5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09">
                  <a:moveTo>
                    <a:pt x="100" y="38"/>
                  </a:moveTo>
                  <a:lnTo>
                    <a:pt x="100" y="0"/>
                  </a:lnTo>
                  <a:lnTo>
                    <a:pt x="0" y="0"/>
                  </a:lnTo>
                  <a:lnTo>
                    <a:pt x="0" y="82"/>
                  </a:lnTo>
                  <a:lnTo>
                    <a:pt x="24" y="82"/>
                  </a:lnTo>
                  <a:lnTo>
                    <a:pt x="24" y="109"/>
                  </a:lnTo>
                  <a:lnTo>
                    <a:pt x="54" y="82"/>
                  </a:lnTo>
                  <a:lnTo>
                    <a:pt x="57" y="82"/>
                  </a:lnTo>
                  <a:lnTo>
                    <a:pt x="57" y="99"/>
                  </a:lnTo>
                  <a:lnTo>
                    <a:pt x="60" y="99"/>
                  </a:lnTo>
                  <a:lnTo>
                    <a:pt x="117" y="99"/>
                  </a:lnTo>
                  <a:lnTo>
                    <a:pt x="117" y="43"/>
                  </a:lnTo>
                  <a:lnTo>
                    <a:pt x="117" y="38"/>
                  </a:lnTo>
                  <a:lnTo>
                    <a:pt x="100" y="38"/>
                  </a:lnTo>
                  <a:close/>
                  <a:moveTo>
                    <a:pt x="51" y="71"/>
                  </a:moveTo>
                  <a:lnTo>
                    <a:pt x="34" y="86"/>
                  </a:lnTo>
                  <a:lnTo>
                    <a:pt x="34" y="71"/>
                  </a:lnTo>
                  <a:lnTo>
                    <a:pt x="10" y="71"/>
                  </a:lnTo>
                  <a:lnTo>
                    <a:pt x="10" y="9"/>
                  </a:lnTo>
                  <a:lnTo>
                    <a:pt x="90" y="9"/>
                  </a:lnTo>
                  <a:lnTo>
                    <a:pt x="90" y="38"/>
                  </a:lnTo>
                  <a:lnTo>
                    <a:pt x="57" y="38"/>
                  </a:lnTo>
                  <a:lnTo>
                    <a:pt x="57" y="71"/>
                  </a:lnTo>
                  <a:lnTo>
                    <a:pt x="51" y="71"/>
                  </a:lnTo>
                  <a:close/>
                  <a:moveTo>
                    <a:pt x="108" y="89"/>
                  </a:moveTo>
                  <a:lnTo>
                    <a:pt x="67" y="89"/>
                  </a:lnTo>
                  <a:lnTo>
                    <a:pt x="67" y="47"/>
                  </a:lnTo>
                  <a:lnTo>
                    <a:pt x="108" y="47"/>
                  </a:lnTo>
                  <a:lnTo>
                    <a:pt x="108" y="89"/>
                  </a:lnTo>
                  <a:close/>
                </a:path>
              </a:pathLst>
            </a:custGeom>
            <a:solidFill>
              <a:srgbClr val="4F5D7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sym typeface="+mn-lt"/>
              </a:endParaRPr>
            </a:p>
          </p:txBody>
        </p:sp>
        <p:sp>
          <p:nvSpPr>
            <p:cNvPr id="20" name="Rectangle 13"/>
            <p:cNvSpPr>
              <a:spLocks noChangeArrowheads="1"/>
            </p:cNvSpPr>
            <p:nvPr/>
          </p:nvSpPr>
          <p:spPr bwMode="auto">
            <a:xfrm>
              <a:off x="75" y="64"/>
              <a:ext cx="10"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cs typeface="+mn-ea"/>
                <a:sym typeface="+mn-lt"/>
              </a:endParaRPr>
            </a:p>
          </p:txBody>
        </p:sp>
        <p:sp>
          <p:nvSpPr>
            <p:cNvPr id="21" name="Rectangle 14"/>
            <p:cNvSpPr>
              <a:spLocks noChangeArrowheads="1"/>
            </p:cNvSpPr>
            <p:nvPr/>
          </p:nvSpPr>
          <p:spPr bwMode="auto">
            <a:xfrm>
              <a:off x="90" y="64"/>
              <a:ext cx="9"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cs typeface="+mn-ea"/>
                <a:sym typeface="+mn-lt"/>
              </a:endParaRPr>
            </a:p>
          </p:txBody>
        </p:sp>
      </p:grpSp>
      <p:grpSp>
        <p:nvGrpSpPr>
          <p:cNvPr id="22" name="Group 15"/>
          <p:cNvGrpSpPr/>
          <p:nvPr/>
        </p:nvGrpSpPr>
        <p:grpSpPr bwMode="auto">
          <a:xfrm>
            <a:off x="3715109" y="4117121"/>
            <a:ext cx="247651" cy="249767"/>
            <a:chOff x="0" y="0"/>
            <a:chExt cx="117" cy="118"/>
          </a:xfrm>
          <a:solidFill>
            <a:srgbClr val="4F5D70"/>
          </a:solidFill>
        </p:grpSpPr>
        <p:sp>
          <p:nvSpPr>
            <p:cNvPr id="23" name="Freeform 16"/>
            <p:cNvSpPr>
              <a:spLocks noEditPoints="1"/>
            </p:cNvSpPr>
            <p:nvPr/>
          </p:nvSpPr>
          <p:spPr bwMode="auto">
            <a:xfrm>
              <a:off x="0" y="0"/>
              <a:ext cx="117" cy="118"/>
            </a:xfrm>
            <a:custGeom>
              <a:avLst/>
              <a:gdLst>
                <a:gd name="T0" fmla="*/ 117 w 117"/>
                <a:gd name="T1" fmla="*/ 21 h 118"/>
                <a:gd name="T2" fmla="*/ 107 w 117"/>
                <a:gd name="T3" fmla="*/ 21 h 118"/>
                <a:gd name="T4" fmla="*/ 78 w 117"/>
                <a:gd name="T5" fmla="*/ 21 h 118"/>
                <a:gd name="T6" fmla="*/ 78 w 117"/>
                <a:gd name="T7" fmla="*/ 0 h 118"/>
                <a:gd name="T8" fmla="*/ 39 w 117"/>
                <a:gd name="T9" fmla="*/ 0 h 118"/>
                <a:gd name="T10" fmla="*/ 39 w 117"/>
                <a:gd name="T11" fmla="*/ 21 h 118"/>
                <a:gd name="T12" fmla="*/ 11 w 117"/>
                <a:gd name="T13" fmla="*/ 21 h 118"/>
                <a:gd name="T14" fmla="*/ 0 w 117"/>
                <a:gd name="T15" fmla="*/ 21 h 118"/>
                <a:gd name="T16" fmla="*/ 0 w 117"/>
                <a:gd name="T17" fmla="*/ 31 h 118"/>
                <a:gd name="T18" fmla="*/ 11 w 117"/>
                <a:gd name="T19" fmla="*/ 31 h 118"/>
                <a:gd name="T20" fmla="*/ 11 w 117"/>
                <a:gd name="T21" fmla="*/ 118 h 118"/>
                <a:gd name="T22" fmla="*/ 107 w 117"/>
                <a:gd name="T23" fmla="*/ 118 h 118"/>
                <a:gd name="T24" fmla="*/ 107 w 117"/>
                <a:gd name="T25" fmla="*/ 31 h 118"/>
                <a:gd name="T26" fmla="*/ 117 w 117"/>
                <a:gd name="T27" fmla="*/ 31 h 118"/>
                <a:gd name="T28" fmla="*/ 117 w 117"/>
                <a:gd name="T29" fmla="*/ 21 h 118"/>
                <a:gd name="T30" fmla="*/ 50 w 117"/>
                <a:gd name="T31" fmla="*/ 10 h 118"/>
                <a:gd name="T32" fmla="*/ 68 w 117"/>
                <a:gd name="T33" fmla="*/ 10 h 118"/>
                <a:gd name="T34" fmla="*/ 68 w 117"/>
                <a:gd name="T35" fmla="*/ 21 h 118"/>
                <a:gd name="T36" fmla="*/ 50 w 117"/>
                <a:gd name="T37" fmla="*/ 21 h 118"/>
                <a:gd name="T38" fmla="*/ 50 w 117"/>
                <a:gd name="T39" fmla="*/ 10 h 118"/>
                <a:gd name="T40" fmla="*/ 95 w 117"/>
                <a:gd name="T41" fmla="*/ 105 h 118"/>
                <a:gd name="T42" fmla="*/ 21 w 117"/>
                <a:gd name="T43" fmla="*/ 105 h 118"/>
                <a:gd name="T44" fmla="*/ 21 w 117"/>
                <a:gd name="T45" fmla="*/ 31 h 118"/>
                <a:gd name="T46" fmla="*/ 39 w 117"/>
                <a:gd name="T47" fmla="*/ 31 h 118"/>
                <a:gd name="T48" fmla="*/ 78 w 117"/>
                <a:gd name="T49" fmla="*/ 31 h 118"/>
                <a:gd name="T50" fmla="*/ 95 w 117"/>
                <a:gd name="T51" fmla="*/ 31 h 118"/>
                <a:gd name="T52" fmla="*/ 95 w 117"/>
                <a:gd name="T53" fmla="*/ 10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18">
                  <a:moveTo>
                    <a:pt x="117" y="21"/>
                  </a:moveTo>
                  <a:lnTo>
                    <a:pt x="107" y="21"/>
                  </a:lnTo>
                  <a:lnTo>
                    <a:pt x="78" y="21"/>
                  </a:lnTo>
                  <a:lnTo>
                    <a:pt x="78" y="0"/>
                  </a:lnTo>
                  <a:lnTo>
                    <a:pt x="39" y="0"/>
                  </a:lnTo>
                  <a:lnTo>
                    <a:pt x="39" y="21"/>
                  </a:lnTo>
                  <a:lnTo>
                    <a:pt x="11" y="21"/>
                  </a:lnTo>
                  <a:lnTo>
                    <a:pt x="0" y="21"/>
                  </a:lnTo>
                  <a:lnTo>
                    <a:pt x="0" y="31"/>
                  </a:lnTo>
                  <a:lnTo>
                    <a:pt x="11" y="31"/>
                  </a:lnTo>
                  <a:lnTo>
                    <a:pt x="11" y="118"/>
                  </a:lnTo>
                  <a:lnTo>
                    <a:pt x="107" y="118"/>
                  </a:lnTo>
                  <a:lnTo>
                    <a:pt x="107" y="31"/>
                  </a:lnTo>
                  <a:lnTo>
                    <a:pt x="117" y="31"/>
                  </a:lnTo>
                  <a:lnTo>
                    <a:pt x="117" y="21"/>
                  </a:lnTo>
                  <a:close/>
                  <a:moveTo>
                    <a:pt x="50" y="10"/>
                  </a:moveTo>
                  <a:lnTo>
                    <a:pt x="68" y="10"/>
                  </a:lnTo>
                  <a:lnTo>
                    <a:pt x="68" y="21"/>
                  </a:lnTo>
                  <a:lnTo>
                    <a:pt x="50" y="21"/>
                  </a:lnTo>
                  <a:lnTo>
                    <a:pt x="50" y="10"/>
                  </a:lnTo>
                  <a:close/>
                  <a:moveTo>
                    <a:pt x="95" y="105"/>
                  </a:moveTo>
                  <a:lnTo>
                    <a:pt x="21" y="105"/>
                  </a:lnTo>
                  <a:lnTo>
                    <a:pt x="21" y="31"/>
                  </a:lnTo>
                  <a:lnTo>
                    <a:pt x="39" y="31"/>
                  </a:lnTo>
                  <a:lnTo>
                    <a:pt x="78" y="31"/>
                  </a:lnTo>
                  <a:lnTo>
                    <a:pt x="95" y="31"/>
                  </a:lnTo>
                  <a:lnTo>
                    <a:pt x="95" y="1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sym typeface="+mn-lt"/>
              </a:endParaRPr>
            </a:p>
          </p:txBody>
        </p:sp>
        <p:sp>
          <p:nvSpPr>
            <p:cNvPr id="24" name="Rectangle 17"/>
            <p:cNvSpPr>
              <a:spLocks noChangeArrowheads="1"/>
            </p:cNvSpPr>
            <p:nvPr/>
          </p:nvSpPr>
          <p:spPr bwMode="auto">
            <a:xfrm>
              <a:off x="36" y="48"/>
              <a:ext cx="12"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cs typeface="+mn-ea"/>
                <a:sym typeface="+mn-lt"/>
              </a:endParaRPr>
            </a:p>
          </p:txBody>
        </p:sp>
        <p:sp>
          <p:nvSpPr>
            <p:cNvPr id="25" name="Rectangle 18"/>
            <p:cNvSpPr>
              <a:spLocks noChangeArrowheads="1"/>
            </p:cNvSpPr>
            <p:nvPr/>
          </p:nvSpPr>
          <p:spPr bwMode="auto">
            <a:xfrm>
              <a:off x="69" y="48"/>
              <a:ext cx="11"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2400">
                <a:cs typeface="+mn-ea"/>
                <a:sym typeface="+mn-lt"/>
              </a:endParaRPr>
            </a:p>
          </p:txBody>
        </p:sp>
      </p:grpSp>
      <p:grpSp>
        <p:nvGrpSpPr>
          <p:cNvPr id="26" name="Group 19"/>
          <p:cNvGrpSpPr/>
          <p:nvPr/>
        </p:nvGrpSpPr>
        <p:grpSpPr bwMode="auto">
          <a:xfrm>
            <a:off x="1219561" y="4115004"/>
            <a:ext cx="222249" cy="254000"/>
            <a:chOff x="0" y="0"/>
            <a:chExt cx="105" cy="120"/>
          </a:xfrm>
        </p:grpSpPr>
        <p:sp>
          <p:nvSpPr>
            <p:cNvPr id="27" name="Freeform 20"/>
            <p:cNvSpPr/>
            <p:nvPr/>
          </p:nvSpPr>
          <p:spPr bwMode="auto">
            <a:xfrm>
              <a:off x="18" y="47"/>
              <a:ext cx="53" cy="26"/>
            </a:xfrm>
            <a:custGeom>
              <a:avLst/>
              <a:gdLst>
                <a:gd name="T0" fmla="*/ 18 w 35"/>
                <a:gd name="T1" fmla="*/ 11 h 17"/>
                <a:gd name="T2" fmla="*/ 7 w 35"/>
                <a:gd name="T3" fmla="*/ 0 h 17"/>
                <a:gd name="T4" fmla="*/ 0 w 35"/>
                <a:gd name="T5" fmla="*/ 0 h 17"/>
                <a:gd name="T6" fmla="*/ 18 w 35"/>
                <a:gd name="T7" fmla="*/ 17 h 17"/>
                <a:gd name="T8" fmla="*/ 35 w 35"/>
                <a:gd name="T9" fmla="*/ 0 h 17"/>
                <a:gd name="T10" fmla="*/ 28 w 35"/>
                <a:gd name="T11" fmla="*/ 0 h 17"/>
                <a:gd name="T12" fmla="*/ 18 w 35"/>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18" y="11"/>
                  </a:moveTo>
                  <a:cubicBezTo>
                    <a:pt x="12" y="11"/>
                    <a:pt x="7" y="6"/>
                    <a:pt x="7" y="0"/>
                  </a:cubicBezTo>
                  <a:cubicBezTo>
                    <a:pt x="0" y="0"/>
                    <a:pt x="0" y="0"/>
                    <a:pt x="0" y="0"/>
                  </a:cubicBezTo>
                  <a:cubicBezTo>
                    <a:pt x="0" y="10"/>
                    <a:pt x="8" y="17"/>
                    <a:pt x="18" y="17"/>
                  </a:cubicBezTo>
                  <a:cubicBezTo>
                    <a:pt x="27" y="17"/>
                    <a:pt x="35" y="10"/>
                    <a:pt x="35" y="0"/>
                  </a:cubicBezTo>
                  <a:cubicBezTo>
                    <a:pt x="28" y="0"/>
                    <a:pt x="28" y="0"/>
                    <a:pt x="28" y="0"/>
                  </a:cubicBezTo>
                  <a:cubicBezTo>
                    <a:pt x="28" y="6"/>
                    <a:pt x="23" y="11"/>
                    <a:pt x="18"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sym typeface="+mn-lt"/>
              </a:endParaRPr>
            </a:p>
          </p:txBody>
        </p:sp>
        <p:sp>
          <p:nvSpPr>
            <p:cNvPr id="28" name="Freeform 21"/>
            <p:cNvSpPr>
              <a:spLocks noEditPoints="1"/>
            </p:cNvSpPr>
            <p:nvPr/>
          </p:nvSpPr>
          <p:spPr bwMode="auto">
            <a:xfrm>
              <a:off x="0" y="0"/>
              <a:ext cx="105" cy="120"/>
            </a:xfrm>
            <a:custGeom>
              <a:avLst/>
              <a:gdLst>
                <a:gd name="T0" fmla="*/ 105 w 105"/>
                <a:gd name="T1" fmla="*/ 0 h 120"/>
                <a:gd name="T2" fmla="*/ 23 w 105"/>
                <a:gd name="T3" fmla="*/ 0 h 120"/>
                <a:gd name="T4" fmla="*/ 23 w 105"/>
                <a:gd name="T5" fmla="*/ 18 h 120"/>
                <a:gd name="T6" fmla="*/ 0 w 105"/>
                <a:gd name="T7" fmla="*/ 18 h 120"/>
                <a:gd name="T8" fmla="*/ 0 w 105"/>
                <a:gd name="T9" fmla="*/ 120 h 120"/>
                <a:gd name="T10" fmla="*/ 89 w 105"/>
                <a:gd name="T11" fmla="*/ 120 h 120"/>
                <a:gd name="T12" fmla="*/ 89 w 105"/>
                <a:gd name="T13" fmla="*/ 97 h 120"/>
                <a:gd name="T14" fmla="*/ 105 w 105"/>
                <a:gd name="T15" fmla="*/ 97 h 120"/>
                <a:gd name="T16" fmla="*/ 105 w 105"/>
                <a:gd name="T17" fmla="*/ 0 h 120"/>
                <a:gd name="T18" fmla="*/ 78 w 105"/>
                <a:gd name="T19" fmla="*/ 109 h 120"/>
                <a:gd name="T20" fmla="*/ 11 w 105"/>
                <a:gd name="T21" fmla="*/ 109 h 120"/>
                <a:gd name="T22" fmla="*/ 11 w 105"/>
                <a:gd name="T23" fmla="*/ 29 h 120"/>
                <a:gd name="T24" fmla="*/ 23 w 105"/>
                <a:gd name="T25" fmla="*/ 29 h 120"/>
                <a:gd name="T26" fmla="*/ 78 w 105"/>
                <a:gd name="T27" fmla="*/ 29 h 120"/>
                <a:gd name="T28" fmla="*/ 78 w 105"/>
                <a:gd name="T29" fmla="*/ 97 h 120"/>
                <a:gd name="T30" fmla="*/ 78 w 105"/>
                <a:gd name="T31" fmla="*/ 109 h 120"/>
                <a:gd name="T32" fmla="*/ 96 w 105"/>
                <a:gd name="T33" fmla="*/ 86 h 120"/>
                <a:gd name="T34" fmla="*/ 89 w 105"/>
                <a:gd name="T35" fmla="*/ 86 h 120"/>
                <a:gd name="T36" fmla="*/ 89 w 105"/>
                <a:gd name="T37" fmla="*/ 18 h 120"/>
                <a:gd name="T38" fmla="*/ 32 w 105"/>
                <a:gd name="T39" fmla="*/ 18 h 120"/>
                <a:gd name="T40" fmla="*/ 32 w 105"/>
                <a:gd name="T41" fmla="*/ 11 h 120"/>
                <a:gd name="T42" fmla="*/ 96 w 105"/>
                <a:gd name="T43" fmla="*/ 11 h 120"/>
                <a:gd name="T44" fmla="*/ 96 w 105"/>
                <a:gd name="T45"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20">
                  <a:moveTo>
                    <a:pt x="105" y="0"/>
                  </a:moveTo>
                  <a:lnTo>
                    <a:pt x="23" y="0"/>
                  </a:lnTo>
                  <a:lnTo>
                    <a:pt x="23" y="18"/>
                  </a:lnTo>
                  <a:lnTo>
                    <a:pt x="0" y="18"/>
                  </a:lnTo>
                  <a:lnTo>
                    <a:pt x="0" y="120"/>
                  </a:lnTo>
                  <a:lnTo>
                    <a:pt x="89" y="120"/>
                  </a:lnTo>
                  <a:lnTo>
                    <a:pt x="89" y="97"/>
                  </a:lnTo>
                  <a:lnTo>
                    <a:pt x="105" y="97"/>
                  </a:lnTo>
                  <a:lnTo>
                    <a:pt x="105" y="0"/>
                  </a:lnTo>
                  <a:close/>
                  <a:moveTo>
                    <a:pt x="78" y="109"/>
                  </a:moveTo>
                  <a:lnTo>
                    <a:pt x="11" y="109"/>
                  </a:lnTo>
                  <a:lnTo>
                    <a:pt x="11" y="29"/>
                  </a:lnTo>
                  <a:lnTo>
                    <a:pt x="23" y="29"/>
                  </a:lnTo>
                  <a:lnTo>
                    <a:pt x="78" y="29"/>
                  </a:lnTo>
                  <a:lnTo>
                    <a:pt x="78" y="97"/>
                  </a:lnTo>
                  <a:lnTo>
                    <a:pt x="78" y="109"/>
                  </a:lnTo>
                  <a:close/>
                  <a:moveTo>
                    <a:pt x="96" y="86"/>
                  </a:moveTo>
                  <a:lnTo>
                    <a:pt x="89" y="86"/>
                  </a:lnTo>
                  <a:lnTo>
                    <a:pt x="89" y="18"/>
                  </a:lnTo>
                  <a:lnTo>
                    <a:pt x="32" y="18"/>
                  </a:lnTo>
                  <a:lnTo>
                    <a:pt x="32" y="11"/>
                  </a:lnTo>
                  <a:lnTo>
                    <a:pt x="96" y="11"/>
                  </a:lnTo>
                  <a:lnTo>
                    <a:pt x="96" y="8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cs typeface="+mn-ea"/>
                <a:sym typeface="+mn-lt"/>
              </a:endParaRPr>
            </a:p>
          </p:txBody>
        </p:sp>
      </p:grpSp>
      <p:sp>
        <p:nvSpPr>
          <p:cNvPr id="29" name="Text Box 22"/>
          <p:cNvSpPr txBox="1">
            <a:spLocks noChangeArrowheads="1"/>
          </p:cNvSpPr>
          <p:nvPr/>
        </p:nvSpPr>
        <p:spPr bwMode="auto">
          <a:xfrm>
            <a:off x="1507427" y="4098072"/>
            <a:ext cx="141577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chemeClr val="bg1"/>
                </a:solidFill>
                <a:cs typeface="+mn-ea"/>
                <a:sym typeface="+mn-lt"/>
              </a:rPr>
              <a:t>点击添加标题</a:t>
            </a:r>
            <a:endParaRPr lang="zh-CN" altLang="zh-CN" sz="1600" dirty="0">
              <a:solidFill>
                <a:schemeClr val="bg1"/>
              </a:solidFill>
              <a:cs typeface="+mn-ea"/>
              <a:sym typeface="+mn-lt"/>
            </a:endParaRPr>
          </a:p>
        </p:txBody>
      </p:sp>
      <p:sp>
        <p:nvSpPr>
          <p:cNvPr id="30" name="Text Box 23"/>
          <p:cNvSpPr txBox="1">
            <a:spLocks noChangeArrowheads="1"/>
          </p:cNvSpPr>
          <p:nvPr/>
        </p:nvSpPr>
        <p:spPr bwMode="auto">
          <a:xfrm>
            <a:off x="4022027" y="4098072"/>
            <a:ext cx="141577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rgbClr val="4F5D70"/>
                </a:solidFill>
                <a:cs typeface="+mn-ea"/>
                <a:sym typeface="+mn-lt"/>
              </a:rPr>
              <a:t>点击添加标题</a:t>
            </a:r>
            <a:endParaRPr lang="zh-CN" altLang="zh-CN" sz="1600" dirty="0">
              <a:solidFill>
                <a:srgbClr val="4F5D70"/>
              </a:solidFill>
              <a:cs typeface="+mn-ea"/>
              <a:sym typeface="+mn-lt"/>
            </a:endParaRPr>
          </a:p>
        </p:txBody>
      </p:sp>
      <p:sp>
        <p:nvSpPr>
          <p:cNvPr id="31" name="Text Box 24"/>
          <p:cNvSpPr txBox="1">
            <a:spLocks noChangeArrowheads="1"/>
          </p:cNvSpPr>
          <p:nvPr/>
        </p:nvSpPr>
        <p:spPr bwMode="auto">
          <a:xfrm>
            <a:off x="6468894" y="4098072"/>
            <a:ext cx="141577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chemeClr val="bg1"/>
                </a:solidFill>
                <a:cs typeface="+mn-ea"/>
                <a:sym typeface="+mn-lt"/>
              </a:rPr>
              <a:t>点击添加标题</a:t>
            </a:r>
            <a:endParaRPr lang="zh-CN" altLang="zh-CN" sz="1600" dirty="0">
              <a:solidFill>
                <a:schemeClr val="bg1"/>
              </a:solidFill>
              <a:cs typeface="+mn-ea"/>
              <a:sym typeface="+mn-lt"/>
            </a:endParaRPr>
          </a:p>
        </p:txBody>
      </p:sp>
      <p:sp>
        <p:nvSpPr>
          <p:cNvPr id="32" name="Text Box 25"/>
          <p:cNvSpPr txBox="1">
            <a:spLocks noChangeArrowheads="1"/>
          </p:cNvSpPr>
          <p:nvPr/>
        </p:nvSpPr>
        <p:spPr bwMode="auto">
          <a:xfrm>
            <a:off x="9008894" y="4098072"/>
            <a:ext cx="141577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600" dirty="0">
                <a:solidFill>
                  <a:srgbClr val="4F5D70"/>
                </a:solidFill>
                <a:cs typeface="+mn-ea"/>
                <a:sym typeface="+mn-lt"/>
              </a:rPr>
              <a:t>点击添加标题</a:t>
            </a:r>
            <a:endParaRPr lang="zh-CN" altLang="zh-CN" sz="1600" dirty="0">
              <a:solidFill>
                <a:srgbClr val="4F5D70"/>
              </a:solidFill>
              <a:cs typeface="+mn-ea"/>
              <a:sym typeface="+mn-lt"/>
            </a:endParaRPr>
          </a:p>
        </p:txBody>
      </p:sp>
      <p:sp>
        <p:nvSpPr>
          <p:cNvPr id="33" name="Text Box 30"/>
          <p:cNvSpPr txBox="1">
            <a:spLocks noChangeArrowheads="1"/>
          </p:cNvSpPr>
          <p:nvPr/>
        </p:nvSpPr>
        <p:spPr bwMode="auto">
          <a:xfrm>
            <a:off x="1831276" y="4828321"/>
            <a:ext cx="90601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4800" dirty="0">
                <a:solidFill>
                  <a:schemeClr val="bg2">
                    <a:lumMod val="25000"/>
                  </a:schemeClr>
                </a:solidFill>
                <a:cs typeface="+mn-ea"/>
                <a:sym typeface="+mn-lt"/>
              </a:rPr>
              <a:t>01</a:t>
            </a:r>
            <a:endParaRPr lang="zh-CN" altLang="zh-CN" sz="4800" dirty="0">
              <a:solidFill>
                <a:schemeClr val="bg2">
                  <a:lumMod val="25000"/>
                </a:schemeClr>
              </a:solidFill>
              <a:cs typeface="+mn-ea"/>
              <a:sym typeface="+mn-lt"/>
            </a:endParaRPr>
          </a:p>
        </p:txBody>
      </p:sp>
      <p:sp>
        <p:nvSpPr>
          <p:cNvPr id="34" name="Text Box 31"/>
          <p:cNvSpPr txBox="1">
            <a:spLocks noChangeArrowheads="1"/>
          </p:cNvSpPr>
          <p:nvPr/>
        </p:nvSpPr>
        <p:spPr bwMode="auto">
          <a:xfrm>
            <a:off x="6765227" y="4828321"/>
            <a:ext cx="90601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4800" dirty="0">
                <a:solidFill>
                  <a:schemeClr val="bg2">
                    <a:lumMod val="25000"/>
                  </a:schemeClr>
                </a:solidFill>
                <a:cs typeface="+mn-ea"/>
                <a:sym typeface="+mn-lt"/>
              </a:rPr>
              <a:t>03</a:t>
            </a:r>
            <a:endParaRPr lang="zh-CN" altLang="zh-CN" sz="4800" dirty="0">
              <a:solidFill>
                <a:schemeClr val="bg2">
                  <a:lumMod val="25000"/>
                </a:schemeClr>
              </a:solidFill>
              <a:cs typeface="+mn-ea"/>
              <a:sym typeface="+mn-lt"/>
            </a:endParaRPr>
          </a:p>
        </p:txBody>
      </p:sp>
      <p:sp>
        <p:nvSpPr>
          <p:cNvPr id="35" name="Text Box 32"/>
          <p:cNvSpPr txBox="1">
            <a:spLocks noChangeArrowheads="1"/>
          </p:cNvSpPr>
          <p:nvPr/>
        </p:nvSpPr>
        <p:spPr bwMode="auto">
          <a:xfrm>
            <a:off x="4369160" y="2783621"/>
            <a:ext cx="90601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4800" dirty="0">
                <a:solidFill>
                  <a:srgbClr val="4F5D70"/>
                </a:solidFill>
                <a:cs typeface="+mn-ea"/>
                <a:sym typeface="+mn-lt"/>
              </a:rPr>
              <a:t>02</a:t>
            </a:r>
            <a:endParaRPr lang="zh-CN" altLang="zh-CN" sz="4800" dirty="0">
              <a:solidFill>
                <a:srgbClr val="4F5D70"/>
              </a:solidFill>
              <a:cs typeface="+mn-ea"/>
              <a:sym typeface="+mn-lt"/>
            </a:endParaRPr>
          </a:p>
        </p:txBody>
      </p:sp>
      <p:sp>
        <p:nvSpPr>
          <p:cNvPr id="36" name="Text Box 33"/>
          <p:cNvSpPr txBox="1">
            <a:spLocks noChangeArrowheads="1"/>
          </p:cNvSpPr>
          <p:nvPr/>
        </p:nvSpPr>
        <p:spPr bwMode="auto">
          <a:xfrm>
            <a:off x="9303110" y="2783621"/>
            <a:ext cx="90601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4800" dirty="0">
                <a:solidFill>
                  <a:srgbClr val="4F5D70"/>
                </a:solidFill>
                <a:cs typeface="+mn-ea"/>
                <a:sym typeface="+mn-lt"/>
              </a:rPr>
              <a:t>04</a:t>
            </a:r>
            <a:endParaRPr lang="zh-CN" altLang="zh-CN" sz="4800" dirty="0">
              <a:solidFill>
                <a:srgbClr val="4F5D70"/>
              </a:solidFill>
              <a:cs typeface="+mn-ea"/>
              <a:sym typeface="+mn-lt"/>
            </a:endParaRPr>
          </a:p>
        </p:txBody>
      </p:sp>
      <p:sp>
        <p:nvSpPr>
          <p:cNvPr id="37" name="文本框 36"/>
          <p:cNvSpPr txBox="1"/>
          <p:nvPr/>
        </p:nvSpPr>
        <p:spPr>
          <a:xfrm>
            <a:off x="1099913" y="2665532"/>
            <a:ext cx="2262943" cy="1052596"/>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cs typeface="+mn-ea"/>
                <a:sym typeface="+mn-lt"/>
              </a:rPr>
              <a:t>点击此处添加文本信息点击此处添加文本信息点击此处添加文本信息</a:t>
            </a:r>
            <a:endParaRPr lang="zh-CN" altLang="en-US" sz="1600" dirty="0">
              <a:solidFill>
                <a:schemeClr val="tx1">
                  <a:lumMod val="75000"/>
                  <a:lumOff val="25000"/>
                </a:schemeClr>
              </a:solidFill>
              <a:cs typeface="+mn-ea"/>
              <a:sym typeface="+mn-lt"/>
            </a:endParaRPr>
          </a:p>
        </p:txBody>
      </p:sp>
      <p:sp>
        <p:nvSpPr>
          <p:cNvPr id="38" name="文本框 37"/>
          <p:cNvSpPr txBox="1"/>
          <p:nvPr/>
        </p:nvSpPr>
        <p:spPr>
          <a:xfrm>
            <a:off x="6038673" y="2665532"/>
            <a:ext cx="2262943" cy="1052596"/>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cs typeface="+mn-ea"/>
                <a:sym typeface="+mn-lt"/>
              </a:rPr>
              <a:t>点击此处添加文本信息点击此处添加文本信息点击此处添加文本信息</a:t>
            </a:r>
            <a:endParaRPr lang="zh-CN" altLang="en-US" sz="1600" dirty="0">
              <a:solidFill>
                <a:schemeClr val="tx1">
                  <a:lumMod val="75000"/>
                  <a:lumOff val="25000"/>
                </a:schemeClr>
              </a:solidFill>
              <a:cs typeface="+mn-ea"/>
              <a:sym typeface="+mn-lt"/>
            </a:endParaRPr>
          </a:p>
        </p:txBody>
      </p:sp>
      <p:sp>
        <p:nvSpPr>
          <p:cNvPr id="39" name="文本框 38"/>
          <p:cNvSpPr txBox="1"/>
          <p:nvPr/>
        </p:nvSpPr>
        <p:spPr>
          <a:xfrm>
            <a:off x="3598441" y="4824496"/>
            <a:ext cx="2262943" cy="1052596"/>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cs typeface="+mn-ea"/>
                <a:sym typeface="+mn-lt"/>
              </a:rPr>
              <a:t>点击此处添加文本信息点击此处添加文本信息点击此处添加文本信息</a:t>
            </a:r>
            <a:endParaRPr lang="zh-CN" altLang="en-US" sz="1600" dirty="0">
              <a:solidFill>
                <a:schemeClr val="tx1">
                  <a:lumMod val="75000"/>
                  <a:lumOff val="25000"/>
                </a:schemeClr>
              </a:solidFill>
              <a:cs typeface="+mn-ea"/>
              <a:sym typeface="+mn-lt"/>
            </a:endParaRPr>
          </a:p>
        </p:txBody>
      </p:sp>
      <p:sp>
        <p:nvSpPr>
          <p:cNvPr id="40" name="文本框 39"/>
          <p:cNvSpPr txBox="1"/>
          <p:nvPr/>
        </p:nvSpPr>
        <p:spPr>
          <a:xfrm>
            <a:off x="8576556" y="4824496"/>
            <a:ext cx="2262943" cy="1052596"/>
          </a:xfrm>
          <a:prstGeom prst="rect">
            <a:avLst/>
          </a:prstGeom>
          <a:noFill/>
        </p:spPr>
        <p:txBody>
          <a:bodyPr wrap="square" rtlCol="0">
            <a:spAutoFit/>
          </a:bodyPr>
          <a:lstStyle/>
          <a:p>
            <a:pPr algn="r">
              <a:lnSpc>
                <a:spcPct val="130000"/>
              </a:lnSpc>
            </a:pPr>
            <a:r>
              <a:rPr lang="zh-CN" altLang="en-US" sz="1600" dirty="0">
                <a:solidFill>
                  <a:schemeClr val="tx1">
                    <a:lumMod val="75000"/>
                    <a:lumOff val="25000"/>
                  </a:schemeClr>
                </a:solidFill>
                <a:cs typeface="+mn-ea"/>
                <a:sym typeface="+mn-lt"/>
              </a:rPr>
              <a:t>点击此处添加文本信息点击此处添加文本信息点击此处添加文本信息</a:t>
            </a:r>
            <a:endParaRPr lang="zh-CN" altLang="en-US" sz="16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2000">
        <p14:doors dir="vert"/>
      </p:transition>
    </mc:Choice>
    <mc:Fallback>
      <p:transition spd="slow" advTm="2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par>
                              <p:cTn id="17" fill="hold">
                                <p:stCondLst>
                                  <p:cond delay="1000"/>
                                </p:stCondLst>
                                <p:childTnLst>
                                  <p:par>
                                    <p:cTn id="18" presetID="2" presetClass="entr" presetSubtype="2" fill="hold" grpId="0" nodeType="afterEffect" p14:presetBounceEnd="60000">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14:bounceEnd="60000">
                                          <p:cBhvr additive="base">
                                            <p:cTn id="20" dur="750" fill="hold"/>
                                            <p:tgtEl>
                                              <p:spTgt spid="10"/>
                                            </p:tgtEl>
                                            <p:attrNameLst>
                                              <p:attrName>ppt_x</p:attrName>
                                            </p:attrNameLst>
                                          </p:cBhvr>
                                          <p:tavLst>
                                            <p:tav tm="0">
                                              <p:val>
                                                <p:strVal val="1+#ppt_w/2"/>
                                              </p:val>
                                            </p:tav>
                                            <p:tav tm="100000">
                                              <p:val>
                                                <p:strVal val="#ppt_x"/>
                                              </p:val>
                                            </p:tav>
                                          </p:tavLst>
                                        </p:anim>
                                        <p:anim calcmode="lin" valueType="num" p14:bounceEnd="60000">
                                          <p:cBhvr additive="base">
                                            <p:cTn id="21" dur="750" fill="hold"/>
                                            <p:tgtEl>
                                              <p:spTgt spid="10"/>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60000">
                                      <p:stCondLst>
                                        <p:cond delay="200"/>
                                      </p:stCondLst>
                                      <p:childTnLst>
                                        <p:set>
                                          <p:cBhvr>
                                            <p:cTn id="23" dur="1" fill="hold">
                                              <p:stCondLst>
                                                <p:cond delay="0"/>
                                              </p:stCondLst>
                                            </p:cTn>
                                            <p:tgtEl>
                                              <p:spTgt spid="26"/>
                                            </p:tgtEl>
                                            <p:attrNameLst>
                                              <p:attrName>style.visibility</p:attrName>
                                            </p:attrNameLst>
                                          </p:cBhvr>
                                          <p:to>
                                            <p:strVal val="visible"/>
                                          </p:to>
                                        </p:set>
                                        <p:anim calcmode="lin" valueType="num" p14:bounceEnd="60000">
                                          <p:cBhvr additive="base">
                                            <p:cTn id="24" dur="75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25" dur="75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14:presetBounceEnd="60000">
                                      <p:stCondLst>
                                        <p:cond delay="300"/>
                                      </p:stCondLst>
                                      <p:childTnLst>
                                        <p:set>
                                          <p:cBhvr>
                                            <p:cTn id="27" dur="1" fill="hold">
                                              <p:stCondLst>
                                                <p:cond delay="0"/>
                                              </p:stCondLst>
                                            </p:cTn>
                                            <p:tgtEl>
                                              <p:spTgt spid="29"/>
                                            </p:tgtEl>
                                            <p:attrNameLst>
                                              <p:attrName>style.visibility</p:attrName>
                                            </p:attrNameLst>
                                          </p:cBhvr>
                                          <p:to>
                                            <p:strVal val="visible"/>
                                          </p:to>
                                        </p:set>
                                        <p:anim calcmode="lin" valueType="num" p14:bounceEnd="60000">
                                          <p:cBhvr additive="base">
                                            <p:cTn id="28" dur="750" fill="hold"/>
                                            <p:tgtEl>
                                              <p:spTgt spid="29"/>
                                            </p:tgtEl>
                                            <p:attrNameLst>
                                              <p:attrName>ppt_x</p:attrName>
                                            </p:attrNameLst>
                                          </p:cBhvr>
                                          <p:tavLst>
                                            <p:tav tm="0">
                                              <p:val>
                                                <p:strVal val="1+#ppt_w/2"/>
                                              </p:val>
                                            </p:tav>
                                            <p:tav tm="100000">
                                              <p:val>
                                                <p:strVal val="#ppt_x"/>
                                              </p:val>
                                            </p:tav>
                                          </p:tavLst>
                                        </p:anim>
                                        <p:anim calcmode="lin" valueType="num" p14:bounceEnd="60000">
                                          <p:cBhvr additive="base">
                                            <p:cTn id="29" dur="750" fill="hold"/>
                                            <p:tgtEl>
                                              <p:spTgt spid="29"/>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14:presetBounceEnd="60000">
                                      <p:stCondLst>
                                        <p:cond delay="400"/>
                                      </p:stCondLst>
                                      <p:childTnLst>
                                        <p:set>
                                          <p:cBhvr>
                                            <p:cTn id="31" dur="1" fill="hold">
                                              <p:stCondLst>
                                                <p:cond delay="0"/>
                                              </p:stCondLst>
                                            </p:cTn>
                                            <p:tgtEl>
                                              <p:spTgt spid="33"/>
                                            </p:tgtEl>
                                            <p:attrNameLst>
                                              <p:attrName>style.visibility</p:attrName>
                                            </p:attrNameLst>
                                          </p:cBhvr>
                                          <p:to>
                                            <p:strVal val="visible"/>
                                          </p:to>
                                        </p:set>
                                        <p:anim calcmode="lin" valueType="num" p14:bounceEnd="60000">
                                          <p:cBhvr additive="base">
                                            <p:cTn id="32" dur="750" fill="hold"/>
                                            <p:tgtEl>
                                              <p:spTgt spid="33"/>
                                            </p:tgtEl>
                                            <p:attrNameLst>
                                              <p:attrName>ppt_x</p:attrName>
                                            </p:attrNameLst>
                                          </p:cBhvr>
                                          <p:tavLst>
                                            <p:tav tm="0">
                                              <p:val>
                                                <p:strVal val="1+#ppt_w/2"/>
                                              </p:val>
                                            </p:tav>
                                            <p:tav tm="100000">
                                              <p:val>
                                                <p:strVal val="#ppt_x"/>
                                              </p:val>
                                            </p:tav>
                                          </p:tavLst>
                                        </p:anim>
                                        <p:anim calcmode="lin" valueType="num" p14:bounceEnd="60000">
                                          <p:cBhvr additive="base">
                                            <p:cTn id="33" dur="750" fill="hold"/>
                                            <p:tgtEl>
                                              <p:spTgt spid="3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60000">
                                      <p:stCondLst>
                                        <p:cond delay="1100"/>
                                      </p:stCondLst>
                                      <p:childTnLst>
                                        <p:set>
                                          <p:cBhvr>
                                            <p:cTn id="35" dur="1" fill="hold">
                                              <p:stCondLst>
                                                <p:cond delay="0"/>
                                              </p:stCondLst>
                                            </p:cTn>
                                            <p:tgtEl>
                                              <p:spTgt spid="35"/>
                                            </p:tgtEl>
                                            <p:attrNameLst>
                                              <p:attrName>style.visibility</p:attrName>
                                            </p:attrNameLst>
                                          </p:cBhvr>
                                          <p:to>
                                            <p:strVal val="visible"/>
                                          </p:to>
                                        </p:set>
                                        <p:anim calcmode="lin" valueType="num" p14:bounceEnd="60000">
                                          <p:cBhvr additive="base">
                                            <p:cTn id="36" dur="750" fill="hold"/>
                                            <p:tgtEl>
                                              <p:spTgt spid="35"/>
                                            </p:tgtEl>
                                            <p:attrNameLst>
                                              <p:attrName>ppt_x</p:attrName>
                                            </p:attrNameLst>
                                          </p:cBhvr>
                                          <p:tavLst>
                                            <p:tav tm="0">
                                              <p:val>
                                                <p:strVal val="1+#ppt_w/2"/>
                                              </p:val>
                                            </p:tav>
                                            <p:tav tm="100000">
                                              <p:val>
                                                <p:strVal val="#ppt_x"/>
                                              </p:val>
                                            </p:tav>
                                          </p:tavLst>
                                        </p:anim>
                                        <p:anim calcmode="lin" valueType="num" p14:bounceEnd="60000">
                                          <p:cBhvr additive="base">
                                            <p:cTn id="37" dur="750" fill="hold"/>
                                            <p:tgtEl>
                                              <p:spTgt spid="3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60000">
                                      <p:stCondLst>
                                        <p:cond delay="1200"/>
                                      </p:stCondLst>
                                      <p:childTnLst>
                                        <p:set>
                                          <p:cBhvr>
                                            <p:cTn id="39" dur="1" fill="hold">
                                              <p:stCondLst>
                                                <p:cond delay="0"/>
                                              </p:stCondLst>
                                            </p:cTn>
                                            <p:tgtEl>
                                              <p:spTgt spid="11"/>
                                            </p:tgtEl>
                                            <p:attrNameLst>
                                              <p:attrName>style.visibility</p:attrName>
                                            </p:attrNameLst>
                                          </p:cBhvr>
                                          <p:to>
                                            <p:strVal val="visible"/>
                                          </p:to>
                                        </p:set>
                                        <p:anim calcmode="lin" valueType="num" p14:bounceEnd="60000">
                                          <p:cBhvr additive="base">
                                            <p:cTn id="40" dur="750" fill="hold"/>
                                            <p:tgtEl>
                                              <p:spTgt spid="11"/>
                                            </p:tgtEl>
                                            <p:attrNameLst>
                                              <p:attrName>ppt_x</p:attrName>
                                            </p:attrNameLst>
                                          </p:cBhvr>
                                          <p:tavLst>
                                            <p:tav tm="0">
                                              <p:val>
                                                <p:strVal val="1+#ppt_w/2"/>
                                              </p:val>
                                            </p:tav>
                                            <p:tav tm="100000">
                                              <p:val>
                                                <p:strVal val="#ppt_x"/>
                                              </p:val>
                                            </p:tav>
                                          </p:tavLst>
                                        </p:anim>
                                        <p:anim calcmode="lin" valueType="num" p14:bounceEnd="60000">
                                          <p:cBhvr additive="base">
                                            <p:cTn id="41" dur="750" fill="hold"/>
                                            <p:tgtEl>
                                              <p:spTgt spid="11"/>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14:presetBounceEnd="60000">
                                      <p:stCondLst>
                                        <p:cond delay="1300"/>
                                      </p:stCondLst>
                                      <p:childTnLst>
                                        <p:set>
                                          <p:cBhvr>
                                            <p:cTn id="43" dur="1" fill="hold">
                                              <p:stCondLst>
                                                <p:cond delay="0"/>
                                              </p:stCondLst>
                                            </p:cTn>
                                            <p:tgtEl>
                                              <p:spTgt spid="22"/>
                                            </p:tgtEl>
                                            <p:attrNameLst>
                                              <p:attrName>style.visibility</p:attrName>
                                            </p:attrNameLst>
                                          </p:cBhvr>
                                          <p:to>
                                            <p:strVal val="visible"/>
                                          </p:to>
                                        </p:set>
                                        <p:anim calcmode="lin" valueType="num" p14:bounceEnd="60000">
                                          <p:cBhvr additive="base">
                                            <p:cTn id="44" dur="750" fill="hold"/>
                                            <p:tgtEl>
                                              <p:spTgt spid="22"/>
                                            </p:tgtEl>
                                            <p:attrNameLst>
                                              <p:attrName>ppt_x</p:attrName>
                                            </p:attrNameLst>
                                          </p:cBhvr>
                                          <p:tavLst>
                                            <p:tav tm="0">
                                              <p:val>
                                                <p:strVal val="1+#ppt_w/2"/>
                                              </p:val>
                                            </p:tav>
                                            <p:tav tm="100000">
                                              <p:val>
                                                <p:strVal val="#ppt_x"/>
                                              </p:val>
                                            </p:tav>
                                          </p:tavLst>
                                        </p:anim>
                                        <p:anim calcmode="lin" valueType="num" p14:bounceEnd="60000">
                                          <p:cBhvr additive="base">
                                            <p:cTn id="45" dur="750" fill="hold"/>
                                            <p:tgtEl>
                                              <p:spTgt spid="22"/>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14:presetBounceEnd="60000">
                                      <p:stCondLst>
                                        <p:cond delay="1400"/>
                                      </p:stCondLst>
                                      <p:childTnLst>
                                        <p:set>
                                          <p:cBhvr>
                                            <p:cTn id="47" dur="1" fill="hold">
                                              <p:stCondLst>
                                                <p:cond delay="0"/>
                                              </p:stCondLst>
                                            </p:cTn>
                                            <p:tgtEl>
                                              <p:spTgt spid="30"/>
                                            </p:tgtEl>
                                            <p:attrNameLst>
                                              <p:attrName>style.visibility</p:attrName>
                                            </p:attrNameLst>
                                          </p:cBhvr>
                                          <p:to>
                                            <p:strVal val="visible"/>
                                          </p:to>
                                        </p:set>
                                        <p:anim calcmode="lin" valueType="num" p14:bounceEnd="60000">
                                          <p:cBhvr additive="base">
                                            <p:cTn id="48" dur="75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49" dur="750" fill="hold"/>
                                            <p:tgtEl>
                                              <p:spTgt spid="30"/>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14:presetBounceEnd="60000">
                                      <p:stCondLst>
                                        <p:cond delay="2400"/>
                                      </p:stCondLst>
                                      <p:childTnLst>
                                        <p:set>
                                          <p:cBhvr>
                                            <p:cTn id="51" dur="1" fill="hold">
                                              <p:stCondLst>
                                                <p:cond delay="0"/>
                                              </p:stCondLst>
                                            </p:cTn>
                                            <p:tgtEl>
                                              <p:spTgt spid="12"/>
                                            </p:tgtEl>
                                            <p:attrNameLst>
                                              <p:attrName>style.visibility</p:attrName>
                                            </p:attrNameLst>
                                          </p:cBhvr>
                                          <p:to>
                                            <p:strVal val="visible"/>
                                          </p:to>
                                        </p:set>
                                        <p:anim calcmode="lin" valueType="num" p14:bounceEnd="60000">
                                          <p:cBhvr additive="base">
                                            <p:cTn id="52" dur="75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53" dur="750" fill="hold"/>
                                            <p:tgtEl>
                                              <p:spTgt spid="12"/>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14:presetBounceEnd="60000">
                                      <p:stCondLst>
                                        <p:cond delay="2500"/>
                                      </p:stCondLst>
                                      <p:childTnLst>
                                        <p:set>
                                          <p:cBhvr>
                                            <p:cTn id="55" dur="1" fill="hold">
                                              <p:stCondLst>
                                                <p:cond delay="0"/>
                                              </p:stCondLst>
                                            </p:cTn>
                                            <p:tgtEl>
                                              <p:spTgt spid="14"/>
                                            </p:tgtEl>
                                            <p:attrNameLst>
                                              <p:attrName>style.visibility</p:attrName>
                                            </p:attrNameLst>
                                          </p:cBhvr>
                                          <p:to>
                                            <p:strVal val="visible"/>
                                          </p:to>
                                        </p:set>
                                        <p:anim calcmode="lin" valueType="num" p14:bounceEnd="60000">
                                          <p:cBhvr additive="base">
                                            <p:cTn id="56" dur="750" fill="hold"/>
                                            <p:tgtEl>
                                              <p:spTgt spid="14"/>
                                            </p:tgtEl>
                                            <p:attrNameLst>
                                              <p:attrName>ppt_x</p:attrName>
                                            </p:attrNameLst>
                                          </p:cBhvr>
                                          <p:tavLst>
                                            <p:tav tm="0">
                                              <p:val>
                                                <p:strVal val="1+#ppt_w/2"/>
                                              </p:val>
                                            </p:tav>
                                            <p:tav tm="100000">
                                              <p:val>
                                                <p:strVal val="#ppt_x"/>
                                              </p:val>
                                            </p:tav>
                                          </p:tavLst>
                                        </p:anim>
                                        <p:anim calcmode="lin" valueType="num" p14:bounceEnd="60000">
                                          <p:cBhvr additive="base">
                                            <p:cTn id="57" dur="750" fill="hold"/>
                                            <p:tgtEl>
                                              <p:spTgt spid="1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14:presetBounceEnd="60000">
                                      <p:stCondLst>
                                        <p:cond delay="2600"/>
                                      </p:stCondLst>
                                      <p:childTnLst>
                                        <p:set>
                                          <p:cBhvr>
                                            <p:cTn id="59" dur="1" fill="hold">
                                              <p:stCondLst>
                                                <p:cond delay="0"/>
                                              </p:stCondLst>
                                            </p:cTn>
                                            <p:tgtEl>
                                              <p:spTgt spid="31"/>
                                            </p:tgtEl>
                                            <p:attrNameLst>
                                              <p:attrName>style.visibility</p:attrName>
                                            </p:attrNameLst>
                                          </p:cBhvr>
                                          <p:to>
                                            <p:strVal val="visible"/>
                                          </p:to>
                                        </p:set>
                                        <p:anim calcmode="lin" valueType="num" p14:bounceEnd="60000">
                                          <p:cBhvr additive="base">
                                            <p:cTn id="60" dur="750" fill="hold"/>
                                            <p:tgtEl>
                                              <p:spTgt spid="31"/>
                                            </p:tgtEl>
                                            <p:attrNameLst>
                                              <p:attrName>ppt_x</p:attrName>
                                            </p:attrNameLst>
                                          </p:cBhvr>
                                          <p:tavLst>
                                            <p:tav tm="0">
                                              <p:val>
                                                <p:strVal val="1+#ppt_w/2"/>
                                              </p:val>
                                            </p:tav>
                                            <p:tav tm="100000">
                                              <p:val>
                                                <p:strVal val="#ppt_x"/>
                                              </p:val>
                                            </p:tav>
                                          </p:tavLst>
                                        </p:anim>
                                        <p:anim calcmode="lin" valueType="num" p14:bounceEnd="60000">
                                          <p:cBhvr additive="base">
                                            <p:cTn id="61" dur="750" fill="hold"/>
                                            <p:tgtEl>
                                              <p:spTgt spid="31"/>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14:presetBounceEnd="60000">
                                      <p:stCondLst>
                                        <p:cond delay="2700"/>
                                      </p:stCondLst>
                                      <p:childTnLst>
                                        <p:set>
                                          <p:cBhvr>
                                            <p:cTn id="63" dur="1" fill="hold">
                                              <p:stCondLst>
                                                <p:cond delay="0"/>
                                              </p:stCondLst>
                                            </p:cTn>
                                            <p:tgtEl>
                                              <p:spTgt spid="34"/>
                                            </p:tgtEl>
                                            <p:attrNameLst>
                                              <p:attrName>style.visibility</p:attrName>
                                            </p:attrNameLst>
                                          </p:cBhvr>
                                          <p:to>
                                            <p:strVal val="visible"/>
                                          </p:to>
                                        </p:set>
                                        <p:anim calcmode="lin" valueType="num" p14:bounceEnd="60000">
                                          <p:cBhvr additive="base">
                                            <p:cTn id="64" dur="75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65" dur="750" fill="hold"/>
                                            <p:tgtEl>
                                              <p:spTgt spid="34"/>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14:presetBounceEnd="60000">
                                      <p:stCondLst>
                                        <p:cond delay="3400"/>
                                      </p:stCondLst>
                                      <p:childTnLst>
                                        <p:set>
                                          <p:cBhvr>
                                            <p:cTn id="67" dur="1" fill="hold">
                                              <p:stCondLst>
                                                <p:cond delay="0"/>
                                              </p:stCondLst>
                                            </p:cTn>
                                            <p:tgtEl>
                                              <p:spTgt spid="36"/>
                                            </p:tgtEl>
                                            <p:attrNameLst>
                                              <p:attrName>style.visibility</p:attrName>
                                            </p:attrNameLst>
                                          </p:cBhvr>
                                          <p:to>
                                            <p:strVal val="visible"/>
                                          </p:to>
                                        </p:set>
                                        <p:anim calcmode="lin" valueType="num" p14:bounceEnd="60000">
                                          <p:cBhvr additive="base">
                                            <p:cTn id="68" dur="750" fill="hold"/>
                                            <p:tgtEl>
                                              <p:spTgt spid="36"/>
                                            </p:tgtEl>
                                            <p:attrNameLst>
                                              <p:attrName>ppt_x</p:attrName>
                                            </p:attrNameLst>
                                          </p:cBhvr>
                                          <p:tavLst>
                                            <p:tav tm="0">
                                              <p:val>
                                                <p:strVal val="1+#ppt_w/2"/>
                                              </p:val>
                                            </p:tav>
                                            <p:tav tm="100000">
                                              <p:val>
                                                <p:strVal val="#ppt_x"/>
                                              </p:val>
                                            </p:tav>
                                          </p:tavLst>
                                        </p:anim>
                                        <p:anim calcmode="lin" valueType="num" p14:bounceEnd="60000">
                                          <p:cBhvr additive="base">
                                            <p:cTn id="69" dur="750" fill="hold"/>
                                            <p:tgtEl>
                                              <p:spTgt spid="36"/>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14:presetBounceEnd="60000">
                                      <p:stCondLst>
                                        <p:cond delay="3500"/>
                                      </p:stCondLst>
                                      <p:childTnLst>
                                        <p:set>
                                          <p:cBhvr>
                                            <p:cTn id="71" dur="1" fill="hold">
                                              <p:stCondLst>
                                                <p:cond delay="0"/>
                                              </p:stCondLst>
                                            </p:cTn>
                                            <p:tgtEl>
                                              <p:spTgt spid="13"/>
                                            </p:tgtEl>
                                            <p:attrNameLst>
                                              <p:attrName>style.visibility</p:attrName>
                                            </p:attrNameLst>
                                          </p:cBhvr>
                                          <p:to>
                                            <p:strVal val="visible"/>
                                          </p:to>
                                        </p:set>
                                        <p:anim calcmode="lin" valueType="num" p14:bounceEnd="60000">
                                          <p:cBhvr additive="base">
                                            <p:cTn id="72" dur="750" fill="hold"/>
                                            <p:tgtEl>
                                              <p:spTgt spid="13"/>
                                            </p:tgtEl>
                                            <p:attrNameLst>
                                              <p:attrName>ppt_x</p:attrName>
                                            </p:attrNameLst>
                                          </p:cBhvr>
                                          <p:tavLst>
                                            <p:tav tm="0">
                                              <p:val>
                                                <p:strVal val="1+#ppt_w/2"/>
                                              </p:val>
                                            </p:tav>
                                            <p:tav tm="100000">
                                              <p:val>
                                                <p:strVal val="#ppt_x"/>
                                              </p:val>
                                            </p:tav>
                                          </p:tavLst>
                                        </p:anim>
                                        <p:anim calcmode="lin" valueType="num" p14:bounceEnd="60000">
                                          <p:cBhvr additive="base">
                                            <p:cTn id="73" dur="750" fill="hold"/>
                                            <p:tgtEl>
                                              <p:spTgt spid="13"/>
                                            </p:tgtEl>
                                            <p:attrNameLst>
                                              <p:attrName>ppt_y</p:attrName>
                                            </p:attrNameLst>
                                          </p:cBhvr>
                                          <p:tavLst>
                                            <p:tav tm="0">
                                              <p:val>
                                                <p:strVal val="#ppt_y"/>
                                              </p:val>
                                            </p:tav>
                                            <p:tav tm="100000">
                                              <p:val>
                                                <p:strVal val="#ppt_y"/>
                                              </p:val>
                                            </p:tav>
                                          </p:tavLst>
                                        </p:anim>
                                      </p:childTnLst>
                                    </p:cTn>
                                  </p:par>
                                  <p:par>
                                    <p:cTn id="74" presetID="2" presetClass="entr" presetSubtype="2" fill="hold" nodeType="withEffect" p14:presetBounceEnd="60000">
                                      <p:stCondLst>
                                        <p:cond delay="3600"/>
                                      </p:stCondLst>
                                      <p:childTnLst>
                                        <p:set>
                                          <p:cBhvr>
                                            <p:cTn id="75" dur="1" fill="hold">
                                              <p:stCondLst>
                                                <p:cond delay="0"/>
                                              </p:stCondLst>
                                            </p:cTn>
                                            <p:tgtEl>
                                              <p:spTgt spid="18"/>
                                            </p:tgtEl>
                                            <p:attrNameLst>
                                              <p:attrName>style.visibility</p:attrName>
                                            </p:attrNameLst>
                                          </p:cBhvr>
                                          <p:to>
                                            <p:strVal val="visible"/>
                                          </p:to>
                                        </p:set>
                                        <p:anim calcmode="lin" valueType="num" p14:bounceEnd="60000">
                                          <p:cBhvr additive="base">
                                            <p:cTn id="76" dur="750" fill="hold"/>
                                            <p:tgtEl>
                                              <p:spTgt spid="18"/>
                                            </p:tgtEl>
                                            <p:attrNameLst>
                                              <p:attrName>ppt_x</p:attrName>
                                            </p:attrNameLst>
                                          </p:cBhvr>
                                          <p:tavLst>
                                            <p:tav tm="0">
                                              <p:val>
                                                <p:strVal val="1+#ppt_w/2"/>
                                              </p:val>
                                            </p:tav>
                                            <p:tav tm="100000">
                                              <p:val>
                                                <p:strVal val="#ppt_x"/>
                                              </p:val>
                                            </p:tav>
                                          </p:tavLst>
                                        </p:anim>
                                        <p:anim calcmode="lin" valueType="num" p14:bounceEnd="60000">
                                          <p:cBhvr additive="base">
                                            <p:cTn id="77" dur="750" fill="hold"/>
                                            <p:tgtEl>
                                              <p:spTgt spid="18"/>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14:presetBounceEnd="60000">
                                      <p:stCondLst>
                                        <p:cond delay="3700"/>
                                      </p:stCondLst>
                                      <p:childTnLst>
                                        <p:set>
                                          <p:cBhvr>
                                            <p:cTn id="79" dur="1" fill="hold">
                                              <p:stCondLst>
                                                <p:cond delay="0"/>
                                              </p:stCondLst>
                                            </p:cTn>
                                            <p:tgtEl>
                                              <p:spTgt spid="32"/>
                                            </p:tgtEl>
                                            <p:attrNameLst>
                                              <p:attrName>style.visibility</p:attrName>
                                            </p:attrNameLst>
                                          </p:cBhvr>
                                          <p:to>
                                            <p:strVal val="visible"/>
                                          </p:to>
                                        </p:set>
                                        <p:anim calcmode="lin" valueType="num" p14:bounceEnd="60000">
                                          <p:cBhvr additive="base">
                                            <p:cTn id="80" dur="75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81" dur="750" fill="hold"/>
                                            <p:tgtEl>
                                              <p:spTgt spid="32"/>
                                            </p:tgtEl>
                                            <p:attrNameLst>
                                              <p:attrName>ppt_y</p:attrName>
                                            </p:attrNameLst>
                                          </p:cBhvr>
                                          <p:tavLst>
                                            <p:tav tm="0">
                                              <p:val>
                                                <p:strVal val="#ppt_y"/>
                                              </p:val>
                                            </p:tav>
                                            <p:tav tm="100000">
                                              <p:val>
                                                <p:strVal val="#ppt_y"/>
                                              </p:val>
                                            </p:tav>
                                          </p:tavLst>
                                        </p:anim>
                                      </p:childTnLst>
                                    </p:cTn>
                                  </p:par>
                                </p:childTnLst>
                              </p:cTn>
                            </p:par>
                            <p:par>
                              <p:cTn id="82" fill="hold">
                                <p:stCondLst>
                                  <p:cond delay="2000"/>
                                </p:stCondLst>
                                <p:childTnLst>
                                  <p:par>
                                    <p:cTn id="83" presetID="47" presetClass="entr" presetSubtype="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1000"/>
                                            <p:tgtEl>
                                              <p:spTgt spid="37"/>
                                            </p:tgtEl>
                                          </p:cBhvr>
                                        </p:animEffect>
                                        <p:anim calcmode="lin" valueType="num">
                                          <p:cBhvr>
                                            <p:cTn id="86" dur="1000" fill="hold"/>
                                            <p:tgtEl>
                                              <p:spTgt spid="37"/>
                                            </p:tgtEl>
                                            <p:attrNameLst>
                                              <p:attrName>ppt_x</p:attrName>
                                            </p:attrNameLst>
                                          </p:cBhvr>
                                          <p:tavLst>
                                            <p:tav tm="0">
                                              <p:val>
                                                <p:strVal val="#ppt_x"/>
                                              </p:val>
                                            </p:tav>
                                            <p:tav tm="100000">
                                              <p:val>
                                                <p:strVal val="#ppt_x"/>
                                              </p:val>
                                            </p:tav>
                                          </p:tavLst>
                                        </p:anim>
                                        <p:anim calcmode="lin" valueType="num">
                                          <p:cBhvr>
                                            <p:cTn id="87" dur="1000" fill="hold"/>
                                            <p:tgtEl>
                                              <p:spTgt spid="37"/>
                                            </p:tgtEl>
                                            <p:attrNameLst>
                                              <p:attrName>ppt_y</p:attrName>
                                            </p:attrNameLst>
                                          </p:cBhvr>
                                          <p:tavLst>
                                            <p:tav tm="0">
                                              <p:val>
                                                <p:strVal val="#ppt_y-.1"/>
                                              </p:val>
                                            </p:tav>
                                            <p:tav tm="100000">
                                              <p:val>
                                                <p:strVal val="#ppt_y"/>
                                              </p:val>
                                            </p:tav>
                                          </p:tavLst>
                                        </p:anim>
                                      </p:childTnLst>
                                    </p:cTn>
                                  </p:par>
                                </p:childTnLst>
                              </p:cTn>
                            </p:par>
                            <p:par>
                              <p:cTn id="88" fill="hold">
                                <p:stCondLst>
                                  <p:cond delay="3000"/>
                                </p:stCondLst>
                                <p:childTnLst>
                                  <p:par>
                                    <p:cTn id="89" presetID="42" presetClass="entr" presetSubtype="0" fill="hold" grpId="0" nodeType="after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1000"/>
                                            <p:tgtEl>
                                              <p:spTgt spid="39"/>
                                            </p:tgtEl>
                                          </p:cBhvr>
                                        </p:animEffect>
                                        <p:anim calcmode="lin" valueType="num">
                                          <p:cBhvr>
                                            <p:cTn id="92" dur="1000" fill="hold"/>
                                            <p:tgtEl>
                                              <p:spTgt spid="39"/>
                                            </p:tgtEl>
                                            <p:attrNameLst>
                                              <p:attrName>ppt_x</p:attrName>
                                            </p:attrNameLst>
                                          </p:cBhvr>
                                          <p:tavLst>
                                            <p:tav tm="0">
                                              <p:val>
                                                <p:strVal val="#ppt_x"/>
                                              </p:val>
                                            </p:tav>
                                            <p:tav tm="100000">
                                              <p:val>
                                                <p:strVal val="#ppt_x"/>
                                              </p:val>
                                            </p:tav>
                                          </p:tavLst>
                                        </p:anim>
                                        <p:anim calcmode="lin" valueType="num">
                                          <p:cBhvr>
                                            <p:cTn id="93" dur="1000" fill="hold"/>
                                            <p:tgtEl>
                                              <p:spTgt spid="39"/>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7" presetClass="entr" presetSubtype="0" fill="hold" grpId="0" nodeType="afterEffect">
                                      <p:stCondLst>
                                        <p:cond delay="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1000"/>
                                            <p:tgtEl>
                                              <p:spTgt spid="38"/>
                                            </p:tgtEl>
                                          </p:cBhvr>
                                        </p:animEffect>
                                        <p:anim calcmode="lin" valueType="num">
                                          <p:cBhvr>
                                            <p:cTn id="98" dur="1000" fill="hold"/>
                                            <p:tgtEl>
                                              <p:spTgt spid="38"/>
                                            </p:tgtEl>
                                            <p:attrNameLst>
                                              <p:attrName>ppt_x</p:attrName>
                                            </p:attrNameLst>
                                          </p:cBhvr>
                                          <p:tavLst>
                                            <p:tav tm="0">
                                              <p:val>
                                                <p:strVal val="#ppt_x"/>
                                              </p:val>
                                            </p:tav>
                                            <p:tav tm="100000">
                                              <p:val>
                                                <p:strVal val="#ppt_x"/>
                                              </p:val>
                                            </p:tav>
                                          </p:tavLst>
                                        </p:anim>
                                        <p:anim calcmode="lin" valueType="num">
                                          <p:cBhvr>
                                            <p:cTn id="99" dur="1000" fill="hold"/>
                                            <p:tgtEl>
                                              <p:spTgt spid="38"/>
                                            </p:tgtEl>
                                            <p:attrNameLst>
                                              <p:attrName>ppt_y</p:attrName>
                                            </p:attrNameLst>
                                          </p:cBhvr>
                                          <p:tavLst>
                                            <p:tav tm="0">
                                              <p:val>
                                                <p:strVal val="#ppt_y-.1"/>
                                              </p:val>
                                            </p:tav>
                                            <p:tav tm="100000">
                                              <p:val>
                                                <p:strVal val="#ppt_y"/>
                                              </p:val>
                                            </p:tav>
                                          </p:tavLst>
                                        </p:anim>
                                      </p:childTnLst>
                                    </p:cTn>
                                  </p:par>
                                </p:childTnLst>
                              </p:cTn>
                            </p:par>
                            <p:par>
                              <p:cTn id="100" fill="hold">
                                <p:stCondLst>
                                  <p:cond delay="5000"/>
                                </p:stCondLst>
                                <p:childTnLst>
                                  <p:par>
                                    <p:cTn id="101" presetID="42" presetClass="entr" presetSubtype="0" fill="hold" grpId="0" nodeType="afterEffect">
                                      <p:stCondLst>
                                        <p:cond delay="0"/>
                                      </p:stCondLst>
                                      <p:childTnLst>
                                        <p:set>
                                          <p:cBhvr>
                                            <p:cTn id="102" dur="1" fill="hold">
                                              <p:stCondLst>
                                                <p:cond delay="0"/>
                                              </p:stCondLst>
                                            </p:cTn>
                                            <p:tgtEl>
                                              <p:spTgt spid="40"/>
                                            </p:tgtEl>
                                            <p:attrNameLst>
                                              <p:attrName>style.visibility</p:attrName>
                                            </p:attrNameLst>
                                          </p:cBhvr>
                                          <p:to>
                                            <p:strVal val="visible"/>
                                          </p:to>
                                        </p:set>
                                        <p:animEffect transition="in" filter="fade">
                                          <p:cBhvr>
                                            <p:cTn id="103" dur="1000"/>
                                            <p:tgtEl>
                                              <p:spTgt spid="40"/>
                                            </p:tgtEl>
                                          </p:cBhvr>
                                        </p:animEffect>
                                        <p:anim calcmode="lin" valueType="num">
                                          <p:cBhvr>
                                            <p:cTn id="104" dur="1000" fill="hold"/>
                                            <p:tgtEl>
                                              <p:spTgt spid="40"/>
                                            </p:tgtEl>
                                            <p:attrNameLst>
                                              <p:attrName>ppt_x</p:attrName>
                                            </p:attrNameLst>
                                          </p:cBhvr>
                                          <p:tavLst>
                                            <p:tav tm="0">
                                              <p:val>
                                                <p:strVal val="#ppt_x"/>
                                              </p:val>
                                            </p:tav>
                                            <p:tav tm="100000">
                                              <p:val>
                                                <p:strVal val="#ppt_x"/>
                                              </p:val>
                                            </p:tav>
                                          </p:tavLst>
                                        </p:anim>
                                        <p:anim calcmode="lin" valueType="num">
                                          <p:cBhvr>
                                            <p:cTn id="105"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29" grpId="0"/>
          <p:bldP spid="30" grpId="0"/>
          <p:bldP spid="31" grpId="0"/>
          <p:bldP spid="32" grpId="0"/>
          <p:bldP spid="33" grpId="0"/>
          <p:bldP spid="34" grpId="0"/>
          <p:bldP spid="35" grpId="0"/>
          <p:bldP spid="36" grpId="0"/>
          <p:bldP spid="37" grpId="0"/>
          <p:bldP spid="38" grpId="0"/>
          <p:bldP spid="39" grpId="0"/>
          <p:bldP spid="40"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1000" fill="hold"/>
                                            <p:tgtEl>
                                              <p:spTgt spid="9"/>
                                            </p:tgtEl>
                                            <p:attrNameLst>
                                              <p:attrName>ppt_w</p:attrName>
                                            </p:attrNameLst>
                                          </p:cBhvr>
                                          <p:tavLst>
                                            <p:tav tm="0">
                                              <p:val>
                                                <p:strVal val="#ppt_w*0.70"/>
                                              </p:val>
                                            </p:tav>
                                            <p:tav tm="100000">
                                              <p:val>
                                                <p:strVal val="#ppt_w"/>
                                              </p:val>
                                            </p:tav>
                                          </p:tavLst>
                                        </p:anim>
                                        <p:anim calcmode="lin" valueType="num">
                                          <p:cBhvr>
                                            <p:cTn id="15" dur="1000" fill="hold"/>
                                            <p:tgtEl>
                                              <p:spTgt spid="9"/>
                                            </p:tgtEl>
                                            <p:attrNameLst>
                                              <p:attrName>ppt_h</p:attrName>
                                            </p:attrNameLst>
                                          </p:cBhvr>
                                          <p:tavLst>
                                            <p:tav tm="0">
                                              <p:val>
                                                <p:strVal val="#ppt_h"/>
                                              </p:val>
                                            </p:tav>
                                            <p:tav tm="100000">
                                              <p:val>
                                                <p:strVal val="#ppt_h"/>
                                              </p:val>
                                            </p:tav>
                                          </p:tavLst>
                                        </p:anim>
                                        <p:animEffect transition="in" filter="fade">
                                          <p:cBhvr>
                                            <p:cTn id="16" dur="1000"/>
                                            <p:tgtEl>
                                              <p:spTgt spid="9"/>
                                            </p:tgtEl>
                                          </p:cBhvr>
                                        </p:animEffect>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750" fill="hold"/>
                                            <p:tgtEl>
                                              <p:spTgt spid="10"/>
                                            </p:tgtEl>
                                            <p:attrNameLst>
                                              <p:attrName>ppt_x</p:attrName>
                                            </p:attrNameLst>
                                          </p:cBhvr>
                                          <p:tavLst>
                                            <p:tav tm="0">
                                              <p:val>
                                                <p:strVal val="1+#ppt_w/2"/>
                                              </p:val>
                                            </p:tav>
                                            <p:tav tm="100000">
                                              <p:val>
                                                <p:strVal val="#ppt_x"/>
                                              </p:val>
                                            </p:tav>
                                          </p:tavLst>
                                        </p:anim>
                                        <p:anim calcmode="lin" valueType="num">
                                          <p:cBhvr additive="base">
                                            <p:cTn id="21" dur="750" fill="hold"/>
                                            <p:tgtEl>
                                              <p:spTgt spid="10"/>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20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750" fill="hold"/>
                                            <p:tgtEl>
                                              <p:spTgt spid="26"/>
                                            </p:tgtEl>
                                            <p:attrNameLst>
                                              <p:attrName>ppt_x</p:attrName>
                                            </p:attrNameLst>
                                          </p:cBhvr>
                                          <p:tavLst>
                                            <p:tav tm="0">
                                              <p:val>
                                                <p:strVal val="1+#ppt_w/2"/>
                                              </p:val>
                                            </p:tav>
                                            <p:tav tm="100000">
                                              <p:val>
                                                <p:strVal val="#ppt_x"/>
                                              </p:val>
                                            </p:tav>
                                          </p:tavLst>
                                        </p:anim>
                                        <p:anim calcmode="lin" valueType="num">
                                          <p:cBhvr additive="base">
                                            <p:cTn id="25" dur="750" fill="hold"/>
                                            <p:tgtEl>
                                              <p:spTgt spid="26"/>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3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750" fill="hold"/>
                                            <p:tgtEl>
                                              <p:spTgt spid="29"/>
                                            </p:tgtEl>
                                            <p:attrNameLst>
                                              <p:attrName>ppt_x</p:attrName>
                                            </p:attrNameLst>
                                          </p:cBhvr>
                                          <p:tavLst>
                                            <p:tav tm="0">
                                              <p:val>
                                                <p:strVal val="1+#ppt_w/2"/>
                                              </p:val>
                                            </p:tav>
                                            <p:tav tm="100000">
                                              <p:val>
                                                <p:strVal val="#ppt_x"/>
                                              </p:val>
                                            </p:tav>
                                          </p:tavLst>
                                        </p:anim>
                                        <p:anim calcmode="lin" valueType="num">
                                          <p:cBhvr additive="base">
                                            <p:cTn id="29" dur="750" fill="hold"/>
                                            <p:tgtEl>
                                              <p:spTgt spid="29"/>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750" fill="hold"/>
                                            <p:tgtEl>
                                              <p:spTgt spid="33"/>
                                            </p:tgtEl>
                                            <p:attrNameLst>
                                              <p:attrName>ppt_x</p:attrName>
                                            </p:attrNameLst>
                                          </p:cBhvr>
                                          <p:tavLst>
                                            <p:tav tm="0">
                                              <p:val>
                                                <p:strVal val="1+#ppt_w/2"/>
                                              </p:val>
                                            </p:tav>
                                            <p:tav tm="100000">
                                              <p:val>
                                                <p:strVal val="#ppt_x"/>
                                              </p:val>
                                            </p:tav>
                                          </p:tavLst>
                                        </p:anim>
                                        <p:anim calcmode="lin" valueType="num">
                                          <p:cBhvr additive="base">
                                            <p:cTn id="33" dur="750" fill="hold"/>
                                            <p:tgtEl>
                                              <p:spTgt spid="3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110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750" fill="hold"/>
                                            <p:tgtEl>
                                              <p:spTgt spid="35"/>
                                            </p:tgtEl>
                                            <p:attrNameLst>
                                              <p:attrName>ppt_x</p:attrName>
                                            </p:attrNameLst>
                                          </p:cBhvr>
                                          <p:tavLst>
                                            <p:tav tm="0">
                                              <p:val>
                                                <p:strVal val="1+#ppt_w/2"/>
                                              </p:val>
                                            </p:tav>
                                            <p:tav tm="100000">
                                              <p:val>
                                                <p:strVal val="#ppt_x"/>
                                              </p:val>
                                            </p:tav>
                                          </p:tavLst>
                                        </p:anim>
                                        <p:anim calcmode="lin" valueType="num">
                                          <p:cBhvr additive="base">
                                            <p:cTn id="37" dur="750" fill="hold"/>
                                            <p:tgtEl>
                                              <p:spTgt spid="3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20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750" fill="hold"/>
                                            <p:tgtEl>
                                              <p:spTgt spid="11"/>
                                            </p:tgtEl>
                                            <p:attrNameLst>
                                              <p:attrName>ppt_x</p:attrName>
                                            </p:attrNameLst>
                                          </p:cBhvr>
                                          <p:tavLst>
                                            <p:tav tm="0">
                                              <p:val>
                                                <p:strVal val="1+#ppt_w/2"/>
                                              </p:val>
                                            </p:tav>
                                            <p:tav tm="100000">
                                              <p:val>
                                                <p:strVal val="#ppt_x"/>
                                              </p:val>
                                            </p:tav>
                                          </p:tavLst>
                                        </p:anim>
                                        <p:anim calcmode="lin" valueType="num">
                                          <p:cBhvr additive="base">
                                            <p:cTn id="41" dur="750" fill="hold"/>
                                            <p:tgtEl>
                                              <p:spTgt spid="11"/>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130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750" fill="hold"/>
                                            <p:tgtEl>
                                              <p:spTgt spid="22"/>
                                            </p:tgtEl>
                                            <p:attrNameLst>
                                              <p:attrName>ppt_x</p:attrName>
                                            </p:attrNameLst>
                                          </p:cBhvr>
                                          <p:tavLst>
                                            <p:tav tm="0">
                                              <p:val>
                                                <p:strVal val="1+#ppt_w/2"/>
                                              </p:val>
                                            </p:tav>
                                            <p:tav tm="100000">
                                              <p:val>
                                                <p:strVal val="#ppt_x"/>
                                              </p:val>
                                            </p:tav>
                                          </p:tavLst>
                                        </p:anim>
                                        <p:anim calcmode="lin" valueType="num">
                                          <p:cBhvr additive="base">
                                            <p:cTn id="45" dur="750" fill="hold"/>
                                            <p:tgtEl>
                                              <p:spTgt spid="22"/>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140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750" fill="hold"/>
                                            <p:tgtEl>
                                              <p:spTgt spid="30"/>
                                            </p:tgtEl>
                                            <p:attrNameLst>
                                              <p:attrName>ppt_x</p:attrName>
                                            </p:attrNameLst>
                                          </p:cBhvr>
                                          <p:tavLst>
                                            <p:tav tm="0">
                                              <p:val>
                                                <p:strVal val="1+#ppt_w/2"/>
                                              </p:val>
                                            </p:tav>
                                            <p:tav tm="100000">
                                              <p:val>
                                                <p:strVal val="#ppt_x"/>
                                              </p:val>
                                            </p:tav>
                                          </p:tavLst>
                                        </p:anim>
                                        <p:anim calcmode="lin" valueType="num">
                                          <p:cBhvr additive="base">
                                            <p:cTn id="49" dur="750" fill="hold"/>
                                            <p:tgtEl>
                                              <p:spTgt spid="30"/>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240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750" fill="hold"/>
                                            <p:tgtEl>
                                              <p:spTgt spid="12"/>
                                            </p:tgtEl>
                                            <p:attrNameLst>
                                              <p:attrName>ppt_x</p:attrName>
                                            </p:attrNameLst>
                                          </p:cBhvr>
                                          <p:tavLst>
                                            <p:tav tm="0">
                                              <p:val>
                                                <p:strVal val="1+#ppt_w/2"/>
                                              </p:val>
                                            </p:tav>
                                            <p:tav tm="100000">
                                              <p:val>
                                                <p:strVal val="#ppt_x"/>
                                              </p:val>
                                            </p:tav>
                                          </p:tavLst>
                                        </p:anim>
                                        <p:anim calcmode="lin" valueType="num">
                                          <p:cBhvr additive="base">
                                            <p:cTn id="53" dur="750" fill="hold"/>
                                            <p:tgtEl>
                                              <p:spTgt spid="12"/>
                                            </p:tgtEl>
                                            <p:attrNameLst>
                                              <p:attrName>ppt_y</p:attrName>
                                            </p:attrNameLst>
                                          </p:cBhvr>
                                          <p:tavLst>
                                            <p:tav tm="0">
                                              <p:val>
                                                <p:strVal val="#ppt_y"/>
                                              </p:val>
                                            </p:tav>
                                            <p:tav tm="100000">
                                              <p:val>
                                                <p:strVal val="#ppt_y"/>
                                              </p:val>
                                            </p:tav>
                                          </p:tavLst>
                                        </p:anim>
                                      </p:childTnLst>
                                    </p:cTn>
                                  </p:par>
                                  <p:par>
                                    <p:cTn id="54" presetID="2" presetClass="entr" presetSubtype="2" fill="hold" nodeType="withEffect">
                                      <p:stCondLst>
                                        <p:cond delay="2500"/>
                                      </p:stCondLst>
                                      <p:childTnLst>
                                        <p:set>
                                          <p:cBhvr>
                                            <p:cTn id="55" dur="1" fill="hold">
                                              <p:stCondLst>
                                                <p:cond delay="0"/>
                                              </p:stCondLst>
                                            </p:cTn>
                                            <p:tgtEl>
                                              <p:spTgt spid="14"/>
                                            </p:tgtEl>
                                            <p:attrNameLst>
                                              <p:attrName>style.visibility</p:attrName>
                                            </p:attrNameLst>
                                          </p:cBhvr>
                                          <p:to>
                                            <p:strVal val="visible"/>
                                          </p:to>
                                        </p:set>
                                        <p:anim calcmode="lin" valueType="num">
                                          <p:cBhvr additive="base">
                                            <p:cTn id="56" dur="750" fill="hold"/>
                                            <p:tgtEl>
                                              <p:spTgt spid="14"/>
                                            </p:tgtEl>
                                            <p:attrNameLst>
                                              <p:attrName>ppt_x</p:attrName>
                                            </p:attrNameLst>
                                          </p:cBhvr>
                                          <p:tavLst>
                                            <p:tav tm="0">
                                              <p:val>
                                                <p:strVal val="1+#ppt_w/2"/>
                                              </p:val>
                                            </p:tav>
                                            <p:tav tm="100000">
                                              <p:val>
                                                <p:strVal val="#ppt_x"/>
                                              </p:val>
                                            </p:tav>
                                          </p:tavLst>
                                        </p:anim>
                                        <p:anim calcmode="lin" valueType="num">
                                          <p:cBhvr additive="base">
                                            <p:cTn id="57" dur="750" fill="hold"/>
                                            <p:tgtEl>
                                              <p:spTgt spid="1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2600"/>
                                      </p:stCondLst>
                                      <p:childTnLst>
                                        <p:set>
                                          <p:cBhvr>
                                            <p:cTn id="59" dur="1" fill="hold">
                                              <p:stCondLst>
                                                <p:cond delay="0"/>
                                              </p:stCondLst>
                                            </p:cTn>
                                            <p:tgtEl>
                                              <p:spTgt spid="31"/>
                                            </p:tgtEl>
                                            <p:attrNameLst>
                                              <p:attrName>style.visibility</p:attrName>
                                            </p:attrNameLst>
                                          </p:cBhvr>
                                          <p:to>
                                            <p:strVal val="visible"/>
                                          </p:to>
                                        </p:set>
                                        <p:anim calcmode="lin" valueType="num">
                                          <p:cBhvr additive="base">
                                            <p:cTn id="60" dur="750" fill="hold"/>
                                            <p:tgtEl>
                                              <p:spTgt spid="31"/>
                                            </p:tgtEl>
                                            <p:attrNameLst>
                                              <p:attrName>ppt_x</p:attrName>
                                            </p:attrNameLst>
                                          </p:cBhvr>
                                          <p:tavLst>
                                            <p:tav tm="0">
                                              <p:val>
                                                <p:strVal val="1+#ppt_w/2"/>
                                              </p:val>
                                            </p:tav>
                                            <p:tav tm="100000">
                                              <p:val>
                                                <p:strVal val="#ppt_x"/>
                                              </p:val>
                                            </p:tav>
                                          </p:tavLst>
                                        </p:anim>
                                        <p:anim calcmode="lin" valueType="num">
                                          <p:cBhvr additive="base">
                                            <p:cTn id="61" dur="750" fill="hold"/>
                                            <p:tgtEl>
                                              <p:spTgt spid="31"/>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2700"/>
                                      </p:stCondLst>
                                      <p:childTnLst>
                                        <p:set>
                                          <p:cBhvr>
                                            <p:cTn id="63" dur="1" fill="hold">
                                              <p:stCondLst>
                                                <p:cond delay="0"/>
                                              </p:stCondLst>
                                            </p:cTn>
                                            <p:tgtEl>
                                              <p:spTgt spid="34"/>
                                            </p:tgtEl>
                                            <p:attrNameLst>
                                              <p:attrName>style.visibility</p:attrName>
                                            </p:attrNameLst>
                                          </p:cBhvr>
                                          <p:to>
                                            <p:strVal val="visible"/>
                                          </p:to>
                                        </p:set>
                                        <p:anim calcmode="lin" valueType="num">
                                          <p:cBhvr additive="base">
                                            <p:cTn id="64" dur="750" fill="hold"/>
                                            <p:tgtEl>
                                              <p:spTgt spid="34"/>
                                            </p:tgtEl>
                                            <p:attrNameLst>
                                              <p:attrName>ppt_x</p:attrName>
                                            </p:attrNameLst>
                                          </p:cBhvr>
                                          <p:tavLst>
                                            <p:tav tm="0">
                                              <p:val>
                                                <p:strVal val="1+#ppt_w/2"/>
                                              </p:val>
                                            </p:tav>
                                            <p:tav tm="100000">
                                              <p:val>
                                                <p:strVal val="#ppt_x"/>
                                              </p:val>
                                            </p:tav>
                                          </p:tavLst>
                                        </p:anim>
                                        <p:anim calcmode="lin" valueType="num">
                                          <p:cBhvr additive="base">
                                            <p:cTn id="65" dur="750" fill="hold"/>
                                            <p:tgtEl>
                                              <p:spTgt spid="34"/>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3400"/>
                                      </p:stCondLst>
                                      <p:childTnLst>
                                        <p:set>
                                          <p:cBhvr>
                                            <p:cTn id="67" dur="1" fill="hold">
                                              <p:stCondLst>
                                                <p:cond delay="0"/>
                                              </p:stCondLst>
                                            </p:cTn>
                                            <p:tgtEl>
                                              <p:spTgt spid="36"/>
                                            </p:tgtEl>
                                            <p:attrNameLst>
                                              <p:attrName>style.visibility</p:attrName>
                                            </p:attrNameLst>
                                          </p:cBhvr>
                                          <p:to>
                                            <p:strVal val="visible"/>
                                          </p:to>
                                        </p:set>
                                        <p:anim calcmode="lin" valueType="num">
                                          <p:cBhvr additive="base">
                                            <p:cTn id="68" dur="750" fill="hold"/>
                                            <p:tgtEl>
                                              <p:spTgt spid="36"/>
                                            </p:tgtEl>
                                            <p:attrNameLst>
                                              <p:attrName>ppt_x</p:attrName>
                                            </p:attrNameLst>
                                          </p:cBhvr>
                                          <p:tavLst>
                                            <p:tav tm="0">
                                              <p:val>
                                                <p:strVal val="1+#ppt_w/2"/>
                                              </p:val>
                                            </p:tav>
                                            <p:tav tm="100000">
                                              <p:val>
                                                <p:strVal val="#ppt_x"/>
                                              </p:val>
                                            </p:tav>
                                          </p:tavLst>
                                        </p:anim>
                                        <p:anim calcmode="lin" valueType="num">
                                          <p:cBhvr additive="base">
                                            <p:cTn id="69" dur="750" fill="hold"/>
                                            <p:tgtEl>
                                              <p:spTgt spid="36"/>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3500"/>
                                      </p:stCondLst>
                                      <p:childTnLst>
                                        <p:set>
                                          <p:cBhvr>
                                            <p:cTn id="71" dur="1" fill="hold">
                                              <p:stCondLst>
                                                <p:cond delay="0"/>
                                              </p:stCondLst>
                                            </p:cTn>
                                            <p:tgtEl>
                                              <p:spTgt spid="13"/>
                                            </p:tgtEl>
                                            <p:attrNameLst>
                                              <p:attrName>style.visibility</p:attrName>
                                            </p:attrNameLst>
                                          </p:cBhvr>
                                          <p:to>
                                            <p:strVal val="visible"/>
                                          </p:to>
                                        </p:set>
                                        <p:anim calcmode="lin" valueType="num">
                                          <p:cBhvr additive="base">
                                            <p:cTn id="72" dur="750" fill="hold"/>
                                            <p:tgtEl>
                                              <p:spTgt spid="13"/>
                                            </p:tgtEl>
                                            <p:attrNameLst>
                                              <p:attrName>ppt_x</p:attrName>
                                            </p:attrNameLst>
                                          </p:cBhvr>
                                          <p:tavLst>
                                            <p:tav tm="0">
                                              <p:val>
                                                <p:strVal val="1+#ppt_w/2"/>
                                              </p:val>
                                            </p:tav>
                                            <p:tav tm="100000">
                                              <p:val>
                                                <p:strVal val="#ppt_x"/>
                                              </p:val>
                                            </p:tav>
                                          </p:tavLst>
                                        </p:anim>
                                        <p:anim calcmode="lin" valueType="num">
                                          <p:cBhvr additive="base">
                                            <p:cTn id="73" dur="750" fill="hold"/>
                                            <p:tgtEl>
                                              <p:spTgt spid="13"/>
                                            </p:tgtEl>
                                            <p:attrNameLst>
                                              <p:attrName>ppt_y</p:attrName>
                                            </p:attrNameLst>
                                          </p:cBhvr>
                                          <p:tavLst>
                                            <p:tav tm="0">
                                              <p:val>
                                                <p:strVal val="#ppt_y"/>
                                              </p:val>
                                            </p:tav>
                                            <p:tav tm="100000">
                                              <p:val>
                                                <p:strVal val="#ppt_y"/>
                                              </p:val>
                                            </p:tav>
                                          </p:tavLst>
                                        </p:anim>
                                      </p:childTnLst>
                                    </p:cTn>
                                  </p:par>
                                  <p:par>
                                    <p:cTn id="74" presetID="2" presetClass="entr" presetSubtype="2" fill="hold" nodeType="withEffect">
                                      <p:stCondLst>
                                        <p:cond delay="3600"/>
                                      </p:stCondLst>
                                      <p:childTnLst>
                                        <p:set>
                                          <p:cBhvr>
                                            <p:cTn id="75" dur="1" fill="hold">
                                              <p:stCondLst>
                                                <p:cond delay="0"/>
                                              </p:stCondLst>
                                            </p:cTn>
                                            <p:tgtEl>
                                              <p:spTgt spid="18"/>
                                            </p:tgtEl>
                                            <p:attrNameLst>
                                              <p:attrName>style.visibility</p:attrName>
                                            </p:attrNameLst>
                                          </p:cBhvr>
                                          <p:to>
                                            <p:strVal val="visible"/>
                                          </p:to>
                                        </p:set>
                                        <p:anim calcmode="lin" valueType="num">
                                          <p:cBhvr additive="base">
                                            <p:cTn id="76" dur="750" fill="hold"/>
                                            <p:tgtEl>
                                              <p:spTgt spid="18"/>
                                            </p:tgtEl>
                                            <p:attrNameLst>
                                              <p:attrName>ppt_x</p:attrName>
                                            </p:attrNameLst>
                                          </p:cBhvr>
                                          <p:tavLst>
                                            <p:tav tm="0">
                                              <p:val>
                                                <p:strVal val="1+#ppt_w/2"/>
                                              </p:val>
                                            </p:tav>
                                            <p:tav tm="100000">
                                              <p:val>
                                                <p:strVal val="#ppt_x"/>
                                              </p:val>
                                            </p:tav>
                                          </p:tavLst>
                                        </p:anim>
                                        <p:anim calcmode="lin" valueType="num">
                                          <p:cBhvr additive="base">
                                            <p:cTn id="77" dur="750" fill="hold"/>
                                            <p:tgtEl>
                                              <p:spTgt spid="18"/>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3700"/>
                                      </p:stCondLst>
                                      <p:childTnLst>
                                        <p:set>
                                          <p:cBhvr>
                                            <p:cTn id="79" dur="1" fill="hold">
                                              <p:stCondLst>
                                                <p:cond delay="0"/>
                                              </p:stCondLst>
                                            </p:cTn>
                                            <p:tgtEl>
                                              <p:spTgt spid="32"/>
                                            </p:tgtEl>
                                            <p:attrNameLst>
                                              <p:attrName>style.visibility</p:attrName>
                                            </p:attrNameLst>
                                          </p:cBhvr>
                                          <p:to>
                                            <p:strVal val="visible"/>
                                          </p:to>
                                        </p:set>
                                        <p:anim calcmode="lin" valueType="num">
                                          <p:cBhvr additive="base">
                                            <p:cTn id="80" dur="750" fill="hold"/>
                                            <p:tgtEl>
                                              <p:spTgt spid="32"/>
                                            </p:tgtEl>
                                            <p:attrNameLst>
                                              <p:attrName>ppt_x</p:attrName>
                                            </p:attrNameLst>
                                          </p:cBhvr>
                                          <p:tavLst>
                                            <p:tav tm="0">
                                              <p:val>
                                                <p:strVal val="1+#ppt_w/2"/>
                                              </p:val>
                                            </p:tav>
                                            <p:tav tm="100000">
                                              <p:val>
                                                <p:strVal val="#ppt_x"/>
                                              </p:val>
                                            </p:tav>
                                          </p:tavLst>
                                        </p:anim>
                                        <p:anim calcmode="lin" valueType="num">
                                          <p:cBhvr additive="base">
                                            <p:cTn id="81" dur="750" fill="hold"/>
                                            <p:tgtEl>
                                              <p:spTgt spid="32"/>
                                            </p:tgtEl>
                                            <p:attrNameLst>
                                              <p:attrName>ppt_y</p:attrName>
                                            </p:attrNameLst>
                                          </p:cBhvr>
                                          <p:tavLst>
                                            <p:tav tm="0">
                                              <p:val>
                                                <p:strVal val="#ppt_y"/>
                                              </p:val>
                                            </p:tav>
                                            <p:tav tm="100000">
                                              <p:val>
                                                <p:strVal val="#ppt_y"/>
                                              </p:val>
                                            </p:tav>
                                          </p:tavLst>
                                        </p:anim>
                                      </p:childTnLst>
                                    </p:cTn>
                                  </p:par>
                                </p:childTnLst>
                              </p:cTn>
                            </p:par>
                            <p:par>
                              <p:cTn id="82" fill="hold">
                                <p:stCondLst>
                                  <p:cond delay="2000"/>
                                </p:stCondLst>
                                <p:childTnLst>
                                  <p:par>
                                    <p:cTn id="83" presetID="47" presetClass="entr" presetSubtype="0" fill="hold" grpId="0"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1000"/>
                                            <p:tgtEl>
                                              <p:spTgt spid="37"/>
                                            </p:tgtEl>
                                          </p:cBhvr>
                                        </p:animEffect>
                                        <p:anim calcmode="lin" valueType="num">
                                          <p:cBhvr>
                                            <p:cTn id="86" dur="1000" fill="hold"/>
                                            <p:tgtEl>
                                              <p:spTgt spid="37"/>
                                            </p:tgtEl>
                                            <p:attrNameLst>
                                              <p:attrName>ppt_x</p:attrName>
                                            </p:attrNameLst>
                                          </p:cBhvr>
                                          <p:tavLst>
                                            <p:tav tm="0">
                                              <p:val>
                                                <p:strVal val="#ppt_x"/>
                                              </p:val>
                                            </p:tav>
                                            <p:tav tm="100000">
                                              <p:val>
                                                <p:strVal val="#ppt_x"/>
                                              </p:val>
                                            </p:tav>
                                          </p:tavLst>
                                        </p:anim>
                                        <p:anim calcmode="lin" valueType="num">
                                          <p:cBhvr>
                                            <p:cTn id="87" dur="1000" fill="hold"/>
                                            <p:tgtEl>
                                              <p:spTgt spid="37"/>
                                            </p:tgtEl>
                                            <p:attrNameLst>
                                              <p:attrName>ppt_y</p:attrName>
                                            </p:attrNameLst>
                                          </p:cBhvr>
                                          <p:tavLst>
                                            <p:tav tm="0">
                                              <p:val>
                                                <p:strVal val="#ppt_y-.1"/>
                                              </p:val>
                                            </p:tav>
                                            <p:tav tm="100000">
                                              <p:val>
                                                <p:strVal val="#ppt_y"/>
                                              </p:val>
                                            </p:tav>
                                          </p:tavLst>
                                        </p:anim>
                                      </p:childTnLst>
                                    </p:cTn>
                                  </p:par>
                                </p:childTnLst>
                              </p:cTn>
                            </p:par>
                            <p:par>
                              <p:cTn id="88" fill="hold">
                                <p:stCondLst>
                                  <p:cond delay="3000"/>
                                </p:stCondLst>
                                <p:childTnLst>
                                  <p:par>
                                    <p:cTn id="89" presetID="42" presetClass="entr" presetSubtype="0" fill="hold" grpId="0" nodeType="afterEffect">
                                      <p:stCondLst>
                                        <p:cond delay="0"/>
                                      </p:stCondLst>
                                      <p:childTnLst>
                                        <p:set>
                                          <p:cBhvr>
                                            <p:cTn id="90" dur="1" fill="hold">
                                              <p:stCondLst>
                                                <p:cond delay="0"/>
                                              </p:stCondLst>
                                            </p:cTn>
                                            <p:tgtEl>
                                              <p:spTgt spid="39"/>
                                            </p:tgtEl>
                                            <p:attrNameLst>
                                              <p:attrName>style.visibility</p:attrName>
                                            </p:attrNameLst>
                                          </p:cBhvr>
                                          <p:to>
                                            <p:strVal val="visible"/>
                                          </p:to>
                                        </p:set>
                                        <p:animEffect transition="in" filter="fade">
                                          <p:cBhvr>
                                            <p:cTn id="91" dur="1000"/>
                                            <p:tgtEl>
                                              <p:spTgt spid="39"/>
                                            </p:tgtEl>
                                          </p:cBhvr>
                                        </p:animEffect>
                                        <p:anim calcmode="lin" valueType="num">
                                          <p:cBhvr>
                                            <p:cTn id="92" dur="1000" fill="hold"/>
                                            <p:tgtEl>
                                              <p:spTgt spid="39"/>
                                            </p:tgtEl>
                                            <p:attrNameLst>
                                              <p:attrName>ppt_x</p:attrName>
                                            </p:attrNameLst>
                                          </p:cBhvr>
                                          <p:tavLst>
                                            <p:tav tm="0">
                                              <p:val>
                                                <p:strVal val="#ppt_x"/>
                                              </p:val>
                                            </p:tav>
                                            <p:tav tm="100000">
                                              <p:val>
                                                <p:strVal val="#ppt_x"/>
                                              </p:val>
                                            </p:tav>
                                          </p:tavLst>
                                        </p:anim>
                                        <p:anim calcmode="lin" valueType="num">
                                          <p:cBhvr>
                                            <p:cTn id="93" dur="1000" fill="hold"/>
                                            <p:tgtEl>
                                              <p:spTgt spid="39"/>
                                            </p:tgtEl>
                                            <p:attrNameLst>
                                              <p:attrName>ppt_y</p:attrName>
                                            </p:attrNameLst>
                                          </p:cBhvr>
                                          <p:tavLst>
                                            <p:tav tm="0">
                                              <p:val>
                                                <p:strVal val="#ppt_y+.1"/>
                                              </p:val>
                                            </p:tav>
                                            <p:tav tm="100000">
                                              <p:val>
                                                <p:strVal val="#ppt_y"/>
                                              </p:val>
                                            </p:tav>
                                          </p:tavLst>
                                        </p:anim>
                                      </p:childTnLst>
                                    </p:cTn>
                                  </p:par>
                                </p:childTnLst>
                              </p:cTn>
                            </p:par>
                            <p:par>
                              <p:cTn id="94" fill="hold">
                                <p:stCondLst>
                                  <p:cond delay="4000"/>
                                </p:stCondLst>
                                <p:childTnLst>
                                  <p:par>
                                    <p:cTn id="95" presetID="47" presetClass="entr" presetSubtype="0" fill="hold" grpId="0" nodeType="afterEffect">
                                      <p:stCondLst>
                                        <p:cond delay="0"/>
                                      </p:stCondLst>
                                      <p:childTnLst>
                                        <p:set>
                                          <p:cBhvr>
                                            <p:cTn id="96" dur="1" fill="hold">
                                              <p:stCondLst>
                                                <p:cond delay="0"/>
                                              </p:stCondLst>
                                            </p:cTn>
                                            <p:tgtEl>
                                              <p:spTgt spid="38"/>
                                            </p:tgtEl>
                                            <p:attrNameLst>
                                              <p:attrName>style.visibility</p:attrName>
                                            </p:attrNameLst>
                                          </p:cBhvr>
                                          <p:to>
                                            <p:strVal val="visible"/>
                                          </p:to>
                                        </p:set>
                                        <p:animEffect transition="in" filter="fade">
                                          <p:cBhvr>
                                            <p:cTn id="97" dur="1000"/>
                                            <p:tgtEl>
                                              <p:spTgt spid="38"/>
                                            </p:tgtEl>
                                          </p:cBhvr>
                                        </p:animEffect>
                                        <p:anim calcmode="lin" valueType="num">
                                          <p:cBhvr>
                                            <p:cTn id="98" dur="1000" fill="hold"/>
                                            <p:tgtEl>
                                              <p:spTgt spid="38"/>
                                            </p:tgtEl>
                                            <p:attrNameLst>
                                              <p:attrName>ppt_x</p:attrName>
                                            </p:attrNameLst>
                                          </p:cBhvr>
                                          <p:tavLst>
                                            <p:tav tm="0">
                                              <p:val>
                                                <p:strVal val="#ppt_x"/>
                                              </p:val>
                                            </p:tav>
                                            <p:tav tm="100000">
                                              <p:val>
                                                <p:strVal val="#ppt_x"/>
                                              </p:val>
                                            </p:tav>
                                          </p:tavLst>
                                        </p:anim>
                                        <p:anim calcmode="lin" valueType="num">
                                          <p:cBhvr>
                                            <p:cTn id="99" dur="1000" fill="hold"/>
                                            <p:tgtEl>
                                              <p:spTgt spid="38"/>
                                            </p:tgtEl>
                                            <p:attrNameLst>
                                              <p:attrName>ppt_y</p:attrName>
                                            </p:attrNameLst>
                                          </p:cBhvr>
                                          <p:tavLst>
                                            <p:tav tm="0">
                                              <p:val>
                                                <p:strVal val="#ppt_y-.1"/>
                                              </p:val>
                                            </p:tav>
                                            <p:tav tm="100000">
                                              <p:val>
                                                <p:strVal val="#ppt_y"/>
                                              </p:val>
                                            </p:tav>
                                          </p:tavLst>
                                        </p:anim>
                                      </p:childTnLst>
                                    </p:cTn>
                                  </p:par>
                                </p:childTnLst>
                              </p:cTn>
                            </p:par>
                            <p:par>
                              <p:cTn id="100" fill="hold">
                                <p:stCondLst>
                                  <p:cond delay="5000"/>
                                </p:stCondLst>
                                <p:childTnLst>
                                  <p:par>
                                    <p:cTn id="101" presetID="42" presetClass="entr" presetSubtype="0" fill="hold" grpId="0" nodeType="afterEffect">
                                      <p:stCondLst>
                                        <p:cond delay="0"/>
                                      </p:stCondLst>
                                      <p:childTnLst>
                                        <p:set>
                                          <p:cBhvr>
                                            <p:cTn id="102" dur="1" fill="hold">
                                              <p:stCondLst>
                                                <p:cond delay="0"/>
                                              </p:stCondLst>
                                            </p:cTn>
                                            <p:tgtEl>
                                              <p:spTgt spid="40"/>
                                            </p:tgtEl>
                                            <p:attrNameLst>
                                              <p:attrName>style.visibility</p:attrName>
                                            </p:attrNameLst>
                                          </p:cBhvr>
                                          <p:to>
                                            <p:strVal val="visible"/>
                                          </p:to>
                                        </p:set>
                                        <p:animEffect transition="in" filter="fade">
                                          <p:cBhvr>
                                            <p:cTn id="103" dur="1000"/>
                                            <p:tgtEl>
                                              <p:spTgt spid="40"/>
                                            </p:tgtEl>
                                          </p:cBhvr>
                                        </p:animEffect>
                                        <p:anim calcmode="lin" valueType="num">
                                          <p:cBhvr>
                                            <p:cTn id="104" dur="1000" fill="hold"/>
                                            <p:tgtEl>
                                              <p:spTgt spid="40"/>
                                            </p:tgtEl>
                                            <p:attrNameLst>
                                              <p:attrName>ppt_x</p:attrName>
                                            </p:attrNameLst>
                                          </p:cBhvr>
                                          <p:tavLst>
                                            <p:tav tm="0">
                                              <p:val>
                                                <p:strVal val="#ppt_x"/>
                                              </p:val>
                                            </p:tav>
                                            <p:tav tm="100000">
                                              <p:val>
                                                <p:strVal val="#ppt_x"/>
                                              </p:val>
                                            </p:tav>
                                          </p:tavLst>
                                        </p:anim>
                                        <p:anim calcmode="lin" valueType="num">
                                          <p:cBhvr>
                                            <p:cTn id="105"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13" grpId="0" animBg="1"/>
          <p:bldP spid="29" grpId="0"/>
          <p:bldP spid="30" grpId="0"/>
          <p:bldP spid="31" grpId="0"/>
          <p:bldP spid="32" grpId="0"/>
          <p:bldP spid="33" grpId="0"/>
          <p:bldP spid="34" grpId="0"/>
          <p:bldP spid="35" grpId="0"/>
          <p:bldP spid="36" grpId="0"/>
          <p:bldP spid="37" grpId="0"/>
          <p:bldP spid="38" grpId="0"/>
          <p:bldP spid="39" grpId="0"/>
          <p:bldP spid="4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50169" y="262418"/>
            <a:ext cx="717453" cy="848929"/>
            <a:chOff x="450169" y="262418"/>
            <a:chExt cx="717453" cy="848929"/>
          </a:xfrm>
        </p:grpSpPr>
        <p:sp>
          <p:nvSpPr>
            <p:cNvPr id="5" name="平行四边形 4"/>
            <p:cNvSpPr/>
            <p:nvPr/>
          </p:nvSpPr>
          <p:spPr>
            <a:xfrm rot="16200000">
              <a:off x="352415" y="436820"/>
              <a:ext cx="772281" cy="576774"/>
            </a:xfrm>
            <a:prstGeom prst="parallelogram">
              <a:avLst>
                <a:gd name="adj" fmla="val 37500"/>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平行四边形 5"/>
            <p:cNvSpPr/>
            <p:nvPr/>
          </p:nvSpPr>
          <p:spPr>
            <a:xfrm rot="16200000">
              <a:off x="493094" y="360172"/>
              <a:ext cx="772281" cy="576774"/>
            </a:xfrm>
            <a:prstGeom prst="parallelogram">
              <a:avLst>
                <a:gd name="adj" fmla="val 37500"/>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Rectangle 2"/>
          <p:cNvSpPr txBox="1">
            <a:spLocks noChangeArrowheads="1"/>
          </p:cNvSpPr>
          <p:nvPr/>
        </p:nvSpPr>
        <p:spPr>
          <a:xfrm>
            <a:off x="1447558" y="262418"/>
            <a:ext cx="2364787" cy="10668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b="1" dirty="0">
                <a:solidFill>
                  <a:srgbClr val="333F50"/>
                </a:solidFill>
                <a:latin typeface="+mn-lt"/>
                <a:ea typeface="+mn-ea"/>
                <a:cs typeface="+mn-ea"/>
                <a:sym typeface="+mn-lt"/>
              </a:rPr>
              <a:t>企业预算</a:t>
            </a:r>
            <a:endParaRPr lang="zh-CN" altLang="en-US" sz="3200" b="1" dirty="0">
              <a:solidFill>
                <a:srgbClr val="333F50"/>
              </a:solidFill>
              <a:latin typeface="+mn-lt"/>
              <a:ea typeface="+mn-ea"/>
              <a:cs typeface="+mn-ea"/>
              <a:sym typeface="+mn-lt"/>
            </a:endParaRPr>
          </a:p>
        </p:txBody>
      </p:sp>
      <p:grpSp>
        <p:nvGrpSpPr>
          <p:cNvPr id="9" name="组合 8"/>
          <p:cNvGrpSpPr/>
          <p:nvPr/>
        </p:nvGrpSpPr>
        <p:grpSpPr>
          <a:xfrm>
            <a:off x="1204134" y="4284250"/>
            <a:ext cx="4760912" cy="404710"/>
            <a:chOff x="6096000" y="3201037"/>
            <a:chExt cx="4760912" cy="404710"/>
          </a:xfrm>
          <a:solidFill>
            <a:srgbClr val="FF6600"/>
          </a:solidFill>
        </p:grpSpPr>
        <p:sp>
          <p:nvSpPr>
            <p:cNvPr id="10" name="矩形 9"/>
            <p:cNvSpPr/>
            <p:nvPr/>
          </p:nvSpPr>
          <p:spPr>
            <a:xfrm>
              <a:off x="6096000" y="3201037"/>
              <a:ext cx="4760912" cy="4001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cs typeface="+mn-ea"/>
                <a:sym typeface="+mn-lt"/>
              </a:endParaRPr>
            </a:p>
          </p:txBody>
        </p:sp>
        <p:sp>
          <p:nvSpPr>
            <p:cNvPr id="11" name="文本框 10"/>
            <p:cNvSpPr txBox="1"/>
            <p:nvPr/>
          </p:nvSpPr>
          <p:spPr>
            <a:xfrm>
              <a:off x="6096000" y="3205637"/>
              <a:ext cx="3597130" cy="400110"/>
            </a:xfrm>
            <a:prstGeom prst="rect">
              <a:avLst/>
            </a:prstGeom>
            <a:grpFill/>
          </p:spPr>
          <p:txBody>
            <a:bodyPr wrap="square">
              <a:spAutoFit/>
            </a:bodyPr>
            <a:lstStyle/>
            <a:p>
              <a:r>
                <a:rPr lang="zh-CN" altLang="ru-RU" sz="2000" b="1" dirty="0">
                  <a:solidFill>
                    <a:schemeClr val="bg1"/>
                  </a:solidFill>
                  <a:cs typeface="+mn-ea"/>
                  <a:sym typeface="+mn-lt"/>
                </a:rPr>
                <a:t>分部预算包括哪些</a:t>
              </a:r>
              <a:endParaRPr lang="zh-CN" altLang="en-US" sz="2000" b="1" dirty="0">
                <a:solidFill>
                  <a:schemeClr val="bg1"/>
                </a:solidFill>
                <a:cs typeface="+mn-ea"/>
                <a:sym typeface="+mn-lt"/>
              </a:endParaRPr>
            </a:p>
          </p:txBody>
        </p:sp>
      </p:grpSp>
      <p:sp>
        <p:nvSpPr>
          <p:cNvPr id="12" name="文本框 11"/>
          <p:cNvSpPr txBox="1"/>
          <p:nvPr/>
        </p:nvSpPr>
        <p:spPr>
          <a:xfrm>
            <a:off x="1240646" y="4936844"/>
            <a:ext cx="2812473" cy="874407"/>
          </a:xfrm>
          <a:prstGeom prst="rect">
            <a:avLst/>
          </a:prstGeom>
          <a:noFill/>
        </p:spPr>
        <p:txBody>
          <a:bodyPr wrap="square">
            <a:spAutoFit/>
          </a:bodyPr>
          <a:lstStyle/>
          <a:p>
            <a:pPr>
              <a:lnSpc>
                <a:spcPct val="150000"/>
              </a:lnSpc>
            </a:pPr>
            <a:r>
              <a:rPr lang="zh-CN" altLang="ru-RU" dirty="0">
                <a:cs typeface="+mn-ea"/>
                <a:sym typeface="+mn-lt"/>
              </a:rPr>
              <a:t>费用预算</a:t>
            </a:r>
            <a:endParaRPr lang="zh-CN" altLang="ru-RU" dirty="0">
              <a:cs typeface="+mn-ea"/>
              <a:sym typeface="+mn-lt"/>
            </a:endParaRPr>
          </a:p>
          <a:p>
            <a:pPr>
              <a:lnSpc>
                <a:spcPct val="150000"/>
              </a:lnSpc>
            </a:pPr>
            <a:r>
              <a:rPr lang="zh-CN" altLang="ru-RU" dirty="0">
                <a:cs typeface="+mn-ea"/>
                <a:sym typeface="+mn-lt"/>
              </a:rPr>
              <a:t>资产预算</a:t>
            </a:r>
            <a:endParaRPr lang="zh-CN" altLang="ru-RU" dirty="0">
              <a:cs typeface="+mn-ea"/>
              <a:sym typeface="+mn-lt"/>
            </a:endParaRPr>
          </a:p>
        </p:txBody>
      </p:sp>
      <p:grpSp>
        <p:nvGrpSpPr>
          <p:cNvPr id="13" name="组合 12"/>
          <p:cNvGrpSpPr/>
          <p:nvPr/>
        </p:nvGrpSpPr>
        <p:grpSpPr>
          <a:xfrm>
            <a:off x="1167622" y="2298186"/>
            <a:ext cx="4760912" cy="404710"/>
            <a:chOff x="6059488" y="1482259"/>
            <a:chExt cx="4760912" cy="404710"/>
          </a:xfrm>
          <a:solidFill>
            <a:srgbClr val="333F50"/>
          </a:solidFill>
        </p:grpSpPr>
        <p:sp>
          <p:nvSpPr>
            <p:cNvPr id="14" name="矩形 13"/>
            <p:cNvSpPr/>
            <p:nvPr/>
          </p:nvSpPr>
          <p:spPr>
            <a:xfrm>
              <a:off x="6059488" y="1482259"/>
              <a:ext cx="4760912" cy="40010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cs typeface="+mn-ea"/>
                <a:sym typeface="+mn-lt"/>
              </a:endParaRPr>
            </a:p>
          </p:txBody>
        </p:sp>
        <p:sp>
          <p:nvSpPr>
            <p:cNvPr id="15" name="文本框 14"/>
            <p:cNvSpPr txBox="1"/>
            <p:nvPr/>
          </p:nvSpPr>
          <p:spPr>
            <a:xfrm>
              <a:off x="6059488" y="1486859"/>
              <a:ext cx="3597130" cy="400110"/>
            </a:xfrm>
            <a:prstGeom prst="rect">
              <a:avLst/>
            </a:prstGeom>
            <a:grpFill/>
          </p:spPr>
          <p:txBody>
            <a:bodyPr wrap="square">
              <a:spAutoFit/>
            </a:bodyPr>
            <a:lstStyle/>
            <a:p>
              <a:r>
                <a:rPr lang="zh-CN" altLang="en-US" sz="2000" b="1" dirty="0">
                  <a:solidFill>
                    <a:schemeClr val="bg1"/>
                  </a:solidFill>
                  <a:cs typeface="+mn-ea"/>
                  <a:sym typeface="+mn-lt"/>
                </a:rPr>
                <a:t>资本</a:t>
              </a:r>
              <a:r>
                <a:rPr lang="zh-CN" altLang="ru-RU" sz="2000" b="1" dirty="0">
                  <a:solidFill>
                    <a:schemeClr val="bg1"/>
                  </a:solidFill>
                  <a:cs typeface="+mn-ea"/>
                  <a:sym typeface="+mn-lt"/>
                </a:rPr>
                <a:t>预算包括哪些</a:t>
              </a:r>
              <a:endParaRPr lang="zh-CN" altLang="en-US" sz="2000" b="1" dirty="0">
                <a:solidFill>
                  <a:schemeClr val="bg1"/>
                </a:solidFill>
                <a:cs typeface="+mn-ea"/>
                <a:sym typeface="+mn-lt"/>
              </a:endParaRPr>
            </a:p>
          </p:txBody>
        </p:sp>
      </p:grpSp>
      <p:sp>
        <p:nvSpPr>
          <p:cNvPr id="16" name="文本框 15"/>
          <p:cNvSpPr txBox="1"/>
          <p:nvPr/>
        </p:nvSpPr>
        <p:spPr>
          <a:xfrm>
            <a:off x="1240646" y="2920019"/>
            <a:ext cx="2812473" cy="874407"/>
          </a:xfrm>
          <a:prstGeom prst="rect">
            <a:avLst/>
          </a:prstGeom>
          <a:noFill/>
        </p:spPr>
        <p:txBody>
          <a:bodyPr wrap="square">
            <a:spAutoFit/>
          </a:bodyPr>
          <a:lstStyle/>
          <a:p>
            <a:pPr>
              <a:lnSpc>
                <a:spcPct val="150000"/>
              </a:lnSpc>
            </a:pPr>
            <a:r>
              <a:rPr lang="zh-CN" altLang="ru-RU" dirty="0">
                <a:cs typeface="+mn-ea"/>
                <a:sym typeface="+mn-lt"/>
              </a:rPr>
              <a:t>资产预算</a:t>
            </a:r>
            <a:endParaRPr lang="en-US" altLang="zh-CN" dirty="0">
              <a:cs typeface="+mn-ea"/>
              <a:sym typeface="+mn-lt"/>
            </a:endParaRPr>
          </a:p>
          <a:p>
            <a:pPr>
              <a:lnSpc>
                <a:spcPct val="150000"/>
              </a:lnSpc>
            </a:pPr>
            <a:r>
              <a:rPr lang="zh-CN" altLang="en-US" dirty="0">
                <a:cs typeface="+mn-ea"/>
                <a:sym typeface="+mn-lt"/>
              </a:rPr>
              <a:t>外部投资预算</a:t>
            </a:r>
            <a:endParaRPr lang="zh-CN" altLang="en-US" dirty="0">
              <a:cs typeface="+mn-ea"/>
              <a:sym typeface="+mn-lt"/>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82302" y="2300462"/>
            <a:ext cx="4584690" cy="30568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advTm="2000">
        <p14:doors dir="vert"/>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600"/>
                                        <p:tgtEl>
                                          <p:spTgt spid="16"/>
                                        </p:tgtEl>
                                      </p:cBhvr>
                                    </p:animEffect>
                                    <p:anim calcmode="lin" valueType="num">
                                      <p:cBhvr>
                                        <p:cTn id="19" dur="600" fill="hold"/>
                                        <p:tgtEl>
                                          <p:spTgt spid="16"/>
                                        </p:tgtEl>
                                        <p:attrNameLst>
                                          <p:attrName>ppt_x</p:attrName>
                                        </p:attrNameLst>
                                      </p:cBhvr>
                                      <p:tavLst>
                                        <p:tav tm="0">
                                          <p:val>
                                            <p:strVal val="#ppt_x"/>
                                          </p:val>
                                        </p:tav>
                                        <p:tav tm="100000">
                                          <p:val>
                                            <p:strVal val="#ppt_x"/>
                                          </p:val>
                                        </p:tav>
                                      </p:tavLst>
                                    </p:anim>
                                    <p:anim calcmode="lin" valueType="num">
                                      <p:cBhvr>
                                        <p:cTn id="20" dur="6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600"/>
                                        <p:tgtEl>
                                          <p:spTgt spid="12"/>
                                        </p:tgtEl>
                                      </p:cBhvr>
                                    </p:animEffect>
                                    <p:anim calcmode="lin" valueType="num">
                                      <p:cBhvr>
                                        <p:cTn id="30" dur="600" fill="hold"/>
                                        <p:tgtEl>
                                          <p:spTgt spid="12"/>
                                        </p:tgtEl>
                                        <p:attrNameLst>
                                          <p:attrName>ppt_x</p:attrName>
                                        </p:attrNameLst>
                                      </p:cBhvr>
                                      <p:tavLst>
                                        <p:tav tm="0">
                                          <p:val>
                                            <p:strVal val="#ppt_x"/>
                                          </p:val>
                                        </p:tav>
                                        <p:tav tm="100000">
                                          <p:val>
                                            <p:strVal val="#ppt_x"/>
                                          </p:val>
                                        </p:tav>
                                      </p:tavLst>
                                    </p:anim>
                                    <p:anim calcmode="lin" valueType="num">
                                      <p:cBhvr>
                                        <p:cTn id="31" dur="6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6" grpId="0"/>
    </p:bldLst>
  </p:timing>
</p:sld>
</file>

<file path=ppt/tags/tag1.xml><?xml version="1.0" encoding="utf-8"?>
<p:tagLst xmlns:p="http://schemas.openxmlformats.org/presentationml/2006/main">
  <p:tag name="MH" val="20151104112100"/>
  <p:tag name="MH_LIBRARY" val="GRAPHIC"/>
  <p:tag name="MH_TYPE" val="Text"/>
  <p:tag name="MH_ORDER" val="1"/>
</p:tagLst>
</file>

<file path=ppt/tags/tag2.xml><?xml version="1.0" encoding="utf-8"?>
<p:tagLst xmlns:p="http://schemas.openxmlformats.org/presentationml/2006/main">
  <p:tag name="MH" val="20151104112100"/>
  <p:tag name="MH_LIBRARY" val="GRAPHIC"/>
  <p:tag name="MH_TYPE" val="Text"/>
  <p:tag name="MH_ORDER" val="1"/>
</p:tagLst>
</file>

<file path=ppt/tags/tag3.xml><?xml version="1.0" encoding="utf-8"?>
<p:tagLst xmlns:p="http://schemas.openxmlformats.org/presentationml/2006/main">
  <p:tag name="MH" val="20151104112100"/>
  <p:tag name="MH_LIBRARY" val="GRAPHIC"/>
  <p:tag name="MH_TYPE" val="Text"/>
  <p:tag name="MH_ORDER" val="1"/>
</p:tagLst>
</file>

<file path=ppt/tags/tag4.xml><?xml version="1.0" encoding="utf-8"?>
<p:tagLst xmlns:p="http://schemas.openxmlformats.org/presentationml/2006/main">
  <p:tag name="MH" val="20151104112100"/>
  <p:tag name="MH_LIBRARY" val="GRAPHIC"/>
  <p:tag name="MH_TYPE" val="Text"/>
  <p:tag name="MH_ORDER" val="1"/>
</p:tagLst>
</file>

<file path=ppt/theme/theme1.xml><?xml version="1.0" encoding="utf-8"?>
<a:theme xmlns:a="http://schemas.openxmlformats.org/drawingml/2006/main" name="培训">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qf1ol4jb">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4139</Words>
  <Application>WPS 演示</Application>
  <PresentationFormat>自定义</PresentationFormat>
  <Paragraphs>514</Paragraphs>
  <Slides>33</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33</vt:i4>
      </vt:variant>
    </vt:vector>
  </HeadingPairs>
  <TitlesOfParts>
    <vt:vector size="49" baseType="lpstr">
      <vt:lpstr>Arial</vt:lpstr>
      <vt:lpstr>宋体</vt:lpstr>
      <vt:lpstr>Wingdings</vt:lpstr>
      <vt:lpstr>Roboto Bold</vt:lpstr>
      <vt:lpstr>★日文毛笔</vt:lpstr>
      <vt:lpstr>胡晓波男神体</vt:lpstr>
      <vt:lpstr>微软雅黑</vt:lpstr>
      <vt:lpstr>Arial Unicode MS</vt:lpstr>
      <vt:lpstr>等线</vt:lpstr>
      <vt:lpstr>Calibri</vt:lpstr>
      <vt:lpstr>MS PGothic</vt:lpstr>
      <vt:lpstr>仿宋_GB2312</vt:lpstr>
      <vt:lpstr>Times New Roman</vt:lpstr>
      <vt:lpstr>Arial</vt:lpstr>
      <vt:lpstr>培训</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财务预算</dc:title>
  <dc:creator>第一PPT</dc:creator>
  <cp:keywords>www.1ppt.com</cp:keywords>
  <dc:description>www.1ppt.com</dc:description>
  <cp:lastModifiedBy>铭</cp:lastModifiedBy>
  <cp:revision>398</cp:revision>
  <dcterms:created xsi:type="dcterms:W3CDTF">2019-06-11T09:29:00Z</dcterms:created>
  <dcterms:modified xsi:type="dcterms:W3CDTF">2022-03-05T03:32:07Z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2052-11.1.0.11045</vt:lpwstr>
  </property>
  <property fmtid="{D5CDD505-2E9C-101B-9397-08002B2CF9AE}" pid="3" name="ICV">
    <vt:lpwstr>9BB61B5E8DBA446CB27CDD2C7CBA8573</vt:lpwstr>
  </property>
</Properties>
</file>