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handoutMasters/handoutMaster1.xml" ContentType="application/vnd.openxmlformats-officedocument.presentationml.handoutMaster+xml"/>
  <Override PartName="/ppt/media/image1.svg" ContentType="image/svg+xml"/>
  <Override PartName="/ppt/media/image2.svg" ContentType="image/svg+xml"/>
  <Override PartName="/ppt/media/image3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3"/>
  </p:sldMasterIdLst>
  <p:notesMasterIdLst>
    <p:notesMasterId r:id="rId5"/>
  </p:notesMasterIdLst>
  <p:handoutMasterIdLst>
    <p:handoutMasterId r:id="rId24"/>
  </p:handoutMasterIdLst>
  <p:sldIdLst>
    <p:sldId id="256" r:id="rId4"/>
    <p:sldId id="276" r:id="rId6"/>
    <p:sldId id="277" r:id="rId7"/>
    <p:sldId id="278" r:id="rId8"/>
    <p:sldId id="261" r:id="rId9"/>
    <p:sldId id="279" r:id="rId10"/>
    <p:sldId id="263" r:id="rId11"/>
    <p:sldId id="280" r:id="rId12"/>
    <p:sldId id="265" r:id="rId13"/>
    <p:sldId id="266" r:id="rId14"/>
    <p:sldId id="267" r:id="rId15"/>
    <p:sldId id="268" r:id="rId16"/>
    <p:sldId id="281" r:id="rId17"/>
    <p:sldId id="270" r:id="rId18"/>
    <p:sldId id="282" r:id="rId19"/>
    <p:sldId id="272" r:id="rId20"/>
    <p:sldId id="273" r:id="rId21"/>
    <p:sldId id="274" r:id="rId22"/>
    <p:sldId id="283" r:id="rId23"/>
  </p:sldIdLst>
  <p:sldSz cx="12192000" cy="6858000"/>
  <p:notesSz cx="6858000" cy="9144000"/>
  <p:embeddedFontLst>
    <p:embeddedFont>
      <p:font typeface="汉仪劲楷简" panose="00020600040101010101" charset="-122"/>
      <p:regular r:id="rId29"/>
    </p:embeddedFont>
    <p:embeddedFont>
      <p:font typeface="汉仪颜楷简" panose="00020600040101010101" charset="-122"/>
      <p:regular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2" clrIdx="0"/>
  <p:cmAuthor id="2" name="Author" initials="A" lastIdx="0" clrIdx="1"/>
  <p:cmAuthor id="3" name="fafa" initials="f" lastIdx="2" clrIdx="1"/>
  <p:cmAuthor id="4" name="王习习" initials="王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919B"/>
    <a:srgbClr val="9FD5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0" Type="http://schemas.openxmlformats.org/officeDocument/2006/relationships/font" Target="fonts/font2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1.fntdata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cs typeface="汉仪劲楷简" panose="00020600040101010101" charset="-122"/>
              </a:rPr>
            </a:fld>
            <a:endParaRPr lang="zh-CN" altLang="en-US">
              <a:cs typeface="汉仪劲楷简" panose="0002060004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cs typeface="汉仪劲楷简" panose="00020600040101010101" charset="-122"/>
              </a:rPr>
            </a:fld>
            <a:endParaRPr lang="zh-CN" altLang="en-US">
              <a:cs typeface="汉仪劲楷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汉仪劲楷简" panose="00020600040101010101" charset="-122"/>
        <a:ea typeface="汉仪劲楷简" panose="00020600040101010101" charset="-122"/>
        <a:cs typeface="汉仪劲楷简" panose="0002060004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汉仪劲楷简" panose="00020600040101010101" charset="-122"/>
        <a:ea typeface="汉仪劲楷简" panose="00020600040101010101" charset="-122"/>
        <a:cs typeface="汉仪劲楷简" panose="0002060004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汉仪劲楷简" panose="00020600040101010101" charset="-122"/>
        <a:ea typeface="汉仪劲楷简" panose="00020600040101010101" charset="-122"/>
        <a:cs typeface="汉仪劲楷简" panose="0002060004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汉仪劲楷简" panose="00020600040101010101" charset="-122"/>
        <a:ea typeface="汉仪劲楷简" panose="00020600040101010101" charset="-122"/>
        <a:cs typeface="汉仪劲楷简" panose="0002060004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汉仪劲楷简" panose="00020600040101010101" charset="-122"/>
        <a:ea typeface="汉仪劲楷简" panose="00020600040101010101" charset="-122"/>
        <a:cs typeface="汉仪劲楷简" panose="0002060004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rcRect r="188" b="333"/>
          <a:stretch>
            <a:fillRect/>
          </a:stretch>
        </p:blipFill>
        <p:spPr>
          <a:xfrm>
            <a:off x="0" y="0"/>
            <a:ext cx="12192000" cy="68573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/>
          <a:srcRect r="188" b="333"/>
          <a:stretch>
            <a:fillRect/>
          </a:stretch>
        </p:blipFill>
        <p:spPr>
          <a:xfrm>
            <a:off x="0" y="0"/>
            <a:ext cx="12192000" cy="68573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rcRect r="188" b="333"/>
          <a:stretch>
            <a:fillRect/>
          </a:stretch>
        </p:blipFill>
        <p:spPr>
          <a:xfrm>
            <a:off x="0" y="0"/>
            <a:ext cx="12192000" cy="68573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rcRect l="41708" r="188" b="333"/>
          <a:stretch>
            <a:fillRect/>
          </a:stretch>
        </p:blipFill>
        <p:spPr>
          <a:xfrm rot="10800000">
            <a:off x="0" y="635"/>
            <a:ext cx="7097395" cy="6857365"/>
          </a:xfrm>
          <a:prstGeom prst="rect">
            <a:avLst/>
          </a:prstGeom>
        </p:spPr>
      </p:pic>
      <p:sp>
        <p:nvSpPr>
          <p:cNvPr id="12" name="矩形 11"/>
          <p:cNvSpPr/>
          <p:nvPr userDrawn="1"/>
        </p:nvSpPr>
        <p:spPr>
          <a:xfrm>
            <a:off x="215265" y="218123"/>
            <a:ext cx="11761470" cy="64217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劲楷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/>
          <a:srcRect r="188" b="333"/>
          <a:stretch>
            <a:fillRect/>
          </a:stretch>
        </p:blipFill>
        <p:spPr>
          <a:xfrm>
            <a:off x="0" y="0"/>
            <a:ext cx="12192000" cy="68573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/>
          <a:srcRect l="41708" r="188" b="333"/>
          <a:stretch>
            <a:fillRect/>
          </a:stretch>
        </p:blipFill>
        <p:spPr>
          <a:xfrm rot="10800000">
            <a:off x="0" y="635"/>
            <a:ext cx="7097395" cy="6857365"/>
          </a:xfrm>
          <a:prstGeom prst="rect">
            <a:avLst/>
          </a:prstGeom>
        </p:spPr>
      </p:pic>
      <p:sp>
        <p:nvSpPr>
          <p:cNvPr id="12" name="矩形 11"/>
          <p:cNvSpPr/>
          <p:nvPr userDrawn="1"/>
        </p:nvSpPr>
        <p:spPr>
          <a:xfrm>
            <a:off x="215265" y="218123"/>
            <a:ext cx="11761470" cy="64217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劲楷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汉仪劲楷简" panose="00020600040101010101" charset="-122"/>
          <a:ea typeface="汉仪劲楷简" panose="00020600040101010101" charset="-122"/>
          <a:cs typeface="汉仪劲楷简" panose="0002060004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汉仪劲楷简" panose="00020600040101010101" charset="-122"/>
          <a:ea typeface="汉仪劲楷简" panose="00020600040101010101" charset="-122"/>
          <a:cs typeface="汉仪劲楷简" panose="0002060004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汉仪劲楷简" panose="00020600040101010101" charset="-122"/>
          <a:ea typeface="汉仪劲楷简" panose="00020600040101010101" charset="-122"/>
          <a:cs typeface="汉仪劲楷简" panose="0002060004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汉仪劲楷简" panose="00020600040101010101" charset="-122"/>
          <a:ea typeface="汉仪劲楷简" panose="00020600040101010101" charset="-122"/>
          <a:cs typeface="汉仪劲楷简" panose="0002060004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汉仪劲楷简" panose="00020600040101010101" charset="-122"/>
          <a:ea typeface="汉仪劲楷简" panose="00020600040101010101" charset="-122"/>
          <a:cs typeface="汉仪劲楷简" panose="0002060004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汉仪劲楷简" panose="00020600040101010101" charset="-122"/>
          <a:ea typeface="汉仪劲楷简" panose="00020600040101010101" charset="-122"/>
          <a:cs typeface="汉仪劲楷简" panose="0002060004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汉仪劲楷简" panose="00020600040101010101" charset="-122"/>
          <a:ea typeface="汉仪劲楷简" panose="00020600040101010101" charset="-122"/>
          <a:cs typeface="汉仪劲楷简" panose="0002060004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汉仪劲楷简" panose="00020600040101010101" charset="-122"/>
          <a:ea typeface="汉仪劲楷简" panose="00020600040101010101" charset="-122"/>
          <a:cs typeface="汉仪劲楷简" panose="0002060004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汉仪劲楷简" panose="00020600040101010101" charset="-122"/>
          <a:ea typeface="汉仪劲楷简" panose="00020600040101010101" charset="-122"/>
          <a:cs typeface="汉仪劲楷简" panose="0002060004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汉仪劲楷简" panose="00020600040101010101" charset="-122"/>
          <a:ea typeface="汉仪劲楷简" panose="00020600040101010101" charset="-122"/>
          <a:cs typeface="汉仪劲楷简" panose="0002060004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汉仪劲楷简" panose="00020600040101010101" charset="-122"/>
          <a:ea typeface="汉仪劲楷简" panose="00020600040101010101" charset="-122"/>
          <a:cs typeface="汉仪劲楷简" panose="0002060004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汉仪劲楷简" panose="00020600040101010101" charset="-122"/>
          <a:ea typeface="汉仪劲楷简" panose="00020600040101010101" charset="-122"/>
          <a:cs typeface="汉仪劲楷简" panose="0002060004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1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4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4.xml"/><Relationship Id="rId6" Type="http://schemas.openxmlformats.org/officeDocument/2006/relationships/image" Target="../media/image3.svg"/><Relationship Id="rId5" Type="http://schemas.openxmlformats.org/officeDocument/2006/relationships/image" Target="../media/image7.png"/><Relationship Id="rId4" Type="http://schemas.openxmlformats.org/officeDocument/2006/relationships/image" Target="../media/image2.svg"/><Relationship Id="rId3" Type="http://schemas.openxmlformats.org/officeDocument/2006/relationships/image" Target="../media/image6.png"/><Relationship Id="rId2" Type="http://schemas.openxmlformats.org/officeDocument/2006/relationships/image" Target="../media/image1.sv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31795" y="424180"/>
            <a:ext cx="1461135" cy="36309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1500">
                <a:solidFill>
                  <a:srgbClr val="02919B"/>
                </a:solidFill>
                <a:latin typeface="汉仪颜楷简" panose="00020600040101010101" charset="-122"/>
                <a:ea typeface="汉仪颜楷简" panose="00020600040101010101" charset="-122"/>
                <a:cs typeface="汉仪劲楷简" panose="00020600040101010101" charset="-122"/>
              </a:rPr>
              <a:t>春分</a:t>
            </a:r>
            <a:endParaRPr lang="zh-CN" altLang="en-US" sz="11500">
              <a:solidFill>
                <a:srgbClr val="02919B"/>
              </a:solidFill>
              <a:latin typeface="汉仪颜楷简" panose="00020600040101010101" charset="-122"/>
              <a:ea typeface="汉仪颜楷简" panose="00020600040101010101" charset="-122"/>
              <a:cs typeface="汉仪劲楷简" panose="0002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92960" y="2045970"/>
            <a:ext cx="613410" cy="1869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pPr algn="dist">
              <a:lnSpc>
                <a:spcPct val="100000"/>
              </a:lnSpc>
            </a:pPr>
            <a:r>
              <a:rPr lang="zh-CN" altLang="en-US" sz="1400"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不知细叶谁裁出，</a:t>
            </a:r>
            <a:endParaRPr lang="zh-CN" altLang="en-US" sz="1400"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1400"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    二月春风似剪刀。</a:t>
            </a:r>
            <a:endParaRPr lang="zh-CN" altLang="en-US" sz="1400"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</p:txBody>
      </p:sp>
      <p:pic>
        <p:nvPicPr>
          <p:cNvPr id="17" name="图片 16" descr="节气印章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297680" y="3175635"/>
            <a:ext cx="313055" cy="5067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200400" y="3808730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>
                <a:solidFill>
                  <a:schemeClr val="bg1"/>
                </a:solidFill>
                <a:latin typeface="汉仪颜楷简" panose="00020600040101010101" charset="-122"/>
                <a:ea typeface="汉仪颜楷简" panose="00020600040101010101" charset="-122"/>
                <a:cs typeface="汉仪劲楷简" panose="00020600040101010101" charset="-122"/>
              </a:rPr>
              <a:t>二月十八</a:t>
            </a:r>
            <a:endParaRPr lang="zh-CN" altLang="en-US">
              <a:solidFill>
                <a:schemeClr val="bg1"/>
              </a:solidFill>
              <a:latin typeface="汉仪颜楷简" panose="00020600040101010101" charset="-122"/>
              <a:ea typeface="汉仪颜楷简" panose="00020600040101010101" charset="-122"/>
              <a:cs typeface="汉仪劲楷简" panose="0002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602230" y="814705"/>
            <a:ext cx="598170" cy="32156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pPr algn="dist">
              <a:lnSpc>
                <a:spcPct val="150000"/>
              </a:lnSpc>
            </a:pPr>
            <a:r>
              <a:rPr lang="zh-CN" altLang="en-US"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二十四节气之春分介绍</a:t>
            </a:r>
            <a:r>
              <a:rPr lang="en-US" altLang="zh-CN"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PPT</a:t>
            </a:r>
            <a:r>
              <a:rPr lang="zh-CN" altLang="en-US"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模板</a:t>
            </a:r>
            <a:endParaRPr lang="zh-CN" altLang="en-US"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文本框 13"/>
          <p:cNvSpPr txBox="1"/>
          <p:nvPr/>
        </p:nvSpPr>
        <p:spPr>
          <a:xfrm>
            <a:off x="3500755" y="1880870"/>
            <a:ext cx="6415405" cy="34436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岭南风俗</a:t>
            </a:r>
            <a:endParaRPr lang="zh-CN" altLang="en-US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昔日四邑（加上鹤山为五邑）的开平苍城镇的谢姓，有个不成节的习俗，叫做“春分吃春菜”。“春菜”是一种野苋菜，乡人称之为“春碧蒿”。逢春分那天，全村人都去采摘春菜。在田野中搜寻时，多见是嫩绿的，细细棵，约有巴掌那样长短。采回的春菜一般家里与鱼片“滚汤”，名曰“春汤”。有顺口溜道：“春汤灌脏，洗涤肝肠。阖家老少，平安健康。”一年自春，人们祈求的还是家宅安宁，身壮力健。</a:t>
            </a:r>
            <a:endParaRPr lang="zh-CN" altLang="en-US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123170" y="1880870"/>
            <a:ext cx="549116" cy="1842135"/>
            <a:chOff x="2661" y="4801"/>
            <a:chExt cx="692" cy="2321"/>
          </a:xfrm>
        </p:grpSpPr>
        <p:sp>
          <p:nvSpPr>
            <p:cNvPr id="15" name="矩形 14"/>
            <p:cNvSpPr/>
            <p:nvPr/>
          </p:nvSpPr>
          <p:spPr>
            <a:xfrm rot="10800000">
              <a:off x="2661" y="4801"/>
              <a:ext cx="692" cy="2321"/>
            </a:xfrm>
            <a:prstGeom prst="rect">
              <a:avLst/>
            </a:prstGeom>
            <a:solidFill>
              <a:srgbClr val="0291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</a:bodyPr>
            <a:p>
              <a:pPr algn="ctr"/>
              <a:endPara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汉仪劲楷简" panose="0002060004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2679" y="5155"/>
              <a:ext cx="657" cy="153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pPr algn="dist"/>
              <a:r>
                <a:rPr lang="zh-CN" altLang="en-US" sz="2200">
                  <a:solidFill>
                    <a:schemeClr val="bg1"/>
                  </a:solidFill>
                  <a:latin typeface="汉仪劲楷简" panose="00020600040101010101" charset="-122"/>
                  <a:ea typeface="汉仪劲楷简" panose="00020600040101010101" charset="-122"/>
                  <a:cs typeface="汉仪劲楷简" panose="00020600040101010101" charset="-122"/>
                </a:rPr>
                <a:t>吃春菜</a:t>
              </a:r>
              <a:endParaRPr lang="zh-CN" altLang="en-US" sz="2200">
                <a:solidFill>
                  <a:schemeClr val="bg1"/>
                </a:solidFill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4826000" y="805180"/>
            <a:ext cx="254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>
                <a:cs typeface="汉仪劲楷简" panose="00020600040101010101" charset="-122"/>
              </a:rPr>
              <a:t>春分习俗</a:t>
            </a:r>
            <a:endParaRPr lang="zh-CN" altLang="en-US" sz="2800" b="1">
              <a:cs typeface="汉仪劲楷简" panose="00020600040101010101" charset="-122"/>
            </a:endParaRPr>
          </a:p>
        </p:txBody>
      </p:sp>
      <p:pic>
        <p:nvPicPr>
          <p:cNvPr id="2" name="图片 1" descr="摄图网_401045606_春天树叶免抠素材（非企业商用）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637030"/>
            <a:ext cx="3931285" cy="393128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" name="文本框 13"/>
          <p:cNvSpPr txBox="1"/>
          <p:nvPr/>
        </p:nvSpPr>
        <p:spPr>
          <a:xfrm>
            <a:off x="5144135" y="2602865"/>
            <a:ext cx="3922395" cy="25482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春分这一天农民都按习俗放假，每家都要吃汤圆，而且还要把不用包心的汤圆十多个或二三十个煮好，用细竹叉扦着置于室外田边地坎，名曰粘雀子嘴，免得雀子来破坏庄稼。</a:t>
            </a:r>
            <a:endParaRPr lang="zh-CN" altLang="en-US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</p:txBody>
      </p:sp>
      <p:sp>
        <p:nvSpPr>
          <p:cNvPr id="17" name="矩形 16"/>
          <p:cNvSpPr/>
          <p:nvPr/>
        </p:nvSpPr>
        <p:spPr>
          <a:xfrm rot="10800000">
            <a:off x="9296400" y="2602865"/>
            <a:ext cx="549275" cy="1842135"/>
          </a:xfrm>
          <a:prstGeom prst="rect">
            <a:avLst/>
          </a:prstGeom>
          <a:solidFill>
            <a:srgbClr val="0291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p>
            <a:pPr algn="ctr"/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汉仪劲楷简" panose="0002060004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310370" y="2883535"/>
            <a:ext cx="521335" cy="12141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dist"/>
            <a:r>
              <a:rPr lang="zh-CN" altLang="en-US" sz="2200">
                <a:solidFill>
                  <a:schemeClr val="bg1"/>
                </a:solidFill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粘雀子嘴</a:t>
            </a:r>
            <a:endParaRPr lang="zh-CN" altLang="en-US" sz="2200">
              <a:solidFill>
                <a:schemeClr val="bg1"/>
              </a:solidFill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</a:endParaRPr>
          </a:p>
        </p:txBody>
      </p:sp>
      <p:pic>
        <p:nvPicPr>
          <p:cNvPr id="31" name="图片 30" descr="燕子-中国风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20460000">
            <a:off x="757555" y="2122170"/>
            <a:ext cx="3934460" cy="300926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4826000" y="805180"/>
            <a:ext cx="254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>
                <a:cs typeface="汉仪劲楷简" panose="00020600040101010101" charset="-122"/>
              </a:rPr>
              <a:t>春分习俗</a:t>
            </a:r>
            <a:endParaRPr lang="zh-CN" altLang="en-US" sz="2800" b="1">
              <a:cs typeface="汉仪劲楷简" panose="0002060004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1236980" y="2307590"/>
            <a:ext cx="527685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>
                <a:cs typeface="汉仪劲楷简" panose="00020600040101010101" charset="-122"/>
              </a:rPr>
              <a:t>在每年的春分那一天，世界各地都会有数以千万计的人在做“竖蛋”试验。这一被称之为“中国习俗”的玩艺儿，何以成为“世界游戏”，尚难考证。不过其玩法确简单易行且富有趣味：选择一个光滑匀称、刚生下四五天的新鲜鸡蛋，轻手轻脚地在桌子上把它竖起来。虽然失败者颇多，但成功者也不少。春分成了竖蛋游戏的最佳时光，故有“春分到，蛋儿俏”的说法。竖立起来的蛋儿好不风光。</a:t>
            </a:r>
            <a:endParaRPr lang="zh-CN" altLang="en-US">
              <a:cs typeface="汉仪劲楷简" panose="0002060004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66825" y="1824355"/>
            <a:ext cx="2018665" cy="471170"/>
          </a:xfrm>
          <a:prstGeom prst="rect">
            <a:avLst/>
          </a:prstGeom>
          <a:solidFill>
            <a:srgbClr val="0291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劲楷简" panose="0002060004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39570" y="1875790"/>
            <a:ext cx="946785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000" b="1">
                <a:solidFill>
                  <a:schemeClr val="bg1"/>
                </a:solidFill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放风筝</a:t>
            </a:r>
            <a:endParaRPr lang="zh-CN" altLang="en-US" sz="2000" b="1">
              <a:solidFill>
                <a:schemeClr val="bg1"/>
              </a:solidFill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11085" y="1824355"/>
            <a:ext cx="3564890" cy="3828415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4826000" y="805180"/>
            <a:ext cx="254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>
                <a:cs typeface="汉仪劲楷简" panose="00020600040101010101" charset="-122"/>
              </a:rPr>
              <a:t>春分习俗</a:t>
            </a:r>
            <a:endParaRPr lang="zh-CN" altLang="en-US" sz="2800" b="1">
              <a:cs typeface="汉仪劲楷简" panose="0002060004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367790" y="1802765"/>
            <a:ext cx="9264015" cy="1771650"/>
          </a:xfrm>
          <a:prstGeom prst="rect">
            <a:avLst/>
          </a:prstGeom>
          <a:noFill/>
          <a:ln w="38100">
            <a:solidFill>
              <a:srgbClr val="9FD5B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02919B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劲楷简" panose="0002060004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57325" y="1544955"/>
            <a:ext cx="2018665" cy="471170"/>
          </a:xfrm>
          <a:prstGeom prst="rect">
            <a:avLst/>
          </a:prstGeom>
          <a:solidFill>
            <a:srgbClr val="0291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劲楷简" panose="0002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19580" y="1584960"/>
            <a:ext cx="89154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000" b="1">
                <a:solidFill>
                  <a:schemeClr val="bg1"/>
                </a:solidFill>
                <a:cs typeface="汉仪劲楷简" panose="00020600040101010101" charset="-122"/>
              </a:rPr>
              <a:t>春祭</a:t>
            </a:r>
            <a:endParaRPr lang="zh-CN" altLang="en-US" sz="2000" b="1">
              <a:solidFill>
                <a:schemeClr val="bg1"/>
              </a:solidFill>
              <a:cs typeface="汉仪劲楷简" panose="0002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29080" y="2037080"/>
            <a:ext cx="893254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>
                <a:cs typeface="汉仪劲楷简" panose="00020600040101010101" charset="-122"/>
              </a:rPr>
              <a:t>二月春分，开始扫墓祭祖，也叫春祭。扫墓前先要在祠堂举行隆重的祭祖仪式，杀猪、宰羊，请鼓手吹奏，由礼生念祭文，带引行三献礼。春分扫墓开始时，首先扫祭开基祖和远祖坟墓，全族和全村都要出动，规模很大，队伍往往达几百甚至上千人。开基祖和远祖墓扫完之后，然后分房扫祭各房祖先坟墓，最后各家扫祭家庭私墓。大部分客家地区春季祭祖扫墓，都从春分或更早一些时候开始，最迟清明要扫完。各地有一种说法，谓清明后墓门就关闭，祖先英灵就受用不到了。</a:t>
            </a:r>
            <a:endParaRPr lang="zh-CN" altLang="en-US" sz="1600">
              <a:cs typeface="汉仪劲楷简" panose="00020600040101010101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34135" y="4057650"/>
            <a:ext cx="9264015" cy="1771650"/>
          </a:xfrm>
          <a:prstGeom prst="rect">
            <a:avLst/>
          </a:prstGeom>
          <a:noFill/>
          <a:ln w="38100">
            <a:solidFill>
              <a:srgbClr val="9FD5B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02919B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劲楷简" panose="0002060004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23670" y="3799840"/>
            <a:ext cx="2018665" cy="471170"/>
          </a:xfrm>
          <a:prstGeom prst="rect">
            <a:avLst/>
          </a:prstGeom>
          <a:solidFill>
            <a:srgbClr val="0291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劲楷简" panose="0002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95755" y="3851275"/>
            <a:ext cx="135064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000" b="1">
                <a:solidFill>
                  <a:schemeClr val="bg1"/>
                </a:solidFill>
                <a:cs typeface="汉仪劲楷简" panose="00020600040101010101" charset="-122"/>
                <a:sym typeface="+mn-ea"/>
              </a:rPr>
              <a:t>拜神</a:t>
            </a:r>
            <a:endParaRPr lang="zh-CN" altLang="en-US" sz="2000" b="1">
              <a:solidFill>
                <a:schemeClr val="bg1"/>
              </a:solidFill>
              <a:cs typeface="汉仪劲楷简" panose="00020600040101010101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29080" y="4356100"/>
            <a:ext cx="893254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>
                <a:cs typeface="汉仪劲楷简" panose="00020600040101010101" charset="-122"/>
              </a:rPr>
              <a:t>二月春分，开始扫墓祭祖，也叫春祭。扫墓前先要在祠堂举行隆重的祭祖仪式，杀猪、宰羊，请鼓手吹奏，由礼生念祭文，带引行三献礼。春分扫墓开始时，首先扫祭开基祖和远祖坟墓，全族和全村都要出动，规模很大，队伍往往达几百甚至上千人。开基祖和远祖墓扫完之后，然后分房扫祭各房祖先坟墓，最后各家扫祭家庭私墓。大部分客家地区春季祭祖扫墓，都从春分或更早一些时候开始，最迟清明要扫完。各地有一种说法，谓清明后墓门就关闭，祖先英灵就受用不到了。</a:t>
            </a:r>
            <a:endParaRPr lang="zh-CN" altLang="en-US" sz="1600">
              <a:cs typeface="汉仪劲楷简" panose="0002060004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826000" y="805180"/>
            <a:ext cx="254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>
                <a:cs typeface="汉仪劲楷简" panose="00020600040101010101" charset="-122"/>
              </a:rPr>
              <a:t>春分习俗</a:t>
            </a:r>
            <a:endParaRPr lang="zh-CN" altLang="en-US" sz="2800" b="1">
              <a:cs typeface="汉仪劲楷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1" name="组合 10"/>
          <p:cNvGrpSpPr/>
          <p:nvPr/>
        </p:nvGrpSpPr>
        <p:grpSpPr>
          <a:xfrm>
            <a:off x="1398905" y="2092960"/>
            <a:ext cx="549116" cy="2256437"/>
            <a:chOff x="2661" y="4801"/>
            <a:chExt cx="692" cy="2843"/>
          </a:xfrm>
        </p:grpSpPr>
        <p:sp>
          <p:nvSpPr>
            <p:cNvPr id="12" name="矩形 11"/>
            <p:cNvSpPr/>
            <p:nvPr/>
          </p:nvSpPr>
          <p:spPr>
            <a:xfrm rot="10800000">
              <a:off x="2661" y="4801"/>
              <a:ext cx="692" cy="2843"/>
            </a:xfrm>
            <a:prstGeom prst="rect">
              <a:avLst/>
            </a:prstGeom>
            <a:solidFill>
              <a:srgbClr val="0291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</a:bodyPr>
            <a:p>
              <a:pPr algn="ctr"/>
              <a:endPara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汉仪劲楷简" panose="00020600040101010101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679" y="5371"/>
              <a:ext cx="657" cy="119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pPr algn="dist"/>
              <a:r>
                <a:rPr lang="zh-CN" altLang="en-US" sz="2200">
                  <a:solidFill>
                    <a:schemeClr val="bg1"/>
                  </a:solidFill>
                  <a:latin typeface="汉仪劲楷简" panose="00020600040101010101" charset="-122"/>
                  <a:ea typeface="汉仪劲楷简" panose="00020600040101010101" charset="-122"/>
                  <a:cs typeface="汉仪劲楷简" panose="00020600040101010101" charset="-122"/>
                  <a:sym typeface="+mn-ea"/>
                </a:rPr>
                <a:t>祭日</a:t>
              </a:r>
              <a:endParaRPr lang="zh-CN" altLang="en-US" sz="2200">
                <a:solidFill>
                  <a:schemeClr val="bg1"/>
                </a:solidFill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2111375" y="2092960"/>
            <a:ext cx="8293735" cy="2526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cs typeface="汉仪劲楷简" panose="00020600040101010101" charset="-122"/>
              </a:rPr>
              <a:t>《礼记》：“祭日于坛。”孔颖达疏：“谓春分也”。在周代，春分有祭日仪式。</a:t>
            </a:r>
            <a:endParaRPr lang="zh-CN" altLang="en-US">
              <a:cs typeface="汉仪劲楷简" panose="00020600040101010101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cs typeface="汉仪劲楷简" panose="00020600040101010101" charset="-122"/>
              </a:rPr>
              <a:t>祭日虽然比不上祭天与祭地典礼，但仪式也颇为隆重。明代皇帝祭日时，用奠玉帛，礼三献，乐七奏，舞八佾，行三跪九拜大礼。清代皇帝祭日礼仪有：迎神、奠玉帛、初献、亚鲜、终献、答福胙、车馔、送神、送燎等九项议程，也很隆重。如今的日坛已经告别了祭日敬神的时代，成为了人们休闲娱乐的公园。</a:t>
            </a:r>
            <a:endParaRPr lang="zh-CN" altLang="en-US">
              <a:cs typeface="汉仪劲楷简" panose="00020600040101010101" charset="-122"/>
            </a:endParaRP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>
                <a:cs typeface="汉仪劲楷简" panose="00020600040101010101" charset="-122"/>
              </a:rPr>
              <a:t>春分是伊朗、土耳其、阿富汗、乌兹别克斯坦等国的新年，有着3000年的历史</a:t>
            </a:r>
            <a:endParaRPr lang="zh-CN" altLang="en-US">
              <a:cs typeface="汉仪劲楷简" panose="00020600040101010101" charset="-122"/>
            </a:endParaRPr>
          </a:p>
          <a:p>
            <a:endParaRPr lang="zh-CN" altLang="en-US">
              <a:cs typeface="汉仪劲楷简" panose="00020600040101010101" charset="-122"/>
            </a:endParaRPr>
          </a:p>
        </p:txBody>
      </p:sp>
      <p:pic>
        <p:nvPicPr>
          <p:cNvPr id="15" name="图片 14" descr="5025160"/>
          <p:cNvPicPr>
            <a:picLocks noChangeAspect="1"/>
          </p:cNvPicPr>
          <p:nvPr/>
        </p:nvPicPr>
        <p:blipFill>
          <a:blip r:embed="rId1"/>
          <a:srcRect t="46435" b="27806"/>
          <a:stretch>
            <a:fillRect/>
          </a:stretch>
        </p:blipFill>
        <p:spPr>
          <a:xfrm>
            <a:off x="195580" y="4970780"/>
            <a:ext cx="11800840" cy="171831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4826000" y="805180"/>
            <a:ext cx="254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>
                <a:cs typeface="汉仪劲楷简" panose="00020600040101010101" charset="-122"/>
              </a:rPr>
              <a:t>春分习俗</a:t>
            </a:r>
            <a:endParaRPr lang="zh-CN" altLang="en-US" sz="2800" b="1">
              <a:cs typeface="汉仪劲楷简" panose="0002060004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3200400" y="3808730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>
                <a:solidFill>
                  <a:schemeClr val="bg1"/>
                </a:solidFill>
                <a:latin typeface="汉仪颜楷简" panose="00020600040101010101" charset="-122"/>
                <a:ea typeface="汉仪颜楷简" panose="00020600040101010101" charset="-122"/>
                <a:cs typeface="汉仪劲楷简" panose="00020600040101010101" charset="-122"/>
              </a:rPr>
              <a:t>二月十八</a:t>
            </a:r>
            <a:endParaRPr lang="zh-CN" altLang="en-US">
              <a:solidFill>
                <a:schemeClr val="bg1"/>
              </a:solidFill>
              <a:latin typeface="汉仪颜楷简" panose="00020600040101010101" charset="-122"/>
              <a:ea typeface="汉仪颜楷简" panose="00020600040101010101" charset="-122"/>
              <a:cs typeface="汉仪劲楷简" panose="0002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10310" y="1802130"/>
            <a:ext cx="5266055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8800" b="1">
                <a:latin typeface="汉仪颜楷简" panose="00020600040101010101" charset="-122"/>
                <a:ea typeface="汉仪颜楷简" panose="00020600040101010101" charset="-122"/>
                <a:cs typeface="汉仪劲楷简" panose="00020600040101010101" charset="-122"/>
              </a:rPr>
              <a:t>诗词谚语</a:t>
            </a:r>
            <a:endParaRPr lang="zh-CN" altLang="en-US" sz="8800" b="1">
              <a:latin typeface="汉仪颜楷简" panose="00020600040101010101" charset="-122"/>
              <a:ea typeface="汉仪颜楷简" panose="00020600040101010101" charset="-122"/>
              <a:cs typeface="汉仪劲楷简" panose="00020600040101010101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18185" y="695325"/>
            <a:ext cx="49212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600" b="1">
                <a:solidFill>
                  <a:srgbClr val="02919B"/>
                </a:solidFill>
                <a:latin typeface="汉仪颜楷简" panose="00020600040101010101" charset="-122"/>
                <a:ea typeface="汉仪颜楷简" panose="00020600040101010101" charset="-122"/>
                <a:cs typeface="汉仪劲楷简" panose="00020600040101010101" charset="-122"/>
              </a:rPr>
              <a:t>肆</a:t>
            </a:r>
            <a:endParaRPr lang="zh-CN" altLang="en-US" sz="6600" b="1">
              <a:solidFill>
                <a:srgbClr val="02919B"/>
              </a:solidFill>
              <a:latin typeface="汉仪颜楷简" panose="00020600040101010101" charset="-122"/>
              <a:ea typeface="汉仪颜楷简" panose="00020600040101010101" charset="-122"/>
              <a:cs typeface="汉仪劲楷简" panose="00020600040101010101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430530" y="733425"/>
            <a:ext cx="1067435" cy="1068705"/>
          </a:xfrm>
          <a:prstGeom prst="ellipse">
            <a:avLst/>
          </a:prstGeom>
          <a:noFill/>
          <a:ln w="12700">
            <a:solidFill>
              <a:srgbClr val="0291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  <a:latin typeface="汉仪颜楷简" panose="00020600040101010101" charset="-122"/>
              <a:ea typeface="汉仪颜楷简" panose="00020600040101010101" charset="-122"/>
              <a:cs typeface="汉仪劲楷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文本框 15"/>
          <p:cNvSpPr txBox="1"/>
          <p:nvPr/>
        </p:nvSpPr>
        <p:spPr>
          <a:xfrm>
            <a:off x="1278255" y="2090420"/>
            <a:ext cx="9416415" cy="40722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>
              <a:lnSpc>
                <a:spcPct val="150000"/>
              </a:lnSpc>
            </a:pPr>
            <a:r>
              <a:rPr lang="zh-CN" altLang="en-US" sz="1600" b="1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《春分》长卿</a:t>
            </a:r>
            <a:endParaRPr lang="zh-CN" altLang="en-US" sz="1600" b="1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日月阳阴两均天，玄鸟不辞桃花寒。</a:t>
            </a:r>
            <a:endParaRPr lang="zh-CN" altLang="en-US" sz="1600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从来今日竖鸡子，川上良人放纸鸢。</a:t>
            </a:r>
            <a:endParaRPr lang="zh-CN" altLang="en-US" sz="1600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1600" b="1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《七绝·苏醒》</a:t>
            </a:r>
            <a:endParaRPr lang="zh-CN" altLang="en-US" sz="1600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春分雨脚落声微，柳岸斜风带客归。</a:t>
            </a:r>
            <a:endParaRPr lang="zh-CN" altLang="en-US" sz="1600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时令北方偏向晚，可知早有绿腰肥。</a:t>
            </a:r>
            <a:endParaRPr lang="zh-CN" altLang="en-US" sz="1600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1600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《偷声木兰花·春分遇雨</a:t>
            </a:r>
            <a:r>
              <a:rPr lang="zh-CN" altLang="en-US" sz="1600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》</a:t>
            </a:r>
            <a:endParaRPr lang="zh-CN" altLang="en-US" sz="1600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天将小雨交春半，谁见枝头花历乱。</a:t>
            </a:r>
            <a:endParaRPr lang="zh-CN" altLang="en-US" sz="1600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纵目天涯，浅黛春山处处纱。</a:t>
            </a:r>
            <a:endParaRPr lang="zh-CN" altLang="en-US" sz="1600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焦人不过轻寒恼，问卜怕听情未了。</a:t>
            </a:r>
            <a:endParaRPr lang="zh-CN" altLang="en-US" sz="1600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许是今生，误把前生草踏青。</a:t>
            </a:r>
            <a:endParaRPr lang="zh-CN" altLang="en-US" sz="1600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1600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《春分日》唐 徐铉</a:t>
            </a:r>
            <a:endParaRPr lang="zh-CN" altLang="en-US" sz="1600" b="1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仲春初四日，春色正中分。</a:t>
            </a:r>
            <a:endParaRPr lang="zh-CN" altLang="en-US" sz="1600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绿野徘徊月，晴天断续云。</a:t>
            </a:r>
            <a:endParaRPr lang="zh-CN" altLang="en-US" sz="1600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燕飞犹个个，花落已纷纷。</a:t>
            </a:r>
            <a:endParaRPr lang="zh-CN" altLang="en-US" sz="1600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思妇高楼晚，歌声不可闻。</a:t>
            </a:r>
            <a:endParaRPr lang="zh-CN" altLang="en-US" sz="1600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1600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《癸丑春分后雪》宋 苏轼</a:t>
            </a:r>
            <a:endParaRPr lang="zh-CN" altLang="en-US" sz="1600" b="1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雪入春分省见稀，半开桃李不胜威。</a:t>
            </a:r>
            <a:endParaRPr lang="zh-CN" altLang="en-US" sz="1600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应惭落地梅花识，却作漫天柳絮飞。</a:t>
            </a:r>
            <a:endParaRPr lang="zh-CN" altLang="en-US" sz="1600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不分东君专节物，故将新巧发阴机。</a:t>
            </a:r>
            <a:endParaRPr lang="zh-CN" altLang="en-US" sz="1600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从今造物尤难料，更暖须留御腊衣。</a:t>
            </a:r>
            <a:endParaRPr lang="zh-CN" altLang="en-US" sz="1600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442970" y="2090420"/>
            <a:ext cx="0" cy="318135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5537835" y="2090420"/>
            <a:ext cx="0" cy="318135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0791825" y="2090420"/>
            <a:ext cx="0" cy="318135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7766685" y="2090420"/>
            <a:ext cx="0" cy="318135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9279255" y="2090420"/>
            <a:ext cx="0" cy="3181350"/>
          </a:xfrm>
          <a:prstGeom prst="line">
            <a:avLst/>
          </a:prstGeom>
          <a:ln w="12700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0888980" y="1540510"/>
            <a:ext cx="36004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tx1"/>
                </a:solidFill>
                <a:latin typeface="汉仪颜楷简" panose="00020600040101010101" charset="-122"/>
                <a:ea typeface="汉仪颜楷简" panose="00020600040101010101" charset="-122"/>
                <a:cs typeface="汉仪劲楷简" panose="00020600040101010101" charset="-122"/>
                <a:sym typeface="+mn-ea"/>
              </a:rPr>
              <a:t>诗词</a:t>
            </a:r>
            <a:endParaRPr lang="zh-CN" altLang="en-US" sz="2400" b="1">
              <a:solidFill>
                <a:schemeClr val="tx1"/>
              </a:solidFill>
              <a:latin typeface="汉仪颜楷简" panose="00020600040101010101" charset="-122"/>
              <a:ea typeface="汉仪颜楷简" panose="00020600040101010101" charset="-122"/>
              <a:cs typeface="汉仪劲楷简" panose="0002060004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26000" y="805180"/>
            <a:ext cx="254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>
                <a:cs typeface="汉仪劲楷简" panose="00020600040101010101" charset="-122"/>
              </a:rPr>
              <a:t>诗词谚语</a:t>
            </a:r>
            <a:endParaRPr lang="zh-CN" altLang="en-US" sz="2800" b="1">
              <a:cs typeface="汉仪劲楷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文本框 15"/>
          <p:cNvSpPr txBox="1"/>
          <p:nvPr/>
        </p:nvSpPr>
        <p:spPr>
          <a:xfrm>
            <a:off x="1396365" y="1828800"/>
            <a:ext cx="8554085" cy="38969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marL="285750" indent="-285750">
              <a:lnSpc>
                <a:spcPct val="200000"/>
              </a:lnSpc>
              <a:buClr>
                <a:srgbClr val="02919B"/>
              </a:buClr>
              <a:buFont typeface="汉仪劲楷简" panose="00020600040101010101" charset="-122"/>
              <a:buChar char="l"/>
            </a:pPr>
            <a:r>
              <a:rPr lang="zh-CN" altLang="en-US" sz="1600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春分有雨到清明，清明下雨无路行</a:t>
            </a:r>
            <a:endParaRPr lang="zh-CN" altLang="en-US" sz="1600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 marL="285750" indent="-285750">
              <a:lnSpc>
                <a:spcPct val="200000"/>
              </a:lnSpc>
              <a:buClr>
                <a:srgbClr val="02919B"/>
              </a:buClr>
              <a:buFont typeface="汉仪劲楷简" panose="00020600040101010101" charset="-122"/>
              <a:buChar char="l"/>
            </a:pPr>
            <a:r>
              <a:rPr lang="zh-CN" altLang="en-US" sz="1600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春分无雨到清明</a:t>
            </a:r>
            <a:endParaRPr lang="zh-CN" altLang="en-US" sz="1600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 marL="285750" indent="-285750">
              <a:lnSpc>
                <a:spcPct val="200000"/>
              </a:lnSpc>
              <a:buClr>
                <a:srgbClr val="02919B"/>
              </a:buClr>
              <a:buFont typeface="汉仪劲楷简" panose="00020600040101010101" charset="-122"/>
              <a:buChar char="l"/>
            </a:pPr>
            <a:r>
              <a:rPr lang="zh-CN" altLang="en-US" sz="1600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春分雨不歇，清明前后有好天</a:t>
            </a:r>
            <a:endParaRPr lang="zh-CN" altLang="en-US" sz="1600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 marL="285750" indent="-285750">
              <a:lnSpc>
                <a:spcPct val="200000"/>
              </a:lnSpc>
              <a:buClr>
                <a:srgbClr val="02919B"/>
              </a:buClr>
              <a:buFont typeface="汉仪劲楷简" panose="00020600040101010101" charset="-122"/>
              <a:buChar char="l"/>
            </a:pPr>
            <a:r>
              <a:rPr lang="zh-CN" altLang="en-US" sz="1600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春分阴雨天，春季雨不歇</a:t>
            </a:r>
            <a:endParaRPr lang="zh-CN" altLang="en-US" sz="1600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 marL="285750" indent="-285750">
              <a:lnSpc>
                <a:spcPct val="200000"/>
              </a:lnSpc>
              <a:buClr>
                <a:srgbClr val="02919B"/>
              </a:buClr>
              <a:buFont typeface="汉仪劲楷简" panose="00020600040101010101" charset="-122"/>
              <a:buChar char="l"/>
            </a:pPr>
            <a:r>
              <a:rPr lang="zh-CN" altLang="en-US" sz="1600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春分降雪春播寒</a:t>
            </a:r>
            <a:endParaRPr lang="zh-CN" altLang="en-US" sz="1600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 marL="285750" indent="-285750">
              <a:lnSpc>
                <a:spcPct val="200000"/>
              </a:lnSpc>
              <a:buClr>
                <a:srgbClr val="02919B"/>
              </a:buClr>
              <a:buFont typeface="汉仪劲楷简" panose="00020600040101010101" charset="-122"/>
              <a:buChar char="l"/>
            </a:pPr>
            <a:r>
              <a:rPr lang="zh-CN" altLang="en-US" sz="1600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春分无雨划耕田</a:t>
            </a:r>
            <a:endParaRPr lang="zh-CN" altLang="en-US" sz="1600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 marL="285750" indent="-285750">
              <a:lnSpc>
                <a:spcPct val="200000"/>
              </a:lnSpc>
              <a:buClr>
                <a:srgbClr val="02919B"/>
              </a:buClr>
              <a:buFont typeface="汉仪劲楷简" panose="00020600040101010101" charset="-122"/>
              <a:buChar char="l"/>
            </a:pPr>
            <a:r>
              <a:rPr lang="zh-CN" altLang="en-US" sz="1600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春分不暖，秋分不凉</a:t>
            </a:r>
            <a:endParaRPr lang="zh-CN" altLang="en-US" sz="1600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 marL="285750" indent="-285750">
              <a:lnSpc>
                <a:spcPct val="200000"/>
              </a:lnSpc>
              <a:buClr>
                <a:srgbClr val="02919B"/>
              </a:buClr>
              <a:buFont typeface="汉仪劲楷简" panose="00020600040101010101" charset="-122"/>
              <a:buChar char="l"/>
            </a:pPr>
            <a:r>
              <a:rPr lang="zh-CN" altLang="en-US" sz="1600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春分不冷清明冷</a:t>
            </a:r>
            <a:endParaRPr lang="zh-CN" altLang="en-US" sz="1600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 marL="285750" indent="-285750">
              <a:lnSpc>
                <a:spcPct val="200000"/>
              </a:lnSpc>
              <a:buClr>
                <a:srgbClr val="02919B"/>
              </a:buClr>
              <a:buFont typeface="汉仪劲楷简" panose="00020600040101010101" charset="-122"/>
              <a:buChar char="l"/>
            </a:pPr>
            <a:r>
              <a:rPr lang="zh-CN" altLang="en-US" sz="1600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春分秋分，昼夜平分</a:t>
            </a:r>
            <a:endParaRPr lang="zh-CN" altLang="en-US" sz="1600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 marL="285750" indent="-285750">
              <a:lnSpc>
                <a:spcPct val="200000"/>
              </a:lnSpc>
              <a:buClr>
                <a:srgbClr val="02919B"/>
              </a:buClr>
              <a:buFont typeface="汉仪劲楷简" panose="00020600040101010101" charset="-122"/>
              <a:buChar char="l"/>
            </a:pPr>
            <a:r>
              <a:rPr lang="zh-CN" altLang="en-US" sz="1600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吃了春分饭，一天长一线</a:t>
            </a:r>
            <a:endParaRPr lang="zh-CN" altLang="en-US" sz="1600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 marL="285750" indent="-285750">
              <a:lnSpc>
                <a:spcPct val="200000"/>
              </a:lnSpc>
              <a:buClr>
                <a:srgbClr val="02919B"/>
              </a:buClr>
              <a:buFont typeface="汉仪劲楷简" panose="00020600040101010101" charset="-122"/>
              <a:buChar char="l"/>
            </a:pPr>
            <a:r>
              <a:rPr lang="zh-CN" altLang="en-US" sz="1600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春分西风多阴雨</a:t>
            </a:r>
            <a:endParaRPr lang="zh-CN" altLang="en-US" sz="1600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 marL="285750" indent="-285750">
              <a:lnSpc>
                <a:spcPct val="200000"/>
              </a:lnSpc>
              <a:buClr>
                <a:srgbClr val="02919B"/>
              </a:buClr>
              <a:buFont typeface="汉仪劲楷简" panose="00020600040101010101" charset="-122"/>
              <a:buChar char="l"/>
            </a:pPr>
            <a:r>
              <a:rPr lang="zh-CN" altLang="en-US" sz="1600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春分刮大风，刮到四月中</a:t>
            </a:r>
            <a:endParaRPr lang="zh-CN" altLang="en-US" sz="1600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 marL="285750" indent="-285750">
              <a:lnSpc>
                <a:spcPct val="200000"/>
              </a:lnSpc>
              <a:buClr>
                <a:srgbClr val="02919B"/>
              </a:buClr>
              <a:buFont typeface="汉仪劲楷简" panose="00020600040101010101" charset="-122"/>
              <a:buChar char="l"/>
            </a:pPr>
            <a:r>
              <a:rPr lang="zh-CN" altLang="en-US" sz="1600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春分大风夏至雨</a:t>
            </a:r>
            <a:endParaRPr lang="zh-CN" altLang="en-US" sz="1600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 marL="285750" indent="-285750">
              <a:lnSpc>
                <a:spcPct val="200000"/>
              </a:lnSpc>
              <a:buClr>
                <a:srgbClr val="02919B"/>
              </a:buClr>
              <a:buFont typeface="汉仪劲楷简" panose="00020600040101010101" charset="-122"/>
              <a:buChar char="l"/>
            </a:pPr>
            <a:r>
              <a:rPr lang="zh-CN" altLang="en-US" sz="1600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春分南风，先雨后旱</a:t>
            </a:r>
            <a:endParaRPr lang="zh-CN" altLang="en-US" sz="1600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 marL="285750" indent="-285750">
              <a:lnSpc>
                <a:spcPct val="200000"/>
              </a:lnSpc>
              <a:buClr>
                <a:srgbClr val="02919B"/>
              </a:buClr>
              <a:buFont typeface="汉仪劲楷简" panose="00020600040101010101" charset="-122"/>
              <a:buChar char="l"/>
            </a:pPr>
            <a:r>
              <a:rPr lang="zh-CN" altLang="en-US" sz="1600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春分早报西南风，台风虫害有一宗</a:t>
            </a:r>
            <a:endParaRPr lang="zh-CN" altLang="en-US" sz="1600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 marL="285750" indent="-285750">
              <a:lnSpc>
                <a:spcPct val="200000"/>
              </a:lnSpc>
              <a:buClr>
                <a:srgbClr val="02919B"/>
              </a:buClr>
              <a:buFont typeface="汉仪劲楷简" panose="00020600040101010101" charset="-122"/>
              <a:buChar char="l"/>
            </a:pPr>
            <a:r>
              <a:rPr lang="zh-CN" altLang="en-US" sz="1600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“春分秋分，昼夜平分”</a:t>
            </a:r>
            <a:endParaRPr lang="zh-CN" altLang="en-US" sz="1600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 marL="285750" indent="-285750">
              <a:lnSpc>
                <a:spcPct val="200000"/>
              </a:lnSpc>
              <a:buClr>
                <a:srgbClr val="02919B"/>
              </a:buClr>
              <a:buFont typeface="汉仪劲楷简" panose="00020600040101010101" charset="-122"/>
              <a:buChar char="l"/>
            </a:pPr>
            <a:r>
              <a:rPr lang="zh-CN" altLang="en-US" sz="1600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“吃了春分饭，一天长一线”</a:t>
            </a:r>
            <a:endParaRPr lang="zh-CN" altLang="en-US" sz="1600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052050" y="1384300"/>
            <a:ext cx="551815" cy="10058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dist"/>
            <a:r>
              <a:rPr lang="zh-CN" altLang="en-US" sz="2400" b="1">
                <a:solidFill>
                  <a:schemeClr val="tx1"/>
                </a:solidFill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谚语</a:t>
            </a:r>
            <a:endParaRPr lang="zh-CN" altLang="en-US" sz="2400" b="1">
              <a:solidFill>
                <a:schemeClr val="tx1"/>
              </a:solidFill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26000" y="805180"/>
            <a:ext cx="254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>
                <a:cs typeface="汉仪劲楷简" panose="00020600040101010101" charset="-122"/>
              </a:rPr>
              <a:t>诗词谚语</a:t>
            </a:r>
            <a:endParaRPr lang="zh-CN" altLang="en-US" sz="2800" b="1">
              <a:cs typeface="汉仪劲楷简" panose="00020600040101010101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文本框 15"/>
          <p:cNvSpPr txBox="1"/>
          <p:nvPr/>
        </p:nvSpPr>
        <p:spPr>
          <a:xfrm>
            <a:off x="1642110" y="3632200"/>
            <a:ext cx="8908415" cy="19361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indent="0">
              <a:lnSpc>
                <a:spcPct val="150000"/>
              </a:lnSpc>
              <a:buNone/>
            </a:pPr>
            <a:r>
              <a:rPr lang="zh-CN" altLang="en-US" b="1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春分寄语</a:t>
            </a:r>
            <a:endParaRPr lang="zh-CN" altLang="en-US" b="1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 indent="0">
              <a:lnSpc>
                <a:spcPct val="150000"/>
              </a:lnSpc>
              <a:buNone/>
            </a:pPr>
            <a:r>
              <a:rPr lang="zh-CN" altLang="en-US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春分日，竖鸡蛋，</a:t>
            </a:r>
            <a:endParaRPr lang="zh-CN" altLang="en-US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 indent="0">
              <a:lnSpc>
                <a:spcPct val="150000"/>
              </a:lnSpc>
              <a:buNone/>
            </a:pPr>
            <a:r>
              <a:rPr lang="zh-CN" altLang="en-US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上头光，下头园，</a:t>
            </a:r>
            <a:endParaRPr lang="zh-CN" altLang="en-US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 indent="0">
              <a:lnSpc>
                <a:spcPct val="150000"/>
              </a:lnSpc>
              <a:buNone/>
            </a:pPr>
            <a:r>
              <a:rPr lang="zh-CN" altLang="en-US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顶天立地保平安。</a:t>
            </a:r>
            <a:endParaRPr lang="zh-CN" altLang="en-US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 indent="0">
              <a:lnSpc>
                <a:spcPct val="150000"/>
              </a:lnSpc>
              <a:buNone/>
            </a:pPr>
            <a:r>
              <a:rPr lang="zh-CN" altLang="en-US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春分日，公平天，</a:t>
            </a:r>
            <a:endParaRPr lang="zh-CN" altLang="en-US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 indent="0">
              <a:lnSpc>
                <a:spcPct val="150000"/>
              </a:lnSpc>
              <a:buNone/>
            </a:pPr>
            <a:r>
              <a:rPr lang="zh-CN" altLang="en-US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夜不长，昼不短，</a:t>
            </a:r>
            <a:endParaRPr lang="zh-CN" altLang="en-US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 indent="0">
              <a:lnSpc>
                <a:spcPct val="150000"/>
              </a:lnSpc>
              <a:buNone/>
            </a:pPr>
            <a:r>
              <a:rPr lang="zh-CN" altLang="en-US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日夜更替各占半。</a:t>
            </a:r>
            <a:endParaRPr lang="zh-CN" altLang="en-US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 indent="0">
              <a:lnSpc>
                <a:spcPct val="150000"/>
              </a:lnSpc>
              <a:buNone/>
            </a:pPr>
            <a:r>
              <a:rPr lang="zh-CN" altLang="en-US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光阴转，天气暖，</a:t>
            </a:r>
            <a:endParaRPr lang="zh-CN" altLang="en-US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 indent="0">
              <a:lnSpc>
                <a:spcPct val="150000"/>
              </a:lnSpc>
              <a:buNone/>
            </a:pPr>
            <a:r>
              <a:rPr lang="zh-CN" altLang="en-US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春风吻上你的脸。</a:t>
            </a:r>
            <a:endParaRPr lang="zh-CN" altLang="en-US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 indent="0">
              <a:lnSpc>
                <a:spcPct val="150000"/>
              </a:lnSpc>
              <a:buNone/>
            </a:pPr>
            <a:r>
              <a:rPr lang="zh-CN" altLang="en-US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吃春菜，相见欢，</a:t>
            </a:r>
            <a:endParaRPr lang="zh-CN" altLang="en-US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 indent="0">
              <a:lnSpc>
                <a:spcPct val="150000"/>
              </a:lnSpc>
              <a:buNone/>
            </a:pPr>
            <a:r>
              <a:rPr lang="zh-CN" altLang="en-US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炎黄儿女尽开颜。</a:t>
            </a:r>
            <a:endParaRPr lang="zh-CN" altLang="en-US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 indent="0">
              <a:lnSpc>
                <a:spcPct val="150000"/>
              </a:lnSpc>
              <a:buNone/>
            </a:pPr>
            <a:r>
              <a:rPr lang="zh-CN" altLang="en-US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风筝高，白云淡，</a:t>
            </a:r>
            <a:endParaRPr lang="zh-CN" altLang="en-US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 indent="0">
              <a:lnSpc>
                <a:spcPct val="150000"/>
              </a:lnSpc>
              <a:buNone/>
            </a:pPr>
            <a:r>
              <a:rPr lang="zh-CN" altLang="en-US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神州大地艳阳天。</a:t>
            </a:r>
            <a:endParaRPr lang="zh-CN" altLang="en-US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 indent="0">
              <a:lnSpc>
                <a:spcPct val="150000"/>
              </a:lnSpc>
              <a:buNone/>
            </a:pPr>
            <a:r>
              <a:rPr lang="zh-CN" altLang="en-US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或老少，或女男，</a:t>
            </a:r>
            <a:endParaRPr lang="zh-CN" altLang="en-US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 indent="0">
              <a:lnSpc>
                <a:spcPct val="150000"/>
              </a:lnSpc>
              <a:buNone/>
            </a:pPr>
            <a:r>
              <a:rPr lang="zh-CN" altLang="en-US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踏青尚农亲自然。</a:t>
            </a:r>
            <a:endParaRPr lang="zh-CN" altLang="en-US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 indent="0">
              <a:lnSpc>
                <a:spcPct val="150000"/>
              </a:lnSpc>
              <a:buNone/>
            </a:pPr>
            <a:r>
              <a:rPr lang="zh-CN" altLang="en-US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顺天时，节令变，</a:t>
            </a:r>
            <a:endParaRPr lang="zh-CN" altLang="en-US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 indent="0">
              <a:lnSpc>
                <a:spcPct val="150000"/>
              </a:lnSpc>
              <a:buNone/>
            </a:pPr>
            <a:r>
              <a:rPr lang="zh-CN" altLang="en-US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人人身体要康健。</a:t>
            </a:r>
            <a:endParaRPr lang="zh-CN" altLang="en-US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 indent="0">
              <a:lnSpc>
                <a:spcPct val="150000"/>
              </a:lnSpc>
              <a:buNone/>
            </a:pPr>
            <a:r>
              <a:rPr lang="zh-CN" altLang="en-US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接地气，声声慢，</a:t>
            </a:r>
            <a:endParaRPr lang="zh-CN" altLang="en-US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 indent="0">
              <a:lnSpc>
                <a:spcPct val="150000"/>
              </a:lnSpc>
              <a:buNone/>
            </a:pPr>
            <a:r>
              <a:rPr lang="zh-CN" altLang="en-US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人人快乐要舒坦。</a:t>
            </a:r>
            <a:endParaRPr lang="zh-CN" altLang="en-US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 indent="0">
              <a:lnSpc>
                <a:spcPct val="150000"/>
              </a:lnSpc>
              <a:buNone/>
            </a:pPr>
            <a:r>
              <a:rPr lang="zh-CN" altLang="en-US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春分日，竖鸡蛋，</a:t>
            </a:r>
            <a:endParaRPr lang="zh-CN" altLang="en-US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 indent="0">
              <a:lnSpc>
                <a:spcPct val="150000"/>
              </a:lnSpc>
              <a:buNone/>
            </a:pPr>
            <a:r>
              <a:rPr lang="zh-CN" altLang="en-US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年年今天更灿烂。</a:t>
            </a:r>
            <a:endParaRPr lang="zh-CN" altLang="en-US" spc="200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rcRect t="43084" b="32894"/>
          <a:stretch>
            <a:fillRect/>
          </a:stretch>
        </p:blipFill>
        <p:spPr>
          <a:xfrm>
            <a:off x="529590" y="1468120"/>
            <a:ext cx="11132185" cy="1788160"/>
          </a:xfrm>
          <a:prstGeom prst="rect">
            <a:avLst/>
          </a:prstGeom>
        </p:spPr>
      </p:pic>
      <p:sp>
        <p:nvSpPr>
          <p:cNvPr id="13" name="圆角矩形 12"/>
          <p:cNvSpPr/>
          <p:nvPr/>
        </p:nvSpPr>
        <p:spPr>
          <a:xfrm>
            <a:off x="858520" y="2764155"/>
            <a:ext cx="607060" cy="2237105"/>
          </a:xfrm>
          <a:prstGeom prst="roundRect">
            <a:avLst>
              <a:gd name="adj" fmla="val 50000"/>
            </a:avLst>
          </a:prstGeom>
          <a:solidFill>
            <a:srgbClr val="0291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劲楷简" panose="0002060004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852170" y="3256280"/>
            <a:ext cx="613410" cy="100584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dist"/>
            <a:r>
              <a:rPr lang="zh-CN" altLang="en-US" sz="2800">
                <a:solidFill>
                  <a:schemeClr val="bg1"/>
                </a:solidFill>
                <a:latin typeface="汉仪颜楷简" panose="00020600040101010101" charset="-122"/>
                <a:ea typeface="汉仪颜楷简" panose="00020600040101010101" charset="-122"/>
                <a:cs typeface="汉仪劲楷简" panose="00020600040101010101" charset="-122"/>
                <a:sym typeface="+mn-ea"/>
              </a:rPr>
              <a:t>诗歌</a:t>
            </a:r>
            <a:endParaRPr lang="zh-CN" altLang="en-US" sz="2800">
              <a:solidFill>
                <a:schemeClr val="bg1"/>
              </a:solidFill>
              <a:latin typeface="汉仪颜楷简" panose="00020600040101010101" charset="-122"/>
              <a:ea typeface="汉仪颜楷简" panose="00020600040101010101" charset="-122"/>
              <a:cs typeface="汉仪劲楷简" panose="00020600040101010101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826000" y="805180"/>
            <a:ext cx="254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>
                <a:cs typeface="汉仪劲楷简" panose="00020600040101010101" charset="-122"/>
              </a:rPr>
              <a:t>诗词谚语</a:t>
            </a:r>
            <a:endParaRPr lang="zh-CN" altLang="en-US" sz="2800" b="1">
              <a:cs typeface="汉仪劲楷简" panose="0002060004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931795" y="424180"/>
            <a:ext cx="1461135" cy="36309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1500">
                <a:solidFill>
                  <a:srgbClr val="02919B"/>
                </a:solidFill>
                <a:latin typeface="汉仪颜楷简" panose="00020600040101010101" charset="-122"/>
                <a:ea typeface="汉仪颜楷简" panose="00020600040101010101" charset="-122"/>
                <a:cs typeface="汉仪劲楷简" panose="00020600040101010101" charset="-122"/>
              </a:rPr>
              <a:t>谢谢</a:t>
            </a:r>
            <a:endParaRPr lang="zh-CN" altLang="en-US" sz="11500">
              <a:solidFill>
                <a:srgbClr val="02919B"/>
              </a:solidFill>
              <a:latin typeface="汉仪颜楷简" panose="00020600040101010101" charset="-122"/>
              <a:ea typeface="汉仪颜楷简" panose="00020600040101010101" charset="-122"/>
              <a:cs typeface="汉仪劲楷简" panose="0002060004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18335" y="1306195"/>
            <a:ext cx="1013460" cy="2377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pPr algn="dist">
              <a:lnSpc>
                <a:spcPct val="150000"/>
              </a:lnSpc>
            </a:pPr>
            <a:r>
              <a:rPr lang="zh-CN" altLang="en-US"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不知细叶谁裁出，</a:t>
            </a:r>
            <a:endParaRPr lang="zh-CN" altLang="en-US"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    二月春风似剪刀。</a:t>
            </a:r>
            <a:endParaRPr lang="zh-CN" altLang="en-US"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</a:endParaRPr>
          </a:p>
        </p:txBody>
      </p:sp>
      <p:pic>
        <p:nvPicPr>
          <p:cNvPr id="17" name="图片 16" descr="节气印章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297680" y="3175635"/>
            <a:ext cx="313055" cy="5067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200400" y="3808730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>
                <a:solidFill>
                  <a:schemeClr val="bg1"/>
                </a:solidFill>
                <a:latin typeface="汉仪颜楷简" panose="00020600040101010101" charset="-122"/>
                <a:ea typeface="汉仪颜楷简" panose="00020600040101010101" charset="-122"/>
                <a:cs typeface="汉仪劲楷简" panose="00020600040101010101" charset="-122"/>
              </a:rPr>
              <a:t>二月十八</a:t>
            </a:r>
            <a:endParaRPr lang="zh-CN" altLang="en-US">
              <a:solidFill>
                <a:schemeClr val="bg1"/>
              </a:solidFill>
              <a:latin typeface="汉仪颜楷简" panose="00020600040101010101" charset="-122"/>
              <a:ea typeface="汉仪颜楷简" panose="00020600040101010101" charset="-122"/>
              <a:cs typeface="汉仪劲楷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任意多边形 1"/>
          <p:cNvSpPr/>
          <p:nvPr/>
        </p:nvSpPr>
        <p:spPr>
          <a:xfrm>
            <a:off x="635" y="8255"/>
            <a:ext cx="6524193" cy="6841490"/>
          </a:xfrm>
          <a:custGeom>
            <a:avLst/>
            <a:gdLst>
              <a:gd name="connsiteX0" fmla="*/ 0 w 10274"/>
              <a:gd name="connsiteY0" fmla="*/ 0 h 10774"/>
              <a:gd name="connsiteX1" fmla="*/ 9133 w 10274"/>
              <a:gd name="connsiteY1" fmla="*/ 0 h 10774"/>
              <a:gd name="connsiteX2" fmla="*/ 9900 w 10274"/>
              <a:gd name="connsiteY2" fmla="*/ 5354 h 10774"/>
              <a:gd name="connsiteX3" fmla="*/ 9133 w 10274"/>
              <a:gd name="connsiteY3" fmla="*/ 10774 h 10774"/>
              <a:gd name="connsiteX4" fmla="*/ 0 w 10274"/>
              <a:gd name="connsiteY4" fmla="*/ 10774 h 10774"/>
              <a:gd name="connsiteX5" fmla="*/ 0 w 10274"/>
              <a:gd name="connsiteY5" fmla="*/ 0 h 10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274" h="10774">
                <a:moveTo>
                  <a:pt x="0" y="0"/>
                </a:moveTo>
                <a:lnTo>
                  <a:pt x="9133" y="0"/>
                </a:lnTo>
                <a:cubicBezTo>
                  <a:pt x="9389" y="1785"/>
                  <a:pt x="10986" y="4268"/>
                  <a:pt x="9900" y="5354"/>
                </a:cubicBezTo>
                <a:cubicBezTo>
                  <a:pt x="7949" y="6817"/>
                  <a:pt x="9389" y="8967"/>
                  <a:pt x="9133" y="10774"/>
                </a:cubicBezTo>
                <a:lnTo>
                  <a:pt x="0" y="10774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汉仪劲楷简" panose="00020600040101010101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981075" y="2178050"/>
            <a:ext cx="579120" cy="580390"/>
          </a:xfrm>
          <a:prstGeom prst="ellipse">
            <a:avLst/>
          </a:prstGeom>
          <a:noFill/>
          <a:ln w="12700">
            <a:solidFill>
              <a:srgbClr val="0291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  <a:latin typeface="汉仪颜楷简" panose="00020600040101010101" charset="-122"/>
              <a:ea typeface="汉仪颜楷简" panose="00020600040101010101" charset="-122"/>
              <a:cs typeface="汉仪劲楷简" panose="00020600040101010101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031240" y="2230755"/>
            <a:ext cx="49212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600" b="1">
                <a:solidFill>
                  <a:schemeClr val="tx1"/>
                </a:solidFill>
                <a:latin typeface="汉仪颜楷简" panose="00020600040101010101" charset="-122"/>
                <a:ea typeface="汉仪颜楷简" panose="00020600040101010101" charset="-122"/>
                <a:cs typeface="汉仪劲楷简" panose="00020600040101010101" charset="-122"/>
              </a:rPr>
              <a:t>壹</a:t>
            </a:r>
            <a:endParaRPr lang="zh-CN" altLang="en-US" sz="2600" b="1">
              <a:solidFill>
                <a:schemeClr val="tx1"/>
              </a:solidFill>
              <a:latin typeface="汉仪颜楷简" panose="00020600040101010101" charset="-122"/>
              <a:ea typeface="汉仪颜楷简" panose="00020600040101010101" charset="-122"/>
              <a:cs typeface="汉仪劲楷简" panose="00020600040101010101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2173605" y="2178050"/>
            <a:ext cx="579120" cy="579755"/>
          </a:xfrm>
          <a:prstGeom prst="ellipse">
            <a:avLst/>
          </a:prstGeom>
          <a:noFill/>
          <a:ln w="12700">
            <a:solidFill>
              <a:srgbClr val="0291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  <a:latin typeface="汉仪颜楷简" panose="00020600040101010101" charset="-122"/>
              <a:ea typeface="汉仪颜楷简" panose="00020600040101010101" charset="-122"/>
              <a:cs typeface="汉仪劲楷简" panose="00020600040101010101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223770" y="2225040"/>
            <a:ext cx="49212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600" b="1">
                <a:solidFill>
                  <a:schemeClr val="tx1"/>
                </a:solidFill>
                <a:latin typeface="汉仪颜楷简" panose="00020600040101010101" charset="-122"/>
                <a:ea typeface="汉仪颜楷简" panose="00020600040101010101" charset="-122"/>
                <a:cs typeface="汉仪劲楷简" panose="00020600040101010101" charset="-122"/>
              </a:rPr>
              <a:t>贰</a:t>
            </a:r>
            <a:endParaRPr lang="zh-CN" altLang="en-US" sz="2600" b="1">
              <a:solidFill>
                <a:schemeClr val="tx1"/>
              </a:solidFill>
              <a:latin typeface="汉仪颜楷简" panose="00020600040101010101" charset="-122"/>
              <a:ea typeface="汉仪颜楷简" panose="00020600040101010101" charset="-122"/>
              <a:cs typeface="汉仪劲楷简" panose="00020600040101010101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366135" y="2178050"/>
            <a:ext cx="579120" cy="579755"/>
          </a:xfrm>
          <a:prstGeom prst="ellipse">
            <a:avLst/>
          </a:prstGeom>
          <a:noFill/>
          <a:ln w="12700">
            <a:solidFill>
              <a:srgbClr val="0291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  <a:latin typeface="汉仪颜楷简" panose="00020600040101010101" charset="-122"/>
              <a:ea typeface="汉仪颜楷简" panose="00020600040101010101" charset="-122"/>
              <a:cs typeface="汉仪劲楷简" panose="0002060004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16300" y="2225040"/>
            <a:ext cx="49212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600" b="1">
                <a:solidFill>
                  <a:schemeClr val="tx1"/>
                </a:solidFill>
                <a:latin typeface="汉仪颜楷简" panose="00020600040101010101" charset="-122"/>
                <a:ea typeface="汉仪颜楷简" panose="00020600040101010101" charset="-122"/>
                <a:cs typeface="汉仪劲楷简" panose="00020600040101010101" charset="-122"/>
              </a:rPr>
              <a:t>叁</a:t>
            </a:r>
            <a:endParaRPr lang="zh-CN" altLang="en-US" sz="2600" b="1">
              <a:solidFill>
                <a:schemeClr val="tx1"/>
              </a:solidFill>
              <a:latin typeface="汉仪颜楷简" panose="00020600040101010101" charset="-122"/>
              <a:ea typeface="汉仪颜楷简" panose="00020600040101010101" charset="-122"/>
              <a:cs typeface="汉仪劲楷简" panose="00020600040101010101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558665" y="2178050"/>
            <a:ext cx="579120" cy="579755"/>
          </a:xfrm>
          <a:prstGeom prst="ellipse">
            <a:avLst/>
          </a:prstGeom>
          <a:noFill/>
          <a:ln w="12700">
            <a:solidFill>
              <a:srgbClr val="0291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  <a:latin typeface="汉仪颜楷简" panose="00020600040101010101" charset="-122"/>
              <a:ea typeface="汉仪颜楷简" panose="00020600040101010101" charset="-122"/>
              <a:cs typeface="汉仪劲楷简" panose="0002060004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608830" y="2245995"/>
            <a:ext cx="49212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600" b="1">
                <a:solidFill>
                  <a:schemeClr val="tx1"/>
                </a:solidFill>
                <a:latin typeface="汉仪颜楷简" panose="00020600040101010101" charset="-122"/>
                <a:ea typeface="汉仪颜楷简" panose="00020600040101010101" charset="-122"/>
                <a:cs typeface="汉仪劲楷简" panose="00020600040101010101" charset="-122"/>
              </a:rPr>
              <a:t>肆</a:t>
            </a:r>
            <a:endParaRPr lang="zh-CN" altLang="en-US" sz="2600" b="1">
              <a:solidFill>
                <a:schemeClr val="tx1"/>
              </a:solidFill>
              <a:latin typeface="汉仪颜楷简" panose="00020600040101010101" charset="-122"/>
              <a:ea typeface="汉仪颜楷简" panose="00020600040101010101" charset="-122"/>
              <a:cs typeface="汉仪劲楷简" panose="00020600040101010101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965835" y="2931795"/>
            <a:ext cx="582930" cy="21037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dist"/>
            <a:r>
              <a:rPr lang="zh-CN" altLang="en-US" sz="2600" spc="200">
                <a:solidFill>
                  <a:schemeClr val="tx1"/>
                </a:solidFill>
                <a:uFillTx/>
                <a:latin typeface="汉仪颜楷简" panose="00020600040101010101" charset="-122"/>
                <a:ea typeface="汉仪颜楷简" panose="00020600040101010101" charset="-122"/>
                <a:cs typeface="汉仪劲楷简" panose="00020600040101010101" charset="-122"/>
                <a:sym typeface="+mn-ea"/>
              </a:rPr>
              <a:t>春分由来</a:t>
            </a:r>
            <a:endParaRPr lang="zh-CN" altLang="en-US" sz="2600" spc="200">
              <a:solidFill>
                <a:schemeClr val="tx1"/>
              </a:solidFill>
              <a:uFillTx/>
              <a:latin typeface="汉仪颜楷简" panose="00020600040101010101" charset="-122"/>
              <a:ea typeface="汉仪颜楷简" panose="00020600040101010101" charset="-122"/>
              <a:cs typeface="汉仪劲楷简" panose="00020600040101010101" charset="-122"/>
              <a:sym typeface="+mn-ea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2165985" y="2931795"/>
            <a:ext cx="582930" cy="21037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dist"/>
            <a:r>
              <a:rPr lang="zh-CN" altLang="en-US" sz="2600" spc="200">
                <a:solidFill>
                  <a:schemeClr val="tx1"/>
                </a:solidFill>
                <a:uFillTx/>
                <a:latin typeface="汉仪颜楷简" panose="00020600040101010101" charset="-122"/>
                <a:ea typeface="汉仪颜楷简" panose="00020600040101010101" charset="-122"/>
                <a:cs typeface="汉仪劲楷简" panose="00020600040101010101" charset="-122"/>
                <a:sym typeface="+mn-ea"/>
              </a:rPr>
              <a:t>古籍记载</a:t>
            </a:r>
            <a:endParaRPr lang="zh-CN" altLang="en-US" sz="2600" spc="200">
              <a:solidFill>
                <a:schemeClr val="tx1"/>
              </a:solidFill>
              <a:uFillTx/>
              <a:latin typeface="汉仪颜楷简" panose="00020600040101010101" charset="-122"/>
              <a:ea typeface="汉仪颜楷简" panose="00020600040101010101" charset="-122"/>
              <a:cs typeface="汉仪劲楷简" panose="00020600040101010101" charset="-122"/>
              <a:sym typeface="+mn-ea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3350895" y="2931795"/>
            <a:ext cx="582930" cy="21037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dist"/>
            <a:r>
              <a:rPr lang="zh-CN" altLang="en-US" sz="2600" spc="200">
                <a:uFillTx/>
                <a:latin typeface="汉仪颜楷简" panose="00020600040101010101" charset="-122"/>
                <a:ea typeface="汉仪颜楷简" panose="00020600040101010101" charset="-122"/>
                <a:cs typeface="汉仪劲楷简" panose="00020600040101010101" charset="-122"/>
                <a:sym typeface="+mn-ea"/>
              </a:rPr>
              <a:t>春分习俗</a:t>
            </a:r>
            <a:endParaRPr lang="zh-CN" altLang="en-US" sz="2600" spc="200">
              <a:solidFill>
                <a:schemeClr val="tx1"/>
              </a:solidFill>
              <a:uFillTx/>
              <a:latin typeface="汉仪颜楷简" panose="00020600040101010101" charset="-122"/>
              <a:ea typeface="汉仪颜楷简" panose="00020600040101010101" charset="-122"/>
              <a:cs typeface="汉仪劲楷简" panose="00020600040101010101" charset="-122"/>
              <a:sym typeface="+mn-ea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4551045" y="2931795"/>
            <a:ext cx="582930" cy="21037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dist"/>
            <a:r>
              <a:rPr lang="zh-CN" altLang="en-US" sz="2600" spc="200">
                <a:solidFill>
                  <a:schemeClr val="tx1"/>
                </a:solidFill>
                <a:uFillTx/>
                <a:latin typeface="汉仪颜楷简" panose="00020600040101010101" charset="-122"/>
                <a:ea typeface="汉仪颜楷简" panose="00020600040101010101" charset="-122"/>
                <a:cs typeface="汉仪劲楷简" panose="00020600040101010101" charset="-122"/>
                <a:sym typeface="+mn-ea"/>
              </a:rPr>
              <a:t>诗词谚语</a:t>
            </a:r>
            <a:endParaRPr lang="zh-CN" altLang="en-US" sz="2600" spc="200">
              <a:solidFill>
                <a:schemeClr val="tx1"/>
              </a:solidFill>
              <a:uFillTx/>
              <a:latin typeface="汉仪颜楷简" panose="00020600040101010101" charset="-122"/>
              <a:ea typeface="汉仪颜楷简" panose="00020600040101010101" charset="-122"/>
              <a:cs typeface="汉仪劲楷简" panose="0002060004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1535" y="728980"/>
            <a:ext cx="321119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000">
                <a:solidFill>
                  <a:srgbClr val="02919B"/>
                </a:solidFill>
                <a:latin typeface="汉仪颜楷简" panose="00020600040101010101" charset="-122"/>
                <a:ea typeface="汉仪颜楷简" panose="00020600040101010101" charset="-122"/>
                <a:cs typeface="汉仪劲楷简" panose="00020600040101010101" charset="-122"/>
              </a:rPr>
              <a:t>目录</a:t>
            </a:r>
            <a:endParaRPr lang="zh-CN" altLang="en-US" sz="8000">
              <a:solidFill>
                <a:srgbClr val="02919B"/>
              </a:solidFill>
              <a:latin typeface="汉仪颜楷简" panose="00020600040101010101" charset="-122"/>
              <a:ea typeface="汉仪颜楷简" panose="00020600040101010101" charset="-122"/>
              <a:cs typeface="汉仪劲楷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3200400" y="3808730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>
                <a:solidFill>
                  <a:schemeClr val="bg1"/>
                </a:solidFill>
                <a:latin typeface="汉仪颜楷简" panose="00020600040101010101" charset="-122"/>
                <a:ea typeface="汉仪颜楷简" panose="00020600040101010101" charset="-122"/>
                <a:cs typeface="汉仪劲楷简" panose="00020600040101010101" charset="-122"/>
              </a:rPr>
              <a:t>二月十八</a:t>
            </a:r>
            <a:endParaRPr lang="zh-CN" altLang="en-US">
              <a:solidFill>
                <a:schemeClr val="bg1"/>
              </a:solidFill>
              <a:latin typeface="汉仪颜楷简" panose="00020600040101010101" charset="-122"/>
              <a:ea typeface="汉仪颜楷简" panose="00020600040101010101" charset="-122"/>
              <a:cs typeface="汉仪劲楷简" panose="0002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10310" y="1802130"/>
            <a:ext cx="5266055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8800" b="1">
                <a:latin typeface="汉仪颜楷简" panose="00020600040101010101" charset="-122"/>
                <a:ea typeface="汉仪颜楷简" panose="00020600040101010101" charset="-122"/>
                <a:cs typeface="汉仪劲楷简" panose="00020600040101010101" charset="-122"/>
              </a:rPr>
              <a:t>春分由来</a:t>
            </a:r>
            <a:endParaRPr lang="zh-CN" altLang="en-US" sz="8800" b="1">
              <a:latin typeface="汉仪颜楷简" panose="00020600040101010101" charset="-122"/>
              <a:ea typeface="汉仪颜楷简" panose="00020600040101010101" charset="-122"/>
              <a:cs typeface="汉仪劲楷简" panose="00020600040101010101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18185" y="695325"/>
            <a:ext cx="49212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600" b="1">
                <a:solidFill>
                  <a:srgbClr val="02919B"/>
                </a:solidFill>
                <a:latin typeface="汉仪颜楷简" panose="00020600040101010101" charset="-122"/>
                <a:ea typeface="汉仪颜楷简" panose="00020600040101010101" charset="-122"/>
                <a:cs typeface="汉仪劲楷简" panose="00020600040101010101" charset="-122"/>
              </a:rPr>
              <a:t>壹</a:t>
            </a:r>
            <a:endParaRPr lang="zh-CN" altLang="en-US" sz="6600" b="1">
              <a:solidFill>
                <a:srgbClr val="02919B"/>
              </a:solidFill>
              <a:latin typeface="汉仪颜楷简" panose="00020600040101010101" charset="-122"/>
              <a:ea typeface="汉仪颜楷简" panose="00020600040101010101" charset="-122"/>
              <a:cs typeface="汉仪劲楷简" panose="00020600040101010101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430530" y="733425"/>
            <a:ext cx="1067435" cy="1068705"/>
          </a:xfrm>
          <a:prstGeom prst="ellipse">
            <a:avLst/>
          </a:prstGeom>
          <a:noFill/>
          <a:ln w="12700">
            <a:solidFill>
              <a:srgbClr val="0291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  <a:latin typeface="汉仪颜楷简" panose="00020600040101010101" charset="-122"/>
              <a:ea typeface="汉仪颜楷简" panose="00020600040101010101" charset="-122"/>
              <a:cs typeface="汉仪劲楷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73455" y="2437130"/>
            <a:ext cx="4420870" cy="2584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>
                <a:solidFill>
                  <a:schemeClr val="tx1"/>
                </a:solidFill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春分，二十四节气之一，是春季第四个节气。斗指壬，太阳黄经达0°，于每年公历3月20日或3月21日交节。春分时，太阳直射点在赤道上，此后太阳直射点继续北移，故春分也称“升分”。古时又称为“日中”、“日夜分”、“仲春之月”。</a:t>
            </a:r>
            <a:endParaRPr lang="zh-CN" altLang="en-US">
              <a:solidFill>
                <a:schemeClr val="tx1"/>
              </a:solidFill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</p:txBody>
      </p:sp>
      <p:sp>
        <p:nvSpPr>
          <p:cNvPr id="21" name="矩形 20"/>
          <p:cNvSpPr/>
          <p:nvPr/>
        </p:nvSpPr>
        <p:spPr>
          <a:xfrm rot="5400000">
            <a:off x="2973070" y="-88900"/>
            <a:ext cx="421005" cy="4420235"/>
          </a:xfrm>
          <a:prstGeom prst="rect">
            <a:avLst/>
          </a:prstGeom>
          <a:solidFill>
            <a:srgbClr val="0291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p>
            <a:pPr algn="ctr"/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汉仪劲楷简" panose="0002060004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73175" y="1932940"/>
            <a:ext cx="18440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solidFill>
                  <a:schemeClr val="bg1"/>
                </a:solidFill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</a:rPr>
              <a:t>春分的定义</a:t>
            </a:r>
            <a:endParaRPr lang="zh-CN" altLang="en-US" sz="2000">
              <a:solidFill>
                <a:schemeClr val="bg1"/>
              </a:solidFill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26000" y="805180"/>
            <a:ext cx="254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>
                <a:cs typeface="汉仪劲楷简" panose="00020600040101010101" charset="-122"/>
              </a:rPr>
              <a:t>春分由来</a:t>
            </a:r>
            <a:endParaRPr lang="zh-CN" altLang="en-US" sz="2800" b="1">
              <a:cs typeface="汉仪劲楷简" panose="00020600040101010101" charset="-122"/>
            </a:endParaRPr>
          </a:p>
        </p:txBody>
      </p:sp>
      <p:pic>
        <p:nvPicPr>
          <p:cNvPr id="4" name="图片 3" descr="502516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01995" y="1910715"/>
            <a:ext cx="4961890" cy="330835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文本框 7"/>
          <p:cNvSpPr txBox="1"/>
          <p:nvPr/>
        </p:nvSpPr>
        <p:spPr>
          <a:xfrm>
            <a:off x="1428115" y="2483485"/>
            <a:ext cx="9399270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春分是个比较重要的节气，它在天文学上有重要意义：南北半球昼夜平分。在气候上，也有比较明显的特征。自这天以后，太阳直射位置继续由赤道向北半球推移，北半球各地昼渐长夜渐短，南半球各地夜渐长昼渐短。</a:t>
            </a:r>
            <a:endParaRPr lang="zh-CN" altLang="en-US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pPr lvl="0" algn="l">
              <a:lnSpc>
                <a:spcPct val="150000"/>
              </a:lnSpc>
              <a:buClrTx/>
              <a:buSzTx/>
              <a:buFontTx/>
            </a:pPr>
            <a:r>
              <a:rPr lang="zh-CN" altLang="en-US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春分的意义，一是指一天时间白天黑夜平分，各为12小时；二是春分正当春季（立春至立夏）三个月之中，平分了春季。</a:t>
            </a:r>
            <a:endParaRPr lang="zh-CN" altLang="en-US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</p:txBody>
      </p:sp>
      <p:sp>
        <p:nvSpPr>
          <p:cNvPr id="21" name="矩形 20"/>
          <p:cNvSpPr/>
          <p:nvPr/>
        </p:nvSpPr>
        <p:spPr>
          <a:xfrm rot="5400000">
            <a:off x="2439035" y="930275"/>
            <a:ext cx="421005" cy="2443480"/>
          </a:xfrm>
          <a:prstGeom prst="rect">
            <a:avLst/>
          </a:prstGeom>
          <a:solidFill>
            <a:srgbClr val="0291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p>
            <a:pPr algn="ctr"/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汉仪劲楷简" panose="0002060004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745615" y="1959610"/>
            <a:ext cx="18440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>
                <a:solidFill>
                  <a:schemeClr val="bg1"/>
                </a:solidFill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</a:rPr>
              <a:t>春分的意义</a:t>
            </a:r>
            <a:endParaRPr lang="zh-CN" altLang="en-US" sz="2000">
              <a:solidFill>
                <a:schemeClr val="bg1"/>
              </a:solidFill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47298"/>
          <a:stretch>
            <a:fillRect/>
          </a:stretch>
        </p:blipFill>
        <p:spPr>
          <a:xfrm>
            <a:off x="1445895" y="4652010"/>
            <a:ext cx="9381490" cy="16891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826000" y="805180"/>
            <a:ext cx="254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>
                <a:cs typeface="汉仪劲楷简" panose="00020600040101010101" charset="-122"/>
              </a:rPr>
              <a:t>春分由来</a:t>
            </a:r>
            <a:endParaRPr lang="zh-CN" altLang="en-US" sz="2800" b="1">
              <a:cs typeface="汉仪劲楷简" panose="0002060004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3200400" y="3808730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>
                <a:solidFill>
                  <a:schemeClr val="bg1"/>
                </a:solidFill>
                <a:latin typeface="汉仪颜楷简" panose="00020600040101010101" charset="-122"/>
                <a:ea typeface="汉仪颜楷简" panose="00020600040101010101" charset="-122"/>
                <a:cs typeface="汉仪劲楷简" panose="00020600040101010101" charset="-122"/>
              </a:rPr>
              <a:t>二月十八</a:t>
            </a:r>
            <a:endParaRPr lang="zh-CN" altLang="en-US">
              <a:solidFill>
                <a:schemeClr val="bg1"/>
              </a:solidFill>
              <a:latin typeface="汉仪颜楷简" panose="00020600040101010101" charset="-122"/>
              <a:ea typeface="汉仪颜楷简" panose="00020600040101010101" charset="-122"/>
              <a:cs typeface="汉仪劲楷简" panose="0002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10310" y="1802130"/>
            <a:ext cx="5266055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8800" b="1">
                <a:latin typeface="汉仪颜楷简" panose="00020600040101010101" charset="-122"/>
                <a:ea typeface="汉仪颜楷简" panose="00020600040101010101" charset="-122"/>
                <a:cs typeface="汉仪劲楷简" panose="00020600040101010101" charset="-122"/>
              </a:rPr>
              <a:t>古籍记载</a:t>
            </a:r>
            <a:endParaRPr lang="zh-CN" altLang="en-US" sz="8800" b="1">
              <a:latin typeface="汉仪颜楷简" panose="00020600040101010101" charset="-122"/>
              <a:ea typeface="汉仪颜楷简" panose="00020600040101010101" charset="-122"/>
              <a:cs typeface="汉仪劲楷简" panose="00020600040101010101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18185" y="695325"/>
            <a:ext cx="49212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600" b="1">
                <a:solidFill>
                  <a:srgbClr val="02919B"/>
                </a:solidFill>
                <a:latin typeface="汉仪颜楷简" panose="00020600040101010101" charset="-122"/>
                <a:ea typeface="汉仪颜楷简" panose="00020600040101010101" charset="-122"/>
                <a:cs typeface="汉仪劲楷简" panose="00020600040101010101" charset="-122"/>
              </a:rPr>
              <a:t>贰</a:t>
            </a:r>
            <a:endParaRPr lang="zh-CN" altLang="en-US" sz="6600" b="1">
              <a:solidFill>
                <a:srgbClr val="02919B"/>
              </a:solidFill>
              <a:latin typeface="汉仪颜楷简" panose="00020600040101010101" charset="-122"/>
              <a:ea typeface="汉仪颜楷简" panose="00020600040101010101" charset="-122"/>
              <a:cs typeface="汉仪劲楷简" panose="00020600040101010101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430530" y="733425"/>
            <a:ext cx="1067435" cy="1068705"/>
          </a:xfrm>
          <a:prstGeom prst="ellipse">
            <a:avLst/>
          </a:prstGeom>
          <a:noFill/>
          <a:ln w="12700">
            <a:solidFill>
              <a:srgbClr val="0291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  <a:latin typeface="汉仪颜楷简" panose="00020600040101010101" charset="-122"/>
              <a:ea typeface="汉仪颜楷简" panose="00020600040101010101" charset="-122"/>
              <a:cs typeface="汉仪劲楷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812290" y="1828800"/>
            <a:ext cx="9419590" cy="1087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春分，古时又称为“日中”、“日夜分”、“仲春之月”。《明史·历一》说：“分者，黄赤相交之点，太阳行至此，乃昼夜平分。”所以，春分的意义，一是指一天时间白天黑夜平分，各为12小时；二是古时以立春至立夏为春季，春分正当春季三个月之中，平分了春季。</a:t>
            </a:r>
            <a:endParaRPr lang="zh-CN" altLang="en-US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12290" y="3317875"/>
            <a:ext cx="9418955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《月令七十二候集解》：“二月中，分者半也，此当九十日之半，故谓之分。秋同义。”《春秋繁露·阴阳出入上下篇》说：“春分者，阴阳相半也，故昼夜均而寒暑平。”</a:t>
            </a:r>
            <a:endParaRPr lang="zh-CN" altLang="en-US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12290" y="4474845"/>
            <a:ext cx="9419590" cy="1087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春分也是节日和祭祀庆典，古代帝王有春天祭日，秋天祭月的礼制。《礼记》：“祭日于坛。”孔颖达疏：“谓春分也”。清潘荣陛《帝京岁时纪胜》：“春分祭日，秋分祭月，乃国之大典，士民不得擅祀。</a:t>
            </a:r>
            <a:endParaRPr lang="zh-CN" altLang="en-US"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826000" y="805180"/>
            <a:ext cx="254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>
                <a:cs typeface="汉仪劲楷简" panose="00020600040101010101" charset="-122"/>
              </a:rPr>
              <a:t>古籍记载</a:t>
            </a:r>
            <a:endParaRPr lang="zh-CN" altLang="en-US" sz="2800" b="1">
              <a:cs typeface="汉仪劲楷简" panose="00020600040101010101" charset="-122"/>
            </a:endParaRPr>
          </a:p>
        </p:txBody>
      </p:sp>
      <p:pic>
        <p:nvPicPr>
          <p:cNvPr id="13" name="图片 12" descr="303b32313536383337323bd2b6d7d3"/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897890" y="1828800"/>
            <a:ext cx="914400" cy="914400"/>
          </a:xfrm>
          <a:prstGeom prst="rect">
            <a:avLst/>
          </a:prstGeom>
        </p:spPr>
      </p:pic>
      <p:pic>
        <p:nvPicPr>
          <p:cNvPr id="14" name="图片 13" descr="31393935333936343b31373432343536303bd2b6d7d3"/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7890" y="4474845"/>
            <a:ext cx="914400" cy="914400"/>
          </a:xfrm>
          <a:prstGeom prst="rect">
            <a:avLst/>
          </a:prstGeom>
        </p:spPr>
      </p:pic>
      <p:pic>
        <p:nvPicPr>
          <p:cNvPr id="15" name="图片 14" descr="303b32313536383339393bd2b6d7d3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97890" y="3238500"/>
            <a:ext cx="914400" cy="91440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3200400" y="3808730"/>
            <a:ext cx="1097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>
                <a:solidFill>
                  <a:schemeClr val="bg1"/>
                </a:solidFill>
                <a:latin typeface="汉仪颜楷简" panose="00020600040101010101" charset="-122"/>
                <a:ea typeface="汉仪颜楷简" panose="00020600040101010101" charset="-122"/>
                <a:cs typeface="汉仪劲楷简" panose="00020600040101010101" charset="-122"/>
              </a:rPr>
              <a:t>二月十八</a:t>
            </a:r>
            <a:endParaRPr lang="zh-CN" altLang="en-US">
              <a:solidFill>
                <a:schemeClr val="bg1"/>
              </a:solidFill>
              <a:latin typeface="汉仪颜楷简" panose="00020600040101010101" charset="-122"/>
              <a:ea typeface="汉仪颜楷简" panose="00020600040101010101" charset="-122"/>
              <a:cs typeface="汉仪劲楷简" panose="0002060004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10310" y="1802130"/>
            <a:ext cx="5266055" cy="14452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8800" b="1">
                <a:latin typeface="汉仪颜楷简" panose="00020600040101010101" charset="-122"/>
                <a:ea typeface="汉仪颜楷简" panose="00020600040101010101" charset="-122"/>
                <a:cs typeface="汉仪劲楷简" panose="00020600040101010101" charset="-122"/>
              </a:rPr>
              <a:t>春分习俗</a:t>
            </a:r>
            <a:endParaRPr lang="zh-CN" altLang="en-US" sz="8800" b="1">
              <a:latin typeface="汉仪颜楷简" panose="00020600040101010101" charset="-122"/>
              <a:ea typeface="汉仪颜楷简" panose="00020600040101010101" charset="-122"/>
              <a:cs typeface="汉仪劲楷简" panose="00020600040101010101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18185" y="695325"/>
            <a:ext cx="49212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600" b="1">
                <a:solidFill>
                  <a:srgbClr val="02919B"/>
                </a:solidFill>
                <a:latin typeface="汉仪颜楷简" panose="00020600040101010101" charset="-122"/>
                <a:ea typeface="汉仪颜楷简" panose="00020600040101010101" charset="-122"/>
                <a:cs typeface="汉仪劲楷简" panose="00020600040101010101" charset="-122"/>
              </a:rPr>
              <a:t>叁</a:t>
            </a:r>
            <a:endParaRPr lang="zh-CN" altLang="en-US" sz="6600" b="1">
              <a:solidFill>
                <a:srgbClr val="02919B"/>
              </a:solidFill>
              <a:latin typeface="汉仪颜楷简" panose="00020600040101010101" charset="-122"/>
              <a:ea typeface="汉仪颜楷简" panose="00020600040101010101" charset="-122"/>
              <a:cs typeface="汉仪劲楷简" panose="00020600040101010101" charset="-122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430530" y="733425"/>
            <a:ext cx="1067435" cy="1068705"/>
          </a:xfrm>
          <a:prstGeom prst="ellipse">
            <a:avLst/>
          </a:prstGeom>
          <a:noFill/>
          <a:ln w="12700">
            <a:solidFill>
              <a:srgbClr val="02919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bg1">
                  <a:lumMod val="50000"/>
                </a:schemeClr>
              </a:solidFill>
              <a:latin typeface="汉仪颜楷简" panose="00020600040101010101" charset="-122"/>
              <a:ea typeface="汉仪颜楷简" panose="00020600040101010101" charset="-122"/>
              <a:cs typeface="汉仪劲楷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" name="组合 18"/>
          <p:cNvGrpSpPr/>
          <p:nvPr/>
        </p:nvGrpSpPr>
        <p:grpSpPr>
          <a:xfrm>
            <a:off x="10680700" y="1762760"/>
            <a:ext cx="549275" cy="1841500"/>
            <a:chOff x="2124" y="2458"/>
            <a:chExt cx="865" cy="2900"/>
          </a:xfrm>
        </p:grpSpPr>
        <p:sp>
          <p:nvSpPr>
            <p:cNvPr id="11" name="矩形 10"/>
            <p:cNvSpPr/>
            <p:nvPr/>
          </p:nvSpPr>
          <p:spPr>
            <a:xfrm rot="10800000">
              <a:off x="2124" y="2458"/>
              <a:ext cx="865" cy="2901"/>
            </a:xfrm>
            <a:prstGeom prst="rect">
              <a:avLst/>
            </a:prstGeom>
            <a:solidFill>
              <a:srgbClr val="02919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cene3d>
                <a:camera prst="orthographicFront"/>
                <a:lightRig rig="threePt" dir="t"/>
              </a:scene3d>
            </a:bodyPr>
            <a:p>
              <a:pPr algn="ctr"/>
              <a:endPara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汉仪劲楷简" panose="00020600040101010101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169" y="2968"/>
              <a:ext cx="821" cy="168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p>
              <a:pPr algn="dist"/>
              <a:r>
                <a:rPr lang="zh-CN" altLang="en-US" sz="2200">
                  <a:solidFill>
                    <a:schemeClr val="bg1"/>
                  </a:solidFill>
                  <a:latin typeface="汉仪劲楷简" panose="00020600040101010101" charset="-122"/>
                  <a:ea typeface="汉仪劲楷简" panose="00020600040101010101" charset="-122"/>
                  <a:cs typeface="汉仪劲楷简" panose="00020600040101010101" charset="-122"/>
                </a:rPr>
                <a:t>竖蛋</a:t>
              </a:r>
              <a:endParaRPr lang="zh-CN" altLang="en-US" sz="2200">
                <a:solidFill>
                  <a:schemeClr val="bg1"/>
                </a:solidFill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</a:endParaRPr>
            </a:p>
          </p:txBody>
        </p:sp>
      </p:grpSp>
      <p:pic>
        <p:nvPicPr>
          <p:cNvPr id="4" name="图片 3" descr="摄图网_401671958_春天的精灵（非企业商用）"/>
          <p:cNvPicPr>
            <a:picLocks noChangeAspect="1"/>
          </p:cNvPicPr>
          <p:nvPr/>
        </p:nvPicPr>
        <p:blipFill>
          <a:blip r:embed="rId1"/>
          <a:srcRect t="31676" r="33806"/>
          <a:stretch>
            <a:fillRect/>
          </a:stretch>
        </p:blipFill>
        <p:spPr>
          <a:xfrm>
            <a:off x="118745" y="1470660"/>
            <a:ext cx="4539615" cy="453961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191000" y="1794510"/>
            <a:ext cx="6276975" cy="36410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l">
              <a:lnSpc>
                <a:spcPct val="150000"/>
              </a:lnSpc>
            </a:pPr>
            <a:r>
              <a:rPr lang="zh-CN" altLang="en-US" spc="200">
                <a:uFillTx/>
                <a:latin typeface="汉仪劲楷简" panose="00020600040101010101" charset="-122"/>
                <a:ea typeface="汉仪劲楷简" panose="00020600040101010101" charset="-122"/>
                <a:cs typeface="汉仪劲楷简" panose="00020600040101010101" charset="-122"/>
                <a:sym typeface="+mn-ea"/>
              </a:rPr>
              <a:t>在每年的春分那一天，世界各地都会有数以千万计的人在做“竖蛋”试验。这一被称之为“中国习俗”的玩艺儿，何以成为“世界游戏”，尚难考证。不过其玩法确简单易行且富有趣味：选择一个光滑匀称、刚生下四五天的新鲜鸡蛋，轻手轻脚地在桌子上把它竖起来。虽然失败者颇多，但成功者也不少。春分成了竖蛋游戏的最佳时光，故有“春分到，蛋儿俏”的说法。竖立起来的蛋儿好不风光。</a:t>
            </a:r>
            <a:endParaRPr lang="zh-CN" altLang="en-US">
              <a:solidFill>
                <a:schemeClr val="tx1"/>
              </a:solidFill>
              <a:uFillTx/>
              <a:latin typeface="汉仪劲楷简" panose="00020600040101010101" charset="-122"/>
              <a:ea typeface="汉仪劲楷简" panose="00020600040101010101" charset="-122"/>
              <a:cs typeface="汉仪劲楷简" panose="00020600040101010101" charset="-122"/>
              <a:sym typeface="+mn-ea"/>
            </a:endParaRPr>
          </a:p>
          <a:p>
            <a:endParaRPr lang="zh-CN" altLang="en-US">
              <a:cs typeface="汉仪劲楷简" panose="0002060004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826000" y="805180"/>
            <a:ext cx="254000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800" b="1">
                <a:cs typeface="汉仪劲楷简" panose="00020600040101010101" charset="-122"/>
              </a:rPr>
              <a:t>春分习俗</a:t>
            </a:r>
            <a:endParaRPr lang="zh-CN" altLang="en-US" sz="2800" b="1">
              <a:cs typeface="汉仪劲楷简" panose="0002060004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ags/tag1.xml><?xml version="1.0" encoding="utf-8"?>
<p:tagLst xmlns:p="http://schemas.openxmlformats.org/presentationml/2006/main">
  <p:tag name="REFSHAPE" val="1085525372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4.xml><?xml version="1.0" encoding="utf-8"?>
<p:tagLst xmlns:p="http://schemas.openxmlformats.org/presentationml/2006/main">
  <p:tag name="REFSHAPE" val="1085525372"/>
</p:tagLst>
</file>

<file path=ppt/tags/tag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汉仪劲楷简"/>
        <a:ea typeface=""/>
        <a:cs typeface=""/>
        <a:font script="Jpan" typeface="ＭＳ Ｐゴシック"/>
        <a:font script="Hang" typeface="맑은 고딕"/>
        <a:font script="Hans" typeface="汉仪劲楷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劲楷简"/>
        <a:ea typeface=""/>
        <a:cs typeface=""/>
        <a:font script="Jpan" typeface="ＭＳ Ｐゴシック"/>
        <a:font script="Hang" typeface="맑은 고딕"/>
        <a:font script="Hans" typeface="汉仪劲楷简"/>
        <a:font script="Hant" typeface="新細明體"/>
        <a:font script="Arab" typeface="汉仪劲楷简"/>
        <a:font script="Hebr" typeface="汉仪劲楷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劲楷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汉仪劲楷简"/>
        <a:ea typeface=""/>
        <a:cs typeface=""/>
        <a:font script="Jpan" typeface="ＭＳ Ｐゴシック"/>
        <a:font script="Hang" typeface="맑은 고딕"/>
        <a:font script="Hans" typeface="汉仪劲楷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劲楷简"/>
        <a:ea typeface=""/>
        <a:cs typeface=""/>
        <a:font script="Jpan" typeface="ＭＳ Ｐゴシック"/>
        <a:font script="Hang" typeface="맑은 고딕"/>
        <a:font script="Hans" typeface="汉仪劲楷简"/>
        <a:font script="Hant" typeface="新細明體"/>
        <a:font script="Arab" typeface="汉仪劲楷简"/>
        <a:font script="Hebr" typeface="汉仪劲楷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劲楷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汉仪劲楷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劲楷简"/>
        <a:ea typeface=""/>
        <a:cs typeface=""/>
        <a:font script="Jpan" typeface="ＭＳ Ｐゴシック"/>
        <a:font script="Hang" typeface="맑은 고딕"/>
        <a:font script="Hans" typeface="汉仪劲楷简"/>
        <a:font script="Hant" typeface="新細明體"/>
        <a:font script="Arab" typeface="汉仪劲楷简"/>
        <a:font script="Hebr" typeface="汉仪劲楷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劲楷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汉仪劲楷简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劲楷简"/>
        <a:ea typeface=""/>
        <a:cs typeface=""/>
        <a:font script="Jpan" typeface="ＭＳ Ｐゴシック"/>
        <a:font script="Hang" typeface="맑은 고딕"/>
        <a:font script="Hans" typeface="汉仪劲楷简"/>
        <a:font script="Hant" typeface="新細明體"/>
        <a:font script="Arab" typeface="汉仪劲楷简"/>
        <a:font script="Hebr" typeface="汉仪劲楷简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汉仪劲楷简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2612</Words>
  <Application>WPS 演示</Application>
  <PresentationFormat>宽屏</PresentationFormat>
  <Paragraphs>202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汉仪劲楷简</vt:lpstr>
      <vt:lpstr>汉仪颜楷简</vt:lpstr>
      <vt:lpstr>微软雅黑</vt:lpstr>
      <vt:lpstr>Arial Unicode MS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铭</cp:lastModifiedBy>
  <cp:revision>1</cp:revision>
  <dcterms:created xsi:type="dcterms:W3CDTF">2022-03-15T07:41:55Z</dcterms:created>
  <dcterms:modified xsi:type="dcterms:W3CDTF">2022-03-15T07:41:59Z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74A363A176654893919D912DAAB33570</vt:lpwstr>
  </property>
  <property fmtid="{D5CDD505-2E9C-101B-9397-08002B2CF9AE}" pid="3" name="KSOProductBuildVer">
    <vt:lpwstr>2052-11.1.0.11194</vt:lpwstr>
  </property>
  <property fmtid="{D5CDD505-2E9C-101B-9397-08002B2CF9AE}" pid="4" name="KSOTemplateUUID">
    <vt:lpwstr>v1.0_mb_cucFfSq2Y3G5vpk0GlNSNA==</vt:lpwstr>
  </property>
</Properties>
</file>