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29"/>
  </p:notesMasterIdLst>
  <p:sldIdLst>
    <p:sldId id="256" r:id="rId4"/>
    <p:sldId id="257" r:id="rId5"/>
    <p:sldId id="258" r:id="rId6"/>
    <p:sldId id="259" r:id="rId7"/>
    <p:sldId id="281" r:id="rId8"/>
    <p:sldId id="265" r:id="rId9"/>
    <p:sldId id="266" r:id="rId10"/>
    <p:sldId id="261" r:id="rId11"/>
    <p:sldId id="267" r:id="rId12"/>
    <p:sldId id="268" r:id="rId13"/>
    <p:sldId id="269" r:id="rId14"/>
    <p:sldId id="262" r:id="rId15"/>
    <p:sldId id="270" r:id="rId16"/>
    <p:sldId id="271" r:id="rId17"/>
    <p:sldId id="272" r:id="rId18"/>
    <p:sldId id="273" r:id="rId19"/>
    <p:sldId id="274" r:id="rId20"/>
    <p:sldId id="263" r:id="rId21"/>
    <p:sldId id="275" r:id="rId22"/>
    <p:sldId id="276" r:id="rId23"/>
    <p:sldId id="277" r:id="rId24"/>
    <p:sldId id="278" r:id="rId25"/>
    <p:sldId id="279" r:id="rId26"/>
    <p:sldId id="280" r:id="rId27"/>
    <p:sldId id="260" r:id="rId28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BF97"/>
    <a:srgbClr val="8D7545"/>
    <a:srgbClr val="ECE8E5"/>
    <a:srgbClr val="E4CBCB"/>
    <a:srgbClr val="A88755"/>
    <a:srgbClr val="1F2020"/>
    <a:srgbClr val="263B45"/>
    <a:srgbClr val="193B3C"/>
    <a:srgbClr val="4E6C57"/>
    <a:srgbClr val="F6EE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37" autoAdjust="0"/>
    <p:restoredTop sz="95244" autoAdjust="0"/>
  </p:normalViewPr>
  <p:slideViewPr>
    <p:cSldViewPr snapToGrid="0">
      <p:cViewPr>
        <p:scale>
          <a:sx n="66" d="100"/>
          <a:sy n="66" d="100"/>
        </p:scale>
        <p:origin x="-2064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80504" y="6401867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85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53" t="87222" r="51637" b="-514"/>
          <a:stretch>
            <a:fillRect/>
          </a:stretch>
        </p:blipFill>
        <p:spPr>
          <a:xfrm>
            <a:off x="3750790" y="469059"/>
            <a:ext cx="7693297" cy="59198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8" t="21111" r="26217"/>
          <a:stretch>
            <a:fillRect/>
          </a:stretch>
        </p:blipFill>
        <p:spPr>
          <a:xfrm flipH="1">
            <a:off x="222168" y="2122516"/>
            <a:ext cx="5873831" cy="383968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99313" y="2577202"/>
            <a:ext cx="5399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zh-CN" altLang="en-US" sz="6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卡</a:t>
            </a:r>
            <a:r>
              <a:rPr lang="zh-CN" altLang="en-US" sz="66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通教学说课</a:t>
            </a:r>
            <a:endParaRPr lang="en-US" altLang="zh-CN" sz="6600" kern="0" dirty="0">
              <a:solidFill>
                <a:schemeClr val="tx1">
                  <a:lumMod val="65000"/>
                  <a:lumOff val="3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937" y="992398"/>
            <a:ext cx="1406752" cy="140675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22" y="231495"/>
            <a:ext cx="2161654" cy="216165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537888" y="4341854"/>
            <a:ext cx="3097913" cy="894465"/>
            <a:chOff x="283765" y="228279"/>
            <a:chExt cx="4310580" cy="124460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en-US" altLang="zh-CN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XXX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6299500" y="3619366"/>
            <a:ext cx="3884953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empowered networks rather than goal-opportunities. </a:t>
            </a:r>
            <a:endParaRPr sz="10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765" y="22827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教学重点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28330" y="2607970"/>
            <a:ext cx="8535340" cy="2797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cs typeface="+mn-ea"/>
                <a:sym typeface="+mn-lt"/>
              </a:rPr>
              <a:t>学习 </a:t>
            </a:r>
            <a:r>
              <a:rPr lang="en-US" altLang="zh-CN" sz="2400" dirty="0">
                <a:cs typeface="+mn-ea"/>
                <a:sym typeface="+mn-lt"/>
              </a:rPr>
              <a:t>“Good afternoon.”</a:t>
            </a:r>
            <a:r>
              <a:rPr lang="zh-CN" altLang="zh-CN" sz="2400" dirty="0">
                <a:cs typeface="+mn-ea"/>
                <a:sym typeface="+mn-lt"/>
              </a:rPr>
              <a:t>的用法，一般在中午</a:t>
            </a:r>
            <a:r>
              <a:rPr lang="en-US" altLang="zh-CN" sz="2400" dirty="0">
                <a:cs typeface="+mn-ea"/>
                <a:sym typeface="+mn-lt"/>
              </a:rPr>
              <a:t>12</a:t>
            </a:r>
            <a:r>
              <a:rPr lang="zh-CN" altLang="zh-CN" sz="2400" dirty="0">
                <a:cs typeface="+mn-ea"/>
                <a:sym typeface="+mn-lt"/>
              </a:rPr>
              <a:t>点到下午</a:t>
            </a:r>
            <a:r>
              <a:rPr lang="en-US" altLang="zh-CN" sz="2400" dirty="0">
                <a:cs typeface="+mn-ea"/>
                <a:sym typeface="+mn-lt"/>
              </a:rPr>
              <a:t>6</a:t>
            </a:r>
            <a:r>
              <a:rPr lang="zh-CN" altLang="zh-CN" sz="2400" dirty="0">
                <a:cs typeface="+mn-ea"/>
                <a:sym typeface="+mn-lt"/>
              </a:rPr>
              <a:t>点间使用。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cs typeface="+mn-ea"/>
                <a:sym typeface="+mn-lt"/>
              </a:rPr>
              <a:t>学习“ </a:t>
            </a:r>
            <a:r>
              <a:rPr lang="en-US" altLang="zh-CN" sz="2400" dirty="0">
                <a:cs typeface="+mn-ea"/>
                <a:sym typeface="+mn-lt"/>
              </a:rPr>
              <a:t>What’s your name? </a:t>
            </a:r>
            <a:r>
              <a:rPr lang="zh-CN" altLang="zh-CN" sz="2400" dirty="0">
                <a:cs typeface="+mn-ea"/>
                <a:sym typeface="+mn-lt"/>
              </a:rPr>
              <a:t>”的用法及用“</a:t>
            </a:r>
            <a:r>
              <a:rPr lang="en-US" altLang="zh-CN" sz="2400" dirty="0">
                <a:cs typeface="+mn-ea"/>
                <a:sym typeface="+mn-lt"/>
              </a:rPr>
              <a:t>I’m ... </a:t>
            </a:r>
            <a:r>
              <a:rPr lang="zh-CN" altLang="zh-CN" sz="2400" dirty="0">
                <a:cs typeface="+mn-ea"/>
                <a:sym typeface="+mn-lt"/>
              </a:rPr>
              <a:t>”回答别人的提问。</a:t>
            </a:r>
            <a:endParaRPr lang="zh-CN" altLang="zh-CN" sz="2400" dirty="0">
              <a:cs typeface="+mn-ea"/>
              <a:sym typeface="+mn-lt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828329" y="1704791"/>
            <a:ext cx="2046935" cy="662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a.</a:t>
            </a:r>
            <a:r>
              <a:rPr lang="zh-CN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学习任务</a:t>
            </a:r>
            <a:endParaRPr lang="zh-CN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765" y="22827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教学重点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313725" y="1675190"/>
            <a:ext cx="2796799" cy="7439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b</a:t>
            </a:r>
            <a:r>
              <a:rPr lang="zh-CN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．运用任务</a:t>
            </a:r>
            <a:endParaRPr lang="zh-CN" altLang="zh-CN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870521" y="2982138"/>
            <a:ext cx="8321479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dirty="0">
                <a:cs typeface="+mn-ea"/>
                <a:sym typeface="+mn-lt"/>
              </a:rPr>
              <a:t>运用任务</a:t>
            </a:r>
            <a:r>
              <a:rPr lang="en-US" altLang="zh-CN" sz="2800" dirty="0">
                <a:cs typeface="+mn-ea"/>
                <a:sym typeface="+mn-lt"/>
              </a:rPr>
              <a:t>1  </a:t>
            </a:r>
            <a:r>
              <a:rPr lang="zh-CN" altLang="en-US" sz="2800" dirty="0">
                <a:cs typeface="+mn-ea"/>
                <a:sym typeface="+mn-lt"/>
              </a:rPr>
              <a:t>　　</a:t>
            </a:r>
            <a:r>
              <a:rPr lang="zh-CN" altLang="zh-CN" sz="2800" dirty="0">
                <a:cs typeface="+mn-ea"/>
                <a:sym typeface="+mn-lt"/>
              </a:rPr>
              <a:t>追太阳游戏</a:t>
            </a:r>
            <a:endParaRPr lang="en-US" altLang="zh-CN" sz="2800" dirty="0">
              <a:cs typeface="+mn-ea"/>
              <a:sym typeface="+mn-lt"/>
            </a:endParaRPr>
          </a:p>
          <a:p>
            <a:endParaRPr lang="zh-CN" altLang="zh-CN" sz="2800" dirty="0">
              <a:cs typeface="+mn-ea"/>
              <a:sym typeface="+mn-lt"/>
            </a:endParaRPr>
          </a:p>
          <a:p>
            <a:r>
              <a:rPr lang="zh-CN" altLang="zh-CN" sz="2800" dirty="0">
                <a:cs typeface="+mn-ea"/>
                <a:sym typeface="+mn-lt"/>
              </a:rPr>
              <a:t>运用任务</a:t>
            </a:r>
            <a:r>
              <a:rPr lang="en-US" altLang="zh-CN" sz="2800" dirty="0">
                <a:cs typeface="+mn-ea"/>
                <a:sym typeface="+mn-lt"/>
              </a:rPr>
              <a:t>2</a:t>
            </a:r>
            <a:r>
              <a:rPr lang="zh-CN" altLang="zh-CN" sz="2800" dirty="0">
                <a:cs typeface="+mn-ea"/>
                <a:sym typeface="+mn-lt"/>
              </a:rPr>
              <a:t>　</a:t>
            </a:r>
            <a:r>
              <a:rPr lang="zh-CN" altLang="en-US" sz="2800" dirty="0">
                <a:cs typeface="+mn-ea"/>
                <a:sym typeface="+mn-lt"/>
              </a:rPr>
              <a:t>      </a:t>
            </a:r>
            <a:r>
              <a:rPr lang="zh-CN" altLang="zh-CN" sz="2800" dirty="0">
                <a:cs typeface="+mn-ea"/>
                <a:sym typeface="+mn-lt"/>
              </a:rPr>
              <a:t>传话竞赛“</a:t>
            </a:r>
            <a:r>
              <a:rPr lang="en-US" altLang="zh-CN" sz="2800" dirty="0">
                <a:cs typeface="+mn-ea"/>
                <a:sym typeface="+mn-lt"/>
              </a:rPr>
              <a:t>What’s your name?</a:t>
            </a:r>
            <a:r>
              <a:rPr lang="zh-CN" altLang="zh-CN" sz="2800" dirty="0">
                <a:cs typeface="+mn-ea"/>
                <a:sym typeface="+mn-lt"/>
              </a:rPr>
              <a:t>”</a:t>
            </a:r>
            <a:endParaRPr lang="en-US" altLang="zh-CN" sz="2800" dirty="0">
              <a:cs typeface="+mn-ea"/>
              <a:sym typeface="+mn-lt"/>
            </a:endParaRPr>
          </a:p>
          <a:p>
            <a:endParaRPr lang="zh-CN" altLang="zh-CN" sz="2800" dirty="0">
              <a:cs typeface="+mn-ea"/>
              <a:sym typeface="+mn-lt"/>
            </a:endParaRPr>
          </a:p>
          <a:p>
            <a:r>
              <a:rPr lang="zh-CN" altLang="zh-CN" sz="2800" dirty="0">
                <a:cs typeface="+mn-ea"/>
                <a:sym typeface="+mn-lt"/>
              </a:rPr>
              <a:t>运用任务</a:t>
            </a:r>
            <a:r>
              <a:rPr lang="en-US" altLang="zh-CN" sz="2800" dirty="0">
                <a:cs typeface="+mn-ea"/>
                <a:sym typeface="+mn-lt"/>
              </a:rPr>
              <a:t>3</a:t>
            </a:r>
            <a:r>
              <a:rPr lang="zh-CN" altLang="en-US" sz="2800" dirty="0">
                <a:cs typeface="+mn-ea"/>
                <a:sym typeface="+mn-lt"/>
              </a:rPr>
              <a:t>　　</a:t>
            </a:r>
            <a:r>
              <a:rPr lang="en-US" altLang="zh-CN" sz="2800" dirty="0">
                <a:cs typeface="+mn-ea"/>
                <a:sym typeface="+mn-lt"/>
              </a:rPr>
              <a:t>  </a:t>
            </a:r>
            <a:r>
              <a:rPr lang="zh-CN" altLang="zh-CN" sz="2800" dirty="0">
                <a:cs typeface="+mn-ea"/>
                <a:sym typeface="+mn-lt"/>
              </a:rPr>
              <a:t>歌曲“</a:t>
            </a:r>
            <a:r>
              <a:rPr lang="en-US" altLang="zh-CN" sz="2800" dirty="0">
                <a:cs typeface="+mn-ea"/>
                <a:sym typeface="+mn-lt"/>
              </a:rPr>
              <a:t>Good morning.”</a:t>
            </a:r>
            <a:endParaRPr lang="zh-CN" altLang="zh-CN" sz="2800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0" t="18496" r="51571" b="4492"/>
          <a:stretch>
            <a:fillRect/>
          </a:stretch>
        </p:blipFill>
        <p:spPr>
          <a:xfrm>
            <a:off x="809878" y="2429692"/>
            <a:ext cx="3539204" cy="34231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85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53" t="87222" r="51637" b="-514"/>
          <a:stretch>
            <a:fillRect/>
          </a:stretch>
        </p:blipFill>
        <p:spPr>
          <a:xfrm>
            <a:off x="1964394" y="271813"/>
            <a:ext cx="7712041" cy="59343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8" r="71519"/>
          <a:stretch>
            <a:fillRect/>
          </a:stretch>
        </p:blipFill>
        <p:spPr>
          <a:xfrm>
            <a:off x="544011" y="2309343"/>
            <a:ext cx="3472405" cy="43578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92750" y="2838957"/>
            <a:ext cx="4016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54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 </a:t>
            </a:r>
            <a:r>
              <a:rPr lang="zh-CN" altLang="en-US" sz="54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教学过程</a:t>
            </a:r>
            <a:endParaRPr lang="zh-CN" altLang="en-US" sz="54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Synergistically utilize technically sound portals with frictionless chains. Dramatically customize…"/>
          <p:cNvSpPr txBox="1"/>
          <p:nvPr/>
        </p:nvSpPr>
        <p:spPr>
          <a:xfrm>
            <a:off x="4458481" y="4013458"/>
            <a:ext cx="3884953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empowered networks rather than goal-opportunities. </a:t>
            </a:r>
            <a:endParaRPr sz="10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547126" y="3831391"/>
            <a:ext cx="3707662" cy="0"/>
          </a:xfrm>
          <a:prstGeom prst="line">
            <a:avLst/>
          </a:prstGeom>
          <a:ln>
            <a:solidFill>
              <a:srgbClr val="8D754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547126" y="2673923"/>
            <a:ext cx="3707662" cy="0"/>
          </a:xfrm>
          <a:prstGeom prst="line">
            <a:avLst/>
          </a:prstGeom>
          <a:ln>
            <a:solidFill>
              <a:srgbClr val="8D754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765" y="22827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教学过程</a:t>
              </a:r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287406" y="2814606"/>
            <a:ext cx="6187224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cs typeface="+mn-ea"/>
                <a:sym typeface="+mn-lt"/>
              </a:rPr>
              <a:t>　　</a:t>
            </a:r>
            <a:r>
              <a:rPr lang="zh-CN" altLang="zh-CN" sz="2400" dirty="0">
                <a:cs typeface="+mn-ea"/>
                <a:sym typeface="+mn-lt"/>
              </a:rPr>
              <a:t>教学有法，但无定法，英语有一句谚语：</a:t>
            </a:r>
            <a:r>
              <a:rPr lang="en-US" altLang="zh-CN" sz="2400" dirty="0">
                <a:cs typeface="+mn-ea"/>
                <a:sym typeface="+mn-lt"/>
              </a:rPr>
              <a:t>Education must be fun!</a:t>
            </a:r>
            <a:r>
              <a:rPr lang="zh-CN" altLang="zh-CN" sz="2400" dirty="0">
                <a:cs typeface="+mn-ea"/>
                <a:sym typeface="+mn-lt"/>
              </a:rPr>
              <a:t>根据《英语新课程标准》、学生的认知规律，小学阶段的英语教学应实施“趣味教学”，“以学生为主体，以活动为载体”。</a:t>
            </a:r>
            <a:endParaRPr lang="zh-CN" altLang="zh-CN" sz="24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5399" y="1865828"/>
            <a:ext cx="9038549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二、说教法（</a:t>
            </a:r>
            <a:r>
              <a:rPr lang="en-US" altLang="zh-CN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Teaching methods</a:t>
            </a:r>
            <a:r>
              <a:rPr lang="zh-CN" altLang="zh-CN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）</a:t>
            </a:r>
            <a:r>
              <a:rPr lang="zh-CN" altLang="en-US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：</a:t>
            </a:r>
            <a:endParaRPr lang="zh-CN" altLang="zh-CN" sz="32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36" t="11417" r="2583" b="-3882"/>
          <a:stretch>
            <a:fillRect/>
          </a:stretch>
        </p:blipFill>
        <p:spPr>
          <a:xfrm>
            <a:off x="7474630" y="2045394"/>
            <a:ext cx="3716242" cy="41100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765" y="22827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教学过程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829535" y="1809111"/>
            <a:ext cx="67137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cs typeface="+mn-ea"/>
                <a:sym typeface="+mn-lt"/>
              </a:rPr>
              <a:t>本课时我采用情景交际法、提问法，激励法，活动教学法、游戏教学法</a:t>
            </a:r>
            <a:r>
              <a:rPr lang="en-US" altLang="zh-CN" sz="2400" dirty="0">
                <a:cs typeface="+mn-ea"/>
                <a:sym typeface="+mn-lt"/>
              </a:rPr>
              <a:t>,</a:t>
            </a:r>
            <a:r>
              <a:rPr lang="zh-CN" altLang="zh-CN" sz="2400" dirty="0">
                <a:cs typeface="+mn-ea"/>
                <a:sym typeface="+mn-lt"/>
              </a:rPr>
              <a:t>歌曲演唱法，做大量的练习巩固法等。并结合多媒体辅助教学，提供各种英语语境和真实的交际场合，让学生从易到难，由浅入深地练习，再利用游戏、歌曲等手段来实施教学，使英语教学变得生动形象，培养了学生良好的听、说、做、读的能力。</a:t>
            </a:r>
            <a:endParaRPr lang="zh-CN" altLang="zh-CN" sz="2400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22" y="2050963"/>
            <a:ext cx="4578758" cy="45787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765" y="22827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教学过程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918462" y="2500040"/>
            <a:ext cx="7343775" cy="3477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cs typeface="+mn-ea"/>
                <a:sym typeface="+mn-lt"/>
              </a:rPr>
              <a:t>　　</a:t>
            </a:r>
            <a:r>
              <a:rPr lang="zh-CN" altLang="zh-CN" sz="2000" dirty="0">
                <a:cs typeface="+mn-ea"/>
                <a:sym typeface="+mn-lt"/>
              </a:rPr>
              <a:t>教法固然重要，但“教学生学会学习”是当今教育的根本所在。作为教师我们应该“授之以渔”而不是“授之以鱼”。</a:t>
            </a:r>
            <a:endParaRPr lang="en-US" altLang="zh-CN" sz="20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dirty="0">
                <a:cs typeface="+mn-ea"/>
                <a:sym typeface="+mn-lt"/>
              </a:rPr>
              <a:t>　　我在</a:t>
            </a:r>
            <a:r>
              <a:rPr lang="zh-CN" altLang="zh-CN" sz="2000" dirty="0">
                <a:cs typeface="+mn-ea"/>
                <a:sym typeface="+mn-lt"/>
              </a:rPr>
              <a:t>教学</a:t>
            </a:r>
            <a:r>
              <a:rPr lang="zh-CN" altLang="en-US" sz="2000" dirty="0">
                <a:cs typeface="+mn-ea"/>
                <a:sym typeface="+mn-lt"/>
              </a:rPr>
              <a:t>使</a:t>
            </a:r>
            <a:r>
              <a:rPr lang="zh-CN" altLang="zh-CN" sz="2000" dirty="0">
                <a:cs typeface="+mn-ea"/>
                <a:sym typeface="+mn-lt"/>
              </a:rPr>
              <a:t>学生</a:t>
            </a:r>
            <a:r>
              <a:rPr lang="zh-CN" altLang="en-US" sz="2000" dirty="0">
                <a:cs typeface="+mn-ea"/>
                <a:sym typeface="+mn-lt"/>
              </a:rPr>
              <a:t>的</a:t>
            </a:r>
            <a:r>
              <a:rPr lang="zh-CN" altLang="zh-CN" sz="2000" dirty="0">
                <a:cs typeface="+mn-ea"/>
                <a:sym typeface="+mn-lt"/>
              </a:rPr>
              <a:t>个体活动、小组活动、全班活动交替进行，让学生在动、玩、乐的过程中主动学、快乐学、轻松学、变学生被动接受知识的过程为主动学习的过程，多表扬、勤鼓励。同时，我在学法上给予指导，如纠正学生的发音，帮助学生发现问题，分析问题，解决问题，培养学生创新精神，创新能力。 </a:t>
            </a:r>
            <a:endParaRPr lang="zh-CN" altLang="zh-CN" sz="20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4669" y="1563936"/>
            <a:ext cx="7211654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三、说学法（</a:t>
            </a:r>
            <a:r>
              <a:rPr lang="en-US" altLang="zh-CN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Learning methods</a:t>
            </a:r>
            <a:r>
              <a:rPr lang="zh-CN" altLang="zh-CN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）</a:t>
            </a:r>
            <a:r>
              <a:rPr lang="zh-CN" altLang="en-US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：</a:t>
            </a:r>
            <a:endParaRPr lang="zh-CN" altLang="zh-CN" sz="32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65" y="1563936"/>
            <a:ext cx="4191002" cy="41910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765" y="22827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教学过程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23887" y="1909233"/>
            <a:ext cx="8278548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四、</a:t>
            </a:r>
            <a:r>
              <a:rPr lang="en-US" altLang="zh-CN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 </a:t>
            </a:r>
            <a:r>
              <a:rPr lang="zh-CN" altLang="zh-CN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说教学过程（</a:t>
            </a:r>
            <a:r>
              <a:rPr lang="en-US" altLang="zh-CN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Teaching procedure</a:t>
            </a:r>
            <a:r>
              <a:rPr lang="zh-CN" altLang="zh-CN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）</a:t>
            </a:r>
            <a:r>
              <a:rPr lang="zh-CN" altLang="en-US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：</a:t>
            </a:r>
            <a:endParaRPr lang="zh-CN" altLang="en-US" sz="320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0254" y="3218701"/>
            <a:ext cx="4515980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Step 1 Warm-up.</a:t>
            </a:r>
            <a:r>
              <a:rPr lang="zh-CN" altLang="zh-CN" sz="28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（热身）</a:t>
            </a:r>
            <a:endParaRPr lang="zh-CN" altLang="en-US" sz="280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0254" y="4217914"/>
            <a:ext cx="5625707" cy="195521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Step 2. Leading in and Presentation        </a:t>
            </a:r>
            <a:endParaRPr lang="en-US" altLang="zh-CN" sz="280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（情境导入，呈现）</a:t>
            </a:r>
            <a:r>
              <a:rPr lang="zh-CN" altLang="en-US" sz="28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　　　　　　　　　 </a:t>
            </a:r>
            <a:endParaRPr lang="zh-CN" altLang="zh-CN" sz="280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699" y="2155971"/>
            <a:ext cx="4185219" cy="41852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765" y="31209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教学过程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116956" y="2155894"/>
            <a:ext cx="7195368" cy="74398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Step 3  Learning and </a:t>
            </a:r>
            <a:r>
              <a:rPr lang="en-US" altLang="zh-CN" sz="3200" dirty="0" err="1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Pritice</a:t>
            </a:r>
            <a:r>
              <a:rPr lang="en-US" altLang="zh-CN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 (</a:t>
            </a:r>
            <a:r>
              <a:rPr lang="zh-CN" altLang="zh-CN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学与练</a:t>
            </a:r>
            <a:r>
              <a:rPr lang="en-US" altLang="zh-CN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)</a:t>
            </a:r>
            <a:endParaRPr lang="zh-CN" altLang="zh-CN" sz="320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8518" y="3360387"/>
            <a:ext cx="5401607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Step 4</a:t>
            </a:r>
            <a:r>
              <a:rPr lang="zh-CN" altLang="zh-CN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　</a:t>
            </a:r>
            <a:r>
              <a:rPr lang="en-US" altLang="zh-CN" sz="3200" dirty="0" err="1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Pairwork</a:t>
            </a:r>
            <a:r>
              <a:rPr lang="en-US" altLang="zh-CN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(</a:t>
            </a:r>
            <a:r>
              <a:rPr lang="zh-CN" altLang="zh-CN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互动练习</a:t>
            </a:r>
            <a:r>
              <a:rPr lang="en-US" altLang="zh-CN" sz="2000" dirty="0">
                <a:cs typeface="+mn-ea"/>
                <a:sym typeface="+mn-lt"/>
              </a:rPr>
              <a:t>)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16956" y="4564880"/>
            <a:ext cx="5624040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Step5  Revision</a:t>
            </a:r>
            <a:r>
              <a:rPr lang="zh-CN" altLang="zh-CN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（复习总结）</a:t>
            </a:r>
            <a:endParaRPr lang="zh-CN" altLang="en-US" sz="320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845" y="1927824"/>
            <a:ext cx="3756956" cy="37569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85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53" t="87222" r="51637" b="-514"/>
          <a:stretch>
            <a:fillRect/>
          </a:stretch>
        </p:blipFill>
        <p:spPr>
          <a:xfrm>
            <a:off x="1964394" y="271813"/>
            <a:ext cx="7712041" cy="59343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8" r="71519"/>
          <a:stretch>
            <a:fillRect/>
          </a:stretch>
        </p:blipFill>
        <p:spPr>
          <a:xfrm>
            <a:off x="544011" y="2309343"/>
            <a:ext cx="3472405" cy="43578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92750" y="2838957"/>
            <a:ext cx="4016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54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 </a:t>
            </a:r>
            <a:r>
              <a:rPr lang="zh-CN" altLang="en-US" sz="54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习作教学</a:t>
            </a:r>
            <a:endParaRPr lang="zh-CN" altLang="en-US" sz="54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Synergistically utilize technically sound portals with frictionless chains. Dramatically customize…"/>
          <p:cNvSpPr txBox="1"/>
          <p:nvPr/>
        </p:nvSpPr>
        <p:spPr>
          <a:xfrm>
            <a:off x="4458481" y="4013458"/>
            <a:ext cx="3884953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empowered networks rather than goal-opportunities. </a:t>
            </a:r>
            <a:endParaRPr sz="10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547126" y="3831391"/>
            <a:ext cx="3707662" cy="0"/>
          </a:xfrm>
          <a:prstGeom prst="line">
            <a:avLst/>
          </a:prstGeom>
          <a:ln>
            <a:solidFill>
              <a:srgbClr val="8D754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547126" y="2673923"/>
            <a:ext cx="3707662" cy="0"/>
          </a:xfrm>
          <a:prstGeom prst="line">
            <a:avLst/>
          </a:prstGeom>
          <a:ln>
            <a:solidFill>
              <a:srgbClr val="8D754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765" y="22827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习作教学</a:t>
              </a:r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366582" y="1406313"/>
            <a:ext cx="6175822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Step 1 Warm-up.</a:t>
            </a:r>
            <a:r>
              <a:rPr lang="zh-CN" altLang="zh-CN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（热身）</a:t>
            </a:r>
            <a:endParaRPr lang="zh-CN" altLang="en-US" sz="32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1475306" y="2473080"/>
            <a:ext cx="8367686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cs typeface="+mn-ea"/>
                <a:sym typeface="+mn-lt"/>
              </a:rPr>
              <a:t>运用所学问候语如</a:t>
            </a:r>
            <a:r>
              <a:rPr lang="en-US" altLang="zh-CN" sz="2400" dirty="0">
                <a:cs typeface="+mn-ea"/>
                <a:sym typeface="+mn-lt"/>
              </a:rPr>
              <a:t>Hello./Hi./How are you?/ I’m </a:t>
            </a:r>
            <a:r>
              <a:rPr lang="en-US" altLang="zh-CN" sz="2400" dirty="0" err="1">
                <a:cs typeface="+mn-ea"/>
                <a:sym typeface="+mn-lt"/>
              </a:rPr>
              <a:t>fine,and</a:t>
            </a:r>
            <a:r>
              <a:rPr lang="en-US" altLang="zh-CN" sz="2400" dirty="0">
                <a:cs typeface="+mn-ea"/>
                <a:sym typeface="+mn-lt"/>
              </a:rPr>
              <a:t> how are you ? /Good morning ./I</a:t>
            </a:r>
            <a:r>
              <a:rPr lang="zh-CN" altLang="zh-CN" sz="2400" dirty="0">
                <a:cs typeface="+mn-ea"/>
                <a:sym typeface="+mn-lt"/>
              </a:rPr>
              <a:t>’</a:t>
            </a:r>
            <a:r>
              <a:rPr lang="en-US" altLang="zh-CN" sz="2400" dirty="0">
                <a:cs typeface="+mn-ea"/>
                <a:sym typeface="+mn-lt"/>
              </a:rPr>
              <a:t>m . . . </a:t>
            </a:r>
            <a:r>
              <a:rPr lang="zh-CN" altLang="zh-CN" sz="2400" dirty="0">
                <a:cs typeface="+mn-ea"/>
                <a:sym typeface="+mn-lt"/>
              </a:rPr>
              <a:t>进行师生间，男生女生间对话练习。</a:t>
            </a:r>
            <a:endParaRPr lang="zh-CN" altLang="zh-CN" sz="2400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75306" y="4482284"/>
            <a:ext cx="93166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【</a:t>
            </a:r>
            <a:r>
              <a:rPr lang="en-US" altLang="zh-CN" sz="24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Purpose:  </a:t>
            </a:r>
            <a:r>
              <a:rPr lang="zh-CN" altLang="zh-CN" sz="2400" dirty="0">
                <a:cs typeface="+mn-ea"/>
                <a:sym typeface="+mn-lt"/>
              </a:rPr>
              <a:t>通过师生之间的问候，拉近教师与学生之间的距离，男女生对话具有趣味性，调动学生情绪，活跃课堂气氛，使学生很快地进入英语学习状态。</a:t>
            </a:r>
            <a:r>
              <a:rPr lang="zh-CN" altLang="zh-CN" sz="24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】</a:t>
            </a:r>
            <a:endParaRPr lang="zh-CN" altLang="zh-CN" sz="24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85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3000"/>
            <a:ext cx="12192000" cy="4445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3" t="33333" r="7595" b="41503"/>
          <a:stretch>
            <a:fillRect/>
          </a:stretch>
        </p:blipFill>
        <p:spPr>
          <a:xfrm>
            <a:off x="1985244" y="2172826"/>
            <a:ext cx="4310580" cy="12446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10230" y="1051070"/>
            <a:ext cx="2964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400">
              <a:defRPr/>
            </a:pPr>
            <a:r>
              <a:rPr lang="en-US" altLang="zh-CN" sz="32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CONTENTS</a:t>
            </a:r>
            <a:endParaRPr lang="en-US" altLang="zh-CN" sz="3200" b="1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70964" y="2423299"/>
            <a:ext cx="3339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3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 </a:t>
            </a:r>
            <a:r>
              <a:rPr lang="zh-CN" altLang="en-US" sz="3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教学目标</a:t>
            </a:r>
            <a:endParaRPr lang="zh-CN" altLang="en-US" sz="36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3" t="33333" r="7595" b="41503"/>
          <a:stretch>
            <a:fillRect/>
          </a:stretch>
        </p:blipFill>
        <p:spPr>
          <a:xfrm>
            <a:off x="6391995" y="2172826"/>
            <a:ext cx="4310580" cy="12446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877715" y="2423299"/>
            <a:ext cx="3339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3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 </a:t>
            </a:r>
            <a:r>
              <a:rPr lang="zh-CN" altLang="en-US" sz="3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教学重点</a:t>
            </a:r>
            <a:endParaRPr lang="zh-CN" altLang="en-US" sz="36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3" t="33333" r="7595" b="41503"/>
          <a:stretch>
            <a:fillRect/>
          </a:stretch>
        </p:blipFill>
        <p:spPr>
          <a:xfrm>
            <a:off x="2470964" y="3773347"/>
            <a:ext cx="4310580" cy="12446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956684" y="4023820"/>
            <a:ext cx="3339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3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03 </a:t>
            </a:r>
            <a:r>
              <a:rPr lang="zh-CN" altLang="en-US" sz="3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教学过程</a:t>
            </a:r>
            <a:endParaRPr lang="zh-CN" altLang="en-US" sz="36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3" t="33333" r="7595" b="41503"/>
          <a:stretch>
            <a:fillRect/>
          </a:stretch>
        </p:blipFill>
        <p:spPr>
          <a:xfrm>
            <a:off x="6877715" y="3773347"/>
            <a:ext cx="4310580" cy="12446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363435" y="4023820"/>
            <a:ext cx="3339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3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 </a:t>
            </a:r>
            <a:r>
              <a:rPr lang="zh-CN" altLang="en-US" sz="3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习作教学</a:t>
            </a:r>
            <a:endParaRPr lang="zh-CN" altLang="en-US" sz="36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049" y="645683"/>
            <a:ext cx="1057996" cy="105799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710" y="577849"/>
            <a:ext cx="1057996" cy="10579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3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765" y="22827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习作教学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740375" y="3858480"/>
            <a:ext cx="7779621" cy="2308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cs typeface="+mn-ea"/>
                <a:sym typeface="+mn-lt"/>
              </a:rPr>
              <a:t>2</a:t>
            </a:r>
            <a:r>
              <a:rPr lang="zh-CN" altLang="en-US" sz="2400" dirty="0">
                <a:cs typeface="+mn-ea"/>
                <a:sym typeface="+mn-lt"/>
              </a:rPr>
              <a:t>、</a:t>
            </a:r>
            <a:r>
              <a:rPr lang="en-US" altLang="zh-CN" sz="2400" dirty="0">
                <a:cs typeface="+mn-ea"/>
                <a:sym typeface="+mn-lt"/>
              </a:rPr>
              <a:t>Mr. Li: Hello! Good morning.</a:t>
            </a:r>
            <a:endParaRPr lang="zh-CN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　  </a:t>
            </a:r>
            <a:r>
              <a:rPr lang="en-US" altLang="zh-CN" sz="2400" dirty="0" err="1">
                <a:cs typeface="+mn-ea"/>
                <a:sym typeface="+mn-lt"/>
              </a:rPr>
              <a:t>Ss</a:t>
            </a:r>
            <a:r>
              <a:rPr lang="en-US" altLang="zh-CN" sz="2400" dirty="0">
                <a:cs typeface="+mn-ea"/>
                <a:sym typeface="+mn-lt"/>
              </a:rPr>
              <a:t>: Good morning.</a:t>
            </a:r>
            <a:endParaRPr lang="zh-CN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cs typeface="+mn-ea"/>
                <a:sym typeface="+mn-lt"/>
              </a:rPr>
              <a:t>       Mr. Li: What’s your name?</a:t>
            </a:r>
            <a:endParaRPr lang="zh-CN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cs typeface="+mn-ea"/>
                <a:sym typeface="+mn-lt"/>
              </a:rPr>
              <a:t>       </a:t>
            </a:r>
            <a:r>
              <a:rPr lang="en-US" altLang="zh-CN" sz="2400" dirty="0" err="1">
                <a:cs typeface="+mn-ea"/>
                <a:sym typeface="+mn-lt"/>
              </a:rPr>
              <a:t>Ss</a:t>
            </a:r>
            <a:r>
              <a:rPr lang="en-US" altLang="zh-CN" sz="2400" dirty="0">
                <a:cs typeface="+mn-ea"/>
                <a:sym typeface="+mn-lt"/>
              </a:rPr>
              <a:t>: I’m…</a:t>
            </a:r>
            <a:endParaRPr lang="zh-CN" altLang="zh-CN" sz="24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1355" y="1467985"/>
            <a:ext cx="8148518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Step 2. Leading in and Presentation</a:t>
            </a:r>
            <a:endParaRPr lang="zh-CN" altLang="zh-CN" sz="320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748314" y="2598589"/>
            <a:ext cx="9396412" cy="1135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cs typeface="+mn-ea"/>
                <a:sym typeface="+mn-lt"/>
              </a:rPr>
              <a:t>1</a:t>
            </a:r>
            <a:r>
              <a:rPr lang="zh-CN" altLang="en-US" sz="2400" dirty="0">
                <a:cs typeface="+mn-ea"/>
                <a:sym typeface="+mn-lt"/>
              </a:rPr>
              <a:t>、</a:t>
            </a:r>
            <a:r>
              <a:rPr lang="en-US" altLang="zh-CN" sz="2400" dirty="0" err="1">
                <a:cs typeface="+mn-ea"/>
                <a:sym typeface="+mn-lt"/>
              </a:rPr>
              <a:t>Ms</a:t>
            </a:r>
            <a:r>
              <a:rPr lang="en-US" altLang="zh-CN" sz="2400" dirty="0">
                <a:cs typeface="+mn-ea"/>
                <a:sym typeface="+mn-lt"/>
              </a:rPr>
              <a:t> </a:t>
            </a:r>
            <a:r>
              <a:rPr lang="en-US" altLang="zh-CN" sz="2400" dirty="0" err="1">
                <a:cs typeface="+mn-ea"/>
                <a:sym typeface="+mn-lt"/>
              </a:rPr>
              <a:t>Meng</a:t>
            </a:r>
            <a:r>
              <a:rPr lang="zh-CN" altLang="zh-CN" sz="2400" dirty="0">
                <a:cs typeface="+mn-ea"/>
                <a:sym typeface="+mn-lt"/>
              </a:rPr>
              <a:t>： </a:t>
            </a:r>
            <a:r>
              <a:rPr lang="en-US" altLang="zh-CN" sz="2400" dirty="0">
                <a:cs typeface="+mn-ea"/>
                <a:sym typeface="+mn-lt"/>
              </a:rPr>
              <a:t>Hi, I’m </a:t>
            </a:r>
            <a:r>
              <a:rPr lang="en-US" altLang="zh-CN" sz="2400" dirty="0" err="1">
                <a:cs typeface="+mn-ea"/>
                <a:sym typeface="+mn-lt"/>
              </a:rPr>
              <a:t>Ms</a:t>
            </a:r>
            <a:r>
              <a:rPr lang="en-US" altLang="zh-CN" sz="2400" dirty="0">
                <a:cs typeface="+mn-ea"/>
                <a:sym typeface="+mn-lt"/>
              </a:rPr>
              <a:t> </a:t>
            </a:r>
            <a:r>
              <a:rPr lang="en-US" altLang="zh-CN" sz="2400" dirty="0" err="1">
                <a:cs typeface="+mn-ea"/>
                <a:sym typeface="+mn-lt"/>
              </a:rPr>
              <a:t>Meng</a:t>
            </a:r>
            <a:r>
              <a:rPr lang="en-US" altLang="zh-CN" sz="2400" dirty="0">
                <a:cs typeface="+mn-ea"/>
                <a:sym typeface="+mn-lt"/>
              </a:rPr>
              <a:t> . What’s your name?</a:t>
            </a:r>
            <a:endParaRPr lang="en-US" altLang="zh-CN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cs typeface="+mn-ea"/>
                <a:sym typeface="+mn-lt"/>
              </a:rPr>
              <a:t>　  </a:t>
            </a:r>
            <a:r>
              <a:rPr lang="en-US" altLang="zh-CN" sz="2400" dirty="0">
                <a:cs typeface="+mn-ea"/>
                <a:sym typeface="+mn-lt"/>
              </a:rPr>
              <a:t>Sam:    Hello, I’m Sam.</a:t>
            </a:r>
            <a:endParaRPr lang="zh-CN" altLang="zh-CN" sz="2400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990" y="3170060"/>
            <a:ext cx="3048006" cy="30480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765" y="22827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习作教学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027770" y="2212273"/>
            <a:ext cx="7545872" cy="412420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cs typeface="+mn-ea"/>
                <a:sym typeface="+mn-lt"/>
              </a:rPr>
              <a:t>                   </a:t>
            </a:r>
            <a:r>
              <a:rPr lang="zh-CN" altLang="zh-CN" sz="2400" dirty="0">
                <a:cs typeface="+mn-ea"/>
                <a:sym typeface="+mn-lt"/>
              </a:rPr>
              <a:t>听录音指图片</a:t>
            </a:r>
            <a:endParaRPr lang="zh-CN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cs typeface="+mn-ea"/>
                <a:sym typeface="+mn-lt"/>
              </a:rPr>
              <a:t>                   </a:t>
            </a:r>
            <a:r>
              <a:rPr lang="zh-CN" altLang="zh-CN" sz="2400" dirty="0">
                <a:cs typeface="+mn-ea"/>
                <a:sym typeface="+mn-lt"/>
              </a:rPr>
              <a:t>学生跟读</a:t>
            </a:r>
            <a:endParaRPr lang="zh-CN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dirty="0">
                <a:cs typeface="+mn-ea"/>
                <a:sym typeface="+mn-lt"/>
              </a:rPr>
              <a:t>              </a:t>
            </a:r>
            <a:r>
              <a:rPr lang="zh-CN" altLang="en-US" sz="2400" dirty="0">
                <a:cs typeface="+mn-ea"/>
                <a:sym typeface="+mn-lt"/>
              </a:rPr>
              <a:t>　 </a:t>
            </a:r>
            <a:r>
              <a:rPr lang="zh-CN" altLang="zh-CN" sz="2400" dirty="0">
                <a:cs typeface="+mn-ea"/>
                <a:sym typeface="+mn-lt"/>
              </a:rPr>
              <a:t>纠正学生的发音</a:t>
            </a:r>
            <a:endParaRPr lang="zh-CN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spcAft>
                <a:spcPts val="1200"/>
              </a:spcAft>
              <a:defRPr/>
            </a:pPr>
            <a:r>
              <a:rPr lang="en-US" altLang="zh-CN" sz="2400" dirty="0">
                <a:cs typeface="+mn-ea"/>
                <a:sym typeface="+mn-lt"/>
              </a:rPr>
              <a:t>                   </a:t>
            </a:r>
            <a:r>
              <a:rPr lang="zh-CN" altLang="zh-CN" sz="2400" dirty="0">
                <a:cs typeface="+mn-ea"/>
                <a:sym typeface="+mn-lt"/>
              </a:rPr>
              <a:t>小组朗读对话</a:t>
            </a:r>
            <a:endParaRPr lang="zh-CN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zh-CN" sz="2400" dirty="0">
                <a:cs typeface="+mn-ea"/>
                <a:sym typeface="+mn-lt"/>
              </a:rPr>
              <a:t>【</a:t>
            </a:r>
            <a:r>
              <a:rPr lang="en-US" altLang="zh-CN" sz="2400" dirty="0">
                <a:cs typeface="+mn-ea"/>
                <a:sym typeface="+mn-lt"/>
              </a:rPr>
              <a:t>Purpose:</a:t>
            </a:r>
            <a:r>
              <a:rPr lang="zh-CN" altLang="zh-CN" sz="2400" dirty="0">
                <a:cs typeface="+mn-ea"/>
                <a:sym typeface="+mn-lt"/>
              </a:rPr>
              <a:t>　听，指，说。纠正发音，打好基础。语言教学要贯彻整体性原则，</a:t>
            </a:r>
            <a:r>
              <a:rPr lang="en-US" altLang="zh-CN" sz="2400" dirty="0">
                <a:cs typeface="+mn-ea"/>
                <a:sym typeface="+mn-lt"/>
              </a:rPr>
              <a:t>“</a:t>
            </a:r>
            <a:r>
              <a:rPr lang="zh-CN" altLang="zh-CN" sz="2400" dirty="0">
                <a:cs typeface="+mn-ea"/>
                <a:sym typeface="+mn-lt"/>
              </a:rPr>
              <a:t>句不离词，词不离句！</a:t>
            </a:r>
            <a:r>
              <a:rPr lang="en-US" altLang="zh-CN" sz="2400" dirty="0">
                <a:cs typeface="+mn-ea"/>
                <a:sym typeface="+mn-lt"/>
              </a:rPr>
              <a:t>”</a:t>
            </a:r>
            <a:r>
              <a:rPr lang="zh-CN" altLang="zh-CN" sz="2400" dirty="0">
                <a:cs typeface="+mn-ea"/>
                <a:sym typeface="+mn-lt"/>
              </a:rPr>
              <a:t>让学生学会应用新知。】</a:t>
            </a:r>
            <a:endParaRPr lang="zh-CN" altLang="zh-CN" sz="2400" dirty="0">
              <a:cs typeface="+mn-ea"/>
              <a:sym typeface="+mn-lt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027770" y="1460208"/>
            <a:ext cx="7195368" cy="7439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cs typeface="+mn-ea"/>
                <a:sym typeface="+mn-lt"/>
              </a:rPr>
              <a:t>Step 3  Learning and </a:t>
            </a:r>
            <a:r>
              <a:rPr lang="en-US" altLang="zh-CN" sz="3200" dirty="0" err="1">
                <a:cs typeface="+mn-ea"/>
                <a:sym typeface="+mn-lt"/>
              </a:rPr>
              <a:t>Pritice</a:t>
            </a:r>
            <a:r>
              <a:rPr lang="en-US" altLang="zh-CN" sz="3200" dirty="0">
                <a:cs typeface="+mn-ea"/>
                <a:sym typeface="+mn-lt"/>
              </a:rPr>
              <a:t> (</a:t>
            </a:r>
            <a:r>
              <a:rPr lang="zh-CN" altLang="zh-CN" sz="3200" dirty="0">
                <a:cs typeface="+mn-ea"/>
                <a:sym typeface="+mn-lt"/>
              </a:rPr>
              <a:t>学与练</a:t>
            </a:r>
            <a:r>
              <a:rPr lang="en-US" altLang="zh-CN" sz="3200" dirty="0">
                <a:cs typeface="+mn-ea"/>
                <a:sym typeface="+mn-lt"/>
              </a:rPr>
              <a:t>)</a:t>
            </a:r>
            <a:endParaRPr lang="zh-CN" altLang="en-US" sz="32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765" y="22827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习作教学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49277" y="1878978"/>
            <a:ext cx="7163531" cy="8254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cs typeface="+mn-ea"/>
                <a:sym typeface="+mn-lt"/>
              </a:rPr>
              <a:t>Step 4</a:t>
            </a:r>
            <a:r>
              <a:rPr lang="zh-CN" altLang="en-US" sz="3600" dirty="0">
                <a:cs typeface="+mn-ea"/>
                <a:sym typeface="+mn-lt"/>
              </a:rPr>
              <a:t>　</a:t>
            </a:r>
            <a:r>
              <a:rPr lang="en-US" altLang="zh-CN" sz="3600" dirty="0" err="1">
                <a:cs typeface="+mn-ea"/>
                <a:sym typeface="+mn-lt"/>
              </a:rPr>
              <a:t>Pairwork</a:t>
            </a:r>
            <a:r>
              <a:rPr lang="en-US" altLang="zh-CN" sz="3600" dirty="0">
                <a:cs typeface="+mn-ea"/>
                <a:sym typeface="+mn-lt"/>
              </a:rPr>
              <a:t>(</a:t>
            </a:r>
            <a:r>
              <a:rPr lang="zh-CN" altLang="en-US" sz="3600" dirty="0">
                <a:cs typeface="+mn-ea"/>
                <a:sym typeface="+mn-lt"/>
              </a:rPr>
              <a:t>互动练习</a:t>
            </a:r>
            <a:r>
              <a:rPr lang="en-US" altLang="zh-CN" sz="3600" dirty="0">
                <a:cs typeface="+mn-ea"/>
                <a:sym typeface="+mn-lt"/>
              </a:rPr>
              <a:t>)</a:t>
            </a:r>
            <a:endParaRPr lang="en-US" altLang="zh-CN" sz="3600" dirty="0">
              <a:cs typeface="+mn-ea"/>
              <a:sym typeface="+mn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49278" y="2970097"/>
            <a:ext cx="7717440" cy="2547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cs typeface="+mn-ea"/>
                <a:sym typeface="+mn-lt"/>
              </a:rPr>
              <a:t>完成任务</a:t>
            </a:r>
            <a:r>
              <a:rPr lang="en-US" altLang="zh-CN" sz="2800" dirty="0">
                <a:cs typeface="+mn-ea"/>
                <a:sym typeface="+mn-lt"/>
              </a:rPr>
              <a:t>1  </a:t>
            </a:r>
            <a:r>
              <a:rPr lang="zh-CN" altLang="en-US" sz="2800" dirty="0">
                <a:cs typeface="+mn-ea"/>
                <a:sym typeface="+mn-lt"/>
              </a:rPr>
              <a:t>追太阳游戏</a:t>
            </a:r>
            <a:endParaRPr lang="zh-CN" altLang="en-US" sz="28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cs typeface="+mn-ea"/>
                <a:sym typeface="+mn-lt"/>
              </a:rPr>
              <a:t>完成任务</a:t>
            </a:r>
            <a:r>
              <a:rPr lang="en-US" altLang="zh-CN" sz="2800" dirty="0">
                <a:cs typeface="+mn-ea"/>
                <a:sym typeface="+mn-lt"/>
              </a:rPr>
              <a:t>2  </a:t>
            </a:r>
            <a:r>
              <a:rPr lang="zh-CN" altLang="en-US" sz="2800" dirty="0">
                <a:cs typeface="+mn-ea"/>
                <a:sym typeface="+mn-lt"/>
              </a:rPr>
              <a:t>传话竞赛：</a:t>
            </a:r>
            <a:r>
              <a:rPr lang="en-US" altLang="zh-CN" sz="2800" dirty="0">
                <a:cs typeface="+mn-ea"/>
                <a:sym typeface="+mn-lt"/>
              </a:rPr>
              <a:t>What’s your name</a:t>
            </a:r>
            <a:r>
              <a:rPr lang="zh-CN" altLang="en-US" sz="2800" dirty="0">
                <a:cs typeface="+mn-ea"/>
                <a:sym typeface="+mn-lt"/>
              </a:rPr>
              <a:t>？</a:t>
            </a:r>
            <a:endParaRPr lang="zh-CN" altLang="en-US" sz="2800" dirty="0"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cs typeface="+mn-ea"/>
                <a:sym typeface="+mn-lt"/>
              </a:rPr>
              <a:t>完成任务</a:t>
            </a:r>
            <a:r>
              <a:rPr lang="en-US" altLang="zh-CN" sz="2800" dirty="0">
                <a:cs typeface="+mn-ea"/>
                <a:sym typeface="+mn-lt"/>
              </a:rPr>
              <a:t>3  </a:t>
            </a:r>
            <a:r>
              <a:rPr lang="zh-CN" altLang="en-US" sz="2800" dirty="0">
                <a:cs typeface="+mn-ea"/>
                <a:sym typeface="+mn-lt"/>
              </a:rPr>
              <a:t>歌曲“</a:t>
            </a:r>
            <a:r>
              <a:rPr lang="en-US" altLang="zh-CN" sz="2800" dirty="0">
                <a:cs typeface="+mn-ea"/>
                <a:sym typeface="+mn-lt"/>
              </a:rPr>
              <a:t>Good morning!”</a:t>
            </a:r>
            <a:endParaRPr lang="zh-CN" altLang="en-US" sz="2800" dirty="0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438" y="1111786"/>
            <a:ext cx="4369443" cy="43694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765" y="22827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习作教学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23007" y="1879987"/>
            <a:ext cx="9745986" cy="37240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355600">
              <a:lnSpc>
                <a:spcPct val="150000"/>
              </a:lnSpc>
              <a:spcAft>
                <a:spcPts val="1200"/>
              </a:spcAft>
            </a:pPr>
            <a:r>
              <a:rPr lang="en-US" altLang="zh-CN" sz="2400" dirty="0">
                <a:cs typeface="+mn-ea"/>
                <a:sym typeface="+mn-lt"/>
              </a:rPr>
              <a:t>【 </a:t>
            </a:r>
            <a:r>
              <a:rPr lang="en-US" altLang="zh-CN" sz="2400" b="1" dirty="0">
                <a:cs typeface="+mn-ea"/>
                <a:sym typeface="+mn-lt"/>
              </a:rPr>
              <a:t>Purpose1:</a:t>
            </a:r>
            <a:r>
              <a:rPr lang="zh-CN" altLang="en-US" sz="2400" dirty="0">
                <a:cs typeface="+mn-ea"/>
                <a:sym typeface="+mn-lt"/>
              </a:rPr>
              <a:t>　对话练习使学生学会了应用新知，同时通过太阳的移动，使学生对</a:t>
            </a:r>
            <a:r>
              <a:rPr lang="en-US" altLang="zh-CN" sz="2400" dirty="0">
                <a:cs typeface="+mn-ea"/>
                <a:sym typeface="+mn-lt"/>
              </a:rPr>
              <a:t>morning</a:t>
            </a:r>
            <a:r>
              <a:rPr lang="zh-CN" altLang="en-US" sz="2400" dirty="0">
                <a:cs typeface="+mn-ea"/>
                <a:sym typeface="+mn-lt"/>
              </a:rPr>
              <a:t>和</a:t>
            </a:r>
            <a:r>
              <a:rPr lang="en-US" altLang="zh-CN" sz="2400" dirty="0">
                <a:cs typeface="+mn-ea"/>
                <a:sym typeface="+mn-lt"/>
              </a:rPr>
              <a:t>afternoon</a:t>
            </a:r>
            <a:r>
              <a:rPr lang="zh-CN" altLang="en-US" sz="2400" dirty="0">
                <a:cs typeface="+mn-ea"/>
                <a:sym typeface="+mn-lt"/>
              </a:rPr>
              <a:t>的概念有了更精确的理解。</a:t>
            </a:r>
            <a:r>
              <a:rPr lang="en-US" altLang="zh-CN" sz="2400" b="1" dirty="0">
                <a:cs typeface="+mn-ea"/>
                <a:sym typeface="+mn-lt"/>
              </a:rPr>
              <a:t>】</a:t>
            </a:r>
            <a:r>
              <a:rPr lang="en-US" altLang="zh-CN" sz="2400" dirty="0">
                <a:cs typeface="+mn-ea"/>
                <a:sym typeface="+mn-lt"/>
              </a:rPr>
              <a:t> </a:t>
            </a:r>
            <a:r>
              <a:rPr lang="en-US" altLang="zh-CN" sz="2400" b="1" dirty="0">
                <a:cs typeface="+mn-ea"/>
                <a:sym typeface="+mn-lt"/>
              </a:rPr>
              <a:t> </a:t>
            </a:r>
            <a:endParaRPr lang="zh-CN" altLang="en-US" sz="2400" dirty="0">
              <a:cs typeface="+mn-ea"/>
              <a:sym typeface="+mn-lt"/>
            </a:endParaRPr>
          </a:p>
          <a:p>
            <a:pPr indent="355600">
              <a:lnSpc>
                <a:spcPct val="150000"/>
              </a:lnSpc>
              <a:spcAft>
                <a:spcPts val="1200"/>
              </a:spcAft>
            </a:pPr>
            <a:r>
              <a:rPr lang="en-US" altLang="zh-CN" sz="2400" b="1" dirty="0">
                <a:cs typeface="+mn-ea"/>
                <a:sym typeface="+mn-lt"/>
              </a:rPr>
              <a:t>【Purpose2:   </a:t>
            </a:r>
            <a:r>
              <a:rPr lang="zh-CN" altLang="en-US" sz="2400" dirty="0">
                <a:cs typeface="+mn-ea"/>
                <a:sym typeface="+mn-lt"/>
              </a:rPr>
              <a:t>激烈的竞赛是对课堂新知的巩固，同时通过与同伴的合作，让学生体会合作学习的乐趣，培养学生的团队意识。</a:t>
            </a:r>
            <a:r>
              <a:rPr lang="en-US" altLang="zh-CN" sz="2400" b="1" dirty="0">
                <a:cs typeface="+mn-ea"/>
                <a:sym typeface="+mn-lt"/>
              </a:rPr>
              <a:t>】</a:t>
            </a:r>
            <a:endParaRPr lang="en-US" altLang="zh-CN" sz="2400" dirty="0">
              <a:cs typeface="+mn-ea"/>
              <a:sym typeface="+mn-lt"/>
            </a:endParaRPr>
          </a:p>
          <a:p>
            <a:pPr indent="355600">
              <a:lnSpc>
                <a:spcPct val="150000"/>
              </a:lnSpc>
            </a:pPr>
            <a:r>
              <a:rPr lang="en-US" altLang="zh-CN" sz="2400" dirty="0">
                <a:cs typeface="+mn-ea"/>
                <a:sym typeface="+mn-lt"/>
              </a:rPr>
              <a:t> </a:t>
            </a:r>
            <a:r>
              <a:rPr lang="en-US" altLang="zh-CN" sz="2400" b="1" dirty="0">
                <a:cs typeface="+mn-ea"/>
                <a:sym typeface="+mn-lt"/>
              </a:rPr>
              <a:t>【Purpose3:   </a:t>
            </a:r>
            <a:r>
              <a:rPr lang="zh-CN" altLang="en-US" sz="2400" dirty="0">
                <a:cs typeface="+mn-ea"/>
                <a:sym typeface="+mn-lt"/>
              </a:rPr>
              <a:t>利用</a:t>
            </a:r>
            <a:r>
              <a:rPr lang="en-US" altLang="zh-CN" sz="2400" dirty="0">
                <a:cs typeface="+mn-ea"/>
                <a:sym typeface="+mn-lt"/>
              </a:rPr>
              <a:t>flash</a:t>
            </a:r>
            <a:r>
              <a:rPr lang="zh-CN" altLang="en-US" sz="2400" dirty="0">
                <a:cs typeface="+mn-ea"/>
                <a:sym typeface="+mn-lt"/>
              </a:rPr>
              <a:t>播放课文中的歌曲，让学生在轻松、愉快的学习氛围中</a:t>
            </a:r>
            <a:r>
              <a:rPr lang="en-US" altLang="zh-CN" sz="2400" dirty="0">
                <a:cs typeface="+mn-ea"/>
                <a:sym typeface="+mn-lt"/>
              </a:rPr>
              <a:t>,</a:t>
            </a:r>
            <a:r>
              <a:rPr lang="zh-CN" altLang="en-US" sz="2400" dirty="0">
                <a:cs typeface="+mn-ea"/>
                <a:sym typeface="+mn-lt"/>
              </a:rPr>
              <a:t>复习巩固本课的知识点。</a:t>
            </a:r>
            <a:r>
              <a:rPr lang="en-US" altLang="zh-CN" sz="2400" b="1" dirty="0">
                <a:cs typeface="+mn-ea"/>
                <a:sym typeface="+mn-lt"/>
              </a:rPr>
              <a:t>】</a:t>
            </a:r>
            <a:endParaRPr lang="en-US" altLang="zh-CN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765" y="22827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习作教学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238490" y="2535570"/>
            <a:ext cx="9164709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早上和上午应说：“</a:t>
            </a:r>
            <a:r>
              <a:rPr lang="en-US" altLang="zh-CN" sz="2800" dirty="0">
                <a:cs typeface="+mn-ea"/>
                <a:sym typeface="+mn-lt"/>
              </a:rPr>
              <a:t>Good morning .”</a:t>
            </a:r>
            <a:endParaRPr lang="en-US" altLang="zh-CN" sz="2800" dirty="0">
              <a:cs typeface="+mn-ea"/>
              <a:sym typeface="+mn-lt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下午应说：“</a:t>
            </a:r>
            <a:r>
              <a:rPr lang="en-US" altLang="zh-CN" sz="2800" dirty="0">
                <a:cs typeface="+mn-ea"/>
                <a:sym typeface="+mn-lt"/>
              </a:rPr>
              <a:t>Good afternoon.”</a:t>
            </a:r>
            <a:r>
              <a:rPr lang="zh-CN" altLang="en-US" sz="2800" dirty="0">
                <a:cs typeface="+mn-ea"/>
                <a:sym typeface="+mn-lt"/>
              </a:rPr>
              <a:t> </a:t>
            </a:r>
            <a:endParaRPr lang="zh-CN" altLang="en-US" sz="2800" dirty="0">
              <a:cs typeface="+mn-ea"/>
              <a:sym typeface="+mn-lt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对话：</a:t>
            </a:r>
            <a:r>
              <a:rPr lang="en-US" altLang="zh-CN" sz="2800" dirty="0">
                <a:cs typeface="+mn-ea"/>
                <a:sym typeface="+mn-lt"/>
              </a:rPr>
              <a:t>What’s your name?</a:t>
            </a:r>
            <a:endParaRPr lang="en-US" altLang="zh-CN" sz="2800" dirty="0">
              <a:cs typeface="+mn-ea"/>
              <a:sym typeface="+mn-lt"/>
            </a:endParaRPr>
          </a:p>
          <a:p>
            <a:pPr indent="355600">
              <a:lnSpc>
                <a:spcPct val="150000"/>
              </a:lnSpc>
            </a:pPr>
            <a:r>
              <a:rPr lang="zh-CN" altLang="en-US" sz="2800" dirty="0">
                <a:cs typeface="+mn-ea"/>
                <a:sym typeface="+mn-lt"/>
              </a:rPr>
              <a:t>              </a:t>
            </a:r>
            <a:r>
              <a:rPr lang="en-US" altLang="zh-CN" sz="2800" dirty="0">
                <a:cs typeface="+mn-ea"/>
                <a:sym typeface="+mn-lt"/>
              </a:rPr>
              <a:t>I’m ....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26518" y="1678245"/>
            <a:ext cx="7500555" cy="7439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cs typeface="+mn-ea"/>
                <a:sym typeface="+mn-lt"/>
              </a:rPr>
              <a:t>Step5</a:t>
            </a:r>
            <a:r>
              <a:rPr lang="zh-CN" altLang="en-US" sz="3200" dirty="0">
                <a:cs typeface="+mn-ea"/>
                <a:sym typeface="+mn-lt"/>
              </a:rPr>
              <a:t>．</a:t>
            </a:r>
            <a:r>
              <a:rPr lang="en-US" altLang="zh-CN" sz="3200" dirty="0">
                <a:cs typeface="+mn-ea"/>
                <a:sym typeface="+mn-lt"/>
              </a:rPr>
              <a:t>Revision</a:t>
            </a:r>
            <a:r>
              <a:rPr lang="zh-CN" altLang="en-US" sz="3200" dirty="0">
                <a:cs typeface="+mn-ea"/>
                <a:sym typeface="+mn-lt"/>
              </a:rPr>
              <a:t>（复习总结）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313725" y="5316048"/>
            <a:ext cx="10343910" cy="5810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cs typeface="+mn-ea"/>
                <a:sym typeface="+mn-lt"/>
              </a:rPr>
              <a:t>【Purpose:   </a:t>
            </a:r>
            <a:r>
              <a:rPr lang="zh-CN" altLang="en-US" sz="2400" dirty="0">
                <a:cs typeface="+mn-ea"/>
                <a:sym typeface="+mn-lt"/>
              </a:rPr>
              <a:t>师生共同回顾本课的知识点，加深记忆，加强素质教育。</a:t>
            </a:r>
            <a:r>
              <a:rPr lang="en-US" altLang="zh-CN" sz="2400" dirty="0">
                <a:cs typeface="+mn-ea"/>
                <a:sym typeface="+mn-lt"/>
              </a:rPr>
              <a:t>】</a:t>
            </a:r>
            <a:endParaRPr lang="en-US" altLang="zh-CN" sz="2400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680" y="1171570"/>
            <a:ext cx="4681959" cy="46819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85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53" t="87222" r="51637" b="-514"/>
          <a:stretch>
            <a:fillRect/>
          </a:stretch>
        </p:blipFill>
        <p:spPr>
          <a:xfrm>
            <a:off x="3750790" y="469059"/>
            <a:ext cx="7693297" cy="59198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8" t="21111" r="26217"/>
          <a:stretch>
            <a:fillRect/>
          </a:stretch>
        </p:blipFill>
        <p:spPr>
          <a:xfrm flipH="1">
            <a:off x="222168" y="2122516"/>
            <a:ext cx="5873831" cy="383968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02609" y="2558656"/>
            <a:ext cx="48787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6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THANK YOU</a:t>
            </a:r>
            <a:endParaRPr lang="en-US" altLang="zh-CN" sz="60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937" y="992398"/>
            <a:ext cx="1406752" cy="140675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22" y="231495"/>
            <a:ext cx="2161654" cy="216165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537888" y="4341854"/>
            <a:ext cx="3097913" cy="894465"/>
            <a:chOff x="283765" y="228279"/>
            <a:chExt cx="4310580" cy="124460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en-US" altLang="zh-CN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XXX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6299500" y="3619366"/>
            <a:ext cx="3884953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empowered networks rather than goal-opportunities. </a:t>
            </a:r>
            <a:endParaRPr sz="10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85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53" t="87222" r="51637" b="-514"/>
          <a:stretch>
            <a:fillRect/>
          </a:stretch>
        </p:blipFill>
        <p:spPr>
          <a:xfrm>
            <a:off x="1964394" y="271813"/>
            <a:ext cx="7712041" cy="59343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8" r="71519"/>
          <a:stretch>
            <a:fillRect/>
          </a:stretch>
        </p:blipFill>
        <p:spPr>
          <a:xfrm>
            <a:off x="544011" y="2309343"/>
            <a:ext cx="3472405" cy="43578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92750" y="2838957"/>
            <a:ext cx="4016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54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01.</a:t>
            </a:r>
            <a:r>
              <a:rPr lang="zh-CN" altLang="en-US" sz="54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学习目标</a:t>
            </a:r>
            <a:endParaRPr lang="zh-CN" altLang="en-US" sz="54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Synergistically utilize technically sound portals with frictionless chains. Dramatically customize…"/>
          <p:cNvSpPr txBox="1"/>
          <p:nvPr/>
        </p:nvSpPr>
        <p:spPr>
          <a:xfrm>
            <a:off x="4458481" y="4013458"/>
            <a:ext cx="3884953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empowered networks rather than goal-opportunities. </a:t>
            </a:r>
            <a:endParaRPr sz="10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547126" y="3831391"/>
            <a:ext cx="3707662" cy="0"/>
          </a:xfrm>
          <a:prstGeom prst="line">
            <a:avLst/>
          </a:prstGeom>
          <a:ln>
            <a:solidFill>
              <a:srgbClr val="8D754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547126" y="2673923"/>
            <a:ext cx="3707662" cy="0"/>
          </a:xfrm>
          <a:prstGeom prst="line">
            <a:avLst/>
          </a:prstGeom>
          <a:ln>
            <a:solidFill>
              <a:srgbClr val="8D754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0270" y="31209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学习目标</a:t>
              </a:r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563981" y="1406313"/>
            <a:ext cx="6828344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一、说教材（</a:t>
            </a:r>
            <a:r>
              <a:rPr lang="en-US" altLang="zh-CN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Teaching material</a:t>
            </a:r>
            <a:r>
              <a:rPr lang="zh-CN" altLang="zh-CN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）</a:t>
            </a:r>
            <a:r>
              <a:rPr lang="en-US" altLang="zh-CN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:</a:t>
            </a:r>
            <a:endParaRPr lang="zh-CN" altLang="zh-CN" sz="32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5399" y="2126392"/>
            <a:ext cx="3850734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1</a:t>
            </a:r>
            <a:r>
              <a:rPr lang="zh-CN" altLang="zh-CN" sz="24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、本课在教材中的地位 ：</a:t>
            </a:r>
            <a:endParaRPr lang="zh-CN" altLang="en-US" sz="24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34979" y="2880894"/>
            <a:ext cx="872204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cs typeface="+mn-ea"/>
                <a:sym typeface="+mn-lt"/>
              </a:rPr>
              <a:t>　　</a:t>
            </a:r>
            <a:r>
              <a:rPr lang="zh-CN" altLang="zh-CN" sz="2000" dirty="0">
                <a:cs typeface="+mn-ea"/>
                <a:sym typeface="+mn-lt"/>
              </a:rPr>
              <a:t>本课是《新标准英语》小学三年级起始用第一册《</a:t>
            </a:r>
            <a:r>
              <a:rPr lang="en-US" altLang="zh-CN" sz="2000" dirty="0">
                <a:cs typeface="+mn-ea"/>
                <a:sym typeface="+mn-lt"/>
              </a:rPr>
              <a:t>Module2  Unit2  What’s your name?</a:t>
            </a:r>
            <a:r>
              <a:rPr lang="zh-CN" altLang="zh-CN" sz="2000" dirty="0">
                <a:cs typeface="+mn-ea"/>
                <a:sym typeface="+mn-lt"/>
              </a:rPr>
              <a:t>》本单元是第一单元的延伸</a:t>
            </a:r>
            <a:r>
              <a:rPr lang="en-US" altLang="zh-CN" sz="2000" dirty="0">
                <a:cs typeface="+mn-ea"/>
                <a:sym typeface="+mn-lt"/>
              </a:rPr>
              <a:t>,</a:t>
            </a:r>
            <a:r>
              <a:rPr lang="zh-CN" altLang="zh-CN" sz="2000" dirty="0">
                <a:cs typeface="+mn-ea"/>
                <a:sym typeface="+mn-lt"/>
              </a:rPr>
              <a:t>在会说“</a:t>
            </a:r>
            <a:r>
              <a:rPr lang="en-US" altLang="zh-CN" sz="2000" dirty="0">
                <a:cs typeface="+mn-ea"/>
                <a:sym typeface="+mn-lt"/>
              </a:rPr>
              <a:t>Good morning. I’m . . .”</a:t>
            </a:r>
            <a:r>
              <a:rPr lang="zh-CN" altLang="zh-CN" sz="2000" dirty="0">
                <a:cs typeface="+mn-ea"/>
                <a:sym typeface="+mn-lt"/>
              </a:rPr>
              <a:t>和“</a:t>
            </a:r>
            <a:r>
              <a:rPr lang="en-US" altLang="zh-CN" sz="2000" dirty="0">
                <a:cs typeface="+mn-ea"/>
                <a:sym typeface="+mn-lt"/>
              </a:rPr>
              <a:t>How are you?</a:t>
            </a:r>
            <a:r>
              <a:rPr lang="zh-CN" altLang="zh-CN" sz="2000" dirty="0">
                <a:cs typeface="+mn-ea"/>
                <a:sym typeface="+mn-lt"/>
              </a:rPr>
              <a:t>Ｉ</a:t>
            </a:r>
            <a:r>
              <a:rPr lang="en-US" altLang="zh-CN" sz="2000" dirty="0">
                <a:cs typeface="+mn-ea"/>
                <a:sym typeface="+mn-lt"/>
              </a:rPr>
              <a:t>’m </a:t>
            </a:r>
            <a:r>
              <a:rPr lang="en-US" altLang="zh-CN" sz="2000" dirty="0" err="1">
                <a:cs typeface="+mn-ea"/>
                <a:sym typeface="+mn-lt"/>
              </a:rPr>
              <a:t>fine,thank</a:t>
            </a:r>
            <a:r>
              <a:rPr lang="en-US" altLang="zh-CN" sz="2000" dirty="0">
                <a:cs typeface="+mn-ea"/>
                <a:sym typeface="+mn-lt"/>
              </a:rPr>
              <a:t> you.</a:t>
            </a:r>
            <a:r>
              <a:rPr lang="zh-CN" altLang="zh-CN" sz="2000" dirty="0">
                <a:cs typeface="+mn-ea"/>
                <a:sym typeface="+mn-lt"/>
              </a:rPr>
              <a:t>”的基础上继续学习</a:t>
            </a:r>
            <a:r>
              <a:rPr lang="en-US" altLang="zh-CN" sz="2000" dirty="0">
                <a:cs typeface="+mn-ea"/>
                <a:sym typeface="+mn-lt"/>
              </a:rPr>
              <a:t>“Good afternoon. What’s your name?  I’m . . .”</a:t>
            </a:r>
            <a:r>
              <a:rPr lang="zh-CN" altLang="zh-CN" sz="2000" dirty="0">
                <a:cs typeface="+mn-ea"/>
                <a:sym typeface="+mn-lt"/>
              </a:rPr>
              <a:t>的句型。课程安排符合学生的认知规律。我通过让学生在听、说、做、玩中学习用英语问候，并询问对方名字及介绍自己，进一步提高学生的综合语言运用能力。</a:t>
            </a:r>
            <a:endParaRPr lang="zh-CN" altLang="zh-CN" sz="2000" dirty="0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715" y="657603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3" t="13814" r="3338" b="8465"/>
          <a:stretch>
            <a:fillRect/>
          </a:stretch>
        </p:blipFill>
        <p:spPr>
          <a:xfrm>
            <a:off x="4202104" y="1323805"/>
            <a:ext cx="7989896" cy="495396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83765" y="22827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学习目标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43144" y="1969558"/>
            <a:ext cx="3467616" cy="7439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zh-CN" altLang="en-US" sz="3200" b="1" dirty="0">
                <a:cs typeface="+mn-ea"/>
                <a:sym typeface="+mn-lt"/>
              </a:rPr>
              <a:t>技能与知识目标：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152753" y="2573678"/>
            <a:ext cx="6120989" cy="2923877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sz="2400" dirty="0">
                <a:cs typeface="+mn-ea"/>
                <a:sym typeface="+mn-lt"/>
              </a:rPr>
              <a:t>1</a:t>
            </a:r>
            <a:r>
              <a:rPr lang="zh-CN" altLang="en-US" sz="2400" dirty="0">
                <a:cs typeface="+mn-ea"/>
                <a:sym typeface="+mn-lt"/>
              </a:rPr>
              <a:t>、句型：</a:t>
            </a:r>
            <a:r>
              <a:rPr lang="en-US" altLang="zh-CN" sz="2400" dirty="0">
                <a:cs typeface="+mn-ea"/>
                <a:sym typeface="+mn-lt"/>
              </a:rPr>
              <a:t>Good afternoon .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spcBef>
                <a:spcPts val="1200"/>
              </a:spcBef>
            </a:pPr>
            <a:r>
              <a:rPr lang="zh-CN" altLang="en-US" sz="2400" dirty="0">
                <a:cs typeface="+mn-ea"/>
                <a:sym typeface="+mn-lt"/>
              </a:rPr>
              <a:t>　　　　   </a:t>
            </a:r>
            <a:r>
              <a:rPr lang="en-US" altLang="zh-CN" sz="2400" dirty="0">
                <a:cs typeface="+mn-ea"/>
                <a:sym typeface="+mn-lt"/>
              </a:rPr>
              <a:t>What’s your name?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spcBef>
                <a:spcPts val="1200"/>
              </a:spcBef>
            </a:pPr>
            <a:r>
              <a:rPr lang="en-US" altLang="zh-CN" sz="2400" dirty="0">
                <a:cs typeface="+mn-ea"/>
                <a:sym typeface="+mn-lt"/>
              </a:rPr>
              <a:t> </a:t>
            </a:r>
            <a:r>
              <a:rPr lang="zh-CN" altLang="en-US" sz="2400" dirty="0">
                <a:cs typeface="+mn-ea"/>
                <a:sym typeface="+mn-lt"/>
              </a:rPr>
              <a:t>　　　　  </a:t>
            </a:r>
            <a:r>
              <a:rPr lang="en-US" altLang="zh-CN" sz="2400" dirty="0">
                <a:cs typeface="+mn-ea"/>
                <a:sym typeface="+mn-lt"/>
              </a:rPr>
              <a:t>I’m . . .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spcBef>
                <a:spcPts val="1200"/>
              </a:spcBef>
            </a:pPr>
            <a:r>
              <a:rPr lang="en-US" altLang="zh-CN" sz="2400" dirty="0">
                <a:cs typeface="+mn-ea"/>
                <a:sym typeface="+mn-lt"/>
              </a:rPr>
              <a:t>2</a:t>
            </a:r>
            <a:r>
              <a:rPr lang="zh-CN" altLang="en-US" sz="2400" dirty="0">
                <a:cs typeface="+mn-ea"/>
                <a:sym typeface="+mn-lt"/>
              </a:rPr>
              <a:t>、词汇： </a:t>
            </a:r>
            <a:r>
              <a:rPr lang="en-US" altLang="zh-CN" sz="2400" dirty="0">
                <a:cs typeface="+mn-ea"/>
                <a:sym typeface="+mn-lt"/>
              </a:rPr>
              <a:t>your</a:t>
            </a:r>
            <a:r>
              <a:rPr lang="zh-CN" altLang="en-US" sz="2400" dirty="0">
                <a:cs typeface="+mn-ea"/>
                <a:sym typeface="+mn-lt"/>
              </a:rPr>
              <a:t>　 </a:t>
            </a:r>
            <a:r>
              <a:rPr lang="en-US" altLang="zh-CN" sz="2400" dirty="0">
                <a:cs typeface="+mn-ea"/>
                <a:sym typeface="+mn-lt"/>
              </a:rPr>
              <a:t>name</a:t>
            </a:r>
            <a:r>
              <a:rPr lang="zh-CN" altLang="en-US" sz="2400" dirty="0">
                <a:cs typeface="+mn-ea"/>
                <a:sym typeface="+mn-lt"/>
              </a:rPr>
              <a:t>　 </a:t>
            </a:r>
            <a:r>
              <a:rPr lang="en-US" altLang="zh-CN" sz="2400" dirty="0">
                <a:cs typeface="+mn-ea"/>
                <a:sym typeface="+mn-lt"/>
              </a:rPr>
              <a:t>afternoon</a:t>
            </a:r>
            <a:r>
              <a:rPr lang="zh-CN" altLang="en-US" sz="2400" dirty="0">
                <a:cs typeface="+mn-ea"/>
                <a:sym typeface="+mn-lt"/>
              </a:rPr>
              <a:t>　 </a:t>
            </a:r>
            <a:r>
              <a:rPr lang="en-US" altLang="zh-CN" sz="2400" dirty="0">
                <a:cs typeface="+mn-ea"/>
                <a:sym typeface="+mn-lt"/>
              </a:rPr>
              <a:t>Mr.</a:t>
            </a:r>
            <a:r>
              <a:rPr lang="zh-CN" altLang="en-US" sz="2400" dirty="0">
                <a:cs typeface="+mn-ea"/>
                <a:sym typeface="+mn-lt"/>
              </a:rPr>
              <a:t>　 </a:t>
            </a:r>
            <a:r>
              <a:rPr lang="en-US" altLang="zh-CN" sz="2400" dirty="0">
                <a:cs typeface="+mn-ea"/>
                <a:sym typeface="+mn-lt"/>
              </a:rPr>
              <a:t>Ms.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spcBef>
                <a:spcPts val="1200"/>
              </a:spcBef>
            </a:pPr>
            <a:r>
              <a:rPr lang="en-US" altLang="zh-CN" sz="2400" dirty="0">
                <a:cs typeface="+mn-ea"/>
                <a:sym typeface="+mn-lt"/>
              </a:rPr>
              <a:t>3</a:t>
            </a:r>
            <a:r>
              <a:rPr lang="zh-CN" altLang="en-US" sz="2400" dirty="0">
                <a:cs typeface="+mn-ea"/>
                <a:sym typeface="+mn-lt"/>
              </a:rPr>
              <a:t>、能利用所学的对话进行语言交流。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144" y="2724060"/>
            <a:ext cx="3131922" cy="31319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3" t="13814" r="3338" b="8465"/>
          <a:stretch>
            <a:fillRect/>
          </a:stretch>
        </p:blipFill>
        <p:spPr>
          <a:xfrm>
            <a:off x="4027989" y="1427978"/>
            <a:ext cx="7646136" cy="495396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83765" y="22827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学习目标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43144" y="1969558"/>
            <a:ext cx="3057247" cy="7439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zh-CN" altLang="zh-CN" sz="3200" b="1" dirty="0">
                <a:cs typeface="+mn-ea"/>
                <a:sym typeface="+mn-lt"/>
              </a:rPr>
              <a:t>运用能力目标</a:t>
            </a:r>
            <a:r>
              <a:rPr lang="zh-CN" altLang="en-US" sz="3200" b="1" dirty="0">
                <a:cs typeface="+mn-ea"/>
                <a:sym typeface="+mn-lt"/>
              </a:rPr>
              <a:t>：</a:t>
            </a:r>
            <a:endParaRPr lang="zh-CN" altLang="zh-CN" sz="3200" b="1" dirty="0">
              <a:cs typeface="+mn-ea"/>
              <a:sym typeface="+mn-lt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152753" y="2573678"/>
            <a:ext cx="4982903" cy="2950936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400" dirty="0">
                <a:cs typeface="+mn-ea"/>
                <a:sym typeface="+mn-lt"/>
              </a:rPr>
              <a:t>1</a:t>
            </a:r>
            <a:r>
              <a:rPr lang="zh-CN" altLang="en-US" sz="2400" dirty="0">
                <a:cs typeface="+mn-ea"/>
                <a:sym typeface="+mn-lt"/>
              </a:rPr>
              <a:t>、</a:t>
            </a:r>
            <a:r>
              <a:rPr lang="zh-CN" altLang="zh-CN" sz="2400" dirty="0">
                <a:cs typeface="+mn-ea"/>
                <a:sym typeface="+mn-lt"/>
              </a:rPr>
              <a:t>能在不同时间段，正确地向他人问好。</a:t>
            </a:r>
            <a:endParaRPr lang="en-US" altLang="zh-CN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400" dirty="0">
                <a:cs typeface="+mn-ea"/>
                <a:sym typeface="+mn-lt"/>
              </a:rPr>
              <a:t>2</a:t>
            </a:r>
            <a:r>
              <a:rPr lang="zh-CN" altLang="en-US" sz="2400" dirty="0">
                <a:cs typeface="+mn-ea"/>
                <a:sym typeface="+mn-lt"/>
              </a:rPr>
              <a:t>、</a:t>
            </a:r>
            <a:r>
              <a:rPr lang="zh-CN" altLang="zh-CN" sz="2400" dirty="0">
                <a:cs typeface="+mn-ea"/>
                <a:sym typeface="+mn-lt"/>
              </a:rPr>
              <a:t>能用“</a:t>
            </a:r>
            <a:r>
              <a:rPr lang="en-US" altLang="zh-CN" sz="2400" dirty="0">
                <a:cs typeface="+mn-ea"/>
                <a:sym typeface="+mn-lt"/>
              </a:rPr>
              <a:t>What’s your name?</a:t>
            </a:r>
            <a:r>
              <a:rPr lang="zh-CN" altLang="zh-CN" sz="2400" dirty="0">
                <a:cs typeface="+mn-ea"/>
                <a:sym typeface="+mn-lt"/>
              </a:rPr>
              <a:t>”来询问他人姓名。并用“</a:t>
            </a:r>
            <a:r>
              <a:rPr lang="en-US" altLang="zh-CN" sz="2400" dirty="0">
                <a:cs typeface="+mn-ea"/>
                <a:sym typeface="+mn-lt"/>
              </a:rPr>
              <a:t>I’m ...</a:t>
            </a:r>
            <a:r>
              <a:rPr lang="zh-CN" altLang="zh-CN" sz="2400" dirty="0">
                <a:cs typeface="+mn-ea"/>
                <a:sym typeface="+mn-lt"/>
              </a:rPr>
              <a:t>” 进行回答。</a:t>
            </a:r>
            <a:r>
              <a:rPr lang="en-US" altLang="zh-CN" sz="2400" dirty="0">
                <a:cs typeface="+mn-ea"/>
                <a:sym typeface="+mn-lt"/>
              </a:rPr>
              <a:t> 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144" y="2724060"/>
            <a:ext cx="3131922" cy="31319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24" y="1385310"/>
            <a:ext cx="6096012" cy="609601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83765" y="22827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学习目标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74636" y="1985010"/>
            <a:ext cx="5519460" cy="7439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zh-CN" altLang="en-US" sz="3200" b="1" dirty="0">
                <a:cs typeface="+mn-ea"/>
                <a:sym typeface="+mn-lt"/>
              </a:rPr>
              <a:t>文化、情感态度、策略目标：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954961" y="3261449"/>
            <a:ext cx="3887938" cy="1908215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400" dirty="0">
                <a:cs typeface="+mn-ea"/>
                <a:sym typeface="+mn-lt"/>
              </a:rPr>
              <a:t>1</a:t>
            </a:r>
            <a:r>
              <a:rPr lang="zh-CN" altLang="en-US" sz="2400" dirty="0">
                <a:cs typeface="+mn-ea"/>
                <a:sym typeface="+mn-lt"/>
              </a:rPr>
              <a:t>、尊重他人，有礼貌</a:t>
            </a:r>
            <a:endParaRPr lang="zh-CN" altLang="en-US" sz="2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400" dirty="0">
                <a:cs typeface="+mn-ea"/>
                <a:sym typeface="+mn-lt"/>
              </a:rPr>
              <a:t>2</a:t>
            </a:r>
            <a:r>
              <a:rPr lang="zh-CN" altLang="en-US" sz="2400" dirty="0">
                <a:cs typeface="+mn-ea"/>
                <a:sym typeface="+mn-lt"/>
              </a:rPr>
              <a:t>、</a:t>
            </a:r>
            <a:r>
              <a:rPr lang="en-US" altLang="zh-CN" sz="2400" dirty="0" err="1">
                <a:cs typeface="+mn-ea"/>
                <a:sym typeface="+mn-lt"/>
              </a:rPr>
              <a:t>Mr</a:t>
            </a:r>
            <a:r>
              <a:rPr lang="zh-CN" altLang="en-US" sz="2400" dirty="0">
                <a:cs typeface="+mn-ea"/>
                <a:sym typeface="+mn-lt"/>
              </a:rPr>
              <a:t>还表示对男士的尊称； </a:t>
            </a:r>
            <a:r>
              <a:rPr lang="en-US" altLang="zh-CN" sz="2400" dirty="0">
                <a:cs typeface="+mn-ea"/>
                <a:sym typeface="+mn-lt"/>
              </a:rPr>
              <a:t>Ms.</a:t>
            </a:r>
            <a:r>
              <a:rPr lang="zh-CN" altLang="en-US" sz="2400" dirty="0">
                <a:cs typeface="+mn-ea"/>
                <a:sym typeface="+mn-lt"/>
              </a:rPr>
              <a:t>还表示对女士的尊称。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760098" y="2858459"/>
            <a:ext cx="4283793" cy="1135054"/>
          </a:xfrm>
          <a:prstGeom prst="rect">
            <a:avLst/>
          </a:prstGeom>
          <a:noFill/>
          <a:ln w="38100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400" dirty="0">
                <a:cs typeface="+mn-ea"/>
                <a:sym typeface="+mn-lt"/>
              </a:rPr>
              <a:t>3</a:t>
            </a:r>
            <a:r>
              <a:rPr lang="zh-CN" altLang="en-US" sz="2400" dirty="0">
                <a:cs typeface="+mn-ea"/>
                <a:sym typeface="+mn-lt"/>
              </a:rPr>
              <a:t>、通过歌曲培养孩子的乐感与美感，增强学科间的融合。 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480" y="3703554"/>
            <a:ext cx="4306870" cy="25581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85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53" t="87222" r="51637" b="-514"/>
          <a:stretch>
            <a:fillRect/>
          </a:stretch>
        </p:blipFill>
        <p:spPr>
          <a:xfrm>
            <a:off x="1964394" y="271813"/>
            <a:ext cx="7712041" cy="59343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8" r="71519"/>
          <a:stretch>
            <a:fillRect/>
          </a:stretch>
        </p:blipFill>
        <p:spPr>
          <a:xfrm>
            <a:off x="544011" y="2309343"/>
            <a:ext cx="3472405" cy="435786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92750" y="2838957"/>
            <a:ext cx="4016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altLang="zh-CN" sz="54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 </a:t>
            </a:r>
            <a:r>
              <a:rPr lang="zh-CN" altLang="en-US" sz="54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教学重点</a:t>
            </a:r>
            <a:endParaRPr lang="zh-CN" altLang="en-US" sz="54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Synergistically utilize technically sound portals with frictionless chains. Dramatically customize…"/>
          <p:cNvSpPr txBox="1"/>
          <p:nvPr/>
        </p:nvSpPr>
        <p:spPr>
          <a:xfrm>
            <a:off x="4458481" y="4013458"/>
            <a:ext cx="3884953" cy="6653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Synergistically utilize technically sound portals with frictionless chains. Dramatically customize</a:t>
            </a:r>
            <a:r>
              <a:rPr lang="en-US"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sz="10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empowered networks rather than goal-opportunities. </a:t>
            </a:r>
            <a:endParaRPr sz="10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547126" y="3831391"/>
            <a:ext cx="3707662" cy="0"/>
          </a:xfrm>
          <a:prstGeom prst="line">
            <a:avLst/>
          </a:prstGeom>
          <a:ln>
            <a:solidFill>
              <a:srgbClr val="8D754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547126" y="2673923"/>
            <a:ext cx="3707662" cy="0"/>
          </a:xfrm>
          <a:prstGeom prst="line">
            <a:avLst/>
          </a:prstGeom>
          <a:ln>
            <a:solidFill>
              <a:srgbClr val="8D754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765" y="228279"/>
            <a:ext cx="3097913" cy="894465"/>
            <a:chOff x="283765" y="228279"/>
            <a:chExt cx="4310580" cy="124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53" t="33333" r="7595" b="41503"/>
            <a:stretch>
              <a:fillRect/>
            </a:stretch>
          </p:blipFill>
          <p:spPr>
            <a:xfrm>
              <a:off x="283765" y="228279"/>
              <a:ext cx="4310580" cy="12446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769484" y="593625"/>
              <a:ext cx="3339139" cy="51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40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教学重点</a:t>
              </a:r>
              <a:endPara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219843" y="2169591"/>
            <a:ext cx="5228468" cy="39159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cs typeface="+mn-ea"/>
                <a:sym typeface="+mn-lt"/>
              </a:rPr>
              <a:t>重点</a:t>
            </a:r>
            <a:r>
              <a:rPr lang="en-US" altLang="zh-CN" sz="2400" b="1" dirty="0">
                <a:cs typeface="+mn-ea"/>
                <a:sym typeface="+mn-lt"/>
              </a:rPr>
              <a:t>:</a:t>
            </a:r>
            <a:endParaRPr lang="en-US" altLang="zh-CN" sz="24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　　</a:t>
            </a:r>
            <a:endParaRPr lang="en-US" altLang="zh-CN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　　</a:t>
            </a:r>
            <a:r>
              <a:rPr lang="zh-CN" altLang="zh-CN" sz="2000" dirty="0">
                <a:cs typeface="+mn-ea"/>
                <a:sym typeface="+mn-lt"/>
              </a:rPr>
              <a:t>能听懂并会说会读“</a:t>
            </a:r>
            <a:r>
              <a:rPr lang="en-US" altLang="zh-CN" sz="2000" dirty="0">
                <a:cs typeface="+mn-ea"/>
                <a:sym typeface="+mn-lt"/>
              </a:rPr>
              <a:t>Good afternoon! What’s your name?</a:t>
            </a:r>
            <a:r>
              <a:rPr lang="zh-CN" altLang="zh-CN" sz="2000" dirty="0">
                <a:cs typeface="+mn-ea"/>
                <a:sym typeface="+mn-lt"/>
              </a:rPr>
              <a:t>”“</a:t>
            </a:r>
            <a:r>
              <a:rPr lang="en-US" altLang="zh-CN" sz="2000" dirty="0">
                <a:cs typeface="+mn-ea"/>
                <a:sym typeface="+mn-lt"/>
              </a:rPr>
              <a:t> I’m…</a:t>
            </a:r>
            <a:r>
              <a:rPr lang="zh-CN" altLang="zh-CN" sz="2000" dirty="0">
                <a:cs typeface="+mn-ea"/>
                <a:sym typeface="+mn-lt"/>
              </a:rPr>
              <a:t>”及词汇</a:t>
            </a:r>
            <a:r>
              <a:rPr lang="en-US" altLang="zh-CN" sz="2000" dirty="0">
                <a:cs typeface="+mn-ea"/>
                <a:sym typeface="+mn-lt"/>
              </a:rPr>
              <a:t>your ,name, afternoon.</a:t>
            </a:r>
            <a:endParaRPr lang="en-US" altLang="zh-CN" sz="24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cs typeface="+mn-ea"/>
                <a:sym typeface="+mn-lt"/>
              </a:rPr>
              <a:t>难点</a:t>
            </a:r>
            <a:r>
              <a:rPr lang="en-US" altLang="zh-CN" sz="2400" b="1" dirty="0">
                <a:cs typeface="+mn-ea"/>
                <a:sym typeface="+mn-lt"/>
              </a:rPr>
              <a:t>:</a:t>
            </a:r>
            <a:endParaRPr lang="en-US" altLang="zh-CN" sz="24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cs typeface="+mn-ea"/>
                <a:sym typeface="+mn-lt"/>
              </a:rPr>
              <a:t>　　</a:t>
            </a:r>
            <a:r>
              <a:rPr lang="en-US" altLang="zh-CN" sz="2000" dirty="0">
                <a:cs typeface="+mn-ea"/>
                <a:sym typeface="+mn-lt"/>
              </a:rPr>
              <a:t>name </a:t>
            </a:r>
            <a:r>
              <a:rPr lang="zh-CN" altLang="zh-CN" sz="2000" dirty="0">
                <a:cs typeface="+mn-ea"/>
                <a:sym typeface="+mn-lt"/>
              </a:rPr>
              <a:t>中的</a:t>
            </a:r>
            <a:r>
              <a:rPr lang="en-US" altLang="zh-CN" sz="2000" dirty="0">
                <a:cs typeface="+mn-ea"/>
                <a:sym typeface="+mn-lt"/>
              </a:rPr>
              <a:t>  /m/ </a:t>
            </a:r>
            <a:r>
              <a:rPr lang="zh-CN" altLang="zh-CN" sz="2000" dirty="0">
                <a:cs typeface="+mn-ea"/>
                <a:sym typeface="+mn-lt"/>
              </a:rPr>
              <a:t>与</a:t>
            </a:r>
            <a:r>
              <a:rPr lang="en-US" altLang="zh-CN" sz="2000" dirty="0">
                <a:cs typeface="+mn-ea"/>
                <a:sym typeface="+mn-lt"/>
              </a:rPr>
              <a:t> afternoon</a:t>
            </a:r>
            <a:r>
              <a:rPr lang="zh-CN" altLang="zh-CN" sz="2000" dirty="0">
                <a:cs typeface="+mn-ea"/>
                <a:sym typeface="+mn-lt"/>
              </a:rPr>
              <a:t>中</a:t>
            </a:r>
            <a:r>
              <a:rPr lang="en-US" altLang="zh-CN" sz="2000" dirty="0">
                <a:cs typeface="+mn-ea"/>
                <a:sym typeface="+mn-lt"/>
              </a:rPr>
              <a:t> /n/</a:t>
            </a:r>
            <a:r>
              <a:rPr lang="zh-CN" altLang="zh-CN" sz="2000" dirty="0">
                <a:cs typeface="+mn-ea"/>
                <a:sym typeface="+mn-lt"/>
              </a:rPr>
              <a:t>的发音。</a:t>
            </a:r>
            <a:endParaRPr lang="zh-CN" altLang="zh-CN" sz="2000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376" y="1527857"/>
            <a:ext cx="3988449" cy="39884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教学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kqyhibh4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3639</Words>
  <Application>WPS 演示</Application>
  <PresentationFormat>自定义</PresentationFormat>
  <Paragraphs>189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方正正黑简体</vt:lpstr>
      <vt:lpstr>黑体</vt:lpstr>
      <vt:lpstr>Roboto Bold</vt:lpstr>
      <vt:lpstr>★日文毛笔</vt:lpstr>
      <vt:lpstr>微软雅黑</vt:lpstr>
      <vt:lpstr>Arial Unicode MS</vt:lpstr>
      <vt:lpstr>等线</vt:lpstr>
      <vt:lpstr>汉仪中圆简</vt:lpstr>
      <vt:lpstr>Arial</vt:lpstr>
      <vt:lpstr>Calibri</vt:lpstr>
      <vt:lpstr>教学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卡通课件</dc:title>
  <dc:creator>第一PPT</dc:creator>
  <cp:keywords>www.1ppt.com</cp:keywords>
  <dc:description>www.1ppt.com</dc:description>
  <cp:lastModifiedBy>铭</cp:lastModifiedBy>
  <cp:revision>249</cp:revision>
  <dcterms:created xsi:type="dcterms:W3CDTF">2019-03-29T12:25:00Z</dcterms:created>
  <dcterms:modified xsi:type="dcterms:W3CDTF">2022-03-04T05:58:24Z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E74658DEB76A40C9B1ABF8636C8A2AC3</vt:lpwstr>
  </property>
  <property fmtid="{D5CDD505-2E9C-101B-9397-08002B2CF9AE}" pid="3" name="KSOProductBuildVer">
    <vt:lpwstr>2052-11.1.0.11045</vt:lpwstr>
  </property>
</Properties>
</file>