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2" r:id="rId5"/>
    <p:sldId id="303" r:id="rId6"/>
    <p:sldId id="310" r:id="rId7"/>
    <p:sldId id="304" r:id="rId8"/>
    <p:sldId id="312" r:id="rId9"/>
    <p:sldId id="313" r:id="rId10"/>
    <p:sldId id="305" r:id="rId11"/>
    <p:sldId id="317" r:id="rId12"/>
    <p:sldId id="318" r:id="rId13"/>
    <p:sldId id="314" r:id="rId14"/>
    <p:sldId id="306" r:id="rId15"/>
    <p:sldId id="315" r:id="rId16"/>
    <p:sldId id="307" r:id="rId17"/>
    <p:sldId id="319" r:id="rId18"/>
    <p:sldId id="320" r:id="rId19"/>
    <p:sldId id="322" r:id="rId20"/>
    <p:sldId id="321" r:id="rId21"/>
    <p:sldId id="308" r:id="rId22"/>
    <p:sldId id="323" r:id="rId23"/>
    <p:sldId id="324" r:id="rId24"/>
    <p:sldId id="309" r:id="rId25"/>
    <p:sldId id="325" r:id="rId26"/>
    <p:sldId id="326" r:id="rId27"/>
    <p:sldId id="328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090"/>
    <a:srgbClr val="283772"/>
    <a:srgbClr val="823E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-396" y="-17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8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F07CC-87FF-4F41-94B1-F1F7B1CDA940}" type="datetimeFigureOut">
              <a:rPr kumimoji="1" lang="ja-JP" altLang="en-US" smtClean="0"/>
            </a:fld>
            <a:endParaRPr kumimoji="1" lang="ja-JP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ja-JP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B5784-D08A-4F99-9301-9E42F44C2AE2}" type="slidenum">
              <a:rPr kumimoji="1" lang="ja-JP" altLang="en-US" smtClean="0"/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29E59-5D50-489F-B019-D8A58A8827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4198793" y="19135923"/>
            <a:ext cx="340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第一</a:t>
            </a:r>
            <a:r>
              <a:rPr lang="en-US" altLang="zh-CN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模板网：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hlinkClick r:id="rId2"/>
              </a:rPr>
              <a:t>www.1ppt.com</a:t>
            </a:r>
            <a:r>
              <a:rPr lang="en-US" altLang="zh-CN" dirty="0" smtClean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2" cstate="screen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4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5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1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8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6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1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9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30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22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3" Type="http://schemas.openxmlformats.org/officeDocument/2006/relationships/notesSlide" Target="../notesSlides/notesSlide25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1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2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.xml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0" Type="http://schemas.openxmlformats.org/officeDocument/2006/relationships/notesSlide" Target="../notesSlides/notesSlide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248234"/>
            <a:ext cx="12192000" cy="36027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23160" y="5056633"/>
            <a:ext cx="6096000" cy="16220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226448" y="1170709"/>
            <a:ext cx="2482562" cy="16026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029840" y="649735"/>
            <a:ext cx="2032120" cy="741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473301" y="1777363"/>
            <a:ext cx="2032120" cy="741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252585" y="4110398"/>
            <a:ext cx="955475" cy="8888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10399490" y="2252260"/>
            <a:ext cx="752990" cy="7004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774222" y="1169471"/>
            <a:ext cx="7194776" cy="326488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2123399" y="4282417"/>
            <a:ext cx="6234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活动策划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爱情告白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节日活动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爱情相册</a:t>
            </a:r>
            <a:endParaRPr lang="zh-CN" altLang="en-US" sz="2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75560" y="4828394"/>
            <a:ext cx="41973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汇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报：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  时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间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：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2030.07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2000"/>
    </mc:Choice>
    <mc:Fallback>
      <p:transition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七夕传说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圆角矩形 1"/>
          <p:cNvSpPr/>
          <p:nvPr/>
        </p:nvSpPr>
        <p:spPr>
          <a:xfrm>
            <a:off x="7861863" y="1577004"/>
            <a:ext cx="3510264" cy="819150"/>
          </a:xfrm>
          <a:prstGeom prst="roundRect">
            <a:avLst>
              <a:gd name="adj" fmla="val 0"/>
            </a:avLst>
          </a:prstGeom>
          <a:solidFill>
            <a:srgbClr val="FF609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48296" y="1663413"/>
            <a:ext cx="288354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七夕传说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140" y="2516170"/>
            <a:ext cx="7932533" cy="409342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织女和牛郎成亲的事被天庭的玉帝和王母娘娘知道后，他们勃然大怒，下界抓回织女。王母趁牛郎不在家的时候，抓走了织女。牛郎回家不见织女，急忙穿上牛皮鞋，担了两个小孩追去。眼看就要追上，王母娘娘心中一急，拔下头上的金钗向银河一划，昔日清浅的银河一霎间变得浊浪滔天，牛郎再也过不去了。从此，牛郎织女只能泪眼盈盈，隔河相望，天长地久，玉皇大帝和王母娘娘也拗不过他们之间的真挚情感，准许他们每年七月七日相会一次，相传，每逢七月初七，人间的喜鹊就要飞上天去，在银河为牛郎织女搭鹊桥相会。此外，七夕夜深人静之时，人们还能在瓜果架下听到牛郎织女在天上的脉脉情话。 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-211195" y="2985222"/>
            <a:ext cx="5074311" cy="362392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5995596" y="450654"/>
            <a:ext cx="2252700" cy="2252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七夕传说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562077" y="1947231"/>
            <a:ext cx="5976938" cy="1002963"/>
            <a:chOff x="5784226" y="1755099"/>
            <a:chExt cx="5976938" cy="1002963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5784226" y="1755099"/>
              <a:ext cx="59769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是谁抓走了织女呢？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5850157" y="2296397"/>
              <a:ext cx="3142887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答案：王母娘娘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06214" y="3461071"/>
            <a:ext cx="6619875" cy="1077040"/>
            <a:chOff x="5784226" y="3397297"/>
            <a:chExt cx="6619875" cy="1077040"/>
          </a:xfrm>
        </p:grpSpPr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5784226" y="3397297"/>
              <a:ext cx="6619875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牛郎穿着什么飞上天追赶织女？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5784226" y="4017137"/>
              <a:ext cx="42481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答案：老牛的皮做的牛皮鞋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628008" y="5068214"/>
            <a:ext cx="7704138" cy="1027979"/>
            <a:chOff x="5784226" y="5113572"/>
            <a:chExt cx="7704138" cy="1027979"/>
          </a:xfrm>
        </p:grpSpPr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5784226" y="5113572"/>
              <a:ext cx="7704138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牛郎织女在一年中的什么时候能相见？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5850157" y="5684351"/>
              <a:ext cx="42481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答案：农历七月初七（七夕）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503219" y="2684678"/>
            <a:ext cx="4209103" cy="420910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1490" y="1662595"/>
            <a:ext cx="2119718" cy="1513840"/>
            <a:chOff x="720176" y="1539477"/>
            <a:chExt cx="2119718" cy="151384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20176" y="1539477"/>
              <a:ext cx="2119718" cy="151384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1428015" y="1942454"/>
              <a:ext cx="78739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rgbClr val="FF0000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1490" y="3172510"/>
            <a:ext cx="2119718" cy="1513840"/>
            <a:chOff x="720176" y="1539477"/>
            <a:chExt cx="2119718" cy="151384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20176" y="1539477"/>
              <a:ext cx="2119718" cy="151384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1428015" y="1942454"/>
              <a:ext cx="78739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rgbClr val="FF0000"/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1490" y="4665237"/>
            <a:ext cx="2119718" cy="1513840"/>
            <a:chOff x="720176" y="1539477"/>
            <a:chExt cx="2119718" cy="151384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20176" y="1539477"/>
              <a:ext cx="2119718" cy="1513840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1428015" y="1942454"/>
              <a:ext cx="78739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rgbClr val="FF0000"/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肆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七夕别称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七夕别称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78955" y="5676037"/>
            <a:ext cx="7848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双 七</a:t>
            </a:r>
            <a:r>
              <a:rPr lang="zh-CN" altLang="en-US" b="0" i="0" dirty="0">
                <a:latin typeface="+mn-lt"/>
                <a:ea typeface="+mn-ea"/>
                <a:cs typeface="+mn-ea"/>
                <a:sym typeface="+mn-lt"/>
              </a:rPr>
              <a:t>：此日月、日皆为七，故称，也称重七 </a:t>
            </a:r>
            <a:endParaRPr lang="zh-CN" altLang="en-US" b="0" i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778955" y="3892528"/>
            <a:ext cx="7561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巧 夕</a:t>
            </a:r>
            <a:r>
              <a:rPr lang="zh-CN" altLang="en-US" b="0" i="0" dirty="0">
                <a:latin typeface="+mn-lt"/>
                <a:ea typeface="+mn-ea"/>
                <a:cs typeface="+mn-ea"/>
                <a:sym typeface="+mn-lt"/>
              </a:rPr>
              <a:t>：因七夕有乞巧的风俗，故称。 </a:t>
            </a:r>
            <a:endParaRPr lang="zh-CN" altLang="en-US" b="0" i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752877" y="4487312"/>
            <a:ext cx="6480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兰 夜</a:t>
            </a:r>
            <a:r>
              <a:rPr lang="zh-CN" altLang="en-US" b="0" i="0" dirty="0">
                <a:latin typeface="+mn-lt"/>
                <a:ea typeface="+mn-ea"/>
                <a:cs typeface="+mn-ea"/>
                <a:sym typeface="+mn-lt"/>
              </a:rPr>
              <a:t>：农历七月古称“兰月”，故七夕又称“兰夜”。</a:t>
            </a:r>
            <a:r>
              <a:rPr lang="zh-CN" altLang="en-US" b="0" dirty="0">
                <a:latin typeface="+mn-lt"/>
                <a:ea typeface="+mn-ea"/>
                <a:cs typeface="+mn-ea"/>
                <a:sym typeface="+mn-lt"/>
              </a:rPr>
              <a:t> </a:t>
            </a:r>
            <a:endParaRPr lang="zh-CN" altLang="en-US" b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752877" y="5078310"/>
            <a:ext cx="6264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穿针节</a:t>
            </a:r>
            <a:r>
              <a:rPr lang="zh-CN" altLang="en-US" b="0" i="0" dirty="0">
                <a:latin typeface="+mn-lt"/>
                <a:ea typeface="+mn-ea"/>
                <a:cs typeface="+mn-ea"/>
                <a:sym typeface="+mn-lt"/>
              </a:rPr>
              <a:t>：因为这天有穿针的习俗，故称。 </a:t>
            </a:r>
            <a:endParaRPr lang="zh-CN" altLang="en-US" b="0" i="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78956" y="1607361"/>
            <a:ext cx="6722630" cy="867423"/>
            <a:chOff x="1704931" y="1200161"/>
            <a:chExt cx="6722630" cy="867423"/>
          </a:xfrm>
        </p:grpSpPr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1704931" y="1236587"/>
              <a:ext cx="104697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女 节</a:t>
              </a:r>
              <a:r>
                <a:rPr lang="zh-CN" altLang="en-US" b="0" i="0" dirty="0">
                  <a:latin typeface="+mn-lt"/>
                  <a:ea typeface="+mn-ea"/>
                  <a:cs typeface="+mn-ea"/>
                  <a:sym typeface="+mn-lt"/>
                </a:rPr>
                <a:t>：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581230" y="1200161"/>
              <a:ext cx="584633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七夕节以少女拜仙及乞巧、赛巧等为主要节俗活动，故称女节，亦称女儿节、少女节。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8956" y="2480617"/>
            <a:ext cx="6690131" cy="646331"/>
            <a:chOff x="1704931" y="2073417"/>
            <a:chExt cx="6690131" cy="646331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1704931" y="2076374"/>
              <a:ext cx="10469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香 日</a:t>
              </a:r>
              <a:r>
                <a:rPr lang="zh-CN" altLang="en-US" b="0" i="0" dirty="0">
                  <a:latin typeface="+mn-lt"/>
                  <a:ea typeface="+mn-ea"/>
                  <a:cs typeface="+mn-ea"/>
                  <a:sym typeface="+mn-lt"/>
                </a:rPr>
                <a:t>：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581230" y="2073417"/>
              <a:ext cx="5813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俗传七夕牛女相会，织女要梳妆打扮、涂脂抹粉，以至满天飘香，故称。 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78955" y="3190335"/>
            <a:ext cx="6690132" cy="696008"/>
            <a:chOff x="1704930" y="2783135"/>
            <a:chExt cx="6690132" cy="696008"/>
          </a:xfrm>
        </p:grpSpPr>
        <p:sp>
          <p:nvSpPr>
            <p:cNvPr id="17" name="Text Box 9"/>
            <p:cNvSpPr txBox="1">
              <a:spLocks noChangeArrowheads="1"/>
            </p:cNvSpPr>
            <p:nvPr/>
          </p:nvSpPr>
          <p:spPr bwMode="auto">
            <a:xfrm>
              <a:off x="1704930" y="2783135"/>
              <a:ext cx="1212441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星 期</a:t>
              </a:r>
              <a:r>
                <a:rPr lang="zh-CN" altLang="en-US" b="0" i="0" dirty="0">
                  <a:latin typeface="+mn-lt"/>
                  <a:ea typeface="+mn-ea"/>
                  <a:cs typeface="+mn-ea"/>
                  <a:sym typeface="+mn-lt"/>
                </a:rPr>
                <a:t>：</a:t>
              </a:r>
              <a:endParaRPr lang="zh-CN" altLang="en-US" b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581230" y="2832812"/>
              <a:ext cx="581383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牛郎织女二星所在的方位特别，一年才能一相遇，故称这一日为星期。 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70472" y="3107804"/>
            <a:ext cx="5135559" cy="36676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伍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七夕习俗</a:t>
            </a:r>
            <a:endParaRPr lang="zh-CN" altLang="en-US" sz="80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七夕习俗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12515" y="2583458"/>
            <a:ext cx="5636872" cy="402568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83690" y="1587761"/>
            <a:ext cx="3129047" cy="707886"/>
          </a:xfrm>
          <a:prstGeom prst="rect">
            <a:avLst/>
          </a:prstGeom>
          <a:solidFill>
            <a:srgbClr val="FF60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穿 针 乞 巧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1449" y="2922157"/>
            <a:ext cx="6186309" cy="298085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最早的乞巧方式，始于汉，流于后世。农历七月初七的夜晚即七夕节（乞巧节），根据传统，凡间的女子要手执五色丝线和连续排列的九孔针（或五孔针、七孔针）趁月光对月连续穿针引线，将线快速全部穿过者称为“得巧”。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5949387" y="2583458"/>
            <a:ext cx="5216453" cy="0"/>
          </a:xfrm>
          <a:prstGeom prst="line">
            <a:avLst/>
          </a:prstGeom>
          <a:ln w="19050">
            <a:solidFill>
              <a:srgbClr val="FF6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七夕习俗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87691" y="1773425"/>
            <a:ext cx="3129047" cy="707886"/>
          </a:xfrm>
          <a:prstGeom prst="rect">
            <a:avLst/>
          </a:prstGeom>
          <a:solidFill>
            <a:srgbClr val="FF60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喜 蛛 应 巧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8595" y="2710211"/>
            <a:ext cx="6647974" cy="323067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把一些瓜果食品放在果盆上，“穿针乞巧”以后，大家都睁大眼睛看果盆上有否“喜蛛”在结网，谁先发现，谁就大吉大利。 　　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     所谓喜蛛，其实是一种米粒大的小蜘蛛，夏秋之交，在一些花草树木上，常能见到，偶而有一只爬在人身上或被人发现在屋内，都说是喜事之兆。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3316" y="2892239"/>
            <a:ext cx="5615643" cy="3965761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>
            <a:off x="1526678" y="2603778"/>
            <a:ext cx="5216453" cy="0"/>
          </a:xfrm>
          <a:prstGeom prst="line">
            <a:avLst/>
          </a:prstGeom>
          <a:ln w="19050">
            <a:solidFill>
              <a:srgbClr val="FF6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七夕习俗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54633" y="2491982"/>
            <a:ext cx="7386638" cy="36113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这是七夕穿针乞巧风俗的变体，是明清两代的盛行的七夕节俗。先准备一只面盆，放在天井里，倒入“鸳鸯水”，即把白天取的水和夜间取的水混合在一起。面盆和水要露天过夜，再经七月初七白天太阳一晒，原来面盆里的水，表面生成薄膜，于是取缝衣针轻轻平放在水面上，针不会下沉，水底下，就出现针影，这针影若是笔直的一条，即是“乞巧”失败，若是针影形成各种形状，便是“得巧”。</a:t>
            </a:r>
            <a:endParaRPr lang="zh-CN" altLang="en-US" sz="2000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33983" y="1442878"/>
            <a:ext cx="3129047" cy="707886"/>
          </a:xfrm>
          <a:prstGeom prst="rect">
            <a:avLst/>
          </a:prstGeom>
          <a:solidFill>
            <a:srgbClr val="FF60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种 生 求 子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377141" y="1442878"/>
            <a:ext cx="5551026" cy="5551026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>
            <a:off x="6146577" y="2275856"/>
            <a:ext cx="5216453" cy="0"/>
          </a:xfrm>
          <a:prstGeom prst="line">
            <a:avLst/>
          </a:prstGeom>
          <a:ln w="19050">
            <a:solidFill>
              <a:srgbClr val="FF6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七夕习俗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531" y="3037295"/>
            <a:ext cx="6186309" cy="33450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　在七夕前几天，将绿豆、小豆、小麦等浸于磁碗中，等它长出敷寸的芽，再以红、蓝丝绳扎成一束，称为“种生”，又叫“五生盆”或“生花盆”。南方各地也称为“泡巧”，将长出的豆芽称为巧芽，有人也以巧芽取代针，抛在水面乞巧。</a:t>
            </a:r>
            <a:endParaRPr lang="zh-CN" altLang="en-US" spc="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5994" y="1855450"/>
            <a:ext cx="3129047" cy="707886"/>
          </a:xfrm>
          <a:prstGeom prst="rect">
            <a:avLst/>
          </a:prstGeom>
          <a:solidFill>
            <a:srgbClr val="FF609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种 生 求 子</a:t>
            </a:r>
            <a:endParaRPr lang="zh-CN" altLang="en-US" sz="4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47633" y="1793390"/>
            <a:ext cx="6431850" cy="500255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737307" y="2796818"/>
            <a:ext cx="5216453" cy="0"/>
          </a:xfrm>
          <a:prstGeom prst="line">
            <a:avLst/>
          </a:prstGeom>
          <a:ln w="19050">
            <a:solidFill>
              <a:srgbClr val="FF6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陆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世界七夕</a:t>
            </a:r>
            <a:endParaRPr lang="zh-CN" altLang="en-US" sz="8000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93539" y="3603693"/>
            <a:ext cx="4155311" cy="30422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226448" y="1170709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9043123" y="235147"/>
            <a:ext cx="1415772" cy="438445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 录</a:t>
            </a:r>
            <a:endParaRPr lang="zh-CN" altLang="en-US" sz="8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77724" y="1416653"/>
            <a:ext cx="677108" cy="4397938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壹  七夕的简介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401291" y="1421641"/>
            <a:ext cx="677108" cy="443381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贰  七夕的由来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649910" y="1431725"/>
            <a:ext cx="677108" cy="439516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叁  七夕的传说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937832" y="1431725"/>
            <a:ext cx="677108" cy="439516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肆  七夕的别称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198958" y="1483303"/>
            <a:ext cx="677108" cy="439516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伍  七夕的习俗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498161" y="1419430"/>
            <a:ext cx="677108" cy="439516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陆  世界的七夕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80719" y="1404178"/>
            <a:ext cx="677108" cy="4395161"/>
          </a:xfrm>
          <a:prstGeom prst="rect">
            <a:avLst/>
          </a:prstGeom>
          <a:noFill/>
          <a:ln w="38100" cap="sq">
            <a:noFill/>
            <a:miter lim="800000"/>
          </a:ln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柒  七夕的诗词</a:t>
            </a:r>
            <a:endParaRPr lang="zh-CN" altLang="en-US" sz="3200" spc="3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3" y="580783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世界七夕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00341" y="1788973"/>
            <a:ext cx="392741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6090"/>
                </a:solidFill>
                <a:cs typeface="+mn-ea"/>
                <a:sym typeface="+mn-lt"/>
              </a:rPr>
              <a:t>日本</a:t>
            </a:r>
            <a:r>
              <a:rPr lang="en-US" altLang="zh-CN" b="1" dirty="0">
                <a:solidFill>
                  <a:srgbClr val="FF6090"/>
                </a:solidFill>
                <a:cs typeface="+mn-ea"/>
                <a:sym typeface="+mn-lt"/>
              </a:rPr>
              <a:t>——</a:t>
            </a:r>
            <a:r>
              <a:rPr lang="zh-CN" altLang="en-US" b="1" dirty="0">
                <a:solidFill>
                  <a:srgbClr val="FF6090"/>
                </a:solidFill>
                <a:cs typeface="+mn-ea"/>
                <a:sym typeface="+mn-lt"/>
              </a:rPr>
              <a:t>与爱情无关</a:t>
            </a:r>
            <a:endParaRPr lang="zh-CN" altLang="en-US" b="1" dirty="0">
              <a:solidFill>
                <a:srgbClr val="FF609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　　日本的“七夕节”源自中国，延续了“乞巧”的风俗与习惯，现已成为民间重要的传统节日。</a:t>
            </a:r>
            <a:endParaRPr lang="zh-CN" altLang="en-US" dirty="0"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　　日本七夕节主要不是用来祈祷得到爱情，而是祈求姑娘们能拥有一身好手艺。每年这个时候，大人和孩子都会聚在一起，在五颜六色的纸条上写下愿望挂在许愿树上。这个习俗是从江户时代开始的。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17355" y="1783870"/>
            <a:ext cx="3530278" cy="4618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rgbClr val="FF6090"/>
                </a:solidFill>
                <a:cs typeface="+mn-ea"/>
                <a:sym typeface="+mn-lt"/>
              </a:rPr>
              <a:t>韩国</a:t>
            </a:r>
            <a:r>
              <a:rPr lang="en-US" altLang="zh-CN" b="1" dirty="0">
                <a:solidFill>
                  <a:srgbClr val="FF6090"/>
                </a:solidFill>
                <a:cs typeface="+mn-ea"/>
                <a:sym typeface="+mn-lt"/>
              </a:rPr>
              <a:t>—</a:t>
            </a:r>
            <a:r>
              <a:rPr lang="zh-CN" altLang="en-US" b="1" dirty="0">
                <a:solidFill>
                  <a:srgbClr val="FF6090"/>
                </a:solidFill>
                <a:cs typeface="+mn-ea"/>
                <a:sym typeface="+mn-lt"/>
              </a:rPr>
              <a:t>重祭祀讲究饮食</a:t>
            </a:r>
            <a:endParaRPr lang="zh-CN" altLang="en-US" b="1" dirty="0">
              <a:solidFill>
                <a:srgbClr val="FF6090"/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cs typeface="+mn-ea"/>
                <a:sym typeface="+mn-lt"/>
              </a:rPr>
              <a:t>　　韩国七夕最具代表性的风俗就是祈求织女星，希望自己也跟织女一样有着灵巧的手。韩国七夕的另一个重要的是就是祭祀，韩国女性要在祭台放上干净的井水，主要是为了祈求亲朋好友的平安，有些地方则举行祈求丰收的田祭。 韩国的七夕饮食也有讲究，传统食品有面条、麦煎饼，还有蒸糕。 </a:t>
            </a:r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3648324" y="2345098"/>
            <a:ext cx="4895352" cy="3496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3" y="580783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世界七夕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476338" y="2235614"/>
            <a:ext cx="6220050" cy="1220876"/>
            <a:chOff x="5309976" y="2237395"/>
            <a:chExt cx="6220050" cy="1220876"/>
          </a:xfrm>
        </p:grpSpPr>
        <p:sp>
          <p:nvSpPr>
            <p:cNvPr id="6" name="Text Box 7"/>
            <p:cNvSpPr txBox="1">
              <a:spLocks noChangeArrowheads="1"/>
            </p:cNvSpPr>
            <p:nvPr/>
          </p:nvSpPr>
          <p:spPr bwMode="auto">
            <a:xfrm>
              <a:off x="5309976" y="2237395"/>
              <a:ext cx="5976938" cy="461665"/>
            </a:xfrm>
            <a:prstGeom prst="rect">
              <a:avLst/>
            </a:prstGeom>
            <a:solidFill>
              <a:srgbClr val="FF6090"/>
            </a:solidFill>
            <a:ln>
              <a:noFill/>
            </a:ln>
            <a:effectLst/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2400" b="0" i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r>
                <a:rPr lang="zh-CN" altLang="en-US" sz="2400" b="0" i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：日本的七夕节习俗是什么呢？</a:t>
              </a:r>
              <a:endParaRPr lang="zh-CN" altLang="en-US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5309976" y="3058161"/>
              <a:ext cx="6220050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000" b="0" i="0" dirty="0">
                  <a:latin typeface="+mn-lt"/>
                  <a:ea typeface="+mn-ea"/>
                  <a:cs typeface="+mn-ea"/>
                  <a:sym typeface="+mn-lt"/>
                </a:rPr>
                <a:t>答案：在五颜六色的纸条上写下愿望挂在 许愿树上。</a:t>
              </a:r>
              <a:endParaRPr lang="zh-CN" altLang="en-US" sz="20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476338" y="4126375"/>
            <a:ext cx="5976938" cy="1128119"/>
            <a:chOff x="5309976" y="4065730"/>
            <a:chExt cx="5976938" cy="1128119"/>
          </a:xfrm>
        </p:grpSpPr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5309976" y="4065730"/>
              <a:ext cx="5976938" cy="430887"/>
            </a:xfrm>
            <a:prstGeom prst="rect">
              <a:avLst/>
            </a:prstGeom>
            <a:solidFill>
              <a:srgbClr val="FF6090"/>
            </a:solidFill>
            <a:ln>
              <a:noFill/>
            </a:ln>
            <a:effectLst/>
          </p:spPr>
          <p:txBody>
            <a:bodyPr wrap="square"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en-US" altLang="zh-CN" sz="2200" b="0" i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r>
                <a:rPr lang="zh-CN" altLang="en-US" sz="2100" b="0" i="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：韩国七夕的祭祀中，要放什么在祭祀台上呢？</a:t>
              </a:r>
              <a:endParaRPr lang="zh-CN" altLang="en-US" sz="21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5309976" y="4736649"/>
              <a:ext cx="424815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r>
                <a:rPr lang="zh-CN" altLang="en-US" sz="2400" b="0" i="0" dirty="0">
                  <a:latin typeface="+mn-lt"/>
                  <a:ea typeface="+mn-ea"/>
                  <a:cs typeface="+mn-ea"/>
                  <a:sym typeface="+mn-lt"/>
                </a:rPr>
                <a:t>答案：干净的井水。</a:t>
              </a:r>
              <a:endParaRPr lang="zh-CN" altLang="en-US" sz="2400" b="0" i="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12515" y="1582839"/>
            <a:ext cx="5087073" cy="50870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柒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七夕诗词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七夕诗词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135256" y="-2893"/>
            <a:ext cx="6858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406029" y="2468363"/>
            <a:ext cx="3877985" cy="2901075"/>
          </a:xfrm>
          <a:prstGeom prst="rect">
            <a:avLst/>
          </a:prstGeom>
          <a:ln>
            <a:noFill/>
          </a:ln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烟霄微月澹长空，</a:t>
            </a:r>
            <a:endParaRPr lang="en-US" altLang="zh-CN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银汉秋期万古同。 </a:t>
            </a:r>
            <a:b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几许欢情与离恨，</a:t>
            </a:r>
            <a:endParaRPr lang="en-US" altLang="zh-CN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年年并在此宵中。</a:t>
            </a:r>
            <a:endParaRPr lang="zh-CN" altLang="en-US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75006" y="1383921"/>
            <a:ext cx="14044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七 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12515" y="2860394"/>
            <a:ext cx="4977941" cy="38717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653005" y="243069"/>
            <a:ext cx="6858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18075" y="580783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七夕诗词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9417" y="2059012"/>
            <a:ext cx="3877985" cy="2901075"/>
          </a:xfrm>
          <a:prstGeom prst="rect">
            <a:avLst/>
          </a:prstGeom>
          <a:ln>
            <a:noFill/>
          </a:ln>
        </p:spPr>
        <p:txBody>
          <a:bodyPr vert="eaVert"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银烛秋光冷画屏，</a:t>
            </a:r>
            <a:endParaRPr lang="en-US" altLang="zh-CN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轻罗小扇扑流萤。</a:t>
            </a:r>
            <a:endParaRPr lang="zh-CN" altLang="en-US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天阶夜色凉如水，</a:t>
            </a:r>
            <a:endParaRPr lang="en-US" altLang="zh-CN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u="sng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坐看牵牛织女星。</a:t>
            </a:r>
            <a:endParaRPr lang="zh-CN" altLang="en-US" sz="2400" u="sng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endParaRPr lang="zh-CN" altLang="en-US" sz="2400" spc="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64747" y="1351126"/>
            <a:ext cx="17760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秋  夕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275317" y="2164465"/>
            <a:ext cx="5753884" cy="40916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prism isInverted="1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3248234"/>
            <a:ext cx="12192000" cy="36027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2423160" y="5056633"/>
            <a:ext cx="6096000" cy="162202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 flipH="1">
            <a:off x="226448" y="1170709"/>
            <a:ext cx="2482562" cy="160262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6029840" y="649735"/>
            <a:ext cx="2032120" cy="741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9473301" y="1777363"/>
            <a:ext cx="2032120" cy="741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1252585" y="4110398"/>
            <a:ext cx="955475" cy="88881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10399490" y="2252260"/>
            <a:ext cx="752990" cy="700456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>
            <a:off x="1774222" y="1169471"/>
            <a:ext cx="7194776" cy="326488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23399" y="4282417"/>
            <a:ext cx="62344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活动策划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爱情告白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节日活动</a:t>
            </a:r>
            <a:r>
              <a:rPr lang="en-US" altLang="zh-CN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/</a:t>
            </a:r>
            <a:r>
              <a:rPr lang="zh-CN" altLang="en-US" sz="2400" spc="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爱情相册</a:t>
            </a:r>
            <a:endParaRPr lang="zh-CN" altLang="en-US" sz="2400" spc="3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75560" y="4828394"/>
            <a:ext cx="41973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汇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报：</a:t>
            </a:r>
            <a:r>
              <a:rPr 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     时</a:t>
            </a: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间</a:t>
            </a:r>
            <a:r>
              <a:rPr lang="zh-CN" altLang="en-US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：</a:t>
            </a:r>
            <a:r>
              <a:rPr lang="en-US" altLang="zh-CN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2030.07</a:t>
            </a:r>
            <a:endParaRPr lang="zh-CN" alt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9000"/>
    </mc:Choice>
    <mc:Fallback>
      <p:transition advTm="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七夕简介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七夕简介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95251" y="0"/>
            <a:ext cx="10470146" cy="747746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04733" y="2843236"/>
            <a:ext cx="6832640" cy="3378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在晴朗的夏秋之夜，天上繁星闪耀，一道白茫茫的银河像天桥横贯南北，在河两岸有两颗闪亮的星星隔河相望，那就是牵牛星和织女星。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　  传说在每年农历七月初七的夜晚，就是天上织女与牛郎在鹊桥相会之时。抬头可以看到牛郎织女的银河相会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或在瓜果架下可偷听到两人在天上相会时的情话。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　　织女是一个美丽聪明、心灵手巧的仙女，凡间的女孩子便在这一天晚上向她乞求智慧和巧艺，所以七月初七也被称为乞巧节。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98999" y="1974912"/>
            <a:ext cx="2031325" cy="646331"/>
          </a:xfrm>
          <a:prstGeom prst="rect">
            <a:avLst/>
          </a:prstGeom>
          <a:solidFill>
            <a:srgbClr val="FF609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七夕简介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贰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七夕由来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七夕由来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524920" y="1273281"/>
            <a:ext cx="5032147" cy="46598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u="sng" dirty="0">
                <a:cs typeface="+mn-ea"/>
                <a:sym typeface="+mn-lt"/>
              </a:rPr>
              <a:t>     七夕，原名为乞巧节。七夕乞巧，这个节日起源于汉代。</a:t>
            </a:r>
            <a:endParaRPr lang="zh-CN" altLang="en-US" sz="2100" u="sng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100" u="sng" dirty="0">
                <a:cs typeface="+mn-ea"/>
                <a:sym typeface="+mn-lt"/>
              </a:rPr>
              <a:t>　 七夕最早来源于人们对自然的崇拜。至少在三四千年前，有关牵牛星织女星的记载就有了。人们对星星的崇拜远不止是牵牛星和织女星。天空中北斗七星最亮，可供夜间辨别方向。北斗七星的第一颗星叫魁星，又称魁首。古时候中状元叫“大魁天下士”，于是读书人把七夕叫“晒书节”</a:t>
            </a:r>
            <a:endParaRPr lang="zh-CN" altLang="en-US" sz="2100" u="sng" dirty="0"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0215983" y="1604564"/>
            <a:ext cx="793789" cy="3643085"/>
            <a:chOff x="8043003" y="1539857"/>
            <a:chExt cx="793789" cy="3643085"/>
          </a:xfrm>
          <a:solidFill>
            <a:srgbClr val="FF6090"/>
          </a:solidFill>
        </p:grpSpPr>
        <p:sp>
          <p:nvSpPr>
            <p:cNvPr id="10" name="椭圆 9"/>
            <p:cNvSpPr/>
            <p:nvPr/>
          </p:nvSpPr>
          <p:spPr>
            <a:xfrm>
              <a:off x="8043003" y="1539857"/>
              <a:ext cx="793789" cy="793789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七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043003" y="2489622"/>
              <a:ext cx="793789" cy="793789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夕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43003" y="4389153"/>
              <a:ext cx="793789" cy="793789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来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043003" y="3439387"/>
              <a:ext cx="793789" cy="793789"/>
            </a:xfrm>
            <a:prstGeom prst="ellipse">
              <a:avLst/>
            </a:prstGeom>
            <a:grp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dirty="0">
                  <a:cs typeface="+mn-ea"/>
                  <a:sym typeface="+mn-lt"/>
                </a:rPr>
                <a:t>由</a:t>
              </a:r>
              <a:endParaRPr lang="zh-CN" altLang="en-US" sz="4000" dirty="0"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-691739" y="1698071"/>
            <a:ext cx="6960386" cy="497090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9767863" y="1607336"/>
            <a:ext cx="0" cy="3703320"/>
          </a:xfrm>
          <a:prstGeom prst="line">
            <a:avLst/>
          </a:prstGeom>
          <a:ln w="38100">
            <a:solidFill>
              <a:srgbClr val="FF609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七夕由来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70025" y="1799561"/>
            <a:ext cx="6619875" cy="468372"/>
          </a:xfrm>
          <a:prstGeom prst="rect">
            <a:avLst/>
          </a:prstGeom>
          <a:solidFill>
            <a:srgbClr val="FF6090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：“七夕”起源于哪一个朝代呢？</a:t>
            </a:r>
            <a:endParaRPr lang="zh-CN" altLang="en-US" sz="2400" b="0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70025" y="2580395"/>
            <a:ext cx="2031591" cy="468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答案：汉</a:t>
            </a:r>
            <a:endParaRPr lang="zh-CN" altLang="en-US" sz="2400" b="0" i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670026" y="3228223"/>
            <a:ext cx="6619875" cy="457200"/>
          </a:xfrm>
          <a:prstGeom prst="rect">
            <a:avLst/>
          </a:prstGeom>
          <a:solidFill>
            <a:srgbClr val="FF6090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：我们还可以把七夕节称为什么节？</a:t>
            </a:r>
            <a:endParaRPr lang="zh-CN" altLang="en-US" sz="2400" b="0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70025" y="4218697"/>
            <a:ext cx="4248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答案：1、乞巧节 2、晒书节</a:t>
            </a:r>
            <a:endParaRPr lang="zh-CN" altLang="en-US" sz="2400" b="0" i="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71581" y="4926459"/>
            <a:ext cx="6618319" cy="457200"/>
          </a:xfrm>
          <a:prstGeom prst="rect">
            <a:avLst/>
          </a:prstGeom>
          <a:solidFill>
            <a:srgbClr val="FF6090"/>
          </a:solidFill>
          <a:ln>
            <a:noFill/>
          </a:ln>
          <a:effectLst/>
        </p:spPr>
        <p:txBody>
          <a:bodyPr wrap="square"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3</a:t>
            </a:r>
            <a:r>
              <a:rPr lang="zh-CN" altLang="en-US" sz="2400" b="0" i="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：天上把牵牛星和织女星隔开的河叫什么？</a:t>
            </a:r>
            <a:endParaRPr lang="zh-CN" altLang="en-US" sz="2400" b="0" i="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670025" y="5714655"/>
            <a:ext cx="1927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0" i="0" dirty="0">
                <a:latin typeface="+mn-lt"/>
                <a:ea typeface="+mn-ea"/>
                <a:cs typeface="+mn-ea"/>
                <a:sym typeface="+mn-lt"/>
              </a:rPr>
              <a:t>答案：银河</a:t>
            </a:r>
            <a:endParaRPr lang="zh-CN" altLang="en-US" sz="2400" b="0" i="0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51222" y="1745712"/>
            <a:ext cx="4792546" cy="47925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prestig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3445846"/>
            <a:ext cx="12192000" cy="3412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0" y="2158873"/>
            <a:ext cx="6540128" cy="465075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4931224"/>
            <a:ext cx="3922776" cy="19267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/>
          <a:srcRect/>
          <a:stretch>
            <a:fillRect/>
          </a:stretch>
        </p:blipFill>
        <p:spPr>
          <a:xfrm>
            <a:off x="7854696" y="4178129"/>
            <a:ext cx="4337304" cy="267987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5881241"/>
            <a:ext cx="12192000" cy="97675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 flipH="1">
            <a:off x="319045" y="771121"/>
            <a:ext cx="2482562" cy="16026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9635346" y="831261"/>
            <a:ext cx="2032120" cy="741174"/>
          </a:xfrm>
          <a:prstGeom prst="rect">
            <a:avLst/>
          </a:prstGeom>
        </p:spPr>
      </p:pic>
      <p:sp>
        <p:nvSpPr>
          <p:cNvPr id="18" name="PA_文本框 9"/>
          <p:cNvSpPr txBox="1"/>
          <p:nvPr>
            <p:custDataLst>
              <p:tags r:id="rId8"/>
            </p:custDataLst>
          </p:nvPr>
        </p:nvSpPr>
        <p:spPr>
          <a:xfrm>
            <a:off x="6671342" y="1265175"/>
            <a:ext cx="2176239" cy="2207240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6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叁</a:t>
            </a:r>
            <a:endParaRPr lang="zh-CN" altLang="en-US" sz="9600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77048" y="3472415"/>
            <a:ext cx="435529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七夕传说</a:t>
            </a:r>
            <a:endParaRPr lang="zh-CN" altLang="en-US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517" y="243069"/>
            <a:ext cx="11566968" cy="636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8075" y="58078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283772"/>
                </a:solidFill>
                <a:cs typeface="+mn-ea"/>
                <a:sym typeface="+mn-lt"/>
              </a:rPr>
              <a:t>七夕传说</a:t>
            </a:r>
            <a:endParaRPr lang="zh-CN" altLang="en-US" sz="2400" dirty="0">
              <a:solidFill>
                <a:srgbClr val="283772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4847" y="3037"/>
            <a:ext cx="1560646" cy="1102127"/>
          </a:xfrm>
          <a:prstGeom prst="rect">
            <a:avLst/>
          </a:prstGeom>
        </p:spPr>
      </p:pic>
      <p:sp>
        <p:nvSpPr>
          <p:cNvPr id="6" name="圆角矩形 1"/>
          <p:cNvSpPr/>
          <p:nvPr/>
        </p:nvSpPr>
        <p:spPr>
          <a:xfrm>
            <a:off x="597463" y="1427666"/>
            <a:ext cx="3510264" cy="819150"/>
          </a:xfrm>
          <a:prstGeom prst="roundRect">
            <a:avLst>
              <a:gd name="adj" fmla="val 0"/>
            </a:avLst>
          </a:prstGeom>
          <a:solidFill>
            <a:srgbClr val="FF6090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3896" y="1514075"/>
            <a:ext cx="2883549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>
                <a:solidFill>
                  <a:schemeClr val="bg1"/>
                </a:solidFill>
                <a:cs typeface="+mn-ea"/>
                <a:sym typeface="+mn-lt"/>
              </a:rPr>
              <a:t>七夕传说</a:t>
            </a:r>
            <a:endParaRPr lang="zh-CN" altLang="en-US" sz="3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7463" y="2486848"/>
            <a:ext cx="7197383" cy="38318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6090"/>
              </a:buClr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相传牛郎父母早逝，又常受到哥嫂的虐待，只有一头老牛相伴。有一天老牛给他出了计谋，教他怎样娶织女做妻子。到了那一天，美丽的仙女们果然到银河沐浴，并在水中嬉戏。这时藏在芦苇中的牛郎突然跑出来拿走了织女的衣裳。惊惶失措的仙女们急忙上岸穿好衣裳飞走了，唯独剩下织女。在牛郎的恳求下，织女答应做他的妻子。婚后，牛郎织女男耕女织，相亲相爱，生活得十分幸福美满。织女还给牛郎生了一儿一女。后来，老牛要死去的时候，叮嘱牛郎要把它的皮留下来，到急难时做成鞋子以求帮助。老牛死后，夫妻俩忍痛剥下牛皮，把牛埋在山坡上。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7071361" y="2522158"/>
            <a:ext cx="5433898" cy="4226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ISPRING_PRESENTATION_TITLE" val="1153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uc0tfgo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2442</Words>
  <Application>WPS 演示</Application>
  <PresentationFormat>自定义</PresentationFormat>
  <Paragraphs>204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华文细黑</vt:lpstr>
      <vt:lpstr>微软雅黑</vt:lpstr>
      <vt:lpstr>Arial Unicode MS</vt:lpstr>
      <vt:lpstr>Yu Gothic</vt:lpstr>
      <vt:lpstr>等线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浪漫七夕</dc:title>
  <dc:creator>第一PPT</dc:creator>
  <cp:keywords>www.1ppt.com</cp:keywords>
  <dc:description>www.1ppt.com</dc:description>
  <dc:subject>PPT</dc:subject>
  <cp:category>PPT</cp:category>
  <cp:lastModifiedBy>铭</cp:lastModifiedBy>
  <cp:revision>9</cp:revision>
  <dcterms:created xsi:type="dcterms:W3CDTF">2022-03-03T00:48:23Z</dcterms:created>
  <dcterms:modified xsi:type="dcterms:W3CDTF">2022-03-03T00:48:59Z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38D77321E80340ECB6F892BE122C0B2A</vt:lpwstr>
  </property>
  <property fmtid="{D5CDD505-2E9C-101B-9397-08002B2CF9AE}" pid="3" name="KSOProductBuildVer">
    <vt:lpwstr>2052-11.1.0.11194</vt:lpwstr>
  </property>
</Properties>
</file>