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5"/>
  </p:notesMasterIdLst>
  <p:handoutMasterIdLst>
    <p:handoutMasterId r:id="rId38"/>
  </p:handoutMasterIdLst>
  <p:sldIdLst>
    <p:sldId id="256" r:id="rId3"/>
    <p:sldId id="257" r:id="rId4"/>
    <p:sldId id="259" r:id="rId5"/>
    <p:sldId id="258" r:id="rId6"/>
    <p:sldId id="260" r:id="rId7"/>
    <p:sldId id="261" r:id="rId8"/>
    <p:sldId id="262" r:id="rId9"/>
    <p:sldId id="284" r:id="rId10"/>
    <p:sldId id="266" r:id="rId11"/>
    <p:sldId id="267" r:id="rId12"/>
    <p:sldId id="269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6"/>
    <p:sldId id="283" r:id="rId27"/>
    <p:sldId id="286" r:id="rId28"/>
    <p:sldId id="287" r:id="rId29"/>
    <p:sldId id="288" r:id="rId30"/>
    <p:sldId id="290" r:id="rId31"/>
    <p:sldId id="291" r:id="rId32"/>
    <p:sldId id="292" r:id="rId33"/>
    <p:sldId id="294" r:id="rId34"/>
    <p:sldId id="295" r:id="rId35"/>
    <p:sldId id="296" r:id="rId36"/>
    <p:sldId id="298" r:id="rId37"/>
  </p:sldIdLst>
  <p:sldSz cx="12192000" cy="6858000"/>
  <p:notesSz cx="6858000" cy="9144000"/>
  <p:embeddedFontLst>
    <p:embeddedFont>
      <p:font typeface="汉仪中黑简" panose="02010600000101010101" charset="-122"/>
      <p:regular r:id="rId4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ABFBB"/>
    <a:srgbClr val="CA2110"/>
    <a:srgbClr val="1C86B8"/>
    <a:srgbClr val="77C5E9"/>
    <a:srgbClr val="9BD3EF"/>
    <a:srgbClr val="BCE2F5"/>
    <a:srgbClr val="156389"/>
    <a:srgbClr val="D9D9D9"/>
    <a:srgbClr val="DCDC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291"/>
        <p:guide pos="372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font" Target="fonts/font1.fntdata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汉仪中黑简" panose="02010600000101010101" charset="-122"/>
              </a:rPr>
            </a:fld>
            <a:endParaRPr lang="zh-CN" altLang="en-US">
              <a:latin typeface="汉仪中黑简" panose="0201060000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汉仪中黑简" panose="02010600000101010101" charset="-122"/>
              </a:rPr>
            </a:fld>
            <a:endParaRPr lang="zh-CN" altLang="en-US">
              <a:latin typeface="汉仪中黑简" panose="0201060000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汉仪中黑简" panose="02010600000101010101" charset="-122"/>
        <a:ea typeface="汉仪中黑简" panose="02010600000101010101" charset="-122"/>
        <a:cs typeface="汉仪中黑简" panose="0201060000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汉仪中黑简" panose="02010600000101010101" charset="-122"/>
        <a:ea typeface="汉仪中黑简" panose="02010600000101010101" charset="-122"/>
        <a:cs typeface="汉仪中黑简" panose="0201060000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汉仪中黑简" panose="02010600000101010101" charset="-122"/>
        <a:ea typeface="汉仪中黑简" panose="02010600000101010101" charset="-122"/>
        <a:cs typeface="汉仪中黑简" panose="0201060000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汉仪中黑简" panose="02010600000101010101" charset="-122"/>
        <a:ea typeface="汉仪中黑简" panose="02010600000101010101" charset="-122"/>
        <a:cs typeface="汉仪中黑简" panose="0201060000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汉仪中黑简" panose="02010600000101010101" charset="-122"/>
        <a:ea typeface="汉仪中黑简" panose="02010600000101010101" charset="-122"/>
        <a:cs typeface="汉仪中黑简" panose="0201060000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27940" y="1493520"/>
            <a:ext cx="12172315" cy="393319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黑简" panose="02010600000101010101" charset="-122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8255" y="0"/>
            <a:ext cx="12191365" cy="245745"/>
            <a:chOff x="5" y="-18"/>
            <a:chExt cx="19199" cy="614"/>
          </a:xfrm>
        </p:grpSpPr>
        <p:sp>
          <p:nvSpPr>
            <p:cNvPr id="5" name="矩形 4"/>
            <p:cNvSpPr/>
            <p:nvPr userDrawn="1"/>
          </p:nvSpPr>
          <p:spPr>
            <a:xfrm>
              <a:off x="5" y="-18"/>
              <a:ext cx="12541" cy="614"/>
            </a:xfrm>
            <a:prstGeom prst="rect">
              <a:avLst/>
            </a:prstGeom>
            <a:solidFill>
              <a:srgbClr val="77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中黑简" panose="02010600000101010101" charset="-122"/>
              </a:endParaRPr>
            </a:p>
          </p:txBody>
        </p:sp>
        <p:sp>
          <p:nvSpPr>
            <p:cNvPr id="9" name="矩形 8"/>
            <p:cNvSpPr/>
            <p:nvPr userDrawn="1"/>
          </p:nvSpPr>
          <p:spPr>
            <a:xfrm>
              <a:off x="6664" y="-18"/>
              <a:ext cx="12541" cy="614"/>
            </a:xfrm>
            <a:prstGeom prst="rect">
              <a:avLst/>
            </a:prstGeom>
            <a:solidFill>
              <a:srgbClr val="1563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中黑简" panose="02010600000101010101" charset="-122"/>
              </a:endParaRPr>
            </a:p>
          </p:txBody>
        </p:sp>
      </p:grpSp>
      <p:grpSp>
        <p:nvGrpSpPr>
          <p:cNvPr id="11" name="组合 10"/>
          <p:cNvGrpSpPr/>
          <p:nvPr userDrawn="1"/>
        </p:nvGrpSpPr>
        <p:grpSpPr>
          <a:xfrm rot="10800000">
            <a:off x="8890" y="6541135"/>
            <a:ext cx="12191365" cy="290830"/>
            <a:chOff x="5" y="-18"/>
            <a:chExt cx="19199" cy="614"/>
          </a:xfrm>
        </p:grpSpPr>
        <p:sp>
          <p:nvSpPr>
            <p:cNvPr id="12" name="矩形 11"/>
            <p:cNvSpPr/>
            <p:nvPr userDrawn="1"/>
          </p:nvSpPr>
          <p:spPr>
            <a:xfrm>
              <a:off x="5" y="-18"/>
              <a:ext cx="12541" cy="614"/>
            </a:xfrm>
            <a:prstGeom prst="rect">
              <a:avLst/>
            </a:prstGeom>
            <a:solidFill>
              <a:srgbClr val="77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中黑简" panose="02010600000101010101" charset="-122"/>
              </a:endParaRPr>
            </a:p>
          </p:txBody>
        </p:sp>
        <p:sp>
          <p:nvSpPr>
            <p:cNvPr id="13" name="矩形 12"/>
            <p:cNvSpPr/>
            <p:nvPr userDrawn="1"/>
          </p:nvSpPr>
          <p:spPr>
            <a:xfrm>
              <a:off x="6664" y="-18"/>
              <a:ext cx="12541" cy="614"/>
            </a:xfrm>
            <a:prstGeom prst="rect">
              <a:avLst/>
            </a:prstGeom>
            <a:solidFill>
              <a:srgbClr val="1563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中黑简" panose="02010600000101010101" charset="-122"/>
              </a:endParaRPr>
            </a:p>
          </p:txBody>
        </p:sp>
      </p:grpSp>
      <p:sp>
        <p:nvSpPr>
          <p:cNvPr id="15" name="矩形 14"/>
          <p:cNvSpPr/>
          <p:nvPr userDrawn="1"/>
        </p:nvSpPr>
        <p:spPr>
          <a:xfrm>
            <a:off x="1231265" y="1314450"/>
            <a:ext cx="9728835" cy="4317365"/>
          </a:xfrm>
          <a:prstGeom prst="rect">
            <a:avLst/>
          </a:prstGeom>
          <a:noFill/>
          <a:ln w="635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黑简" panose="02010600000101010101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 rot="10800000">
            <a:off x="19685" y="-193675"/>
            <a:ext cx="12172315" cy="627380"/>
          </a:xfrm>
          <a:prstGeom prst="rect">
            <a:avLst/>
          </a:prstGeom>
          <a:solidFill>
            <a:srgbClr val="77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黑简" panose="02010600000101010101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0" y="200025"/>
            <a:ext cx="1127760" cy="273685"/>
            <a:chOff x="0" y="304"/>
            <a:chExt cx="2143" cy="644"/>
          </a:xfrm>
        </p:grpSpPr>
        <p:sp>
          <p:nvSpPr>
            <p:cNvPr id="8" name="平行四边形 7"/>
            <p:cNvSpPr/>
            <p:nvPr userDrawn="1"/>
          </p:nvSpPr>
          <p:spPr>
            <a:xfrm>
              <a:off x="550" y="304"/>
              <a:ext cx="1593" cy="644"/>
            </a:xfrm>
            <a:prstGeom prst="parallelogram">
              <a:avLst/>
            </a:prstGeom>
            <a:solidFill>
              <a:srgbClr val="77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中黑简" panose="02010600000101010101" charset="-122"/>
              </a:endParaRPr>
            </a:p>
          </p:txBody>
        </p:sp>
        <p:sp>
          <p:nvSpPr>
            <p:cNvPr id="7" name="平行四边形 6"/>
            <p:cNvSpPr/>
            <p:nvPr userDrawn="1"/>
          </p:nvSpPr>
          <p:spPr>
            <a:xfrm>
              <a:off x="0" y="304"/>
              <a:ext cx="1372" cy="644"/>
            </a:xfrm>
            <a:prstGeom prst="parallelogram">
              <a:avLst/>
            </a:prstGeom>
            <a:solidFill>
              <a:srgbClr val="1563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中黑简" panose="02010600000101010101" charset="-122"/>
              </a:endParaRPr>
            </a:p>
          </p:txBody>
        </p:sp>
      </p:grpSp>
      <p:grpSp>
        <p:nvGrpSpPr>
          <p:cNvPr id="10" name="组合 9"/>
          <p:cNvGrpSpPr/>
          <p:nvPr userDrawn="1"/>
        </p:nvGrpSpPr>
        <p:grpSpPr>
          <a:xfrm>
            <a:off x="11119597" y="6534150"/>
            <a:ext cx="853963" cy="175895"/>
            <a:chOff x="16797" y="9930"/>
            <a:chExt cx="1939" cy="398"/>
          </a:xfrm>
          <a:solidFill>
            <a:schemeClr val="bg1">
              <a:lumMod val="75000"/>
            </a:schemeClr>
          </a:solidFill>
        </p:grpSpPr>
        <p:sp>
          <p:nvSpPr>
            <p:cNvPr id="11" name="椭圆 10"/>
            <p:cNvSpPr/>
            <p:nvPr/>
          </p:nvSpPr>
          <p:spPr>
            <a:xfrm>
              <a:off x="18338" y="9930"/>
              <a:ext cx="398" cy="39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中黑简" panose="02010600000101010101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17820" y="9930"/>
              <a:ext cx="398" cy="39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中黑简" panose="02010600000101010101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17315" y="9930"/>
              <a:ext cx="398" cy="39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中黑简" panose="02010600000101010101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16797" y="9930"/>
              <a:ext cx="398" cy="39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中黑简" panose="02010600000101010101" charset="-122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41.xml"/><Relationship Id="rId16" Type="http://schemas.openxmlformats.org/officeDocument/2006/relationships/tags" Target="../tags/tag40.xml"/><Relationship Id="rId15" Type="http://schemas.openxmlformats.org/officeDocument/2006/relationships/tags" Target="../tags/tag39.xml"/><Relationship Id="rId14" Type="http://schemas.openxmlformats.org/officeDocument/2006/relationships/tags" Target="../tags/tag38.xml"/><Relationship Id="rId13" Type="http://schemas.openxmlformats.org/officeDocument/2006/relationships/tags" Target="../tags/tag37.xml"/><Relationship Id="rId12" Type="http://schemas.openxmlformats.org/officeDocument/2006/relationships/tags" Target="../tags/tag3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汉仪中黑简" panose="02010600000101010101" charset="-122"/>
          <a:ea typeface="汉仪中黑简" panose="02010600000101010101" charset="-122"/>
          <a:cs typeface="汉仪中黑简" panose="02010600000101010101" charset="-122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汉仪中黑简" panose="02010600000101010101" charset="-122"/>
          <a:ea typeface="汉仪中黑简" panose="02010600000101010101" charset="-122"/>
          <a:cs typeface="汉仪中黑简" panose="02010600000101010101" charset="-122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汉仪中黑简" panose="02010600000101010101" charset="-122"/>
          <a:ea typeface="汉仪中黑简" panose="02010600000101010101" charset="-122"/>
          <a:cs typeface="汉仪中黑简" panose="02010600000101010101" charset="-122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汉仪中黑简" panose="02010600000101010101" charset="-122"/>
          <a:ea typeface="汉仪中黑简" panose="02010600000101010101" charset="-122"/>
          <a:cs typeface="汉仪中黑简" panose="02010600000101010101" charset="-122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汉仪中黑简" panose="02010600000101010101" charset="-122"/>
          <a:ea typeface="汉仪中黑简" panose="02010600000101010101" charset="-122"/>
          <a:cs typeface="汉仪中黑简" panose="02010600000101010101" charset="-122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汉仪中黑简" panose="02010600000101010101" charset="-122"/>
          <a:ea typeface="汉仪中黑简" panose="02010600000101010101" charset="-122"/>
          <a:cs typeface="汉仪中黑简" panose="0201060000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2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tags" Target="../tags/tag5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5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5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5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6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61.xml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6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6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64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6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6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6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69.xml"/><Relationship Id="rId1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7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7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7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74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4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83.xml"/><Relationship Id="rId8" Type="http://schemas.openxmlformats.org/officeDocument/2006/relationships/tags" Target="../tags/tag82.xml"/><Relationship Id="rId7" Type="http://schemas.openxmlformats.org/officeDocument/2006/relationships/tags" Target="../tags/tag81.xml"/><Relationship Id="rId6" Type="http://schemas.openxmlformats.org/officeDocument/2006/relationships/tags" Target="../tags/tag80.xml"/><Relationship Id="rId5" Type="http://schemas.openxmlformats.org/officeDocument/2006/relationships/tags" Target="../tags/tag79.xml"/><Relationship Id="rId4" Type="http://schemas.openxmlformats.org/officeDocument/2006/relationships/tags" Target="../tags/tag78.xml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4" Type="http://schemas.openxmlformats.org/officeDocument/2006/relationships/slideLayout" Target="../slideLayouts/slideLayout3.xml"/><Relationship Id="rId13" Type="http://schemas.openxmlformats.org/officeDocument/2006/relationships/tags" Target="../tags/tag87.xml"/><Relationship Id="rId12" Type="http://schemas.openxmlformats.org/officeDocument/2006/relationships/tags" Target="../tags/tag86.xml"/><Relationship Id="rId11" Type="http://schemas.openxmlformats.org/officeDocument/2006/relationships/tags" Target="../tags/tag85.xml"/><Relationship Id="rId10" Type="http://schemas.openxmlformats.org/officeDocument/2006/relationships/tags" Target="../tags/tag84.xml"/><Relationship Id="rId1" Type="http://schemas.openxmlformats.org/officeDocument/2006/relationships/tags" Target="../tags/tag7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8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89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tags" Target="../tags/tag97.xml"/><Relationship Id="rId7" Type="http://schemas.openxmlformats.org/officeDocument/2006/relationships/tags" Target="../tags/tag96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4" Type="http://schemas.openxmlformats.org/officeDocument/2006/relationships/slideLayout" Target="../slideLayouts/slideLayout3.xml"/><Relationship Id="rId13" Type="http://schemas.openxmlformats.org/officeDocument/2006/relationships/tags" Target="../tags/tag102.xml"/><Relationship Id="rId12" Type="http://schemas.openxmlformats.org/officeDocument/2006/relationships/tags" Target="../tags/tag101.xml"/><Relationship Id="rId11" Type="http://schemas.openxmlformats.org/officeDocument/2006/relationships/tags" Target="../tags/tag100.xml"/><Relationship Id="rId10" Type="http://schemas.openxmlformats.org/officeDocument/2006/relationships/tags" Target="../tags/tag99.xml"/><Relationship Id="rId1" Type="http://schemas.openxmlformats.org/officeDocument/2006/relationships/tags" Target="../tags/tag9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45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4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4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4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50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1814195" y="1977390"/>
            <a:ext cx="8636000" cy="1106805"/>
          </a:xfrm>
          <a:prstGeom prst="rect">
            <a:avLst/>
          </a:prstGeom>
        </p:spPr>
        <p:txBody>
          <a:bodyPr wrap="square">
            <a:spAutoFit/>
          </a:bodyPr>
          <a:p>
            <a:pPr algn="dist"/>
            <a:r>
              <a:rPr kumimoji="1" lang="zh-CN" altLang="en-US" sz="6600" b="1" dirty="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管理者如何带好团队</a:t>
            </a:r>
            <a:endParaRPr kumimoji="1" lang="zh-CN" altLang="en-US" sz="6600" b="1" dirty="0">
              <a:solidFill>
                <a:schemeClr val="bg1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245" name="文本框 244"/>
          <p:cNvSpPr txBox="1"/>
          <p:nvPr userDrawn="1"/>
        </p:nvSpPr>
        <p:spPr>
          <a:xfrm>
            <a:off x="2143760" y="3105150"/>
            <a:ext cx="785558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 fontAlgn="auto"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If you flinch before victory, you will often only embrace failure; If you persist in difficult times, you will often achieve new success.</a:t>
            </a:r>
            <a:endParaRPr lang="en-US" altLang="zh-CN" sz="1400">
              <a:solidFill>
                <a:schemeClr val="bg1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2632710" y="4525010"/>
            <a:ext cx="7817485" cy="6813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汇报人：</a:t>
            </a:r>
            <a:r>
              <a:rPr lang="en-US" altLang="zh-CN" sz="160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XXX                                      </a:t>
            </a:r>
            <a:r>
              <a:rPr lang="zh-CN" altLang="en-US" sz="160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时间：</a:t>
            </a:r>
            <a:r>
              <a:rPr lang="en-US" altLang="zh-CN" sz="160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20xx</a:t>
            </a:r>
            <a:r>
              <a:rPr lang="zh-CN" altLang="en-US" sz="160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年</a:t>
            </a:r>
            <a:r>
              <a:rPr lang="en-US" altLang="zh-CN" sz="160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xx</a:t>
            </a:r>
            <a:r>
              <a:rPr lang="zh-CN" altLang="en-US" sz="160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月</a:t>
            </a:r>
            <a:r>
              <a:rPr lang="en-US" altLang="zh-CN" sz="160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xx</a:t>
            </a:r>
            <a:r>
              <a:rPr lang="zh-CN" altLang="en-US" sz="160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日</a:t>
            </a:r>
            <a:endParaRPr lang="zh-CN" altLang="en-US" sz="1600">
              <a:solidFill>
                <a:schemeClr val="bg1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  <a:p>
            <a:pPr algn="l" fontAlgn="auto">
              <a:lnSpc>
                <a:spcPct val="120000"/>
              </a:lnSpc>
            </a:pPr>
            <a:endParaRPr lang="zh-CN" altLang="en-US" sz="1600">
              <a:solidFill>
                <a:schemeClr val="bg1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</p:spTree>
    <p:custDataLst>
      <p:tags r:id="rId1"/>
    </p:custDataLst>
  </p:cSld>
  <p:clrMapOvr>
    <a:masterClrMapping/>
  </p:clrMapOvr>
  <p:transition advTm="396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24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3" grpId="1"/>
      <p:bldP spid="245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42" name="直接连接符 41"/>
          <p:cNvCxnSpPr>
            <a:stCxn id="18" idx="3"/>
          </p:cNvCxnSpPr>
          <p:nvPr/>
        </p:nvCxnSpPr>
        <p:spPr>
          <a:xfrm flipV="1">
            <a:off x="2351405" y="3502660"/>
            <a:ext cx="7727950" cy="1270"/>
          </a:xfrm>
          <a:prstGeom prst="line">
            <a:avLst/>
          </a:prstGeom>
          <a:ln w="508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1104879" y="1186072"/>
            <a:ext cx="6097604" cy="52197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企业中层应做好的四项重点工作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04879" y="134327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中层管理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40105" y="4505960"/>
            <a:ext cx="1750695" cy="70675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spcBef>
                <a:spcPts val="0"/>
              </a:spcBef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选好人，并放好位。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82010" y="4505960"/>
            <a:ext cx="2261870" cy="70675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spcBef>
                <a:spcPts val="0"/>
              </a:spcBef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做好规划，并使之便于操作。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17005" y="4508500"/>
            <a:ext cx="2025650" cy="70675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spcBef>
                <a:spcPts val="0"/>
              </a:spcBef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开好会，调整好方向和状态。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669145" y="4503420"/>
            <a:ext cx="1964690" cy="101473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spcBef>
                <a:spcPts val="0"/>
              </a:spcBef>
            </a:pPr>
            <a:r>
              <a:rPr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训练好员工，迫使员工成长和进步</a:t>
            </a:r>
            <a:endParaRPr lang="zh-CN" altLang="en-US" sz="2000" dirty="0">
              <a:solidFill>
                <a:prstClr val="black">
                  <a:lumMod val="85000"/>
                  <a:lumOff val="15000"/>
                </a:prst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4" name="矩形: 圆角 14"/>
          <p:cNvSpPr/>
          <p:nvPr>
            <p:custDataLst>
              <p:tags r:id="rId1"/>
            </p:custDataLst>
          </p:nvPr>
        </p:nvSpPr>
        <p:spPr>
          <a:xfrm rot="18900000">
            <a:off x="1311142" y="3005346"/>
            <a:ext cx="996120" cy="996120"/>
          </a:xfrm>
          <a:prstGeom prst="roundRect">
            <a:avLst>
              <a:gd name="adj" fmla="val 35535"/>
            </a:avLst>
          </a:prstGeom>
          <a:solidFill>
            <a:srgbClr val="156389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Arial" panose="020B0604020202020204" pitchFamily="34" charset="0"/>
            </a:endParaRPr>
          </a:p>
        </p:txBody>
      </p:sp>
      <p:sp>
        <p:nvSpPr>
          <p:cNvPr id="5" name="矩形: 圆角 14"/>
          <p:cNvSpPr/>
          <p:nvPr>
            <p:custDataLst>
              <p:tags r:id="rId2"/>
            </p:custDataLst>
          </p:nvPr>
        </p:nvSpPr>
        <p:spPr>
          <a:xfrm rot="18900000">
            <a:off x="4117842" y="3005346"/>
            <a:ext cx="996120" cy="996120"/>
          </a:xfrm>
          <a:prstGeom prst="roundRect">
            <a:avLst>
              <a:gd name="adj" fmla="val 35535"/>
            </a:avLst>
          </a:prstGeom>
          <a:solidFill>
            <a:srgbClr val="156389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Arial" panose="020B0604020202020204" pitchFamily="34" charset="0"/>
            </a:endParaRPr>
          </a:p>
        </p:txBody>
      </p:sp>
      <p:sp>
        <p:nvSpPr>
          <p:cNvPr id="6" name="矩形: 圆角 14"/>
          <p:cNvSpPr/>
          <p:nvPr>
            <p:custDataLst>
              <p:tags r:id="rId3"/>
            </p:custDataLst>
          </p:nvPr>
        </p:nvSpPr>
        <p:spPr>
          <a:xfrm rot="18900000">
            <a:off x="6991852" y="3005346"/>
            <a:ext cx="996120" cy="996120"/>
          </a:xfrm>
          <a:prstGeom prst="roundRect">
            <a:avLst>
              <a:gd name="adj" fmla="val 35535"/>
            </a:avLst>
          </a:prstGeom>
          <a:solidFill>
            <a:srgbClr val="156389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Arial" panose="020B0604020202020204" pitchFamily="34" charset="0"/>
            </a:endParaRPr>
          </a:p>
        </p:txBody>
      </p:sp>
      <p:sp>
        <p:nvSpPr>
          <p:cNvPr id="7" name="矩形: 圆角 14"/>
          <p:cNvSpPr/>
          <p:nvPr>
            <p:custDataLst>
              <p:tags r:id="rId4"/>
            </p:custDataLst>
          </p:nvPr>
        </p:nvSpPr>
        <p:spPr>
          <a:xfrm rot="18900000">
            <a:off x="10097637" y="3005346"/>
            <a:ext cx="996120" cy="996120"/>
          </a:xfrm>
          <a:prstGeom prst="roundRect">
            <a:avLst>
              <a:gd name="adj" fmla="val 35535"/>
            </a:avLst>
          </a:prstGeom>
          <a:solidFill>
            <a:srgbClr val="156389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456690" y="3211830"/>
            <a:ext cx="894715" cy="5835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chemeClr val="bg1"/>
                </a:solidFill>
                <a:cs typeface="汉仪中黑简" panose="02010600000101010101" charset="-122"/>
              </a:rPr>
              <a:t>01</a:t>
            </a:r>
            <a:endParaRPr lang="en-US" altLang="zh-CN" sz="3200">
              <a:solidFill>
                <a:schemeClr val="bg1"/>
              </a:solidFill>
              <a:cs typeface="汉仪中黑简" panose="02010600000101010101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253865" y="3211830"/>
            <a:ext cx="894715" cy="5835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chemeClr val="bg1"/>
                </a:solidFill>
                <a:cs typeface="汉仪中黑简" panose="02010600000101010101" charset="-122"/>
              </a:rPr>
              <a:t>02</a:t>
            </a:r>
            <a:endParaRPr lang="en-US" altLang="zh-CN" sz="3200">
              <a:solidFill>
                <a:schemeClr val="bg1"/>
              </a:solidFill>
              <a:cs typeface="汉仪中黑简" panose="02010600000101010101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158990" y="3211830"/>
            <a:ext cx="894715" cy="5835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chemeClr val="bg1"/>
                </a:solidFill>
                <a:cs typeface="汉仪中黑简" panose="02010600000101010101" charset="-122"/>
              </a:rPr>
              <a:t>03</a:t>
            </a:r>
            <a:endParaRPr lang="en-US" altLang="zh-CN" sz="3200">
              <a:solidFill>
                <a:schemeClr val="bg1"/>
              </a:solidFill>
              <a:cs typeface="汉仪中黑简" panose="02010600000101010101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0280650" y="3211195"/>
            <a:ext cx="894715" cy="5835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chemeClr val="bg1"/>
                </a:solidFill>
                <a:cs typeface="汉仪中黑简" panose="02010600000101010101" charset="-122"/>
              </a:rPr>
              <a:t>04</a:t>
            </a:r>
            <a:endParaRPr lang="en-US" altLang="zh-CN" sz="3200">
              <a:solidFill>
                <a:schemeClr val="bg1"/>
              </a:solidFill>
              <a:cs typeface="汉仪中黑简" panose="02010600000101010101" charset="-122"/>
            </a:endParaRPr>
          </a:p>
        </p:txBody>
      </p:sp>
    </p:spTree>
    <p:custDataLst>
      <p:tags r:id="rId5"/>
    </p:custDataLst>
  </p:cSld>
  <p:clrMapOvr>
    <a:masterClrMapping/>
  </p:clrMapOvr>
  <p:transition advTm="277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3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4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4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3" grpId="1"/>
      <p:bldP spid="9" grpId="1"/>
      <p:bldP spid="10" grpId="0"/>
      <p:bldP spid="12" grpId="0"/>
      <p:bldP spid="11" grpId="0"/>
      <p:bldP spid="13" grpId="0"/>
      <p:bldP spid="4" grpId="0" animBg="1"/>
      <p:bldP spid="5" grpId="0" animBg="1"/>
      <p:bldP spid="6" grpId="0" animBg="1"/>
      <p:bldP spid="7" grpId="0" animBg="1"/>
      <p:bldP spid="18" grpId="0"/>
      <p:bldP spid="39" grpId="0"/>
      <p:bldP spid="40" grpId="0"/>
      <p:bldP spid="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9" name="文本框 88"/>
          <p:cNvSpPr txBox="1"/>
          <p:nvPr/>
        </p:nvSpPr>
        <p:spPr>
          <a:xfrm>
            <a:off x="4756150" y="2551430"/>
            <a:ext cx="3243580" cy="9220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>
              <a:defRPr sz="4800" spc="600">
                <a:solidFill>
                  <a:srgbClr val="245188"/>
                </a:solidFill>
                <a:effectLst>
                  <a:outerShdw blurRad="127000" dist="63500" dir="2700000" algn="tl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indent="0" algn="l">
              <a:buNone/>
            </a:pPr>
            <a:r>
              <a:rPr lang="zh-CN" altLang="en-US" sz="5400" b="1" dirty="0">
                <a:solidFill>
                  <a:schemeClr val="bg1"/>
                </a:solidFill>
                <a:effectLst/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中层管理</a:t>
            </a:r>
            <a:endParaRPr lang="zh-CN" altLang="en-US" sz="5400" b="1" dirty="0">
              <a:solidFill>
                <a:schemeClr val="bg1"/>
              </a:solidFill>
              <a:effectLst/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62300" y="2675255"/>
            <a:ext cx="178816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600">
                <a:solidFill>
                  <a:schemeClr val="bg1"/>
                </a:solidFill>
                <a:cs typeface="汉仪中黑简" panose="02010600000101010101" charset="-122"/>
              </a:rPr>
              <a:t>03.</a:t>
            </a:r>
            <a:endParaRPr lang="en-US" altLang="zh-CN" sz="6600">
              <a:solidFill>
                <a:schemeClr val="bg1"/>
              </a:solidFill>
              <a:cs typeface="汉仪中黑简" panose="02010600000101010101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4950648" y="3443624"/>
            <a:ext cx="317460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</a:lstStyle>
          <a:p>
            <a:r>
              <a:rPr lang="en-US" altLang="zh-CN" sz="2800" spc="150" dirty="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How to manage</a:t>
            </a:r>
            <a:endParaRPr lang="en-US" altLang="zh-CN" sz="2800" spc="150" dirty="0">
              <a:solidFill>
                <a:schemeClr val="bg1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</p:spTree>
    <p:custDataLst>
      <p:tags r:id="rId1"/>
    </p:custDataLst>
  </p:cSld>
  <p:clrMapOvr>
    <a:masterClrMapping/>
  </p:clrMapOvr>
  <p:transition advTm="280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0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  <p:bldP spid="2" grpId="0"/>
      <p:bldP spid="10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矩形 14"/>
          <p:cNvSpPr/>
          <p:nvPr/>
        </p:nvSpPr>
        <p:spPr>
          <a:xfrm>
            <a:off x="4583430" y="2032000"/>
            <a:ext cx="1169670" cy="686435"/>
          </a:xfrm>
          <a:prstGeom prst="rect">
            <a:avLst/>
          </a:prstGeom>
          <a:solidFill>
            <a:srgbClr val="156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黑简" panose="0201060000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41431" y="1166447"/>
            <a:ext cx="2251731" cy="52197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管理诠释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441429" y="197827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如何管理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98820" y="2166620"/>
            <a:ext cx="2900680" cy="39878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=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管（事）</a:t>
            </a: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+ 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理（人）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41450" y="3168015"/>
            <a:ext cx="2737485" cy="52197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r>
              <a:rPr lang="zh-TW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管理</a:t>
            </a: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的</a:t>
            </a:r>
            <a:r>
              <a:rPr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4 R</a:t>
            </a: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原则</a:t>
            </a:r>
            <a:r>
              <a:rPr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:</a:t>
            </a:r>
            <a:endParaRPr lang="en-US" altLang="zh-CN" sz="2800" b="1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625725" y="3914140"/>
            <a:ext cx="7892415" cy="2546985"/>
            <a:chOff x="4165" y="6103"/>
            <a:chExt cx="12429" cy="4011"/>
          </a:xfrm>
        </p:grpSpPr>
        <p:cxnSp>
          <p:nvCxnSpPr>
            <p:cNvPr id="2" name="直接连接符 1"/>
            <p:cNvCxnSpPr/>
            <p:nvPr/>
          </p:nvCxnSpPr>
          <p:spPr>
            <a:xfrm>
              <a:off x="4165" y="8185"/>
              <a:ext cx="12429" cy="0"/>
            </a:xfrm>
            <a:prstGeom prst="line">
              <a:avLst/>
            </a:prstGeom>
            <a:ln>
              <a:solidFill>
                <a:srgbClr val="1563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10624" y="6103"/>
              <a:ext cx="0" cy="4011"/>
            </a:xfrm>
            <a:prstGeom prst="line">
              <a:avLst/>
            </a:prstGeom>
            <a:ln>
              <a:solidFill>
                <a:srgbClr val="1563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/>
            <p:cNvSpPr txBox="1"/>
            <p:nvPr/>
          </p:nvSpPr>
          <p:spPr>
            <a:xfrm>
              <a:off x="4924" y="7224"/>
              <a:ext cx="4688" cy="62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ctr">
                <a:buFont typeface="汉仪中黑简" panose="02010600000101010101" charset="-122"/>
                <a:buNone/>
              </a:pPr>
              <a:r>
                <a:rPr lang="zh-CN" alt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rPr>
                <a:t>找对的人</a:t>
              </a:r>
              <a:r>
                <a:rPr lang="zh-TW" alt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rPr>
                <a:t>找</a:t>
              </a:r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rPr>
                <a:t>Right People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2235" y="7224"/>
              <a:ext cx="3088" cy="62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ctr">
                <a:buFont typeface="汉仪中黑简" panose="02010600000101010101" charset="-122"/>
                <a:buNone/>
              </a:pPr>
              <a:r>
                <a:rPr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rPr>
                <a:t>放用Right Ways</a:t>
              </a:r>
              <a:endParaRPr sz="200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547" y="8703"/>
              <a:ext cx="3688" cy="1113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ctr">
                <a:buFont typeface="汉仪中黑简" panose="02010600000101010101" charset="-122"/>
                <a:buNone/>
              </a:pPr>
              <a:r>
                <a:rPr lang="zh-TW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rPr>
                <a:t>放去做</a:t>
              </a:r>
              <a:r>
                <a:rPr lang="en-US" altLang="zh-CN" sz="20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rPr>
                <a:t>ight</a:t>
              </a:r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rPr>
                <a:t> Things</a:t>
              </a:r>
              <a:endPara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endParaRPr>
            </a:p>
            <a:p>
              <a:pPr algn="ctr">
                <a:buFont typeface="汉仪中黑简" panose="02010600000101010101" charset="-122"/>
                <a:buNone/>
              </a:pPr>
              <a:endPara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1807" y="8703"/>
              <a:ext cx="4158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>
                <a:buFont typeface="汉仪中黑简" panose="02010600000101010101" charset="-122"/>
                <a:buNone/>
              </a:pPr>
              <a:r>
                <a:rPr lang="zh-TW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rPr>
                <a:t>放在</a:t>
              </a:r>
              <a:r>
                <a:rPr lang="en-US" altLang="zh-CN" sz="20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rPr>
                <a:t>ght</a:t>
              </a:r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rPr>
                <a:t> Position</a:t>
              </a:r>
              <a:endPara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4678680" y="2105025"/>
            <a:ext cx="9766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2800">
                <a:solidFill>
                  <a:schemeClr val="bg1"/>
                </a:solidFill>
                <a:cs typeface="汉仪中黑简" panose="02010600000101010101" charset="-122"/>
              </a:rPr>
              <a:t>管理</a:t>
            </a:r>
            <a:endParaRPr lang="zh-CN" altLang="en-US" sz="2800">
              <a:solidFill>
                <a:schemeClr val="bg1"/>
              </a:solidFill>
              <a:cs typeface="汉仪中黑简" panose="02010600000101010101" charset="-122"/>
            </a:endParaRPr>
          </a:p>
        </p:txBody>
      </p:sp>
    </p:spTree>
    <p:custDataLst>
      <p:tags r:id="rId1"/>
    </p:custDataLst>
  </p:cSld>
  <p:clrMapOvr>
    <a:masterClrMapping/>
  </p:clrMapOvr>
  <p:transition advTm="341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/>
      <p:bldP spid="9" grpId="0"/>
      <p:bldP spid="15" grpId="0" animBg="1"/>
      <p:bldP spid="3" grpId="1"/>
      <p:bldP spid="17" grpId="1"/>
      <p:bldP spid="5" grpId="0"/>
      <p:bldP spid="9" grpId="1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矩形 15"/>
          <p:cNvSpPr/>
          <p:nvPr/>
        </p:nvSpPr>
        <p:spPr>
          <a:xfrm>
            <a:off x="3604260" y="2374265"/>
            <a:ext cx="8029575" cy="4616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01.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“管”蕴含着权力，体现的是指挥与服从；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42070" y="1051828"/>
            <a:ext cx="1826141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C00000"/>
                </a:solidFill>
                <a:latin typeface="思源黑体" panose="020B0500000000000000" pitchFamily="34" charset="-122"/>
                <a:ea typeface="思源黑体" panose="020B0500000000000000" pitchFamily="34" charset="-122"/>
              </a:defRPr>
            </a:lvl1pPr>
          </a:lstStyle>
          <a:p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管字诠释：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68370" y="1113155"/>
            <a:ext cx="6353175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“</a:t>
            </a:r>
            <a:r>
              <a:rPr kumimoji="0"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管</a:t>
            </a:r>
            <a:r>
              <a:rPr kumimoji="0"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”</a:t>
            </a:r>
            <a:r>
              <a:rPr kumimoji="0"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就是要：管住管好；</a:t>
            </a:r>
            <a:endParaRPr kumimoji="0"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19260" y="6129694"/>
            <a:ext cx="883830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“管”之道在于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对事不对人，就要求对事要按制度来办。</a:t>
            </a:r>
            <a:endParaRPr kumimoji="0"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97919" y="87972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如何管理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71170" y="3322955"/>
            <a:ext cx="4478655" cy="17818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02.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要把“管”的工作做好，需要的是权责界定的清晰和指令流程的通畅。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551420" y="3923030"/>
            <a:ext cx="4434205" cy="4616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03.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支持“管”的是一套制度。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5221605" y="3194685"/>
            <a:ext cx="1749425" cy="1617345"/>
          </a:xfrm>
          <a:prstGeom prst="ellipse">
            <a:avLst/>
          </a:prstGeom>
          <a:solidFill>
            <a:srgbClr val="156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5400">
                <a:cs typeface="汉仪中黑简" panose="02010600000101010101" charset="-122"/>
              </a:rPr>
              <a:t>管</a:t>
            </a:r>
            <a:endParaRPr lang="zh-CN" altLang="en-US" sz="5400">
              <a:cs typeface="汉仪中黑简" panose="02010600000101010101" charset="-122"/>
            </a:endParaRPr>
          </a:p>
        </p:txBody>
      </p:sp>
    </p:spTree>
    <p:custDataLst>
      <p:tags r:id="rId1"/>
    </p:custDataLst>
  </p:cSld>
  <p:clrMapOvr>
    <a:masterClrMapping/>
  </p:clrMapOvr>
  <p:transition advTm="338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3" grpId="0"/>
      <p:bldP spid="8" grpId="0"/>
      <p:bldP spid="10" grpId="0"/>
      <p:bldP spid="11" grpId="0"/>
      <p:bldP spid="17" grpId="0" bldLvl="0" animBg="1"/>
      <p:bldP spid="18" grpId="0" bldLvl="0" animBg="1"/>
      <p:bldP spid="16" grpId="1" animBg="1"/>
      <p:bldP spid="3" grpId="1"/>
      <p:bldP spid="8" grpId="1"/>
      <p:bldP spid="10" grpId="1"/>
      <p:bldP spid="11" grpId="1"/>
      <p:bldP spid="17" grpId="1" animBg="1"/>
      <p:bldP spid="18" grpId="1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682710" y="1063284"/>
            <a:ext cx="1826141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C00000"/>
                </a:solidFill>
                <a:latin typeface="思源黑体" panose="020B0500000000000000" pitchFamily="34" charset="-122"/>
                <a:ea typeface="思源黑体" panose="020B0500000000000000" pitchFamily="34" charset="-122"/>
              </a:defRPr>
            </a:lvl1pPr>
          </a:lstStyle>
          <a:p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理字诠释：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08960" y="1124585"/>
            <a:ext cx="4655820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lvl="1" indent="0"/>
            <a:r>
              <a:rPr kumimoji="0"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“</a:t>
            </a:r>
            <a:r>
              <a:rPr kumimoji="0"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理”之要在于理清理顺</a:t>
            </a:r>
            <a:r>
              <a:rPr kumimoji="0"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；</a:t>
            </a:r>
            <a:endParaRPr kumimoji="0"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54555" y="5920740"/>
            <a:ext cx="8059420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lvl="1" indent="0"/>
            <a:r>
              <a:rPr kumimoji="0"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“理”之道在于对人要讲情面，即对事无情，对人有情。</a:t>
            </a:r>
            <a:endParaRPr kumimoji="0"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00789" y="147662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如何管理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49277" y="2533650"/>
            <a:ext cx="10820778" cy="2367915"/>
            <a:chOff x="1623" y="3786"/>
            <a:chExt cx="15417" cy="3371"/>
          </a:xfrm>
        </p:grpSpPr>
        <p:sp>
          <p:nvSpPr>
            <p:cNvPr id="14" name="六边形 13"/>
            <p:cNvSpPr/>
            <p:nvPr/>
          </p:nvSpPr>
          <p:spPr>
            <a:xfrm>
              <a:off x="1623" y="4367"/>
              <a:ext cx="2541" cy="2063"/>
            </a:xfrm>
            <a:prstGeom prst="hexagon">
              <a:avLst/>
            </a:prstGeom>
            <a:solidFill>
              <a:srgbClr val="1563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solidFill>
                    <a:schemeClr val="bg1"/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rPr>
                <a:t>理</a:t>
              </a:r>
              <a:endParaRPr lang="zh-CN" altLang="en-US" sz="5400" dirty="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201" y="3786"/>
              <a:ext cx="11053" cy="7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6195" lvl="1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rPr>
                <a:t>01.</a:t>
              </a: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rPr>
                <a:t>“理”蕴含着智慧，体现的是沟通与协作。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674" y="4772"/>
              <a:ext cx="12366" cy="148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6195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rPr>
                <a:t>02.  </a:t>
              </a: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rPr>
                <a:t>要把“理”的工作做好，需要的是组织系统的凝聚力和认同感。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165" y="6430"/>
              <a:ext cx="11053" cy="7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6195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rPr>
                <a:t>03.  </a:t>
              </a: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rPr>
                <a:t>支持“理”的是企业文化。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advTm="258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3" grpId="0"/>
      <p:bldP spid="3" grpId="1"/>
      <p:bldP spid="9" grpId="1"/>
      <p:bldP spid="11" grpId="0"/>
      <p:bldP spid="1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944597" y="1648670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C00000"/>
                </a:solidFill>
                <a:latin typeface="思源黑体" panose="020B0500000000000000" pitchFamily="34" charset="-122"/>
                <a:ea typeface="思源黑体" panose="020B0500000000000000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领导者必须具备的三个条件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48175" y="5876180"/>
            <a:ext cx="609600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成功管理他人的能力</a:t>
            </a:r>
            <a:endParaRPr lang="zh-CN" altLang="en-US" sz="2800" b="1" dirty="0"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95074" y="123532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如何管理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4083" y="3566094"/>
            <a:ext cx="3155643" cy="574102"/>
          </a:xfrm>
          <a:prstGeom prst="rect">
            <a:avLst/>
          </a:prstGeom>
          <a:solidFill>
            <a:srgbClr val="156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德行</a:t>
            </a:r>
            <a:r>
              <a:rPr lang="en-US" altLang="zh-CN" sz="2000" b="1" dirty="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(</a:t>
            </a:r>
            <a:r>
              <a:rPr lang="zh-CN" altLang="en-US" sz="2000" b="1" dirty="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人品好）</a:t>
            </a:r>
            <a:endParaRPr lang="zh-CN" altLang="en-US" sz="2000" b="1" dirty="0"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192823" y="3555843"/>
            <a:ext cx="3155643" cy="574102"/>
          </a:xfrm>
          <a:prstGeom prst="rect">
            <a:avLst/>
          </a:prstGeom>
          <a:solidFill>
            <a:srgbClr val="156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智慧（有预见）</a:t>
            </a:r>
            <a:endParaRPr lang="zh-CN" altLang="en-US" sz="2000" b="1" dirty="0"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343453" y="3556206"/>
            <a:ext cx="3155643" cy="574102"/>
          </a:xfrm>
          <a:prstGeom prst="rect">
            <a:avLst/>
          </a:prstGeom>
          <a:solidFill>
            <a:srgbClr val="156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能力（做事强）</a:t>
            </a:r>
            <a:endParaRPr lang="zh-CN" altLang="en-US" sz="2000" b="1" dirty="0"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</p:spTree>
    <p:custDataLst>
      <p:tags r:id="rId1"/>
    </p:custDataLst>
  </p:cSld>
  <p:clrMapOvr>
    <a:masterClrMapping/>
  </p:clrMapOvr>
  <p:transition advTm="61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7" grpId="0" bldLvl="0" animBg="1"/>
      <p:bldP spid="18" grpId="0" bldLvl="0" animBg="1"/>
      <p:bldP spid="20" grpId="0" bldLvl="0" animBg="1"/>
      <p:bldP spid="5" grpId="1"/>
      <p:bldP spid="11" grpId="0"/>
      <p:bldP spid="13" grpId="1"/>
      <p:bldP spid="17" grpId="1" animBg="1"/>
      <p:bldP spid="18" grpId="1" animBg="1"/>
      <p:bldP spid="20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" name="组合 10"/>
          <p:cNvGrpSpPr/>
          <p:nvPr/>
        </p:nvGrpSpPr>
        <p:grpSpPr>
          <a:xfrm>
            <a:off x="8121493" y="2834995"/>
            <a:ext cx="3838097" cy="2563775"/>
            <a:chOff x="12266" y="4027"/>
            <a:chExt cx="6594" cy="4472"/>
          </a:xfrm>
        </p:grpSpPr>
        <p:sp>
          <p:nvSpPr>
            <p:cNvPr id="10" name="矩形 9"/>
            <p:cNvSpPr/>
            <p:nvPr/>
          </p:nvSpPr>
          <p:spPr>
            <a:xfrm>
              <a:off x="12266" y="4027"/>
              <a:ext cx="6233" cy="4086"/>
            </a:xfrm>
            <a:prstGeom prst="rect">
              <a:avLst/>
            </a:prstGeom>
            <a:solidFill>
              <a:schemeClr val="bg1"/>
            </a:solidFill>
            <a:ln w="63500">
              <a:solidFill>
                <a:srgbClr val="1563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中黑简" panose="02010600000101010101" charset="-122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922" y="4477"/>
              <a:ext cx="5938" cy="4022"/>
            </a:xfrm>
            <a:prstGeom prst="rect">
              <a:avLst/>
            </a:prstGeom>
          </p:spPr>
        </p:pic>
      </p:grpSp>
      <p:sp>
        <p:nvSpPr>
          <p:cNvPr id="3" name="文本框 2"/>
          <p:cNvSpPr txBox="1"/>
          <p:nvPr/>
        </p:nvSpPr>
        <p:spPr>
          <a:xfrm>
            <a:off x="1581659" y="1295467"/>
            <a:ext cx="60976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C00000"/>
                </a:solidFill>
                <a:latin typeface="思源黑体" panose="020B0500000000000000" pitchFamily="34" charset="-122"/>
                <a:ea typeface="思源黑体" panose="020B0500000000000000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钟声管理的启示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4650" y="2113915"/>
            <a:ext cx="7538085" cy="3784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Bef>
                <a:spcPts val="0"/>
              </a:spcBef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一个小和尚在庙里担任撞钟一职，三个月之后，住持宣布调他到后院劈柴挑水，原因是他不能胜任撞钟一职。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  <a:p>
            <a:pPr>
              <a:lnSpc>
                <a:spcPct val="200000"/>
              </a:lnSpc>
              <a:spcBef>
                <a:spcPts val="0"/>
              </a:spcBef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小和尚很不服气地问：“我撞的钟难道不准时、不响亮？”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  <a:p>
            <a:pPr>
              <a:lnSpc>
                <a:spcPct val="200000"/>
              </a:lnSpc>
              <a:spcBef>
                <a:spcPts val="0"/>
              </a:spcBef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老住持耐心地告诉他：“你撞的钟虽然很准时、也很响亮，但钟声空泛、疲软，没有感召力。钟声是要唤醒沉迷的众生，因此，撞出的钟声不仅要洪亮，而且要圆润、浑厚、深沉、悠远。”      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53494" y="129247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如何管理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</p:spTree>
    <p:custDataLst>
      <p:tags r:id="rId2"/>
    </p:custDataLst>
  </p:cSld>
  <p:clrMapOvr>
    <a:masterClrMapping/>
  </p:clrMapOvr>
  <p:transition advTm="398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9" grpId="0"/>
      <p:bldP spid="3" grpId="1"/>
      <p:bldP spid="5" grpId="1"/>
      <p:bldP spid="9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圆角矩形 5"/>
          <p:cNvSpPr/>
          <p:nvPr/>
        </p:nvSpPr>
        <p:spPr>
          <a:xfrm>
            <a:off x="1179830" y="5494655"/>
            <a:ext cx="9307830" cy="687070"/>
          </a:xfrm>
          <a:prstGeom prst="roundRect">
            <a:avLst/>
          </a:prstGeom>
          <a:solidFill>
            <a:srgbClr val="156389"/>
          </a:solidFill>
          <a:ln>
            <a:solidFill>
              <a:srgbClr val="1563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黑简" panose="02010600000101010101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71575" y="4460240"/>
            <a:ext cx="9307830" cy="687070"/>
          </a:xfrm>
          <a:prstGeom prst="roundRect">
            <a:avLst/>
          </a:prstGeom>
          <a:solidFill>
            <a:srgbClr val="156389"/>
          </a:solidFill>
          <a:ln>
            <a:solidFill>
              <a:srgbClr val="1563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黑简" panose="02010600000101010101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171575" y="3425825"/>
            <a:ext cx="9307830" cy="687070"/>
          </a:xfrm>
          <a:prstGeom prst="roundRect">
            <a:avLst/>
          </a:prstGeom>
          <a:solidFill>
            <a:srgbClr val="156389"/>
          </a:solidFill>
          <a:ln>
            <a:solidFill>
              <a:srgbClr val="1563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黑简" panose="0201060000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62884" y="1032770"/>
            <a:ext cx="6097604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C00000"/>
                </a:solidFill>
                <a:latin typeface="思源黑体" panose="020B0500000000000000" pitchFamily="34" charset="-122"/>
                <a:ea typeface="思源黑体" panose="020B0500000000000000" pitchFamily="34" charset="-122"/>
              </a:defRPr>
            </a:lvl1pPr>
          </a:lstStyle>
          <a:p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钟声管理的启示分析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59819" y="72732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如何管理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62670" y="2328288"/>
            <a:ext cx="508000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从管理的角度讲，住持犯了三个错误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88260" y="3562985"/>
            <a:ext cx="7016115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>
              <a:buFont typeface="汉仪中黑简" panose="02010600000101010101" charset="-122"/>
              <a:buNone/>
            </a:pPr>
            <a:r>
              <a:rPr lang="en-US" altLang="zh-CN" sz="2000" dirty="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01.</a:t>
            </a:r>
            <a:r>
              <a:rPr lang="zh-CN" altLang="en-US" sz="2000" dirty="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是没有提前公布工作标准，钟要撞到什么程度；</a:t>
            </a:r>
            <a:endParaRPr lang="zh-CN" altLang="en-US" sz="2000" dirty="0">
              <a:solidFill>
                <a:schemeClr val="bg1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46200" y="4604385"/>
            <a:ext cx="9133205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>
              <a:buFont typeface="汉仪中黑简" panose="02010600000101010101" charset="-122"/>
              <a:buNone/>
            </a:pPr>
            <a:r>
              <a:rPr lang="en-US" altLang="zh-CN" sz="2000" dirty="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02.</a:t>
            </a:r>
            <a:r>
              <a:rPr lang="zh-CN" altLang="en-US" sz="2000" dirty="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是没有说明撞钟的重要性，而不明白工作的意义，容易使他产生懈怠心理；</a:t>
            </a:r>
            <a:endParaRPr lang="zh-CN" altLang="en-US" sz="2000" dirty="0">
              <a:solidFill>
                <a:schemeClr val="bg1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57145" y="5605780"/>
            <a:ext cx="6866255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>
              <a:buFont typeface="汉仪中黑简" panose="02010600000101010101" charset="-122"/>
              <a:buNone/>
            </a:pPr>
            <a:r>
              <a:rPr lang="en-US" altLang="zh-CN" sz="2000" dirty="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03.</a:t>
            </a:r>
            <a:r>
              <a:rPr lang="zh-CN" altLang="en-US" sz="2000" dirty="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是没有进行相应的训练，使小和尚具备相应的工作技能。</a:t>
            </a:r>
            <a:endParaRPr lang="zh-CN" altLang="en-US" sz="2000" dirty="0">
              <a:solidFill>
                <a:schemeClr val="bg1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</p:spTree>
    <p:custDataLst>
      <p:tags r:id="rId1"/>
    </p:custDataLst>
  </p:cSld>
  <p:clrMapOvr>
    <a:masterClrMapping/>
  </p:clrMapOvr>
  <p:transition advTm="586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1" grpId="0"/>
      <p:bldP spid="4" grpId="0" bldLvl="0" animBg="1"/>
      <p:bldP spid="2" grpId="1"/>
      <p:bldP spid="9" grpId="1"/>
      <p:bldP spid="11" grpId="1"/>
      <p:bldP spid="12" grpId="0"/>
      <p:bldP spid="13" grpId="0"/>
      <p:bldP spid="14" grpId="0"/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660400" y="2459990"/>
            <a:ext cx="5342890" cy="514985"/>
            <a:chOff x="1458222" y="2401301"/>
            <a:chExt cx="5648043" cy="574102"/>
          </a:xfrm>
          <a:solidFill>
            <a:srgbClr val="156389"/>
          </a:solidFill>
        </p:grpSpPr>
        <p:sp>
          <p:nvSpPr>
            <p:cNvPr id="13" name="矩形 12"/>
            <p:cNvSpPr/>
            <p:nvPr/>
          </p:nvSpPr>
          <p:spPr>
            <a:xfrm>
              <a:off x="1458222" y="2401301"/>
              <a:ext cx="863250" cy="57410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rPr>
                <a:t>01</a:t>
              </a:r>
              <a:endParaRPr lang="en-US" altLang="zh-CN" b="1" dirty="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489960" y="2401301"/>
              <a:ext cx="4616305" cy="574102"/>
            </a:xfrm>
            <a:prstGeom prst="rect">
              <a:avLst/>
            </a:prstGeom>
            <a:noFill/>
            <a:ln>
              <a:solidFill>
                <a:srgbClr val="1563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90000"/>
                </a:lnSpc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rPr>
                <a:t>明确工作职责（让执行者知道做什么）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211559" y="1167321"/>
            <a:ext cx="60976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C00000"/>
                </a:solidFill>
                <a:latin typeface="思源黑体" panose="020B0500000000000000" pitchFamily="34" charset="-122"/>
                <a:ea typeface="思源黑体" panose="020B0500000000000000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好的管理者应该会：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99164" y="5748732"/>
            <a:ext cx="60976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没有不合格的员工，只有不合格的管理者。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92204" y="114007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如何管理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492875" y="2459990"/>
            <a:ext cx="5294630" cy="514985"/>
            <a:chOff x="1458222" y="2401301"/>
            <a:chExt cx="5597027" cy="574102"/>
          </a:xfrm>
          <a:solidFill>
            <a:srgbClr val="156389"/>
          </a:solidFill>
        </p:grpSpPr>
        <p:sp>
          <p:nvSpPr>
            <p:cNvPr id="4" name="矩形 3"/>
            <p:cNvSpPr/>
            <p:nvPr/>
          </p:nvSpPr>
          <p:spPr>
            <a:xfrm>
              <a:off x="1458222" y="2401301"/>
              <a:ext cx="863250" cy="57410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rPr>
                <a:t>02</a:t>
              </a:r>
              <a:endParaRPr lang="en-US" altLang="zh-CN" b="1" dirty="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2489960" y="2401301"/>
              <a:ext cx="4565289" cy="574102"/>
            </a:xfrm>
            <a:prstGeom prst="rect">
              <a:avLst/>
            </a:prstGeom>
            <a:noFill/>
            <a:ln>
              <a:solidFill>
                <a:srgbClr val="1563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>
                <a:lnSpc>
                  <a:spcPct val="100000"/>
                </a:lnSpc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rPr>
                <a:t>明白工作的意义（为什么做）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60400" y="4015105"/>
            <a:ext cx="5342255" cy="514985"/>
            <a:chOff x="1458222" y="2401301"/>
            <a:chExt cx="5647372" cy="574102"/>
          </a:xfrm>
          <a:solidFill>
            <a:srgbClr val="156389"/>
          </a:solidFill>
        </p:grpSpPr>
        <p:sp>
          <p:nvSpPr>
            <p:cNvPr id="8" name="矩形 7"/>
            <p:cNvSpPr/>
            <p:nvPr/>
          </p:nvSpPr>
          <p:spPr>
            <a:xfrm>
              <a:off x="1458222" y="2401301"/>
              <a:ext cx="863250" cy="57410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rPr>
                <a:t>03</a:t>
              </a:r>
              <a:endParaRPr lang="en-US" altLang="zh-CN" b="1" dirty="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489960" y="2401301"/>
              <a:ext cx="4615634" cy="574102"/>
            </a:xfrm>
            <a:prstGeom prst="rect">
              <a:avLst/>
            </a:prstGeom>
            <a:noFill/>
            <a:ln>
              <a:solidFill>
                <a:srgbClr val="1563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>
                <a:lnSpc>
                  <a:spcPct val="100000"/>
                </a:lnSpc>
              </a:pPr>
              <a:endParaRPr lang="zh-CN" altLang="en-US" sz="2000" dirty="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endParaRPr>
            </a:p>
            <a:p>
              <a:pPr>
                <a:lnSpc>
                  <a:spcPct val="100000"/>
                </a:lnSpc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rPr>
                <a:t>统一做事的方法 （怎样做）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endParaRPr>
            </a:p>
            <a:p>
              <a:pPr>
                <a:lnSpc>
                  <a:spcPct val="80000"/>
                </a:lnSpc>
              </a:pP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492875" y="4015105"/>
            <a:ext cx="5294630" cy="514985"/>
            <a:chOff x="1458222" y="2401301"/>
            <a:chExt cx="5597027" cy="574102"/>
          </a:xfrm>
          <a:solidFill>
            <a:srgbClr val="156389"/>
          </a:solidFill>
        </p:grpSpPr>
        <p:sp>
          <p:nvSpPr>
            <p:cNvPr id="21" name="矩形 20"/>
            <p:cNvSpPr/>
            <p:nvPr/>
          </p:nvSpPr>
          <p:spPr>
            <a:xfrm>
              <a:off x="1458222" y="2401301"/>
              <a:ext cx="863250" cy="57410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rPr>
                <a:t>04</a:t>
              </a:r>
              <a:endParaRPr lang="en-US" altLang="zh-CN" b="1" dirty="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2489960" y="2401301"/>
              <a:ext cx="4565289" cy="574102"/>
            </a:xfrm>
            <a:prstGeom prst="rect">
              <a:avLst/>
            </a:prstGeom>
            <a:noFill/>
            <a:ln>
              <a:solidFill>
                <a:srgbClr val="1563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>
                <a:lnSpc>
                  <a:spcPct val="100000"/>
                </a:lnSpc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rPr>
                <a:t>制定工作标准 （做到什么程度）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advTm="245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2" grpId="0"/>
      <p:bldP spid="5" grpId="1"/>
      <p:bldP spid="9" grpId="1"/>
      <p:bldP spid="12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" name="圆角矩形 24"/>
          <p:cNvSpPr/>
          <p:nvPr/>
        </p:nvSpPr>
        <p:spPr>
          <a:xfrm>
            <a:off x="5169535" y="5116830"/>
            <a:ext cx="4832350" cy="638175"/>
          </a:xfrm>
          <a:prstGeom prst="roundRect">
            <a:avLst/>
          </a:prstGeom>
          <a:solidFill>
            <a:srgbClr val="156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黑简" panose="02010600000101010101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5169535" y="4230370"/>
            <a:ext cx="4832350" cy="638175"/>
          </a:xfrm>
          <a:prstGeom prst="roundRect">
            <a:avLst/>
          </a:prstGeom>
          <a:solidFill>
            <a:srgbClr val="156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黑简" panose="02010600000101010101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5179060" y="3320415"/>
            <a:ext cx="4832350" cy="638175"/>
          </a:xfrm>
          <a:prstGeom prst="roundRect">
            <a:avLst/>
          </a:prstGeom>
          <a:solidFill>
            <a:srgbClr val="156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黑简" panose="0201060000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9380" y="1405906"/>
            <a:ext cx="42758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C00000"/>
                </a:solidFill>
                <a:latin typeface="思源黑体" panose="020B0500000000000000" pitchFamily="34" charset="-122"/>
                <a:ea typeface="思源黑体" panose="020B0500000000000000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修路原则（如何对事不对人）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42064" y="129247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如何管理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29970" y="2270125"/>
            <a:ext cx="10880090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01.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如果有人出了差错，千万别急着抱怨这个人有问题，建议应该检查“路”，是不是路有问题；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82565" y="3458210"/>
            <a:ext cx="4606290" cy="3987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lvl="1"/>
            <a:r>
              <a:rPr lang="en-US" altLang="zh-CN" sz="2000" dirty="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02.</a:t>
            </a:r>
            <a:r>
              <a:rPr lang="zh-CN" altLang="en-US" sz="2000" dirty="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管理者的核心是修路，而不是管人；</a:t>
            </a:r>
            <a:endParaRPr lang="zh-CN" altLang="en-US" sz="2000" dirty="0">
              <a:solidFill>
                <a:schemeClr val="bg1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82565" y="4338320"/>
            <a:ext cx="4606290" cy="3987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lvl="1"/>
            <a:r>
              <a:rPr lang="en-US" altLang="zh-CN" sz="2000" dirty="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03.</a:t>
            </a:r>
            <a:r>
              <a:rPr lang="zh-CN" altLang="en-US" sz="2000" dirty="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只要发现问题，就要立即“修路”；</a:t>
            </a:r>
            <a:endParaRPr lang="zh-CN" altLang="en-US" sz="2000" dirty="0">
              <a:solidFill>
                <a:schemeClr val="bg1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293360" y="5241290"/>
            <a:ext cx="4098290" cy="3987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lvl="1"/>
            <a:r>
              <a:rPr lang="en-US" altLang="zh-CN" sz="2000" dirty="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04.</a:t>
            </a:r>
            <a:r>
              <a:rPr lang="zh-CN" altLang="en-US" sz="2000" dirty="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路指的是制度，规则，政策等。</a:t>
            </a:r>
            <a:endParaRPr lang="zh-CN" altLang="en-US" sz="2000" dirty="0">
              <a:solidFill>
                <a:schemeClr val="bg1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9335" y="3123565"/>
            <a:ext cx="3635375" cy="282829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advTm="331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25" grpId="0" animBg="1"/>
      <p:bldP spid="24" grpId="0" animBg="1"/>
      <p:bldP spid="23" grpId="0" animBg="1"/>
      <p:bldP spid="3" grpId="1"/>
      <p:bldP spid="9" grpId="1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圆角矩形 13"/>
          <p:cNvSpPr/>
          <p:nvPr/>
        </p:nvSpPr>
        <p:spPr>
          <a:xfrm>
            <a:off x="6422390" y="4755515"/>
            <a:ext cx="1123950" cy="838835"/>
          </a:xfrm>
          <a:prstGeom prst="roundRect">
            <a:avLst/>
          </a:prstGeom>
          <a:solidFill>
            <a:srgbClr val="156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黑简" panose="02010600000101010101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002665" y="4800600"/>
            <a:ext cx="1123950" cy="838835"/>
          </a:xfrm>
          <a:prstGeom prst="roundRect">
            <a:avLst/>
          </a:prstGeom>
          <a:solidFill>
            <a:srgbClr val="156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黑简" panose="02010600000101010101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422390" y="2751455"/>
            <a:ext cx="1123950" cy="838835"/>
          </a:xfrm>
          <a:prstGeom prst="roundRect">
            <a:avLst/>
          </a:prstGeom>
          <a:solidFill>
            <a:srgbClr val="156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黑简" panose="02010600000101010101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002665" y="2757170"/>
            <a:ext cx="1123950" cy="838835"/>
          </a:xfrm>
          <a:prstGeom prst="roundRect">
            <a:avLst/>
          </a:prstGeom>
          <a:solidFill>
            <a:srgbClr val="156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黑简" panose="02010600000101010101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4920615" y="601980"/>
            <a:ext cx="198247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目 录</a:t>
            </a:r>
            <a:endParaRPr lang="zh-CN" alt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4920615" y="1583690"/>
            <a:ext cx="25565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en-US" altLang="zh-CN" sz="24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CONTENTS</a:t>
            </a:r>
            <a:endParaRPr lang="en-US" altLang="zh-CN" sz="2400" b="1" spc="3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690205" y="2799234"/>
            <a:ext cx="2878791" cy="899295"/>
            <a:chOff x="5258790" y="2483639"/>
            <a:chExt cx="2878791" cy="899295"/>
          </a:xfrm>
        </p:grpSpPr>
        <p:sp>
          <p:nvSpPr>
            <p:cNvPr id="82" name="文本框 81"/>
            <p:cNvSpPr txBox="1"/>
            <p:nvPr/>
          </p:nvSpPr>
          <p:spPr>
            <a:xfrm>
              <a:off x="5334726" y="2483639"/>
              <a:ext cx="1960880" cy="5835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>
                <a:defRPr sz="3200" spc="300">
                  <a:solidFill>
                    <a:srgbClr val="245188"/>
                  </a:solidFill>
                  <a:effectLst>
                    <a:outerShdw blurRad="127000" dist="63500" dir="2700000" algn="tl" rotWithShape="0">
                      <a:schemeClr val="accent1">
                        <a:alpha val="20000"/>
                      </a:scheme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pPr indent="0">
                <a:buNone/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rPr>
                <a:t>中层管理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endParaRP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5258790" y="3045749"/>
              <a:ext cx="2878791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</a:lstStyle>
            <a:p>
              <a:pPr algn="l"/>
              <a:r>
                <a:rPr lang="en-US" altLang="zh-CN" sz="1600" spc="1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rPr>
                <a:t>middle management</a:t>
              </a:r>
              <a:endParaRPr lang="en-US" altLang="zh-CN" sz="1600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245291" y="2757228"/>
            <a:ext cx="3090855" cy="953706"/>
            <a:chOff x="6089581" y="1302443"/>
            <a:chExt cx="3090855" cy="953706"/>
          </a:xfrm>
        </p:grpSpPr>
        <p:sp>
          <p:nvSpPr>
            <p:cNvPr id="89" name="文本框 88"/>
            <p:cNvSpPr txBox="1"/>
            <p:nvPr/>
          </p:nvSpPr>
          <p:spPr>
            <a:xfrm>
              <a:off x="6089828" y="1302443"/>
              <a:ext cx="2595880" cy="5835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>
                <a:defRPr sz="4800" spc="600">
                  <a:solidFill>
                    <a:srgbClr val="245188"/>
                  </a:solidFill>
                  <a:effectLst>
                    <a:outerShdw blurRad="127000" dist="63500" dir="2700000" algn="tl" rotWithShape="0">
                      <a:schemeClr val="accent1">
                        <a:alpha val="40000"/>
                      </a:scheme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pPr indent="0">
                <a:buNone/>
              </a:pPr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rPr>
                <a:t>什么是团队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6089581" y="1917595"/>
              <a:ext cx="30908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</a:lstStyle>
            <a:p>
              <a:pPr algn="l"/>
              <a:r>
                <a:rPr lang="en-US" altLang="zh-CN" sz="1600" spc="1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rPr>
                <a:t>What is a team</a:t>
              </a:r>
              <a:endParaRPr lang="en-US" altLang="zh-CN" sz="1600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637780" y="4935534"/>
            <a:ext cx="4262755" cy="960433"/>
            <a:chOff x="3833414" y="4863325"/>
            <a:chExt cx="4262705" cy="857528"/>
          </a:xfrm>
        </p:grpSpPr>
        <p:sp>
          <p:nvSpPr>
            <p:cNvPr id="84" name="文本框 83"/>
            <p:cNvSpPr txBox="1"/>
            <p:nvPr/>
          </p:nvSpPr>
          <p:spPr>
            <a:xfrm>
              <a:off x="3833414" y="4863325"/>
              <a:ext cx="4262705" cy="52103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>
                <a:defRPr sz="3200" spc="300">
                  <a:solidFill>
                    <a:srgbClr val="245188"/>
                  </a:solidFill>
                  <a:effectLst>
                    <a:outerShdw blurRad="127000" dist="63500" dir="2700000" algn="tl" rotWithShape="0">
                      <a:schemeClr val="accent1">
                        <a:alpha val="20000"/>
                      </a:scheme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pPr indent="0">
                <a:buNone/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rPr>
                <a:t>给管理者的建议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endParaRP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3921677" y="5419796"/>
              <a:ext cx="3662002" cy="3010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</a:lstStyle>
            <a:p>
              <a:pPr algn="l"/>
              <a:r>
                <a:rPr lang="en-US" altLang="zh-CN" sz="1600" spc="1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rPr>
                <a:t>Advice to managers</a:t>
              </a:r>
              <a:endParaRPr lang="en-US" altLang="zh-CN" sz="1600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184405" y="4931025"/>
            <a:ext cx="3275756" cy="925698"/>
            <a:chOff x="4584070" y="3657850"/>
            <a:chExt cx="3275756" cy="925698"/>
          </a:xfrm>
        </p:grpSpPr>
        <p:sp>
          <p:nvSpPr>
            <p:cNvPr id="83" name="文本框 82"/>
            <p:cNvSpPr txBox="1"/>
            <p:nvPr/>
          </p:nvSpPr>
          <p:spPr>
            <a:xfrm>
              <a:off x="4584070" y="3657850"/>
              <a:ext cx="1960880" cy="5835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>
                <a:defRPr sz="3200" spc="300">
                  <a:solidFill>
                    <a:srgbClr val="245188"/>
                  </a:solidFill>
                  <a:effectLst>
                    <a:outerShdw blurRad="127000" dist="63500" dir="2700000" algn="tl" rotWithShape="0">
                      <a:schemeClr val="accent1">
                        <a:alpha val="20000"/>
                      </a:scheme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pPr indent="0">
                <a:buNone/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rPr>
                <a:t>如何管理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endParaRP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4685218" y="4244994"/>
              <a:ext cx="31746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</a:lstStyle>
            <a:p>
              <a:pPr algn="l"/>
              <a:r>
                <a:rPr lang="en-US" altLang="zh-CN" sz="1600" spc="1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rPr>
                <a:t>How to manage</a:t>
              </a:r>
              <a:endParaRPr lang="en-US" altLang="zh-CN" sz="1600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124585" y="2836545"/>
            <a:ext cx="10020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solidFill>
                  <a:schemeClr val="bg1"/>
                </a:solidFill>
                <a:cs typeface="汉仪中黑简" panose="02010600000101010101" charset="-122"/>
              </a:rPr>
              <a:t>01.</a:t>
            </a:r>
            <a:endParaRPr lang="en-US" altLang="zh-CN" sz="4000">
              <a:solidFill>
                <a:schemeClr val="bg1"/>
              </a:solidFill>
              <a:cs typeface="汉仪中黑简" panose="0201060000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51295" y="2812415"/>
            <a:ext cx="9950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solidFill>
                  <a:schemeClr val="bg1"/>
                </a:solidFill>
                <a:cs typeface="汉仪中黑简" panose="02010600000101010101" charset="-122"/>
              </a:rPr>
              <a:t>02.</a:t>
            </a:r>
            <a:endParaRPr lang="en-US" altLang="zh-CN" sz="4000">
              <a:solidFill>
                <a:schemeClr val="bg1"/>
              </a:solidFill>
              <a:cs typeface="汉仪中黑简" panose="0201060000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24585" y="4894580"/>
            <a:ext cx="10598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solidFill>
                  <a:schemeClr val="bg1"/>
                </a:solidFill>
                <a:cs typeface="汉仪中黑简" panose="02010600000101010101" charset="-122"/>
              </a:rPr>
              <a:t>03.</a:t>
            </a:r>
            <a:endParaRPr lang="en-US" altLang="zh-CN" sz="4000">
              <a:solidFill>
                <a:schemeClr val="bg1"/>
              </a:solidFill>
              <a:cs typeface="汉仪中黑简" panose="0201060000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95110" y="4869180"/>
            <a:ext cx="10420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solidFill>
                  <a:schemeClr val="bg1"/>
                </a:solidFill>
                <a:cs typeface="汉仪中黑简" panose="02010600000101010101" charset="-122"/>
              </a:rPr>
              <a:t>04.</a:t>
            </a:r>
            <a:endParaRPr lang="en-US" altLang="zh-CN" sz="4000">
              <a:solidFill>
                <a:schemeClr val="bg1"/>
              </a:solidFill>
              <a:cs typeface="汉仪中黑简" panose="02010600000101010101" charset="-122"/>
            </a:endParaRPr>
          </a:p>
        </p:txBody>
      </p:sp>
    </p:spTree>
    <p:custDataLst>
      <p:tags r:id="rId1"/>
    </p:custDataLst>
  </p:cSld>
  <p:clrMapOvr>
    <a:masterClrMapping/>
  </p:clrMapOvr>
  <p:transition advTm="336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9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  <p:bldP spid="91" grpId="0"/>
      <p:bldP spid="14" grpId="0" animBg="1"/>
      <p:bldP spid="13" grpId="0" animBg="1"/>
      <p:bldP spid="12" grpId="0" animBg="1"/>
      <p:bldP spid="11" grpId="0" animBg="1"/>
      <p:bldP spid="90" grpId="1"/>
      <p:bldP spid="91" grpId="1"/>
      <p:bldP spid="2" grpId="0"/>
      <p:bldP spid="3" grpId="0"/>
      <p:bldP spid="4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426719" y="1042912"/>
            <a:ext cx="432602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C00000"/>
                </a:solidFill>
                <a:latin typeface="思源黑体" panose="020B0500000000000000" pitchFamily="34" charset="-122"/>
                <a:ea typeface="思源黑体" panose="020B0500000000000000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制度就是路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58549" y="168617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如何管理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35480" y="2367915"/>
            <a:ext cx="3418840" cy="1014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195" lvl="1" indent="0">
              <a:buNone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如果有人干活偷懒，一定是因为现行的规则即“路”能给他人偷懒的机会。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29080" y="4821555"/>
            <a:ext cx="4222750" cy="1014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195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如果有人需要别人监督才能做好工作，那一定是因为你还没有设计出一套足以让人自律的游戏规则。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53350" y="4622165"/>
            <a:ext cx="3672840" cy="1014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195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如果某一环节经常出现扯皮现象，那一定是因为这段“路”上职责划分的不够细致明确。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15950" y="2367915"/>
            <a:ext cx="1282065" cy="975995"/>
            <a:chOff x="610" y="3189"/>
            <a:chExt cx="2019" cy="1537"/>
          </a:xfrm>
        </p:grpSpPr>
        <p:sp>
          <p:nvSpPr>
            <p:cNvPr id="7" name="文本框 6"/>
            <p:cNvSpPr txBox="1"/>
            <p:nvPr/>
          </p:nvSpPr>
          <p:spPr>
            <a:xfrm>
              <a:off x="610" y="3405"/>
              <a:ext cx="107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200">
                  <a:cs typeface="汉仪中黑简" panose="02010600000101010101" charset="-122"/>
                </a:rPr>
                <a:t>01</a:t>
              </a:r>
              <a:endParaRPr lang="en-US" altLang="zh-CN" sz="3200">
                <a:cs typeface="汉仪中黑简" panose="02010600000101010101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 flipV="1">
              <a:off x="1741" y="3189"/>
              <a:ext cx="888" cy="1537"/>
            </a:xfrm>
            <a:prstGeom prst="line">
              <a:avLst/>
            </a:prstGeom>
            <a:ln>
              <a:solidFill>
                <a:srgbClr val="1563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411480" y="4624705"/>
            <a:ext cx="1091565" cy="975995"/>
            <a:chOff x="910" y="3189"/>
            <a:chExt cx="1719" cy="1537"/>
          </a:xfrm>
        </p:grpSpPr>
        <p:sp>
          <p:nvSpPr>
            <p:cNvPr id="23" name="文本框 22"/>
            <p:cNvSpPr txBox="1"/>
            <p:nvPr/>
          </p:nvSpPr>
          <p:spPr>
            <a:xfrm>
              <a:off x="910" y="3405"/>
              <a:ext cx="107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200">
                  <a:cs typeface="汉仪中黑简" panose="02010600000101010101" charset="-122"/>
                </a:rPr>
                <a:t>03</a:t>
              </a:r>
              <a:endParaRPr lang="en-US" altLang="zh-CN" sz="3200">
                <a:cs typeface="汉仪中黑简" panose="02010600000101010101" charset="-122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 flipV="1">
              <a:off x="1741" y="3189"/>
              <a:ext cx="888" cy="1537"/>
            </a:xfrm>
            <a:prstGeom prst="line">
              <a:avLst/>
            </a:prstGeom>
            <a:ln>
              <a:solidFill>
                <a:srgbClr val="1563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24"/>
          <p:cNvSpPr txBox="1"/>
          <p:nvPr/>
        </p:nvSpPr>
        <p:spPr>
          <a:xfrm>
            <a:off x="7341870" y="2486025"/>
            <a:ext cx="3906520" cy="101473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36195" lvl="1" indent="0">
              <a:buNone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如果有人不求上进，那一定是因为激励措施还不够有力，或至少是你还没有找到激励他的办法。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226810" y="2351405"/>
            <a:ext cx="1091565" cy="975995"/>
            <a:chOff x="910" y="3189"/>
            <a:chExt cx="1719" cy="1537"/>
          </a:xfrm>
        </p:grpSpPr>
        <p:sp>
          <p:nvSpPr>
            <p:cNvPr id="27" name="文本框 26"/>
            <p:cNvSpPr txBox="1"/>
            <p:nvPr/>
          </p:nvSpPr>
          <p:spPr>
            <a:xfrm>
              <a:off x="910" y="3405"/>
              <a:ext cx="107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200">
                  <a:cs typeface="汉仪中黑简" panose="02010600000101010101" charset="-122"/>
                </a:rPr>
                <a:t>02</a:t>
              </a:r>
              <a:endParaRPr lang="en-US" altLang="zh-CN" sz="3200">
                <a:cs typeface="汉仪中黑简" panose="02010600000101010101" charset="-122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 flipV="1">
              <a:off x="1741" y="3189"/>
              <a:ext cx="888" cy="1537"/>
            </a:xfrm>
            <a:prstGeom prst="line">
              <a:avLst/>
            </a:prstGeom>
            <a:ln>
              <a:solidFill>
                <a:srgbClr val="1563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6383655" y="4660900"/>
            <a:ext cx="1091565" cy="975995"/>
            <a:chOff x="910" y="3189"/>
            <a:chExt cx="1719" cy="1537"/>
          </a:xfrm>
        </p:grpSpPr>
        <p:sp>
          <p:nvSpPr>
            <p:cNvPr id="30" name="文本框 29"/>
            <p:cNvSpPr txBox="1"/>
            <p:nvPr/>
          </p:nvSpPr>
          <p:spPr>
            <a:xfrm>
              <a:off x="910" y="3405"/>
              <a:ext cx="107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200">
                  <a:cs typeface="汉仪中黑简" panose="02010600000101010101" charset="-122"/>
                </a:rPr>
                <a:t>04</a:t>
              </a:r>
              <a:endParaRPr lang="en-US" altLang="zh-CN" sz="3200">
                <a:cs typeface="汉仪中黑简" panose="02010600000101010101" charset="-122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 flipV="1">
              <a:off x="1741" y="3189"/>
              <a:ext cx="888" cy="1537"/>
            </a:xfrm>
            <a:prstGeom prst="line">
              <a:avLst/>
            </a:prstGeom>
            <a:ln>
              <a:solidFill>
                <a:srgbClr val="1563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  <p:transition advTm="277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2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3" grpId="1"/>
      <p:bldP spid="14" grpId="1"/>
      <p:bldP spid="12" grpId="0"/>
      <p:bldP spid="10" grpId="0"/>
      <p:bldP spid="8" grpId="0"/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1447800" y="2064385"/>
            <a:ext cx="9778365" cy="3509645"/>
          </a:xfrm>
          <a:prstGeom prst="roundRect">
            <a:avLst/>
          </a:prstGeom>
          <a:solidFill>
            <a:srgbClr val="156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黑简" panose="0201060000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01925" y="3709035"/>
            <a:ext cx="7144385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管理者最首要的工作，就是帮助员工找到适合他的工作位置。</a:t>
            </a:r>
            <a:endParaRPr lang="zh-CN" altLang="en-US" sz="2000" dirty="0">
              <a:solidFill>
                <a:schemeClr val="bg1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  <a:p>
            <a:pPr>
              <a:buFont typeface="汉仪中黑简" panose="02010600000101010101" charset="-122"/>
              <a:buNone/>
            </a:pPr>
            <a:r>
              <a:rPr lang="zh-CN" altLang="en-US" sz="2000" dirty="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　　　　　　</a:t>
            </a:r>
            <a:endParaRPr lang="zh-CN" altLang="en-US" sz="2000" b="1" dirty="0">
              <a:solidFill>
                <a:schemeClr val="bg1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369857" y="4886766"/>
            <a:ext cx="30739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——</a:t>
            </a:r>
            <a:r>
              <a:rPr lang="zh-CN" altLang="en-US" sz="1800" b="1" dirty="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人要和岗位匹配</a:t>
            </a:r>
            <a:endParaRPr lang="zh-CN" altLang="en-US" sz="1800" b="1" dirty="0">
              <a:solidFill>
                <a:schemeClr val="bg1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77599" y="187667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如何管理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09714" y="2409628"/>
            <a:ext cx="6097604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C00000"/>
                </a:solidFill>
                <a:latin typeface="思源黑体" panose="020B0500000000000000" pitchFamily="34" charset="-122"/>
                <a:ea typeface="思源黑体" panose="020B0500000000000000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人才是放对地方的人才是人才</a:t>
            </a:r>
            <a:endParaRPr lang="zh-CN" altLang="en-US" dirty="0">
              <a:solidFill>
                <a:schemeClr val="bg1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</p:spTree>
    <p:custDataLst>
      <p:tags r:id="rId1"/>
    </p:custDataLst>
  </p:cSld>
  <p:clrMapOvr>
    <a:masterClrMapping/>
  </p:clrMapOvr>
  <p:transition advTm="197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1" grpId="0"/>
      <p:bldP spid="13" grpId="1"/>
      <p:bldP spid="11" grpId="1"/>
      <p:bldP spid="5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667385" y="1792605"/>
            <a:ext cx="10815955" cy="4494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6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        一次工商界的聚会中，几个老板谈自己的经营心得。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  <a:p>
            <a:pPr fontAlgn="auto">
              <a:lnSpc>
                <a:spcPct val="16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        其中一个说：“我手上有三个不成长的员工，现在正准备找机会把他们炒掉。”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  <a:p>
            <a:pPr fontAlgn="auto">
              <a:lnSpc>
                <a:spcPct val="16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        另一个老板问：“为什么要这样做呢？他们为何不成才？”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  <a:p>
            <a:pPr fontAlgn="auto">
              <a:lnSpc>
                <a:spcPct val="16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“一个就知道吹毛求疵，整天嫌这嫌那；一个杞人忧天，老是害怕工厂      有事，还有一个混水摸鱼，整天在外面闲逛。”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  <a:p>
            <a:pPr lvl="0" fontAlgn="auto">
              <a:lnSpc>
                <a:spcPct val="16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        第二个老板听后想了想，说：“既然这样，你就把这三个人让给我吧！”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  <a:p>
            <a:pPr lvl="0" fontAlgn="auto">
              <a:lnSpc>
                <a:spcPct val="16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这个老板有问题吗？他想做什么呢？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  <a:p>
            <a:pPr lvl="0" fontAlgn="auto">
              <a:lnSpc>
                <a:spcPct val="16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       第二天，三个人到新公司报到，新的老板开始分配工作：喜欢吹毛求疵的人，负责管理品质；害怕出事的人，让他负责保安系统的管理；喜欢混水摸鱼的人，让他负责商品宣传，整天在外面跑来跑去。！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19814" y="188302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如何管理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062730" y="939800"/>
            <a:ext cx="4170680" cy="602615"/>
            <a:chOff x="1587" y="1894"/>
            <a:chExt cx="6568" cy="949"/>
          </a:xfrm>
        </p:grpSpPr>
        <p:sp>
          <p:nvSpPr>
            <p:cNvPr id="3" name="文本框 2"/>
            <p:cNvSpPr txBox="1"/>
            <p:nvPr/>
          </p:nvSpPr>
          <p:spPr>
            <a:xfrm>
              <a:off x="1921" y="1957"/>
              <a:ext cx="6009" cy="8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 b="1">
                  <a:solidFill>
                    <a:srgbClr val="C00000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defRPr>
              </a:lvl1pPr>
            </a:lstStyle>
            <a:p>
              <a:r>
                <a:rPr lang="zh-CN" alt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rPr>
                <a:t>案例</a:t>
              </a:r>
              <a:r>
                <a:rPr lang="en-US" altLang="zh-CN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rPr>
                <a:t>--</a:t>
              </a:r>
              <a:r>
                <a:rPr lang="zh-CN" alt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rPr>
                <a:t>两个老板的对话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1587" y="1894"/>
              <a:ext cx="6568" cy="949"/>
            </a:xfrm>
            <a:prstGeom prst="roundRect">
              <a:avLst/>
            </a:prstGeom>
            <a:noFill/>
            <a:ln>
              <a:solidFill>
                <a:srgbClr val="1563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中黑简" panose="02010600000101010101" charset="-122"/>
              </a:endParaRPr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487680" y="6303010"/>
            <a:ext cx="11174730" cy="0"/>
          </a:xfrm>
          <a:prstGeom prst="line">
            <a:avLst/>
          </a:prstGeom>
          <a:ln>
            <a:solidFill>
              <a:srgbClr val="15638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ransition advTm="296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5" grpId="1"/>
      <p:bldP spid="9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矩形 11"/>
          <p:cNvSpPr/>
          <p:nvPr/>
        </p:nvSpPr>
        <p:spPr>
          <a:xfrm>
            <a:off x="2383155" y="2717165"/>
            <a:ext cx="5909310" cy="548005"/>
          </a:xfrm>
          <a:prstGeom prst="rect">
            <a:avLst/>
          </a:prstGeom>
          <a:solidFill>
            <a:srgbClr val="156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黑简" panose="0201060000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48730" y="4595495"/>
            <a:ext cx="3201670" cy="1517650"/>
          </a:xfrm>
          <a:prstGeom prst="rect">
            <a:avLst/>
          </a:prstGeom>
          <a:solidFill>
            <a:srgbClr val="156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黑简" panose="0201060000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88210" y="4595495"/>
            <a:ext cx="3201670" cy="1517650"/>
          </a:xfrm>
          <a:prstGeom prst="rect">
            <a:avLst/>
          </a:prstGeom>
          <a:solidFill>
            <a:srgbClr val="156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黑简" panose="0201060000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88848" y="1810758"/>
            <a:ext cx="6097604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（１）帮助员工找对位置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90470" y="2840355"/>
            <a:ext cx="6588125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buFont typeface="汉仪中黑简" panose="02010600000101010101" charset="-122"/>
              <a:buChar char="Ø"/>
            </a:pPr>
            <a:r>
              <a:rPr lang="zh-CN" altLang="en-US" sz="2000" dirty="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管理者最重要工作就是帮助员工找对位置．</a:t>
            </a:r>
            <a:endParaRPr lang="zh-CN" altLang="en-US" sz="2000" dirty="0">
              <a:solidFill>
                <a:schemeClr val="bg1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53830" y="972270"/>
            <a:ext cx="6097604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C00000"/>
                </a:solidFill>
                <a:latin typeface="思源黑体" panose="020B0500000000000000" pitchFamily="34" charset="-122"/>
                <a:ea typeface="思源黑体" panose="020B0500000000000000" pitchFamily="34" charset="-122"/>
              </a:defRPr>
            </a:lvl1pPr>
          </a:lstStyle>
          <a:p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案例</a:t>
            </a: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--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两个老板的对话启示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11914" y="129882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如何管理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188189" y="3922581"/>
            <a:ext cx="7023314" cy="2247027"/>
            <a:chOff x="2188824" y="3548975"/>
            <a:chExt cx="7023314" cy="2247027"/>
          </a:xfrm>
        </p:grpSpPr>
        <p:sp>
          <p:nvSpPr>
            <p:cNvPr id="9" name="文本框 8"/>
            <p:cNvSpPr txBox="1"/>
            <p:nvPr/>
          </p:nvSpPr>
          <p:spPr>
            <a:xfrm>
              <a:off x="2623653" y="3548975"/>
              <a:ext cx="6097604" cy="4235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0">
                <a:lnSpc>
                  <a:spcPct val="90000"/>
                </a:lnSpc>
                <a:buFont typeface="汉仪中黑简" panose="02010600000101010101" charset="-122"/>
                <a:buNone/>
              </a:pPr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rPr>
                <a:t>要让员工清楚地知道</a:t>
              </a:r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rPr>
                <a:t>：</a:t>
              </a:r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2188824" y="4162147"/>
              <a:ext cx="3202519" cy="1476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800100" lvl="1" indent="-342900">
                <a:lnSpc>
                  <a:spcPct val="150000"/>
                </a:lnSpc>
                <a:buFont typeface="汉仪中黑简" panose="02010600000101010101" charset="-122"/>
                <a:buChar char="•"/>
              </a:pPr>
              <a:r>
                <a:rPr lang="zh-CN" altLang="en-US" sz="2000" dirty="0">
                  <a:solidFill>
                    <a:schemeClr val="bg1"/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rPr>
                <a:t>喜欢做什么？</a:t>
              </a:r>
              <a:endParaRPr lang="zh-CN" altLang="en-US" sz="2000" dirty="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endParaRPr>
            </a:p>
            <a:p>
              <a:pPr marL="800100" lvl="1" indent="-342900">
                <a:lnSpc>
                  <a:spcPct val="150000"/>
                </a:lnSpc>
                <a:buFont typeface="汉仪中黑简" panose="02010600000101010101" charset="-122"/>
                <a:buChar char="•"/>
              </a:pPr>
              <a:r>
                <a:rPr lang="zh-CN" altLang="en-US" sz="2000" dirty="0">
                  <a:solidFill>
                    <a:schemeClr val="bg1"/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rPr>
                <a:t>能做什么？</a:t>
              </a:r>
              <a:endParaRPr lang="zh-CN" altLang="en-US" sz="2000" dirty="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endParaRPr>
            </a:p>
            <a:p>
              <a:pPr marL="800100" lvl="1" indent="-342900">
                <a:lnSpc>
                  <a:spcPct val="150000"/>
                </a:lnSpc>
                <a:buFont typeface="汉仪中黑简" panose="02010600000101010101" charset="-122"/>
                <a:buChar char="•"/>
              </a:pPr>
              <a:r>
                <a:rPr lang="zh-CN" altLang="en-US" sz="2000" dirty="0">
                  <a:solidFill>
                    <a:schemeClr val="bg1"/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rPr>
                <a:t>做的怎么样？</a:t>
              </a:r>
              <a:endParaRPr lang="zh-CN" altLang="en-US" sz="2000" dirty="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6009619" y="3857982"/>
              <a:ext cx="3202519" cy="193802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lvl="1" indent="0">
                <a:lnSpc>
                  <a:spcPct val="150000"/>
                </a:lnSpc>
                <a:buFont typeface="汉仪中黑简" panose="02010600000101010101" charset="-122"/>
                <a:buNone/>
              </a:pP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endParaRPr>
            </a:p>
            <a:p>
              <a:pPr marL="800100" lvl="1" indent="-342900">
                <a:lnSpc>
                  <a:spcPct val="150000"/>
                </a:lnSpc>
                <a:buFont typeface="汉仪中黑简" panose="02010600000101010101" charset="-122"/>
                <a:buChar char="•"/>
              </a:pPr>
              <a:r>
                <a:rPr lang="zh-CN" altLang="en-US" sz="2000" dirty="0">
                  <a:solidFill>
                    <a:schemeClr val="bg1"/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rPr>
                <a:t>适合做什么？</a:t>
              </a:r>
              <a:endParaRPr lang="zh-CN" altLang="en-US" sz="2000" dirty="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endParaRPr>
            </a:p>
            <a:p>
              <a:pPr marL="800100" lvl="1" indent="-342900">
                <a:lnSpc>
                  <a:spcPct val="150000"/>
                </a:lnSpc>
                <a:buFont typeface="汉仪中黑简" panose="02010600000101010101" charset="-122"/>
                <a:buChar char="•"/>
              </a:pPr>
              <a:r>
                <a:rPr lang="zh-CN" altLang="en-US" sz="2000" dirty="0">
                  <a:solidFill>
                    <a:schemeClr val="bg1"/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rPr>
                <a:t>最擅长做什么？</a:t>
              </a:r>
              <a:endParaRPr lang="zh-CN" altLang="en-US" sz="2000" dirty="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endParaRPr>
            </a:p>
            <a:p>
              <a:pPr lvl="1" indent="0">
                <a:lnSpc>
                  <a:spcPct val="150000"/>
                </a:lnSpc>
                <a:buFont typeface="汉仪中黑简" panose="02010600000101010101" charset="-122"/>
                <a:buNone/>
              </a:pPr>
              <a:endParaRPr lang="zh-CN" altLang="en-US" sz="2000" dirty="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advTm="369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6" grpId="0"/>
      <p:bldP spid="13" grpId="0"/>
      <p:bldP spid="12" grpId="0" animBg="1"/>
      <p:bldP spid="11" grpId="0" animBg="1"/>
      <p:bldP spid="10" grpId="0" animBg="1"/>
      <p:bldP spid="5" grpId="1"/>
      <p:bldP spid="7" grpId="1"/>
      <p:bldP spid="6" grpId="1"/>
      <p:bldP spid="13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206374" y="1933065"/>
            <a:ext cx="6097604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 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（２）让合适的人做合适的事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79205" y="1107316"/>
            <a:ext cx="6097604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C00000"/>
                </a:solidFill>
                <a:latin typeface="思源黑体" panose="020B0500000000000000" pitchFamily="34" charset="-122"/>
                <a:ea typeface="思源黑体" panose="020B0500000000000000" pitchFamily="34" charset="-122"/>
              </a:defRPr>
            </a:lvl1pPr>
          </a:lstStyle>
          <a:p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案例</a:t>
            </a: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--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两个老板的对话启示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17654" y="127342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如何管理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43065" y="5408295"/>
            <a:ext cx="4246880" cy="3987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公司只给那些追求卓越的员工留位置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965759" y="4062106"/>
            <a:ext cx="3878805" cy="708362"/>
            <a:chOff x="6607830" y="3408445"/>
            <a:chExt cx="3878805" cy="708362"/>
          </a:xfrm>
        </p:grpSpPr>
        <p:sp>
          <p:nvSpPr>
            <p:cNvPr id="14" name="文本框 13"/>
            <p:cNvSpPr txBox="1"/>
            <p:nvPr/>
          </p:nvSpPr>
          <p:spPr>
            <a:xfrm>
              <a:off x="7382755" y="3577960"/>
              <a:ext cx="3103880" cy="39878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rPr>
                <a:t> </a:t>
              </a: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rPr>
                <a:t>人才错位，事情肯定失位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6607830" y="3408445"/>
              <a:ext cx="708362" cy="708362"/>
            </a:xfrm>
            <a:prstGeom prst="ellipse">
              <a:avLst/>
            </a:prstGeom>
            <a:solidFill>
              <a:srgbClr val="1563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  <a:latin typeface="汉仪中黑简" panose="02010600000101010101" charset="-122"/>
                  <a:ea typeface="汉仪中黑简" panose="02010600000101010101" charset="-122"/>
                  <a:cs typeface="+mn-ea"/>
                  <a:sym typeface="+mn-lt"/>
                </a:rPr>
                <a:t>02</a:t>
              </a:r>
              <a:endParaRPr lang="en-US" altLang="zh-CN" sz="200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968934" y="2930590"/>
            <a:ext cx="4110179" cy="708362"/>
            <a:chOff x="6607830" y="2276928"/>
            <a:chExt cx="4110179" cy="708362"/>
          </a:xfrm>
        </p:grpSpPr>
        <p:sp>
          <p:nvSpPr>
            <p:cNvPr id="13" name="文本框 12"/>
            <p:cNvSpPr txBox="1"/>
            <p:nvPr/>
          </p:nvSpPr>
          <p:spPr>
            <a:xfrm>
              <a:off x="7487129" y="2428710"/>
              <a:ext cx="3230880" cy="39878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rPr>
                <a:t>寻找最合适岗位要求的人才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6607830" y="2276928"/>
              <a:ext cx="708362" cy="708362"/>
            </a:xfrm>
            <a:prstGeom prst="ellipse">
              <a:avLst/>
            </a:prstGeom>
            <a:solidFill>
              <a:srgbClr val="1563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  <a:latin typeface="汉仪中黑简" panose="02010600000101010101" charset="-122"/>
                  <a:ea typeface="汉仪中黑简" panose="02010600000101010101" charset="-122"/>
                  <a:cs typeface="+mn-ea"/>
                  <a:sym typeface="+mn-lt"/>
                </a:rPr>
                <a:t>01</a:t>
              </a:r>
              <a:endParaRPr lang="en-US" altLang="zh-CN" sz="200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+mn-ea"/>
                <a:sym typeface="+mn-lt"/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5966394" y="5193676"/>
            <a:ext cx="708362" cy="708362"/>
          </a:xfrm>
          <a:prstGeom prst="ellipse">
            <a:avLst/>
          </a:prstGeom>
          <a:solidFill>
            <a:srgbClr val="156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+mn-ea"/>
                <a:sym typeface="+mn-lt"/>
              </a:rPr>
              <a:t>03</a:t>
            </a:r>
            <a:endParaRPr lang="en-US" altLang="zh-CN" sz="2000">
              <a:solidFill>
                <a:schemeClr val="bg1"/>
              </a:solidFill>
              <a:latin typeface="汉仪中黑简" panose="02010600000101010101" charset="-122"/>
              <a:ea typeface="汉仪中黑简" panose="02010600000101010101" charset="-122"/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 r="17614"/>
          <a:stretch>
            <a:fillRect/>
          </a:stretch>
        </p:blipFill>
        <p:spPr>
          <a:xfrm>
            <a:off x="1206500" y="3190240"/>
            <a:ext cx="4453255" cy="271208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advTm="405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2" grpId="0"/>
      <p:bldP spid="5" grpId="1"/>
      <p:bldP spid="6" grpId="1"/>
      <p:bldP spid="12" grpId="1"/>
      <p:bldP spid="15" grpId="0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3897368" y="1840652"/>
            <a:ext cx="5860422" cy="39878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lvl="1" indent="0" algn="ctr">
              <a:buFont typeface="汉仪中黑简" panose="02010600000101010101" charset="-122"/>
              <a:buNone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01.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唐僧起着凝聚和完善的作用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457700" y="3104515"/>
            <a:ext cx="5090160" cy="39878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lvl="1" indent="0" algn="ctr">
              <a:buFont typeface="汉仪中黑简" panose="02010600000101010101" charset="-122"/>
              <a:buNone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02.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孙悟空起着创新和推进的作用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071993" y="4262307"/>
            <a:ext cx="5860422" cy="39878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lvl="1" indent="0" algn="ctr">
              <a:buFont typeface="汉仪中黑简" panose="02010600000101010101" charset="-122"/>
              <a:buNone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03.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猪八戒起着信息和监督的作用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71993" y="5476628"/>
            <a:ext cx="5860422" cy="39878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lvl="1" indent="0" algn="ctr">
              <a:buFont typeface="汉仪中黑简" panose="02010600000101010101" charset="-122"/>
              <a:buNone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04.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沙和尚起者协调和实干的作用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330939" y="148932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如何管理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23433" y="2129155"/>
            <a:ext cx="3632835" cy="3225800"/>
            <a:chOff x="7088" y="4005"/>
            <a:chExt cx="4927" cy="4438"/>
          </a:xfrm>
        </p:grpSpPr>
        <p:sp>
          <p:nvSpPr>
            <p:cNvPr id="17" name="椭圆 16"/>
            <p:cNvSpPr/>
            <p:nvPr/>
          </p:nvSpPr>
          <p:spPr>
            <a:xfrm>
              <a:off x="7978" y="4647"/>
              <a:ext cx="3245" cy="3153"/>
            </a:xfrm>
            <a:prstGeom prst="ellipse">
              <a:avLst/>
            </a:prstGeom>
            <a:solidFill>
              <a:srgbClr val="1563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中黑简" panose="02010600000101010101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7088" y="4005"/>
              <a:ext cx="4927" cy="4438"/>
            </a:xfrm>
            <a:prstGeom prst="ellipse">
              <a:avLst/>
            </a:prstGeom>
            <a:solidFill>
              <a:srgbClr val="156389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中黑简" panose="02010600000101010101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739900" y="3138170"/>
            <a:ext cx="1672590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C00000"/>
                </a:solidFill>
                <a:latin typeface="思源黑体" panose="020B0500000000000000" pitchFamily="34" charset="-122"/>
                <a:ea typeface="思源黑体" panose="020B0500000000000000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案例：西游记中的角色分析</a:t>
            </a:r>
            <a:endParaRPr lang="zh-CN" altLang="en-US" dirty="0">
              <a:solidFill>
                <a:schemeClr val="bg1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</p:spTree>
    <p:custDataLst>
      <p:tags r:id="rId1"/>
    </p:custDataLst>
  </p:cSld>
  <p:clrMapOvr>
    <a:masterClrMapping/>
  </p:clrMapOvr>
  <p:transition advTm="360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  <p:bldP spid="15" grpId="0"/>
      <p:bldP spid="16" grpId="0"/>
      <p:bldP spid="11" grpId="1"/>
      <p:bldP spid="12" grpId="1"/>
      <p:bldP spid="13" grpId="1"/>
      <p:bldP spid="14" grpId="1"/>
      <p:bldP spid="16" grpId="1"/>
      <p:bldP spid="15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899899" y="1382242"/>
            <a:ext cx="60976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C00000"/>
                </a:solidFill>
                <a:latin typeface="思源黑体" panose="020B0500000000000000" pitchFamily="34" charset="-122"/>
                <a:ea typeface="思源黑体" panose="020B0500000000000000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人才都是培训出来的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899778" y="3007876"/>
            <a:ext cx="8770620" cy="730885"/>
            <a:chOff x="-564020" y="2682240"/>
            <a:chExt cx="6391596" cy="3034811"/>
          </a:xfrm>
        </p:grpSpPr>
        <p:sp>
          <p:nvSpPr>
            <p:cNvPr id="2" name="矩形 1"/>
            <p:cNvSpPr/>
            <p:nvPr/>
          </p:nvSpPr>
          <p:spPr>
            <a:xfrm>
              <a:off x="-564020" y="2682240"/>
              <a:ext cx="6391596" cy="3034811"/>
            </a:xfrm>
            <a:prstGeom prst="rect">
              <a:avLst/>
            </a:prstGeom>
            <a:solidFill>
              <a:srgbClr val="1563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460451" y="3676695"/>
              <a:ext cx="2342389" cy="16558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0">
                <a:buNone/>
              </a:pPr>
              <a:r>
                <a:rPr lang="en-US" altLang="zh-CN" sz="2000" dirty="0">
                  <a:solidFill>
                    <a:schemeClr val="bg1"/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rPr>
                <a:t>01.</a:t>
              </a:r>
              <a:r>
                <a:rPr lang="zh-CN" altLang="en-US" sz="2000" dirty="0">
                  <a:solidFill>
                    <a:schemeClr val="bg1"/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rPr>
                <a:t>把服从训练当成习惯</a:t>
              </a:r>
              <a:endParaRPr lang="zh-CN" altLang="en-US" sz="2000" dirty="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899778" y="4203907"/>
            <a:ext cx="8770620" cy="1155700"/>
            <a:chOff x="3471532" y="2682240"/>
            <a:chExt cx="6391596" cy="3035884"/>
          </a:xfrm>
        </p:grpSpPr>
        <p:sp>
          <p:nvSpPr>
            <p:cNvPr id="12" name="矩形 11"/>
            <p:cNvSpPr/>
            <p:nvPr/>
          </p:nvSpPr>
          <p:spPr>
            <a:xfrm>
              <a:off x="3471532" y="2682240"/>
              <a:ext cx="6391596" cy="3035884"/>
            </a:xfrm>
            <a:prstGeom prst="rect">
              <a:avLst/>
            </a:prstGeom>
            <a:solidFill>
              <a:srgbClr val="1563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386419" y="4000014"/>
              <a:ext cx="3487335" cy="104754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0">
                <a:buNone/>
              </a:pPr>
              <a:r>
                <a:rPr lang="en-US" altLang="zh-CN" sz="2000" dirty="0">
                  <a:solidFill>
                    <a:schemeClr val="bg1"/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rPr>
                <a:t>02.</a:t>
              </a:r>
              <a:r>
                <a:rPr lang="zh-CN" altLang="en-US" sz="2000" dirty="0">
                  <a:solidFill>
                    <a:schemeClr val="bg1"/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rPr>
                <a:t>控制员工的行为不如控制他的思维</a:t>
              </a:r>
              <a:endParaRPr lang="zh-CN" altLang="en-US" sz="2000" dirty="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1647169" y="156552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如何管理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</p:spTree>
    <p:custDataLst>
      <p:tags r:id="rId1"/>
    </p:custDataLst>
  </p:cSld>
  <p:clrMapOvr>
    <a:masterClrMapping/>
  </p:clrMapOvr>
  <p:transition advTm="196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3" grpId="1"/>
      <p:bldP spid="11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圆角矩形 4"/>
          <p:cNvSpPr/>
          <p:nvPr/>
        </p:nvSpPr>
        <p:spPr>
          <a:xfrm>
            <a:off x="7040245" y="4761230"/>
            <a:ext cx="3246120" cy="525145"/>
          </a:xfrm>
          <a:prstGeom prst="roundRect">
            <a:avLst/>
          </a:prstGeom>
          <a:noFill/>
          <a:ln>
            <a:solidFill>
              <a:srgbClr val="1563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黑简" panose="02010600000101010101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7040245" y="2589530"/>
            <a:ext cx="3246120" cy="525145"/>
          </a:xfrm>
          <a:prstGeom prst="roundRect">
            <a:avLst/>
          </a:prstGeom>
          <a:noFill/>
          <a:ln>
            <a:solidFill>
              <a:srgbClr val="1563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黑简" panose="02010600000101010101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822450" y="4735830"/>
            <a:ext cx="3246120" cy="525145"/>
          </a:xfrm>
          <a:prstGeom prst="roundRect">
            <a:avLst/>
          </a:prstGeom>
          <a:noFill/>
          <a:ln>
            <a:solidFill>
              <a:srgbClr val="1563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黑简" panose="02010600000101010101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149077" y="2299485"/>
            <a:ext cx="3689407" cy="1104900"/>
            <a:chOff x="1445769" y="1724660"/>
            <a:chExt cx="3689407" cy="1104900"/>
          </a:xfrm>
        </p:grpSpPr>
        <p:grpSp>
          <p:nvGrpSpPr>
            <p:cNvPr id="15" name="组合 14"/>
            <p:cNvGrpSpPr/>
            <p:nvPr/>
          </p:nvGrpSpPr>
          <p:grpSpPr>
            <a:xfrm>
              <a:off x="1445769" y="1724660"/>
              <a:ext cx="1104900" cy="1104900"/>
              <a:chOff x="1554480" y="1935480"/>
              <a:chExt cx="1104900" cy="1104900"/>
            </a:xfrm>
            <a:solidFill>
              <a:srgbClr val="C00000"/>
            </a:solidFill>
          </p:grpSpPr>
          <p:sp>
            <p:nvSpPr>
              <p:cNvPr id="19" name="菱形 18"/>
              <p:cNvSpPr/>
              <p:nvPr/>
            </p:nvSpPr>
            <p:spPr>
              <a:xfrm>
                <a:off x="1554480" y="1935480"/>
                <a:ext cx="1104900" cy="1104900"/>
              </a:xfrm>
              <a:prstGeom prst="diamond">
                <a:avLst/>
              </a:prstGeom>
              <a:solidFill>
                <a:srgbClr val="1563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汉仪中黑简" panose="02010600000101010101" charset="-122"/>
                  <a:ea typeface="汉仪中黑简" panose="02010600000101010101" charset="-122"/>
                  <a:cs typeface="+mn-ea"/>
                  <a:sym typeface="+mn-lt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1833457" y="2254847"/>
                <a:ext cx="54694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400" b="1" dirty="0">
                    <a:solidFill>
                      <a:schemeClr val="bg1"/>
                    </a:solidFill>
                    <a:latin typeface="汉仪中黑简" panose="02010600000101010101" charset="-122"/>
                    <a:ea typeface="汉仪中黑简" panose="02010600000101010101" charset="-122"/>
                    <a:cs typeface="+mn-ea"/>
                    <a:sym typeface="+mn-lt"/>
                  </a:rPr>
                  <a:t>01</a:t>
                </a:r>
                <a:endParaRPr lang="zh-CN" altLang="en-US" sz="2400" b="1" dirty="0">
                  <a:solidFill>
                    <a:schemeClr val="bg1"/>
                  </a:solidFill>
                  <a:latin typeface="汉仪中黑简" panose="02010600000101010101" charset="-122"/>
                  <a:ea typeface="汉仪中黑简" panose="02010600000101010101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2653596" y="2090466"/>
              <a:ext cx="24815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indent="0">
                <a:buFont typeface="汉仪中黑简" panose="02010600000101010101" charset="-122"/>
                <a:buNone/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rPr>
                <a:t>与下属保持适当的距离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149077" y="4479813"/>
            <a:ext cx="3843077" cy="1104900"/>
            <a:chOff x="1445769" y="1724660"/>
            <a:chExt cx="3843077" cy="1104900"/>
          </a:xfrm>
        </p:grpSpPr>
        <p:grpSp>
          <p:nvGrpSpPr>
            <p:cNvPr id="22" name="组合 21"/>
            <p:cNvGrpSpPr/>
            <p:nvPr/>
          </p:nvGrpSpPr>
          <p:grpSpPr>
            <a:xfrm>
              <a:off x="1445769" y="1724660"/>
              <a:ext cx="1104900" cy="1104900"/>
              <a:chOff x="1554480" y="1935480"/>
              <a:chExt cx="1104900" cy="1104900"/>
            </a:xfrm>
            <a:solidFill>
              <a:srgbClr val="C00000"/>
            </a:solidFill>
          </p:grpSpPr>
          <p:sp>
            <p:nvSpPr>
              <p:cNvPr id="26" name="菱形 25"/>
              <p:cNvSpPr/>
              <p:nvPr/>
            </p:nvSpPr>
            <p:spPr>
              <a:xfrm>
                <a:off x="1554480" y="1935480"/>
                <a:ext cx="1104900" cy="1104900"/>
              </a:xfrm>
              <a:prstGeom prst="diamond">
                <a:avLst/>
              </a:prstGeom>
              <a:solidFill>
                <a:srgbClr val="1563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汉仪中黑简" panose="02010600000101010101" charset="-122"/>
                  <a:ea typeface="汉仪中黑简" panose="02010600000101010101" charset="-122"/>
                  <a:cs typeface="+mn-ea"/>
                  <a:sym typeface="+mn-lt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833456" y="2254847"/>
                <a:ext cx="54694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400" b="1" dirty="0">
                    <a:solidFill>
                      <a:schemeClr val="bg1"/>
                    </a:solidFill>
                    <a:latin typeface="汉仪中黑简" panose="02010600000101010101" charset="-122"/>
                    <a:ea typeface="汉仪中黑简" panose="02010600000101010101" charset="-122"/>
                    <a:cs typeface="+mn-ea"/>
                    <a:sym typeface="+mn-lt"/>
                  </a:rPr>
                  <a:t>03</a:t>
                </a:r>
                <a:endParaRPr lang="zh-CN" altLang="en-US" sz="2400" b="1" dirty="0">
                  <a:solidFill>
                    <a:schemeClr val="bg1"/>
                  </a:solidFill>
                  <a:latin typeface="汉仪中黑简" panose="02010600000101010101" charset="-122"/>
                  <a:ea typeface="汉仪中黑简" panose="02010600000101010101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2577396" y="2044111"/>
              <a:ext cx="271145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indent="0">
                <a:buFont typeface="汉仪中黑简" panose="02010600000101010101" charset="-122"/>
                <a:buNone/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rPr>
                <a:t>莫因自己的喜好影响制度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329915" y="2299485"/>
            <a:ext cx="3459537" cy="1104900"/>
            <a:chOff x="1445769" y="1724660"/>
            <a:chExt cx="3459537" cy="1104900"/>
          </a:xfrm>
        </p:grpSpPr>
        <p:grpSp>
          <p:nvGrpSpPr>
            <p:cNvPr id="29" name="组合 28"/>
            <p:cNvGrpSpPr/>
            <p:nvPr/>
          </p:nvGrpSpPr>
          <p:grpSpPr>
            <a:xfrm>
              <a:off x="1445769" y="1724660"/>
              <a:ext cx="1104900" cy="1104900"/>
              <a:chOff x="1554480" y="1935480"/>
              <a:chExt cx="1104900" cy="1104900"/>
            </a:xfrm>
            <a:solidFill>
              <a:srgbClr val="C00000"/>
            </a:solidFill>
          </p:grpSpPr>
          <p:sp>
            <p:nvSpPr>
              <p:cNvPr id="33" name="菱形 32"/>
              <p:cNvSpPr/>
              <p:nvPr/>
            </p:nvSpPr>
            <p:spPr>
              <a:xfrm>
                <a:off x="1554480" y="1935480"/>
                <a:ext cx="1104900" cy="1104900"/>
              </a:xfrm>
              <a:prstGeom prst="diamond">
                <a:avLst/>
              </a:prstGeom>
              <a:solidFill>
                <a:srgbClr val="1563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汉仪中黑简" panose="02010600000101010101" charset="-122"/>
                  <a:ea typeface="汉仪中黑简" panose="02010600000101010101" charset="-122"/>
                  <a:cs typeface="+mn-ea"/>
                  <a:sym typeface="+mn-lt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1833456" y="2254847"/>
                <a:ext cx="54694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400" b="1" dirty="0">
                    <a:solidFill>
                      <a:schemeClr val="bg1"/>
                    </a:solidFill>
                    <a:latin typeface="汉仪中黑简" panose="02010600000101010101" charset="-122"/>
                    <a:ea typeface="汉仪中黑简" panose="02010600000101010101" charset="-122"/>
                    <a:cs typeface="+mn-ea"/>
                    <a:sym typeface="+mn-lt"/>
                  </a:rPr>
                  <a:t>02</a:t>
                </a:r>
                <a:endParaRPr lang="zh-CN" altLang="en-US" sz="2400" b="1" dirty="0">
                  <a:solidFill>
                    <a:schemeClr val="bg1"/>
                  </a:solidFill>
                  <a:latin typeface="汉仪中黑简" panose="02010600000101010101" charset="-122"/>
                  <a:ea typeface="汉仪中黑简" panose="02010600000101010101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2653596" y="2093006"/>
              <a:ext cx="225171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indent="0">
                <a:buFont typeface="汉仪中黑简" panose="02010600000101010101" charset="-122"/>
                <a:buNone/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rPr>
                <a:t>不要与下属争名夺利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329915" y="4479813"/>
            <a:ext cx="3306502" cy="1104900"/>
            <a:chOff x="1445769" y="1724660"/>
            <a:chExt cx="3306502" cy="1104900"/>
          </a:xfrm>
        </p:grpSpPr>
        <p:grpSp>
          <p:nvGrpSpPr>
            <p:cNvPr id="36" name="组合 35"/>
            <p:cNvGrpSpPr/>
            <p:nvPr/>
          </p:nvGrpSpPr>
          <p:grpSpPr>
            <a:xfrm>
              <a:off x="1445769" y="1724660"/>
              <a:ext cx="1104900" cy="1104900"/>
              <a:chOff x="1554480" y="1935480"/>
              <a:chExt cx="1104900" cy="1104900"/>
            </a:xfrm>
            <a:solidFill>
              <a:srgbClr val="C00000"/>
            </a:solidFill>
          </p:grpSpPr>
          <p:sp>
            <p:nvSpPr>
              <p:cNvPr id="40" name="菱形 39"/>
              <p:cNvSpPr/>
              <p:nvPr/>
            </p:nvSpPr>
            <p:spPr>
              <a:xfrm>
                <a:off x="1554480" y="1935480"/>
                <a:ext cx="1104900" cy="1104900"/>
              </a:xfrm>
              <a:prstGeom prst="diamond">
                <a:avLst/>
              </a:prstGeom>
              <a:solidFill>
                <a:srgbClr val="1563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汉仪中黑简" panose="02010600000101010101" charset="-122"/>
                  <a:ea typeface="汉仪中黑简" panose="02010600000101010101" charset="-122"/>
                  <a:cs typeface="+mn-ea"/>
                  <a:sym typeface="+mn-lt"/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1833456" y="2254847"/>
                <a:ext cx="54694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400" b="1" dirty="0">
                    <a:solidFill>
                      <a:schemeClr val="bg1"/>
                    </a:solidFill>
                    <a:latin typeface="汉仪中黑简" panose="02010600000101010101" charset="-122"/>
                    <a:ea typeface="汉仪中黑简" panose="02010600000101010101" charset="-122"/>
                    <a:cs typeface="+mn-ea"/>
                    <a:sym typeface="+mn-lt"/>
                  </a:rPr>
                  <a:t>04</a:t>
                </a:r>
                <a:endParaRPr lang="zh-CN" altLang="en-US" sz="2400" b="1" dirty="0">
                  <a:solidFill>
                    <a:schemeClr val="bg1"/>
                  </a:solidFill>
                  <a:latin typeface="汉仪中黑简" panose="02010600000101010101" charset="-122"/>
                  <a:ea typeface="汉仪中黑简" panose="02010600000101010101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2730431" y="2090466"/>
              <a:ext cx="202184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indent="0">
                <a:buFont typeface="汉仪中黑简" panose="02010600000101010101" charset="-122"/>
                <a:buNone/>
              </a:pPr>
              <a:r>
                <a:rPr lang="zh-CN" altLang="en-US" b="1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rPr>
                <a:t>别因小利益损公益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362810" y="1157723"/>
            <a:ext cx="434596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C00000"/>
                </a:solidFill>
                <a:latin typeface="思源黑体" panose="020B0500000000000000" pitchFamily="34" charset="-122"/>
                <a:ea typeface="思源黑体" panose="020B0500000000000000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管理者自身的伦理规则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26799" y="234657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如何管理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912620" y="2592705"/>
            <a:ext cx="3246120" cy="525145"/>
          </a:xfrm>
          <a:prstGeom prst="roundRect">
            <a:avLst/>
          </a:prstGeom>
          <a:noFill/>
          <a:ln>
            <a:solidFill>
              <a:srgbClr val="1563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黑简" panose="02010600000101010101" charset="-122"/>
            </a:endParaRPr>
          </a:p>
        </p:txBody>
      </p:sp>
    </p:spTree>
    <p:custDataLst>
      <p:tags r:id="rId1"/>
    </p:custDataLst>
  </p:cSld>
  <p:clrMapOvr>
    <a:masterClrMapping/>
  </p:clrMapOvr>
  <p:transition advTm="435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3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9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5" grpId="0" animBg="1"/>
      <p:bldP spid="4" grpId="0" animBg="1"/>
      <p:bldP spid="6" grpId="0" animBg="1"/>
      <p:bldP spid="3" grpId="1"/>
      <p:bldP spid="9" grpId="1"/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9" name="文本框 88"/>
          <p:cNvSpPr txBox="1"/>
          <p:nvPr/>
        </p:nvSpPr>
        <p:spPr>
          <a:xfrm>
            <a:off x="4344670" y="2551430"/>
            <a:ext cx="5969635" cy="9220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4800" spc="600">
                <a:solidFill>
                  <a:srgbClr val="245188"/>
                </a:solidFill>
                <a:effectLst>
                  <a:outerShdw blurRad="127000" dist="63500" dir="2700000" algn="tl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indent="0" algn="l">
              <a:buNone/>
            </a:pPr>
            <a:r>
              <a:rPr lang="zh-CN" altLang="en-US" sz="5400" b="1" dirty="0">
                <a:solidFill>
                  <a:schemeClr val="bg1"/>
                </a:solidFill>
                <a:effectLst/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给管理者的建议</a:t>
            </a:r>
            <a:endParaRPr lang="zh-CN" altLang="en-US" sz="5400" b="1" dirty="0">
              <a:solidFill>
                <a:schemeClr val="bg1"/>
              </a:solidFill>
              <a:effectLst/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0820" y="2675255"/>
            <a:ext cx="178816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600">
                <a:solidFill>
                  <a:schemeClr val="bg1"/>
                </a:solidFill>
                <a:cs typeface="汉仪中黑简" panose="02010600000101010101" charset="-122"/>
              </a:rPr>
              <a:t>04.</a:t>
            </a:r>
            <a:endParaRPr lang="en-US" altLang="zh-CN" sz="6600">
              <a:solidFill>
                <a:schemeClr val="bg1"/>
              </a:solidFill>
              <a:cs typeface="汉仪中黑简" panose="0201060000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509135" y="3473450"/>
            <a:ext cx="56743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</a:lstStyle>
          <a:p>
            <a:r>
              <a:rPr lang="en-US" altLang="zh-CN" sz="2800" spc="150" dirty="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Advice to managers</a:t>
            </a:r>
            <a:endParaRPr lang="en-US" altLang="zh-CN" sz="2800" spc="150" dirty="0">
              <a:solidFill>
                <a:schemeClr val="bg1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</p:spTree>
    <p:custDataLst>
      <p:tags r:id="rId1"/>
    </p:custDataLst>
  </p:cSld>
  <p:clrMapOvr>
    <a:masterClrMapping/>
  </p:clrMapOvr>
  <p:transition advTm="362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  <p:bldP spid="2" grpId="0"/>
      <p:bldP spid="10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569994" y="1040718"/>
            <a:ext cx="3913307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C00000"/>
                </a:solidFill>
                <a:latin typeface="思源黑体" panose="020B0500000000000000" pitchFamily="34" charset="-122"/>
                <a:ea typeface="思源黑体" panose="020B0500000000000000" pitchFamily="34" charset="-122"/>
              </a:defRPr>
            </a:lvl1pPr>
          </a:lstStyle>
          <a:p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你检查什么就得到什么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12277" y="2228250"/>
            <a:ext cx="6097604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lvl="1" indent="0">
              <a:buNone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员工只做你所检查的，不做你所期望的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69699" y="16217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给管理者的建议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013117" y="3993395"/>
            <a:ext cx="1198880" cy="3987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lvl="1" indent="0">
              <a:buFont typeface="汉仪中黑简" panose="02010600000101010101" charset="-122"/>
              <a:buNone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盯是跟进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062647" y="5088448"/>
            <a:ext cx="1198880" cy="3987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lvl="1" indent="0">
              <a:buFont typeface="汉仪中黑简" panose="02010600000101010101" charset="-122"/>
              <a:buNone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盯是确认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013755" y="4093589"/>
            <a:ext cx="1198880" cy="3987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lvl="1" indent="0">
              <a:buFont typeface="汉仪中黑简" panose="02010600000101010101" charset="-122"/>
              <a:buNone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盯是职责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989625" y="5189954"/>
            <a:ext cx="1706880" cy="3987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lvl="1" indent="0">
              <a:buFont typeface="汉仪中黑简" panose="02010600000101010101" charset="-122"/>
              <a:buNone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盯是职业精神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28" name="六边形 27"/>
          <p:cNvSpPr/>
          <p:nvPr/>
        </p:nvSpPr>
        <p:spPr>
          <a:xfrm rot="5400000">
            <a:off x="6905625" y="1610360"/>
            <a:ext cx="1524000" cy="1504315"/>
          </a:xfrm>
          <a:prstGeom prst="hexagon">
            <a:avLst/>
          </a:prstGeom>
          <a:solidFill>
            <a:srgbClr val="156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solidFill>
                <a:schemeClr val="bg1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51700" y="1972945"/>
            <a:ext cx="875665" cy="7683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p>
            <a:r>
              <a:rPr lang="zh-CN" altLang="en-US" sz="4400">
                <a:solidFill>
                  <a:schemeClr val="bg1"/>
                </a:solidFill>
                <a:cs typeface="汉仪中黑简" panose="02010600000101010101" charset="-122"/>
              </a:rPr>
              <a:t>盯</a:t>
            </a:r>
            <a:endParaRPr lang="zh-CN" altLang="en-US" sz="4400">
              <a:solidFill>
                <a:schemeClr val="bg1"/>
              </a:solidFill>
              <a:cs typeface="汉仪中黑简" panose="02010600000101010101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257425" y="3891915"/>
            <a:ext cx="641350" cy="602615"/>
          </a:xfrm>
          <a:prstGeom prst="ellipse">
            <a:avLst/>
          </a:prstGeom>
          <a:solidFill>
            <a:srgbClr val="156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cs typeface="汉仪中黑简" panose="02010600000101010101" charset="-122"/>
              </a:rPr>
              <a:t>01</a:t>
            </a:r>
            <a:endParaRPr lang="en-US" altLang="zh-CN">
              <a:cs typeface="汉仪中黑简" panose="02010600000101010101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8271510" y="3992245"/>
            <a:ext cx="641350" cy="602615"/>
          </a:xfrm>
          <a:prstGeom prst="ellipse">
            <a:avLst/>
          </a:prstGeom>
          <a:solidFill>
            <a:srgbClr val="156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cs typeface="汉仪中黑简" panose="02010600000101010101" charset="-122"/>
              </a:rPr>
              <a:t>02</a:t>
            </a:r>
            <a:endParaRPr lang="en-US" altLang="zh-CN">
              <a:cs typeface="汉仪中黑简" panose="02010600000101010101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257425" y="4986020"/>
            <a:ext cx="641350" cy="602615"/>
          </a:xfrm>
          <a:prstGeom prst="ellipse">
            <a:avLst/>
          </a:prstGeom>
          <a:solidFill>
            <a:srgbClr val="156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cs typeface="汉仪中黑简" panose="02010600000101010101" charset="-122"/>
              </a:rPr>
              <a:t>03</a:t>
            </a:r>
            <a:endParaRPr lang="en-US" altLang="zh-CN">
              <a:cs typeface="汉仪中黑简" panose="02010600000101010101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8271510" y="5086350"/>
            <a:ext cx="641350" cy="602615"/>
          </a:xfrm>
          <a:prstGeom prst="ellipse">
            <a:avLst/>
          </a:prstGeom>
          <a:solidFill>
            <a:srgbClr val="156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cs typeface="汉仪中黑简" panose="02010600000101010101" charset="-122"/>
              </a:rPr>
              <a:t>04</a:t>
            </a:r>
            <a:endParaRPr lang="en-US" altLang="zh-CN">
              <a:cs typeface="汉仪中黑简" panose="0201060000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18660" y="3759200"/>
            <a:ext cx="3365500" cy="204978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advTm="333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1" grpId="0"/>
      <p:bldP spid="12" grpId="0"/>
      <p:bldP spid="13" grpId="0"/>
      <p:bldP spid="14" grpId="0"/>
      <p:bldP spid="15" grpId="0"/>
      <p:bldP spid="28" grpId="0" bldLvl="0" animBg="1"/>
      <p:bldP spid="3" grpId="1"/>
      <p:bldP spid="5" grpId="1"/>
      <p:bldP spid="11" grpId="1"/>
      <p:bldP spid="12" grpId="1"/>
      <p:bldP spid="13" grpId="1"/>
      <p:bldP spid="14" grpId="1"/>
      <p:bldP spid="15" grpId="1"/>
      <p:bldP spid="28" grpId="1" animBg="1"/>
      <p:bldP spid="2" grpId="0"/>
      <p:bldP spid="4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4864913" y="2702937"/>
            <a:ext cx="4629785" cy="1451610"/>
            <a:chOff x="6085383" y="1140202"/>
            <a:chExt cx="4629785" cy="1451610"/>
          </a:xfrm>
        </p:grpSpPr>
        <p:sp>
          <p:nvSpPr>
            <p:cNvPr id="89" name="文本框 88"/>
            <p:cNvSpPr txBox="1"/>
            <p:nvPr/>
          </p:nvSpPr>
          <p:spPr>
            <a:xfrm>
              <a:off x="6085383" y="1140202"/>
              <a:ext cx="4629785" cy="9220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>
                <a:defRPr sz="4800" spc="600">
                  <a:solidFill>
                    <a:srgbClr val="245188"/>
                  </a:solidFill>
                  <a:effectLst>
                    <a:outerShdw blurRad="127000" dist="63500" dir="2700000" algn="tl" rotWithShape="0">
                      <a:schemeClr val="accent1">
                        <a:alpha val="40000"/>
                      </a:scheme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pPr indent="0">
                <a:buNone/>
              </a:pPr>
              <a:r>
                <a:rPr lang="zh-CN" altLang="en-US" sz="5400" b="1" dirty="0">
                  <a:solidFill>
                    <a:schemeClr val="bg1"/>
                  </a:solidFill>
                  <a:effectLst/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rPr>
                <a:t>什么是团队</a:t>
              </a:r>
              <a:endParaRPr lang="zh-CN" altLang="en-US" sz="5400" b="1" dirty="0">
                <a:solidFill>
                  <a:schemeClr val="bg1"/>
                </a:solidFill>
                <a:effectLst/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6192063" y="2069842"/>
              <a:ext cx="371221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</a:lstStyle>
            <a:p>
              <a:pPr algn="dist"/>
              <a:r>
                <a:rPr lang="en-US" altLang="zh-CN" sz="2800" spc="150" dirty="0">
                  <a:solidFill>
                    <a:schemeClr val="bg1"/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rPr>
                <a:t>What is a team</a:t>
              </a:r>
              <a:endParaRPr lang="en-US" altLang="zh-CN" sz="2800" spc="150" dirty="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076575" y="2703195"/>
            <a:ext cx="178816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600">
                <a:solidFill>
                  <a:schemeClr val="bg1"/>
                </a:solidFill>
                <a:cs typeface="汉仪中黑简" panose="02010600000101010101" charset="-122"/>
              </a:rPr>
              <a:t>01.</a:t>
            </a:r>
            <a:endParaRPr lang="en-US" altLang="zh-CN" sz="6600">
              <a:solidFill>
                <a:schemeClr val="bg1"/>
              </a:solidFill>
              <a:cs typeface="汉仪中黑简" panose="02010600000101010101" charset="-122"/>
            </a:endParaRPr>
          </a:p>
        </p:txBody>
      </p:sp>
    </p:spTree>
    <p:custDataLst>
      <p:tags r:id="rId1"/>
    </p:custDataLst>
  </p:cSld>
  <p:clrMapOvr>
    <a:masterClrMapping/>
  </p:clrMapOvr>
  <p:transition advTm="216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243870" y="892942"/>
            <a:ext cx="3667419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C00000"/>
                </a:solidFill>
                <a:latin typeface="思源黑体" panose="020B0500000000000000" pitchFamily="34" charset="-122"/>
                <a:ea typeface="思源黑体" panose="020B0500000000000000" pitchFamily="34" charset="-122"/>
              </a:defRPr>
            </a:lvl1pPr>
          </a:lstStyle>
          <a:p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把检查成为制度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43944" y="64477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给管理者的建议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grpSp>
        <p:nvGrpSpPr>
          <p:cNvPr id="28" name="组合 27"/>
          <p:cNvGrpSpPr/>
          <p:nvPr>
            <p:custDataLst>
              <p:tags r:id="rId1"/>
            </p:custDataLst>
          </p:nvPr>
        </p:nvGrpSpPr>
        <p:grpSpPr>
          <a:xfrm>
            <a:off x="651729" y="2992660"/>
            <a:ext cx="3184038" cy="1915988"/>
            <a:chOff x="1016000" y="3570039"/>
            <a:chExt cx="2218268" cy="1334838"/>
          </a:xfrm>
        </p:grpSpPr>
        <p:sp>
          <p:nvSpPr>
            <p:cNvPr id="2" name="任意多边形 1"/>
            <p:cNvSpPr/>
            <p:nvPr>
              <p:custDataLst>
                <p:tags r:id="rId2"/>
              </p:custDataLst>
            </p:nvPr>
          </p:nvSpPr>
          <p:spPr>
            <a:xfrm>
              <a:off x="1016000" y="3606801"/>
              <a:ext cx="2192867" cy="1298076"/>
            </a:xfrm>
            <a:custGeom>
              <a:avLst/>
              <a:gdLst>
                <a:gd name="connsiteX0" fmla="*/ 0 w 2192867"/>
                <a:gd name="connsiteY0" fmla="*/ 0 h 1298076"/>
                <a:gd name="connsiteX1" fmla="*/ 1498600 w 2192867"/>
                <a:gd name="connsiteY1" fmla="*/ 0 h 1298076"/>
                <a:gd name="connsiteX2" fmla="*/ 1572642 w 2192867"/>
                <a:gd name="connsiteY2" fmla="*/ 74042 h 1298076"/>
                <a:gd name="connsiteX3" fmla="*/ 74042 w 2192867"/>
                <a:gd name="connsiteY3" fmla="*/ 74042 h 1298076"/>
                <a:gd name="connsiteX4" fmla="*/ 74042 w 2192867"/>
                <a:gd name="connsiteY4" fmla="*/ 1224034 h 1298076"/>
                <a:gd name="connsiteX5" fmla="*/ 2118825 w 2192867"/>
                <a:gd name="connsiteY5" fmla="*/ 1224034 h 1298076"/>
                <a:gd name="connsiteX6" fmla="*/ 2118825 w 2192867"/>
                <a:gd name="connsiteY6" fmla="*/ 620225 h 1298076"/>
                <a:gd name="connsiteX7" fmla="*/ 2192867 w 2192867"/>
                <a:gd name="connsiteY7" fmla="*/ 694267 h 1298076"/>
                <a:gd name="connsiteX8" fmla="*/ 2192867 w 2192867"/>
                <a:gd name="connsiteY8" fmla="*/ 1298076 h 1298076"/>
                <a:gd name="connsiteX9" fmla="*/ 0 w 2192867"/>
                <a:gd name="connsiteY9" fmla="*/ 1298076 h 1298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92867" h="1298076">
                  <a:moveTo>
                    <a:pt x="0" y="0"/>
                  </a:moveTo>
                  <a:lnTo>
                    <a:pt x="1498600" y="0"/>
                  </a:lnTo>
                  <a:lnTo>
                    <a:pt x="1572642" y="74042"/>
                  </a:lnTo>
                  <a:lnTo>
                    <a:pt x="74042" y="74042"/>
                  </a:lnTo>
                  <a:lnTo>
                    <a:pt x="74042" y="1224034"/>
                  </a:lnTo>
                  <a:lnTo>
                    <a:pt x="2118825" y="1224034"/>
                  </a:lnTo>
                  <a:lnTo>
                    <a:pt x="2118825" y="620225"/>
                  </a:lnTo>
                  <a:lnTo>
                    <a:pt x="2192867" y="694267"/>
                  </a:lnTo>
                  <a:lnTo>
                    <a:pt x="2192867" y="1298076"/>
                  </a:lnTo>
                  <a:lnTo>
                    <a:pt x="0" y="1298076"/>
                  </a:lnTo>
                  <a:close/>
                </a:path>
              </a:pathLst>
            </a:custGeom>
            <a:solidFill>
              <a:srgbClr val="156389"/>
            </a:solidFill>
            <a:ln>
              <a:noFill/>
            </a:ln>
          </p:spPr>
          <p:style>
            <a:lnRef idx="2">
              <a:srgbClr val="FAA5C1">
                <a:shade val="50000"/>
              </a:srgbClr>
            </a:lnRef>
            <a:fillRef idx="1">
              <a:srgbClr val="FAA5C1"/>
            </a:fillRef>
            <a:effectRef idx="0">
              <a:srgbClr val="FAA5C1"/>
            </a:effectRef>
            <a:fontRef idx="minor">
              <a:srgbClr val="FFFFFF"/>
            </a:fontRef>
          </p:style>
          <p:txBody>
            <a:bodyPr rtlCol="0" anchor="ctr">
              <a:normAutofit/>
            </a:bodyPr>
            <a:p>
              <a:pPr algn="ctr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rPr>
                <a:t>每天都要检查你所管辖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endParaRPr>
            </a:p>
            <a:p>
              <a:pPr algn="ctr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rPr>
                <a:t>的工作的一部分</a:t>
              </a:r>
              <a:endParaRPr lang="zh-CN" altLang="en-US" dirty="0">
                <a:solidFill>
                  <a:srgbClr val="FAA5C1"/>
                </a:solidFill>
                <a:cs typeface="汉仪中黑简" panose="02010600000101010101" charset="-122"/>
                <a:sym typeface="Arial" panose="020B0604020202020204" pitchFamily="34" charset="0"/>
              </a:endParaRPr>
            </a:p>
          </p:txBody>
        </p:sp>
        <p:sp>
          <p:nvSpPr>
            <p:cNvPr id="27" name="任意多边形 26"/>
            <p:cNvSpPr/>
            <p:nvPr>
              <p:custDataLst>
                <p:tags r:id="rId3"/>
              </p:custDataLst>
            </p:nvPr>
          </p:nvSpPr>
          <p:spPr>
            <a:xfrm>
              <a:off x="2540001" y="3570039"/>
              <a:ext cx="694267" cy="694267"/>
            </a:xfrm>
            <a:custGeom>
              <a:avLst/>
              <a:gdLst>
                <a:gd name="connsiteX0" fmla="*/ 0 w 694267"/>
                <a:gd name="connsiteY0" fmla="*/ 0 h 694267"/>
                <a:gd name="connsiteX1" fmla="*/ 694267 w 694267"/>
                <a:gd name="connsiteY1" fmla="*/ 0 h 694267"/>
                <a:gd name="connsiteX2" fmla="*/ 694267 w 694267"/>
                <a:gd name="connsiteY2" fmla="*/ 694267 h 694267"/>
                <a:gd name="connsiteX3" fmla="*/ 620225 w 694267"/>
                <a:gd name="connsiteY3" fmla="*/ 620225 h 694267"/>
                <a:gd name="connsiteX4" fmla="*/ 620225 w 694267"/>
                <a:gd name="connsiteY4" fmla="*/ 74042 h 694267"/>
                <a:gd name="connsiteX5" fmla="*/ 74042 w 694267"/>
                <a:gd name="connsiteY5" fmla="*/ 74042 h 694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4267" h="694267">
                  <a:moveTo>
                    <a:pt x="0" y="0"/>
                  </a:moveTo>
                  <a:lnTo>
                    <a:pt x="694267" y="0"/>
                  </a:lnTo>
                  <a:lnTo>
                    <a:pt x="694267" y="694267"/>
                  </a:lnTo>
                  <a:lnTo>
                    <a:pt x="620225" y="620225"/>
                  </a:lnTo>
                  <a:lnTo>
                    <a:pt x="620225" y="74042"/>
                  </a:lnTo>
                  <a:lnTo>
                    <a:pt x="74042" y="74042"/>
                  </a:lnTo>
                  <a:close/>
                </a:path>
              </a:pathLst>
            </a:custGeom>
            <a:solidFill>
              <a:srgbClr val="156389"/>
            </a:solidFill>
            <a:ln>
              <a:noFill/>
            </a:ln>
          </p:spPr>
          <p:style>
            <a:lnRef idx="2">
              <a:srgbClr val="FAA5C1">
                <a:shade val="50000"/>
              </a:srgbClr>
            </a:lnRef>
            <a:fillRef idx="1">
              <a:srgbClr val="FAA5C1"/>
            </a:fillRef>
            <a:effectRef idx="0">
              <a:srgbClr val="FAA5C1"/>
            </a:effectRef>
            <a:fontRef idx="minor">
              <a:srgbClr val="FFFFFF"/>
            </a:fontRef>
          </p:style>
          <p:txBody>
            <a:bodyPr rtlCol="0" anchor="ctr">
              <a:normAutofit/>
            </a:bodyPr>
            <a:p>
              <a:pPr algn="ctr"/>
              <a:endParaRPr lang="zh-CN" altLang="en-US">
                <a:solidFill>
                  <a:srgbClr val="5F5F5F"/>
                </a:solidFill>
                <a:cs typeface="汉仪中黑简" panose="02010600000101010101" charset="-122"/>
                <a:sym typeface="Arial" panose="020B0604020202020204" pitchFamily="34" charset="0"/>
              </a:endParaRPr>
            </a:p>
          </p:txBody>
        </p:sp>
        <p:sp>
          <p:nvSpPr>
            <p:cNvPr id="26" name="任意多边形 25"/>
            <p:cNvSpPr/>
            <p:nvPr>
              <p:custDataLst>
                <p:tags r:id="rId4"/>
              </p:custDataLst>
            </p:nvPr>
          </p:nvSpPr>
          <p:spPr>
            <a:xfrm>
              <a:off x="2630217" y="3666070"/>
              <a:ext cx="510915" cy="510916"/>
            </a:xfrm>
            <a:custGeom>
              <a:avLst/>
              <a:gdLst>
                <a:gd name="connsiteX0" fmla="*/ 0 w 510915"/>
                <a:gd name="connsiteY0" fmla="*/ 0 h 510916"/>
                <a:gd name="connsiteX1" fmla="*/ 510915 w 510915"/>
                <a:gd name="connsiteY1" fmla="*/ 0 h 510916"/>
                <a:gd name="connsiteX2" fmla="*/ 510915 w 510915"/>
                <a:gd name="connsiteY2" fmla="*/ 510916 h 510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0915" h="510916">
                  <a:moveTo>
                    <a:pt x="0" y="0"/>
                  </a:moveTo>
                  <a:lnTo>
                    <a:pt x="510915" y="0"/>
                  </a:lnTo>
                  <a:lnTo>
                    <a:pt x="510915" y="510916"/>
                  </a:lnTo>
                  <a:close/>
                </a:path>
              </a:pathLst>
            </a:custGeom>
            <a:solidFill>
              <a:srgbClr val="156389"/>
            </a:solidFill>
            <a:ln>
              <a:noFill/>
            </a:ln>
          </p:spPr>
          <p:style>
            <a:lnRef idx="2">
              <a:srgbClr val="FAA5C1">
                <a:shade val="50000"/>
              </a:srgbClr>
            </a:lnRef>
            <a:fillRef idx="1">
              <a:srgbClr val="FAA5C1"/>
            </a:fillRef>
            <a:effectRef idx="0">
              <a:srgbClr val="FAA5C1"/>
            </a:effectRef>
            <a:fontRef idx="minor">
              <a:srgbClr val="FFFFFF"/>
            </a:fontRef>
          </p:style>
          <p:txBody>
            <a:bodyPr rtlCol="0" anchor="t">
              <a:normAutofit/>
            </a:bodyPr>
            <a:p>
              <a:pPr algn="r"/>
              <a:r>
                <a:rPr lang="en-US" altLang="zh-CN" dirty="0">
                  <a:solidFill>
                    <a:srgbClr val="FFFFFF"/>
                  </a:solidFill>
                  <a:cs typeface="汉仪中黑简" panose="02010600000101010101" charset="-122"/>
                  <a:sym typeface="Arial" panose="020B0604020202020204" pitchFamily="34" charset="0"/>
                </a:rPr>
                <a:t>A</a:t>
              </a:r>
              <a:endParaRPr lang="zh-CN" altLang="en-US" dirty="0">
                <a:solidFill>
                  <a:srgbClr val="FFFFFF"/>
                </a:solidFill>
                <a:cs typeface="汉仪中黑简" panose="02010600000101010101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组合 28"/>
          <p:cNvGrpSpPr/>
          <p:nvPr>
            <p:custDataLst>
              <p:tags r:id="rId5"/>
            </p:custDataLst>
          </p:nvPr>
        </p:nvGrpSpPr>
        <p:grpSpPr>
          <a:xfrm>
            <a:off x="4358335" y="2992660"/>
            <a:ext cx="3184038" cy="1915988"/>
            <a:chOff x="1016000" y="3570039"/>
            <a:chExt cx="2218268" cy="1334838"/>
          </a:xfrm>
        </p:grpSpPr>
        <p:sp>
          <p:nvSpPr>
            <p:cNvPr id="30" name="任意多边形 29"/>
            <p:cNvSpPr/>
            <p:nvPr>
              <p:custDataLst>
                <p:tags r:id="rId6"/>
              </p:custDataLst>
            </p:nvPr>
          </p:nvSpPr>
          <p:spPr>
            <a:xfrm>
              <a:off x="1016000" y="3606801"/>
              <a:ext cx="2192867" cy="1298076"/>
            </a:xfrm>
            <a:custGeom>
              <a:avLst/>
              <a:gdLst>
                <a:gd name="connsiteX0" fmla="*/ 0 w 2192867"/>
                <a:gd name="connsiteY0" fmla="*/ 0 h 1298076"/>
                <a:gd name="connsiteX1" fmla="*/ 1498600 w 2192867"/>
                <a:gd name="connsiteY1" fmla="*/ 0 h 1298076"/>
                <a:gd name="connsiteX2" fmla="*/ 1572642 w 2192867"/>
                <a:gd name="connsiteY2" fmla="*/ 74042 h 1298076"/>
                <a:gd name="connsiteX3" fmla="*/ 74042 w 2192867"/>
                <a:gd name="connsiteY3" fmla="*/ 74042 h 1298076"/>
                <a:gd name="connsiteX4" fmla="*/ 74042 w 2192867"/>
                <a:gd name="connsiteY4" fmla="*/ 1224034 h 1298076"/>
                <a:gd name="connsiteX5" fmla="*/ 2118825 w 2192867"/>
                <a:gd name="connsiteY5" fmla="*/ 1224034 h 1298076"/>
                <a:gd name="connsiteX6" fmla="*/ 2118825 w 2192867"/>
                <a:gd name="connsiteY6" fmla="*/ 620225 h 1298076"/>
                <a:gd name="connsiteX7" fmla="*/ 2192867 w 2192867"/>
                <a:gd name="connsiteY7" fmla="*/ 694267 h 1298076"/>
                <a:gd name="connsiteX8" fmla="*/ 2192867 w 2192867"/>
                <a:gd name="connsiteY8" fmla="*/ 1298076 h 1298076"/>
                <a:gd name="connsiteX9" fmla="*/ 0 w 2192867"/>
                <a:gd name="connsiteY9" fmla="*/ 1298076 h 1298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92867" h="1298076">
                  <a:moveTo>
                    <a:pt x="0" y="0"/>
                  </a:moveTo>
                  <a:lnTo>
                    <a:pt x="1498600" y="0"/>
                  </a:lnTo>
                  <a:lnTo>
                    <a:pt x="1572642" y="74042"/>
                  </a:lnTo>
                  <a:lnTo>
                    <a:pt x="74042" y="74042"/>
                  </a:lnTo>
                  <a:lnTo>
                    <a:pt x="74042" y="1224034"/>
                  </a:lnTo>
                  <a:lnTo>
                    <a:pt x="2118825" y="1224034"/>
                  </a:lnTo>
                  <a:lnTo>
                    <a:pt x="2118825" y="620225"/>
                  </a:lnTo>
                  <a:lnTo>
                    <a:pt x="2192867" y="694267"/>
                  </a:lnTo>
                  <a:lnTo>
                    <a:pt x="2192867" y="1298076"/>
                  </a:lnTo>
                  <a:lnTo>
                    <a:pt x="0" y="1298076"/>
                  </a:lnTo>
                  <a:close/>
                </a:path>
              </a:pathLst>
            </a:custGeom>
            <a:solidFill>
              <a:srgbClr val="156389"/>
            </a:solidFill>
            <a:ln>
              <a:noFill/>
            </a:ln>
          </p:spPr>
          <p:style>
            <a:lnRef idx="2">
              <a:srgbClr val="FAA5C1">
                <a:shade val="50000"/>
              </a:srgbClr>
            </a:lnRef>
            <a:fillRef idx="1">
              <a:srgbClr val="FAA5C1"/>
            </a:fillRef>
            <a:effectRef idx="0">
              <a:srgbClr val="FAA5C1"/>
            </a:effectRef>
            <a:fontRef idx="minor">
              <a:srgbClr val="FFFFFF"/>
            </a:fontRef>
          </p:style>
          <p:txBody>
            <a:bodyPr rtlCol="0" anchor="ctr">
              <a:normAutofit/>
            </a:bodyPr>
            <a:p>
              <a:pPr marL="0" lvl="1" algn="ctr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rPr>
                <a:t>不要每天都在同一时间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endParaRPr>
            </a:p>
            <a:p>
              <a:pPr marL="0" lvl="1" algn="ctr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rPr>
                <a:t>检查同一内容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endParaRPr>
            </a:p>
            <a:p>
              <a:pPr algn="ctr"/>
              <a:endParaRPr lang="zh-CN" altLang="en-US" dirty="0">
                <a:solidFill>
                  <a:srgbClr val="FAA5C1"/>
                </a:solidFill>
                <a:cs typeface="汉仪中黑简" panose="02010600000101010101" charset="-122"/>
                <a:sym typeface="Arial" panose="020B0604020202020204" pitchFamily="34" charset="0"/>
              </a:endParaRPr>
            </a:p>
          </p:txBody>
        </p:sp>
        <p:sp>
          <p:nvSpPr>
            <p:cNvPr id="31" name="任意多边形 30"/>
            <p:cNvSpPr/>
            <p:nvPr>
              <p:custDataLst>
                <p:tags r:id="rId7"/>
              </p:custDataLst>
            </p:nvPr>
          </p:nvSpPr>
          <p:spPr>
            <a:xfrm>
              <a:off x="2540001" y="3570039"/>
              <a:ext cx="694267" cy="694267"/>
            </a:xfrm>
            <a:custGeom>
              <a:avLst/>
              <a:gdLst>
                <a:gd name="connsiteX0" fmla="*/ 0 w 694267"/>
                <a:gd name="connsiteY0" fmla="*/ 0 h 694267"/>
                <a:gd name="connsiteX1" fmla="*/ 694267 w 694267"/>
                <a:gd name="connsiteY1" fmla="*/ 0 h 694267"/>
                <a:gd name="connsiteX2" fmla="*/ 694267 w 694267"/>
                <a:gd name="connsiteY2" fmla="*/ 694267 h 694267"/>
                <a:gd name="connsiteX3" fmla="*/ 620225 w 694267"/>
                <a:gd name="connsiteY3" fmla="*/ 620225 h 694267"/>
                <a:gd name="connsiteX4" fmla="*/ 620225 w 694267"/>
                <a:gd name="connsiteY4" fmla="*/ 74042 h 694267"/>
                <a:gd name="connsiteX5" fmla="*/ 74042 w 694267"/>
                <a:gd name="connsiteY5" fmla="*/ 74042 h 694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4267" h="694267">
                  <a:moveTo>
                    <a:pt x="0" y="0"/>
                  </a:moveTo>
                  <a:lnTo>
                    <a:pt x="694267" y="0"/>
                  </a:lnTo>
                  <a:lnTo>
                    <a:pt x="694267" y="694267"/>
                  </a:lnTo>
                  <a:lnTo>
                    <a:pt x="620225" y="620225"/>
                  </a:lnTo>
                  <a:lnTo>
                    <a:pt x="620225" y="74042"/>
                  </a:lnTo>
                  <a:lnTo>
                    <a:pt x="74042" y="74042"/>
                  </a:lnTo>
                  <a:close/>
                </a:path>
              </a:pathLst>
            </a:custGeom>
            <a:solidFill>
              <a:srgbClr val="156389"/>
            </a:solidFill>
            <a:ln>
              <a:noFill/>
            </a:ln>
          </p:spPr>
          <p:style>
            <a:lnRef idx="2">
              <a:srgbClr val="FAA5C1">
                <a:shade val="50000"/>
              </a:srgbClr>
            </a:lnRef>
            <a:fillRef idx="1">
              <a:srgbClr val="FAA5C1"/>
            </a:fillRef>
            <a:effectRef idx="0">
              <a:srgbClr val="FAA5C1"/>
            </a:effectRef>
            <a:fontRef idx="minor">
              <a:srgbClr val="FFFFFF"/>
            </a:fontRef>
          </p:style>
          <p:txBody>
            <a:bodyPr rtlCol="0" anchor="ctr">
              <a:normAutofit/>
            </a:bodyPr>
            <a:p>
              <a:pPr algn="ctr"/>
              <a:endParaRPr lang="zh-CN" altLang="en-US">
                <a:solidFill>
                  <a:srgbClr val="5F5F5F"/>
                </a:solidFill>
                <a:cs typeface="汉仪中黑简" panose="02010600000101010101" charset="-122"/>
                <a:sym typeface="Arial" panose="020B0604020202020204" pitchFamily="34" charset="0"/>
              </a:endParaRPr>
            </a:p>
          </p:txBody>
        </p:sp>
        <p:sp>
          <p:nvSpPr>
            <p:cNvPr id="32" name="任意多边形 31"/>
            <p:cNvSpPr/>
            <p:nvPr>
              <p:custDataLst>
                <p:tags r:id="rId8"/>
              </p:custDataLst>
            </p:nvPr>
          </p:nvSpPr>
          <p:spPr>
            <a:xfrm>
              <a:off x="2630217" y="3666070"/>
              <a:ext cx="510915" cy="510916"/>
            </a:xfrm>
            <a:custGeom>
              <a:avLst/>
              <a:gdLst>
                <a:gd name="connsiteX0" fmla="*/ 0 w 510915"/>
                <a:gd name="connsiteY0" fmla="*/ 0 h 510916"/>
                <a:gd name="connsiteX1" fmla="*/ 510915 w 510915"/>
                <a:gd name="connsiteY1" fmla="*/ 0 h 510916"/>
                <a:gd name="connsiteX2" fmla="*/ 510915 w 510915"/>
                <a:gd name="connsiteY2" fmla="*/ 510916 h 510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0915" h="510916">
                  <a:moveTo>
                    <a:pt x="0" y="0"/>
                  </a:moveTo>
                  <a:lnTo>
                    <a:pt x="510915" y="0"/>
                  </a:lnTo>
                  <a:lnTo>
                    <a:pt x="510915" y="510916"/>
                  </a:lnTo>
                  <a:close/>
                </a:path>
              </a:pathLst>
            </a:custGeom>
            <a:solidFill>
              <a:srgbClr val="156389"/>
            </a:solidFill>
            <a:ln>
              <a:noFill/>
            </a:ln>
          </p:spPr>
          <p:style>
            <a:lnRef idx="2">
              <a:srgbClr val="FAA5C1">
                <a:shade val="50000"/>
              </a:srgbClr>
            </a:lnRef>
            <a:fillRef idx="1">
              <a:srgbClr val="FAA5C1"/>
            </a:fillRef>
            <a:effectRef idx="0">
              <a:srgbClr val="FAA5C1"/>
            </a:effectRef>
            <a:fontRef idx="minor">
              <a:srgbClr val="FFFFFF"/>
            </a:fontRef>
          </p:style>
          <p:txBody>
            <a:bodyPr rtlCol="0" anchor="t">
              <a:normAutofit/>
            </a:bodyPr>
            <a:p>
              <a:pPr algn="r"/>
              <a:r>
                <a:rPr lang="en-US" altLang="zh-CN" dirty="0">
                  <a:solidFill>
                    <a:srgbClr val="FFFFFF"/>
                  </a:solidFill>
                  <a:cs typeface="汉仪中黑简" panose="02010600000101010101" charset="-122"/>
                  <a:sym typeface="Arial" panose="020B0604020202020204" pitchFamily="34" charset="0"/>
                </a:rPr>
                <a:t>B</a:t>
              </a:r>
              <a:endParaRPr lang="zh-CN" altLang="en-US" dirty="0">
                <a:solidFill>
                  <a:srgbClr val="FFFFFF"/>
                </a:solidFill>
                <a:cs typeface="汉仪中黑简" panose="02010600000101010101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组合 32"/>
          <p:cNvGrpSpPr/>
          <p:nvPr>
            <p:custDataLst>
              <p:tags r:id="rId9"/>
            </p:custDataLst>
          </p:nvPr>
        </p:nvGrpSpPr>
        <p:grpSpPr>
          <a:xfrm>
            <a:off x="8061054" y="2992012"/>
            <a:ext cx="3184038" cy="1915988"/>
            <a:chOff x="1016000" y="3570039"/>
            <a:chExt cx="2218268" cy="1334838"/>
          </a:xfrm>
        </p:grpSpPr>
        <p:sp>
          <p:nvSpPr>
            <p:cNvPr id="34" name="任意多边形 33"/>
            <p:cNvSpPr/>
            <p:nvPr>
              <p:custDataLst>
                <p:tags r:id="rId10"/>
              </p:custDataLst>
            </p:nvPr>
          </p:nvSpPr>
          <p:spPr>
            <a:xfrm>
              <a:off x="1016000" y="3606801"/>
              <a:ext cx="2192867" cy="1298076"/>
            </a:xfrm>
            <a:custGeom>
              <a:avLst/>
              <a:gdLst>
                <a:gd name="connsiteX0" fmla="*/ 0 w 2192867"/>
                <a:gd name="connsiteY0" fmla="*/ 0 h 1298076"/>
                <a:gd name="connsiteX1" fmla="*/ 1498600 w 2192867"/>
                <a:gd name="connsiteY1" fmla="*/ 0 h 1298076"/>
                <a:gd name="connsiteX2" fmla="*/ 1572642 w 2192867"/>
                <a:gd name="connsiteY2" fmla="*/ 74042 h 1298076"/>
                <a:gd name="connsiteX3" fmla="*/ 74042 w 2192867"/>
                <a:gd name="connsiteY3" fmla="*/ 74042 h 1298076"/>
                <a:gd name="connsiteX4" fmla="*/ 74042 w 2192867"/>
                <a:gd name="connsiteY4" fmla="*/ 1224034 h 1298076"/>
                <a:gd name="connsiteX5" fmla="*/ 2118825 w 2192867"/>
                <a:gd name="connsiteY5" fmla="*/ 1224034 h 1298076"/>
                <a:gd name="connsiteX6" fmla="*/ 2118825 w 2192867"/>
                <a:gd name="connsiteY6" fmla="*/ 620225 h 1298076"/>
                <a:gd name="connsiteX7" fmla="*/ 2192867 w 2192867"/>
                <a:gd name="connsiteY7" fmla="*/ 694267 h 1298076"/>
                <a:gd name="connsiteX8" fmla="*/ 2192867 w 2192867"/>
                <a:gd name="connsiteY8" fmla="*/ 1298076 h 1298076"/>
                <a:gd name="connsiteX9" fmla="*/ 0 w 2192867"/>
                <a:gd name="connsiteY9" fmla="*/ 1298076 h 1298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92867" h="1298076">
                  <a:moveTo>
                    <a:pt x="0" y="0"/>
                  </a:moveTo>
                  <a:lnTo>
                    <a:pt x="1498600" y="0"/>
                  </a:lnTo>
                  <a:lnTo>
                    <a:pt x="1572642" y="74042"/>
                  </a:lnTo>
                  <a:lnTo>
                    <a:pt x="74042" y="74042"/>
                  </a:lnTo>
                  <a:lnTo>
                    <a:pt x="74042" y="1224034"/>
                  </a:lnTo>
                  <a:lnTo>
                    <a:pt x="2118825" y="1224034"/>
                  </a:lnTo>
                  <a:lnTo>
                    <a:pt x="2118825" y="620225"/>
                  </a:lnTo>
                  <a:lnTo>
                    <a:pt x="2192867" y="694267"/>
                  </a:lnTo>
                  <a:lnTo>
                    <a:pt x="2192867" y="1298076"/>
                  </a:lnTo>
                  <a:lnTo>
                    <a:pt x="0" y="1298076"/>
                  </a:lnTo>
                  <a:close/>
                </a:path>
              </a:pathLst>
            </a:custGeom>
            <a:solidFill>
              <a:srgbClr val="156389"/>
            </a:solidFill>
            <a:ln>
              <a:noFill/>
            </a:ln>
          </p:spPr>
          <p:style>
            <a:lnRef idx="2">
              <a:srgbClr val="FAA5C1">
                <a:shade val="50000"/>
              </a:srgbClr>
            </a:lnRef>
            <a:fillRef idx="1">
              <a:srgbClr val="FAA5C1"/>
            </a:fillRef>
            <a:effectRef idx="0">
              <a:srgbClr val="FAA5C1"/>
            </a:effectRef>
            <a:fontRef idx="minor">
              <a:srgbClr val="FFFFFF"/>
            </a:fontRef>
          </p:style>
          <p:txBody>
            <a:bodyPr rtlCol="0" anchor="ctr">
              <a:normAutofit/>
            </a:bodyPr>
            <a:p>
              <a:pPr marL="0" lvl="1"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endParaRPr>
            </a:p>
            <a:p>
              <a:pPr marL="0" lvl="1" algn="ctr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rPr>
                <a:t>要交换时间，也要交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endParaRPr>
            </a:p>
            <a:p>
              <a:pPr marL="0" lvl="1" algn="ctr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rPr>
                <a:t>换检查的内容，如有时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endParaRPr>
            </a:p>
            <a:p>
              <a:pPr marL="0" lvl="1" algn="ctr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rPr>
                <a:t>上午检查，有时在下午检查，如果有倒班，夜班也要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endParaRPr>
            </a:p>
            <a:p>
              <a:pPr marL="0" lvl="1" algn="ctr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rPr>
                <a:t>检查。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endParaRPr>
            </a:p>
            <a:p>
              <a:pPr algn="ctr"/>
              <a:endParaRPr lang="zh-CN" altLang="en-US" dirty="0">
                <a:solidFill>
                  <a:srgbClr val="FAA5C1"/>
                </a:solidFill>
                <a:cs typeface="汉仪中黑简" panose="02010600000101010101" charset="-122"/>
                <a:sym typeface="Arial" panose="020B0604020202020204" pitchFamily="34" charset="0"/>
              </a:endParaRPr>
            </a:p>
          </p:txBody>
        </p:sp>
        <p:sp>
          <p:nvSpPr>
            <p:cNvPr id="35" name="任意多边形 34"/>
            <p:cNvSpPr/>
            <p:nvPr>
              <p:custDataLst>
                <p:tags r:id="rId11"/>
              </p:custDataLst>
            </p:nvPr>
          </p:nvSpPr>
          <p:spPr>
            <a:xfrm>
              <a:off x="2540001" y="3570039"/>
              <a:ext cx="694267" cy="694267"/>
            </a:xfrm>
            <a:custGeom>
              <a:avLst/>
              <a:gdLst>
                <a:gd name="connsiteX0" fmla="*/ 0 w 694267"/>
                <a:gd name="connsiteY0" fmla="*/ 0 h 694267"/>
                <a:gd name="connsiteX1" fmla="*/ 694267 w 694267"/>
                <a:gd name="connsiteY1" fmla="*/ 0 h 694267"/>
                <a:gd name="connsiteX2" fmla="*/ 694267 w 694267"/>
                <a:gd name="connsiteY2" fmla="*/ 694267 h 694267"/>
                <a:gd name="connsiteX3" fmla="*/ 620225 w 694267"/>
                <a:gd name="connsiteY3" fmla="*/ 620225 h 694267"/>
                <a:gd name="connsiteX4" fmla="*/ 620225 w 694267"/>
                <a:gd name="connsiteY4" fmla="*/ 74042 h 694267"/>
                <a:gd name="connsiteX5" fmla="*/ 74042 w 694267"/>
                <a:gd name="connsiteY5" fmla="*/ 74042 h 694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4267" h="694267">
                  <a:moveTo>
                    <a:pt x="0" y="0"/>
                  </a:moveTo>
                  <a:lnTo>
                    <a:pt x="694267" y="0"/>
                  </a:lnTo>
                  <a:lnTo>
                    <a:pt x="694267" y="694267"/>
                  </a:lnTo>
                  <a:lnTo>
                    <a:pt x="620225" y="620225"/>
                  </a:lnTo>
                  <a:lnTo>
                    <a:pt x="620225" y="74042"/>
                  </a:lnTo>
                  <a:lnTo>
                    <a:pt x="74042" y="74042"/>
                  </a:lnTo>
                  <a:close/>
                </a:path>
              </a:pathLst>
            </a:custGeom>
            <a:solidFill>
              <a:srgbClr val="156389"/>
            </a:solidFill>
            <a:ln>
              <a:noFill/>
            </a:ln>
          </p:spPr>
          <p:style>
            <a:lnRef idx="2">
              <a:srgbClr val="FAA5C1">
                <a:shade val="50000"/>
              </a:srgbClr>
            </a:lnRef>
            <a:fillRef idx="1">
              <a:srgbClr val="FAA5C1"/>
            </a:fillRef>
            <a:effectRef idx="0">
              <a:srgbClr val="FAA5C1"/>
            </a:effectRef>
            <a:fontRef idx="minor">
              <a:srgbClr val="FFFFFF"/>
            </a:fontRef>
          </p:style>
          <p:txBody>
            <a:bodyPr rtlCol="0" anchor="ctr">
              <a:normAutofit/>
            </a:bodyPr>
            <a:p>
              <a:pPr algn="ctr"/>
              <a:endParaRPr lang="zh-CN" altLang="en-US">
                <a:solidFill>
                  <a:srgbClr val="5F5F5F"/>
                </a:solidFill>
                <a:cs typeface="汉仪中黑简" panose="02010600000101010101" charset="-122"/>
                <a:sym typeface="Arial" panose="020B0604020202020204" pitchFamily="34" charset="0"/>
              </a:endParaRPr>
            </a:p>
          </p:txBody>
        </p:sp>
        <p:sp>
          <p:nvSpPr>
            <p:cNvPr id="36" name="任意多边形 35"/>
            <p:cNvSpPr/>
            <p:nvPr>
              <p:custDataLst>
                <p:tags r:id="rId12"/>
              </p:custDataLst>
            </p:nvPr>
          </p:nvSpPr>
          <p:spPr>
            <a:xfrm>
              <a:off x="2632926" y="3661103"/>
              <a:ext cx="510915" cy="510916"/>
            </a:xfrm>
            <a:custGeom>
              <a:avLst/>
              <a:gdLst>
                <a:gd name="connsiteX0" fmla="*/ 0 w 510915"/>
                <a:gd name="connsiteY0" fmla="*/ 0 h 510916"/>
                <a:gd name="connsiteX1" fmla="*/ 510915 w 510915"/>
                <a:gd name="connsiteY1" fmla="*/ 0 h 510916"/>
                <a:gd name="connsiteX2" fmla="*/ 510915 w 510915"/>
                <a:gd name="connsiteY2" fmla="*/ 510916 h 510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0915" h="510916">
                  <a:moveTo>
                    <a:pt x="0" y="0"/>
                  </a:moveTo>
                  <a:lnTo>
                    <a:pt x="510915" y="0"/>
                  </a:lnTo>
                  <a:lnTo>
                    <a:pt x="510915" y="510916"/>
                  </a:lnTo>
                  <a:close/>
                </a:path>
              </a:pathLst>
            </a:custGeom>
            <a:solidFill>
              <a:srgbClr val="156389"/>
            </a:solidFill>
            <a:ln>
              <a:noFill/>
            </a:ln>
          </p:spPr>
          <p:style>
            <a:lnRef idx="2">
              <a:srgbClr val="FAA5C1">
                <a:shade val="50000"/>
              </a:srgbClr>
            </a:lnRef>
            <a:fillRef idx="1">
              <a:srgbClr val="FAA5C1"/>
            </a:fillRef>
            <a:effectRef idx="0">
              <a:srgbClr val="FAA5C1"/>
            </a:effectRef>
            <a:fontRef idx="minor">
              <a:srgbClr val="FFFFFF"/>
            </a:fontRef>
          </p:style>
          <p:txBody>
            <a:bodyPr rtlCol="0" anchor="t">
              <a:normAutofit/>
            </a:bodyPr>
            <a:p>
              <a:pPr algn="r"/>
              <a:r>
                <a:rPr lang="en-US" altLang="zh-CN" dirty="0">
                  <a:solidFill>
                    <a:srgbClr val="FFFFFF"/>
                  </a:solidFill>
                  <a:cs typeface="汉仪中黑简" panose="02010600000101010101" charset="-122"/>
                  <a:sym typeface="Arial" panose="020B0604020202020204" pitchFamily="34" charset="0"/>
                </a:rPr>
                <a:t>C</a:t>
              </a:r>
              <a:endParaRPr lang="zh-CN" altLang="en-US" dirty="0">
                <a:solidFill>
                  <a:srgbClr val="FFFFFF"/>
                </a:solidFill>
                <a:cs typeface="汉仪中黑简" panose="02010600000101010101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992867" y="1806694"/>
            <a:ext cx="6097604" cy="46037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每天要专门拿出一点时间检查工作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</p:spTree>
    <p:custDataLst>
      <p:tags r:id="rId13"/>
    </p:custDataLst>
  </p:cSld>
  <p:clrMapOvr>
    <a:masterClrMapping/>
  </p:clrMapOvr>
  <p:transition advTm="356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2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3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6" grpId="0"/>
      <p:bldP spid="3" grpId="1"/>
      <p:bldP spid="11" grpId="1"/>
      <p:bldP spid="6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3281680" y="5327015"/>
            <a:ext cx="6590030" cy="514985"/>
          </a:xfrm>
          <a:prstGeom prst="rect">
            <a:avLst/>
          </a:prstGeom>
          <a:solidFill>
            <a:srgbClr val="156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黑简" panose="0201060000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11525" y="4335780"/>
            <a:ext cx="6590030" cy="514985"/>
          </a:xfrm>
          <a:prstGeom prst="rect">
            <a:avLst/>
          </a:prstGeom>
          <a:solidFill>
            <a:srgbClr val="156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黑简" panose="0201060000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11525" y="3216275"/>
            <a:ext cx="6590030" cy="514985"/>
          </a:xfrm>
          <a:prstGeom prst="rect">
            <a:avLst/>
          </a:prstGeom>
          <a:solidFill>
            <a:srgbClr val="156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黑简" panose="02010600000101010101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17604" y="148932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给管理者的建议</a:t>
            </a:r>
            <a:endParaRPr lang="zh-CN" altLang="en-US" sz="3200" b="1" dirty="0">
              <a:solidFill>
                <a:sysClr val="windowText" lastClr="000000">
                  <a:lumMod val="85000"/>
                  <a:lumOff val="15000"/>
                </a:sys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26114" y="1032497"/>
            <a:ext cx="6097604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C00000"/>
                </a:solidFill>
                <a:latin typeface="思源黑体" panose="020B0500000000000000" pitchFamily="34" charset="-122"/>
                <a:ea typeface="思源黑体" panose="020B0500000000000000" pitchFamily="34" charset="-122"/>
              </a:defRPr>
            </a:lvl1pPr>
          </a:lstStyle>
          <a:p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如何有效检查？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26210" y="1993265"/>
            <a:ext cx="6323330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先思考你要检查的重点，再去检查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98190" y="3274695"/>
            <a:ext cx="6603365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90600" lvl="1" indent="-533400">
              <a:buNone/>
            </a:pPr>
            <a:r>
              <a:rPr lang="zh-CN" altLang="en-US" sz="2000" dirty="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每次检查的内容不要少于三点，但也不要多于八点；</a:t>
            </a:r>
            <a:endParaRPr lang="zh-CN" altLang="en-US" sz="2000" dirty="0">
              <a:solidFill>
                <a:schemeClr val="bg1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81734" y="5364868"/>
            <a:ext cx="6097604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90600" lvl="1" indent="-533400">
              <a:buNone/>
            </a:pPr>
            <a:r>
              <a:rPr lang="zh-CN" altLang="en-US" sz="2000" dirty="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把全部工作程序和工作任务都要作为检查内容。</a:t>
            </a:r>
            <a:endParaRPr lang="zh-CN" altLang="en-US" sz="2000" dirty="0">
              <a:solidFill>
                <a:schemeClr val="bg1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81734" y="4394457"/>
            <a:ext cx="6097604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90600" lvl="1" indent="-533400">
              <a:buNone/>
            </a:pPr>
            <a:r>
              <a:rPr lang="zh-CN" altLang="en-US" sz="2000" dirty="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每天检查的内容要有变化；</a:t>
            </a:r>
            <a:endParaRPr lang="zh-CN" altLang="en-US" sz="2000" dirty="0">
              <a:solidFill>
                <a:schemeClr val="bg1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</p:spTree>
    <p:custDataLst>
      <p:tags r:id="rId1"/>
    </p:custDataLst>
  </p:cSld>
  <p:clrMapOvr>
    <a:masterClrMapping/>
  </p:clrMapOvr>
  <p:transition advTm="370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9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" grpId="0"/>
      <p:bldP spid="5" grpId="0"/>
      <p:bldP spid="6" grpId="0"/>
      <p:bldP spid="8" grpId="0"/>
      <p:bldP spid="10" grpId="0"/>
      <p:bldP spid="7" grpId="0" animBg="1"/>
      <p:bldP spid="4" grpId="0" animBg="1"/>
      <p:bldP spid="2" grpId="0" animBg="1"/>
      <p:bldP spid="13" grpId="1"/>
      <p:bldP spid="3" grpId="1"/>
      <p:bldP spid="5" grpId="1"/>
      <p:bldP spid="6" grpId="1"/>
      <p:bldP spid="8" grpId="1"/>
      <p:bldP spid="10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519723" y="1066970"/>
            <a:ext cx="3481006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C00000"/>
                </a:solidFill>
                <a:latin typeface="思源黑体" panose="020B0500000000000000" pitchFamily="34" charset="-122"/>
                <a:ea typeface="思源黑体" panose="020B0500000000000000" pitchFamily="34" charset="-122"/>
              </a:defRPr>
            </a:lvl1pPr>
          </a:lstStyle>
          <a:p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如何让员工自觉工作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40769" y="99402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给管理者的建议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97690" y="2514238"/>
            <a:ext cx="3119497" cy="2626619"/>
            <a:chOff x="2674" y="3962"/>
            <a:chExt cx="4118" cy="3704"/>
          </a:xfrm>
        </p:grpSpPr>
        <p:grpSp>
          <p:nvGrpSpPr>
            <p:cNvPr id="21" name="组合 20"/>
            <p:cNvGrpSpPr/>
            <p:nvPr/>
          </p:nvGrpSpPr>
          <p:grpSpPr>
            <a:xfrm>
              <a:off x="2674" y="3984"/>
              <a:ext cx="4118" cy="3681"/>
              <a:chOff x="2021745" y="4050692"/>
              <a:chExt cx="2614714" cy="2337688"/>
            </a:xfrm>
          </p:grpSpPr>
          <p:sp>
            <p:nvSpPr>
              <p:cNvPr id="13" name="Rectangle 18"/>
              <p:cNvSpPr/>
              <p:nvPr/>
            </p:nvSpPr>
            <p:spPr>
              <a:xfrm>
                <a:off x="2021745" y="4050692"/>
                <a:ext cx="2614714" cy="2337688"/>
              </a:xfrm>
              <a:prstGeom prst="rect">
                <a:avLst/>
              </a:prstGeom>
              <a:solidFill>
                <a:srgbClr val="1563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12" tIns="45706" rIns="91412" bIns="45706" rtlCol="0" anchor="ctr"/>
              <a:p>
                <a:pPr algn="ctr"/>
                <a:endParaRPr lang="en-US" sz="3600" dirty="0"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2265131" y="4951360"/>
                <a:ext cx="2127941" cy="82555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p>
                <a:pPr marL="0" lvl="1" indent="0">
                  <a:spcBef>
                    <a:spcPts val="0"/>
                  </a:spcBef>
                  <a:buNone/>
                </a:pPr>
                <a:r>
                  <a:rPr lang="zh-CN" altLang="en-US" dirty="0">
                    <a:solidFill>
                      <a:schemeClr val="bg1"/>
                    </a:solidFill>
                    <a:latin typeface="汉仪中黑简" panose="02010600000101010101" charset="-122"/>
                    <a:ea typeface="汉仪中黑简" panose="02010600000101010101" charset="-122"/>
                    <a:cs typeface="汉仪中黑简" panose="02010600000101010101" charset="-122"/>
                  </a:rPr>
                  <a:t>想要员工不找借口，关键看主管不在和在时情况有何不同</a:t>
                </a:r>
                <a:r>
                  <a:rPr lang="en-US" altLang="zh-CN" dirty="0">
                    <a:solidFill>
                      <a:schemeClr val="bg1"/>
                    </a:solidFill>
                    <a:latin typeface="汉仪中黑简" panose="02010600000101010101" charset="-122"/>
                    <a:ea typeface="汉仪中黑简" panose="02010600000101010101" charset="-122"/>
                    <a:cs typeface="汉仪中黑简" panose="02010600000101010101" charset="-122"/>
                  </a:rPr>
                  <a:t>?</a:t>
                </a:r>
                <a:endParaRPr lang="en-US" altLang="zh-CN" dirty="0">
                  <a:solidFill>
                    <a:schemeClr val="bg1"/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endParaRPr>
              </a:p>
            </p:txBody>
          </p:sp>
        </p:grpSp>
        <p:sp>
          <p:nvSpPr>
            <p:cNvPr id="2" name="等腰三角形 1"/>
            <p:cNvSpPr/>
            <p:nvPr/>
          </p:nvSpPr>
          <p:spPr>
            <a:xfrm rot="10800000">
              <a:off x="4412" y="3962"/>
              <a:ext cx="826" cy="58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中黑简" panose="02010600000101010101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733612" y="2529840"/>
            <a:ext cx="2897880" cy="2610382"/>
            <a:chOff x="7527" y="3984"/>
            <a:chExt cx="4118" cy="3682"/>
          </a:xfrm>
        </p:grpSpPr>
        <p:grpSp>
          <p:nvGrpSpPr>
            <p:cNvPr id="22" name="组合 21"/>
            <p:cNvGrpSpPr/>
            <p:nvPr/>
          </p:nvGrpSpPr>
          <p:grpSpPr>
            <a:xfrm>
              <a:off x="7527" y="3984"/>
              <a:ext cx="4118" cy="3681"/>
              <a:chOff x="5102630" y="4050692"/>
              <a:chExt cx="2614714" cy="2337688"/>
            </a:xfrm>
          </p:grpSpPr>
          <p:sp>
            <p:nvSpPr>
              <p:cNvPr id="17" name="Rectangle 18"/>
              <p:cNvSpPr/>
              <p:nvPr/>
            </p:nvSpPr>
            <p:spPr>
              <a:xfrm>
                <a:off x="5102630" y="4050692"/>
                <a:ext cx="2614714" cy="2337688"/>
              </a:xfrm>
              <a:prstGeom prst="rect">
                <a:avLst/>
              </a:prstGeom>
              <a:solidFill>
                <a:srgbClr val="1563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12" tIns="45706" rIns="91412" bIns="45706" rtlCol="0" anchor="ctr"/>
              <a:p>
                <a:pPr algn="ctr"/>
                <a:endParaRPr lang="en-US" sz="3600" dirty="0"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5143615" y="4657357"/>
                <a:ext cx="2505753" cy="132223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p>
                <a:pPr marL="0" lvl="1" indent="0">
                  <a:spcBef>
                    <a:spcPts val="0"/>
                  </a:spcBef>
                  <a:buNone/>
                </a:pPr>
                <a:r>
                  <a:rPr lang="zh-CN" altLang="en-US" dirty="0">
                    <a:solidFill>
                      <a:schemeClr val="bg1"/>
                    </a:solidFill>
                    <a:latin typeface="汉仪中黑简" panose="02010600000101010101" charset="-122"/>
                    <a:ea typeface="汉仪中黑简" panose="02010600000101010101" charset="-122"/>
                    <a:cs typeface="汉仪中黑简" panose="02010600000101010101" charset="-122"/>
                  </a:rPr>
                  <a:t>合格的主管是当他不在场时，下属做事和他在时一个样。当他不在场时他们就做不好，表明主管是不称职的。</a:t>
                </a:r>
                <a:endParaRPr lang="en-US" altLang="zh-CN" dirty="0">
                  <a:solidFill>
                    <a:schemeClr val="bg1"/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endParaRPr>
              </a:p>
            </p:txBody>
          </p:sp>
        </p:grpSp>
        <p:sp>
          <p:nvSpPr>
            <p:cNvPr id="4" name="等腰三角形 3"/>
            <p:cNvSpPr/>
            <p:nvPr/>
          </p:nvSpPr>
          <p:spPr>
            <a:xfrm rot="10800000">
              <a:off x="9172" y="3984"/>
              <a:ext cx="826" cy="58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中黑简" panose="02010600000101010101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375015" y="2529840"/>
            <a:ext cx="2945765" cy="2607945"/>
            <a:chOff x="12379" y="3984"/>
            <a:chExt cx="4118" cy="3680"/>
          </a:xfrm>
        </p:grpSpPr>
        <p:grpSp>
          <p:nvGrpSpPr>
            <p:cNvPr id="23" name="组合 22"/>
            <p:cNvGrpSpPr/>
            <p:nvPr/>
          </p:nvGrpSpPr>
          <p:grpSpPr>
            <a:xfrm>
              <a:off x="12379" y="3984"/>
              <a:ext cx="4118" cy="3681"/>
              <a:chOff x="8213779" y="4050692"/>
              <a:chExt cx="2614714" cy="2337688"/>
            </a:xfrm>
          </p:grpSpPr>
          <p:sp>
            <p:nvSpPr>
              <p:cNvPr id="18" name="Rectangle 18"/>
              <p:cNvSpPr/>
              <p:nvPr/>
            </p:nvSpPr>
            <p:spPr>
              <a:xfrm>
                <a:off x="8213779" y="4050692"/>
                <a:ext cx="2614714" cy="2337688"/>
              </a:xfrm>
              <a:prstGeom prst="rect">
                <a:avLst/>
              </a:prstGeom>
              <a:solidFill>
                <a:srgbClr val="1563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12" tIns="45706" rIns="91412" bIns="45706" rtlCol="0" anchor="ctr"/>
              <a:p>
                <a:pPr algn="ctr"/>
                <a:endParaRPr lang="en-US" sz="3600" dirty="0"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8431500" y="4645512"/>
                <a:ext cx="2115415" cy="132287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p>
                <a:pPr marL="0" lvl="1" indent="0">
                  <a:spcBef>
                    <a:spcPts val="0"/>
                  </a:spcBef>
                  <a:buNone/>
                </a:pPr>
                <a:r>
                  <a:rPr lang="zh-CN" altLang="en-US" dirty="0">
                    <a:solidFill>
                      <a:schemeClr val="bg1"/>
                    </a:solidFill>
                    <a:latin typeface="汉仪中黑简" panose="02010600000101010101" charset="-122"/>
                    <a:ea typeface="汉仪中黑简" panose="02010600000101010101" charset="-122"/>
                    <a:cs typeface="汉仪中黑简" panose="02010600000101010101" charset="-122"/>
                  </a:rPr>
                  <a:t>合格的主管是严格按照公司要求训练员工，在他不在时要他们做的和在时一样好。</a:t>
                </a:r>
                <a:endParaRPr lang="en-US" altLang="zh-CN" dirty="0">
                  <a:solidFill>
                    <a:schemeClr val="bg1"/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endParaRPr>
              </a:p>
            </p:txBody>
          </p:sp>
        </p:grpSp>
        <p:sp>
          <p:nvSpPr>
            <p:cNvPr id="5" name="等腰三角形 4"/>
            <p:cNvSpPr/>
            <p:nvPr/>
          </p:nvSpPr>
          <p:spPr>
            <a:xfrm rot="10800000">
              <a:off x="13933" y="3984"/>
              <a:ext cx="826" cy="58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中黑简" panose="02010600000101010101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advTm="274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3" grpId="1"/>
      <p:bldP spid="9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592159" y="884116"/>
            <a:ext cx="3292322" cy="4616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三、人才是激励出来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0600" y="4692015"/>
            <a:ext cx="2627630" cy="39878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indent="0">
              <a:buFont typeface="汉仪中黑简" panose="02010600000101010101" charset="-122"/>
              <a:buNone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激励是人才的加油站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583420" y="4776470"/>
            <a:ext cx="1985010" cy="39878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indent="0">
              <a:buFont typeface="汉仪中黑简" panose="02010600000101010101" charset="-122"/>
              <a:buNone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高效率靠激励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94885" y="4692015"/>
            <a:ext cx="3212465" cy="39878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indent="0">
              <a:buFont typeface="汉仪中黑简" panose="02010600000101010101" charset="-122"/>
              <a:buNone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你想得到什么就激励什么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75389" y="56857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给管理者的建议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>
            <a:off x="1350172" y="2655823"/>
            <a:ext cx="1356256" cy="1403119"/>
            <a:chOff x="2053008" y="1642534"/>
            <a:chExt cx="2610662" cy="2700866"/>
          </a:xfrm>
        </p:grpSpPr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2053008" y="2197346"/>
              <a:ext cx="2610662" cy="2146054"/>
            </a:xfrm>
            <a:custGeom>
              <a:avLst/>
              <a:gdLst>
                <a:gd name="connsiteX0" fmla="*/ 840722 w 2610662"/>
                <a:gd name="connsiteY0" fmla="*/ 1681446 h 2146054"/>
                <a:gd name="connsiteX1" fmla="*/ 933609 w 2610662"/>
                <a:gd name="connsiteY1" fmla="*/ 1681446 h 2146054"/>
                <a:gd name="connsiteX2" fmla="*/ 1305330 w 2610662"/>
                <a:gd name="connsiteY2" fmla="*/ 2053167 h 2146054"/>
                <a:gd name="connsiteX3" fmla="*/ 1677052 w 2610662"/>
                <a:gd name="connsiteY3" fmla="*/ 1681446 h 2146054"/>
                <a:gd name="connsiteX4" fmla="*/ 1769939 w 2610662"/>
                <a:gd name="connsiteY4" fmla="*/ 1681446 h 2146054"/>
                <a:gd name="connsiteX5" fmla="*/ 1305330 w 2610662"/>
                <a:gd name="connsiteY5" fmla="*/ 2146054 h 2146054"/>
                <a:gd name="connsiteX6" fmla="*/ 840722 w 2610662"/>
                <a:gd name="connsiteY6" fmla="*/ 0 h 2146054"/>
                <a:gd name="connsiteX7" fmla="*/ 860831 w 2610662"/>
                <a:gd name="connsiteY7" fmla="*/ 0 h 2146054"/>
                <a:gd name="connsiteX8" fmla="*/ 56498 w 2610662"/>
                <a:gd name="connsiteY8" fmla="*/ 804333 h 2146054"/>
                <a:gd name="connsiteX9" fmla="*/ 860832 w 2610662"/>
                <a:gd name="connsiteY9" fmla="*/ 1608667 h 2146054"/>
                <a:gd name="connsiteX10" fmla="*/ 1749830 w 2610662"/>
                <a:gd name="connsiteY10" fmla="*/ 1608667 h 2146054"/>
                <a:gd name="connsiteX11" fmla="*/ 2554164 w 2610662"/>
                <a:gd name="connsiteY11" fmla="*/ 804333 h 2146054"/>
                <a:gd name="connsiteX12" fmla="*/ 1749831 w 2610662"/>
                <a:gd name="connsiteY12" fmla="*/ 0 h 2146054"/>
                <a:gd name="connsiteX13" fmla="*/ 1769941 w 2610662"/>
                <a:gd name="connsiteY13" fmla="*/ 0 h 2146054"/>
                <a:gd name="connsiteX14" fmla="*/ 2610662 w 2610662"/>
                <a:gd name="connsiteY14" fmla="*/ 840722 h 2146054"/>
                <a:gd name="connsiteX15" fmla="*/ 1769940 w 2610662"/>
                <a:gd name="connsiteY15" fmla="*/ 1681445 h 2146054"/>
                <a:gd name="connsiteX16" fmla="*/ 1677053 w 2610662"/>
                <a:gd name="connsiteY16" fmla="*/ 1681445 h 2146054"/>
                <a:gd name="connsiteX17" fmla="*/ 1749829 w 2610662"/>
                <a:gd name="connsiteY17" fmla="*/ 1608668 h 2146054"/>
                <a:gd name="connsiteX18" fmla="*/ 860831 w 2610662"/>
                <a:gd name="connsiteY18" fmla="*/ 1608668 h 2146054"/>
                <a:gd name="connsiteX19" fmla="*/ 933608 w 2610662"/>
                <a:gd name="connsiteY19" fmla="*/ 1681445 h 2146054"/>
                <a:gd name="connsiteX20" fmla="*/ 840723 w 2610662"/>
                <a:gd name="connsiteY20" fmla="*/ 1681445 h 2146054"/>
                <a:gd name="connsiteX21" fmla="*/ 0 w 2610662"/>
                <a:gd name="connsiteY21" fmla="*/ 840722 h 2146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610662" h="2146054">
                  <a:moveTo>
                    <a:pt x="840722" y="1681446"/>
                  </a:moveTo>
                  <a:lnTo>
                    <a:pt x="933609" y="1681446"/>
                  </a:lnTo>
                  <a:lnTo>
                    <a:pt x="1305330" y="2053167"/>
                  </a:lnTo>
                  <a:lnTo>
                    <a:pt x="1677052" y="1681446"/>
                  </a:lnTo>
                  <a:lnTo>
                    <a:pt x="1769939" y="1681446"/>
                  </a:lnTo>
                  <a:lnTo>
                    <a:pt x="1305330" y="2146054"/>
                  </a:lnTo>
                  <a:close/>
                  <a:moveTo>
                    <a:pt x="840722" y="0"/>
                  </a:moveTo>
                  <a:lnTo>
                    <a:pt x="860831" y="0"/>
                  </a:lnTo>
                  <a:lnTo>
                    <a:pt x="56498" y="804333"/>
                  </a:lnTo>
                  <a:lnTo>
                    <a:pt x="860832" y="1608667"/>
                  </a:lnTo>
                  <a:lnTo>
                    <a:pt x="1749830" y="1608667"/>
                  </a:lnTo>
                  <a:lnTo>
                    <a:pt x="2554164" y="804333"/>
                  </a:lnTo>
                  <a:lnTo>
                    <a:pt x="1749831" y="0"/>
                  </a:lnTo>
                  <a:lnTo>
                    <a:pt x="1769941" y="0"/>
                  </a:lnTo>
                  <a:lnTo>
                    <a:pt x="2610662" y="840722"/>
                  </a:lnTo>
                  <a:lnTo>
                    <a:pt x="1769940" y="1681445"/>
                  </a:lnTo>
                  <a:lnTo>
                    <a:pt x="1677053" y="1681445"/>
                  </a:lnTo>
                  <a:lnTo>
                    <a:pt x="1749829" y="1608668"/>
                  </a:lnTo>
                  <a:lnTo>
                    <a:pt x="860831" y="1608668"/>
                  </a:lnTo>
                  <a:lnTo>
                    <a:pt x="933608" y="1681445"/>
                  </a:lnTo>
                  <a:lnTo>
                    <a:pt x="840723" y="1681445"/>
                  </a:lnTo>
                  <a:lnTo>
                    <a:pt x="0" y="840722"/>
                  </a:lnTo>
                  <a:close/>
                </a:path>
              </a:pathLst>
            </a:custGeom>
            <a:solidFill>
              <a:srgbClr val="156389"/>
            </a:solidFill>
            <a:ln>
              <a:noFill/>
            </a:ln>
          </p:spPr>
          <p:style>
            <a:lnRef idx="2">
              <a:srgbClr val="628EE3">
                <a:shade val="50000"/>
              </a:srgbClr>
            </a:lnRef>
            <a:fillRef idx="1">
              <a:srgbClr val="628EE3"/>
            </a:fillRef>
            <a:effectRef idx="0">
              <a:srgbClr val="628EE3"/>
            </a:effectRef>
            <a:fontRef idx="minor">
              <a:srgbClr val="FFFFFF"/>
            </a:fontRef>
          </p:style>
          <p:txBody>
            <a:bodyPr rtlCol="0" anchor="ctr">
              <a:normAutofit/>
            </a:bodyPr>
            <a:p>
              <a:pPr algn="ctr"/>
              <a:endParaRPr lang="zh-CN" altLang="en-US">
                <a:solidFill>
                  <a:srgbClr val="FFFFFF"/>
                </a:solidFill>
                <a:cs typeface="汉仪中黑简" panose="02010600000101010101" charset="-122"/>
                <a:sym typeface="Arial" panose="020B0604020202020204" pitchFamily="34" charset="0"/>
              </a:endParaRPr>
            </a:p>
          </p:txBody>
        </p:sp>
        <p:sp>
          <p:nvSpPr>
            <p:cNvPr id="6" name="任意多边形 5"/>
            <p:cNvSpPr/>
            <p:nvPr>
              <p:custDataLst>
                <p:tags r:id="rId3"/>
              </p:custDataLst>
            </p:nvPr>
          </p:nvSpPr>
          <p:spPr>
            <a:xfrm>
              <a:off x="2109506" y="2087034"/>
              <a:ext cx="2497666" cy="2053167"/>
            </a:xfrm>
            <a:custGeom>
              <a:avLst/>
              <a:gdLst>
                <a:gd name="connsiteX0" fmla="*/ 804333 w 2497666"/>
                <a:gd name="connsiteY0" fmla="*/ 1608668 h 2053167"/>
                <a:gd name="connsiteX1" fmla="*/ 1693331 w 2497666"/>
                <a:gd name="connsiteY1" fmla="*/ 1608668 h 2053167"/>
                <a:gd name="connsiteX2" fmla="*/ 1248832 w 2497666"/>
                <a:gd name="connsiteY2" fmla="*/ 2053167 h 2053167"/>
                <a:gd name="connsiteX3" fmla="*/ 804333 w 2497666"/>
                <a:gd name="connsiteY3" fmla="*/ 0 h 2053167"/>
                <a:gd name="connsiteX4" fmla="*/ 1693333 w 2497666"/>
                <a:gd name="connsiteY4" fmla="*/ 0 h 2053167"/>
                <a:gd name="connsiteX5" fmla="*/ 2497666 w 2497666"/>
                <a:gd name="connsiteY5" fmla="*/ 804333 h 2053167"/>
                <a:gd name="connsiteX6" fmla="*/ 1693332 w 2497666"/>
                <a:gd name="connsiteY6" fmla="*/ 1608667 h 2053167"/>
                <a:gd name="connsiteX7" fmla="*/ 804334 w 2497666"/>
                <a:gd name="connsiteY7" fmla="*/ 1608667 h 2053167"/>
                <a:gd name="connsiteX8" fmla="*/ 0 w 2497666"/>
                <a:gd name="connsiteY8" fmla="*/ 804333 h 2053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97666" h="2053167">
                  <a:moveTo>
                    <a:pt x="804333" y="1608668"/>
                  </a:moveTo>
                  <a:lnTo>
                    <a:pt x="1693331" y="1608668"/>
                  </a:lnTo>
                  <a:lnTo>
                    <a:pt x="1248832" y="2053167"/>
                  </a:lnTo>
                  <a:close/>
                  <a:moveTo>
                    <a:pt x="804333" y="0"/>
                  </a:moveTo>
                  <a:lnTo>
                    <a:pt x="1693333" y="0"/>
                  </a:lnTo>
                  <a:lnTo>
                    <a:pt x="2497666" y="804333"/>
                  </a:lnTo>
                  <a:lnTo>
                    <a:pt x="1693332" y="1608667"/>
                  </a:lnTo>
                  <a:lnTo>
                    <a:pt x="804334" y="1608667"/>
                  </a:lnTo>
                  <a:lnTo>
                    <a:pt x="0" y="804333"/>
                  </a:lnTo>
                  <a:close/>
                </a:path>
              </a:pathLst>
            </a:custGeom>
            <a:solidFill>
              <a:srgbClr val="156389"/>
            </a:solidFill>
            <a:ln>
              <a:noFill/>
            </a:ln>
          </p:spPr>
          <p:style>
            <a:lnRef idx="2">
              <a:srgbClr val="628EE3">
                <a:shade val="50000"/>
              </a:srgbClr>
            </a:lnRef>
            <a:fillRef idx="1">
              <a:srgbClr val="628EE3"/>
            </a:fillRef>
            <a:effectRef idx="0">
              <a:srgbClr val="628EE3"/>
            </a:effectRef>
            <a:fontRef idx="minor">
              <a:srgbClr val="FFFFFF"/>
            </a:fontRef>
          </p:style>
          <p:txBody>
            <a:bodyPr bIns="468000" rtlCol="0" anchor="ctr">
              <a:normAutofit fontScale="25000"/>
            </a:bodyPr>
            <a:p>
              <a:pPr algn="ctr"/>
              <a:endParaRPr lang="en-US" altLang="zh-CN" smtClean="0">
                <a:solidFill>
                  <a:srgbClr val="FFFFFF"/>
                </a:solidFill>
                <a:cs typeface="汉仪中黑简" panose="02010600000101010101" charset="-122"/>
                <a:sym typeface="Arial" panose="020B0604020202020204" pitchFamily="34" charset="0"/>
              </a:endParaRPr>
            </a:p>
            <a:p>
              <a:pPr algn="ctr"/>
              <a:endParaRPr lang="en-US" altLang="zh-CN" smtClean="0">
                <a:solidFill>
                  <a:srgbClr val="FFFFFF"/>
                </a:solidFill>
                <a:cs typeface="汉仪中黑简" panose="02010600000101010101" charset="-122"/>
                <a:sym typeface="Arial" panose="020B0604020202020204" pitchFamily="34" charset="0"/>
              </a:endParaRPr>
            </a:p>
            <a:p>
              <a:pPr algn="ctr"/>
              <a:r>
                <a:rPr lang="en-US" altLang="zh-CN" sz="8000" smtClean="0">
                  <a:solidFill>
                    <a:srgbClr val="FFFFFF"/>
                  </a:solidFill>
                  <a:cs typeface="汉仪中黑简" panose="02010600000101010101" charset="-122"/>
                  <a:sym typeface="Arial" panose="020B0604020202020204" pitchFamily="34" charset="0"/>
                </a:rPr>
                <a:t>01</a:t>
              </a:r>
              <a:endParaRPr lang="en-US" altLang="zh-CN" sz="8000" smtClean="0">
                <a:solidFill>
                  <a:srgbClr val="FFFFFF"/>
                </a:solidFill>
                <a:cs typeface="汉仪中黑简" panose="02010600000101010101" charset="-122"/>
                <a:sym typeface="Arial" panose="020B0604020202020204" pitchFamily="34" charset="0"/>
              </a:endParaRPr>
            </a:p>
          </p:txBody>
        </p:sp>
        <p:sp>
          <p:nvSpPr>
            <p:cNvPr id="8" name="任意多边形 7"/>
            <p:cNvSpPr/>
            <p:nvPr>
              <p:custDataLst>
                <p:tags r:id="rId4"/>
              </p:custDataLst>
            </p:nvPr>
          </p:nvSpPr>
          <p:spPr>
            <a:xfrm>
              <a:off x="2913839" y="1642534"/>
              <a:ext cx="889000" cy="444500"/>
            </a:xfrm>
            <a:custGeom>
              <a:avLst/>
              <a:gdLst>
                <a:gd name="connsiteX0" fmla="*/ 444500 w 889000"/>
                <a:gd name="connsiteY0" fmla="*/ 0 h 444500"/>
                <a:gd name="connsiteX1" fmla="*/ 889000 w 889000"/>
                <a:gd name="connsiteY1" fmla="*/ 444500 h 444500"/>
                <a:gd name="connsiteX2" fmla="*/ 0 w 889000"/>
                <a:gd name="connsiteY2" fmla="*/ 444500 h 44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000" h="444500">
                  <a:moveTo>
                    <a:pt x="444500" y="0"/>
                  </a:moveTo>
                  <a:lnTo>
                    <a:pt x="889000" y="444500"/>
                  </a:lnTo>
                  <a:lnTo>
                    <a:pt x="0" y="444500"/>
                  </a:lnTo>
                  <a:close/>
                </a:path>
              </a:pathLst>
            </a:custGeom>
            <a:solidFill>
              <a:srgbClr val="1C86B8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rgbClr val="628EE3">
                <a:shade val="50000"/>
              </a:srgbClr>
            </a:lnRef>
            <a:fillRef idx="1">
              <a:srgbClr val="628EE3"/>
            </a:fillRef>
            <a:effectRef idx="0">
              <a:srgbClr val="628EE3"/>
            </a:effectRef>
            <a:fontRef idx="minor">
              <a:srgbClr val="FFFFFF"/>
            </a:fontRef>
          </p:style>
          <p:txBody>
            <a:bodyPr rtlCol="0" anchor="b">
              <a:normAutofit fontScale="50000"/>
            </a:bodyPr>
            <a:p>
              <a:pPr algn="ctr"/>
              <a:r>
                <a:rPr lang="en-US" altLang="zh-CN" dirty="0">
                  <a:solidFill>
                    <a:srgbClr val="FFFFFF"/>
                  </a:solidFill>
                  <a:cs typeface="汉仪中黑简" panose="02010600000101010101" charset="-122"/>
                  <a:sym typeface="Arial" panose="020B0604020202020204" pitchFamily="34" charset="0"/>
                </a:rPr>
                <a:t>A</a:t>
              </a:r>
              <a:endParaRPr lang="zh-CN" altLang="en-US" dirty="0">
                <a:solidFill>
                  <a:srgbClr val="FFFFFF"/>
                </a:solidFill>
                <a:cs typeface="汉仪中黑简" panose="02010600000101010101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组合 24"/>
          <p:cNvGrpSpPr/>
          <p:nvPr>
            <p:custDataLst>
              <p:tags r:id="rId5"/>
            </p:custDataLst>
          </p:nvPr>
        </p:nvGrpSpPr>
        <p:grpSpPr>
          <a:xfrm>
            <a:off x="5519574" y="2817564"/>
            <a:ext cx="1356256" cy="1403119"/>
            <a:chOff x="2053008" y="1642534"/>
            <a:chExt cx="2610662" cy="2700866"/>
          </a:xfrm>
        </p:grpSpPr>
        <p:sp>
          <p:nvSpPr>
            <p:cNvPr id="26" name="任意多边形 25"/>
            <p:cNvSpPr/>
            <p:nvPr>
              <p:custDataLst>
                <p:tags r:id="rId6"/>
              </p:custDataLst>
            </p:nvPr>
          </p:nvSpPr>
          <p:spPr>
            <a:xfrm>
              <a:off x="2053008" y="2197346"/>
              <a:ext cx="2610662" cy="2146054"/>
            </a:xfrm>
            <a:custGeom>
              <a:avLst/>
              <a:gdLst>
                <a:gd name="connsiteX0" fmla="*/ 840722 w 2610662"/>
                <a:gd name="connsiteY0" fmla="*/ 1681446 h 2146054"/>
                <a:gd name="connsiteX1" fmla="*/ 933609 w 2610662"/>
                <a:gd name="connsiteY1" fmla="*/ 1681446 h 2146054"/>
                <a:gd name="connsiteX2" fmla="*/ 1305330 w 2610662"/>
                <a:gd name="connsiteY2" fmla="*/ 2053167 h 2146054"/>
                <a:gd name="connsiteX3" fmla="*/ 1677052 w 2610662"/>
                <a:gd name="connsiteY3" fmla="*/ 1681446 h 2146054"/>
                <a:gd name="connsiteX4" fmla="*/ 1769939 w 2610662"/>
                <a:gd name="connsiteY4" fmla="*/ 1681446 h 2146054"/>
                <a:gd name="connsiteX5" fmla="*/ 1305330 w 2610662"/>
                <a:gd name="connsiteY5" fmla="*/ 2146054 h 2146054"/>
                <a:gd name="connsiteX6" fmla="*/ 840722 w 2610662"/>
                <a:gd name="connsiteY6" fmla="*/ 0 h 2146054"/>
                <a:gd name="connsiteX7" fmla="*/ 860831 w 2610662"/>
                <a:gd name="connsiteY7" fmla="*/ 0 h 2146054"/>
                <a:gd name="connsiteX8" fmla="*/ 56498 w 2610662"/>
                <a:gd name="connsiteY8" fmla="*/ 804333 h 2146054"/>
                <a:gd name="connsiteX9" fmla="*/ 860832 w 2610662"/>
                <a:gd name="connsiteY9" fmla="*/ 1608667 h 2146054"/>
                <a:gd name="connsiteX10" fmla="*/ 1749830 w 2610662"/>
                <a:gd name="connsiteY10" fmla="*/ 1608667 h 2146054"/>
                <a:gd name="connsiteX11" fmla="*/ 2554164 w 2610662"/>
                <a:gd name="connsiteY11" fmla="*/ 804333 h 2146054"/>
                <a:gd name="connsiteX12" fmla="*/ 1749831 w 2610662"/>
                <a:gd name="connsiteY12" fmla="*/ 0 h 2146054"/>
                <a:gd name="connsiteX13" fmla="*/ 1769941 w 2610662"/>
                <a:gd name="connsiteY13" fmla="*/ 0 h 2146054"/>
                <a:gd name="connsiteX14" fmla="*/ 2610662 w 2610662"/>
                <a:gd name="connsiteY14" fmla="*/ 840722 h 2146054"/>
                <a:gd name="connsiteX15" fmla="*/ 1769940 w 2610662"/>
                <a:gd name="connsiteY15" fmla="*/ 1681445 h 2146054"/>
                <a:gd name="connsiteX16" fmla="*/ 1677053 w 2610662"/>
                <a:gd name="connsiteY16" fmla="*/ 1681445 h 2146054"/>
                <a:gd name="connsiteX17" fmla="*/ 1749829 w 2610662"/>
                <a:gd name="connsiteY17" fmla="*/ 1608668 h 2146054"/>
                <a:gd name="connsiteX18" fmla="*/ 860831 w 2610662"/>
                <a:gd name="connsiteY18" fmla="*/ 1608668 h 2146054"/>
                <a:gd name="connsiteX19" fmla="*/ 933608 w 2610662"/>
                <a:gd name="connsiteY19" fmla="*/ 1681445 h 2146054"/>
                <a:gd name="connsiteX20" fmla="*/ 840723 w 2610662"/>
                <a:gd name="connsiteY20" fmla="*/ 1681445 h 2146054"/>
                <a:gd name="connsiteX21" fmla="*/ 0 w 2610662"/>
                <a:gd name="connsiteY21" fmla="*/ 840722 h 2146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610662" h="2146054">
                  <a:moveTo>
                    <a:pt x="840722" y="1681446"/>
                  </a:moveTo>
                  <a:lnTo>
                    <a:pt x="933609" y="1681446"/>
                  </a:lnTo>
                  <a:lnTo>
                    <a:pt x="1305330" y="2053167"/>
                  </a:lnTo>
                  <a:lnTo>
                    <a:pt x="1677052" y="1681446"/>
                  </a:lnTo>
                  <a:lnTo>
                    <a:pt x="1769939" y="1681446"/>
                  </a:lnTo>
                  <a:lnTo>
                    <a:pt x="1305330" y="2146054"/>
                  </a:lnTo>
                  <a:close/>
                  <a:moveTo>
                    <a:pt x="840722" y="0"/>
                  </a:moveTo>
                  <a:lnTo>
                    <a:pt x="860831" y="0"/>
                  </a:lnTo>
                  <a:lnTo>
                    <a:pt x="56498" y="804333"/>
                  </a:lnTo>
                  <a:lnTo>
                    <a:pt x="860832" y="1608667"/>
                  </a:lnTo>
                  <a:lnTo>
                    <a:pt x="1749830" y="1608667"/>
                  </a:lnTo>
                  <a:lnTo>
                    <a:pt x="2554164" y="804333"/>
                  </a:lnTo>
                  <a:lnTo>
                    <a:pt x="1749831" y="0"/>
                  </a:lnTo>
                  <a:lnTo>
                    <a:pt x="1769941" y="0"/>
                  </a:lnTo>
                  <a:lnTo>
                    <a:pt x="2610662" y="840722"/>
                  </a:lnTo>
                  <a:lnTo>
                    <a:pt x="1769940" y="1681445"/>
                  </a:lnTo>
                  <a:lnTo>
                    <a:pt x="1677053" y="1681445"/>
                  </a:lnTo>
                  <a:lnTo>
                    <a:pt x="1749829" y="1608668"/>
                  </a:lnTo>
                  <a:lnTo>
                    <a:pt x="860831" y="1608668"/>
                  </a:lnTo>
                  <a:lnTo>
                    <a:pt x="933608" y="1681445"/>
                  </a:lnTo>
                  <a:lnTo>
                    <a:pt x="840723" y="1681445"/>
                  </a:lnTo>
                  <a:lnTo>
                    <a:pt x="0" y="840722"/>
                  </a:lnTo>
                  <a:close/>
                </a:path>
              </a:pathLst>
            </a:custGeom>
            <a:solidFill>
              <a:srgbClr val="156389"/>
            </a:solidFill>
            <a:ln>
              <a:noFill/>
            </a:ln>
          </p:spPr>
          <p:style>
            <a:lnRef idx="2">
              <a:srgbClr val="628EE3">
                <a:shade val="50000"/>
              </a:srgbClr>
            </a:lnRef>
            <a:fillRef idx="1">
              <a:srgbClr val="628EE3"/>
            </a:fillRef>
            <a:effectRef idx="0">
              <a:srgbClr val="628EE3"/>
            </a:effectRef>
            <a:fontRef idx="minor">
              <a:srgbClr val="FFFFFF"/>
            </a:fontRef>
          </p:style>
          <p:txBody>
            <a:bodyPr rtlCol="0" anchor="ctr">
              <a:normAutofit/>
            </a:bodyPr>
            <a:p>
              <a:pPr algn="ctr"/>
              <a:endParaRPr lang="zh-CN" altLang="en-US">
                <a:solidFill>
                  <a:srgbClr val="FFFFFF"/>
                </a:solidFill>
                <a:cs typeface="汉仪中黑简" panose="02010600000101010101" charset="-122"/>
                <a:sym typeface="Arial" panose="020B0604020202020204" pitchFamily="34" charset="0"/>
              </a:endParaRPr>
            </a:p>
          </p:txBody>
        </p:sp>
        <p:sp>
          <p:nvSpPr>
            <p:cNvPr id="27" name="任意多边形 26"/>
            <p:cNvSpPr/>
            <p:nvPr>
              <p:custDataLst>
                <p:tags r:id="rId7"/>
              </p:custDataLst>
            </p:nvPr>
          </p:nvSpPr>
          <p:spPr>
            <a:xfrm>
              <a:off x="2109506" y="2087034"/>
              <a:ext cx="2497666" cy="2053167"/>
            </a:xfrm>
            <a:custGeom>
              <a:avLst/>
              <a:gdLst>
                <a:gd name="connsiteX0" fmla="*/ 804333 w 2497666"/>
                <a:gd name="connsiteY0" fmla="*/ 1608668 h 2053167"/>
                <a:gd name="connsiteX1" fmla="*/ 1693331 w 2497666"/>
                <a:gd name="connsiteY1" fmla="*/ 1608668 h 2053167"/>
                <a:gd name="connsiteX2" fmla="*/ 1248832 w 2497666"/>
                <a:gd name="connsiteY2" fmla="*/ 2053167 h 2053167"/>
                <a:gd name="connsiteX3" fmla="*/ 804333 w 2497666"/>
                <a:gd name="connsiteY3" fmla="*/ 0 h 2053167"/>
                <a:gd name="connsiteX4" fmla="*/ 1693333 w 2497666"/>
                <a:gd name="connsiteY4" fmla="*/ 0 h 2053167"/>
                <a:gd name="connsiteX5" fmla="*/ 2497666 w 2497666"/>
                <a:gd name="connsiteY5" fmla="*/ 804333 h 2053167"/>
                <a:gd name="connsiteX6" fmla="*/ 1693332 w 2497666"/>
                <a:gd name="connsiteY6" fmla="*/ 1608667 h 2053167"/>
                <a:gd name="connsiteX7" fmla="*/ 804334 w 2497666"/>
                <a:gd name="connsiteY7" fmla="*/ 1608667 h 2053167"/>
                <a:gd name="connsiteX8" fmla="*/ 0 w 2497666"/>
                <a:gd name="connsiteY8" fmla="*/ 804333 h 2053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97666" h="2053167">
                  <a:moveTo>
                    <a:pt x="804333" y="1608668"/>
                  </a:moveTo>
                  <a:lnTo>
                    <a:pt x="1693331" y="1608668"/>
                  </a:lnTo>
                  <a:lnTo>
                    <a:pt x="1248832" y="2053167"/>
                  </a:lnTo>
                  <a:close/>
                  <a:moveTo>
                    <a:pt x="804333" y="0"/>
                  </a:moveTo>
                  <a:lnTo>
                    <a:pt x="1693333" y="0"/>
                  </a:lnTo>
                  <a:lnTo>
                    <a:pt x="2497666" y="804333"/>
                  </a:lnTo>
                  <a:lnTo>
                    <a:pt x="1693332" y="1608667"/>
                  </a:lnTo>
                  <a:lnTo>
                    <a:pt x="804334" y="1608667"/>
                  </a:lnTo>
                  <a:lnTo>
                    <a:pt x="0" y="804333"/>
                  </a:lnTo>
                  <a:close/>
                </a:path>
              </a:pathLst>
            </a:custGeom>
            <a:solidFill>
              <a:srgbClr val="156389"/>
            </a:solidFill>
            <a:ln>
              <a:noFill/>
            </a:ln>
          </p:spPr>
          <p:style>
            <a:lnRef idx="2">
              <a:srgbClr val="628EE3">
                <a:shade val="50000"/>
              </a:srgbClr>
            </a:lnRef>
            <a:fillRef idx="1">
              <a:srgbClr val="628EE3"/>
            </a:fillRef>
            <a:effectRef idx="0">
              <a:srgbClr val="628EE3"/>
            </a:effectRef>
            <a:fontRef idx="minor">
              <a:srgbClr val="FFFFFF"/>
            </a:fontRef>
          </p:style>
          <p:txBody>
            <a:bodyPr bIns="468000" rtlCol="0" anchor="ctr">
              <a:normAutofit fontScale="25000"/>
            </a:bodyPr>
            <a:p>
              <a:pPr algn="ctr"/>
              <a:endParaRPr lang="en-US" altLang="zh-CN" smtClean="0">
                <a:solidFill>
                  <a:srgbClr val="FFFFFF"/>
                </a:solidFill>
                <a:cs typeface="汉仪中黑简" panose="02010600000101010101" charset="-122"/>
                <a:sym typeface="Arial" panose="020B0604020202020204" pitchFamily="34" charset="0"/>
              </a:endParaRPr>
            </a:p>
            <a:p>
              <a:pPr algn="ctr"/>
              <a:endParaRPr lang="en-US" altLang="zh-CN" smtClean="0">
                <a:solidFill>
                  <a:srgbClr val="FFFFFF"/>
                </a:solidFill>
                <a:cs typeface="汉仪中黑简" panose="02010600000101010101" charset="-122"/>
                <a:sym typeface="Arial" panose="020B0604020202020204" pitchFamily="34" charset="0"/>
              </a:endParaRPr>
            </a:p>
            <a:p>
              <a:pPr algn="ctr"/>
              <a:r>
                <a:rPr lang="en-US" altLang="zh-CN" sz="8000" smtClean="0">
                  <a:solidFill>
                    <a:srgbClr val="FFFFFF"/>
                  </a:solidFill>
                  <a:cs typeface="汉仪中黑简" panose="02010600000101010101" charset="-122"/>
                  <a:sym typeface="Arial" panose="020B0604020202020204" pitchFamily="34" charset="0"/>
                </a:rPr>
                <a:t>02</a:t>
              </a:r>
              <a:endParaRPr lang="en-US" altLang="zh-CN" sz="8000" smtClean="0">
                <a:solidFill>
                  <a:srgbClr val="FFFFFF"/>
                </a:solidFill>
                <a:cs typeface="汉仪中黑简" panose="02010600000101010101" charset="-122"/>
                <a:sym typeface="Arial" panose="020B0604020202020204" pitchFamily="34" charset="0"/>
              </a:endParaRPr>
            </a:p>
          </p:txBody>
        </p:sp>
        <p:sp>
          <p:nvSpPr>
            <p:cNvPr id="28" name="任意多边形 27"/>
            <p:cNvSpPr/>
            <p:nvPr>
              <p:custDataLst>
                <p:tags r:id="rId8"/>
              </p:custDataLst>
            </p:nvPr>
          </p:nvSpPr>
          <p:spPr>
            <a:xfrm>
              <a:off x="2913839" y="1642534"/>
              <a:ext cx="889000" cy="444500"/>
            </a:xfrm>
            <a:custGeom>
              <a:avLst/>
              <a:gdLst>
                <a:gd name="connsiteX0" fmla="*/ 444500 w 889000"/>
                <a:gd name="connsiteY0" fmla="*/ 0 h 444500"/>
                <a:gd name="connsiteX1" fmla="*/ 889000 w 889000"/>
                <a:gd name="connsiteY1" fmla="*/ 444500 h 444500"/>
                <a:gd name="connsiteX2" fmla="*/ 0 w 889000"/>
                <a:gd name="connsiteY2" fmla="*/ 444500 h 44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000" h="444500">
                  <a:moveTo>
                    <a:pt x="444500" y="0"/>
                  </a:moveTo>
                  <a:lnTo>
                    <a:pt x="889000" y="444500"/>
                  </a:lnTo>
                  <a:lnTo>
                    <a:pt x="0" y="444500"/>
                  </a:lnTo>
                  <a:close/>
                </a:path>
              </a:pathLst>
            </a:custGeom>
            <a:solidFill>
              <a:srgbClr val="1C86B8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rgbClr val="628EE3">
                <a:shade val="50000"/>
              </a:srgbClr>
            </a:lnRef>
            <a:fillRef idx="1">
              <a:srgbClr val="628EE3"/>
            </a:fillRef>
            <a:effectRef idx="0">
              <a:srgbClr val="628EE3"/>
            </a:effectRef>
            <a:fontRef idx="minor">
              <a:srgbClr val="FFFFFF"/>
            </a:fontRef>
          </p:style>
          <p:txBody>
            <a:bodyPr rtlCol="0" anchor="b">
              <a:normAutofit fontScale="50000"/>
            </a:bodyPr>
            <a:p>
              <a:pPr algn="ctr"/>
              <a:r>
                <a:rPr lang="en-US" altLang="zh-CN" dirty="0">
                  <a:solidFill>
                    <a:srgbClr val="FFFFFF"/>
                  </a:solidFill>
                  <a:cs typeface="汉仪中黑简" panose="02010600000101010101" charset="-122"/>
                  <a:sym typeface="Arial" panose="020B0604020202020204" pitchFamily="34" charset="0"/>
                </a:rPr>
                <a:t>B</a:t>
              </a:r>
              <a:endParaRPr lang="en-US" altLang="zh-CN" dirty="0">
                <a:solidFill>
                  <a:srgbClr val="FFFFFF"/>
                </a:solidFill>
                <a:cs typeface="汉仪中黑简" panose="02010600000101010101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组合 28"/>
          <p:cNvGrpSpPr/>
          <p:nvPr>
            <p:custDataLst>
              <p:tags r:id="rId9"/>
            </p:custDataLst>
          </p:nvPr>
        </p:nvGrpSpPr>
        <p:grpSpPr>
          <a:xfrm>
            <a:off x="9747853" y="2817564"/>
            <a:ext cx="1356256" cy="1403119"/>
            <a:chOff x="2053008" y="1642534"/>
            <a:chExt cx="2610662" cy="2700866"/>
          </a:xfrm>
        </p:grpSpPr>
        <p:sp>
          <p:nvSpPr>
            <p:cNvPr id="30" name="任意多边形 29"/>
            <p:cNvSpPr/>
            <p:nvPr>
              <p:custDataLst>
                <p:tags r:id="rId10"/>
              </p:custDataLst>
            </p:nvPr>
          </p:nvSpPr>
          <p:spPr>
            <a:xfrm>
              <a:off x="2053008" y="2197346"/>
              <a:ext cx="2610662" cy="2146054"/>
            </a:xfrm>
            <a:custGeom>
              <a:avLst/>
              <a:gdLst>
                <a:gd name="connsiteX0" fmla="*/ 840722 w 2610662"/>
                <a:gd name="connsiteY0" fmla="*/ 1681446 h 2146054"/>
                <a:gd name="connsiteX1" fmla="*/ 933609 w 2610662"/>
                <a:gd name="connsiteY1" fmla="*/ 1681446 h 2146054"/>
                <a:gd name="connsiteX2" fmla="*/ 1305330 w 2610662"/>
                <a:gd name="connsiteY2" fmla="*/ 2053167 h 2146054"/>
                <a:gd name="connsiteX3" fmla="*/ 1677052 w 2610662"/>
                <a:gd name="connsiteY3" fmla="*/ 1681446 h 2146054"/>
                <a:gd name="connsiteX4" fmla="*/ 1769939 w 2610662"/>
                <a:gd name="connsiteY4" fmla="*/ 1681446 h 2146054"/>
                <a:gd name="connsiteX5" fmla="*/ 1305330 w 2610662"/>
                <a:gd name="connsiteY5" fmla="*/ 2146054 h 2146054"/>
                <a:gd name="connsiteX6" fmla="*/ 840722 w 2610662"/>
                <a:gd name="connsiteY6" fmla="*/ 0 h 2146054"/>
                <a:gd name="connsiteX7" fmla="*/ 860831 w 2610662"/>
                <a:gd name="connsiteY7" fmla="*/ 0 h 2146054"/>
                <a:gd name="connsiteX8" fmla="*/ 56498 w 2610662"/>
                <a:gd name="connsiteY8" fmla="*/ 804333 h 2146054"/>
                <a:gd name="connsiteX9" fmla="*/ 860832 w 2610662"/>
                <a:gd name="connsiteY9" fmla="*/ 1608667 h 2146054"/>
                <a:gd name="connsiteX10" fmla="*/ 1749830 w 2610662"/>
                <a:gd name="connsiteY10" fmla="*/ 1608667 h 2146054"/>
                <a:gd name="connsiteX11" fmla="*/ 2554164 w 2610662"/>
                <a:gd name="connsiteY11" fmla="*/ 804333 h 2146054"/>
                <a:gd name="connsiteX12" fmla="*/ 1749831 w 2610662"/>
                <a:gd name="connsiteY12" fmla="*/ 0 h 2146054"/>
                <a:gd name="connsiteX13" fmla="*/ 1769941 w 2610662"/>
                <a:gd name="connsiteY13" fmla="*/ 0 h 2146054"/>
                <a:gd name="connsiteX14" fmla="*/ 2610662 w 2610662"/>
                <a:gd name="connsiteY14" fmla="*/ 840722 h 2146054"/>
                <a:gd name="connsiteX15" fmla="*/ 1769940 w 2610662"/>
                <a:gd name="connsiteY15" fmla="*/ 1681445 h 2146054"/>
                <a:gd name="connsiteX16" fmla="*/ 1677053 w 2610662"/>
                <a:gd name="connsiteY16" fmla="*/ 1681445 h 2146054"/>
                <a:gd name="connsiteX17" fmla="*/ 1749829 w 2610662"/>
                <a:gd name="connsiteY17" fmla="*/ 1608668 h 2146054"/>
                <a:gd name="connsiteX18" fmla="*/ 860831 w 2610662"/>
                <a:gd name="connsiteY18" fmla="*/ 1608668 h 2146054"/>
                <a:gd name="connsiteX19" fmla="*/ 933608 w 2610662"/>
                <a:gd name="connsiteY19" fmla="*/ 1681445 h 2146054"/>
                <a:gd name="connsiteX20" fmla="*/ 840723 w 2610662"/>
                <a:gd name="connsiteY20" fmla="*/ 1681445 h 2146054"/>
                <a:gd name="connsiteX21" fmla="*/ 0 w 2610662"/>
                <a:gd name="connsiteY21" fmla="*/ 840722 h 2146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610662" h="2146054">
                  <a:moveTo>
                    <a:pt x="840722" y="1681446"/>
                  </a:moveTo>
                  <a:lnTo>
                    <a:pt x="933609" y="1681446"/>
                  </a:lnTo>
                  <a:lnTo>
                    <a:pt x="1305330" y="2053167"/>
                  </a:lnTo>
                  <a:lnTo>
                    <a:pt x="1677052" y="1681446"/>
                  </a:lnTo>
                  <a:lnTo>
                    <a:pt x="1769939" y="1681446"/>
                  </a:lnTo>
                  <a:lnTo>
                    <a:pt x="1305330" y="2146054"/>
                  </a:lnTo>
                  <a:close/>
                  <a:moveTo>
                    <a:pt x="840722" y="0"/>
                  </a:moveTo>
                  <a:lnTo>
                    <a:pt x="860831" y="0"/>
                  </a:lnTo>
                  <a:lnTo>
                    <a:pt x="56498" y="804333"/>
                  </a:lnTo>
                  <a:lnTo>
                    <a:pt x="860832" y="1608667"/>
                  </a:lnTo>
                  <a:lnTo>
                    <a:pt x="1749830" y="1608667"/>
                  </a:lnTo>
                  <a:lnTo>
                    <a:pt x="2554164" y="804333"/>
                  </a:lnTo>
                  <a:lnTo>
                    <a:pt x="1749831" y="0"/>
                  </a:lnTo>
                  <a:lnTo>
                    <a:pt x="1769941" y="0"/>
                  </a:lnTo>
                  <a:lnTo>
                    <a:pt x="2610662" y="840722"/>
                  </a:lnTo>
                  <a:lnTo>
                    <a:pt x="1769940" y="1681445"/>
                  </a:lnTo>
                  <a:lnTo>
                    <a:pt x="1677053" y="1681445"/>
                  </a:lnTo>
                  <a:lnTo>
                    <a:pt x="1749829" y="1608668"/>
                  </a:lnTo>
                  <a:lnTo>
                    <a:pt x="860831" y="1608668"/>
                  </a:lnTo>
                  <a:lnTo>
                    <a:pt x="933608" y="1681445"/>
                  </a:lnTo>
                  <a:lnTo>
                    <a:pt x="840723" y="1681445"/>
                  </a:lnTo>
                  <a:lnTo>
                    <a:pt x="0" y="840722"/>
                  </a:lnTo>
                  <a:close/>
                </a:path>
              </a:pathLst>
            </a:custGeom>
            <a:solidFill>
              <a:srgbClr val="156389"/>
            </a:solidFill>
            <a:ln>
              <a:noFill/>
            </a:ln>
          </p:spPr>
          <p:style>
            <a:lnRef idx="2">
              <a:srgbClr val="628EE3">
                <a:shade val="50000"/>
              </a:srgbClr>
            </a:lnRef>
            <a:fillRef idx="1">
              <a:srgbClr val="628EE3"/>
            </a:fillRef>
            <a:effectRef idx="0">
              <a:srgbClr val="628EE3"/>
            </a:effectRef>
            <a:fontRef idx="minor">
              <a:srgbClr val="FFFFFF"/>
            </a:fontRef>
          </p:style>
          <p:txBody>
            <a:bodyPr rtlCol="0" anchor="ctr">
              <a:normAutofit/>
            </a:bodyPr>
            <a:p>
              <a:pPr algn="ctr"/>
              <a:endParaRPr lang="zh-CN" altLang="en-US">
                <a:solidFill>
                  <a:srgbClr val="FFFFFF"/>
                </a:solidFill>
                <a:cs typeface="汉仪中黑简" panose="02010600000101010101" charset="-122"/>
                <a:sym typeface="Arial" panose="020B0604020202020204" pitchFamily="34" charset="0"/>
              </a:endParaRPr>
            </a:p>
          </p:txBody>
        </p:sp>
        <p:sp>
          <p:nvSpPr>
            <p:cNvPr id="31" name="任意多边形 30"/>
            <p:cNvSpPr/>
            <p:nvPr>
              <p:custDataLst>
                <p:tags r:id="rId11"/>
              </p:custDataLst>
            </p:nvPr>
          </p:nvSpPr>
          <p:spPr>
            <a:xfrm>
              <a:off x="2109506" y="2087034"/>
              <a:ext cx="2497666" cy="2053167"/>
            </a:xfrm>
            <a:custGeom>
              <a:avLst/>
              <a:gdLst>
                <a:gd name="connsiteX0" fmla="*/ 804333 w 2497666"/>
                <a:gd name="connsiteY0" fmla="*/ 1608668 h 2053167"/>
                <a:gd name="connsiteX1" fmla="*/ 1693331 w 2497666"/>
                <a:gd name="connsiteY1" fmla="*/ 1608668 h 2053167"/>
                <a:gd name="connsiteX2" fmla="*/ 1248832 w 2497666"/>
                <a:gd name="connsiteY2" fmla="*/ 2053167 h 2053167"/>
                <a:gd name="connsiteX3" fmla="*/ 804333 w 2497666"/>
                <a:gd name="connsiteY3" fmla="*/ 0 h 2053167"/>
                <a:gd name="connsiteX4" fmla="*/ 1693333 w 2497666"/>
                <a:gd name="connsiteY4" fmla="*/ 0 h 2053167"/>
                <a:gd name="connsiteX5" fmla="*/ 2497666 w 2497666"/>
                <a:gd name="connsiteY5" fmla="*/ 804333 h 2053167"/>
                <a:gd name="connsiteX6" fmla="*/ 1693332 w 2497666"/>
                <a:gd name="connsiteY6" fmla="*/ 1608667 h 2053167"/>
                <a:gd name="connsiteX7" fmla="*/ 804334 w 2497666"/>
                <a:gd name="connsiteY7" fmla="*/ 1608667 h 2053167"/>
                <a:gd name="connsiteX8" fmla="*/ 0 w 2497666"/>
                <a:gd name="connsiteY8" fmla="*/ 804333 h 2053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97666" h="2053167">
                  <a:moveTo>
                    <a:pt x="804333" y="1608668"/>
                  </a:moveTo>
                  <a:lnTo>
                    <a:pt x="1693331" y="1608668"/>
                  </a:lnTo>
                  <a:lnTo>
                    <a:pt x="1248832" y="2053167"/>
                  </a:lnTo>
                  <a:close/>
                  <a:moveTo>
                    <a:pt x="804333" y="0"/>
                  </a:moveTo>
                  <a:lnTo>
                    <a:pt x="1693333" y="0"/>
                  </a:lnTo>
                  <a:lnTo>
                    <a:pt x="2497666" y="804333"/>
                  </a:lnTo>
                  <a:lnTo>
                    <a:pt x="1693332" y="1608667"/>
                  </a:lnTo>
                  <a:lnTo>
                    <a:pt x="804334" y="1608667"/>
                  </a:lnTo>
                  <a:lnTo>
                    <a:pt x="0" y="804333"/>
                  </a:lnTo>
                  <a:close/>
                </a:path>
              </a:pathLst>
            </a:custGeom>
            <a:solidFill>
              <a:srgbClr val="156389"/>
            </a:solidFill>
            <a:ln>
              <a:noFill/>
            </a:ln>
          </p:spPr>
          <p:style>
            <a:lnRef idx="2">
              <a:srgbClr val="628EE3">
                <a:shade val="50000"/>
              </a:srgbClr>
            </a:lnRef>
            <a:fillRef idx="1">
              <a:srgbClr val="628EE3"/>
            </a:fillRef>
            <a:effectRef idx="0">
              <a:srgbClr val="628EE3"/>
            </a:effectRef>
            <a:fontRef idx="minor">
              <a:srgbClr val="FFFFFF"/>
            </a:fontRef>
          </p:style>
          <p:txBody>
            <a:bodyPr bIns="468000" rtlCol="0" anchor="ctr">
              <a:normAutofit fontScale="25000"/>
            </a:bodyPr>
            <a:p>
              <a:pPr algn="ctr"/>
              <a:endParaRPr lang="en-US" altLang="zh-CN" smtClean="0">
                <a:solidFill>
                  <a:srgbClr val="FFFFFF"/>
                </a:solidFill>
                <a:cs typeface="汉仪中黑简" panose="02010600000101010101" charset="-122"/>
                <a:sym typeface="Arial" panose="020B0604020202020204" pitchFamily="34" charset="0"/>
              </a:endParaRPr>
            </a:p>
            <a:p>
              <a:pPr algn="ctr"/>
              <a:endParaRPr lang="en-US" altLang="zh-CN" smtClean="0">
                <a:solidFill>
                  <a:srgbClr val="FFFFFF"/>
                </a:solidFill>
                <a:cs typeface="汉仪中黑简" panose="02010600000101010101" charset="-122"/>
                <a:sym typeface="Arial" panose="020B0604020202020204" pitchFamily="34" charset="0"/>
              </a:endParaRPr>
            </a:p>
            <a:p>
              <a:pPr algn="ctr"/>
              <a:r>
                <a:rPr lang="en-US" altLang="zh-CN" sz="8000" smtClean="0">
                  <a:solidFill>
                    <a:srgbClr val="FFFFFF"/>
                  </a:solidFill>
                  <a:cs typeface="汉仪中黑简" panose="02010600000101010101" charset="-122"/>
                  <a:sym typeface="Arial" panose="020B0604020202020204" pitchFamily="34" charset="0"/>
                </a:rPr>
                <a:t>03</a:t>
              </a:r>
              <a:endParaRPr lang="en-US" altLang="zh-CN" sz="8000" smtClean="0">
                <a:solidFill>
                  <a:srgbClr val="FFFFFF"/>
                </a:solidFill>
                <a:cs typeface="汉仪中黑简" panose="02010600000101010101" charset="-122"/>
                <a:sym typeface="Arial" panose="020B0604020202020204" pitchFamily="34" charset="0"/>
              </a:endParaRPr>
            </a:p>
          </p:txBody>
        </p:sp>
        <p:sp>
          <p:nvSpPr>
            <p:cNvPr id="32" name="任意多边形 31"/>
            <p:cNvSpPr/>
            <p:nvPr>
              <p:custDataLst>
                <p:tags r:id="rId12"/>
              </p:custDataLst>
            </p:nvPr>
          </p:nvSpPr>
          <p:spPr>
            <a:xfrm>
              <a:off x="2913839" y="1642534"/>
              <a:ext cx="889000" cy="444500"/>
            </a:xfrm>
            <a:custGeom>
              <a:avLst/>
              <a:gdLst>
                <a:gd name="connsiteX0" fmla="*/ 444500 w 889000"/>
                <a:gd name="connsiteY0" fmla="*/ 0 h 444500"/>
                <a:gd name="connsiteX1" fmla="*/ 889000 w 889000"/>
                <a:gd name="connsiteY1" fmla="*/ 444500 h 444500"/>
                <a:gd name="connsiteX2" fmla="*/ 0 w 889000"/>
                <a:gd name="connsiteY2" fmla="*/ 444500 h 44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000" h="444500">
                  <a:moveTo>
                    <a:pt x="444500" y="0"/>
                  </a:moveTo>
                  <a:lnTo>
                    <a:pt x="889000" y="444500"/>
                  </a:lnTo>
                  <a:lnTo>
                    <a:pt x="0" y="444500"/>
                  </a:lnTo>
                  <a:close/>
                </a:path>
              </a:pathLst>
            </a:custGeom>
            <a:solidFill>
              <a:srgbClr val="1C86B8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rgbClr val="628EE3">
                <a:shade val="50000"/>
              </a:srgbClr>
            </a:lnRef>
            <a:fillRef idx="1">
              <a:srgbClr val="628EE3"/>
            </a:fillRef>
            <a:effectRef idx="0">
              <a:srgbClr val="628EE3"/>
            </a:effectRef>
            <a:fontRef idx="minor">
              <a:srgbClr val="FFFFFF"/>
            </a:fontRef>
          </p:style>
          <p:txBody>
            <a:bodyPr rtlCol="0" anchor="b">
              <a:normAutofit fontScale="50000"/>
            </a:bodyPr>
            <a:p>
              <a:pPr algn="ctr"/>
              <a:r>
                <a:rPr lang="en-US" altLang="zh-CN" dirty="0">
                  <a:solidFill>
                    <a:srgbClr val="FFFFFF"/>
                  </a:solidFill>
                  <a:cs typeface="汉仪中黑简" panose="02010600000101010101" charset="-122"/>
                  <a:sym typeface="Arial" panose="020B0604020202020204" pitchFamily="34" charset="0"/>
                </a:rPr>
                <a:t>C</a:t>
              </a:r>
              <a:endParaRPr lang="en-US" altLang="zh-CN" dirty="0">
                <a:solidFill>
                  <a:srgbClr val="FFFFFF"/>
                </a:solidFill>
                <a:cs typeface="汉仪中黑简" panose="02010600000101010101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3"/>
    </p:custDataLst>
  </p:cSld>
  <p:clrMapOvr>
    <a:masterClrMapping/>
  </p:clrMapOvr>
  <p:transition advTm="308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2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bldLvl="0" animBg="1"/>
      <p:bldP spid="7" grpId="0" bldLvl="0" animBg="1"/>
      <p:bldP spid="9" grpId="0" bldLvl="0" animBg="1"/>
      <p:bldP spid="12" grpId="0"/>
      <p:bldP spid="3" grpId="1"/>
      <p:bldP spid="5" grpId="1"/>
      <p:bldP spid="7" grpId="1"/>
      <p:bldP spid="9" grpId="1"/>
      <p:bldP spid="12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804160" y="2035810"/>
            <a:ext cx="67227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sz="5400" b="1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汇报结束感谢观看</a:t>
            </a:r>
            <a:endParaRPr lang="zh-CN" sz="5400" b="1">
              <a:solidFill>
                <a:schemeClr val="bg1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2889885" y="3133090"/>
            <a:ext cx="6751955" cy="533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 fontAlgn="auto">
              <a:lnSpc>
                <a:spcPct val="120000"/>
              </a:lnSpc>
            </a:pPr>
            <a:r>
              <a:rPr lang="en-US" altLang="zh-CN" sz="120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If you flinch before victory, you will often only embrace failure; If you persist in difficult times, you will often achieve new success.</a:t>
            </a:r>
            <a:endParaRPr lang="en-US" altLang="zh-CN" sz="1200">
              <a:solidFill>
                <a:schemeClr val="bg1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2673985" y="4432300"/>
            <a:ext cx="7817485" cy="6813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汇报人：</a:t>
            </a:r>
            <a:r>
              <a:rPr lang="en-US" altLang="zh-CN" sz="160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XXX                                     </a:t>
            </a:r>
            <a:r>
              <a:rPr lang="zh-CN" altLang="en-US" sz="160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时间：</a:t>
            </a:r>
            <a:r>
              <a:rPr lang="en-US" altLang="zh-CN" sz="160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20xx</a:t>
            </a:r>
            <a:r>
              <a:rPr lang="zh-CN" altLang="en-US" sz="160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年</a:t>
            </a:r>
            <a:r>
              <a:rPr lang="en-US" altLang="zh-CN" sz="160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xx</a:t>
            </a:r>
            <a:r>
              <a:rPr lang="zh-CN" altLang="en-US" sz="160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月</a:t>
            </a:r>
            <a:r>
              <a:rPr lang="en-US" altLang="zh-CN" sz="160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xx</a:t>
            </a:r>
            <a:r>
              <a:rPr lang="zh-CN" altLang="en-US" sz="160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日</a:t>
            </a:r>
            <a:endParaRPr lang="zh-CN" altLang="en-US" sz="1600">
              <a:solidFill>
                <a:schemeClr val="bg1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  <a:p>
            <a:pPr algn="l" fontAlgn="auto">
              <a:lnSpc>
                <a:spcPct val="120000"/>
              </a:lnSpc>
            </a:pPr>
            <a:endParaRPr lang="zh-CN" altLang="en-US" sz="1600">
              <a:solidFill>
                <a:schemeClr val="bg1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</p:spTree>
    <p:custDataLst>
      <p:tags r:id="rId1"/>
    </p:custDataLst>
  </p:cSld>
  <p:clrMapOvr>
    <a:masterClrMapping/>
  </p:clrMapOvr>
  <p:transition advTm="222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矩形 10"/>
          <p:cNvSpPr/>
          <p:nvPr/>
        </p:nvSpPr>
        <p:spPr>
          <a:xfrm>
            <a:off x="1141709" y="111467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什么是团队？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08733" y="2661525"/>
            <a:ext cx="4512165" cy="2069477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定义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： 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团队就是由两个或者两个以上的，相互作用，相互依赖的个体，为了特定目标而按照一定规则结合在一起的组织。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982335" y="2265680"/>
            <a:ext cx="5365115" cy="3013075"/>
          </a:xfrm>
          <a:prstGeom prst="rect">
            <a:avLst/>
          </a:prstGeom>
          <a:noFill/>
          <a:ln>
            <a:solidFill>
              <a:srgbClr val="1563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黑简" panose="02010600000101010101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9940" y="2094865"/>
            <a:ext cx="5192395" cy="335470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advTm="23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1" grpId="1"/>
      <p:bldP spid="12" grpId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圆角矩形 5"/>
          <p:cNvSpPr/>
          <p:nvPr/>
        </p:nvSpPr>
        <p:spPr>
          <a:xfrm>
            <a:off x="1684020" y="2843530"/>
            <a:ext cx="8825230" cy="2138680"/>
          </a:xfrm>
          <a:prstGeom prst="roundRect">
            <a:avLst/>
          </a:prstGeom>
          <a:solidFill>
            <a:srgbClr val="156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黑简" panose="0201060000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41709" y="111467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什么是团队？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29615" y="3529330"/>
            <a:ext cx="10732135" cy="607060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lnSpc>
                <a:spcPct val="80000"/>
              </a:lnSpc>
            </a:pPr>
            <a:r>
              <a:rPr lang="zh-CN" altLang="en-US" b="1" dirty="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 </a:t>
            </a:r>
            <a:endParaRPr lang="en-US" altLang="zh-CN" b="1" dirty="0">
              <a:solidFill>
                <a:schemeClr val="bg1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  <a:p>
            <a:pPr algn="ctr">
              <a:lnSpc>
                <a:spcPct val="8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是否具备组织团队成员完成任务或实现目标的能力</a:t>
            </a:r>
            <a:endParaRPr lang="zh-CN" altLang="en-US" sz="2400" dirty="0">
              <a:solidFill>
                <a:schemeClr val="bg1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0250" y="1569085"/>
            <a:ext cx="10732135" cy="435610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lnSpc>
                <a:spcPct val="80000"/>
              </a:lnSpc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如何判断一名管理者是否称职？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</p:spTree>
    <p:custDataLst>
      <p:tags r:id="rId1"/>
    </p:custDataLst>
  </p:cSld>
  <p:clrMapOvr>
    <a:masterClrMapping/>
  </p:clrMapOvr>
  <p:transition advTm="325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  <p:bldP spid="5" grpId="0"/>
      <p:bldP spid="6" grpId="0" animBg="1"/>
      <p:bldP spid="11" grpId="1"/>
      <p:bldP spid="16" grpId="1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4755693" y="2551172"/>
            <a:ext cx="4274185" cy="1383030"/>
            <a:chOff x="6084748" y="1140202"/>
            <a:chExt cx="4274185" cy="1383030"/>
          </a:xfrm>
        </p:grpSpPr>
        <p:sp>
          <p:nvSpPr>
            <p:cNvPr id="89" name="文本框 88"/>
            <p:cNvSpPr txBox="1"/>
            <p:nvPr/>
          </p:nvSpPr>
          <p:spPr>
            <a:xfrm>
              <a:off x="6085383" y="1140202"/>
              <a:ext cx="3243580" cy="9220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>
                <a:defRPr sz="4800" spc="600">
                  <a:solidFill>
                    <a:srgbClr val="245188"/>
                  </a:solidFill>
                  <a:effectLst>
                    <a:outerShdw blurRad="127000" dist="63500" dir="2700000" algn="tl" rotWithShape="0">
                      <a:schemeClr val="accent1">
                        <a:alpha val="40000"/>
                      </a:scheme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pPr indent="0" algn="l">
                <a:buNone/>
              </a:pPr>
              <a:r>
                <a:rPr lang="zh-CN" altLang="en-US" sz="5400" b="1" dirty="0">
                  <a:solidFill>
                    <a:schemeClr val="bg1"/>
                  </a:solidFill>
                  <a:effectLst/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rPr>
                <a:t>中层管理</a:t>
              </a:r>
              <a:endParaRPr lang="zh-CN" altLang="en-US" sz="5400" b="1" dirty="0">
                <a:solidFill>
                  <a:schemeClr val="bg1"/>
                </a:solidFill>
                <a:effectLst/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6084748" y="2001262"/>
              <a:ext cx="4274185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</a:lstStyle>
            <a:p>
              <a:pPr algn="dist"/>
              <a:r>
                <a:rPr lang="en-US" altLang="zh-CN" sz="2800" spc="150" dirty="0">
                  <a:solidFill>
                    <a:schemeClr val="bg1"/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rPr>
                <a:t>middle management</a:t>
              </a:r>
              <a:endParaRPr lang="en-US" altLang="zh-CN" sz="2800" spc="150" dirty="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162300" y="2675255"/>
            <a:ext cx="178816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600">
                <a:solidFill>
                  <a:schemeClr val="bg1"/>
                </a:solidFill>
                <a:cs typeface="汉仪中黑简" panose="02010600000101010101" charset="-122"/>
              </a:rPr>
              <a:t>02.</a:t>
            </a:r>
            <a:endParaRPr lang="en-US" altLang="zh-CN" sz="6600">
              <a:solidFill>
                <a:schemeClr val="bg1"/>
              </a:solidFill>
              <a:cs typeface="汉仪中黑简" panose="02010600000101010101" charset="-122"/>
            </a:endParaRPr>
          </a:p>
        </p:txBody>
      </p:sp>
    </p:spTree>
    <p:custDataLst>
      <p:tags r:id="rId1"/>
    </p:custDataLst>
  </p:cSld>
  <p:clrMapOvr>
    <a:masterClrMapping/>
  </p:clrMapOvr>
  <p:transition advTm="345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1128374" y="110832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中层管理</a:t>
            </a:r>
            <a:endParaRPr lang="zh-CN" altLang="en-US" sz="3200" b="1" dirty="0">
              <a:solidFill>
                <a:sysClr val="windowText" lastClr="000000">
                  <a:lumMod val="85000"/>
                  <a:lumOff val="15000"/>
                </a:sys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18895" y="1238250"/>
            <a:ext cx="47821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公司把我们放在中层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18895" y="2598420"/>
            <a:ext cx="4344670" cy="398780"/>
          </a:xfrm>
          <a:prstGeom prst="rect">
            <a:avLst/>
          </a:prstGeom>
          <a:solidFill>
            <a:srgbClr val="156389"/>
          </a:solidFill>
        </p:spPr>
        <p:txBody>
          <a:bodyPr wrap="square">
            <a:spAutoFit/>
          </a:bodyPr>
          <a:p>
            <a:pPr indent="0">
              <a:buNone/>
            </a:pPr>
            <a:r>
              <a:rPr lang="en-US" altLang="zh-CN" sz="200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         </a:t>
            </a:r>
            <a:r>
              <a:rPr lang="zh-CN" altLang="en-US" sz="200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就是让我们全身心地投入</a:t>
            </a:r>
            <a:endParaRPr lang="zh-CN" altLang="en-US" sz="2000" dirty="0">
              <a:solidFill>
                <a:schemeClr val="bg1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34125" y="2596515"/>
            <a:ext cx="4344670" cy="398780"/>
          </a:xfrm>
          <a:prstGeom prst="rect">
            <a:avLst/>
          </a:prstGeom>
          <a:solidFill>
            <a:srgbClr val="156389"/>
          </a:solidFill>
        </p:spPr>
        <p:txBody>
          <a:bodyPr wrap="square">
            <a:spAutoFit/>
          </a:bodyPr>
          <a:p>
            <a:pPr indent="0">
              <a:buNone/>
            </a:pPr>
            <a:r>
              <a:rPr lang="en-US" altLang="zh-CN" sz="200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         </a:t>
            </a:r>
            <a:r>
              <a:rPr lang="zh-CN" altLang="en-US" sz="200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就是让我们提交结果 </a:t>
            </a:r>
            <a:endParaRPr lang="zh-CN" altLang="en-US" sz="2000" dirty="0">
              <a:solidFill>
                <a:schemeClr val="bg1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18895" y="3896995"/>
            <a:ext cx="4344670" cy="398780"/>
          </a:xfrm>
          <a:prstGeom prst="rect">
            <a:avLst/>
          </a:prstGeom>
          <a:solidFill>
            <a:srgbClr val="156389"/>
          </a:solidFill>
        </p:spPr>
        <p:txBody>
          <a:bodyPr wrap="square">
            <a:spAutoFit/>
          </a:bodyPr>
          <a:p>
            <a:pPr indent="0">
              <a:buNone/>
            </a:pPr>
            <a:r>
              <a:rPr lang="en-US" altLang="zh-CN" sz="200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         </a:t>
            </a:r>
            <a:r>
              <a:rPr lang="zh-CN" altLang="en-US" sz="200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就是让我们带好团队</a:t>
            </a:r>
            <a:endParaRPr lang="zh-CN" altLang="en-US" sz="2000" dirty="0">
              <a:solidFill>
                <a:schemeClr val="bg1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334125" y="3896995"/>
            <a:ext cx="4344670" cy="398780"/>
          </a:xfrm>
          <a:prstGeom prst="rect">
            <a:avLst/>
          </a:prstGeom>
          <a:solidFill>
            <a:srgbClr val="156389"/>
          </a:solidFill>
        </p:spPr>
        <p:txBody>
          <a:bodyPr wrap="square">
            <a:spAutoFit/>
          </a:bodyPr>
          <a:p>
            <a:pPr indent="0">
              <a:buNone/>
            </a:pPr>
            <a:r>
              <a:rPr lang="en-US" altLang="zh-CN" sz="200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         </a:t>
            </a:r>
            <a:r>
              <a:rPr lang="zh-CN" altLang="en-US" sz="200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就是让我们处理问题</a:t>
            </a:r>
            <a:endParaRPr lang="zh-CN" altLang="en-US" sz="2000" dirty="0">
              <a:solidFill>
                <a:schemeClr val="bg1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318895" y="5188585"/>
            <a:ext cx="4344670" cy="398780"/>
          </a:xfrm>
          <a:prstGeom prst="rect">
            <a:avLst/>
          </a:prstGeom>
          <a:solidFill>
            <a:srgbClr val="156389"/>
          </a:solidFill>
        </p:spPr>
        <p:txBody>
          <a:bodyPr wrap="square">
            <a:spAutoFit/>
          </a:bodyPr>
          <a:p>
            <a:pPr indent="0">
              <a:buNone/>
            </a:pPr>
            <a:r>
              <a:rPr lang="en-US" altLang="zh-CN" sz="200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         </a:t>
            </a:r>
            <a:r>
              <a:rPr lang="zh-CN" altLang="en-US" sz="200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就是让我们承担责任</a:t>
            </a:r>
            <a:endParaRPr lang="zh-CN" altLang="en-US" sz="2000" dirty="0">
              <a:solidFill>
                <a:schemeClr val="bg1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334125" y="5197475"/>
            <a:ext cx="4344670" cy="398780"/>
          </a:xfrm>
          <a:prstGeom prst="rect">
            <a:avLst/>
          </a:prstGeom>
          <a:solidFill>
            <a:srgbClr val="156389"/>
          </a:solidFill>
        </p:spPr>
        <p:txBody>
          <a:bodyPr wrap="square">
            <a:spAutoFit/>
          </a:bodyPr>
          <a:p>
            <a:pPr indent="0">
              <a:buNone/>
            </a:pPr>
            <a:r>
              <a:rPr lang="en-US" altLang="zh-CN" sz="200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         </a:t>
            </a:r>
            <a:r>
              <a:rPr lang="zh-CN" altLang="en-US" sz="200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就是让我们上传下达</a:t>
            </a:r>
            <a:endParaRPr lang="zh-CN" altLang="en-US" sz="2000" dirty="0">
              <a:solidFill>
                <a:schemeClr val="bg1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</p:spTree>
    <p:custDataLst>
      <p:tags r:id="rId1"/>
    </p:custDataLst>
  </p:cSld>
  <p:clrMapOvr>
    <a:masterClrMapping/>
  </p:clrMapOvr>
  <p:transition advTm="288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11" grpId="0" bldLvl="0" animBg="1"/>
      <p:bldP spid="12" grpId="0" bldLvl="0" animBg="1"/>
      <p:bldP spid="13" grpId="0" bldLvl="0" animBg="1"/>
      <p:bldP spid="16" grpId="0" bldLvl="0" animBg="1"/>
      <p:bldP spid="17" grpId="0" bldLvl="0" animBg="1"/>
      <p:bldP spid="18" grpId="0" bldLvl="0" animBg="1"/>
      <p:bldP spid="3" grpId="1"/>
      <p:bldP spid="14" grpId="1"/>
      <p:bldP spid="11" grpId="1" animBg="1"/>
      <p:bldP spid="12" grpId="1" animBg="1"/>
      <p:bldP spid="13" grpId="1" animBg="1"/>
      <p:bldP spid="16" grpId="1" animBg="1"/>
      <p:bldP spid="17" grpId="1" animBg="1"/>
      <p:bldP spid="18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矩形 10"/>
          <p:cNvSpPr/>
          <p:nvPr/>
        </p:nvSpPr>
        <p:spPr>
          <a:xfrm>
            <a:off x="194945" y="2264410"/>
            <a:ext cx="2864485" cy="1205230"/>
          </a:xfrm>
          <a:prstGeom prst="rect">
            <a:avLst/>
          </a:prstGeom>
          <a:noFill/>
          <a:ln>
            <a:solidFill>
              <a:srgbClr val="1563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黑简" panose="0201060000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28374" y="129882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中层管理</a:t>
            </a:r>
            <a:endParaRPr lang="zh-CN" altLang="en-US" sz="3200" b="1" dirty="0">
              <a:solidFill>
                <a:sysClr val="windowText" lastClr="000000">
                  <a:lumMod val="85000"/>
                  <a:lumOff val="15000"/>
                </a:sys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72567" y="713671"/>
            <a:ext cx="3383280" cy="52197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中层管理者角色定位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74675" y="3615055"/>
            <a:ext cx="11177905" cy="582930"/>
            <a:chOff x="905" y="3993"/>
            <a:chExt cx="17603" cy="918"/>
          </a:xfrm>
        </p:grpSpPr>
        <p:cxnSp>
          <p:nvCxnSpPr>
            <p:cNvPr id="2" name="直接连接符 1"/>
            <p:cNvCxnSpPr/>
            <p:nvPr/>
          </p:nvCxnSpPr>
          <p:spPr>
            <a:xfrm>
              <a:off x="905" y="4481"/>
              <a:ext cx="17603" cy="0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椭圆 2"/>
            <p:cNvSpPr/>
            <p:nvPr/>
          </p:nvSpPr>
          <p:spPr>
            <a:xfrm>
              <a:off x="1777" y="3993"/>
              <a:ext cx="977" cy="918"/>
            </a:xfrm>
            <a:prstGeom prst="ellipse">
              <a:avLst/>
            </a:prstGeom>
            <a:solidFill>
              <a:srgbClr val="1563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1600">
                  <a:cs typeface="汉仪中黑简" panose="02010600000101010101" charset="-122"/>
                </a:rPr>
                <a:t>01</a:t>
              </a:r>
              <a:endParaRPr lang="en-US" altLang="zh-CN" sz="1600">
                <a:cs typeface="汉仪中黑简" panose="02010600000101010101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455295" y="2513965"/>
            <a:ext cx="2603500" cy="70675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indent="0">
              <a:buNone/>
            </a:pPr>
            <a:r>
              <a:rPr kumimoji="1"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在其他部门面前，我是服务者和配合者</a:t>
            </a:r>
            <a:endParaRPr kumimoji="1" lang="zh-CN" altLang="en-US" sz="2000" dirty="0">
              <a:solidFill>
                <a:prstClr val="black">
                  <a:lumMod val="85000"/>
                  <a:lumOff val="15000"/>
                </a:prst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+mn-ea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219450" y="3615055"/>
            <a:ext cx="620395" cy="582930"/>
          </a:xfrm>
          <a:prstGeom prst="ellipse">
            <a:avLst/>
          </a:prstGeom>
          <a:solidFill>
            <a:srgbClr val="156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1600">
                <a:cs typeface="汉仪中黑简" panose="02010600000101010101" charset="-122"/>
              </a:rPr>
              <a:t>02</a:t>
            </a:r>
            <a:endParaRPr lang="en-US" altLang="zh-CN" sz="1600">
              <a:cs typeface="汉仪中黑简" panose="02010600000101010101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5476240" y="3615055"/>
            <a:ext cx="620395" cy="582930"/>
          </a:xfrm>
          <a:prstGeom prst="ellipse">
            <a:avLst/>
          </a:prstGeom>
          <a:solidFill>
            <a:srgbClr val="156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1600">
                <a:cs typeface="汉仪中黑简" panose="02010600000101010101" charset="-122"/>
              </a:rPr>
              <a:t>03</a:t>
            </a:r>
            <a:endParaRPr lang="en-US" altLang="zh-CN" sz="1600">
              <a:cs typeface="汉仪中黑简" panose="02010600000101010101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7752080" y="3626485"/>
            <a:ext cx="620395" cy="582930"/>
          </a:xfrm>
          <a:prstGeom prst="ellipse">
            <a:avLst/>
          </a:prstGeom>
          <a:solidFill>
            <a:srgbClr val="156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1600">
                <a:cs typeface="汉仪中黑简" panose="02010600000101010101" charset="-122"/>
              </a:rPr>
              <a:t>04</a:t>
            </a:r>
            <a:endParaRPr lang="en-US" altLang="zh-CN" sz="1600">
              <a:cs typeface="汉仪中黑简" panose="02010600000101010101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10251440" y="3615055"/>
            <a:ext cx="620395" cy="582930"/>
          </a:xfrm>
          <a:prstGeom prst="ellipse">
            <a:avLst/>
          </a:prstGeom>
          <a:solidFill>
            <a:srgbClr val="156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1600">
                <a:cs typeface="汉仪中黑简" panose="02010600000101010101" charset="-122"/>
              </a:rPr>
              <a:t>05</a:t>
            </a:r>
            <a:endParaRPr lang="en-US" altLang="zh-CN" sz="1600">
              <a:cs typeface="汉仪中黑简" panose="02010600000101010101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255520" y="4592320"/>
            <a:ext cx="2864485" cy="1205230"/>
          </a:xfrm>
          <a:prstGeom prst="rect">
            <a:avLst/>
          </a:prstGeom>
          <a:noFill/>
          <a:ln>
            <a:solidFill>
              <a:srgbClr val="1563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kumimoji="1"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在领导面前</a:t>
            </a:r>
            <a:r>
              <a:rPr kumimoji="1"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，我是下级，是命令的执行者</a:t>
            </a:r>
            <a:endParaRPr kumimoji="1"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393565" y="2264410"/>
            <a:ext cx="2864485" cy="1205230"/>
          </a:xfrm>
          <a:prstGeom prst="rect">
            <a:avLst/>
          </a:prstGeom>
          <a:noFill/>
          <a:ln>
            <a:solidFill>
              <a:srgbClr val="1563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>
              <a:buNone/>
            </a:pPr>
            <a:r>
              <a:rPr kumimoji="1"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在公司决策方面，我是信息提供者、建议者</a:t>
            </a:r>
            <a:endParaRPr kumimoji="1" lang="zh-CN" altLang="en-US" sz="2000" dirty="0">
              <a:solidFill>
                <a:prstClr val="black">
                  <a:lumMod val="85000"/>
                  <a:lumOff val="15000"/>
                </a:prst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590030" y="4592320"/>
            <a:ext cx="2864485" cy="1205230"/>
          </a:xfrm>
          <a:prstGeom prst="rect">
            <a:avLst/>
          </a:prstGeom>
          <a:noFill/>
          <a:ln>
            <a:solidFill>
              <a:srgbClr val="1563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>
              <a:buNone/>
            </a:pPr>
            <a:r>
              <a:rPr kumimoji="1"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在下属面前</a:t>
            </a:r>
            <a:r>
              <a:rPr kumimoji="1"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，我是领导，是公司的形象和代表</a:t>
            </a:r>
            <a:endParaRPr kumimoji="1"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888095" y="2265045"/>
            <a:ext cx="2864485" cy="1205230"/>
          </a:xfrm>
          <a:prstGeom prst="rect">
            <a:avLst/>
          </a:prstGeom>
          <a:noFill/>
          <a:ln>
            <a:solidFill>
              <a:srgbClr val="1563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>
              <a:buNone/>
            </a:pPr>
            <a:r>
              <a:rPr kumimoji="1"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受公司委托</a:t>
            </a:r>
            <a:r>
              <a:rPr kumimoji="1"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，我是本部门的管理者</a:t>
            </a:r>
            <a:endParaRPr kumimoji="1"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 advTm="330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2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ldLvl="0" animBg="1"/>
      <p:bldP spid="16" grpId="0"/>
      <p:bldP spid="11" grpId="0" animBg="1"/>
      <p:bldP spid="6" grpId="1"/>
      <p:bldP spid="7" grpId="1" animBg="1"/>
      <p:bldP spid="16" grpId="1"/>
      <p:bldP spid="12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1167130" y="130175"/>
            <a:ext cx="3288030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中层管理</a:t>
            </a:r>
            <a:endParaRPr lang="zh-CN" altLang="en-US" sz="3200" b="1" dirty="0">
              <a:solidFill>
                <a:sysClr val="windowText" lastClr="000000">
                  <a:lumMod val="85000"/>
                  <a:lumOff val="15000"/>
                </a:sys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6680" y="1149161"/>
            <a:ext cx="3872404" cy="52197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中层管理者需要五多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15615" y="3270885"/>
            <a:ext cx="7303135" cy="39878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他们也要“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看、想、听、问、做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”高层没有指明的事。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75055" y="2128520"/>
            <a:ext cx="7324725" cy="46037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中层不只是执行高层所交办的事，更重要的是：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2679700" y="4277360"/>
            <a:ext cx="6873240" cy="1898650"/>
            <a:chOff x="4094" y="6736"/>
            <a:chExt cx="10824" cy="2990"/>
          </a:xfrm>
        </p:grpSpPr>
        <p:sp>
          <p:nvSpPr>
            <p:cNvPr id="29" name="六边形 28"/>
            <p:cNvSpPr/>
            <p:nvPr/>
          </p:nvSpPr>
          <p:spPr>
            <a:xfrm rot="5400000">
              <a:off x="12269" y="7077"/>
              <a:ext cx="2848" cy="2450"/>
            </a:xfrm>
            <a:prstGeom prst="hexagon">
              <a:avLst/>
            </a:prstGeom>
            <a:solidFill>
              <a:schemeClr val="bg1"/>
            </a:solidFill>
            <a:ln w="38100">
              <a:solidFill>
                <a:schemeClr val="bg1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 b="1">
                <a:solidFill>
                  <a:srgbClr val="C00000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endParaRPr>
            </a:p>
          </p:txBody>
        </p:sp>
        <p:sp>
          <p:nvSpPr>
            <p:cNvPr id="27" name="六边形 26"/>
            <p:cNvSpPr/>
            <p:nvPr/>
          </p:nvSpPr>
          <p:spPr>
            <a:xfrm rot="5400000">
              <a:off x="10219" y="6935"/>
              <a:ext cx="2848" cy="2450"/>
            </a:xfrm>
            <a:prstGeom prst="hexagon">
              <a:avLst/>
            </a:prstGeom>
            <a:solidFill>
              <a:schemeClr val="bg1"/>
            </a:solidFill>
            <a:ln w="38100">
              <a:solidFill>
                <a:schemeClr val="bg1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 b="1">
                <a:solidFill>
                  <a:srgbClr val="C00000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endParaRPr>
            </a:p>
          </p:txBody>
        </p:sp>
        <p:sp>
          <p:nvSpPr>
            <p:cNvPr id="26" name="六边形 25"/>
            <p:cNvSpPr/>
            <p:nvPr/>
          </p:nvSpPr>
          <p:spPr>
            <a:xfrm rot="5400000">
              <a:off x="8043" y="6935"/>
              <a:ext cx="2848" cy="2450"/>
            </a:xfrm>
            <a:prstGeom prst="hexagon">
              <a:avLst/>
            </a:prstGeom>
            <a:solidFill>
              <a:schemeClr val="bg1"/>
            </a:solidFill>
            <a:ln w="38100">
              <a:solidFill>
                <a:schemeClr val="bg1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 b="1">
                <a:solidFill>
                  <a:srgbClr val="C00000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endParaRPr>
            </a:p>
          </p:txBody>
        </p:sp>
        <p:sp>
          <p:nvSpPr>
            <p:cNvPr id="25" name="六边形 24"/>
            <p:cNvSpPr/>
            <p:nvPr/>
          </p:nvSpPr>
          <p:spPr>
            <a:xfrm rot="5400000">
              <a:off x="5977" y="6939"/>
              <a:ext cx="2848" cy="2450"/>
            </a:xfrm>
            <a:prstGeom prst="hexagon">
              <a:avLst/>
            </a:prstGeom>
            <a:solidFill>
              <a:schemeClr val="bg1"/>
            </a:solidFill>
            <a:ln w="38100">
              <a:solidFill>
                <a:schemeClr val="bg1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 b="1">
                <a:solidFill>
                  <a:srgbClr val="C00000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endParaRPr>
            </a:p>
          </p:txBody>
        </p:sp>
        <p:sp>
          <p:nvSpPr>
            <p:cNvPr id="10" name="六边形 9"/>
            <p:cNvSpPr/>
            <p:nvPr/>
          </p:nvSpPr>
          <p:spPr>
            <a:xfrm rot="5400000">
              <a:off x="3895" y="7052"/>
              <a:ext cx="2848" cy="2450"/>
            </a:xfrm>
            <a:prstGeom prst="hexagon">
              <a:avLst/>
            </a:prstGeom>
            <a:solidFill>
              <a:schemeClr val="bg1"/>
            </a:solidFill>
            <a:ln w="38100">
              <a:solidFill>
                <a:schemeClr val="bg1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 b="1">
                <a:solidFill>
                  <a:srgbClr val="C00000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4310" y="7247"/>
              <a:ext cx="2450" cy="2337"/>
              <a:chOff x="2247310" y="3887491"/>
              <a:chExt cx="1292772" cy="1499616"/>
            </a:xfrm>
          </p:grpSpPr>
          <p:sp>
            <p:nvSpPr>
              <p:cNvPr id="2" name="六边形 1"/>
              <p:cNvSpPr/>
              <p:nvPr/>
            </p:nvSpPr>
            <p:spPr>
              <a:xfrm rot="5400000">
                <a:off x="2143888" y="3990913"/>
                <a:ext cx="1499616" cy="1292772"/>
              </a:xfrm>
              <a:prstGeom prst="hexagon">
                <a:avLst/>
              </a:prstGeom>
              <a:solidFill>
                <a:schemeClr val="bg1"/>
              </a:solidFill>
              <a:ln w="38100">
                <a:solidFill>
                  <a:srgbClr val="15638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3600" b="1">
                  <a:solidFill>
                    <a:srgbClr val="C00000"/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2478810" y="4219863"/>
                <a:ext cx="646330" cy="6519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r>
                  <a:rPr lang="zh-CN" altLang="en-US" sz="3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汉仪中黑简" panose="02010600000101010101" charset="-122"/>
                    <a:ea typeface="汉仪中黑简" panose="02010600000101010101" charset="-122"/>
                    <a:cs typeface="汉仪中黑简" panose="02010600000101010101" charset="-122"/>
                  </a:rPr>
                  <a:t>看</a:t>
                </a:r>
                <a:endParaRPr lang="zh-CN" altLang="en-US" sz="3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6443" y="7251"/>
              <a:ext cx="2450" cy="2337"/>
              <a:chOff x="4039384" y="3887491"/>
              <a:chExt cx="1292772" cy="1499616"/>
            </a:xfrm>
          </p:grpSpPr>
          <p:sp>
            <p:nvSpPr>
              <p:cNvPr id="12" name="六边形 11"/>
              <p:cNvSpPr/>
              <p:nvPr/>
            </p:nvSpPr>
            <p:spPr>
              <a:xfrm rot="5400000">
                <a:off x="3935962" y="3990913"/>
                <a:ext cx="1499616" cy="1292772"/>
              </a:xfrm>
              <a:prstGeom prst="hexagon">
                <a:avLst/>
              </a:prstGeom>
              <a:solidFill>
                <a:schemeClr val="bg1"/>
              </a:solidFill>
              <a:ln w="38100">
                <a:solidFill>
                  <a:srgbClr val="15638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3600" b="1">
                  <a:solidFill>
                    <a:srgbClr val="C00000"/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4309744" y="4235923"/>
                <a:ext cx="646330" cy="6519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r>
                  <a:rPr lang="zh-CN" altLang="en-US" sz="3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汉仪中黑简" panose="02010600000101010101" charset="-122"/>
                    <a:ea typeface="汉仪中黑简" panose="02010600000101010101" charset="-122"/>
                    <a:cs typeface="汉仪中黑简" panose="02010600000101010101" charset="-122"/>
                  </a:rPr>
                  <a:t>想</a:t>
                </a:r>
                <a:endParaRPr lang="zh-CN" altLang="en-US" sz="3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8375" y="7251"/>
              <a:ext cx="2450" cy="2337"/>
              <a:chOff x="5831458" y="3887491"/>
              <a:chExt cx="1292772" cy="1499616"/>
            </a:xfrm>
          </p:grpSpPr>
          <p:sp>
            <p:nvSpPr>
              <p:cNvPr id="13" name="六边形 12"/>
              <p:cNvSpPr/>
              <p:nvPr/>
            </p:nvSpPr>
            <p:spPr>
              <a:xfrm rot="5400000">
                <a:off x="5728036" y="3990913"/>
                <a:ext cx="1499616" cy="1292772"/>
              </a:xfrm>
              <a:prstGeom prst="hexagon">
                <a:avLst/>
              </a:prstGeom>
              <a:solidFill>
                <a:schemeClr val="bg1"/>
              </a:solidFill>
              <a:ln w="38100">
                <a:solidFill>
                  <a:srgbClr val="15638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3600" b="1">
                  <a:solidFill>
                    <a:srgbClr val="C00000"/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6084198" y="4215897"/>
                <a:ext cx="646330" cy="6519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r>
                  <a:rPr lang="zh-CN" altLang="en-US" sz="3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汉仪中黑简" panose="02010600000101010101" charset="-122"/>
                    <a:ea typeface="汉仪中黑简" panose="02010600000101010101" charset="-122"/>
                    <a:cs typeface="汉仪中黑简" panose="02010600000101010101" charset="-122"/>
                  </a:rPr>
                  <a:t>听</a:t>
                </a:r>
                <a:endParaRPr lang="zh-CN" altLang="en-US" sz="3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10307" y="7251"/>
              <a:ext cx="2450" cy="2337"/>
              <a:chOff x="7623532" y="3887491"/>
              <a:chExt cx="1292772" cy="1499616"/>
            </a:xfrm>
          </p:grpSpPr>
          <p:sp>
            <p:nvSpPr>
              <p:cNvPr id="14" name="六边形 13"/>
              <p:cNvSpPr/>
              <p:nvPr/>
            </p:nvSpPr>
            <p:spPr>
              <a:xfrm rot="5400000">
                <a:off x="7520110" y="3990913"/>
                <a:ext cx="1499616" cy="1292772"/>
              </a:xfrm>
              <a:prstGeom prst="hexagon">
                <a:avLst/>
              </a:prstGeom>
              <a:solidFill>
                <a:schemeClr val="bg1"/>
              </a:solidFill>
              <a:ln w="38100">
                <a:solidFill>
                  <a:srgbClr val="15638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3600" b="1">
                  <a:solidFill>
                    <a:srgbClr val="C00000"/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7805793" y="4215899"/>
                <a:ext cx="646330" cy="6519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r>
                  <a:rPr lang="zh-CN" altLang="en-US" sz="3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汉仪中黑简" panose="02010600000101010101" charset="-122"/>
                    <a:ea typeface="汉仪中黑简" panose="02010600000101010101" charset="-122"/>
                    <a:cs typeface="汉仪中黑简" panose="02010600000101010101" charset="-122"/>
                  </a:rPr>
                  <a:t>问</a:t>
                </a:r>
                <a:endParaRPr lang="zh-CN" altLang="en-US" sz="3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2239" y="7251"/>
              <a:ext cx="2450" cy="2337"/>
              <a:chOff x="9415608" y="3887491"/>
              <a:chExt cx="1292772" cy="1499616"/>
            </a:xfrm>
          </p:grpSpPr>
          <p:sp>
            <p:nvSpPr>
              <p:cNvPr id="15" name="六边形 14"/>
              <p:cNvSpPr/>
              <p:nvPr/>
            </p:nvSpPr>
            <p:spPr>
              <a:xfrm rot="5400000">
                <a:off x="9312186" y="3990913"/>
                <a:ext cx="1499616" cy="1292772"/>
              </a:xfrm>
              <a:prstGeom prst="hexagon">
                <a:avLst/>
              </a:prstGeom>
              <a:solidFill>
                <a:schemeClr val="bg1"/>
              </a:solidFill>
              <a:ln w="38100">
                <a:solidFill>
                  <a:srgbClr val="15638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3600" b="1">
                  <a:solidFill>
                    <a:srgbClr val="C00000"/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9597869" y="4233520"/>
                <a:ext cx="646330" cy="6519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r>
                  <a:rPr lang="zh-CN" altLang="en-US" sz="3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汉仪中黑简" panose="02010600000101010101" charset="-122"/>
                    <a:ea typeface="汉仪中黑简" panose="02010600000101010101" charset="-122"/>
                    <a:cs typeface="汉仪中黑简" panose="02010600000101010101" charset="-122"/>
                  </a:rPr>
                  <a:t>做</a:t>
                </a:r>
                <a:endParaRPr lang="zh-CN" altLang="en-US" sz="3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endParaRPr>
              </a:p>
            </p:txBody>
          </p:sp>
        </p:grp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1"/>
          <a:srcRect l="50537" t="-41" r="49354" b="100000"/>
          <a:stretch>
            <a:fillRect/>
          </a:stretch>
        </p:blipFill>
        <p:spPr>
          <a:xfrm>
            <a:off x="5015323" y="2833505"/>
            <a:ext cx="4024" cy="1006"/>
          </a:xfrm>
          <a:custGeom>
            <a:avLst/>
            <a:gdLst>
              <a:gd name="connsiteX0" fmla="*/ 2012 w 4024"/>
              <a:gd name="connsiteY0" fmla="*/ 0 h 1006"/>
              <a:gd name="connsiteX1" fmla="*/ 4024 w 4024"/>
              <a:gd name="connsiteY1" fmla="*/ 1006 h 1006"/>
              <a:gd name="connsiteX2" fmla="*/ 0 w 4024"/>
              <a:gd name="connsiteY2" fmla="*/ 1006 h 1006"/>
              <a:gd name="connsiteX3" fmla="*/ 2012 w 4024"/>
              <a:gd name="connsiteY3" fmla="*/ 0 h 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24" h="1006">
                <a:moveTo>
                  <a:pt x="2012" y="0"/>
                </a:moveTo>
                <a:lnTo>
                  <a:pt x="4024" y="1006"/>
                </a:lnTo>
                <a:lnTo>
                  <a:pt x="0" y="1006"/>
                </a:lnTo>
                <a:lnTo>
                  <a:pt x="2012" y="0"/>
                </a:lnTo>
                <a:close/>
              </a:path>
            </a:pathLst>
          </a:custGeom>
        </p:spPr>
      </p:pic>
    </p:spTree>
    <p:custDataLst>
      <p:tags r:id="rId2"/>
    </p:custDataLst>
  </p:cSld>
  <p:clrMapOvr>
    <a:masterClrMapping/>
  </p:clrMapOvr>
  <p:transition advTm="349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5" grpId="0"/>
      <p:bldP spid="7" grpId="0"/>
      <p:bldP spid="6" grpId="1"/>
      <p:bldP spid="3" grpId="1"/>
      <p:bldP spid="5" grpId="1"/>
      <p:bldP spid="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70"/>
  <p:tag name="KSO_WM_UNIT_TYPE" val="l_h_f"/>
  <p:tag name="KSO_WM_UNIT_INDEX" val="1_1_1"/>
  <p:tag name="KSO_WM_UNIT_ID" val="diagram160670_3*l_h_f*1_1_1"/>
  <p:tag name="KSO_WM_UNIT_CLEAR" val="1"/>
  <p:tag name="KSO_WM_UNIT_LAYERLEVEL" val="1_1_1"/>
  <p:tag name="KSO_WM_UNIT_VALUE" val="66"/>
  <p:tag name="KSO_WM_UNIT_HIGHLIGHT" val="0"/>
  <p:tag name="KSO_WM_UNIT_COMPATIBLE" val="0"/>
  <p:tag name="KSO_WM_DIAGRAM_GROUP_CODE" val="l1-1"/>
  <p:tag name="KSO_WM_UNIT_PRESET_TEXT" val="LOREM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0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70"/>
  <p:tag name="KSO_WM_UNIT_TYPE" val="l_i"/>
  <p:tag name="KSO_WM_UNIT_INDEX" val="1_2"/>
  <p:tag name="KSO_WM_UNIT_ID" val="diagram160670_3*l_i*1_2"/>
  <p:tag name="KSO_WM_UNIT_CLEAR" val="1"/>
  <p:tag name="KSO_WM_UNIT_LAYERLEVEL" val="1_1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10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TIMING" val="|0.398"/>
</p:tagLst>
</file>

<file path=ppt/tags/tag10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TIMING" val="|0.503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4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TIMING" val="|2.164"/>
</p:tagLst>
</file>

<file path=ppt/tags/tag4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TIMING" val="|0.923"/>
</p:tagLst>
</file>

<file path=ppt/tags/tag4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TIMING" val="|0.545"/>
</p:tagLst>
</file>

<file path=ppt/tags/tag4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TIMING" val="|0.694"/>
</p:tagLst>
</file>

<file path=ppt/tags/tag4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TIMING" val="|0.528"/>
</p:tagLst>
</file>

<file path=ppt/tags/tag4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TIMING" val="|0.51"/>
</p:tagLst>
</file>

<file path=ppt/tags/tag4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TIMING" val="|0.43"/>
</p:tagLst>
</file>

<file path=ppt/tags/tag4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TIMING" val="|0.42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TIMING" val="|0.457"/>
</p:tagLst>
</file>

<file path=ppt/tags/tag51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198941_4*l_h_i*1_1_1"/>
  <p:tag name="KSO_WM_TEMPLATE_CATEGORY" val="diagram"/>
  <p:tag name="KSO_WM_TEMPLATE_INDEX" val="20198941"/>
  <p:tag name="KSO_WM_UNIT_LAYERLEVEL" val="1_1_1"/>
  <p:tag name="KSO_WM_TAG_VERSION" val="1.0"/>
  <p:tag name="KSO_WM_BEAUTIFY_FLAG" val="#wm#"/>
  <p:tag name="KSO_WM_UNIT_FILL_FORE_SCHEMECOLOR_INDEX" val="6"/>
  <p:tag name="KSO_WM_UNIT_FILL_TYPE" val="1"/>
</p:tagLst>
</file>

<file path=ppt/tags/tag52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198941_4*l_h_i*1_1_1"/>
  <p:tag name="KSO_WM_TEMPLATE_CATEGORY" val="diagram"/>
  <p:tag name="KSO_WM_TEMPLATE_INDEX" val="20198941"/>
  <p:tag name="KSO_WM_UNIT_LAYERLEVEL" val="1_1_1"/>
  <p:tag name="KSO_WM_TAG_VERSION" val="1.0"/>
  <p:tag name="KSO_WM_BEAUTIFY_FLAG" val="#wm#"/>
  <p:tag name="KSO_WM_UNIT_FILL_FORE_SCHEMECOLOR_INDEX" val="6"/>
  <p:tag name="KSO_WM_UNIT_FILL_TYPE" val="1"/>
</p:tagLst>
</file>

<file path=ppt/tags/tag53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198941_4*l_h_i*1_1_1"/>
  <p:tag name="KSO_WM_TEMPLATE_CATEGORY" val="diagram"/>
  <p:tag name="KSO_WM_TEMPLATE_INDEX" val="20198941"/>
  <p:tag name="KSO_WM_UNIT_LAYERLEVEL" val="1_1_1"/>
  <p:tag name="KSO_WM_TAG_VERSION" val="1.0"/>
  <p:tag name="KSO_WM_BEAUTIFY_FLAG" val="#wm#"/>
  <p:tag name="KSO_WM_UNIT_FILL_FORE_SCHEMECOLOR_INDEX" val="6"/>
  <p:tag name="KSO_WM_UNIT_FILL_TYPE" val="1"/>
</p:tagLst>
</file>

<file path=ppt/tags/tag54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198941_4*l_h_i*1_1_1"/>
  <p:tag name="KSO_WM_TEMPLATE_CATEGORY" val="diagram"/>
  <p:tag name="KSO_WM_TEMPLATE_INDEX" val="20198941"/>
  <p:tag name="KSO_WM_UNIT_LAYERLEVEL" val="1_1_1"/>
  <p:tag name="KSO_WM_TAG_VERSION" val="1.0"/>
  <p:tag name="KSO_WM_BEAUTIFY_FLAG" val="#wm#"/>
  <p:tag name="KSO_WM_UNIT_FILL_FORE_SCHEMECOLOR_INDEX" val="6"/>
  <p:tag name="KSO_WM_UNIT_FILL_TYPE" val="1"/>
</p:tagLst>
</file>

<file path=ppt/tags/tag5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TIMING" val="|0.517"/>
</p:tagLst>
</file>

<file path=ppt/tags/tag5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TIMING" val="|0.48"/>
</p:tagLst>
</file>

<file path=ppt/tags/tag5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TIMING" val="|0.575"/>
</p:tagLst>
</file>

<file path=ppt/tags/tag5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TIMING" val="|0.598"/>
</p:tagLst>
</file>

<file path=ppt/tags/tag5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TIMING" val="|0.521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TIMING" val="|0.595"/>
</p:tagLst>
</file>

<file path=ppt/tags/tag6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TIMING" val="|0.835"/>
</p:tagLst>
</file>

<file path=ppt/tags/tag6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TIMING" val="|0.436|2.48|1.891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TIMING" val="|0.546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TIMING" val="|0.468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TIMING" val="|0.462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TIMING" val="|0.495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TIMING" val="|0.682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TIMING" val="|0.59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TIMING" val="|0.506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TIMING" val="|0.451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TIMING" val="|0.466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TIMING" val="|1.67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TIMING" val="|0.567"/>
</p:tagLst>
</file>

<file path=ppt/tags/tag7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673_3*i*0"/>
  <p:tag name="KSO_WM_TEMPLATE_CATEGORY" val="diagram"/>
  <p:tag name="KSO_WM_TEMPLATE_INDEX" val="160673"/>
  <p:tag name="KSO_WM_UNIT_INDEX" val="0"/>
</p:tagLst>
</file>

<file path=ppt/tags/tag7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73"/>
  <p:tag name="KSO_WM_UNIT_TYPE" val="l_h_f"/>
  <p:tag name="KSO_WM_UNIT_INDEX" val="1_1_1"/>
  <p:tag name="KSO_WM_UNIT_ID" val="diagram160673_3*l_h_f*1_1_1"/>
  <p:tag name="KSO_WM_UNIT_CLEAR" val="1"/>
  <p:tag name="KSO_WM_UNIT_LAYERLEVEL" val="1_1_1"/>
  <p:tag name="KSO_WM_UNIT_VALUE" val="72"/>
  <p:tag name="KSO_WM_UNIT_HIGHLIGHT" val="0"/>
  <p:tag name="KSO_WM_UNIT_COMPATIBLE" val="0"/>
  <p:tag name="KSO_WM_UNIT_PRESET_TEXT_INDEX" val="4"/>
  <p:tag name="KSO_WM_UNIT_PRESET_TEXT_LEN" val="12"/>
  <p:tag name="KSO_WM_DIAGRAM_GROUP_CODE" val="l1-1"/>
  <p:tag name="KSO_WM_UNIT_FILL_FORE_SCHEMECOLOR_INDEX" val="5"/>
  <p:tag name="KSO_WM_UNIT_FILL_TYPE" val="1"/>
  <p:tag name="KSO_WM_UNIT_TEXT_FILL_FORE_SCHEMECOLOR_INDEX" val="5"/>
  <p:tag name="KSO_WM_UNIT_TEXT_FILL_TYPE" val="1"/>
</p:tagLst>
</file>

<file path=ppt/tags/tag7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73"/>
  <p:tag name="KSO_WM_UNIT_TYPE" val="l_i"/>
  <p:tag name="KSO_WM_UNIT_INDEX" val="1_1"/>
  <p:tag name="KSO_WM_UNIT_ID" val="diagram160673_3*l_i*1_1"/>
  <p:tag name="KSO_WM_UNIT_CLEAR" val="1"/>
  <p:tag name="KSO_WM_UNIT_LAYERLEVEL" val="1_1"/>
  <p:tag name="KSO_WM_DIAGRAM_GROUP_CODE" val="l1-1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7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73"/>
  <p:tag name="KSO_WM_UNIT_TYPE" val="l_i"/>
  <p:tag name="KSO_WM_UNIT_INDEX" val="1_2"/>
  <p:tag name="KSO_WM_UNIT_ID" val="diagram160673_3*l_i*1_2"/>
  <p:tag name="KSO_WM_UNIT_CLEAR" val="1"/>
  <p:tag name="KSO_WM_UNIT_LAYERLEVEL" val="1_1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7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673_3*i*7"/>
  <p:tag name="KSO_WM_TEMPLATE_CATEGORY" val="diagram"/>
  <p:tag name="KSO_WM_TEMPLATE_INDEX" val="160673"/>
  <p:tag name="KSO_WM_UNIT_INDEX" val="7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73"/>
  <p:tag name="KSO_WM_UNIT_TYPE" val="l_h_f"/>
  <p:tag name="KSO_WM_UNIT_INDEX" val="1_2_1"/>
  <p:tag name="KSO_WM_UNIT_ID" val="diagram160673_3*l_h_f*1_2_1"/>
  <p:tag name="KSO_WM_UNIT_CLEAR" val="1"/>
  <p:tag name="KSO_WM_UNIT_LAYERLEVEL" val="1_1_1"/>
  <p:tag name="KSO_WM_UNIT_VALUE" val="72"/>
  <p:tag name="KSO_WM_UNIT_HIGHLIGHT" val="0"/>
  <p:tag name="KSO_WM_UNIT_COMPATIBLE" val="0"/>
  <p:tag name="KSO_WM_UNIT_PRESET_TEXT_INDEX" val="4"/>
  <p:tag name="KSO_WM_UNIT_PRESET_TEXT_LEN" val="12"/>
  <p:tag name="KSO_WM_DIAGRAM_GROUP_CODE" val="l1-1"/>
  <p:tag name="KSO_WM_UNIT_FILL_FORE_SCHEMECOLOR_INDEX" val="5"/>
  <p:tag name="KSO_WM_UNIT_FILL_TYPE" val="1"/>
  <p:tag name="KSO_WM_UNIT_TEXT_FILL_FORE_SCHEMECOLOR_INDEX" val="5"/>
  <p:tag name="KSO_WM_UNIT_TEXT_FILL_TYPE" val="1"/>
</p:tagLst>
</file>

<file path=ppt/tags/tag8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73"/>
  <p:tag name="KSO_WM_UNIT_TYPE" val="l_i"/>
  <p:tag name="KSO_WM_UNIT_INDEX" val="1_3"/>
  <p:tag name="KSO_WM_UNIT_ID" val="diagram160673_3*l_i*1_3"/>
  <p:tag name="KSO_WM_UNIT_CLEAR" val="1"/>
  <p:tag name="KSO_WM_UNIT_LAYERLEVEL" val="1_1"/>
  <p:tag name="KSO_WM_DIAGRAM_GROUP_CODE" val="l1-1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8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73"/>
  <p:tag name="KSO_WM_UNIT_TYPE" val="l_i"/>
  <p:tag name="KSO_WM_UNIT_INDEX" val="1_4"/>
  <p:tag name="KSO_WM_UNIT_ID" val="diagram160673_3*l_i*1_4"/>
  <p:tag name="KSO_WM_UNIT_CLEAR" val="1"/>
  <p:tag name="KSO_WM_UNIT_LAYERLEVEL" val="1_1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8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673_3*i*14"/>
  <p:tag name="KSO_WM_TEMPLATE_CATEGORY" val="diagram"/>
  <p:tag name="KSO_WM_TEMPLATE_INDEX" val="160673"/>
  <p:tag name="KSO_WM_UNIT_INDEX" val="14"/>
</p:tagLst>
</file>

<file path=ppt/tags/tag8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73"/>
  <p:tag name="KSO_WM_UNIT_TYPE" val="l_h_f"/>
  <p:tag name="KSO_WM_UNIT_INDEX" val="1_3_1"/>
  <p:tag name="KSO_WM_UNIT_ID" val="diagram160673_3*l_h_f*1_3_1"/>
  <p:tag name="KSO_WM_UNIT_CLEAR" val="1"/>
  <p:tag name="KSO_WM_UNIT_LAYERLEVEL" val="1_1_1"/>
  <p:tag name="KSO_WM_UNIT_VALUE" val="72"/>
  <p:tag name="KSO_WM_UNIT_HIGHLIGHT" val="0"/>
  <p:tag name="KSO_WM_UNIT_COMPATIBLE" val="0"/>
  <p:tag name="KSO_WM_UNIT_PRESET_TEXT_INDEX" val="4"/>
  <p:tag name="KSO_WM_UNIT_PRESET_TEXT_LEN" val="12"/>
  <p:tag name="KSO_WM_DIAGRAM_GROUP_CODE" val="l1-1"/>
  <p:tag name="KSO_WM_UNIT_FILL_FORE_SCHEMECOLOR_INDEX" val="5"/>
  <p:tag name="KSO_WM_UNIT_FILL_TYPE" val="1"/>
  <p:tag name="KSO_WM_UNIT_TEXT_FILL_FORE_SCHEMECOLOR_INDEX" val="5"/>
  <p:tag name="KSO_WM_UNIT_TEXT_FILL_TYPE" val="1"/>
</p:tagLst>
</file>

<file path=ppt/tags/tag8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73"/>
  <p:tag name="KSO_WM_UNIT_TYPE" val="l_i"/>
  <p:tag name="KSO_WM_UNIT_INDEX" val="1_5"/>
  <p:tag name="KSO_WM_UNIT_ID" val="diagram160673_3*l_i*1_5"/>
  <p:tag name="KSO_WM_UNIT_CLEAR" val="1"/>
  <p:tag name="KSO_WM_UNIT_LAYERLEVEL" val="1_1"/>
  <p:tag name="KSO_WM_DIAGRAM_GROUP_CODE" val="l1-1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8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73"/>
  <p:tag name="KSO_WM_UNIT_TYPE" val="l_i"/>
  <p:tag name="KSO_WM_UNIT_INDEX" val="1_6"/>
  <p:tag name="KSO_WM_UNIT_ID" val="diagram160673_3*l_i*1_6"/>
  <p:tag name="KSO_WM_UNIT_CLEAR" val="1"/>
  <p:tag name="KSO_WM_UNIT_LAYERLEVEL" val="1_1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8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TIMING" val="|0.569"/>
</p:tagLst>
</file>

<file path=ppt/tags/tag8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TIMING" val="|0.545"/>
</p:tagLst>
</file>

<file path=ppt/tags/tag8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TIMING" val="|0.634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670_3*i*0"/>
  <p:tag name="KSO_WM_TEMPLATE_CATEGORY" val="diagram"/>
  <p:tag name="KSO_WM_TEMPLATE_INDEX" val="160670"/>
  <p:tag name="KSO_WM_UNIT_INDEX" val="0"/>
</p:tagLst>
</file>

<file path=ppt/tags/tag9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70"/>
  <p:tag name="KSO_WM_UNIT_TYPE" val="l_i"/>
  <p:tag name="KSO_WM_UNIT_INDEX" val="1_1"/>
  <p:tag name="KSO_WM_UNIT_ID" val="diagram160670_3*l_i*1_1"/>
  <p:tag name="KSO_WM_UNIT_CLEAR" val="1"/>
  <p:tag name="KSO_WM_UNIT_LAYERLEVEL" val="1_1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9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70"/>
  <p:tag name="KSO_WM_UNIT_TYPE" val="l_h_f"/>
  <p:tag name="KSO_WM_UNIT_INDEX" val="1_1_1"/>
  <p:tag name="KSO_WM_UNIT_ID" val="diagram160670_3*l_h_f*1_1_1"/>
  <p:tag name="KSO_WM_UNIT_CLEAR" val="1"/>
  <p:tag name="KSO_WM_UNIT_LAYERLEVEL" val="1_1_1"/>
  <p:tag name="KSO_WM_UNIT_VALUE" val="66"/>
  <p:tag name="KSO_WM_UNIT_HIGHLIGHT" val="0"/>
  <p:tag name="KSO_WM_UNIT_COMPATIBLE" val="0"/>
  <p:tag name="KSO_WM_DIAGRAM_GROUP_CODE" val="l1-1"/>
  <p:tag name="KSO_WM_UNIT_PRESET_TEXT" val="LOREM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9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70"/>
  <p:tag name="KSO_WM_UNIT_TYPE" val="l_i"/>
  <p:tag name="KSO_WM_UNIT_INDEX" val="1_2"/>
  <p:tag name="KSO_WM_UNIT_ID" val="diagram160670_3*l_i*1_2"/>
  <p:tag name="KSO_WM_UNIT_CLEAR" val="1"/>
  <p:tag name="KSO_WM_UNIT_LAYERLEVEL" val="1_1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9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670_3*i*0"/>
  <p:tag name="KSO_WM_TEMPLATE_CATEGORY" val="diagram"/>
  <p:tag name="KSO_WM_TEMPLATE_INDEX" val="160670"/>
  <p:tag name="KSO_WM_UNIT_INDEX" val="0"/>
</p:tagLst>
</file>

<file path=ppt/tags/tag9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70"/>
  <p:tag name="KSO_WM_UNIT_TYPE" val="l_i"/>
  <p:tag name="KSO_WM_UNIT_INDEX" val="1_1"/>
  <p:tag name="KSO_WM_UNIT_ID" val="diagram160670_3*l_i*1_1"/>
  <p:tag name="KSO_WM_UNIT_CLEAR" val="1"/>
  <p:tag name="KSO_WM_UNIT_LAYERLEVEL" val="1_1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9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70"/>
  <p:tag name="KSO_WM_UNIT_TYPE" val="l_h_f"/>
  <p:tag name="KSO_WM_UNIT_INDEX" val="1_1_1"/>
  <p:tag name="KSO_WM_UNIT_ID" val="diagram160670_3*l_h_f*1_1_1"/>
  <p:tag name="KSO_WM_UNIT_CLEAR" val="1"/>
  <p:tag name="KSO_WM_UNIT_LAYERLEVEL" val="1_1_1"/>
  <p:tag name="KSO_WM_UNIT_VALUE" val="66"/>
  <p:tag name="KSO_WM_UNIT_HIGHLIGHT" val="0"/>
  <p:tag name="KSO_WM_UNIT_COMPATIBLE" val="0"/>
  <p:tag name="KSO_WM_DIAGRAM_GROUP_CODE" val="l1-1"/>
  <p:tag name="KSO_WM_UNIT_PRESET_TEXT" val="LOREM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9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70"/>
  <p:tag name="KSO_WM_UNIT_TYPE" val="l_i"/>
  <p:tag name="KSO_WM_UNIT_INDEX" val="1_2"/>
  <p:tag name="KSO_WM_UNIT_ID" val="diagram160670_3*l_i*1_2"/>
  <p:tag name="KSO_WM_UNIT_CLEAR" val="1"/>
  <p:tag name="KSO_WM_UNIT_LAYERLEVEL" val="1_1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9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670_3*i*0"/>
  <p:tag name="KSO_WM_TEMPLATE_CATEGORY" val="diagram"/>
  <p:tag name="KSO_WM_TEMPLATE_INDEX" val="160670"/>
  <p:tag name="KSO_WM_UNIT_INDEX" val="0"/>
</p:tagLst>
</file>

<file path=ppt/tags/tag9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70"/>
  <p:tag name="KSO_WM_UNIT_TYPE" val="l_i"/>
  <p:tag name="KSO_WM_UNIT_INDEX" val="1_1"/>
  <p:tag name="KSO_WM_UNIT_ID" val="diagram160670_3*l_i*1_1"/>
  <p:tag name="KSO_WM_UNIT_CLEAR" val="1"/>
  <p:tag name="KSO_WM_UNIT_LAYERLEVEL" val="1_1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汉仪中黑简"/>
        <a:ea typeface="汉仪中黑简"/>
        <a:cs typeface=""/>
      </a:majorFont>
      <a:minorFont>
        <a:latin typeface="汉仪中黑简"/>
        <a:ea typeface="汉仪中黑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汉仪中黑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简"/>
        <a:ea typeface=""/>
        <a:cs typeface=""/>
        <a:font script="Jpan" typeface="ＭＳ Ｐゴシック"/>
        <a:font script="Hang" typeface="맑은 고딕"/>
        <a:font script="Hans" typeface="汉仪中黑简"/>
        <a:font script="Hant" typeface="新細明體"/>
        <a:font script="Arab" typeface="汉仪中黑简"/>
        <a:font script="Hebr" typeface="汉仪中黑简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中黑简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汉仪中黑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简"/>
        <a:ea typeface=""/>
        <a:cs typeface=""/>
        <a:font script="Jpan" typeface="ＭＳ Ｐゴシック"/>
        <a:font script="Hang" typeface="맑은 고딕"/>
        <a:font script="Hans" typeface="汉仪中黑简"/>
        <a:font script="Hant" typeface="新細明體"/>
        <a:font script="Arab" typeface="汉仪中黑简"/>
        <a:font script="Hebr" typeface="汉仪中黑简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中黑简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3312</Words>
  <Application>WPS 演示</Application>
  <PresentationFormat>宽屏</PresentationFormat>
  <Paragraphs>488</Paragraphs>
  <Slides>34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5" baseType="lpstr">
      <vt:lpstr>Arial</vt:lpstr>
      <vt:lpstr>宋体</vt:lpstr>
      <vt:lpstr>Wingdings</vt:lpstr>
      <vt:lpstr>汉仪中黑简</vt:lpstr>
      <vt:lpstr>Wingdings</vt:lpstr>
      <vt:lpstr>微软雅黑</vt:lpstr>
      <vt:lpstr>Arial Unicode MS</vt:lpstr>
      <vt:lpstr>思源黑体</vt:lpstr>
      <vt:lpstr>黑体</vt:lpstr>
      <vt:lpstr>汉仪劲楷简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铭</cp:lastModifiedBy>
  <cp:revision>1</cp:revision>
  <dcterms:created xsi:type="dcterms:W3CDTF">2022-03-10T03:39:33Z</dcterms:created>
  <dcterms:modified xsi:type="dcterms:W3CDTF">2022-03-10T03:39:37Z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62BAE7179C8548A5A842BDBB716737BD</vt:lpwstr>
  </property>
  <property fmtid="{D5CDD505-2E9C-101B-9397-08002B2CF9AE}" pid="4" name="KSOTemplateUUID">
    <vt:lpwstr>v1.0_mb_WdYNVt9nHYrQZ74YtwG4CA==</vt:lpwstr>
  </property>
</Properties>
</file>