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59" r:id="rId3"/>
    <p:sldId id="261" r:id="rId5"/>
    <p:sldId id="262" r:id="rId6"/>
    <p:sldId id="327" r:id="rId7"/>
    <p:sldId id="324" r:id="rId8"/>
    <p:sldId id="326" r:id="rId9"/>
    <p:sldId id="297" r:id="rId10"/>
    <p:sldId id="295" r:id="rId11"/>
    <p:sldId id="329" r:id="rId12"/>
    <p:sldId id="397" r:id="rId13"/>
    <p:sldId id="328" r:id="rId14"/>
    <p:sldId id="331" r:id="rId15"/>
    <p:sldId id="296" r:id="rId16"/>
    <p:sldId id="330" r:id="rId17"/>
    <p:sldId id="398" r:id="rId18"/>
    <p:sldId id="400" r:id="rId19"/>
    <p:sldId id="401" r:id="rId20"/>
    <p:sldId id="293" r:id="rId21"/>
    <p:sldId id="402" r:id="rId22"/>
    <p:sldId id="412" r:id="rId23"/>
    <p:sldId id="403" r:id="rId24"/>
    <p:sldId id="292" r:id="rId25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4848"/>
    <a:srgbClr val="19232D"/>
    <a:srgbClr val="95154C"/>
    <a:srgbClr val="A91F47"/>
    <a:srgbClr val="C42B41"/>
    <a:srgbClr val="DC383C"/>
    <a:srgbClr val="A61D48"/>
    <a:srgbClr val="E93E39"/>
    <a:srgbClr val="8F124D"/>
    <a:srgbClr val="EE40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314" autoAdjust="0"/>
  </p:normalViewPr>
  <p:slideViewPr>
    <p:cSldViewPr snapToGrid="0">
      <p:cViewPr varScale="1">
        <p:scale>
          <a:sx n="58" d="100"/>
          <a:sy n="58" d="100"/>
        </p:scale>
        <p:origin x="-102" y="-14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371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23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16F3AD-3620-45CA-94BD-5E7C565347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A1745A-5313-4EAF-A295-20CF0993D39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9C551-368F-4B10-8F56-56714F24B4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91574B-C867-4CC2-BC4F-27AA16EF5CA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1574B-C867-4CC2-BC4F-27AA16EF5C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E829A-D93B-4641-8AF3-0FA31E97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8B2E6-F2D6-4617-8D5B-51AE35E8A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E829A-D93B-4641-8AF3-0FA31E97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1574B-C867-4CC2-BC4F-27AA16EF5C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8B2E6-F2D6-4617-8D5B-51AE35E8A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E829A-D93B-4641-8AF3-0FA31E97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E829A-D93B-4641-8AF3-0FA31E97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E829A-D93B-4641-8AF3-0FA31E97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1574B-C867-4CC2-BC4F-27AA16EF5C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E829A-D93B-4641-8AF3-0FA31E97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1574B-C867-4CC2-BC4F-27AA16EF5C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E829A-D93B-4641-8AF3-0FA31E97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E829A-D93B-4641-8AF3-0FA31E97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1574B-C867-4CC2-BC4F-27AA16EF5C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1574B-C867-4CC2-BC4F-27AA16EF5C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8B2E6-F2D6-4617-8D5B-51AE35E8A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8B2E6-F2D6-4617-8D5B-51AE35E8A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8B2E6-F2D6-4617-8D5B-51AE35E8A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E829A-D93B-4641-8AF3-0FA31E97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91574B-C867-4CC2-BC4F-27AA16EF5C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8B2E6-F2D6-4617-8D5B-51AE35E8AB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134110" y="6545425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3" y="0"/>
            <a:ext cx="12192003" cy="6867192"/>
            <a:chOff x="-3" y="0"/>
            <a:chExt cx="12192003" cy="6867192"/>
          </a:xfrm>
        </p:grpSpPr>
        <p:sp>
          <p:nvSpPr>
            <p:cNvPr id="8" name="矩形 5"/>
            <p:cNvSpPr/>
            <p:nvPr/>
          </p:nvSpPr>
          <p:spPr>
            <a:xfrm flipH="1" flipV="1">
              <a:off x="-3" y="0"/>
              <a:ext cx="2697483" cy="1480855"/>
            </a:xfrm>
            <a:custGeom>
              <a:avLst/>
              <a:gdLst>
                <a:gd name="connsiteX0" fmla="*/ 0 w 5657850"/>
                <a:gd name="connsiteY0" fmla="*/ 0 h 4929550"/>
                <a:gd name="connsiteX1" fmla="*/ 5657850 w 5657850"/>
                <a:gd name="connsiteY1" fmla="*/ 0 h 4929550"/>
                <a:gd name="connsiteX2" fmla="*/ 5657850 w 5657850"/>
                <a:gd name="connsiteY2" fmla="*/ 4929550 h 4929550"/>
                <a:gd name="connsiteX3" fmla="*/ 0 w 5657850"/>
                <a:gd name="connsiteY3" fmla="*/ 4929550 h 4929550"/>
                <a:gd name="connsiteX4" fmla="*/ 0 w 5657850"/>
                <a:gd name="connsiteY4" fmla="*/ 0 h 4929550"/>
                <a:gd name="connsiteX0-1" fmla="*/ 0 w 5657850"/>
                <a:gd name="connsiteY0-2" fmla="*/ 1003300 h 5932850"/>
                <a:gd name="connsiteX1-3" fmla="*/ 5657850 w 5657850"/>
                <a:gd name="connsiteY1-4" fmla="*/ 1003300 h 5932850"/>
                <a:gd name="connsiteX2-5" fmla="*/ 5657850 w 5657850"/>
                <a:gd name="connsiteY2-6" fmla="*/ 5932850 h 5932850"/>
                <a:gd name="connsiteX3-7" fmla="*/ 0 w 5657850"/>
                <a:gd name="connsiteY3-8" fmla="*/ 5932850 h 5932850"/>
                <a:gd name="connsiteX4-9" fmla="*/ 0 w 5657850"/>
                <a:gd name="connsiteY4-10" fmla="*/ 1003300 h 5932850"/>
                <a:gd name="connsiteX0-11" fmla="*/ 660400 w 6318250"/>
                <a:gd name="connsiteY0-12" fmla="*/ 1003300 h 5932850"/>
                <a:gd name="connsiteX1-13" fmla="*/ 6318250 w 6318250"/>
                <a:gd name="connsiteY1-14" fmla="*/ 1003300 h 5932850"/>
                <a:gd name="connsiteX2-15" fmla="*/ 6318250 w 6318250"/>
                <a:gd name="connsiteY2-16" fmla="*/ 5932850 h 5932850"/>
                <a:gd name="connsiteX3-17" fmla="*/ 660400 w 6318250"/>
                <a:gd name="connsiteY3-18" fmla="*/ 5932850 h 5932850"/>
                <a:gd name="connsiteX4-19" fmla="*/ 660400 w 6318250"/>
                <a:gd name="connsiteY4-20" fmla="*/ 1003300 h 5932850"/>
                <a:gd name="connsiteX0-21" fmla="*/ 660400 w 6318250"/>
                <a:gd name="connsiteY0-22" fmla="*/ 965201 h 5894751"/>
                <a:gd name="connsiteX1-23" fmla="*/ 6318250 w 6318250"/>
                <a:gd name="connsiteY1-24" fmla="*/ 965201 h 5894751"/>
                <a:gd name="connsiteX2-25" fmla="*/ 6318250 w 6318250"/>
                <a:gd name="connsiteY2-26" fmla="*/ 5894751 h 5894751"/>
                <a:gd name="connsiteX3-27" fmla="*/ 660400 w 6318250"/>
                <a:gd name="connsiteY3-28" fmla="*/ 5894751 h 5894751"/>
                <a:gd name="connsiteX4-29" fmla="*/ 660400 w 6318250"/>
                <a:gd name="connsiteY4-30" fmla="*/ 965201 h 5894751"/>
                <a:gd name="connsiteX0-31" fmla="*/ 711200 w 6369050"/>
                <a:gd name="connsiteY0-32" fmla="*/ 965200 h 5894750"/>
                <a:gd name="connsiteX1-33" fmla="*/ 6369050 w 6369050"/>
                <a:gd name="connsiteY1-34" fmla="*/ 965200 h 5894750"/>
                <a:gd name="connsiteX2-35" fmla="*/ 6369050 w 6369050"/>
                <a:gd name="connsiteY2-36" fmla="*/ 5894750 h 5894750"/>
                <a:gd name="connsiteX3-37" fmla="*/ 711200 w 6369050"/>
                <a:gd name="connsiteY3-38" fmla="*/ 5894750 h 5894750"/>
                <a:gd name="connsiteX4-39" fmla="*/ 711200 w 6369050"/>
                <a:gd name="connsiteY4-40" fmla="*/ 965200 h 5894750"/>
                <a:gd name="connsiteX0-41" fmla="*/ 4371975 w 10029825"/>
                <a:gd name="connsiteY0-42" fmla="*/ 965200 h 5894750"/>
                <a:gd name="connsiteX1-43" fmla="*/ 10029825 w 10029825"/>
                <a:gd name="connsiteY1-44" fmla="*/ 965200 h 5894750"/>
                <a:gd name="connsiteX2-45" fmla="*/ 10029825 w 10029825"/>
                <a:gd name="connsiteY2-46" fmla="*/ 5894750 h 5894750"/>
                <a:gd name="connsiteX3-47" fmla="*/ 0 w 10029825"/>
                <a:gd name="connsiteY3-48" fmla="*/ 5894750 h 5894750"/>
                <a:gd name="connsiteX4-49" fmla="*/ 4371975 w 10029825"/>
                <a:gd name="connsiteY4-50" fmla="*/ 965200 h 5894750"/>
                <a:gd name="connsiteX0-51" fmla="*/ 4406541 w 10064391"/>
                <a:gd name="connsiteY0-52" fmla="*/ 965200 h 5894750"/>
                <a:gd name="connsiteX1-53" fmla="*/ 10064391 w 10064391"/>
                <a:gd name="connsiteY1-54" fmla="*/ 965200 h 5894750"/>
                <a:gd name="connsiteX2-55" fmla="*/ 10064391 w 10064391"/>
                <a:gd name="connsiteY2-56" fmla="*/ 5894750 h 5894750"/>
                <a:gd name="connsiteX3-57" fmla="*/ 34566 w 10064391"/>
                <a:gd name="connsiteY3-58" fmla="*/ 5894750 h 5894750"/>
                <a:gd name="connsiteX4-59" fmla="*/ 4406541 w 10064391"/>
                <a:gd name="connsiteY4-60" fmla="*/ 965200 h 5894750"/>
                <a:gd name="connsiteX0-61" fmla="*/ 4604702 w 10062527"/>
                <a:gd name="connsiteY0-62" fmla="*/ 1302342 h 5260342"/>
                <a:gd name="connsiteX1-63" fmla="*/ 10062527 w 10062527"/>
                <a:gd name="connsiteY1-64" fmla="*/ 330792 h 5260342"/>
                <a:gd name="connsiteX2-65" fmla="*/ 10062527 w 10062527"/>
                <a:gd name="connsiteY2-66" fmla="*/ 5260342 h 5260342"/>
                <a:gd name="connsiteX3-67" fmla="*/ 32702 w 10062527"/>
                <a:gd name="connsiteY3-68" fmla="*/ 5260342 h 5260342"/>
                <a:gd name="connsiteX4-69" fmla="*/ 4604702 w 10062527"/>
                <a:gd name="connsiteY4-70" fmla="*/ 1302342 h 5260342"/>
                <a:gd name="connsiteX0-71" fmla="*/ 4604702 w 10062527"/>
                <a:gd name="connsiteY0-72" fmla="*/ 1690387 h 5648387"/>
                <a:gd name="connsiteX1-73" fmla="*/ 10062527 w 10062527"/>
                <a:gd name="connsiteY1-74" fmla="*/ 718837 h 5648387"/>
                <a:gd name="connsiteX2-75" fmla="*/ 10062527 w 10062527"/>
                <a:gd name="connsiteY2-76" fmla="*/ 5648387 h 5648387"/>
                <a:gd name="connsiteX3-77" fmla="*/ 32702 w 10062527"/>
                <a:gd name="connsiteY3-78" fmla="*/ 5648387 h 5648387"/>
                <a:gd name="connsiteX4-79" fmla="*/ 4604702 w 10062527"/>
                <a:gd name="connsiteY4-80" fmla="*/ 1690387 h 5648387"/>
                <a:gd name="connsiteX0-81" fmla="*/ 4603976 w 10061801"/>
                <a:gd name="connsiteY0-82" fmla="*/ 1690387 h 5648387"/>
                <a:gd name="connsiteX1-83" fmla="*/ 10061801 w 10061801"/>
                <a:gd name="connsiteY1-84" fmla="*/ 718837 h 5648387"/>
                <a:gd name="connsiteX2-85" fmla="*/ 10061801 w 10061801"/>
                <a:gd name="connsiteY2-86" fmla="*/ 5648387 h 5648387"/>
                <a:gd name="connsiteX3-87" fmla="*/ 31976 w 10061801"/>
                <a:gd name="connsiteY3-88" fmla="*/ 5648387 h 5648387"/>
                <a:gd name="connsiteX4-89" fmla="*/ 4603976 w 10061801"/>
                <a:gd name="connsiteY4-90" fmla="*/ 1690387 h 5648387"/>
                <a:gd name="connsiteX0-91" fmla="*/ 4603976 w 10061801"/>
                <a:gd name="connsiteY0-92" fmla="*/ 1392426 h 5350426"/>
                <a:gd name="connsiteX1-93" fmla="*/ 10061801 w 10061801"/>
                <a:gd name="connsiteY1-94" fmla="*/ 420876 h 5350426"/>
                <a:gd name="connsiteX2-95" fmla="*/ 10061801 w 10061801"/>
                <a:gd name="connsiteY2-96" fmla="*/ 5350426 h 5350426"/>
                <a:gd name="connsiteX3-97" fmla="*/ 31976 w 10061801"/>
                <a:gd name="connsiteY3-98" fmla="*/ 5350426 h 5350426"/>
                <a:gd name="connsiteX4-99" fmla="*/ 4603976 w 10061801"/>
                <a:gd name="connsiteY4-100" fmla="*/ 1392426 h 5350426"/>
                <a:gd name="connsiteX0-101" fmla="*/ 4595548 w 10053373"/>
                <a:gd name="connsiteY0-102" fmla="*/ 1392426 h 5350426"/>
                <a:gd name="connsiteX1-103" fmla="*/ 10053373 w 10053373"/>
                <a:gd name="connsiteY1-104" fmla="*/ 420876 h 5350426"/>
                <a:gd name="connsiteX2-105" fmla="*/ 10053373 w 10053373"/>
                <a:gd name="connsiteY2-106" fmla="*/ 5350426 h 5350426"/>
                <a:gd name="connsiteX3-107" fmla="*/ 23548 w 10053373"/>
                <a:gd name="connsiteY3-108" fmla="*/ 5350426 h 5350426"/>
                <a:gd name="connsiteX4-109" fmla="*/ 4595548 w 10053373"/>
                <a:gd name="connsiteY4-110" fmla="*/ 1392426 h 5350426"/>
                <a:gd name="connsiteX0-111" fmla="*/ 4595548 w 10053373"/>
                <a:gd name="connsiteY0-112" fmla="*/ 1367261 h 5325261"/>
                <a:gd name="connsiteX1-113" fmla="*/ 10053373 w 10053373"/>
                <a:gd name="connsiteY1-114" fmla="*/ 395711 h 5325261"/>
                <a:gd name="connsiteX2-115" fmla="*/ 10053373 w 10053373"/>
                <a:gd name="connsiteY2-116" fmla="*/ 5325261 h 5325261"/>
                <a:gd name="connsiteX3-117" fmla="*/ 23548 w 10053373"/>
                <a:gd name="connsiteY3-118" fmla="*/ 5325261 h 5325261"/>
                <a:gd name="connsiteX4-119" fmla="*/ 4595548 w 10053373"/>
                <a:gd name="connsiteY4-120" fmla="*/ 1367261 h 5325261"/>
                <a:gd name="connsiteX0-121" fmla="*/ 9240363 w 14698188"/>
                <a:gd name="connsiteY0-122" fmla="*/ 1367261 h 5325261"/>
                <a:gd name="connsiteX1-123" fmla="*/ 14698188 w 14698188"/>
                <a:gd name="connsiteY1-124" fmla="*/ 395711 h 5325261"/>
                <a:gd name="connsiteX2-125" fmla="*/ 14698188 w 14698188"/>
                <a:gd name="connsiteY2-126" fmla="*/ 5325261 h 5325261"/>
                <a:gd name="connsiteX3-127" fmla="*/ 12308 w 14698188"/>
                <a:gd name="connsiteY3-128" fmla="*/ 5325261 h 5325261"/>
                <a:gd name="connsiteX4-129" fmla="*/ 9240363 w 14698188"/>
                <a:gd name="connsiteY4-130" fmla="*/ 1367261 h 5325261"/>
                <a:gd name="connsiteX0-131" fmla="*/ 9240363 w 14698188"/>
                <a:gd name="connsiteY0-132" fmla="*/ 1076000 h 5034000"/>
                <a:gd name="connsiteX1-133" fmla="*/ 14698188 w 14698188"/>
                <a:gd name="connsiteY1-134" fmla="*/ 104450 h 5034000"/>
                <a:gd name="connsiteX2-135" fmla="*/ 14698188 w 14698188"/>
                <a:gd name="connsiteY2-136" fmla="*/ 5034000 h 5034000"/>
                <a:gd name="connsiteX3-137" fmla="*/ 12308 w 14698188"/>
                <a:gd name="connsiteY3-138" fmla="*/ 5034000 h 5034000"/>
                <a:gd name="connsiteX4-139" fmla="*/ 9240363 w 14698188"/>
                <a:gd name="connsiteY4-140" fmla="*/ 1076000 h 5034000"/>
                <a:gd name="connsiteX0-141" fmla="*/ 9247695 w 14705520"/>
                <a:gd name="connsiteY0-142" fmla="*/ 1076000 h 5034000"/>
                <a:gd name="connsiteX1-143" fmla="*/ 14705520 w 14705520"/>
                <a:gd name="connsiteY1-144" fmla="*/ 104450 h 5034000"/>
                <a:gd name="connsiteX2-145" fmla="*/ 14705520 w 14705520"/>
                <a:gd name="connsiteY2-146" fmla="*/ 5034000 h 5034000"/>
                <a:gd name="connsiteX3-147" fmla="*/ 19640 w 14705520"/>
                <a:gd name="connsiteY3-148" fmla="*/ 5034000 h 5034000"/>
                <a:gd name="connsiteX4-149" fmla="*/ 9247695 w 14705520"/>
                <a:gd name="connsiteY4-150" fmla="*/ 1076000 h 5034000"/>
                <a:gd name="connsiteX0-151" fmla="*/ 9251946 w 14709771"/>
                <a:gd name="connsiteY0-152" fmla="*/ 1076000 h 5034000"/>
                <a:gd name="connsiteX1-153" fmla="*/ 14709771 w 14709771"/>
                <a:gd name="connsiteY1-154" fmla="*/ 104450 h 5034000"/>
                <a:gd name="connsiteX2-155" fmla="*/ 14709771 w 14709771"/>
                <a:gd name="connsiteY2-156" fmla="*/ 5034000 h 5034000"/>
                <a:gd name="connsiteX3-157" fmla="*/ 23891 w 14709771"/>
                <a:gd name="connsiteY3-158" fmla="*/ 5034000 h 5034000"/>
                <a:gd name="connsiteX4-159" fmla="*/ 9251946 w 14709771"/>
                <a:gd name="connsiteY4-160" fmla="*/ 1076000 h 5034000"/>
                <a:gd name="connsiteX0-161" fmla="*/ 9251946 w 14709771"/>
                <a:gd name="connsiteY0-162" fmla="*/ 1273721 h 5231721"/>
                <a:gd name="connsiteX1-163" fmla="*/ 14709771 w 14709771"/>
                <a:gd name="connsiteY1-164" fmla="*/ 302171 h 5231721"/>
                <a:gd name="connsiteX2-165" fmla="*/ 14709771 w 14709771"/>
                <a:gd name="connsiteY2-166" fmla="*/ 5231721 h 5231721"/>
                <a:gd name="connsiteX3-167" fmla="*/ 23891 w 14709771"/>
                <a:gd name="connsiteY3-168" fmla="*/ 5231721 h 5231721"/>
                <a:gd name="connsiteX4-169" fmla="*/ 9251946 w 14709771"/>
                <a:gd name="connsiteY4-170" fmla="*/ 1273721 h 5231721"/>
                <a:gd name="connsiteX0-171" fmla="*/ 10013250 w 14706648"/>
                <a:gd name="connsiteY0-172" fmla="*/ 2312727 h 4929550"/>
                <a:gd name="connsiteX1-173" fmla="*/ 14706648 w 14706648"/>
                <a:gd name="connsiteY1-174" fmla="*/ 0 h 4929550"/>
                <a:gd name="connsiteX2-175" fmla="*/ 14706648 w 14706648"/>
                <a:gd name="connsiteY2-176" fmla="*/ 4929550 h 4929550"/>
                <a:gd name="connsiteX3-177" fmla="*/ 20768 w 14706648"/>
                <a:gd name="connsiteY3-178" fmla="*/ 4929550 h 4929550"/>
                <a:gd name="connsiteX4-179" fmla="*/ 10013250 w 14706648"/>
                <a:gd name="connsiteY4-180" fmla="*/ 2312727 h 4929550"/>
                <a:gd name="connsiteX0-181" fmla="*/ 10011463 w 14704861"/>
                <a:gd name="connsiteY0-182" fmla="*/ 2312727 h 4929550"/>
                <a:gd name="connsiteX1-183" fmla="*/ 14704861 w 14704861"/>
                <a:gd name="connsiteY1-184" fmla="*/ 0 h 4929550"/>
                <a:gd name="connsiteX2-185" fmla="*/ 14704861 w 14704861"/>
                <a:gd name="connsiteY2-186" fmla="*/ 4929550 h 4929550"/>
                <a:gd name="connsiteX3-187" fmla="*/ 18981 w 14704861"/>
                <a:gd name="connsiteY3-188" fmla="*/ 4929550 h 4929550"/>
                <a:gd name="connsiteX4-189" fmla="*/ 10011463 w 14704861"/>
                <a:gd name="connsiteY4-190" fmla="*/ 2312727 h 4929550"/>
                <a:gd name="connsiteX0-191" fmla="*/ 10011463 w 14704861"/>
                <a:gd name="connsiteY0-192" fmla="*/ 2312727 h 4929550"/>
                <a:gd name="connsiteX1-193" fmla="*/ 14704861 w 14704861"/>
                <a:gd name="connsiteY1-194" fmla="*/ 0 h 4929550"/>
                <a:gd name="connsiteX2-195" fmla="*/ 14704861 w 14704861"/>
                <a:gd name="connsiteY2-196" fmla="*/ 4929550 h 4929550"/>
                <a:gd name="connsiteX3-197" fmla="*/ 18981 w 14704861"/>
                <a:gd name="connsiteY3-198" fmla="*/ 4929550 h 4929550"/>
                <a:gd name="connsiteX4-199" fmla="*/ 10011463 w 14704861"/>
                <a:gd name="connsiteY4-200" fmla="*/ 2312727 h 49295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04861" h="4929550">
                  <a:moveTo>
                    <a:pt x="10011463" y="2312727"/>
                  </a:moveTo>
                  <a:cubicBezTo>
                    <a:pt x="13111336" y="451021"/>
                    <a:pt x="12818911" y="0"/>
                    <a:pt x="14704861" y="0"/>
                  </a:cubicBezTo>
                  <a:lnTo>
                    <a:pt x="14704861" y="4929550"/>
                  </a:lnTo>
                  <a:lnTo>
                    <a:pt x="18981" y="4929550"/>
                  </a:lnTo>
                  <a:cubicBezTo>
                    <a:pt x="-381069" y="2314817"/>
                    <a:pt x="5627810" y="4476055"/>
                    <a:pt x="10011463" y="231272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609600" dist="152400" dir="2154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lang="zh-CN" altLang="en-US" dirty="0">
                <a:solidFill>
                  <a:srgbClr val="FFFFFF"/>
                </a:solidFill>
                <a:latin typeface="印品黑体"/>
                <a:ea typeface="印品黑体"/>
                <a:cs typeface="+mn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38031" y="579859"/>
              <a:ext cx="10915935" cy="56982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3300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5"/>
            <p:cNvSpPr/>
            <p:nvPr/>
          </p:nvSpPr>
          <p:spPr>
            <a:xfrm>
              <a:off x="10084904" y="5340626"/>
              <a:ext cx="2107096" cy="1526566"/>
            </a:xfrm>
            <a:custGeom>
              <a:avLst/>
              <a:gdLst>
                <a:gd name="connsiteX0" fmla="*/ 0 w 5657850"/>
                <a:gd name="connsiteY0" fmla="*/ 0 h 4929550"/>
                <a:gd name="connsiteX1" fmla="*/ 5657850 w 5657850"/>
                <a:gd name="connsiteY1" fmla="*/ 0 h 4929550"/>
                <a:gd name="connsiteX2" fmla="*/ 5657850 w 5657850"/>
                <a:gd name="connsiteY2" fmla="*/ 4929550 h 4929550"/>
                <a:gd name="connsiteX3" fmla="*/ 0 w 5657850"/>
                <a:gd name="connsiteY3" fmla="*/ 4929550 h 4929550"/>
                <a:gd name="connsiteX4" fmla="*/ 0 w 5657850"/>
                <a:gd name="connsiteY4" fmla="*/ 0 h 4929550"/>
                <a:gd name="connsiteX0-1" fmla="*/ 0 w 5657850"/>
                <a:gd name="connsiteY0-2" fmla="*/ 1003300 h 5932850"/>
                <a:gd name="connsiteX1-3" fmla="*/ 5657850 w 5657850"/>
                <a:gd name="connsiteY1-4" fmla="*/ 1003300 h 5932850"/>
                <a:gd name="connsiteX2-5" fmla="*/ 5657850 w 5657850"/>
                <a:gd name="connsiteY2-6" fmla="*/ 5932850 h 5932850"/>
                <a:gd name="connsiteX3-7" fmla="*/ 0 w 5657850"/>
                <a:gd name="connsiteY3-8" fmla="*/ 5932850 h 5932850"/>
                <a:gd name="connsiteX4-9" fmla="*/ 0 w 5657850"/>
                <a:gd name="connsiteY4-10" fmla="*/ 1003300 h 5932850"/>
                <a:gd name="connsiteX0-11" fmla="*/ 660400 w 6318250"/>
                <a:gd name="connsiteY0-12" fmla="*/ 1003300 h 5932850"/>
                <a:gd name="connsiteX1-13" fmla="*/ 6318250 w 6318250"/>
                <a:gd name="connsiteY1-14" fmla="*/ 1003300 h 5932850"/>
                <a:gd name="connsiteX2-15" fmla="*/ 6318250 w 6318250"/>
                <a:gd name="connsiteY2-16" fmla="*/ 5932850 h 5932850"/>
                <a:gd name="connsiteX3-17" fmla="*/ 660400 w 6318250"/>
                <a:gd name="connsiteY3-18" fmla="*/ 5932850 h 5932850"/>
                <a:gd name="connsiteX4-19" fmla="*/ 660400 w 6318250"/>
                <a:gd name="connsiteY4-20" fmla="*/ 1003300 h 5932850"/>
                <a:gd name="connsiteX0-21" fmla="*/ 660400 w 6318250"/>
                <a:gd name="connsiteY0-22" fmla="*/ 965201 h 5894751"/>
                <a:gd name="connsiteX1-23" fmla="*/ 6318250 w 6318250"/>
                <a:gd name="connsiteY1-24" fmla="*/ 965201 h 5894751"/>
                <a:gd name="connsiteX2-25" fmla="*/ 6318250 w 6318250"/>
                <a:gd name="connsiteY2-26" fmla="*/ 5894751 h 5894751"/>
                <a:gd name="connsiteX3-27" fmla="*/ 660400 w 6318250"/>
                <a:gd name="connsiteY3-28" fmla="*/ 5894751 h 5894751"/>
                <a:gd name="connsiteX4-29" fmla="*/ 660400 w 6318250"/>
                <a:gd name="connsiteY4-30" fmla="*/ 965201 h 5894751"/>
                <a:gd name="connsiteX0-31" fmla="*/ 711200 w 6369050"/>
                <a:gd name="connsiteY0-32" fmla="*/ 965200 h 5894750"/>
                <a:gd name="connsiteX1-33" fmla="*/ 6369050 w 6369050"/>
                <a:gd name="connsiteY1-34" fmla="*/ 965200 h 5894750"/>
                <a:gd name="connsiteX2-35" fmla="*/ 6369050 w 6369050"/>
                <a:gd name="connsiteY2-36" fmla="*/ 5894750 h 5894750"/>
                <a:gd name="connsiteX3-37" fmla="*/ 711200 w 6369050"/>
                <a:gd name="connsiteY3-38" fmla="*/ 5894750 h 5894750"/>
                <a:gd name="connsiteX4-39" fmla="*/ 711200 w 6369050"/>
                <a:gd name="connsiteY4-40" fmla="*/ 965200 h 5894750"/>
                <a:gd name="connsiteX0-41" fmla="*/ 4371975 w 10029825"/>
                <a:gd name="connsiteY0-42" fmla="*/ 965200 h 5894750"/>
                <a:gd name="connsiteX1-43" fmla="*/ 10029825 w 10029825"/>
                <a:gd name="connsiteY1-44" fmla="*/ 965200 h 5894750"/>
                <a:gd name="connsiteX2-45" fmla="*/ 10029825 w 10029825"/>
                <a:gd name="connsiteY2-46" fmla="*/ 5894750 h 5894750"/>
                <a:gd name="connsiteX3-47" fmla="*/ 0 w 10029825"/>
                <a:gd name="connsiteY3-48" fmla="*/ 5894750 h 5894750"/>
                <a:gd name="connsiteX4-49" fmla="*/ 4371975 w 10029825"/>
                <a:gd name="connsiteY4-50" fmla="*/ 965200 h 5894750"/>
                <a:gd name="connsiteX0-51" fmla="*/ 4406541 w 10064391"/>
                <a:gd name="connsiteY0-52" fmla="*/ 965200 h 5894750"/>
                <a:gd name="connsiteX1-53" fmla="*/ 10064391 w 10064391"/>
                <a:gd name="connsiteY1-54" fmla="*/ 965200 h 5894750"/>
                <a:gd name="connsiteX2-55" fmla="*/ 10064391 w 10064391"/>
                <a:gd name="connsiteY2-56" fmla="*/ 5894750 h 5894750"/>
                <a:gd name="connsiteX3-57" fmla="*/ 34566 w 10064391"/>
                <a:gd name="connsiteY3-58" fmla="*/ 5894750 h 5894750"/>
                <a:gd name="connsiteX4-59" fmla="*/ 4406541 w 10064391"/>
                <a:gd name="connsiteY4-60" fmla="*/ 965200 h 5894750"/>
                <a:gd name="connsiteX0-61" fmla="*/ 4604702 w 10062527"/>
                <a:gd name="connsiteY0-62" fmla="*/ 1302342 h 5260342"/>
                <a:gd name="connsiteX1-63" fmla="*/ 10062527 w 10062527"/>
                <a:gd name="connsiteY1-64" fmla="*/ 330792 h 5260342"/>
                <a:gd name="connsiteX2-65" fmla="*/ 10062527 w 10062527"/>
                <a:gd name="connsiteY2-66" fmla="*/ 5260342 h 5260342"/>
                <a:gd name="connsiteX3-67" fmla="*/ 32702 w 10062527"/>
                <a:gd name="connsiteY3-68" fmla="*/ 5260342 h 5260342"/>
                <a:gd name="connsiteX4-69" fmla="*/ 4604702 w 10062527"/>
                <a:gd name="connsiteY4-70" fmla="*/ 1302342 h 5260342"/>
                <a:gd name="connsiteX0-71" fmla="*/ 4604702 w 10062527"/>
                <a:gd name="connsiteY0-72" fmla="*/ 1690387 h 5648387"/>
                <a:gd name="connsiteX1-73" fmla="*/ 10062527 w 10062527"/>
                <a:gd name="connsiteY1-74" fmla="*/ 718837 h 5648387"/>
                <a:gd name="connsiteX2-75" fmla="*/ 10062527 w 10062527"/>
                <a:gd name="connsiteY2-76" fmla="*/ 5648387 h 5648387"/>
                <a:gd name="connsiteX3-77" fmla="*/ 32702 w 10062527"/>
                <a:gd name="connsiteY3-78" fmla="*/ 5648387 h 5648387"/>
                <a:gd name="connsiteX4-79" fmla="*/ 4604702 w 10062527"/>
                <a:gd name="connsiteY4-80" fmla="*/ 1690387 h 5648387"/>
                <a:gd name="connsiteX0-81" fmla="*/ 4603976 w 10061801"/>
                <a:gd name="connsiteY0-82" fmla="*/ 1690387 h 5648387"/>
                <a:gd name="connsiteX1-83" fmla="*/ 10061801 w 10061801"/>
                <a:gd name="connsiteY1-84" fmla="*/ 718837 h 5648387"/>
                <a:gd name="connsiteX2-85" fmla="*/ 10061801 w 10061801"/>
                <a:gd name="connsiteY2-86" fmla="*/ 5648387 h 5648387"/>
                <a:gd name="connsiteX3-87" fmla="*/ 31976 w 10061801"/>
                <a:gd name="connsiteY3-88" fmla="*/ 5648387 h 5648387"/>
                <a:gd name="connsiteX4-89" fmla="*/ 4603976 w 10061801"/>
                <a:gd name="connsiteY4-90" fmla="*/ 1690387 h 5648387"/>
                <a:gd name="connsiteX0-91" fmla="*/ 4603976 w 10061801"/>
                <a:gd name="connsiteY0-92" fmla="*/ 1392426 h 5350426"/>
                <a:gd name="connsiteX1-93" fmla="*/ 10061801 w 10061801"/>
                <a:gd name="connsiteY1-94" fmla="*/ 420876 h 5350426"/>
                <a:gd name="connsiteX2-95" fmla="*/ 10061801 w 10061801"/>
                <a:gd name="connsiteY2-96" fmla="*/ 5350426 h 5350426"/>
                <a:gd name="connsiteX3-97" fmla="*/ 31976 w 10061801"/>
                <a:gd name="connsiteY3-98" fmla="*/ 5350426 h 5350426"/>
                <a:gd name="connsiteX4-99" fmla="*/ 4603976 w 10061801"/>
                <a:gd name="connsiteY4-100" fmla="*/ 1392426 h 5350426"/>
                <a:gd name="connsiteX0-101" fmla="*/ 4595548 w 10053373"/>
                <a:gd name="connsiteY0-102" fmla="*/ 1392426 h 5350426"/>
                <a:gd name="connsiteX1-103" fmla="*/ 10053373 w 10053373"/>
                <a:gd name="connsiteY1-104" fmla="*/ 420876 h 5350426"/>
                <a:gd name="connsiteX2-105" fmla="*/ 10053373 w 10053373"/>
                <a:gd name="connsiteY2-106" fmla="*/ 5350426 h 5350426"/>
                <a:gd name="connsiteX3-107" fmla="*/ 23548 w 10053373"/>
                <a:gd name="connsiteY3-108" fmla="*/ 5350426 h 5350426"/>
                <a:gd name="connsiteX4-109" fmla="*/ 4595548 w 10053373"/>
                <a:gd name="connsiteY4-110" fmla="*/ 1392426 h 5350426"/>
                <a:gd name="connsiteX0-111" fmla="*/ 4595548 w 10053373"/>
                <a:gd name="connsiteY0-112" fmla="*/ 1367261 h 5325261"/>
                <a:gd name="connsiteX1-113" fmla="*/ 10053373 w 10053373"/>
                <a:gd name="connsiteY1-114" fmla="*/ 395711 h 5325261"/>
                <a:gd name="connsiteX2-115" fmla="*/ 10053373 w 10053373"/>
                <a:gd name="connsiteY2-116" fmla="*/ 5325261 h 5325261"/>
                <a:gd name="connsiteX3-117" fmla="*/ 23548 w 10053373"/>
                <a:gd name="connsiteY3-118" fmla="*/ 5325261 h 5325261"/>
                <a:gd name="connsiteX4-119" fmla="*/ 4595548 w 10053373"/>
                <a:gd name="connsiteY4-120" fmla="*/ 1367261 h 53252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53373" h="5325261">
                  <a:moveTo>
                    <a:pt x="4595548" y="1367261"/>
                  </a:moveTo>
                  <a:cubicBezTo>
                    <a:pt x="4985179" y="-967801"/>
                    <a:pt x="8167423" y="395711"/>
                    <a:pt x="10053373" y="395711"/>
                  </a:cubicBezTo>
                  <a:lnTo>
                    <a:pt x="10053373" y="5325261"/>
                  </a:lnTo>
                  <a:lnTo>
                    <a:pt x="23548" y="5325261"/>
                  </a:lnTo>
                  <a:cubicBezTo>
                    <a:pt x="-376502" y="2710528"/>
                    <a:pt x="4450989" y="4358963"/>
                    <a:pt x="4595548" y="136726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609600" dist="1524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srgbClr val="FFFFFF"/>
                </a:solidFill>
                <a:latin typeface="印品黑体"/>
                <a:ea typeface="印品黑体"/>
                <a:cs typeface="+mn-ea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1021212" y="4619464"/>
              <a:ext cx="234479" cy="23447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609600" dist="1524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lang="zh-CN" altLang="en-US">
                <a:solidFill>
                  <a:srgbClr val="FFFFFF"/>
                </a:solidFill>
                <a:latin typeface="印品黑体"/>
                <a:ea typeface="印品黑体"/>
                <a:cs typeface="+mn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9927135" y="5804452"/>
              <a:ext cx="157769" cy="1577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609600" dist="1524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lang="zh-CN" altLang="en-US">
                <a:solidFill>
                  <a:srgbClr val="FFFFFF"/>
                </a:solidFill>
                <a:latin typeface="印品黑体"/>
                <a:ea typeface="印品黑体"/>
                <a:cs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3.xml"/><Relationship Id="rId2" Type="http://schemas.openxmlformats.org/officeDocument/2006/relationships/image" Target="../media/image13.jpeg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15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16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8.xml"/><Relationship Id="rId2" Type="http://schemas.openxmlformats.org/officeDocument/2006/relationships/image" Target="../media/image17.png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20.xml"/><Relationship Id="rId2" Type="http://schemas.openxmlformats.org/officeDocument/2006/relationships/image" Target="../media/image18.png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21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22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6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openxmlformats.org/officeDocument/2006/relationships/image" Target="../media/image7.jpe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r="93800"/>
          <a:stretch>
            <a:fillRect/>
          </a:stretch>
        </p:blipFill>
        <p:spPr>
          <a:xfrm>
            <a:off x="0" y="-20284"/>
            <a:ext cx="5313967" cy="68782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13967" y="-11092"/>
            <a:ext cx="6878284" cy="6878284"/>
          </a:xfrm>
          <a:prstGeom prst="rect">
            <a:avLst/>
          </a:prstGeom>
        </p:spPr>
      </p:pic>
      <p:sp>
        <p:nvSpPr>
          <p:cNvPr id="41" name="椭圆 40"/>
          <p:cNvSpPr/>
          <p:nvPr/>
        </p:nvSpPr>
        <p:spPr>
          <a:xfrm>
            <a:off x="8279545" y="664097"/>
            <a:ext cx="1101045" cy="1101045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2540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82094" y="2137399"/>
            <a:ext cx="4031873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500" dirty="0">
                <a:cs typeface="+mn-ea"/>
                <a:sym typeface="+mn-lt"/>
              </a:rPr>
              <a:t>财务报销</a:t>
            </a:r>
            <a:endParaRPr lang="en-US" altLang="zh-CN" sz="7500" dirty="0">
              <a:cs typeface="+mn-ea"/>
              <a:sym typeface="+mn-lt"/>
            </a:endParaRPr>
          </a:p>
          <a:p>
            <a:r>
              <a:rPr lang="zh-CN" altLang="en-US" sz="7500" dirty="0">
                <a:cs typeface="+mn-ea"/>
                <a:sym typeface="+mn-lt"/>
              </a:rPr>
              <a:t>流程培训</a:t>
            </a:r>
            <a:endParaRPr lang="zh-CN" altLang="en-US" sz="7500" dirty="0"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1025877" y="335645"/>
            <a:ext cx="378102" cy="378102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2540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矩形 5"/>
          <p:cNvSpPr/>
          <p:nvPr/>
        </p:nvSpPr>
        <p:spPr>
          <a:xfrm rot="10800000">
            <a:off x="0" y="-20284"/>
            <a:ext cx="2901543" cy="1368763"/>
          </a:xfrm>
          <a:custGeom>
            <a:avLst/>
            <a:gdLst>
              <a:gd name="connsiteX0" fmla="*/ 0 w 5657850"/>
              <a:gd name="connsiteY0" fmla="*/ 0 h 4929550"/>
              <a:gd name="connsiteX1" fmla="*/ 5657850 w 5657850"/>
              <a:gd name="connsiteY1" fmla="*/ 0 h 4929550"/>
              <a:gd name="connsiteX2" fmla="*/ 5657850 w 5657850"/>
              <a:gd name="connsiteY2" fmla="*/ 4929550 h 4929550"/>
              <a:gd name="connsiteX3" fmla="*/ 0 w 5657850"/>
              <a:gd name="connsiteY3" fmla="*/ 4929550 h 4929550"/>
              <a:gd name="connsiteX4" fmla="*/ 0 w 5657850"/>
              <a:gd name="connsiteY4" fmla="*/ 0 h 4929550"/>
              <a:gd name="connsiteX0-1" fmla="*/ 0 w 5657850"/>
              <a:gd name="connsiteY0-2" fmla="*/ 1003300 h 5932850"/>
              <a:gd name="connsiteX1-3" fmla="*/ 5657850 w 5657850"/>
              <a:gd name="connsiteY1-4" fmla="*/ 1003300 h 5932850"/>
              <a:gd name="connsiteX2-5" fmla="*/ 5657850 w 5657850"/>
              <a:gd name="connsiteY2-6" fmla="*/ 5932850 h 5932850"/>
              <a:gd name="connsiteX3-7" fmla="*/ 0 w 5657850"/>
              <a:gd name="connsiteY3-8" fmla="*/ 5932850 h 5932850"/>
              <a:gd name="connsiteX4-9" fmla="*/ 0 w 5657850"/>
              <a:gd name="connsiteY4-10" fmla="*/ 1003300 h 5932850"/>
              <a:gd name="connsiteX0-11" fmla="*/ 660400 w 6318250"/>
              <a:gd name="connsiteY0-12" fmla="*/ 1003300 h 5932850"/>
              <a:gd name="connsiteX1-13" fmla="*/ 6318250 w 6318250"/>
              <a:gd name="connsiteY1-14" fmla="*/ 1003300 h 5932850"/>
              <a:gd name="connsiteX2-15" fmla="*/ 6318250 w 6318250"/>
              <a:gd name="connsiteY2-16" fmla="*/ 5932850 h 5932850"/>
              <a:gd name="connsiteX3-17" fmla="*/ 660400 w 6318250"/>
              <a:gd name="connsiteY3-18" fmla="*/ 5932850 h 5932850"/>
              <a:gd name="connsiteX4-19" fmla="*/ 660400 w 6318250"/>
              <a:gd name="connsiteY4-20" fmla="*/ 1003300 h 5932850"/>
              <a:gd name="connsiteX0-21" fmla="*/ 660400 w 6318250"/>
              <a:gd name="connsiteY0-22" fmla="*/ 965201 h 5894751"/>
              <a:gd name="connsiteX1-23" fmla="*/ 6318250 w 6318250"/>
              <a:gd name="connsiteY1-24" fmla="*/ 965201 h 5894751"/>
              <a:gd name="connsiteX2-25" fmla="*/ 6318250 w 6318250"/>
              <a:gd name="connsiteY2-26" fmla="*/ 5894751 h 5894751"/>
              <a:gd name="connsiteX3-27" fmla="*/ 660400 w 6318250"/>
              <a:gd name="connsiteY3-28" fmla="*/ 5894751 h 5894751"/>
              <a:gd name="connsiteX4-29" fmla="*/ 660400 w 6318250"/>
              <a:gd name="connsiteY4-30" fmla="*/ 965201 h 5894751"/>
              <a:gd name="connsiteX0-31" fmla="*/ 711200 w 6369050"/>
              <a:gd name="connsiteY0-32" fmla="*/ 965200 h 5894750"/>
              <a:gd name="connsiteX1-33" fmla="*/ 6369050 w 6369050"/>
              <a:gd name="connsiteY1-34" fmla="*/ 965200 h 5894750"/>
              <a:gd name="connsiteX2-35" fmla="*/ 6369050 w 6369050"/>
              <a:gd name="connsiteY2-36" fmla="*/ 5894750 h 5894750"/>
              <a:gd name="connsiteX3-37" fmla="*/ 711200 w 6369050"/>
              <a:gd name="connsiteY3-38" fmla="*/ 5894750 h 5894750"/>
              <a:gd name="connsiteX4-39" fmla="*/ 711200 w 6369050"/>
              <a:gd name="connsiteY4-40" fmla="*/ 965200 h 5894750"/>
              <a:gd name="connsiteX0-41" fmla="*/ 4371975 w 10029825"/>
              <a:gd name="connsiteY0-42" fmla="*/ 965200 h 5894750"/>
              <a:gd name="connsiteX1-43" fmla="*/ 10029825 w 10029825"/>
              <a:gd name="connsiteY1-44" fmla="*/ 965200 h 5894750"/>
              <a:gd name="connsiteX2-45" fmla="*/ 10029825 w 10029825"/>
              <a:gd name="connsiteY2-46" fmla="*/ 5894750 h 5894750"/>
              <a:gd name="connsiteX3-47" fmla="*/ 0 w 10029825"/>
              <a:gd name="connsiteY3-48" fmla="*/ 5894750 h 5894750"/>
              <a:gd name="connsiteX4-49" fmla="*/ 4371975 w 10029825"/>
              <a:gd name="connsiteY4-50" fmla="*/ 965200 h 5894750"/>
              <a:gd name="connsiteX0-51" fmla="*/ 4406541 w 10064391"/>
              <a:gd name="connsiteY0-52" fmla="*/ 965200 h 5894750"/>
              <a:gd name="connsiteX1-53" fmla="*/ 10064391 w 10064391"/>
              <a:gd name="connsiteY1-54" fmla="*/ 965200 h 5894750"/>
              <a:gd name="connsiteX2-55" fmla="*/ 10064391 w 10064391"/>
              <a:gd name="connsiteY2-56" fmla="*/ 5894750 h 5894750"/>
              <a:gd name="connsiteX3-57" fmla="*/ 34566 w 10064391"/>
              <a:gd name="connsiteY3-58" fmla="*/ 5894750 h 5894750"/>
              <a:gd name="connsiteX4-59" fmla="*/ 4406541 w 10064391"/>
              <a:gd name="connsiteY4-60" fmla="*/ 965200 h 5894750"/>
              <a:gd name="connsiteX0-61" fmla="*/ 4604702 w 10062527"/>
              <a:gd name="connsiteY0-62" fmla="*/ 1302342 h 5260342"/>
              <a:gd name="connsiteX1-63" fmla="*/ 10062527 w 10062527"/>
              <a:gd name="connsiteY1-64" fmla="*/ 330792 h 5260342"/>
              <a:gd name="connsiteX2-65" fmla="*/ 10062527 w 10062527"/>
              <a:gd name="connsiteY2-66" fmla="*/ 5260342 h 5260342"/>
              <a:gd name="connsiteX3-67" fmla="*/ 32702 w 10062527"/>
              <a:gd name="connsiteY3-68" fmla="*/ 5260342 h 5260342"/>
              <a:gd name="connsiteX4-69" fmla="*/ 4604702 w 10062527"/>
              <a:gd name="connsiteY4-70" fmla="*/ 1302342 h 5260342"/>
              <a:gd name="connsiteX0-71" fmla="*/ 4604702 w 10062527"/>
              <a:gd name="connsiteY0-72" fmla="*/ 1690387 h 5648387"/>
              <a:gd name="connsiteX1-73" fmla="*/ 10062527 w 10062527"/>
              <a:gd name="connsiteY1-74" fmla="*/ 718837 h 5648387"/>
              <a:gd name="connsiteX2-75" fmla="*/ 10062527 w 10062527"/>
              <a:gd name="connsiteY2-76" fmla="*/ 5648387 h 5648387"/>
              <a:gd name="connsiteX3-77" fmla="*/ 32702 w 10062527"/>
              <a:gd name="connsiteY3-78" fmla="*/ 5648387 h 5648387"/>
              <a:gd name="connsiteX4-79" fmla="*/ 4604702 w 10062527"/>
              <a:gd name="connsiteY4-80" fmla="*/ 1690387 h 5648387"/>
              <a:gd name="connsiteX0-81" fmla="*/ 4603976 w 10061801"/>
              <a:gd name="connsiteY0-82" fmla="*/ 1690387 h 5648387"/>
              <a:gd name="connsiteX1-83" fmla="*/ 10061801 w 10061801"/>
              <a:gd name="connsiteY1-84" fmla="*/ 718837 h 5648387"/>
              <a:gd name="connsiteX2-85" fmla="*/ 10061801 w 10061801"/>
              <a:gd name="connsiteY2-86" fmla="*/ 5648387 h 5648387"/>
              <a:gd name="connsiteX3-87" fmla="*/ 31976 w 10061801"/>
              <a:gd name="connsiteY3-88" fmla="*/ 5648387 h 5648387"/>
              <a:gd name="connsiteX4-89" fmla="*/ 4603976 w 10061801"/>
              <a:gd name="connsiteY4-90" fmla="*/ 1690387 h 5648387"/>
              <a:gd name="connsiteX0-91" fmla="*/ 4603976 w 10061801"/>
              <a:gd name="connsiteY0-92" fmla="*/ 1392426 h 5350426"/>
              <a:gd name="connsiteX1-93" fmla="*/ 10061801 w 10061801"/>
              <a:gd name="connsiteY1-94" fmla="*/ 420876 h 5350426"/>
              <a:gd name="connsiteX2-95" fmla="*/ 10061801 w 10061801"/>
              <a:gd name="connsiteY2-96" fmla="*/ 5350426 h 5350426"/>
              <a:gd name="connsiteX3-97" fmla="*/ 31976 w 10061801"/>
              <a:gd name="connsiteY3-98" fmla="*/ 5350426 h 5350426"/>
              <a:gd name="connsiteX4-99" fmla="*/ 4603976 w 10061801"/>
              <a:gd name="connsiteY4-100" fmla="*/ 1392426 h 5350426"/>
              <a:gd name="connsiteX0-101" fmla="*/ 4595548 w 10053373"/>
              <a:gd name="connsiteY0-102" fmla="*/ 1392426 h 5350426"/>
              <a:gd name="connsiteX1-103" fmla="*/ 10053373 w 10053373"/>
              <a:gd name="connsiteY1-104" fmla="*/ 420876 h 5350426"/>
              <a:gd name="connsiteX2-105" fmla="*/ 10053373 w 10053373"/>
              <a:gd name="connsiteY2-106" fmla="*/ 5350426 h 5350426"/>
              <a:gd name="connsiteX3-107" fmla="*/ 23548 w 10053373"/>
              <a:gd name="connsiteY3-108" fmla="*/ 5350426 h 5350426"/>
              <a:gd name="connsiteX4-109" fmla="*/ 4595548 w 10053373"/>
              <a:gd name="connsiteY4-110" fmla="*/ 1392426 h 5350426"/>
              <a:gd name="connsiteX0-111" fmla="*/ 4595548 w 10053373"/>
              <a:gd name="connsiteY0-112" fmla="*/ 1367261 h 5325261"/>
              <a:gd name="connsiteX1-113" fmla="*/ 10053373 w 10053373"/>
              <a:gd name="connsiteY1-114" fmla="*/ 395711 h 5325261"/>
              <a:gd name="connsiteX2-115" fmla="*/ 10053373 w 10053373"/>
              <a:gd name="connsiteY2-116" fmla="*/ 5325261 h 5325261"/>
              <a:gd name="connsiteX3-117" fmla="*/ 23548 w 10053373"/>
              <a:gd name="connsiteY3-118" fmla="*/ 5325261 h 5325261"/>
              <a:gd name="connsiteX4-119" fmla="*/ 4595548 w 10053373"/>
              <a:gd name="connsiteY4-120" fmla="*/ 1367261 h 532526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53373" h="5325261">
                <a:moveTo>
                  <a:pt x="4595548" y="1367261"/>
                </a:moveTo>
                <a:cubicBezTo>
                  <a:pt x="4985179" y="-967801"/>
                  <a:pt x="8167423" y="395711"/>
                  <a:pt x="10053373" y="395711"/>
                </a:cubicBezTo>
                <a:lnTo>
                  <a:pt x="10053373" y="5325261"/>
                </a:lnTo>
                <a:lnTo>
                  <a:pt x="23548" y="5325261"/>
                </a:lnTo>
                <a:cubicBezTo>
                  <a:pt x="-376502" y="2710528"/>
                  <a:pt x="4450989" y="4358963"/>
                  <a:pt x="4595548" y="136726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2540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296426" y="5986912"/>
            <a:ext cx="7409721" cy="53200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87058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55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Financial reimbursement process training</a:t>
            </a:r>
            <a:endParaRPr lang="zh-CN" altLang="en-US" sz="2855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96426" y="1642621"/>
            <a:ext cx="3501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3200" b="1" dirty="0" err="1">
                <a:cs typeface="+mn-ea"/>
                <a:sym typeface="+mn-lt"/>
              </a:rPr>
              <a:t>BUISNESS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094" y="4992977"/>
            <a:ext cx="4356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cs typeface="+mn-ea"/>
                <a:sym typeface="+mn-lt"/>
              </a:rPr>
              <a:t>汇报人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cs typeface="+mn-ea"/>
                <a:sym typeface="+mn-lt"/>
              </a:rPr>
              <a:t>：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cs typeface="+mn-ea"/>
                <a:sym typeface="+mn-lt"/>
              </a:rPr>
              <a:t>XXX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cs typeface="+mn-ea"/>
                <a:sym typeface="+mn-lt"/>
              </a:rPr>
              <a:t>    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cs typeface="+mn-ea"/>
                <a:sym typeface="+mn-lt"/>
              </a:rPr>
              <a:t>汇报时间：</a:t>
            </a:r>
            <a:r>
              <a:rPr kumimoji="0" lang="en-US" altLang="zh-CN" b="1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cs typeface="+mn-ea"/>
                <a:sym typeface="+mn-lt"/>
              </a:rPr>
              <a:t>20XX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cs typeface="+mn-ea"/>
                <a:sym typeface="+mn-lt"/>
              </a:rPr>
              <a:t>年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20" grpId="0"/>
      <p:bldP spid="39" grpId="0" animBg="1"/>
      <p:bldP spid="10" grpId="0"/>
      <p:bldP spid="12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3865" y="5532690"/>
            <a:ext cx="97707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+mn-ea"/>
                <a:sym typeface="+mn-lt"/>
              </a:rPr>
              <a:t>注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：一类城市指北京、天津、上海、广州、深圳、重庆、西安、南京、武汉、成都、沈阳、大连、杭州、宁波、无锡、青岛、济南、厦门、福州、长沙等；</a:t>
            </a:r>
            <a:endParaRPr lang="zh-CN" altLang="en-US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二类城市是指一类城市以外的其他城市（不包括亳州市区）。</a:t>
            </a:r>
            <a:endParaRPr lang="zh-CN" altLang="en-US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4" name="图片 3" descr="0X$BQ`JY3PPU0)9$V6{WU[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3865" y="1223710"/>
            <a:ext cx="9392285" cy="41249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4129" y="654662"/>
            <a:ext cx="510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字魂35号-经典雅黑" panose="02000000000000000000" pitchFamily="2" charset="-122"/>
              </a:rPr>
              <a:t>业务招待费报销</a:t>
            </a:r>
            <a:endParaRPr lang="zh-CN" altLang="en-US" sz="2800" dirty="0">
              <a:latin typeface="字魂35号-经典雅黑" panose="02000000000000000000" pitchFamily="2" charset="-122"/>
              <a:ea typeface="字魂35号-经典雅黑" panose="02000000000000000000" pitchFamily="2" charset="-122"/>
              <a:sym typeface="字魂35号-经典雅黑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pan dir="u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375364" y="2542882"/>
            <a:ext cx="3169135" cy="22639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870709" y="2542882"/>
            <a:ext cx="3169135" cy="226394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195185" y="2542882"/>
            <a:ext cx="3169135" cy="22639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19755" y="2542882"/>
            <a:ext cx="3169135" cy="226394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716827" y="3427920"/>
            <a:ext cx="12139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经办人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办理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报销凭证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36300" y="3430469"/>
            <a:ext cx="1767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部门负责人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业务审核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53537" y="3427920"/>
            <a:ext cx="10776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财务部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审核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87254" y="3427920"/>
            <a:ext cx="1767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副总经理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或总经理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    审批。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" name="箭头: 右 4"/>
          <p:cNvSpPr/>
          <p:nvPr/>
        </p:nvSpPr>
        <p:spPr>
          <a:xfrm>
            <a:off x="3267438" y="3871667"/>
            <a:ext cx="621452" cy="2641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箭头: 右 18"/>
          <p:cNvSpPr/>
          <p:nvPr/>
        </p:nvSpPr>
        <p:spPr>
          <a:xfrm>
            <a:off x="8465802" y="3891997"/>
            <a:ext cx="621452" cy="2641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箭头: 右 19"/>
          <p:cNvSpPr/>
          <p:nvPr/>
        </p:nvSpPr>
        <p:spPr>
          <a:xfrm>
            <a:off x="5883337" y="3935751"/>
            <a:ext cx="621452" cy="2641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4129" y="654662"/>
            <a:ext cx="510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字魂35号-经典雅黑" panose="02000000000000000000" pitchFamily="2" charset="-122"/>
              </a:rPr>
              <a:t>业务招待费报销</a:t>
            </a:r>
            <a:endParaRPr lang="zh-CN" altLang="en-US" sz="2800" dirty="0">
              <a:latin typeface="字魂35号-经典雅黑" panose="02000000000000000000" pitchFamily="2" charset="-122"/>
              <a:ea typeface="字魂35号-经典雅黑" panose="02000000000000000000" pitchFamily="2" charset="-122"/>
              <a:sym typeface="字魂35号-经典雅黑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pan dir="u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5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9276699" y="2352046"/>
            <a:ext cx="1504891" cy="24626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3．非本公司人员确因公司业务需要出差的，由相关部门提出申请，经总经理批准后，按我公司员工出差的程序办理出差手续。</a:t>
            </a: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73406" y="857242"/>
            <a:ext cx="23374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出差审批程序</a:t>
            </a:r>
            <a:endParaRPr lang="zh-CN" altLang="en-US" sz="28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16427" y="2193020"/>
            <a:ext cx="27771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1．员工出差前应详细填写《出差申请  单》，注明</a:t>
            </a:r>
            <a:endParaRPr lang="en-US" altLang="zh-CN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事由、地点行程、日期、随行人员、交通工具等，经分管负责人审批后报办公室统一安排。</a:t>
            </a: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16427" y="4026289"/>
            <a:ext cx="27771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2．外出参加会议或培训的人员，需持总经理批示明确意见的文件、通知等办理出差申报手续。</a:t>
            </a: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422534" y="2193020"/>
            <a:ext cx="4629374" cy="308624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4129" y="654662"/>
            <a:ext cx="510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字魂35号-经典雅黑" panose="02000000000000000000" pitchFamily="2" charset="-122"/>
              </a:rPr>
              <a:t>业务招待费报销</a:t>
            </a:r>
            <a:endParaRPr lang="zh-CN" altLang="en-US" sz="2800" dirty="0">
              <a:latin typeface="字魂35号-经典雅黑" panose="02000000000000000000" pitchFamily="2" charset="-122"/>
              <a:ea typeface="字魂35号-经典雅黑" panose="02000000000000000000" pitchFamily="2" charset="-122"/>
              <a:sym typeface="字魂35号-经典雅黑" panose="02000000000000000000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pan dir="u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 rot="10800000">
            <a:off x="6158440" y="-3927017"/>
            <a:ext cx="8781742" cy="9003367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rot="10800000">
            <a:off x="-796902" y="-733381"/>
            <a:ext cx="1482362" cy="1578004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 rot="10800000">
            <a:off x="330967" y="2026396"/>
            <a:ext cx="5834993" cy="62114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08695" y="3540737"/>
            <a:ext cx="4669744" cy="1542730"/>
            <a:chOff x="-174868" y="2561158"/>
            <a:chExt cx="4669744" cy="1542730"/>
          </a:xfrm>
          <a:solidFill>
            <a:srgbClr val="FFC000"/>
          </a:solidFill>
        </p:grpSpPr>
        <p:sp>
          <p:nvSpPr>
            <p:cNvPr id="11" name="文本框 10"/>
            <p:cNvSpPr txBox="1"/>
            <p:nvPr/>
          </p:nvSpPr>
          <p:spPr>
            <a:xfrm>
              <a:off x="-174867" y="2561158"/>
              <a:ext cx="41617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cs typeface="+mn-ea"/>
                  <a:sym typeface="+mn-lt"/>
                </a:rPr>
                <a:t>差旅费报销</a:t>
              </a:r>
              <a:endParaRPr lang="zh-CN" altLang="en-US" sz="4800" dirty="0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174868" y="3392155"/>
              <a:ext cx="4669744" cy="711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商业一词被引申至政治和经济领域，其涵义演变为泛指统领性的、全局性的、左右胜败的谋略、方案和对策。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 rot="10800000">
            <a:off x="5373812" y="-4509396"/>
            <a:ext cx="10108632" cy="10363744"/>
          </a:xfrm>
          <a:prstGeom prst="ellipse">
            <a:avLst/>
          </a:prstGeom>
          <a:noFill/>
          <a:ln w="76200">
            <a:solidFill>
              <a:srgbClr val="FFC000"/>
            </a:solidFill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36330" y="1872804"/>
            <a:ext cx="2946974" cy="1862048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7500">
                <a:gradFill>
                  <a:gsLst>
                    <a:gs pos="60000">
                      <a:srgbClr val="C92E40"/>
                    </a:gs>
                    <a:gs pos="100000">
                      <a:srgbClr val="8F124D"/>
                    </a:gs>
                    <a:gs pos="85000">
                      <a:srgbClr val="A61D48"/>
                    </a:gs>
                    <a:gs pos="0">
                      <a:srgbClr val="F14237"/>
                    </a:gs>
                  </a:gsLst>
                  <a:lin ang="36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11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1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871853" y="1726172"/>
            <a:ext cx="293263" cy="293263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09600" dist="1524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304027" y="5854123"/>
            <a:ext cx="378102" cy="378102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09600" dist="1524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343401" y="738733"/>
            <a:ext cx="2725029" cy="2725029"/>
          </a:xfrm>
          <a:custGeom>
            <a:avLst/>
            <a:gdLst>
              <a:gd name="connsiteX0" fmla="*/ 1854991 w 3709982"/>
              <a:gd name="connsiteY0" fmla="*/ 0 h 3709982"/>
              <a:gd name="connsiteX1" fmla="*/ 3709982 w 3709982"/>
              <a:gd name="connsiteY1" fmla="*/ 1854991 h 3709982"/>
              <a:gd name="connsiteX2" fmla="*/ 1854991 w 3709982"/>
              <a:gd name="connsiteY2" fmla="*/ 3709982 h 3709982"/>
              <a:gd name="connsiteX3" fmla="*/ 0 w 3709982"/>
              <a:gd name="connsiteY3" fmla="*/ 1854991 h 3709982"/>
              <a:gd name="connsiteX4" fmla="*/ 1854991 w 3709982"/>
              <a:gd name="connsiteY4" fmla="*/ 0 h 370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9982" h="3709982">
                <a:moveTo>
                  <a:pt x="1854991" y="0"/>
                </a:moveTo>
                <a:cubicBezTo>
                  <a:pt x="2879474" y="0"/>
                  <a:pt x="3709982" y="830508"/>
                  <a:pt x="3709982" y="1854991"/>
                </a:cubicBezTo>
                <a:cubicBezTo>
                  <a:pt x="3709982" y="2879474"/>
                  <a:pt x="2879474" y="3709982"/>
                  <a:pt x="1854991" y="3709982"/>
                </a:cubicBezTo>
                <a:cubicBezTo>
                  <a:pt x="830508" y="3709982"/>
                  <a:pt x="0" y="2879474"/>
                  <a:pt x="0" y="1854991"/>
                </a:cubicBezTo>
                <a:cubicBezTo>
                  <a:pt x="0" y="830508"/>
                  <a:pt x="830508" y="0"/>
                  <a:pt x="1854991" y="0"/>
                </a:cubicBezTo>
                <a:close/>
              </a:path>
            </a:pathLst>
          </a:custGeom>
          <a:ln w="76200">
            <a:solidFill>
              <a:schemeClr val="accent1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0004070" y="332410"/>
            <a:ext cx="1947134" cy="1947134"/>
          </a:xfrm>
          <a:custGeom>
            <a:avLst/>
            <a:gdLst>
              <a:gd name="connsiteX0" fmla="*/ 1854991 w 3709982"/>
              <a:gd name="connsiteY0" fmla="*/ 0 h 3709982"/>
              <a:gd name="connsiteX1" fmla="*/ 3709982 w 3709982"/>
              <a:gd name="connsiteY1" fmla="*/ 1854991 h 3709982"/>
              <a:gd name="connsiteX2" fmla="*/ 1854991 w 3709982"/>
              <a:gd name="connsiteY2" fmla="*/ 3709982 h 3709982"/>
              <a:gd name="connsiteX3" fmla="*/ 0 w 3709982"/>
              <a:gd name="connsiteY3" fmla="*/ 1854991 h 3709982"/>
              <a:gd name="connsiteX4" fmla="*/ 1854991 w 3709982"/>
              <a:gd name="connsiteY4" fmla="*/ 0 h 370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9982" h="3709982">
                <a:moveTo>
                  <a:pt x="1854991" y="0"/>
                </a:moveTo>
                <a:cubicBezTo>
                  <a:pt x="2879474" y="0"/>
                  <a:pt x="3709982" y="830508"/>
                  <a:pt x="3709982" y="1854991"/>
                </a:cubicBezTo>
                <a:cubicBezTo>
                  <a:pt x="3709982" y="2879474"/>
                  <a:pt x="2879474" y="3709982"/>
                  <a:pt x="1854991" y="3709982"/>
                </a:cubicBezTo>
                <a:cubicBezTo>
                  <a:pt x="830508" y="3709982"/>
                  <a:pt x="0" y="2879474"/>
                  <a:pt x="0" y="1854991"/>
                </a:cubicBezTo>
                <a:cubicBezTo>
                  <a:pt x="0" y="830508"/>
                  <a:pt x="830508" y="0"/>
                  <a:pt x="1854991" y="0"/>
                </a:cubicBezTo>
                <a:close/>
              </a:path>
            </a:pathLst>
          </a:custGeom>
          <a:ln w="76200">
            <a:solidFill>
              <a:schemeClr val="bg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14:ferris dir="l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0" grpId="0" animBg="1"/>
      <p:bldP spid="7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8001" y="736936"/>
            <a:ext cx="6411457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注意事项：取得的原始凭证不符合上述基本要求，出现以下情况，财务部一律不予报销。	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（1）发票或收款凭证有涂改、挖补或模糊不清；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（2）购物发票与验收单在数量、金额上不相符；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（3）发票或收款凭证的收款项目与收款单位经营范围不相符；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（4）发票或收款凭证属过期停用或伪造的；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（5）套开票、连号票一律不予报销；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（6）其他未符合合法原始凭证基本要求的不予报销；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（7）以合法票据抵付不合法票据不予报销。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87373" y="3059278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基本要求：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9658" y="3428610"/>
            <a:ext cx="528759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（1）准确填写付款单位的全称及付款日期；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（2）详细填写经济业务内容、单位、数量、单价、金额，不允许涂改，大小写必须相符；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（3）票据上必须加盖有出具票据单位的“发票专用章”或“财务专用章”，且有收款人签名(或盖章)；</a:t>
            </a:r>
            <a:endParaRPr lang="zh-CN" altLang="en-US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（4）购物发票：出现购“办公用品”、“计算机配件”、“书籍”等，必须附有加盖与票面相同印章的购货清单。</a:t>
            </a:r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096000" y="2354942"/>
            <a:ext cx="4386943" cy="438694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34129" y="654662"/>
            <a:ext cx="510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字魂35号-经典雅黑" panose="02000000000000000000" pitchFamily="2" charset="-122"/>
              </a:rPr>
              <a:t>差旅费报销</a:t>
            </a:r>
            <a:endParaRPr lang="zh-CN" altLang="en-US" sz="2800" dirty="0">
              <a:latin typeface="字魂35号-经典雅黑" panose="02000000000000000000" pitchFamily="2" charset="-122"/>
              <a:ea typeface="字魂35号-经典雅黑" panose="02000000000000000000" pitchFamily="2" charset="-122"/>
              <a:sym typeface="字魂35号-经典雅黑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pan dir="u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4129" y="654662"/>
            <a:ext cx="510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字魂35号-经典雅黑" panose="02000000000000000000" pitchFamily="2" charset="-122"/>
              </a:rPr>
              <a:t>差旅费报销</a:t>
            </a:r>
            <a:endParaRPr lang="zh-CN" altLang="en-US" sz="2800" dirty="0">
              <a:latin typeface="字魂35号-经典雅黑" panose="02000000000000000000" pitchFamily="2" charset="-122"/>
              <a:ea typeface="字魂35号-经典雅黑" panose="02000000000000000000" pitchFamily="2" charset="-122"/>
              <a:sym typeface="字魂35号-经典雅黑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0115" y="1177882"/>
            <a:ext cx="10034016" cy="5382768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pan dir="u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4129" y="654662"/>
            <a:ext cx="510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字魂35号-经典雅黑" panose="02000000000000000000" pitchFamily="2" charset="-122"/>
              </a:rPr>
              <a:t>差旅费报销</a:t>
            </a:r>
            <a:endParaRPr lang="zh-CN" altLang="en-US" sz="2800" dirty="0">
              <a:latin typeface="字魂35号-经典雅黑" panose="02000000000000000000" pitchFamily="2" charset="-122"/>
              <a:ea typeface="字魂35号-经典雅黑" panose="02000000000000000000" pitchFamily="2" charset="-122"/>
              <a:sym typeface="字魂35号-经典雅黑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0268" y="1177882"/>
            <a:ext cx="10058400" cy="5309616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pan dir="u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996839" y="3143225"/>
            <a:ext cx="9735185" cy="538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8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差旅费报销注意事项</a:t>
            </a:r>
            <a:endParaRPr lang="zh-CN" altLang="en-US" sz="18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endParaRPr lang="zh-CN" altLang="en-US" sz="18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6839" y="3412465"/>
            <a:ext cx="4022090" cy="2672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1．凡夜间乘坐火车或连续乘火车超过8小时（含）者，可以乘坐火车卧铺。根据业务重要程度、时间要求和路途远近等客观因素可额外提出申请。</a:t>
            </a:r>
            <a:endParaRPr lang="en-US" altLang="zh-CN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600"/>
              </a:lnSpc>
            </a:pPr>
            <a:r>
              <a:rPr lang="en-US" altLang="zh-CN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2.以下情况可向办公室申请派用车辆</a:t>
            </a:r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3.</a:t>
            </a:r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．自带车出差人员不再报销长途交通费及补贴市内交通费。</a:t>
            </a: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35177" y="1000645"/>
            <a:ext cx="3801926" cy="1825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1．部门副职以上人员。</a:t>
            </a: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500"/>
              </a:lnSpc>
            </a:pP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500"/>
              </a:lnSpc>
            </a:pPr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2．单程距离在400公里以内。</a:t>
            </a: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500"/>
              </a:lnSpc>
            </a:pP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500"/>
              </a:lnSpc>
            </a:pPr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3．同行人数超过3人，派车费用经济时。</a:t>
            </a: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500"/>
              </a:lnSpc>
            </a:pP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500"/>
              </a:lnSpc>
            </a:pPr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4．随身携带物品较多或极为重要时。</a:t>
            </a: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500"/>
              </a:lnSpc>
            </a:pP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500"/>
              </a:lnSpc>
            </a:pPr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5．需要速去速归，乘车不方便时。</a:t>
            </a: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856824" y="2301958"/>
            <a:ext cx="4022090" cy="40220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4129" y="654662"/>
            <a:ext cx="510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字魂35号-经典雅黑" panose="02000000000000000000" pitchFamily="2" charset="-122"/>
              </a:rPr>
              <a:t>差旅费报销</a:t>
            </a:r>
            <a:endParaRPr lang="zh-CN" altLang="en-US" sz="2800" dirty="0">
              <a:latin typeface="字魂35号-经典雅黑" panose="02000000000000000000" pitchFamily="2" charset="-122"/>
              <a:ea typeface="字魂35号-经典雅黑" panose="02000000000000000000" pitchFamily="2" charset="-122"/>
              <a:sym typeface="字魂35号-经典雅黑" panose="02000000000000000000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pan dir="u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 rot="10800000">
            <a:off x="6158440" y="-3927017"/>
            <a:ext cx="8781742" cy="9003367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rot="10800000">
            <a:off x="-796902" y="-733381"/>
            <a:ext cx="1482362" cy="1578004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 rot="10800000">
            <a:off x="330967" y="2026396"/>
            <a:ext cx="5834993" cy="62114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08695" y="3540737"/>
            <a:ext cx="4669744" cy="1542730"/>
            <a:chOff x="-174868" y="2561158"/>
            <a:chExt cx="4669744" cy="1542730"/>
          </a:xfrm>
          <a:solidFill>
            <a:srgbClr val="FFC000"/>
          </a:solidFill>
        </p:grpSpPr>
        <p:sp>
          <p:nvSpPr>
            <p:cNvPr id="11" name="文本框 10"/>
            <p:cNvSpPr txBox="1"/>
            <p:nvPr/>
          </p:nvSpPr>
          <p:spPr>
            <a:xfrm>
              <a:off x="-174867" y="2561158"/>
              <a:ext cx="41617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cs typeface="+mn-ea"/>
                  <a:sym typeface="+mn-lt"/>
                </a:rPr>
                <a:t>报销流程培训</a:t>
              </a:r>
              <a:endParaRPr lang="zh-CN" altLang="en-US" sz="4800" dirty="0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174868" y="3392155"/>
              <a:ext cx="4669744" cy="711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商业一词被引申至政治和经济领域，其涵义演变为泛指统领性的、全局性的、左右胜败的谋略、方案和对策。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 rot="10800000">
            <a:off x="5373812" y="-4509396"/>
            <a:ext cx="10108632" cy="10363744"/>
          </a:xfrm>
          <a:prstGeom prst="ellipse">
            <a:avLst/>
          </a:prstGeom>
          <a:noFill/>
          <a:ln w="76200">
            <a:solidFill>
              <a:srgbClr val="FFC000"/>
            </a:solidFill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36330" y="1872804"/>
            <a:ext cx="2946974" cy="1862048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7500">
                <a:gradFill>
                  <a:gsLst>
                    <a:gs pos="60000">
                      <a:srgbClr val="C92E40"/>
                    </a:gs>
                    <a:gs pos="100000">
                      <a:srgbClr val="8F124D"/>
                    </a:gs>
                    <a:gs pos="85000">
                      <a:srgbClr val="A61D48"/>
                    </a:gs>
                    <a:gs pos="0">
                      <a:srgbClr val="F14237"/>
                    </a:gs>
                  </a:gsLst>
                  <a:lin ang="36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11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1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871853" y="1726172"/>
            <a:ext cx="293263" cy="293263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09600" dist="1524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304027" y="5854123"/>
            <a:ext cx="378102" cy="378102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09600" dist="1524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343401" y="738733"/>
            <a:ext cx="2725029" cy="2725029"/>
          </a:xfrm>
          <a:custGeom>
            <a:avLst/>
            <a:gdLst>
              <a:gd name="connsiteX0" fmla="*/ 1854991 w 3709982"/>
              <a:gd name="connsiteY0" fmla="*/ 0 h 3709982"/>
              <a:gd name="connsiteX1" fmla="*/ 3709982 w 3709982"/>
              <a:gd name="connsiteY1" fmla="*/ 1854991 h 3709982"/>
              <a:gd name="connsiteX2" fmla="*/ 1854991 w 3709982"/>
              <a:gd name="connsiteY2" fmla="*/ 3709982 h 3709982"/>
              <a:gd name="connsiteX3" fmla="*/ 0 w 3709982"/>
              <a:gd name="connsiteY3" fmla="*/ 1854991 h 3709982"/>
              <a:gd name="connsiteX4" fmla="*/ 1854991 w 3709982"/>
              <a:gd name="connsiteY4" fmla="*/ 0 h 370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9982" h="3709982">
                <a:moveTo>
                  <a:pt x="1854991" y="0"/>
                </a:moveTo>
                <a:cubicBezTo>
                  <a:pt x="2879474" y="0"/>
                  <a:pt x="3709982" y="830508"/>
                  <a:pt x="3709982" y="1854991"/>
                </a:cubicBezTo>
                <a:cubicBezTo>
                  <a:pt x="3709982" y="2879474"/>
                  <a:pt x="2879474" y="3709982"/>
                  <a:pt x="1854991" y="3709982"/>
                </a:cubicBezTo>
                <a:cubicBezTo>
                  <a:pt x="830508" y="3709982"/>
                  <a:pt x="0" y="2879474"/>
                  <a:pt x="0" y="1854991"/>
                </a:cubicBezTo>
                <a:cubicBezTo>
                  <a:pt x="0" y="830508"/>
                  <a:pt x="830508" y="0"/>
                  <a:pt x="1854991" y="0"/>
                </a:cubicBezTo>
                <a:close/>
              </a:path>
            </a:pathLst>
          </a:custGeom>
          <a:ln w="76200">
            <a:solidFill>
              <a:schemeClr val="accent1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9880744" y="154113"/>
            <a:ext cx="1947134" cy="1947134"/>
          </a:xfrm>
          <a:custGeom>
            <a:avLst/>
            <a:gdLst>
              <a:gd name="connsiteX0" fmla="*/ 1854991 w 3709982"/>
              <a:gd name="connsiteY0" fmla="*/ 0 h 3709982"/>
              <a:gd name="connsiteX1" fmla="*/ 3709982 w 3709982"/>
              <a:gd name="connsiteY1" fmla="*/ 1854991 h 3709982"/>
              <a:gd name="connsiteX2" fmla="*/ 1854991 w 3709982"/>
              <a:gd name="connsiteY2" fmla="*/ 3709982 h 3709982"/>
              <a:gd name="connsiteX3" fmla="*/ 0 w 3709982"/>
              <a:gd name="connsiteY3" fmla="*/ 1854991 h 3709982"/>
              <a:gd name="connsiteX4" fmla="*/ 1854991 w 3709982"/>
              <a:gd name="connsiteY4" fmla="*/ 0 h 370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9982" h="3709982">
                <a:moveTo>
                  <a:pt x="1854991" y="0"/>
                </a:moveTo>
                <a:cubicBezTo>
                  <a:pt x="2879474" y="0"/>
                  <a:pt x="3709982" y="830508"/>
                  <a:pt x="3709982" y="1854991"/>
                </a:cubicBezTo>
                <a:cubicBezTo>
                  <a:pt x="3709982" y="2879474"/>
                  <a:pt x="2879474" y="3709982"/>
                  <a:pt x="1854991" y="3709982"/>
                </a:cubicBezTo>
                <a:cubicBezTo>
                  <a:pt x="830508" y="3709982"/>
                  <a:pt x="0" y="2879474"/>
                  <a:pt x="0" y="1854991"/>
                </a:cubicBezTo>
                <a:cubicBezTo>
                  <a:pt x="0" y="830508"/>
                  <a:pt x="830508" y="0"/>
                  <a:pt x="1854991" y="0"/>
                </a:cubicBezTo>
                <a:close/>
              </a:path>
            </a:pathLst>
          </a:custGeom>
          <a:ln w="76200">
            <a:solidFill>
              <a:schemeClr val="bg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14:ferris dir="l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0" grpId="0" animBg="1"/>
      <p:bldP spid="7" grpId="0" animBg="1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529431" y="1139769"/>
            <a:ext cx="9735185" cy="538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差旅费报销注意事项</a:t>
            </a:r>
            <a:endParaRPr lang="zh-CN" altLang="en-US" sz="28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endParaRPr lang="zh-CN" altLang="en-US" sz="28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8474" y="1853234"/>
            <a:ext cx="5482612" cy="350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4．出差人数在两人以上，可与职级最高者入住同一酒店，但限于普通标准间；住同一标准间的，适用两人中最高标准。</a:t>
            </a: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900"/>
              </a:lnSpc>
            </a:pP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900"/>
              </a:lnSpc>
            </a:pPr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5．聘请非本公司人员为公司办理业务而出差的，由经办部门提出，经分管副总审批，等同本公司人员出差。</a:t>
            </a: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900"/>
              </a:lnSpc>
            </a:pP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900"/>
              </a:lnSpc>
            </a:pPr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6．参加异地会议或培训等且交纳的费用已经包含食宿费用的，不得再报销该期间的食宿费。</a:t>
            </a: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900"/>
              </a:lnSpc>
            </a:pP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900"/>
              </a:lnSpc>
            </a:pPr>
            <a:r>
              <a:rPr lang="en-US" altLang="zh-CN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7</a:t>
            </a:r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．出差人员对外有招待业务的，按照每招待一次扣减当天餐费补助的50%的标准执行。</a:t>
            </a: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900"/>
              </a:lnSpc>
            </a:pP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900"/>
              </a:lnSpc>
            </a:pPr>
            <a:r>
              <a:rPr lang="en-US" altLang="zh-CN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8</a:t>
            </a:r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．小车驾驶员凭派车单享受每公里0.12元的公里补助，随出差费用一并报销。</a:t>
            </a:r>
            <a:endParaRPr lang="zh-CN" altLang="en-US" sz="1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440714" y="1139769"/>
            <a:ext cx="4894943" cy="48949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4129" y="654662"/>
            <a:ext cx="510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字魂35号-经典雅黑" panose="02000000000000000000" pitchFamily="2" charset="-122"/>
              </a:rPr>
              <a:t>报销流程培训</a:t>
            </a:r>
            <a:endParaRPr lang="zh-CN" altLang="en-US" sz="2800" dirty="0">
              <a:latin typeface="字魂35号-经典雅黑" panose="02000000000000000000" pitchFamily="2" charset="-122"/>
              <a:ea typeface="字魂35号-经典雅黑" panose="02000000000000000000" pitchFamily="2" charset="-122"/>
              <a:sym typeface="字魂35号-经典雅黑" panose="02000000000000000000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pan dir="u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/>
        </p:nvSpPr>
        <p:spPr>
          <a:xfrm>
            <a:off x="8738440" y="3009900"/>
            <a:ext cx="3453560" cy="3862614"/>
          </a:xfrm>
          <a:custGeom>
            <a:avLst/>
            <a:gdLst>
              <a:gd name="connsiteX0" fmla="*/ 1219200 w 7315200"/>
              <a:gd name="connsiteY0" fmla="*/ 0 h 6858000"/>
              <a:gd name="connsiteX1" fmla="*/ 7315200 w 7315200"/>
              <a:gd name="connsiteY1" fmla="*/ 0 h 6858000"/>
              <a:gd name="connsiteX2" fmla="*/ 7315200 w 7315200"/>
              <a:gd name="connsiteY2" fmla="*/ 6858000 h 6858000"/>
              <a:gd name="connsiteX3" fmla="*/ 0 w 7315200"/>
              <a:gd name="connsiteY3" fmla="*/ 6858000 h 6858000"/>
              <a:gd name="connsiteX4" fmla="*/ 1219200 w 7315200"/>
              <a:gd name="connsiteY4" fmla="*/ 0 h 6858000"/>
              <a:gd name="connsiteX0-1" fmla="*/ 678213 w 7315200"/>
              <a:gd name="connsiteY0-2" fmla="*/ 914400 h 6858000"/>
              <a:gd name="connsiteX1-3" fmla="*/ 7315200 w 7315200"/>
              <a:gd name="connsiteY1-4" fmla="*/ 0 h 6858000"/>
              <a:gd name="connsiteX2-5" fmla="*/ 7315200 w 7315200"/>
              <a:gd name="connsiteY2-6" fmla="*/ 6858000 h 6858000"/>
              <a:gd name="connsiteX3-7" fmla="*/ 0 w 7315200"/>
              <a:gd name="connsiteY3-8" fmla="*/ 6858000 h 6858000"/>
              <a:gd name="connsiteX4-9" fmla="*/ 678213 w 7315200"/>
              <a:gd name="connsiteY4-10" fmla="*/ 914400 h 6858000"/>
              <a:gd name="connsiteX0-11" fmla="*/ 678213 w 7315200"/>
              <a:gd name="connsiteY0-12" fmla="*/ 914400 h 6858000"/>
              <a:gd name="connsiteX1-13" fmla="*/ 7315200 w 7315200"/>
              <a:gd name="connsiteY1-14" fmla="*/ 0 h 6858000"/>
              <a:gd name="connsiteX2-15" fmla="*/ 7315200 w 7315200"/>
              <a:gd name="connsiteY2-16" fmla="*/ 6858000 h 6858000"/>
              <a:gd name="connsiteX3-17" fmla="*/ 0 w 7315200"/>
              <a:gd name="connsiteY3-18" fmla="*/ 6858000 h 6858000"/>
              <a:gd name="connsiteX4-19" fmla="*/ 678213 w 7315200"/>
              <a:gd name="connsiteY4-20" fmla="*/ 914400 h 6858000"/>
              <a:gd name="connsiteX0-21" fmla="*/ 956489 w 7593476"/>
              <a:gd name="connsiteY0-22" fmla="*/ 914400 h 6858000"/>
              <a:gd name="connsiteX1-23" fmla="*/ 7593476 w 7593476"/>
              <a:gd name="connsiteY1-24" fmla="*/ 0 h 6858000"/>
              <a:gd name="connsiteX2-25" fmla="*/ 7593476 w 7593476"/>
              <a:gd name="connsiteY2-26" fmla="*/ 6858000 h 6858000"/>
              <a:gd name="connsiteX3-27" fmla="*/ 278276 w 7593476"/>
              <a:gd name="connsiteY3-28" fmla="*/ 6858000 h 6858000"/>
              <a:gd name="connsiteX4-29" fmla="*/ 956489 w 7593476"/>
              <a:gd name="connsiteY4-30" fmla="*/ 914400 h 6858000"/>
              <a:gd name="connsiteX0-31" fmla="*/ 956489 w 7593476"/>
              <a:gd name="connsiteY0-32" fmla="*/ 914400 h 6858000"/>
              <a:gd name="connsiteX1-33" fmla="*/ 7593476 w 7593476"/>
              <a:gd name="connsiteY1-34" fmla="*/ 0 h 6858000"/>
              <a:gd name="connsiteX2-35" fmla="*/ 7593476 w 7593476"/>
              <a:gd name="connsiteY2-36" fmla="*/ 6858000 h 6858000"/>
              <a:gd name="connsiteX3-37" fmla="*/ 278276 w 7593476"/>
              <a:gd name="connsiteY3-38" fmla="*/ 6858000 h 6858000"/>
              <a:gd name="connsiteX4-39" fmla="*/ 956489 w 7593476"/>
              <a:gd name="connsiteY4-40" fmla="*/ 914400 h 6858000"/>
              <a:gd name="connsiteX0-41" fmla="*/ 921200 w 7558187"/>
              <a:gd name="connsiteY0-42" fmla="*/ 914400 h 6858000"/>
              <a:gd name="connsiteX1-43" fmla="*/ 7558187 w 7558187"/>
              <a:gd name="connsiteY1-44" fmla="*/ 0 h 6858000"/>
              <a:gd name="connsiteX2-45" fmla="*/ 7558187 w 7558187"/>
              <a:gd name="connsiteY2-46" fmla="*/ 6858000 h 6858000"/>
              <a:gd name="connsiteX3-47" fmla="*/ 242987 w 7558187"/>
              <a:gd name="connsiteY3-48" fmla="*/ 6858000 h 6858000"/>
              <a:gd name="connsiteX4-49" fmla="*/ 921200 w 7558187"/>
              <a:gd name="connsiteY4-50" fmla="*/ 914400 h 6858000"/>
              <a:gd name="connsiteX0-51" fmla="*/ 921200 w 7558187"/>
              <a:gd name="connsiteY0-52" fmla="*/ 914400 h 6858000"/>
              <a:gd name="connsiteX1-53" fmla="*/ 7558187 w 7558187"/>
              <a:gd name="connsiteY1-54" fmla="*/ 0 h 6858000"/>
              <a:gd name="connsiteX2-55" fmla="*/ 7558187 w 7558187"/>
              <a:gd name="connsiteY2-56" fmla="*/ 6858000 h 6858000"/>
              <a:gd name="connsiteX3-57" fmla="*/ 242987 w 7558187"/>
              <a:gd name="connsiteY3-58" fmla="*/ 6858000 h 6858000"/>
              <a:gd name="connsiteX4-59" fmla="*/ 921200 w 7558187"/>
              <a:gd name="connsiteY4-60" fmla="*/ 914400 h 6858000"/>
              <a:gd name="connsiteX0-61" fmla="*/ 1027208 w 7664195"/>
              <a:gd name="connsiteY0-62" fmla="*/ 914400 h 6858000"/>
              <a:gd name="connsiteX1-63" fmla="*/ 7664195 w 7664195"/>
              <a:gd name="connsiteY1-64" fmla="*/ 0 h 6858000"/>
              <a:gd name="connsiteX2-65" fmla="*/ 7664195 w 7664195"/>
              <a:gd name="connsiteY2-66" fmla="*/ 6858000 h 6858000"/>
              <a:gd name="connsiteX3-67" fmla="*/ 99962 w 7664195"/>
              <a:gd name="connsiteY3-68" fmla="*/ 6858000 h 6858000"/>
              <a:gd name="connsiteX4-69" fmla="*/ 1027208 w 7664195"/>
              <a:gd name="connsiteY4-70" fmla="*/ 914400 h 6858000"/>
              <a:gd name="connsiteX0-71" fmla="*/ 927246 w 7564233"/>
              <a:gd name="connsiteY0-72" fmla="*/ 914400 h 6858000"/>
              <a:gd name="connsiteX1-73" fmla="*/ 7564233 w 7564233"/>
              <a:gd name="connsiteY1-74" fmla="*/ 0 h 6858000"/>
              <a:gd name="connsiteX2-75" fmla="*/ 7564233 w 7564233"/>
              <a:gd name="connsiteY2-76" fmla="*/ 6858000 h 6858000"/>
              <a:gd name="connsiteX3-77" fmla="*/ 0 w 7564233"/>
              <a:gd name="connsiteY3-78" fmla="*/ 6858000 h 6858000"/>
              <a:gd name="connsiteX4-79" fmla="*/ 927246 w 7564233"/>
              <a:gd name="connsiteY4-80" fmla="*/ 91440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564233" h="6858000">
                <a:moveTo>
                  <a:pt x="927246" y="914400"/>
                </a:moveTo>
                <a:cubicBezTo>
                  <a:pt x="2645812" y="-501570"/>
                  <a:pt x="5351904" y="304800"/>
                  <a:pt x="7564233" y="0"/>
                </a:cubicBezTo>
                <a:lnTo>
                  <a:pt x="7564233" y="6858000"/>
                </a:lnTo>
                <a:lnTo>
                  <a:pt x="0" y="6858000"/>
                </a:lnTo>
                <a:cubicBezTo>
                  <a:pt x="1097684" y="5235682"/>
                  <a:pt x="-800133" y="2664107"/>
                  <a:pt x="927246" y="91440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8191" y="67431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cs typeface="+mn-ea"/>
                <a:sym typeface="+mn-lt"/>
              </a:rPr>
              <a:t>目录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866424"/>
            <a:ext cx="904240" cy="230855"/>
          </a:xfrm>
          <a:prstGeom prst="rect">
            <a:avLst/>
          </a:prstGeom>
          <a:solidFill>
            <a:srgbClr val="484848"/>
          </a:solidFill>
          <a:ln>
            <a:noFill/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145920" y="1097279"/>
            <a:ext cx="4464684" cy="111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335" dirty="0">
                <a:latin typeface="+mn-lt"/>
                <a:ea typeface="+mn-ea"/>
                <a:cs typeface="+mn-ea"/>
                <a:sym typeface="+mn-lt"/>
              </a:rPr>
              <a:t>一、费用报销管理办法</a:t>
            </a:r>
            <a:endParaRPr lang="zh-CN" altLang="en-US" sz="3335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buFontTx/>
              <a:buNone/>
            </a:pPr>
            <a:endParaRPr lang="zh-CN" altLang="en-US" sz="333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145920" y="2536613"/>
            <a:ext cx="4036682" cy="111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335" dirty="0">
                <a:latin typeface="+mn-lt"/>
                <a:ea typeface="+mn-ea"/>
                <a:cs typeface="+mn-ea"/>
                <a:sym typeface="+mn-lt"/>
              </a:rPr>
              <a:t>二、业务招待费报销</a:t>
            </a:r>
            <a:endParaRPr lang="zh-CN" altLang="en-US" sz="3335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buFontTx/>
              <a:buNone/>
            </a:pPr>
            <a:endParaRPr lang="zh-CN" altLang="en-US" sz="333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145920" y="3977459"/>
            <a:ext cx="3180679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335" dirty="0">
                <a:latin typeface="+mn-lt"/>
                <a:ea typeface="+mn-ea"/>
                <a:cs typeface="+mn-ea"/>
                <a:sym typeface="+mn-lt"/>
              </a:rPr>
              <a:t>三、差旅费报销</a:t>
            </a:r>
            <a:endParaRPr lang="zh-CN" altLang="en-US" sz="333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145920" y="5377634"/>
            <a:ext cx="3608680" cy="60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335" dirty="0">
                <a:latin typeface="+mn-lt"/>
                <a:ea typeface="+mn-ea"/>
                <a:cs typeface="+mn-ea"/>
                <a:sym typeface="+mn-lt"/>
              </a:rPr>
              <a:t>四、报销流程培训</a:t>
            </a:r>
            <a:endParaRPr lang="zh-CN" altLang="en-US" sz="3335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52120" y="1495776"/>
            <a:ext cx="4495800" cy="4495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4129" y="654662"/>
            <a:ext cx="510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字魂35号-经典雅黑" panose="02000000000000000000" pitchFamily="2" charset="-122"/>
              </a:rPr>
              <a:t>报销流程培训</a:t>
            </a:r>
            <a:endParaRPr lang="zh-CN" altLang="en-US" sz="2800" dirty="0">
              <a:latin typeface="字魂35号-经典雅黑" panose="02000000000000000000" pitchFamily="2" charset="-122"/>
              <a:ea typeface="字魂35号-经典雅黑" panose="02000000000000000000" pitchFamily="2" charset="-122"/>
              <a:sym typeface="字魂35号-经典雅黑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411" y="1177882"/>
            <a:ext cx="10058400" cy="5023104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pan dir="u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4129" y="654662"/>
            <a:ext cx="510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字魂35号-经典雅黑" panose="02000000000000000000" pitchFamily="2" charset="-122"/>
              </a:rPr>
              <a:t>报销流程培训</a:t>
            </a:r>
            <a:endParaRPr lang="zh-CN" altLang="en-US" sz="2800" dirty="0">
              <a:latin typeface="字魂35号-经典雅黑" panose="02000000000000000000" pitchFamily="2" charset="-122"/>
              <a:ea typeface="字魂35号-经典雅黑" panose="02000000000000000000" pitchFamily="2" charset="-122"/>
              <a:sym typeface="字魂35号-经典雅黑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1372" y="1177882"/>
            <a:ext cx="9156192" cy="5370576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pan dir="u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r="93800"/>
          <a:stretch>
            <a:fillRect/>
          </a:stretch>
        </p:blipFill>
        <p:spPr>
          <a:xfrm>
            <a:off x="0" y="-20284"/>
            <a:ext cx="5313967" cy="687828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13967" y="-11092"/>
            <a:ext cx="6878284" cy="6878284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8478033" y="1010126"/>
            <a:ext cx="1101045" cy="1101045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2540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82094" y="2137399"/>
            <a:ext cx="4031873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500" dirty="0">
                <a:cs typeface="+mn-ea"/>
                <a:sym typeface="+mn-lt"/>
              </a:rPr>
              <a:t>演示</a:t>
            </a:r>
            <a:r>
              <a:rPr lang="zh-CN" altLang="en-US" sz="7500" b="1" dirty="0">
                <a:cs typeface="+mn-ea"/>
                <a:sym typeface="+mn-lt"/>
              </a:rPr>
              <a:t>完毕</a:t>
            </a:r>
            <a:endParaRPr lang="en-US" altLang="zh-CN" sz="7500" b="1" dirty="0">
              <a:cs typeface="+mn-ea"/>
              <a:sym typeface="+mn-lt"/>
            </a:endParaRPr>
          </a:p>
          <a:p>
            <a:r>
              <a:rPr lang="zh-CN" altLang="en-US" sz="7500" dirty="0">
                <a:cs typeface="+mn-ea"/>
                <a:sym typeface="+mn-lt"/>
              </a:rPr>
              <a:t>感谢观看</a:t>
            </a:r>
            <a:endParaRPr lang="zh-CN" altLang="en-US" sz="7500" dirty="0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1025877" y="335645"/>
            <a:ext cx="378102" cy="378102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2540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矩形 5"/>
          <p:cNvSpPr/>
          <p:nvPr/>
        </p:nvSpPr>
        <p:spPr>
          <a:xfrm rot="10800000">
            <a:off x="0" y="-20284"/>
            <a:ext cx="2901543" cy="1368763"/>
          </a:xfrm>
          <a:custGeom>
            <a:avLst/>
            <a:gdLst>
              <a:gd name="connsiteX0" fmla="*/ 0 w 5657850"/>
              <a:gd name="connsiteY0" fmla="*/ 0 h 4929550"/>
              <a:gd name="connsiteX1" fmla="*/ 5657850 w 5657850"/>
              <a:gd name="connsiteY1" fmla="*/ 0 h 4929550"/>
              <a:gd name="connsiteX2" fmla="*/ 5657850 w 5657850"/>
              <a:gd name="connsiteY2" fmla="*/ 4929550 h 4929550"/>
              <a:gd name="connsiteX3" fmla="*/ 0 w 5657850"/>
              <a:gd name="connsiteY3" fmla="*/ 4929550 h 4929550"/>
              <a:gd name="connsiteX4" fmla="*/ 0 w 5657850"/>
              <a:gd name="connsiteY4" fmla="*/ 0 h 4929550"/>
              <a:gd name="connsiteX0-1" fmla="*/ 0 w 5657850"/>
              <a:gd name="connsiteY0-2" fmla="*/ 1003300 h 5932850"/>
              <a:gd name="connsiteX1-3" fmla="*/ 5657850 w 5657850"/>
              <a:gd name="connsiteY1-4" fmla="*/ 1003300 h 5932850"/>
              <a:gd name="connsiteX2-5" fmla="*/ 5657850 w 5657850"/>
              <a:gd name="connsiteY2-6" fmla="*/ 5932850 h 5932850"/>
              <a:gd name="connsiteX3-7" fmla="*/ 0 w 5657850"/>
              <a:gd name="connsiteY3-8" fmla="*/ 5932850 h 5932850"/>
              <a:gd name="connsiteX4-9" fmla="*/ 0 w 5657850"/>
              <a:gd name="connsiteY4-10" fmla="*/ 1003300 h 5932850"/>
              <a:gd name="connsiteX0-11" fmla="*/ 660400 w 6318250"/>
              <a:gd name="connsiteY0-12" fmla="*/ 1003300 h 5932850"/>
              <a:gd name="connsiteX1-13" fmla="*/ 6318250 w 6318250"/>
              <a:gd name="connsiteY1-14" fmla="*/ 1003300 h 5932850"/>
              <a:gd name="connsiteX2-15" fmla="*/ 6318250 w 6318250"/>
              <a:gd name="connsiteY2-16" fmla="*/ 5932850 h 5932850"/>
              <a:gd name="connsiteX3-17" fmla="*/ 660400 w 6318250"/>
              <a:gd name="connsiteY3-18" fmla="*/ 5932850 h 5932850"/>
              <a:gd name="connsiteX4-19" fmla="*/ 660400 w 6318250"/>
              <a:gd name="connsiteY4-20" fmla="*/ 1003300 h 5932850"/>
              <a:gd name="connsiteX0-21" fmla="*/ 660400 w 6318250"/>
              <a:gd name="connsiteY0-22" fmla="*/ 965201 h 5894751"/>
              <a:gd name="connsiteX1-23" fmla="*/ 6318250 w 6318250"/>
              <a:gd name="connsiteY1-24" fmla="*/ 965201 h 5894751"/>
              <a:gd name="connsiteX2-25" fmla="*/ 6318250 w 6318250"/>
              <a:gd name="connsiteY2-26" fmla="*/ 5894751 h 5894751"/>
              <a:gd name="connsiteX3-27" fmla="*/ 660400 w 6318250"/>
              <a:gd name="connsiteY3-28" fmla="*/ 5894751 h 5894751"/>
              <a:gd name="connsiteX4-29" fmla="*/ 660400 w 6318250"/>
              <a:gd name="connsiteY4-30" fmla="*/ 965201 h 5894751"/>
              <a:gd name="connsiteX0-31" fmla="*/ 711200 w 6369050"/>
              <a:gd name="connsiteY0-32" fmla="*/ 965200 h 5894750"/>
              <a:gd name="connsiteX1-33" fmla="*/ 6369050 w 6369050"/>
              <a:gd name="connsiteY1-34" fmla="*/ 965200 h 5894750"/>
              <a:gd name="connsiteX2-35" fmla="*/ 6369050 w 6369050"/>
              <a:gd name="connsiteY2-36" fmla="*/ 5894750 h 5894750"/>
              <a:gd name="connsiteX3-37" fmla="*/ 711200 w 6369050"/>
              <a:gd name="connsiteY3-38" fmla="*/ 5894750 h 5894750"/>
              <a:gd name="connsiteX4-39" fmla="*/ 711200 w 6369050"/>
              <a:gd name="connsiteY4-40" fmla="*/ 965200 h 5894750"/>
              <a:gd name="connsiteX0-41" fmla="*/ 4371975 w 10029825"/>
              <a:gd name="connsiteY0-42" fmla="*/ 965200 h 5894750"/>
              <a:gd name="connsiteX1-43" fmla="*/ 10029825 w 10029825"/>
              <a:gd name="connsiteY1-44" fmla="*/ 965200 h 5894750"/>
              <a:gd name="connsiteX2-45" fmla="*/ 10029825 w 10029825"/>
              <a:gd name="connsiteY2-46" fmla="*/ 5894750 h 5894750"/>
              <a:gd name="connsiteX3-47" fmla="*/ 0 w 10029825"/>
              <a:gd name="connsiteY3-48" fmla="*/ 5894750 h 5894750"/>
              <a:gd name="connsiteX4-49" fmla="*/ 4371975 w 10029825"/>
              <a:gd name="connsiteY4-50" fmla="*/ 965200 h 5894750"/>
              <a:gd name="connsiteX0-51" fmla="*/ 4406541 w 10064391"/>
              <a:gd name="connsiteY0-52" fmla="*/ 965200 h 5894750"/>
              <a:gd name="connsiteX1-53" fmla="*/ 10064391 w 10064391"/>
              <a:gd name="connsiteY1-54" fmla="*/ 965200 h 5894750"/>
              <a:gd name="connsiteX2-55" fmla="*/ 10064391 w 10064391"/>
              <a:gd name="connsiteY2-56" fmla="*/ 5894750 h 5894750"/>
              <a:gd name="connsiteX3-57" fmla="*/ 34566 w 10064391"/>
              <a:gd name="connsiteY3-58" fmla="*/ 5894750 h 5894750"/>
              <a:gd name="connsiteX4-59" fmla="*/ 4406541 w 10064391"/>
              <a:gd name="connsiteY4-60" fmla="*/ 965200 h 5894750"/>
              <a:gd name="connsiteX0-61" fmla="*/ 4604702 w 10062527"/>
              <a:gd name="connsiteY0-62" fmla="*/ 1302342 h 5260342"/>
              <a:gd name="connsiteX1-63" fmla="*/ 10062527 w 10062527"/>
              <a:gd name="connsiteY1-64" fmla="*/ 330792 h 5260342"/>
              <a:gd name="connsiteX2-65" fmla="*/ 10062527 w 10062527"/>
              <a:gd name="connsiteY2-66" fmla="*/ 5260342 h 5260342"/>
              <a:gd name="connsiteX3-67" fmla="*/ 32702 w 10062527"/>
              <a:gd name="connsiteY3-68" fmla="*/ 5260342 h 5260342"/>
              <a:gd name="connsiteX4-69" fmla="*/ 4604702 w 10062527"/>
              <a:gd name="connsiteY4-70" fmla="*/ 1302342 h 5260342"/>
              <a:gd name="connsiteX0-71" fmla="*/ 4604702 w 10062527"/>
              <a:gd name="connsiteY0-72" fmla="*/ 1690387 h 5648387"/>
              <a:gd name="connsiteX1-73" fmla="*/ 10062527 w 10062527"/>
              <a:gd name="connsiteY1-74" fmla="*/ 718837 h 5648387"/>
              <a:gd name="connsiteX2-75" fmla="*/ 10062527 w 10062527"/>
              <a:gd name="connsiteY2-76" fmla="*/ 5648387 h 5648387"/>
              <a:gd name="connsiteX3-77" fmla="*/ 32702 w 10062527"/>
              <a:gd name="connsiteY3-78" fmla="*/ 5648387 h 5648387"/>
              <a:gd name="connsiteX4-79" fmla="*/ 4604702 w 10062527"/>
              <a:gd name="connsiteY4-80" fmla="*/ 1690387 h 5648387"/>
              <a:gd name="connsiteX0-81" fmla="*/ 4603976 w 10061801"/>
              <a:gd name="connsiteY0-82" fmla="*/ 1690387 h 5648387"/>
              <a:gd name="connsiteX1-83" fmla="*/ 10061801 w 10061801"/>
              <a:gd name="connsiteY1-84" fmla="*/ 718837 h 5648387"/>
              <a:gd name="connsiteX2-85" fmla="*/ 10061801 w 10061801"/>
              <a:gd name="connsiteY2-86" fmla="*/ 5648387 h 5648387"/>
              <a:gd name="connsiteX3-87" fmla="*/ 31976 w 10061801"/>
              <a:gd name="connsiteY3-88" fmla="*/ 5648387 h 5648387"/>
              <a:gd name="connsiteX4-89" fmla="*/ 4603976 w 10061801"/>
              <a:gd name="connsiteY4-90" fmla="*/ 1690387 h 5648387"/>
              <a:gd name="connsiteX0-91" fmla="*/ 4603976 w 10061801"/>
              <a:gd name="connsiteY0-92" fmla="*/ 1392426 h 5350426"/>
              <a:gd name="connsiteX1-93" fmla="*/ 10061801 w 10061801"/>
              <a:gd name="connsiteY1-94" fmla="*/ 420876 h 5350426"/>
              <a:gd name="connsiteX2-95" fmla="*/ 10061801 w 10061801"/>
              <a:gd name="connsiteY2-96" fmla="*/ 5350426 h 5350426"/>
              <a:gd name="connsiteX3-97" fmla="*/ 31976 w 10061801"/>
              <a:gd name="connsiteY3-98" fmla="*/ 5350426 h 5350426"/>
              <a:gd name="connsiteX4-99" fmla="*/ 4603976 w 10061801"/>
              <a:gd name="connsiteY4-100" fmla="*/ 1392426 h 5350426"/>
              <a:gd name="connsiteX0-101" fmla="*/ 4595548 w 10053373"/>
              <a:gd name="connsiteY0-102" fmla="*/ 1392426 h 5350426"/>
              <a:gd name="connsiteX1-103" fmla="*/ 10053373 w 10053373"/>
              <a:gd name="connsiteY1-104" fmla="*/ 420876 h 5350426"/>
              <a:gd name="connsiteX2-105" fmla="*/ 10053373 w 10053373"/>
              <a:gd name="connsiteY2-106" fmla="*/ 5350426 h 5350426"/>
              <a:gd name="connsiteX3-107" fmla="*/ 23548 w 10053373"/>
              <a:gd name="connsiteY3-108" fmla="*/ 5350426 h 5350426"/>
              <a:gd name="connsiteX4-109" fmla="*/ 4595548 w 10053373"/>
              <a:gd name="connsiteY4-110" fmla="*/ 1392426 h 5350426"/>
              <a:gd name="connsiteX0-111" fmla="*/ 4595548 w 10053373"/>
              <a:gd name="connsiteY0-112" fmla="*/ 1367261 h 5325261"/>
              <a:gd name="connsiteX1-113" fmla="*/ 10053373 w 10053373"/>
              <a:gd name="connsiteY1-114" fmla="*/ 395711 h 5325261"/>
              <a:gd name="connsiteX2-115" fmla="*/ 10053373 w 10053373"/>
              <a:gd name="connsiteY2-116" fmla="*/ 5325261 h 5325261"/>
              <a:gd name="connsiteX3-117" fmla="*/ 23548 w 10053373"/>
              <a:gd name="connsiteY3-118" fmla="*/ 5325261 h 5325261"/>
              <a:gd name="connsiteX4-119" fmla="*/ 4595548 w 10053373"/>
              <a:gd name="connsiteY4-120" fmla="*/ 1367261 h 532526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53373" h="5325261">
                <a:moveTo>
                  <a:pt x="4595548" y="1367261"/>
                </a:moveTo>
                <a:cubicBezTo>
                  <a:pt x="4985179" y="-967801"/>
                  <a:pt x="8167423" y="395711"/>
                  <a:pt x="10053373" y="395711"/>
                </a:cubicBezTo>
                <a:lnTo>
                  <a:pt x="10053373" y="5325261"/>
                </a:lnTo>
                <a:lnTo>
                  <a:pt x="23548" y="5325261"/>
                </a:lnTo>
                <a:cubicBezTo>
                  <a:pt x="-376502" y="2710528"/>
                  <a:pt x="4450989" y="4358963"/>
                  <a:pt x="4595548" y="136726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2540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296426" y="5986912"/>
            <a:ext cx="7409721" cy="53200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87058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55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Financial reimbursement process training</a:t>
            </a:r>
            <a:endParaRPr lang="zh-CN" altLang="en-US" sz="2855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82094" y="1508810"/>
            <a:ext cx="35017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4000" b="1" dirty="0" err="1">
                <a:cs typeface="+mn-ea"/>
                <a:sym typeface="+mn-lt"/>
              </a:rPr>
              <a:t>BUISNESS</a:t>
            </a:r>
            <a:endParaRPr lang="zh-CN" altLang="en-US" sz="4000" b="1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82095" y="4992977"/>
            <a:ext cx="4337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cs typeface="+mn-ea"/>
                <a:sym typeface="+mn-lt"/>
              </a:rPr>
              <a:t>汇报人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cs typeface="+mn-ea"/>
                <a:sym typeface="+mn-lt"/>
              </a:rPr>
              <a:t>：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cs typeface="+mn-ea"/>
                <a:sym typeface="+mn-lt"/>
              </a:rPr>
              <a:t>XXX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cs typeface="+mn-ea"/>
                <a:sym typeface="+mn-lt"/>
              </a:rPr>
              <a:t>    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cs typeface="+mn-ea"/>
                <a:sym typeface="+mn-lt"/>
              </a:rPr>
              <a:t>汇报时间：</a:t>
            </a:r>
            <a:r>
              <a:rPr kumimoji="0" lang="en-US" altLang="zh-CN" b="1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cs typeface="+mn-ea"/>
                <a:sym typeface="+mn-lt"/>
              </a:rPr>
              <a:t>20XX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cs typeface="+mn-ea"/>
                <a:sym typeface="+mn-lt"/>
              </a:rPr>
              <a:t>年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9000">
        <p14:ferris dir="l"/>
      </p:transition>
    </mc:Choice>
    <mc:Fallback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 animBg="1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 rot="10800000">
            <a:off x="6158440" y="-3927017"/>
            <a:ext cx="8781742" cy="9003367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rot="10800000">
            <a:off x="-796902" y="-733381"/>
            <a:ext cx="1482362" cy="1578004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 rot="10800000">
            <a:off x="330967" y="2026396"/>
            <a:ext cx="5834993" cy="62114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96029" y="3540737"/>
            <a:ext cx="5182410" cy="1542730"/>
            <a:chOff x="-687534" y="2561158"/>
            <a:chExt cx="5182410" cy="1542730"/>
          </a:xfrm>
          <a:solidFill>
            <a:srgbClr val="FFC000"/>
          </a:solidFill>
        </p:grpSpPr>
        <p:sp>
          <p:nvSpPr>
            <p:cNvPr id="11" name="文本框 10"/>
            <p:cNvSpPr txBox="1"/>
            <p:nvPr/>
          </p:nvSpPr>
          <p:spPr>
            <a:xfrm>
              <a:off x="-687534" y="2561158"/>
              <a:ext cx="5104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cs typeface="+mn-ea"/>
                  <a:sym typeface="+mn-lt"/>
                </a:rPr>
                <a:t>费用报销管理办法</a:t>
              </a:r>
              <a:endParaRPr lang="zh-CN" altLang="en-US" sz="4800" dirty="0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174868" y="3392155"/>
              <a:ext cx="4669744" cy="711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商业一词被引申至政治和经济领域，其涵义演变为泛指统领性的、全局性的、左右胜败的谋略、方案和对策。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 rot="10800000">
            <a:off x="5373812" y="-4509396"/>
            <a:ext cx="10108632" cy="10363744"/>
          </a:xfrm>
          <a:prstGeom prst="ellipse">
            <a:avLst/>
          </a:prstGeom>
          <a:noFill/>
          <a:ln w="76200">
            <a:solidFill>
              <a:srgbClr val="FFC000"/>
            </a:solidFill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36330" y="1872804"/>
            <a:ext cx="2946974" cy="1862048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7500">
                <a:gradFill>
                  <a:gsLst>
                    <a:gs pos="60000">
                      <a:srgbClr val="C92E40"/>
                    </a:gs>
                    <a:gs pos="100000">
                      <a:srgbClr val="8F124D"/>
                    </a:gs>
                    <a:gs pos="85000">
                      <a:srgbClr val="A61D48"/>
                    </a:gs>
                    <a:gs pos="0">
                      <a:srgbClr val="F14237"/>
                    </a:gs>
                  </a:gsLst>
                  <a:lin ang="36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11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871853" y="1726172"/>
            <a:ext cx="293263" cy="293263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09600" dist="1524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304027" y="5854123"/>
            <a:ext cx="378102" cy="378102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09600" dist="1524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343401" y="738733"/>
            <a:ext cx="2725029" cy="2725029"/>
          </a:xfrm>
          <a:custGeom>
            <a:avLst/>
            <a:gdLst>
              <a:gd name="connsiteX0" fmla="*/ 1854991 w 3709982"/>
              <a:gd name="connsiteY0" fmla="*/ 0 h 3709982"/>
              <a:gd name="connsiteX1" fmla="*/ 3709982 w 3709982"/>
              <a:gd name="connsiteY1" fmla="*/ 1854991 h 3709982"/>
              <a:gd name="connsiteX2" fmla="*/ 1854991 w 3709982"/>
              <a:gd name="connsiteY2" fmla="*/ 3709982 h 3709982"/>
              <a:gd name="connsiteX3" fmla="*/ 0 w 3709982"/>
              <a:gd name="connsiteY3" fmla="*/ 1854991 h 3709982"/>
              <a:gd name="connsiteX4" fmla="*/ 1854991 w 3709982"/>
              <a:gd name="connsiteY4" fmla="*/ 0 h 370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9982" h="3709982">
                <a:moveTo>
                  <a:pt x="1854991" y="0"/>
                </a:moveTo>
                <a:cubicBezTo>
                  <a:pt x="2879474" y="0"/>
                  <a:pt x="3709982" y="830508"/>
                  <a:pt x="3709982" y="1854991"/>
                </a:cubicBezTo>
                <a:cubicBezTo>
                  <a:pt x="3709982" y="2879474"/>
                  <a:pt x="2879474" y="3709982"/>
                  <a:pt x="1854991" y="3709982"/>
                </a:cubicBezTo>
                <a:cubicBezTo>
                  <a:pt x="830508" y="3709982"/>
                  <a:pt x="0" y="2879474"/>
                  <a:pt x="0" y="1854991"/>
                </a:cubicBezTo>
                <a:cubicBezTo>
                  <a:pt x="0" y="830508"/>
                  <a:pt x="830508" y="0"/>
                  <a:pt x="1854991" y="0"/>
                </a:cubicBezTo>
                <a:close/>
              </a:path>
            </a:pathLst>
          </a:custGeom>
          <a:ln w="76200">
            <a:solidFill>
              <a:schemeClr val="accent1"/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9913900" y="341935"/>
            <a:ext cx="1947134" cy="1947134"/>
          </a:xfrm>
          <a:custGeom>
            <a:avLst/>
            <a:gdLst>
              <a:gd name="connsiteX0" fmla="*/ 1854991 w 3709982"/>
              <a:gd name="connsiteY0" fmla="*/ 0 h 3709982"/>
              <a:gd name="connsiteX1" fmla="*/ 3709982 w 3709982"/>
              <a:gd name="connsiteY1" fmla="*/ 1854991 h 3709982"/>
              <a:gd name="connsiteX2" fmla="*/ 1854991 w 3709982"/>
              <a:gd name="connsiteY2" fmla="*/ 3709982 h 3709982"/>
              <a:gd name="connsiteX3" fmla="*/ 0 w 3709982"/>
              <a:gd name="connsiteY3" fmla="*/ 1854991 h 3709982"/>
              <a:gd name="connsiteX4" fmla="*/ 1854991 w 3709982"/>
              <a:gd name="connsiteY4" fmla="*/ 0 h 370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9982" h="3709982">
                <a:moveTo>
                  <a:pt x="1854991" y="0"/>
                </a:moveTo>
                <a:cubicBezTo>
                  <a:pt x="2879474" y="0"/>
                  <a:pt x="3709982" y="830508"/>
                  <a:pt x="3709982" y="1854991"/>
                </a:cubicBezTo>
                <a:cubicBezTo>
                  <a:pt x="3709982" y="2879474"/>
                  <a:pt x="2879474" y="3709982"/>
                  <a:pt x="1854991" y="3709982"/>
                </a:cubicBezTo>
                <a:cubicBezTo>
                  <a:pt x="830508" y="3709982"/>
                  <a:pt x="0" y="2879474"/>
                  <a:pt x="0" y="1854991"/>
                </a:cubicBezTo>
                <a:cubicBezTo>
                  <a:pt x="0" y="830508"/>
                  <a:pt x="830508" y="0"/>
                  <a:pt x="1854991" y="0"/>
                </a:cubicBezTo>
                <a:close/>
              </a:path>
            </a:pathLst>
          </a:custGeom>
          <a:ln w="76200">
            <a:solidFill>
              <a:schemeClr val="bg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14:ferris dir="l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0" grpId="0" animBg="1"/>
      <p:bldP spid="7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4964281" y="1198701"/>
            <a:ext cx="2362448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cs typeface="+mn-ea"/>
                <a:sym typeface="+mn-lt"/>
              </a:rPr>
              <a:t>基本原则</a:t>
            </a:r>
            <a:endParaRPr lang="zh-CN" altLang="en-US" sz="4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59592" y="2189231"/>
            <a:ext cx="1760417" cy="41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cs typeface="+mn-ea"/>
                <a:sym typeface="+mn-lt"/>
              </a:rPr>
              <a:t>1.</a:t>
            </a:r>
            <a:r>
              <a:rPr lang="zh-CN" altLang="en-US" dirty="0">
                <a:cs typeface="+mn-ea"/>
                <a:sym typeface="+mn-lt"/>
              </a:rPr>
              <a:t>责任明确原则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59592" y="2943607"/>
            <a:ext cx="1760417" cy="41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cs typeface="+mn-ea"/>
                <a:sym typeface="+mn-lt"/>
              </a:rPr>
              <a:t>2.</a:t>
            </a:r>
            <a:r>
              <a:rPr lang="zh-CN" altLang="en-US" dirty="0">
                <a:cs typeface="+mn-ea"/>
                <a:sym typeface="+mn-lt"/>
              </a:rPr>
              <a:t>费用划分原则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59592" y="3709449"/>
            <a:ext cx="1760417" cy="41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cs typeface="+mn-ea"/>
                <a:sym typeface="+mn-lt"/>
              </a:rPr>
              <a:t>3.</a:t>
            </a:r>
            <a:r>
              <a:rPr lang="zh-CN" altLang="en-US" dirty="0">
                <a:cs typeface="+mn-ea"/>
                <a:sym typeface="+mn-lt"/>
              </a:rPr>
              <a:t>费用清晰原则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59592" y="4438473"/>
            <a:ext cx="2222083" cy="41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cs typeface="+mn-ea"/>
                <a:sym typeface="+mn-lt"/>
              </a:rPr>
              <a:t>4.</a:t>
            </a:r>
            <a:r>
              <a:rPr lang="zh-CN" altLang="en-US" dirty="0">
                <a:cs typeface="+mn-ea"/>
                <a:sym typeface="+mn-lt"/>
              </a:rPr>
              <a:t>及时报支入帐原则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57989" y="5233965"/>
            <a:ext cx="1760417" cy="41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cs typeface="+mn-ea"/>
                <a:sym typeface="+mn-lt"/>
              </a:rPr>
              <a:t>5.</a:t>
            </a:r>
            <a:r>
              <a:rPr lang="zh-CN" altLang="en-US" dirty="0">
                <a:cs typeface="+mn-ea"/>
                <a:sym typeface="+mn-lt"/>
              </a:rPr>
              <a:t>费用申请原则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64281" y="2075385"/>
            <a:ext cx="60433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以上事项支出低于</a:t>
            </a:r>
            <a:r>
              <a:rPr lang="en-US" altLang="zh-CN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万元必须经领导审批，超过20000元报经理办公会议研究决定。未经审批的费用一律不得报销。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059870" y="3089694"/>
            <a:ext cx="5852172" cy="25696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34129" y="654662"/>
            <a:ext cx="510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字魂35号-经典雅黑" panose="02000000000000000000" pitchFamily="2" charset="-122"/>
              </a:rPr>
              <a:t>费用报销管理办法</a:t>
            </a:r>
            <a:endParaRPr lang="zh-CN" altLang="en-US" sz="2800" dirty="0">
              <a:latin typeface="字魂35号-经典雅黑" panose="02000000000000000000" pitchFamily="2" charset="-122"/>
              <a:ea typeface="字魂35号-经典雅黑" panose="02000000000000000000" pitchFamily="2" charset="-122"/>
              <a:sym typeface="字魂35号-经典雅黑" panose="02000000000000000000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760243" y="4887765"/>
            <a:ext cx="5159548" cy="627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3．严格控制陪客人数，原则上陪客人数不得超过客人数。</a:t>
            </a:r>
            <a:endParaRPr lang="zh-CN" altLang="en-US" sz="18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60243" y="1276127"/>
            <a:ext cx="16193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招待标准</a:t>
            </a:r>
            <a:endParaRPr lang="zh-CN" altLang="en-US" sz="28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3562" y="2014283"/>
            <a:ext cx="34528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1．严格执行招待标准，每次招待费用不得超过申请单审批的金额，凡超出部分由经办人员和陪同人员自行支付。</a:t>
            </a:r>
            <a:endParaRPr lang="zh-CN" altLang="en-US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33562" y="3760439"/>
            <a:ext cx="34528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2．招待标准：省及市级领导人均控制在120—150元内；市相关部门和业务单位高管人员人均控制在100—120元内；区、乡镇和一般业务单位人员人均控制在60—100元内。</a:t>
            </a:r>
            <a:endParaRPr lang="zh-CN" altLang="en-US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096000" y="1819003"/>
            <a:ext cx="4573657" cy="30491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34129" y="654662"/>
            <a:ext cx="510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字魂35号-经典雅黑" panose="02000000000000000000" pitchFamily="2" charset="-122"/>
              </a:rPr>
              <a:t>费用报销管理办法</a:t>
            </a:r>
            <a:endParaRPr lang="zh-CN" altLang="en-US" sz="2800" dirty="0">
              <a:latin typeface="字魂35号-经典雅黑" panose="02000000000000000000" pitchFamily="2" charset="-122"/>
              <a:ea typeface="字魂35号-经典雅黑" panose="02000000000000000000" pitchFamily="2" charset="-122"/>
              <a:sym typeface="字魂35号-经典雅黑" panose="02000000000000000000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46416" y="1881634"/>
            <a:ext cx="2814955" cy="3506945"/>
            <a:chOff x="1246416" y="1881634"/>
            <a:chExt cx="2814955" cy="3506945"/>
          </a:xfrm>
        </p:grpSpPr>
        <p:sp>
          <p:nvSpPr>
            <p:cNvPr id="37" name="文本框 36"/>
            <p:cNvSpPr txBox="1"/>
            <p:nvPr/>
          </p:nvSpPr>
          <p:spPr>
            <a:xfrm>
              <a:off x="1246416" y="1881634"/>
              <a:ext cx="28149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cs typeface="+mn-ea"/>
                  <a:sym typeface="+mn-lt"/>
                </a:rPr>
                <a:t>员工出差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300391" y="3635787"/>
              <a:ext cx="15885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cs typeface="+mn-ea"/>
                  <a:sym typeface="+mn-lt"/>
                </a:rPr>
                <a:t>外出参加</a:t>
              </a:r>
              <a:endParaRPr lang="en-US" altLang="zh-CN" sz="2000" dirty="0">
                <a:cs typeface="+mn-ea"/>
                <a:sym typeface="+mn-lt"/>
              </a:endParaRPr>
            </a:p>
            <a:p>
              <a:r>
                <a:rPr lang="zh-CN" altLang="en-US" sz="2000" dirty="0">
                  <a:cs typeface="+mn-ea"/>
                  <a:sym typeface="+mn-lt"/>
                </a:rPr>
                <a:t>会议及培训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246416" y="2603612"/>
              <a:ext cx="2277110" cy="39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cs typeface="+mn-ea"/>
                  <a:sym typeface="+mn-lt"/>
                </a:rPr>
                <a:t>出差申请单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300392" y="4680693"/>
              <a:ext cx="204914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cs typeface="+mn-ea"/>
                  <a:sym typeface="+mn-lt"/>
                </a:rPr>
                <a:t>培训、会议</a:t>
              </a:r>
              <a:endParaRPr lang="en-US" altLang="zh-CN" sz="2000" dirty="0">
                <a:cs typeface="+mn-ea"/>
                <a:sym typeface="+mn-lt"/>
              </a:endParaRPr>
            </a:p>
            <a:p>
              <a:r>
                <a:rPr lang="zh-CN" altLang="en-US" sz="2000" dirty="0">
                  <a:cs typeface="+mn-ea"/>
                  <a:sym typeface="+mn-lt"/>
                </a:rPr>
                <a:t>申请表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447322" y="1881634"/>
            <a:ext cx="3047539" cy="3677086"/>
            <a:chOff x="8447322" y="1881634"/>
            <a:chExt cx="3047539" cy="3677086"/>
          </a:xfrm>
        </p:grpSpPr>
        <p:sp>
          <p:nvSpPr>
            <p:cNvPr id="38" name="文本框 37"/>
            <p:cNvSpPr txBox="1"/>
            <p:nvPr/>
          </p:nvSpPr>
          <p:spPr>
            <a:xfrm>
              <a:off x="8447322" y="1881634"/>
              <a:ext cx="28149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   </a:t>
              </a:r>
              <a:r>
                <a:rPr lang="zh-CN" altLang="en-US" sz="2000" dirty="0">
                  <a:cs typeface="+mn-ea"/>
                  <a:sym typeface="+mn-lt"/>
                </a:rPr>
                <a:t>业务招待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668476" y="3989730"/>
              <a:ext cx="201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cs typeface="+mn-ea"/>
                  <a:sym typeface="+mn-lt"/>
                </a:rPr>
                <a:t>办公物品采购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447322" y="2916259"/>
              <a:ext cx="1994535" cy="39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   </a:t>
              </a:r>
              <a:r>
                <a:rPr lang="zh-CN" altLang="en-US" sz="2000" dirty="0">
                  <a:cs typeface="+mn-ea"/>
                  <a:sym typeface="+mn-lt"/>
                </a:rPr>
                <a:t>招待申请单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668476" y="4850834"/>
              <a:ext cx="2826385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 </a:t>
              </a:r>
              <a:r>
                <a:rPr lang="zh-CN" altLang="en-US" sz="2000" dirty="0">
                  <a:cs typeface="+mn-ea"/>
                  <a:sym typeface="+mn-lt"/>
                </a:rPr>
                <a:t>购买办公用品</a:t>
              </a:r>
              <a:endParaRPr lang="en-US" altLang="zh-CN" sz="2000" dirty="0">
                <a:cs typeface="+mn-ea"/>
                <a:sym typeface="+mn-lt"/>
              </a:endParaRPr>
            </a:p>
            <a:p>
              <a:r>
                <a:rPr lang="zh-CN" altLang="en-US" sz="2000" dirty="0">
                  <a:cs typeface="+mn-ea"/>
                  <a:sym typeface="+mn-lt"/>
                </a:rPr>
                <a:t>申请单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86451" y="1762261"/>
            <a:ext cx="5620578" cy="374705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34129" y="654662"/>
            <a:ext cx="510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字魂35号-经典雅黑" panose="02000000000000000000" pitchFamily="2" charset="-122"/>
              </a:rPr>
              <a:t>费用报销管理办法</a:t>
            </a:r>
            <a:endParaRPr lang="zh-CN" altLang="en-US" sz="2800" dirty="0">
              <a:latin typeface="字魂35号-经典雅黑" panose="02000000000000000000" pitchFamily="2" charset="-122"/>
              <a:ea typeface="字魂35号-经典雅黑" panose="02000000000000000000" pitchFamily="2" charset="-122"/>
              <a:sym typeface="字魂35号-经典雅黑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0797" y="3239537"/>
            <a:ext cx="3553146" cy="25375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0797" y="1192076"/>
            <a:ext cx="3553146" cy="2537552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016230" y="2108061"/>
            <a:ext cx="5869485" cy="821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20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公司上级主管部门检查指导工作、业务单位来公司洽谈业务、沟通交流及与关联单位的业务往来等。</a:t>
            </a:r>
            <a:endParaRPr lang="zh-CN" altLang="en-US" sz="20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606971" y="4058331"/>
            <a:ext cx="6688001" cy="14234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20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1．财务部门负责根据公司业务量制定招待费预算，纳入年终考核，每月底通过分析预算完成情况来进行监督和控制。</a:t>
            </a:r>
            <a:endParaRPr lang="zh-CN" altLang="en-US" sz="20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zh-CN" altLang="en-US" sz="20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2．原则上由办公室统一负责市内业务招待的安排管理工作。</a:t>
            </a:r>
            <a:endParaRPr lang="zh-CN" altLang="en-US" sz="20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zh-CN" altLang="en-US" sz="20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3．对于超预算标准的业务招待费，财务部门不予报销。</a:t>
            </a:r>
            <a:endParaRPr lang="zh-CN" altLang="en-US" sz="20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4679" y="2288074"/>
            <a:ext cx="14125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招待范围</a:t>
            </a:r>
            <a:endParaRPr lang="zh-CN" altLang="en-US" sz="24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4679" y="4399821"/>
            <a:ext cx="14125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招待管理</a:t>
            </a:r>
            <a:endParaRPr lang="zh-CN" altLang="en-US" sz="24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4129" y="654662"/>
            <a:ext cx="510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字魂35号-经典雅黑" panose="02000000000000000000" pitchFamily="2" charset="-122"/>
              </a:rPr>
              <a:t>费用报销管理办法</a:t>
            </a:r>
            <a:endParaRPr lang="zh-CN" altLang="en-US" sz="2800" dirty="0">
              <a:latin typeface="字魂35号-经典雅黑" panose="02000000000000000000" pitchFamily="2" charset="-122"/>
              <a:ea typeface="字魂35号-经典雅黑" panose="02000000000000000000" pitchFamily="2" charset="-122"/>
              <a:sym typeface="字魂35号-经典雅黑" panose="02000000000000000000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pan dir="u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 rot="10800000">
            <a:off x="6158440" y="-3927017"/>
            <a:ext cx="8781742" cy="9003367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rot="10800000">
            <a:off x="-796902" y="-733381"/>
            <a:ext cx="1482362" cy="1578004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 rot="10800000">
            <a:off x="330967" y="2026396"/>
            <a:ext cx="5834993" cy="62114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08695" y="3540737"/>
            <a:ext cx="4669744" cy="1542730"/>
            <a:chOff x="-174868" y="2561158"/>
            <a:chExt cx="4669744" cy="1542730"/>
          </a:xfrm>
          <a:solidFill>
            <a:srgbClr val="FFC000"/>
          </a:solidFill>
        </p:grpSpPr>
        <p:sp>
          <p:nvSpPr>
            <p:cNvPr id="11" name="文本框 10"/>
            <p:cNvSpPr txBox="1"/>
            <p:nvPr/>
          </p:nvSpPr>
          <p:spPr>
            <a:xfrm>
              <a:off x="-174867" y="2561158"/>
              <a:ext cx="46697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cs typeface="+mn-ea"/>
                  <a:sym typeface="+mn-lt"/>
                </a:rPr>
                <a:t>业务招待费报销</a:t>
              </a:r>
              <a:endParaRPr lang="zh-CN" altLang="en-US" sz="4800" dirty="0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174868" y="3392155"/>
              <a:ext cx="4669744" cy="711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商业一词被引申至政治和经济领域，其涵义演变为泛指统领性的、全局性的、左右胜败的谋略、方案和对策。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 rot="10800000">
            <a:off x="5373812" y="-4509396"/>
            <a:ext cx="10108632" cy="10363744"/>
          </a:xfrm>
          <a:prstGeom prst="ellipse">
            <a:avLst/>
          </a:prstGeom>
          <a:noFill/>
          <a:ln w="76200">
            <a:solidFill>
              <a:srgbClr val="FFC000"/>
            </a:solidFill>
          </a:ln>
          <a:effectLst>
            <a:outerShdw blurRad="609600" dist="152400" dir="2154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36330" y="1872804"/>
            <a:ext cx="2946974" cy="1862048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7500">
                <a:gradFill>
                  <a:gsLst>
                    <a:gs pos="60000">
                      <a:srgbClr val="C92E40"/>
                    </a:gs>
                    <a:gs pos="100000">
                      <a:srgbClr val="8F124D"/>
                    </a:gs>
                    <a:gs pos="85000">
                      <a:srgbClr val="A61D48"/>
                    </a:gs>
                    <a:gs pos="0">
                      <a:srgbClr val="F14237"/>
                    </a:gs>
                  </a:gsLst>
                  <a:lin ang="36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en-US" altLang="zh-CN" sz="115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1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871853" y="1726172"/>
            <a:ext cx="293263" cy="293263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09600" dist="1524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304027" y="5854123"/>
            <a:ext cx="378102" cy="378102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09600" dist="1524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343401" y="738733"/>
            <a:ext cx="2725029" cy="2725029"/>
          </a:xfrm>
          <a:custGeom>
            <a:avLst/>
            <a:gdLst>
              <a:gd name="connsiteX0" fmla="*/ 1854991 w 3709982"/>
              <a:gd name="connsiteY0" fmla="*/ 0 h 3709982"/>
              <a:gd name="connsiteX1" fmla="*/ 3709982 w 3709982"/>
              <a:gd name="connsiteY1" fmla="*/ 1854991 h 3709982"/>
              <a:gd name="connsiteX2" fmla="*/ 1854991 w 3709982"/>
              <a:gd name="connsiteY2" fmla="*/ 3709982 h 3709982"/>
              <a:gd name="connsiteX3" fmla="*/ 0 w 3709982"/>
              <a:gd name="connsiteY3" fmla="*/ 1854991 h 3709982"/>
              <a:gd name="connsiteX4" fmla="*/ 1854991 w 3709982"/>
              <a:gd name="connsiteY4" fmla="*/ 0 h 370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9982" h="3709982">
                <a:moveTo>
                  <a:pt x="1854991" y="0"/>
                </a:moveTo>
                <a:cubicBezTo>
                  <a:pt x="2879474" y="0"/>
                  <a:pt x="3709982" y="830508"/>
                  <a:pt x="3709982" y="1854991"/>
                </a:cubicBezTo>
                <a:cubicBezTo>
                  <a:pt x="3709982" y="2879474"/>
                  <a:pt x="2879474" y="3709982"/>
                  <a:pt x="1854991" y="3709982"/>
                </a:cubicBezTo>
                <a:cubicBezTo>
                  <a:pt x="830508" y="3709982"/>
                  <a:pt x="0" y="2879474"/>
                  <a:pt x="0" y="1854991"/>
                </a:cubicBezTo>
                <a:cubicBezTo>
                  <a:pt x="0" y="830508"/>
                  <a:pt x="830508" y="0"/>
                  <a:pt x="1854991" y="0"/>
                </a:cubicBezTo>
                <a:close/>
              </a:path>
            </a:pathLst>
          </a:custGeom>
          <a:ln w="76200">
            <a:solidFill>
              <a:schemeClr val="accent1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9857643" y="2761285"/>
            <a:ext cx="1947134" cy="1947134"/>
          </a:xfrm>
          <a:custGeom>
            <a:avLst/>
            <a:gdLst>
              <a:gd name="connsiteX0" fmla="*/ 1854991 w 3709982"/>
              <a:gd name="connsiteY0" fmla="*/ 0 h 3709982"/>
              <a:gd name="connsiteX1" fmla="*/ 3709982 w 3709982"/>
              <a:gd name="connsiteY1" fmla="*/ 1854991 h 3709982"/>
              <a:gd name="connsiteX2" fmla="*/ 1854991 w 3709982"/>
              <a:gd name="connsiteY2" fmla="*/ 3709982 h 3709982"/>
              <a:gd name="connsiteX3" fmla="*/ 0 w 3709982"/>
              <a:gd name="connsiteY3" fmla="*/ 1854991 h 3709982"/>
              <a:gd name="connsiteX4" fmla="*/ 1854991 w 3709982"/>
              <a:gd name="connsiteY4" fmla="*/ 0 h 3709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9982" h="3709982">
                <a:moveTo>
                  <a:pt x="1854991" y="0"/>
                </a:moveTo>
                <a:cubicBezTo>
                  <a:pt x="2879474" y="0"/>
                  <a:pt x="3709982" y="830508"/>
                  <a:pt x="3709982" y="1854991"/>
                </a:cubicBezTo>
                <a:cubicBezTo>
                  <a:pt x="3709982" y="2879474"/>
                  <a:pt x="2879474" y="3709982"/>
                  <a:pt x="1854991" y="3709982"/>
                </a:cubicBezTo>
                <a:cubicBezTo>
                  <a:pt x="830508" y="3709982"/>
                  <a:pt x="0" y="2879474"/>
                  <a:pt x="0" y="1854991"/>
                </a:cubicBezTo>
                <a:cubicBezTo>
                  <a:pt x="0" y="830508"/>
                  <a:pt x="830508" y="0"/>
                  <a:pt x="1854991" y="0"/>
                </a:cubicBezTo>
                <a:close/>
              </a:path>
            </a:pathLst>
          </a:custGeom>
          <a:ln w="76200">
            <a:solidFill>
              <a:schemeClr val="bg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14:ferris dir="l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0" grpId="0" animBg="1"/>
      <p:bldP spid="7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912544" y="1748890"/>
            <a:ext cx="4087495" cy="4196705"/>
            <a:chOff x="7101418" y="1781683"/>
            <a:chExt cx="4087495" cy="4196705"/>
          </a:xfrm>
        </p:grpSpPr>
        <p:sp>
          <p:nvSpPr>
            <p:cNvPr id="7" name="文本框 6"/>
            <p:cNvSpPr txBox="1"/>
            <p:nvPr/>
          </p:nvSpPr>
          <p:spPr>
            <a:xfrm>
              <a:off x="7101418" y="1781683"/>
              <a:ext cx="4087495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对所办理经济业务的真实性、正确性，对所填写的各类报销凭证的真实性、准确性、完整性负责。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101418" y="3018028"/>
              <a:ext cx="4044950" cy="640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部门负责人。对所审核业务的真实性、合理性负直接责任。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101418" y="4173088"/>
              <a:ext cx="380492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财务人员。对费用报销的合法性、合规性、金额的准确性负直接责任。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101418" y="5333228"/>
              <a:ext cx="380492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总经理或副总。对费用报销的合法性、合理性负责。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965382" y="3389459"/>
            <a:ext cx="11079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责任人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533402" y="2137867"/>
            <a:ext cx="723275" cy="3537897"/>
            <a:chOff x="5533402" y="2137867"/>
            <a:chExt cx="723275" cy="3537897"/>
          </a:xfrm>
        </p:grpSpPr>
        <p:sp>
          <p:nvSpPr>
            <p:cNvPr id="6" name="矩形 5"/>
            <p:cNvSpPr/>
            <p:nvPr/>
          </p:nvSpPr>
          <p:spPr>
            <a:xfrm>
              <a:off x="5533402" y="2137867"/>
              <a:ext cx="7232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cs typeface="+mn-ea"/>
                  <a:sym typeface="+mn-lt"/>
                </a:rPr>
                <a:t>业务</a:t>
              </a:r>
              <a:endParaRPr lang="en-US" altLang="zh-CN" sz="1400" dirty="0">
                <a:cs typeface="+mn-ea"/>
                <a:sym typeface="+mn-lt"/>
              </a:endParaRPr>
            </a:p>
            <a:p>
              <a:pPr algn="ctr"/>
              <a:r>
                <a:rPr lang="zh-CN" altLang="en-US" sz="1400" dirty="0">
                  <a:cs typeface="+mn-ea"/>
                  <a:sym typeface="+mn-lt"/>
                </a:rPr>
                <a:t>经办人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533402" y="3141553"/>
              <a:ext cx="7232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cs typeface="+mn-ea"/>
                  <a:sym typeface="+mn-lt"/>
                </a:rPr>
                <a:t>业务</a:t>
              </a:r>
              <a:endParaRPr lang="en-US" altLang="zh-CN" sz="1400" dirty="0">
                <a:cs typeface="+mn-ea"/>
                <a:sym typeface="+mn-lt"/>
              </a:endParaRPr>
            </a:p>
            <a:p>
              <a:pPr algn="ctr"/>
              <a:r>
                <a:rPr lang="zh-CN" altLang="en-US" sz="1400" dirty="0">
                  <a:cs typeface="+mn-ea"/>
                  <a:sym typeface="+mn-lt"/>
                </a:rPr>
                <a:t>审核人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533402" y="4176119"/>
              <a:ext cx="7232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err="1">
                  <a:cs typeface="+mn-ea"/>
                  <a:sym typeface="+mn-lt"/>
                </a:rPr>
                <a:t>财务</a:t>
              </a:r>
              <a:endParaRPr lang="en-US" altLang="zh-CN" sz="1400" dirty="0">
                <a:cs typeface="+mn-ea"/>
                <a:sym typeface="+mn-lt"/>
              </a:endParaRPr>
            </a:p>
            <a:p>
              <a:pPr algn="ctr"/>
              <a:r>
                <a:rPr lang="en-US" altLang="zh-CN" sz="1400" dirty="0" err="1">
                  <a:cs typeface="+mn-ea"/>
                  <a:sym typeface="+mn-lt"/>
                </a:rPr>
                <a:t>审核人</a:t>
              </a:r>
              <a:endParaRPr lang="en-US" altLang="zh-CN" sz="1400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533402" y="5367987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err="1">
                  <a:cs typeface="+mn-ea"/>
                  <a:sym typeface="+mn-lt"/>
                </a:rPr>
                <a:t>审批人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89916" y="2399477"/>
            <a:ext cx="1560674" cy="2674486"/>
            <a:chOff x="3589916" y="2399477"/>
            <a:chExt cx="1560674" cy="2674486"/>
          </a:xfrm>
        </p:grpSpPr>
        <p:cxnSp>
          <p:nvCxnSpPr>
            <p:cNvPr id="17" name="直接箭头连接符 16"/>
            <p:cNvCxnSpPr/>
            <p:nvPr/>
          </p:nvCxnSpPr>
          <p:spPr>
            <a:xfrm flipV="1">
              <a:off x="3802156" y="2399477"/>
              <a:ext cx="1224940" cy="45499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>
            <a:xfrm>
              <a:off x="3818783" y="3389459"/>
              <a:ext cx="1331807" cy="1370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/>
            <p:nvPr/>
          </p:nvCxnSpPr>
          <p:spPr>
            <a:xfrm>
              <a:off x="3802156" y="3914919"/>
              <a:ext cx="1276204" cy="3376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/>
            <p:nvPr/>
          </p:nvCxnSpPr>
          <p:spPr>
            <a:xfrm>
              <a:off x="3589916" y="4475962"/>
              <a:ext cx="1287619" cy="59800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734129" y="654662"/>
            <a:ext cx="5104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字魂35号-经典雅黑" panose="02000000000000000000" pitchFamily="2" charset="-122"/>
              </a:rPr>
              <a:t>业务招待费报销</a:t>
            </a:r>
            <a:endParaRPr lang="zh-CN" altLang="en-US" sz="2800" dirty="0">
              <a:latin typeface="字魂35号-经典雅黑" panose="02000000000000000000" pitchFamily="2" charset="-122"/>
              <a:ea typeface="字魂35号-经典雅黑" panose="02000000000000000000" pitchFamily="2" charset="-122"/>
              <a:sym typeface="字魂35号-经典雅黑" panose="020000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8"/>
  <p:tag name="KSO_WM_UNIT_TYPE" val="n_h_a"/>
  <p:tag name="KSO_WM_UNIT_INDEX" val="1_1_1"/>
  <p:tag name="KSO_WM_UNIT_ID" val="custom160178_22*n_h_a*1_1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3"/>
  <p:tag name="KSO_WM_UNIT_PRESET_TEXT_LEN" val="17"/>
  <p:tag name="KSO_WM_DIAGRAM_GROUP_CODE" val="n1-1"/>
  <p:tag name="KSO_WM_UNIT_USESOURCEFORMAT_APPLY" val="1"/>
</p:tagLst>
</file>

<file path=ppt/tags/tag10.xml><?xml version="1.0" encoding="utf-8"?>
<p:tagLst xmlns:p="http://schemas.openxmlformats.org/presentationml/2006/main">
  <p:tag name="KSO_WM_TEMPLATE_CATEGORY" val="custom"/>
  <p:tag name="KSO_WM_TEMPLATE_INDEX" val="160178"/>
  <p:tag name="KSO_WM_TAG_VERSION" val="1.0"/>
  <p:tag name="KSO_WM_SLIDE_ID" val="custom160178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11.xml><?xml version="1.0" encoding="utf-8"?>
<p:tagLst xmlns:p="http://schemas.openxmlformats.org/presentationml/2006/main">
  <p:tag name="KSO_WM_TEMPLATE_CATEGORY" val="custom"/>
  <p:tag name="KSO_WM_TEMPLATE_INDEX" val="160178"/>
  <p:tag name="KSO_WM_TAG_VERSION" val="1.0"/>
  <p:tag name="KSO_WM_SLIDE_ID" val="custom160178_6"/>
  <p:tag name="KSO_WM_SLIDE_INDEX" val="6"/>
  <p:tag name="KSO_WM_SLIDE_ITEM_CNT" val="1"/>
  <p:tag name="KSO_WM_SLIDE_LAYOUT" val="a_b_l"/>
  <p:tag name="KSO_WM_SLIDE_LAYOUT_CNT" val="1_1_1"/>
  <p:tag name="KSO_WM_SLIDE_TYPE" val="contents"/>
  <p:tag name="KSO_WM_BEAUTIFY_FLAG" val="#wm#"/>
  <p:tag name="KSO_WM_DIAGRAM_GROUP_CODE" val="l1-1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8"/>
  <p:tag name="KSO_WM_UNIT_TYPE" val="f"/>
  <p:tag name="KSO_WM_UNIT_INDEX" val="1"/>
  <p:tag name="KSO_WM_UNIT_ID" val="custom160178_3*f*1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5"/>
  <p:tag name="KSO_WM_UNIT_PRESET_TEXT_LEN" val="232"/>
</p:tagLst>
</file>

<file path=ppt/tags/tag13.xml><?xml version="1.0" encoding="utf-8"?>
<p:tagLst xmlns:p="http://schemas.openxmlformats.org/presentationml/2006/main">
  <p:tag name="KSO_WM_TEMPLATE_CATEGORY" val="custom"/>
  <p:tag name="KSO_WM_TEMPLATE_INDEX" val="160178"/>
  <p:tag name="KSO_WM_TAG_VERSION" val="1.0"/>
  <p:tag name="KSO_WM_SLIDE_ID" val="custom160178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14.xml><?xml version="1.0" encoding="utf-8"?>
<p:tagLst xmlns:p="http://schemas.openxmlformats.org/presentationml/2006/main">
  <p:tag name="KSO_WM_TEMPLATE_CATEGORY" val="custom"/>
  <p:tag name="KSO_WM_TEMPLATE_INDEX" val="160178"/>
  <p:tag name="KSO_WM_TAG_VERSION" val="1.0"/>
  <p:tag name="KSO_WM_SLIDE_ID" val="custom160178_6"/>
  <p:tag name="KSO_WM_SLIDE_INDEX" val="6"/>
  <p:tag name="KSO_WM_SLIDE_ITEM_CNT" val="1"/>
  <p:tag name="KSO_WM_SLIDE_LAYOUT" val="a_b_l"/>
  <p:tag name="KSO_WM_SLIDE_LAYOUT_CNT" val="1_1_1"/>
  <p:tag name="KSO_WM_SLIDE_TYPE" val="contents"/>
  <p:tag name="KSO_WM_BEAUTIFY_FLAG" val="#wm#"/>
  <p:tag name="KSO_WM_DIAGRAM_GROUP_CODE" val="l1-1"/>
</p:tagLst>
</file>

<file path=ppt/tags/tag15.xml><?xml version="1.0" encoding="utf-8"?>
<p:tagLst xmlns:p="http://schemas.openxmlformats.org/presentationml/2006/main">
  <p:tag name="KSO_WM_TEMPLATE_CATEGORY" val="custom"/>
  <p:tag name="KSO_WM_TEMPLATE_INDEX" val="160178"/>
  <p:tag name="KSO_WM_TAG_VERSION" val="1.0"/>
  <p:tag name="KSO_WM_SLIDE_ID" val="custom160178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16.xml><?xml version="1.0" encoding="utf-8"?>
<p:tagLst xmlns:p="http://schemas.openxmlformats.org/presentationml/2006/main">
  <p:tag name="KSO_WM_TEMPLATE_CATEGORY" val="custom"/>
  <p:tag name="KSO_WM_TEMPLATE_INDEX" val="160178"/>
  <p:tag name="KSO_WM_TAG_VERSION" val="1.0"/>
  <p:tag name="KSO_WM_SLIDE_ID" val="custom160178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8"/>
  <p:tag name="KSO_WM_UNIT_TYPE" val="f"/>
  <p:tag name="KSO_WM_UNIT_INDEX" val="1"/>
  <p:tag name="KSO_WM_UNIT_ID" val="custom160178_3*f*1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5"/>
  <p:tag name="KSO_WM_UNIT_PRESET_TEXT_LEN" val="232"/>
</p:tagLst>
</file>

<file path=ppt/tags/tag18.xml><?xml version="1.0" encoding="utf-8"?>
<p:tagLst xmlns:p="http://schemas.openxmlformats.org/presentationml/2006/main">
  <p:tag name="KSO_WM_TEMPLATE_CATEGORY" val="custom"/>
  <p:tag name="KSO_WM_TEMPLATE_INDEX" val="160178"/>
  <p:tag name="KSO_WM_TAG_VERSION" val="1.0"/>
  <p:tag name="KSO_WM_SLIDE_ID" val="custom160178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8"/>
  <p:tag name="KSO_WM_UNIT_TYPE" val="f"/>
  <p:tag name="KSO_WM_UNIT_INDEX" val="1"/>
  <p:tag name="KSO_WM_UNIT_ID" val="custom160178_3*f*1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5"/>
  <p:tag name="KSO_WM_UNIT_PRESET_TEXT_LEN" val="232"/>
</p:tagLst>
</file>

<file path=ppt/tags/tag2.xml><?xml version="1.0" encoding="utf-8"?>
<p:tagLst xmlns:p="http://schemas.openxmlformats.org/presentationml/2006/main">
  <p:tag name="KSO_WM_TEMPLATE_CATEGORY" val="custom"/>
  <p:tag name="KSO_WM_TEMPLATE_INDEX" val="160178"/>
  <p:tag name="KSO_WM_TAG_VERSION" val="1.0"/>
  <p:tag name="KSO_WM_SLIDE_ID" val="custom160178_22"/>
  <p:tag name="KSO_WM_SLIDE_INDEX" val="22"/>
  <p:tag name="KSO_WM_SLIDE_ITEM_CNT" val="4"/>
  <p:tag name="KSO_WM_SLIDE_LAYOUT" val="a_n"/>
  <p:tag name="KSO_WM_SLIDE_LAYOUT_CNT" val="1_1"/>
  <p:tag name="KSO_WM_SLIDE_TYPE" val="text"/>
  <p:tag name="KSO_WM_BEAUTIFY_FLAG" val="#wm#"/>
  <p:tag name="KSO_WM_SLIDE_POSITION" val="157*107"/>
  <p:tag name="KSO_WM_SLIDE_SIZE" val="617*397"/>
  <p:tag name="KSO_WM_DIAGRAM_GROUP_CODE" val="n1-1"/>
</p:tagLst>
</file>

<file path=ppt/tags/tag20.xml><?xml version="1.0" encoding="utf-8"?>
<p:tagLst xmlns:p="http://schemas.openxmlformats.org/presentationml/2006/main">
  <p:tag name="KSO_WM_TEMPLATE_CATEGORY" val="custom"/>
  <p:tag name="KSO_WM_TEMPLATE_INDEX" val="160178"/>
  <p:tag name="KSO_WM_TAG_VERSION" val="1.0"/>
  <p:tag name="KSO_WM_SLIDE_ID" val="custom160178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21.xml><?xml version="1.0" encoding="utf-8"?>
<p:tagLst xmlns:p="http://schemas.openxmlformats.org/presentationml/2006/main">
  <p:tag name="KSO_WM_TEMPLATE_CATEGORY" val="custom"/>
  <p:tag name="KSO_WM_TEMPLATE_INDEX" val="160178"/>
  <p:tag name="KSO_WM_TAG_VERSION" val="1.0"/>
  <p:tag name="KSO_WM_SLIDE_ID" val="custom160178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22.xml><?xml version="1.0" encoding="utf-8"?>
<p:tagLst xmlns:p="http://schemas.openxmlformats.org/presentationml/2006/main">
  <p:tag name="KSO_WM_TEMPLATE_CATEGORY" val="custom"/>
  <p:tag name="KSO_WM_TEMPLATE_INDEX" val="160178"/>
  <p:tag name="KSO_WM_TAG_VERSION" val="1.0"/>
  <p:tag name="KSO_WM_SLIDE_ID" val="custom160178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23.xml><?xml version="1.0" encoding="utf-8"?>
<p:tagLst xmlns:p="http://schemas.openxmlformats.org/presentationml/2006/main">
  <p:tag name="ISPRING_PRESENTATION_TITLE" val="PowerPoint 演示文稿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8"/>
  <p:tag name="KSO_WM_UNIT_TYPE" val="f"/>
  <p:tag name="KSO_WM_UNIT_INDEX" val="1"/>
  <p:tag name="KSO_WM_UNIT_ID" val="custom160178_3*f*1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5"/>
  <p:tag name="KSO_WM_UNIT_PRESET_TEXT_LEN" val="232"/>
</p:tagLst>
</file>

<file path=ppt/tags/tag4.xml><?xml version="1.0" encoding="utf-8"?>
<p:tagLst xmlns:p="http://schemas.openxmlformats.org/presentationml/2006/main">
  <p:tag name="KSO_WM_TEMPLATE_CATEGORY" val="custom"/>
  <p:tag name="KSO_WM_TEMPLATE_INDEX" val="160178"/>
  <p:tag name="KSO_WM_TAG_VERSION" val="1.0"/>
  <p:tag name="KSO_WM_SLIDE_ID" val="custom160178_18"/>
  <p:tag name="KSO_WM_SLIDE_INDEX" val="18"/>
  <p:tag name="KSO_WM_SLIDE_ITEM_CNT" val="6"/>
  <p:tag name="KSO_WM_SLIDE_LAYOUT" val="a_l"/>
  <p:tag name="KSO_WM_SLIDE_LAYOUT_CNT" val="1_1"/>
  <p:tag name="KSO_WM_SLIDE_TYPE" val="text"/>
  <p:tag name="KSO_WM_BEAUTIFY_FLAG" val="#wm#"/>
  <p:tag name="KSO_WM_SLIDE_POSITION" val="139*111"/>
  <p:tag name="KSO_WM_SLIDE_SIZE" val="683*356"/>
  <p:tag name="KSO_WM_DIAGRAM_GROUP_CODE" val="l1-2"/>
</p:tagLst>
</file>

<file path=ppt/tags/tag5.xml><?xml version="1.0" encoding="utf-8"?>
<p:tagLst xmlns:p="http://schemas.openxmlformats.org/presentationml/2006/main">
  <p:tag name="KSO_WM_TEMPLATE_CATEGORY" val="custom"/>
  <p:tag name="KSO_WM_TEMPLATE_INDEX" val="160178"/>
  <p:tag name="KSO_WM_TAG_VERSION" val="1.0"/>
  <p:tag name="KSO_WM_SLIDE_ID" val="custom160178_18"/>
  <p:tag name="KSO_WM_SLIDE_INDEX" val="18"/>
  <p:tag name="KSO_WM_SLIDE_ITEM_CNT" val="6"/>
  <p:tag name="KSO_WM_SLIDE_LAYOUT" val="a_l"/>
  <p:tag name="KSO_WM_SLIDE_LAYOUT_CNT" val="1_1"/>
  <p:tag name="KSO_WM_SLIDE_TYPE" val="text"/>
  <p:tag name="KSO_WM_BEAUTIFY_FLAG" val="#wm#"/>
  <p:tag name="KSO_WM_SLIDE_POSITION" val="139*111"/>
  <p:tag name="KSO_WM_SLIDE_SIZE" val="683*356"/>
  <p:tag name="KSO_WM_DIAGRAM_GROUP_CODE" val="l1-2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8"/>
  <p:tag name="KSO_WM_UNIT_TYPE" val="f"/>
  <p:tag name="KSO_WM_UNIT_INDEX" val="1"/>
  <p:tag name="KSO_WM_UNIT_ID" val="custom160178_3*f*1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5"/>
  <p:tag name="KSO_WM_UNIT_PRESET_TEXT_LEN" val="232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78"/>
  <p:tag name="KSO_WM_UNIT_TYPE" val="f"/>
  <p:tag name="KSO_WM_UNIT_INDEX" val="1"/>
  <p:tag name="KSO_WM_UNIT_ID" val="custom160178_3*f*1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5"/>
  <p:tag name="KSO_WM_UNIT_PRESET_TEXT_LEN" val="232"/>
</p:tagLst>
</file>

<file path=ppt/tags/tag8.xml><?xml version="1.0" encoding="utf-8"?>
<p:tagLst xmlns:p="http://schemas.openxmlformats.org/presentationml/2006/main">
  <p:tag name="KSO_WM_TEMPLATE_CATEGORY" val="custom"/>
  <p:tag name="KSO_WM_TEMPLATE_INDEX" val="160178"/>
  <p:tag name="KSO_WM_TAG_VERSION" val="1.0"/>
  <p:tag name="KSO_WM_SLIDE_ID" val="custom160178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9.xml><?xml version="1.0" encoding="utf-8"?>
<p:tagLst xmlns:p="http://schemas.openxmlformats.org/presentationml/2006/main">
  <p:tag name="KSO_WM_TEMPLATE_CATEGORY" val="custom"/>
  <p:tag name="KSO_WM_TEMPLATE_INDEX" val="160178"/>
  <p:tag name="KSO_WM_TAG_VERSION" val="1.0"/>
  <p:tag name="KSO_WM_SLIDE_ID" val="custom160178_18"/>
  <p:tag name="KSO_WM_SLIDE_INDEX" val="18"/>
  <p:tag name="KSO_WM_SLIDE_ITEM_CNT" val="6"/>
  <p:tag name="KSO_WM_SLIDE_LAYOUT" val="a_l"/>
  <p:tag name="KSO_WM_SLIDE_LAYOUT_CNT" val="1_1"/>
  <p:tag name="KSO_WM_SLIDE_TYPE" val="text"/>
  <p:tag name="KSO_WM_BEAUTIFY_FLAG" val="#wm#"/>
  <p:tag name="KSO_WM_SLIDE_POSITION" val="139*111"/>
  <p:tag name="KSO_WM_SLIDE_SIZE" val="683*356"/>
  <p:tag name="KSO_WM_DIAGRAM_GROUP_CODE" val="l1-2"/>
</p:tagLst>
</file>

<file path=ppt/theme/theme1.xml><?xml version="1.0" encoding="utf-8"?>
<a:theme xmlns:a="http://schemas.openxmlformats.org/drawingml/2006/main" name="培训">
  <a:themeElements>
    <a:clrScheme name="自定义 87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C000"/>
      </a:accent1>
      <a:accent2>
        <a:srgbClr val="7F7F7F"/>
      </a:accent2>
      <a:accent3>
        <a:srgbClr val="FFC000"/>
      </a:accent3>
      <a:accent4>
        <a:srgbClr val="7F7F7F"/>
      </a:accent4>
      <a:accent5>
        <a:srgbClr val="FFC000"/>
      </a:accent5>
      <a:accent6>
        <a:srgbClr val="7F7F7F"/>
      </a:accent6>
      <a:hlink>
        <a:srgbClr val="FFC000"/>
      </a:hlink>
      <a:folHlink>
        <a:srgbClr val="7F7F7F"/>
      </a:folHlink>
    </a:clrScheme>
    <a:fontScheme name="ff33jpuj">
      <a:majorFont>
        <a:latin typeface="微软雅黑"/>
        <a:ea typeface="华康俪金黑W8(P)"/>
        <a:cs typeface=""/>
      </a:majorFont>
      <a:minorFont>
        <a:latin typeface="微软雅黑"/>
        <a:ea typeface="华康俪金黑W8(P)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2235</Words>
  <Application>WPS 演示</Application>
  <PresentationFormat>自定义</PresentationFormat>
  <Paragraphs>261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印品黑体</vt:lpstr>
      <vt:lpstr>Calibri</vt:lpstr>
      <vt:lpstr>思源黑体 CN Bold</vt:lpstr>
      <vt:lpstr>字魂35号-经典雅黑</vt:lpstr>
      <vt:lpstr>黑体</vt:lpstr>
      <vt:lpstr>微软雅黑</vt:lpstr>
      <vt:lpstr>华康俪金黑W8(P)</vt:lpstr>
      <vt:lpstr>Arial Unicode MS</vt:lpstr>
      <vt:lpstr>等线</vt:lpstr>
      <vt:lpstr>Arial</vt:lpstr>
      <vt:lpstr>培训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财务报销流程</dc:title>
  <dc:creator>第一PPT</dc:creator>
  <cp:keywords>www.1ppt.com</cp:keywords>
  <dc:description>www.1ppt.com</dc:description>
  <cp:lastModifiedBy>铭</cp:lastModifiedBy>
  <cp:revision>211</cp:revision>
  <dcterms:created xsi:type="dcterms:W3CDTF">2017-08-18T03:02:00Z</dcterms:created>
  <dcterms:modified xsi:type="dcterms:W3CDTF">2022-03-02T09:36:17Z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F49AFF4A0A1E43C98E690B7CF759F3CF</vt:lpwstr>
  </property>
</Properties>
</file>