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2.svg" ContentType="image/svg+xml"/>
  <Override PartName="/ppt/media/image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99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300" r:id="rId20"/>
  </p:sldIdLst>
  <p:sldSz cx="12192000" cy="6858000"/>
  <p:notesSz cx="6858000" cy="9144000"/>
  <p:embeddedFontLst>
    <p:embeddedFont>
      <p:font typeface="汉仪中黑简" panose="02010600000101010101" charset="-122"/>
      <p:regular r:id="rId26"/>
    </p:embeddedFont>
    <p:embeddedFont>
      <p:font typeface="汉仪程行简" panose="00020600040101010101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6A4"/>
    <a:srgbClr val="3C6A93"/>
    <a:srgbClr val="4C82B1"/>
    <a:srgbClr val="43719A"/>
    <a:srgbClr val="3E6D97"/>
    <a:srgbClr val="3F6E98"/>
    <a:srgbClr val="4477A4"/>
    <a:srgbClr val="3C6991"/>
    <a:srgbClr val="3C6B94"/>
    <a:srgbClr val="3C69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中黑简" panose="02010600000101010101" charset="-122"/>
              </a:rPr>
            </a:fld>
            <a:endParaRPr lang="zh-CN" altLang="en-US">
              <a:latin typeface="汉仪中黑简" panose="0201060000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中黑简" panose="02010600000101010101" charset="-122"/>
              </a:rPr>
            </a:fld>
            <a:endParaRPr lang="zh-CN" altLang="en-US">
              <a:latin typeface="汉仪中黑简" panose="0201060000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黑简" panose="02010600000101010101" charset="-122"/>
        <a:ea typeface="汉仪中黑简" panose="02010600000101010101" charset="-122"/>
        <a:cs typeface="汉仪中黑简" panose="0201060000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黑简" panose="02010600000101010101" charset="-122"/>
        <a:ea typeface="汉仪中黑简" panose="02010600000101010101" charset="-122"/>
        <a:cs typeface="汉仪中黑简" panose="0201060000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黑简" panose="02010600000101010101" charset="-122"/>
        <a:ea typeface="汉仪中黑简" panose="02010600000101010101" charset="-122"/>
        <a:cs typeface="汉仪中黑简" panose="0201060000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黑简" panose="02010600000101010101" charset="-122"/>
        <a:ea typeface="汉仪中黑简" panose="02010600000101010101" charset="-122"/>
        <a:cs typeface="汉仪中黑简" panose="0201060000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黑简" panose="02010600000101010101" charset="-122"/>
        <a:ea typeface="汉仪中黑简" panose="02010600000101010101" charset="-122"/>
        <a:cs typeface="汉仪中黑简" panose="0201060000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8890" y="-1270"/>
            <a:ext cx="12219305" cy="68694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>
              <a:cs typeface="汉仪中黑简" panose="02010600000101010101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/>
        </p:nvGrpSpPr>
        <p:grpSpPr>
          <a:xfrm>
            <a:off x="-38735" y="4445"/>
            <a:ext cx="12212320" cy="6858000"/>
            <a:chOff x="-61" y="7"/>
            <a:chExt cx="19232" cy="10800"/>
          </a:xfrm>
        </p:grpSpPr>
        <p:grpSp>
          <p:nvGrpSpPr>
            <p:cNvPr id="7" name="组合 6"/>
            <p:cNvGrpSpPr/>
            <p:nvPr/>
          </p:nvGrpSpPr>
          <p:grpSpPr>
            <a:xfrm>
              <a:off x="-61" y="7"/>
              <a:ext cx="19232" cy="10800"/>
              <a:chOff x="-3661" y="10257"/>
              <a:chExt cx="19232" cy="10800"/>
            </a:xfrm>
          </p:grpSpPr>
          <p:pic>
            <p:nvPicPr>
              <p:cNvPr id="9" name="图片 8" descr="C:/Users/LDP004/AppData/Local/Temp/picturecompress_20211118152353/output_1.pngoutput_1"/>
              <p:cNvPicPr>
                <a:picLocks noChangeAspect="1"/>
              </p:cNvPicPr>
              <p:nvPr/>
            </p:nvPicPr>
            <p:blipFill>
              <a:blip r:embed="rId2"/>
              <a:srcRect t="7820" b="7820"/>
              <a:stretch>
                <a:fillRect/>
              </a:stretch>
            </p:blipFill>
            <p:spPr>
              <a:xfrm>
                <a:off x="-3631" y="10257"/>
                <a:ext cx="19201" cy="10801"/>
              </a:xfrm>
              <a:prstGeom prst="rect">
                <a:avLst/>
              </a:prstGeom>
            </p:spPr>
          </p:pic>
          <p:sp>
            <p:nvSpPr>
              <p:cNvPr id="10" name="矩形 9"/>
              <p:cNvSpPr/>
              <p:nvPr/>
            </p:nvSpPr>
            <p:spPr>
              <a:xfrm>
                <a:off x="-3661" y="10265"/>
                <a:ext cx="19232" cy="10771"/>
              </a:xfrm>
              <a:prstGeom prst="rect">
                <a:avLst/>
              </a:prstGeom>
              <a:solidFill>
                <a:schemeClr val="accent1">
                  <a:alpha val="54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cs typeface="汉仪中黑简" panose="02010600000101010101" charset="-122"/>
                </a:endParaRPr>
              </a:p>
            </p:txBody>
          </p:sp>
        </p:grpSp>
        <p:sp>
          <p:nvSpPr>
            <p:cNvPr id="11" name="圆角矩形 10"/>
            <p:cNvSpPr/>
            <p:nvPr/>
          </p:nvSpPr>
          <p:spPr>
            <a:xfrm>
              <a:off x="831" y="675"/>
              <a:ext cx="17430" cy="9451"/>
            </a:xfrm>
            <a:prstGeom prst="roundRect">
              <a:avLst/>
            </a:prstGeom>
            <a:solidFill>
              <a:schemeClr val="bg1"/>
            </a:solidFill>
            <a:effectLst>
              <a:outerShdw blurRad="647700" dist="279400" algn="ctr" rotWithShape="0">
                <a:schemeClr val="accent1">
                  <a:alpha val="6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 userDrawn="1"/>
        </p:nvGrpSpPr>
        <p:grpSpPr>
          <a:xfrm>
            <a:off x="570230" y="405130"/>
            <a:ext cx="11036300" cy="6031865"/>
            <a:chOff x="910" y="651"/>
            <a:chExt cx="17380" cy="9499"/>
          </a:xfrm>
          <a:noFill/>
        </p:grpSpPr>
        <p:grpSp>
          <p:nvGrpSpPr>
            <p:cNvPr id="25" name="组合 24"/>
            <p:cNvGrpSpPr/>
            <p:nvPr/>
          </p:nvGrpSpPr>
          <p:grpSpPr>
            <a:xfrm>
              <a:off x="910" y="651"/>
              <a:ext cx="17380" cy="9498"/>
              <a:chOff x="910" y="651"/>
              <a:chExt cx="17380" cy="9498"/>
            </a:xfrm>
            <a:grpFill/>
          </p:grpSpPr>
          <p:sp>
            <p:nvSpPr>
              <p:cNvPr id="13" name="矩形 12"/>
              <p:cNvSpPr/>
              <p:nvPr/>
            </p:nvSpPr>
            <p:spPr>
              <a:xfrm>
                <a:off x="910" y="651"/>
                <a:ext cx="17380" cy="9499"/>
              </a:xfrm>
              <a:prstGeom prst="rect">
                <a:avLst/>
              </a:prstGeom>
              <a:grpFill/>
              <a:ln w="41275" cmpd="sng">
                <a:solidFill>
                  <a:srgbClr val="42719B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dirty="0">
                  <a:cs typeface="汉仪中黑简" panose="02010600000101010101" charset="-122"/>
                </a:endParaRPr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1408" y="7660"/>
                <a:ext cx="2060" cy="2060"/>
                <a:chOff x="4591" y="5070"/>
                <a:chExt cx="2060" cy="2060"/>
              </a:xfrm>
              <a:grpFill/>
            </p:grpSpPr>
            <p:cxnSp>
              <p:nvCxnSpPr>
                <p:cNvPr id="5" name="直接连接符 4"/>
                <p:cNvCxnSpPr/>
                <p:nvPr/>
              </p:nvCxnSpPr>
              <p:spPr>
                <a:xfrm>
                  <a:off x="4621" y="5070"/>
                  <a:ext cx="0" cy="2060"/>
                </a:xfrm>
                <a:prstGeom prst="line">
                  <a:avLst/>
                </a:prstGeom>
                <a:grpFill/>
                <a:ln w="41275">
                  <a:solidFill>
                    <a:srgbClr val="3B689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直接连接符 5"/>
                <p:cNvCxnSpPr/>
                <p:nvPr/>
              </p:nvCxnSpPr>
              <p:spPr>
                <a:xfrm rot="5400000">
                  <a:off x="5621" y="6070"/>
                  <a:ext cx="0" cy="2060"/>
                </a:xfrm>
                <a:prstGeom prst="line">
                  <a:avLst/>
                </a:prstGeom>
                <a:grpFill/>
                <a:ln w="41275">
                  <a:solidFill>
                    <a:srgbClr val="3B689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9" name="组合 28"/>
            <p:cNvGrpSpPr/>
            <p:nvPr/>
          </p:nvGrpSpPr>
          <p:grpSpPr>
            <a:xfrm>
              <a:off x="15792" y="1040"/>
              <a:ext cx="2060" cy="2060"/>
              <a:chOff x="1872" y="7860"/>
              <a:chExt cx="2060" cy="2060"/>
            </a:xfrm>
            <a:grpFill/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3898" y="7860"/>
                <a:ext cx="0" cy="2060"/>
              </a:xfrm>
              <a:prstGeom prst="line">
                <a:avLst/>
              </a:prstGeom>
              <a:grpFill/>
              <a:ln w="41275">
                <a:solidFill>
                  <a:srgbClr val="3C699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rot="5400000">
                <a:off x="2902" y="6842"/>
                <a:ext cx="0" cy="2060"/>
              </a:xfrm>
              <a:prstGeom prst="line">
                <a:avLst/>
              </a:prstGeom>
              <a:grpFill/>
              <a:ln w="41275">
                <a:solidFill>
                  <a:srgbClr val="3B689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直接连接符 29"/>
            <p:cNvCxnSpPr/>
            <p:nvPr/>
          </p:nvCxnSpPr>
          <p:spPr>
            <a:xfrm rot="5400000">
              <a:off x="15948" y="-379"/>
              <a:ext cx="0" cy="2060"/>
            </a:xfrm>
            <a:prstGeom prst="line">
              <a:avLst/>
            </a:prstGeom>
            <a:grpFill/>
            <a:ln w="412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>
              <a:off x="3528" y="9120"/>
              <a:ext cx="0" cy="2060"/>
            </a:xfrm>
            <a:prstGeom prst="line">
              <a:avLst/>
            </a:prstGeom>
            <a:grpFill/>
            <a:ln w="412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中黑简" panose="02010600000101010101" charset="-122"/>
          <a:ea typeface="汉仪中黑简" panose="02010600000101010101" charset="-122"/>
          <a:cs typeface="汉仪中黑简" panose="0201060000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image" Target="../media/image9.png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1" Type="http://schemas.openxmlformats.org/officeDocument/2006/relationships/slideLayout" Target="../slideLayouts/slideLayout4.xml"/><Relationship Id="rId20" Type="http://schemas.openxmlformats.org/officeDocument/2006/relationships/tags" Target="../tags/tag36.xml"/><Relationship Id="rId2" Type="http://schemas.openxmlformats.org/officeDocument/2006/relationships/image" Target="../media/image5.svg"/><Relationship Id="rId19" Type="http://schemas.openxmlformats.org/officeDocument/2006/relationships/tags" Target="../tags/tag35.xml"/><Relationship Id="rId18" Type="http://schemas.openxmlformats.org/officeDocument/2006/relationships/tags" Target="../tags/tag34.xml"/><Relationship Id="rId17" Type="http://schemas.openxmlformats.org/officeDocument/2006/relationships/tags" Target="../tags/tag33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7.xml"/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3" Type="http://schemas.openxmlformats.org/officeDocument/2006/relationships/slideLayout" Target="../slideLayouts/slideLayout4.xml"/><Relationship Id="rId32" Type="http://schemas.openxmlformats.org/officeDocument/2006/relationships/tags" Target="../tags/tag57.xml"/><Relationship Id="rId31" Type="http://schemas.openxmlformats.org/officeDocument/2006/relationships/image" Target="../media/image11.svg"/><Relationship Id="rId30" Type="http://schemas.openxmlformats.org/officeDocument/2006/relationships/image" Target="../media/image15.png"/><Relationship Id="rId3" Type="http://schemas.openxmlformats.org/officeDocument/2006/relationships/image" Target="../media/image6.svg"/><Relationship Id="rId29" Type="http://schemas.openxmlformats.org/officeDocument/2006/relationships/image" Target="../media/image10.svg"/><Relationship Id="rId28" Type="http://schemas.openxmlformats.org/officeDocument/2006/relationships/image" Target="../media/image14.png"/><Relationship Id="rId27" Type="http://schemas.openxmlformats.org/officeDocument/2006/relationships/image" Target="../media/image9.svg"/><Relationship Id="rId26" Type="http://schemas.openxmlformats.org/officeDocument/2006/relationships/image" Target="../media/image13.png"/><Relationship Id="rId25" Type="http://schemas.openxmlformats.org/officeDocument/2006/relationships/image" Target="../media/image8.svg"/><Relationship Id="rId24" Type="http://schemas.openxmlformats.org/officeDocument/2006/relationships/image" Target="../media/image12.png"/><Relationship Id="rId23" Type="http://schemas.openxmlformats.org/officeDocument/2006/relationships/image" Target="../media/image7.svg"/><Relationship Id="rId22" Type="http://schemas.openxmlformats.org/officeDocument/2006/relationships/image" Target="../media/image11.png"/><Relationship Id="rId21" Type="http://schemas.openxmlformats.org/officeDocument/2006/relationships/tags" Target="../tags/tag56.xml"/><Relationship Id="rId20" Type="http://schemas.openxmlformats.org/officeDocument/2006/relationships/tags" Target="../tags/tag55.xml"/><Relationship Id="rId2" Type="http://schemas.openxmlformats.org/officeDocument/2006/relationships/image" Target="../media/image10.png"/><Relationship Id="rId19" Type="http://schemas.openxmlformats.org/officeDocument/2006/relationships/tags" Target="../tags/tag54.xml"/><Relationship Id="rId18" Type="http://schemas.openxmlformats.org/officeDocument/2006/relationships/tags" Target="../tags/tag53.xml"/><Relationship Id="rId17" Type="http://schemas.openxmlformats.org/officeDocument/2006/relationships/tags" Target="../tags/tag52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38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58.xml"/><Relationship Id="rId4" Type="http://schemas.openxmlformats.org/officeDocument/2006/relationships/image" Target="../media/image12.svg"/><Relationship Id="rId3" Type="http://schemas.openxmlformats.org/officeDocument/2006/relationships/image" Target="../media/image16.png"/><Relationship Id="rId2" Type="http://schemas.openxmlformats.org/officeDocument/2006/relationships/image" Target="../media/image6.sv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6" Type="http://schemas.openxmlformats.org/officeDocument/2006/relationships/slideLayout" Target="../slideLayouts/slideLayout4.xml"/><Relationship Id="rId35" Type="http://schemas.openxmlformats.org/officeDocument/2006/relationships/tags" Target="../tags/tag89.xml"/><Relationship Id="rId34" Type="http://schemas.openxmlformats.org/officeDocument/2006/relationships/image" Target="../media/image13.svg"/><Relationship Id="rId33" Type="http://schemas.openxmlformats.org/officeDocument/2006/relationships/image" Target="../media/image17.png"/><Relationship Id="rId32" Type="http://schemas.openxmlformats.org/officeDocument/2006/relationships/tags" Target="../tags/tag88.xml"/><Relationship Id="rId31" Type="http://schemas.openxmlformats.org/officeDocument/2006/relationships/tags" Target="../tags/tag87.xml"/><Relationship Id="rId30" Type="http://schemas.openxmlformats.org/officeDocument/2006/relationships/tags" Target="../tags/tag86.xml"/><Relationship Id="rId3" Type="http://schemas.openxmlformats.org/officeDocument/2006/relationships/tags" Target="../tags/tag59.xml"/><Relationship Id="rId29" Type="http://schemas.openxmlformats.org/officeDocument/2006/relationships/tags" Target="../tags/tag85.xml"/><Relationship Id="rId28" Type="http://schemas.openxmlformats.org/officeDocument/2006/relationships/tags" Target="../tags/tag84.xml"/><Relationship Id="rId27" Type="http://schemas.openxmlformats.org/officeDocument/2006/relationships/tags" Target="../tags/tag83.xml"/><Relationship Id="rId26" Type="http://schemas.openxmlformats.org/officeDocument/2006/relationships/tags" Target="../tags/tag82.xml"/><Relationship Id="rId25" Type="http://schemas.openxmlformats.org/officeDocument/2006/relationships/tags" Target="../tags/tag81.xml"/><Relationship Id="rId24" Type="http://schemas.openxmlformats.org/officeDocument/2006/relationships/tags" Target="../tags/tag80.xml"/><Relationship Id="rId23" Type="http://schemas.openxmlformats.org/officeDocument/2006/relationships/tags" Target="../tags/tag79.xml"/><Relationship Id="rId22" Type="http://schemas.openxmlformats.org/officeDocument/2006/relationships/tags" Target="../tags/tag78.xml"/><Relationship Id="rId21" Type="http://schemas.openxmlformats.org/officeDocument/2006/relationships/tags" Target="../tags/tag77.xml"/><Relationship Id="rId20" Type="http://schemas.openxmlformats.org/officeDocument/2006/relationships/tags" Target="../tags/tag76.xml"/><Relationship Id="rId2" Type="http://schemas.openxmlformats.org/officeDocument/2006/relationships/image" Target="../media/image6.svg"/><Relationship Id="rId19" Type="http://schemas.openxmlformats.org/officeDocument/2006/relationships/tags" Target="../tags/tag75.xml"/><Relationship Id="rId18" Type="http://schemas.openxmlformats.org/officeDocument/2006/relationships/tags" Target="../tags/tag74.xml"/><Relationship Id="rId17" Type="http://schemas.openxmlformats.org/officeDocument/2006/relationships/tags" Target="../tags/tag73.xml"/><Relationship Id="rId16" Type="http://schemas.openxmlformats.org/officeDocument/2006/relationships/tags" Target="../tags/tag72.xml"/><Relationship Id="rId15" Type="http://schemas.openxmlformats.org/officeDocument/2006/relationships/tags" Target="../tags/tag71.xml"/><Relationship Id="rId14" Type="http://schemas.openxmlformats.org/officeDocument/2006/relationships/tags" Target="../tags/tag70.xml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90.xml"/><Relationship Id="rId4" Type="http://schemas.openxmlformats.org/officeDocument/2006/relationships/image" Target="../media/image14.svg"/><Relationship Id="rId3" Type="http://schemas.openxmlformats.org/officeDocument/2006/relationships/image" Target="../media/image18.png"/><Relationship Id="rId2" Type="http://schemas.openxmlformats.org/officeDocument/2006/relationships/image" Target="../media/image6.sv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91.xml"/><Relationship Id="rId4" Type="http://schemas.openxmlformats.org/officeDocument/2006/relationships/image" Target="../media/image15.svg"/><Relationship Id="rId3" Type="http://schemas.openxmlformats.org/officeDocument/2006/relationships/image" Target="../media/image19.png"/><Relationship Id="rId2" Type="http://schemas.openxmlformats.org/officeDocument/2006/relationships/image" Target="../media/image6.sv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tags" Target="../tags/tag92.xml"/><Relationship Id="rId3" Type="http://schemas.openxmlformats.org/officeDocument/2006/relationships/image" Target="../media/image20.png"/><Relationship Id="rId2" Type="http://schemas.openxmlformats.org/officeDocument/2006/relationships/image" Target="../media/image6.sv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3.xml"/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4.xml"/><Relationship Id="rId2" Type="http://schemas.openxmlformats.org/officeDocument/2006/relationships/image" Target="../media/image2.sv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5.xml"/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tags" Target="../tags/tag6.xml"/><Relationship Id="rId4" Type="http://schemas.openxmlformats.org/officeDocument/2006/relationships/image" Target="../media/image4.svg"/><Relationship Id="rId3" Type="http://schemas.openxmlformats.org/officeDocument/2006/relationships/image" Target="../media/image7.png"/><Relationship Id="rId2" Type="http://schemas.openxmlformats.org/officeDocument/2006/relationships/image" Target="../media/image3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image" Target="../media/image4.svg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8.xml"/><Relationship Id="rId3" Type="http://schemas.openxmlformats.org/officeDocument/2006/relationships/image" Target="../media/image1.sv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9.xml"/><Relationship Id="rId2" Type="http://schemas.openxmlformats.org/officeDocument/2006/relationships/image" Target="../media/image5.sv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任意多边形 19"/>
          <p:cNvSpPr/>
          <p:nvPr/>
        </p:nvSpPr>
        <p:spPr>
          <a:xfrm rot="20520000">
            <a:off x="5715" y="-1860550"/>
            <a:ext cx="12082145" cy="4928870"/>
          </a:xfrm>
          <a:custGeom>
            <a:avLst/>
            <a:gdLst>
              <a:gd name="adj" fmla="val 4953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077" h="7716">
                <a:moveTo>
                  <a:pt x="766" y="0"/>
                </a:moveTo>
                <a:lnTo>
                  <a:pt x="19077" y="5949"/>
                </a:lnTo>
                <a:lnTo>
                  <a:pt x="18835" y="6694"/>
                </a:lnTo>
                <a:lnTo>
                  <a:pt x="18789" y="6728"/>
                </a:lnTo>
                <a:cubicBezTo>
                  <a:pt x="17960" y="7349"/>
                  <a:pt x="16931" y="7716"/>
                  <a:pt x="15815" y="7716"/>
                </a:cubicBezTo>
                <a:lnTo>
                  <a:pt x="4971" y="7716"/>
                </a:lnTo>
                <a:cubicBezTo>
                  <a:pt x="2225" y="7716"/>
                  <a:pt x="0" y="5491"/>
                  <a:pt x="0" y="2745"/>
                </a:cubicBezTo>
                <a:lnTo>
                  <a:pt x="0" y="2652"/>
                </a:lnTo>
                <a:cubicBezTo>
                  <a:pt x="0" y="1687"/>
                  <a:pt x="275" y="787"/>
                  <a:pt x="751" y="24"/>
                </a:cubicBezTo>
                <a:lnTo>
                  <a:pt x="766" y="0"/>
                </a:lnTo>
                <a:close/>
              </a:path>
            </a:pathLst>
          </a:custGeom>
          <a:blipFill rotWithShape="1">
            <a:blip r:embed="rId1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 useBgFill="1">
        <p:nvSpPr>
          <p:cNvPr id="21" name="文本框 20" descr="7b0a20202020227461726765744d6f64756c65223a202270726f636573734f6e6c696e65466f6e7473220a7d0a"/>
          <p:cNvSpPr txBox="1"/>
          <p:nvPr/>
        </p:nvSpPr>
        <p:spPr>
          <a:xfrm>
            <a:off x="6955155" y="3975735"/>
            <a:ext cx="4835525" cy="1014730"/>
          </a:xfrm>
          <a:prstGeom prst="rect">
            <a:avLst/>
          </a:prstGeom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6000" b="1" dirty="0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汉仪中黑简" panose="02010600000101010101" charset="-122"/>
              </a:rPr>
              <a:t>高效沟通技巧</a:t>
            </a:r>
            <a:endParaRPr lang="zh-CN" altLang="en-US" sz="6000" b="1" dirty="0">
              <a:solidFill>
                <a:schemeClr val="tx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汉仪中黑简" panose="02010600000101010101" charset="-122"/>
            </a:endParaRPr>
          </a:p>
        </p:txBody>
      </p:sp>
      <p:sp useBgFill="1">
        <p:nvSpPr>
          <p:cNvPr id="22" name="文本框 21"/>
          <p:cNvSpPr txBox="1"/>
          <p:nvPr/>
        </p:nvSpPr>
        <p:spPr>
          <a:xfrm>
            <a:off x="6955155" y="4955540"/>
            <a:ext cx="4834255" cy="445135"/>
          </a:xfrm>
          <a:prstGeom prst="rect">
            <a:avLst/>
          </a:prstGeom>
        </p:spPr>
        <p:txBody>
          <a:bodyPr wrap="square" rtlCol="0">
            <a:spAutoFit/>
          </a:bodyPr>
          <a:p>
            <a:pPr algn="dist"/>
            <a:r>
              <a:rPr lang="en-US" altLang="zh-CN" sz="2300" b="1" dirty="0">
                <a:solidFill>
                  <a:schemeClr val="bg1">
                    <a:lumMod val="65000"/>
                  </a:schemeClr>
                </a:solidFill>
                <a:latin typeface="汉仪程行简" panose="00020600040101010101" charset="-122"/>
                <a:ea typeface="汉仪程行简" panose="00020600040101010101" charset="-122"/>
                <a:cs typeface="汉仪中黑简" panose="02010600000101010101" charset="-122"/>
              </a:rPr>
              <a:t>Effective C</a:t>
            </a:r>
            <a:r>
              <a:rPr lang="zh-CN" altLang="en-US" sz="2300" b="1" dirty="0">
                <a:solidFill>
                  <a:schemeClr val="bg1">
                    <a:lumMod val="65000"/>
                  </a:schemeClr>
                </a:solidFill>
                <a:latin typeface="汉仪程行简" panose="00020600040101010101" charset="-122"/>
                <a:ea typeface="汉仪程行简" panose="00020600040101010101" charset="-122"/>
                <a:cs typeface="汉仪中黑简" panose="02010600000101010101" charset="-122"/>
              </a:rPr>
              <a:t>ommunication </a:t>
            </a:r>
            <a:r>
              <a:rPr lang="en-US" altLang="zh-CN" sz="2300" b="1" dirty="0">
                <a:solidFill>
                  <a:schemeClr val="bg1">
                    <a:lumMod val="65000"/>
                  </a:schemeClr>
                </a:solidFill>
                <a:latin typeface="汉仪程行简" panose="00020600040101010101" charset="-122"/>
                <a:ea typeface="汉仪程行简" panose="00020600040101010101" charset="-122"/>
                <a:cs typeface="汉仪中黑简" panose="02010600000101010101" charset="-122"/>
              </a:rPr>
              <a:t>S</a:t>
            </a:r>
            <a:r>
              <a:rPr lang="zh-CN" altLang="en-US" sz="2300" b="1" dirty="0">
                <a:solidFill>
                  <a:schemeClr val="bg1">
                    <a:lumMod val="65000"/>
                  </a:schemeClr>
                </a:solidFill>
                <a:latin typeface="汉仪程行简" panose="00020600040101010101" charset="-122"/>
                <a:ea typeface="汉仪程行简" panose="00020600040101010101" charset="-122"/>
                <a:cs typeface="汉仪中黑简" panose="02010600000101010101" charset="-122"/>
              </a:rPr>
              <a:t>kill</a:t>
            </a:r>
            <a:endParaRPr lang="zh-CN" altLang="en-US" sz="2300" b="1" dirty="0">
              <a:solidFill>
                <a:schemeClr val="bg1">
                  <a:lumMod val="65000"/>
                </a:schemeClr>
              </a:solidFill>
              <a:latin typeface="汉仪程行简" panose="00020600040101010101" charset="-122"/>
              <a:ea typeface="汉仪程行简" panose="00020600040101010101" charset="-122"/>
              <a:cs typeface="汉仪中黑简" panose="0201060000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99525" y="3343910"/>
            <a:ext cx="102044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2300" b="1">
                <a:solidFill>
                  <a:schemeClr val="tx1"/>
                </a:solidFill>
                <a:cs typeface="汉仪中黑简" panose="02010600000101010101" charset="-122"/>
              </a:rPr>
              <a:t>LOGO</a:t>
            </a:r>
            <a:endParaRPr lang="en-US" altLang="zh-CN" sz="2300" b="1">
              <a:solidFill>
                <a:schemeClr val="tx1"/>
              </a:solidFill>
              <a:cs typeface="汉仪中黑简" panose="0201060000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11035" y="5607050"/>
            <a:ext cx="243141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汇报人：</a:t>
            </a:r>
            <a:r>
              <a:rPr lang="en-US" altLang="zh-CN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XXX</a:t>
            </a:r>
            <a:endParaRPr lang="en-US" altLang="zh-CN" sz="2300" b="1">
              <a:solidFill>
                <a:schemeClr val="tx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919970" y="5629910"/>
            <a:ext cx="187134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20XX</a:t>
            </a:r>
            <a:r>
              <a:rPr lang="zh-CN" altLang="en-US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年</a:t>
            </a:r>
            <a:r>
              <a:rPr lang="en-US" altLang="zh-CN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XX</a:t>
            </a:r>
            <a:r>
              <a:rPr lang="zh-CN" altLang="en-US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月</a:t>
            </a:r>
            <a:endParaRPr lang="zh-CN" altLang="en-US" sz="2300" b="1">
              <a:solidFill>
                <a:schemeClr val="tx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 rot="20520000">
            <a:off x="5715" y="-1849120"/>
            <a:ext cx="12082145" cy="4928870"/>
          </a:xfrm>
          <a:custGeom>
            <a:avLst/>
            <a:gdLst>
              <a:gd name="adj" fmla="val 4953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077" h="7716">
                <a:moveTo>
                  <a:pt x="766" y="0"/>
                </a:moveTo>
                <a:lnTo>
                  <a:pt x="19077" y="5949"/>
                </a:lnTo>
                <a:lnTo>
                  <a:pt x="18835" y="6694"/>
                </a:lnTo>
                <a:lnTo>
                  <a:pt x="18789" y="6728"/>
                </a:lnTo>
                <a:cubicBezTo>
                  <a:pt x="17960" y="7349"/>
                  <a:pt x="16931" y="7716"/>
                  <a:pt x="15815" y="7716"/>
                </a:cubicBezTo>
                <a:lnTo>
                  <a:pt x="4971" y="7716"/>
                </a:lnTo>
                <a:cubicBezTo>
                  <a:pt x="2225" y="7716"/>
                  <a:pt x="0" y="5491"/>
                  <a:pt x="0" y="2745"/>
                </a:cubicBezTo>
                <a:lnTo>
                  <a:pt x="0" y="2652"/>
                </a:lnTo>
                <a:cubicBezTo>
                  <a:pt x="0" y="1687"/>
                  <a:pt x="275" y="787"/>
                  <a:pt x="751" y="24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-36830" y="4537710"/>
            <a:ext cx="5763260" cy="1165860"/>
            <a:chOff x="-58" y="7146"/>
            <a:chExt cx="9076" cy="1836"/>
          </a:xfrm>
        </p:grpSpPr>
        <p:sp>
          <p:nvSpPr>
            <p:cNvPr id="30" name="圆角矩形 29"/>
            <p:cNvSpPr/>
            <p:nvPr/>
          </p:nvSpPr>
          <p:spPr>
            <a:xfrm rot="17693364">
              <a:off x="3644" y="3777"/>
              <a:ext cx="1675" cy="8576"/>
            </a:xfrm>
            <a:prstGeom prst="roundRect">
              <a:avLst>
                <a:gd name="adj" fmla="val 50000"/>
              </a:avLst>
            </a:prstGeom>
            <a:blipFill rotWithShape="1"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cs typeface="汉仪中黑简" panose="02010600000101010101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 rot="17693364">
              <a:off x="3562" y="3526"/>
              <a:ext cx="1836" cy="907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cs typeface="汉仪中黑简" panose="02010600000101010101" charset="-122"/>
              </a:endParaRPr>
            </a:p>
          </p:txBody>
        </p:sp>
      </p:grpSp>
      <p:sp>
        <p:nvSpPr>
          <p:cNvPr id="34" name="平行四边形 33"/>
          <p:cNvSpPr/>
          <p:nvPr/>
        </p:nvSpPr>
        <p:spPr>
          <a:xfrm>
            <a:off x="6845935" y="4886325"/>
            <a:ext cx="4829175" cy="92075"/>
          </a:xfrm>
          <a:prstGeom prst="parallelogram">
            <a:avLst>
              <a:gd name="adj" fmla="val 200000"/>
            </a:avLst>
          </a:prstGeom>
          <a:solidFill>
            <a:srgbClr val="528AB0">
              <a:alpha val="16000"/>
            </a:srgbClr>
          </a:solidFill>
          <a:ln>
            <a:noFill/>
          </a:ln>
          <a:effectLst>
            <a:outerShdw blurRad="304800" dist="25400" dir="18900000" algn="bl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42000"/>
                </a:schemeClr>
              </a:solidFill>
              <a:cs typeface="汉仪中黑简" panose="0201060000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48790" y="83121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沟通的艺术</a:t>
            </a:r>
            <a:endParaRPr lang="zh-CN" altLang="en-US" sz="3200">
              <a:solidFill>
                <a:schemeClr val="bg1">
                  <a:lumMod val="9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pic>
        <p:nvPicPr>
          <p:cNvPr id="5" name="图片 4" descr="32313535393338373b32313535393436343bd2d5caf5c3e6bedf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55" y="831215"/>
            <a:ext cx="699135" cy="6991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25625" y="1518920"/>
            <a:ext cx="21380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沟通的方法</a:t>
            </a:r>
            <a:r>
              <a:rPr lang="en-US" altLang="zh-CN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:</a:t>
            </a:r>
            <a:endParaRPr lang="en-US" altLang="zh-CN" sz="28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8" name="椭圆 7"/>
          <p:cNvSpPr/>
          <p:nvPr>
            <p:custDataLst>
              <p:tags r:id="rId3"/>
            </p:custDataLst>
          </p:nvPr>
        </p:nvSpPr>
        <p:spPr>
          <a:xfrm>
            <a:off x="1466268" y="3136333"/>
            <a:ext cx="1774883" cy="1774883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mtClean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rPr>
              <a:t>LOREM IPSUM</a:t>
            </a:r>
            <a:endParaRPr lang="en-US" altLang="zh-CN" smtClean="0">
              <a:solidFill>
                <a:srgbClr val="FFFFFF"/>
              </a:solidFill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>
            <p:custDataLst>
              <p:tags r:id="rId4"/>
            </p:custDataLst>
          </p:nvPr>
        </p:nvSpPr>
        <p:spPr>
          <a:xfrm>
            <a:off x="4617085" y="3084195"/>
            <a:ext cx="1878330" cy="1878330"/>
          </a:xfrm>
          <a:prstGeom prst="ellipse">
            <a:avLst/>
          </a:prstGeom>
          <a:solidFill>
            <a:srgbClr val="42719B"/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>
              <a:solidFill>
                <a:srgbClr val="FFFFFF"/>
              </a:solidFill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7" name="任意多边形 26"/>
          <p:cNvSpPr/>
          <p:nvPr>
            <p:custDataLst>
              <p:tags r:id="rId5"/>
            </p:custDataLst>
          </p:nvPr>
        </p:nvSpPr>
        <p:spPr>
          <a:xfrm>
            <a:off x="5551170" y="2332990"/>
            <a:ext cx="1690370" cy="3380740"/>
          </a:xfrm>
          <a:custGeom>
            <a:avLst/>
            <a:gdLst>
              <a:gd name="connsiteX0" fmla="*/ 0 w 1543050"/>
              <a:gd name="connsiteY0" fmla="*/ 0 h 3086100"/>
              <a:gd name="connsiteX1" fmla="*/ 1543050 w 1543050"/>
              <a:gd name="connsiteY1" fmla="*/ 1543050 h 3086100"/>
              <a:gd name="connsiteX2" fmla="*/ 0 w 1543050"/>
              <a:gd name="connsiteY2" fmla="*/ 3086100 h 3086100"/>
              <a:gd name="connsiteX3" fmla="*/ 0 w 1543050"/>
              <a:gd name="connsiteY3" fmla="*/ 2528534 h 3086100"/>
              <a:gd name="connsiteX4" fmla="*/ 985484 w 1543050"/>
              <a:gd name="connsiteY4" fmla="*/ 1543050 h 3086100"/>
              <a:gd name="connsiteX5" fmla="*/ 0 w 1543050"/>
              <a:gd name="connsiteY5" fmla="*/ 557566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050" h="3086100">
                <a:moveTo>
                  <a:pt x="0" y="0"/>
                </a:moveTo>
                <a:cubicBezTo>
                  <a:pt x="852203" y="0"/>
                  <a:pt x="1543050" y="690847"/>
                  <a:pt x="1543050" y="1543050"/>
                </a:cubicBezTo>
                <a:cubicBezTo>
                  <a:pt x="1543050" y="2395253"/>
                  <a:pt x="852203" y="3086100"/>
                  <a:pt x="0" y="3086100"/>
                </a:cubicBezTo>
                <a:lnTo>
                  <a:pt x="0" y="2528534"/>
                </a:lnTo>
                <a:cubicBezTo>
                  <a:pt x="544268" y="2528534"/>
                  <a:pt x="985484" y="2087318"/>
                  <a:pt x="985484" y="1543050"/>
                </a:cubicBezTo>
                <a:cubicBezTo>
                  <a:pt x="985484" y="998782"/>
                  <a:pt x="544268" y="557566"/>
                  <a:pt x="0" y="557566"/>
                </a:cubicBezTo>
                <a:close/>
              </a:path>
            </a:pathLst>
          </a:custGeom>
          <a:solidFill>
            <a:srgbClr val="42719B"/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72000" bIns="45720" numCol="1" spcCol="0" rtlCol="0" fromWordArt="0" anchor="ctr" anchorCtr="0" forceAA="0" compatLnSpc="1">
            <a:normAutofit/>
          </a:bodyPr>
          <a:lstStyle/>
          <a:p>
            <a:pPr algn="r"/>
            <a:r>
              <a:rPr lang="en-US" altLang="zh-CN" sz="2800" b="1" dirty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rPr>
              <a:t>02</a:t>
            </a:r>
            <a:endParaRPr lang="zh-CN" altLang="en-US" sz="2800" b="1" dirty="0">
              <a:solidFill>
                <a:srgbClr val="FFFFFF"/>
              </a:solidFill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>
            <p:custDataLst>
              <p:tags r:id="rId6"/>
            </p:custDataLst>
          </p:nvPr>
        </p:nvSpPr>
        <p:spPr>
          <a:xfrm>
            <a:off x="4668520" y="3136900"/>
            <a:ext cx="1774825" cy="1774825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zh-CN" altLang="en-US" b="1" dirty="0">
                <a:solidFill>
                  <a:schemeClr val="bg2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积极聆听</a:t>
            </a:r>
            <a:endParaRPr lang="zh-CN" altLang="en-US" b="1" dirty="0" smtClean="0">
              <a:solidFill>
                <a:schemeClr val="bg2">
                  <a:lumMod val="9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8"/>
          <a:srcRect t="50886"/>
          <a:stretch>
            <a:fillRect/>
          </a:stretch>
        </p:blipFill>
        <p:spPr>
          <a:xfrm rot="16200000" flipH="1">
            <a:off x="5088255" y="2613025"/>
            <a:ext cx="986155" cy="6096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8"/>
          <a:srcRect t="50886"/>
          <a:stretch>
            <a:fillRect/>
          </a:stretch>
        </p:blipFill>
        <p:spPr>
          <a:xfrm rot="16200000" flipH="1">
            <a:off x="5088255" y="5375275"/>
            <a:ext cx="986155" cy="60960"/>
          </a:xfrm>
          <a:prstGeom prst="rect">
            <a:avLst/>
          </a:prstGeom>
        </p:spPr>
      </p:pic>
      <p:sp>
        <p:nvSpPr>
          <p:cNvPr id="18" name="椭圆 17"/>
          <p:cNvSpPr/>
          <p:nvPr>
            <p:custDataLst>
              <p:tags r:id="rId10"/>
            </p:custDataLst>
          </p:nvPr>
        </p:nvSpPr>
        <p:spPr>
          <a:xfrm>
            <a:off x="1462405" y="3136900"/>
            <a:ext cx="1878330" cy="1878330"/>
          </a:xfrm>
          <a:prstGeom prst="ellipse">
            <a:avLst/>
          </a:prstGeom>
          <a:solidFill>
            <a:srgbClr val="869ACD"/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solidFill>
                <a:srgbClr val="FFFFFF"/>
              </a:solidFill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>
            <p:custDataLst>
              <p:tags r:id="rId11"/>
            </p:custDataLst>
          </p:nvPr>
        </p:nvSpPr>
        <p:spPr>
          <a:xfrm>
            <a:off x="2395855" y="2385060"/>
            <a:ext cx="1690370" cy="3380740"/>
          </a:xfrm>
          <a:custGeom>
            <a:avLst/>
            <a:gdLst>
              <a:gd name="connsiteX0" fmla="*/ 0 w 1543050"/>
              <a:gd name="connsiteY0" fmla="*/ 0 h 3086100"/>
              <a:gd name="connsiteX1" fmla="*/ 1543050 w 1543050"/>
              <a:gd name="connsiteY1" fmla="*/ 1543050 h 3086100"/>
              <a:gd name="connsiteX2" fmla="*/ 0 w 1543050"/>
              <a:gd name="connsiteY2" fmla="*/ 3086100 h 3086100"/>
              <a:gd name="connsiteX3" fmla="*/ 0 w 1543050"/>
              <a:gd name="connsiteY3" fmla="*/ 2528534 h 3086100"/>
              <a:gd name="connsiteX4" fmla="*/ 985484 w 1543050"/>
              <a:gd name="connsiteY4" fmla="*/ 1543050 h 3086100"/>
              <a:gd name="connsiteX5" fmla="*/ 0 w 1543050"/>
              <a:gd name="connsiteY5" fmla="*/ 557566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050" h="3086100">
                <a:moveTo>
                  <a:pt x="0" y="0"/>
                </a:moveTo>
                <a:cubicBezTo>
                  <a:pt x="852203" y="0"/>
                  <a:pt x="1543050" y="690847"/>
                  <a:pt x="1543050" y="1543050"/>
                </a:cubicBezTo>
                <a:cubicBezTo>
                  <a:pt x="1543050" y="2395253"/>
                  <a:pt x="852203" y="3086100"/>
                  <a:pt x="0" y="3086100"/>
                </a:cubicBezTo>
                <a:lnTo>
                  <a:pt x="0" y="2528534"/>
                </a:lnTo>
                <a:cubicBezTo>
                  <a:pt x="544268" y="2528534"/>
                  <a:pt x="985484" y="2087318"/>
                  <a:pt x="985484" y="1543050"/>
                </a:cubicBezTo>
                <a:cubicBezTo>
                  <a:pt x="985484" y="998782"/>
                  <a:pt x="544268" y="557566"/>
                  <a:pt x="0" y="557566"/>
                </a:cubicBezTo>
                <a:close/>
              </a:path>
            </a:pathLst>
          </a:custGeom>
          <a:solidFill>
            <a:srgbClr val="869ACD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72000" bIns="45720" numCol="1" spcCol="0" rtlCol="0" fromWordArt="0" anchor="ctr" anchorCtr="0" forceAA="0" compatLnSpc="1">
            <a:normAutofit/>
          </a:bodyPr>
          <a:p>
            <a:pPr algn="r"/>
            <a:r>
              <a:rPr lang="en-US" altLang="zh-CN" sz="2800" b="1" dirty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rPr>
              <a:t>01</a:t>
            </a:r>
            <a:endParaRPr lang="zh-CN" altLang="en-US" sz="2800" b="1" dirty="0">
              <a:solidFill>
                <a:srgbClr val="FFFFFF"/>
              </a:solidFill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>
            <p:custDataLst>
              <p:tags r:id="rId12"/>
            </p:custDataLst>
          </p:nvPr>
        </p:nvSpPr>
        <p:spPr>
          <a:xfrm>
            <a:off x="1513840" y="3188970"/>
            <a:ext cx="1774825" cy="1774825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r>
              <a:rPr lang="zh-CN" altLang="en-US" b="1" dirty="0">
                <a:solidFill>
                  <a:schemeClr val="bg2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有效提问</a:t>
            </a:r>
            <a:endParaRPr lang="zh-CN" altLang="en-US" b="1" dirty="0" smtClean="0">
              <a:solidFill>
                <a:schemeClr val="bg2">
                  <a:lumMod val="9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13"/>
            </p:custDataLst>
          </p:nvPr>
        </p:nvPicPr>
        <p:blipFill rotWithShape="1">
          <a:blip r:embed="rId8"/>
          <a:srcRect t="50886"/>
          <a:stretch>
            <a:fillRect/>
          </a:stretch>
        </p:blipFill>
        <p:spPr>
          <a:xfrm rot="16200000" flipH="1">
            <a:off x="1933575" y="2665095"/>
            <a:ext cx="986155" cy="609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14"/>
            </p:custDataLst>
          </p:nvPr>
        </p:nvPicPr>
        <p:blipFill rotWithShape="1">
          <a:blip r:embed="rId8"/>
          <a:srcRect t="50886"/>
          <a:stretch>
            <a:fillRect/>
          </a:stretch>
        </p:blipFill>
        <p:spPr>
          <a:xfrm rot="16200000" flipH="1">
            <a:off x="1933575" y="5427345"/>
            <a:ext cx="986155" cy="60960"/>
          </a:xfrm>
          <a:prstGeom prst="rect">
            <a:avLst/>
          </a:prstGeom>
        </p:spPr>
      </p:pic>
      <p:sp>
        <p:nvSpPr>
          <p:cNvPr id="25" name="椭圆 24"/>
          <p:cNvSpPr/>
          <p:nvPr>
            <p:custDataLst>
              <p:tags r:id="rId15"/>
            </p:custDataLst>
          </p:nvPr>
        </p:nvSpPr>
        <p:spPr>
          <a:xfrm>
            <a:off x="7623810" y="3136900"/>
            <a:ext cx="1878330" cy="1878330"/>
          </a:xfrm>
          <a:prstGeom prst="ellipse">
            <a:avLst/>
          </a:prstGeom>
          <a:solidFill>
            <a:srgbClr val="869ACD"/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endParaRPr lang="zh-CN" altLang="en-US">
              <a:solidFill>
                <a:srgbClr val="FFFFFF"/>
              </a:solidFill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16"/>
            </p:custDataLst>
          </p:nvPr>
        </p:nvSpPr>
        <p:spPr>
          <a:xfrm>
            <a:off x="8557895" y="2385695"/>
            <a:ext cx="1690370" cy="3380740"/>
          </a:xfrm>
          <a:custGeom>
            <a:avLst/>
            <a:gdLst>
              <a:gd name="connsiteX0" fmla="*/ 0 w 1543050"/>
              <a:gd name="connsiteY0" fmla="*/ 0 h 3086100"/>
              <a:gd name="connsiteX1" fmla="*/ 1543050 w 1543050"/>
              <a:gd name="connsiteY1" fmla="*/ 1543050 h 3086100"/>
              <a:gd name="connsiteX2" fmla="*/ 0 w 1543050"/>
              <a:gd name="connsiteY2" fmla="*/ 3086100 h 3086100"/>
              <a:gd name="connsiteX3" fmla="*/ 0 w 1543050"/>
              <a:gd name="connsiteY3" fmla="*/ 2528534 h 3086100"/>
              <a:gd name="connsiteX4" fmla="*/ 985484 w 1543050"/>
              <a:gd name="connsiteY4" fmla="*/ 1543050 h 3086100"/>
              <a:gd name="connsiteX5" fmla="*/ 0 w 1543050"/>
              <a:gd name="connsiteY5" fmla="*/ 557566 h 308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43050" h="3086100">
                <a:moveTo>
                  <a:pt x="0" y="0"/>
                </a:moveTo>
                <a:cubicBezTo>
                  <a:pt x="852203" y="0"/>
                  <a:pt x="1543050" y="690847"/>
                  <a:pt x="1543050" y="1543050"/>
                </a:cubicBezTo>
                <a:cubicBezTo>
                  <a:pt x="1543050" y="2395253"/>
                  <a:pt x="852203" y="3086100"/>
                  <a:pt x="0" y="3086100"/>
                </a:cubicBezTo>
                <a:lnTo>
                  <a:pt x="0" y="2528534"/>
                </a:lnTo>
                <a:cubicBezTo>
                  <a:pt x="544268" y="2528534"/>
                  <a:pt x="985484" y="2087318"/>
                  <a:pt x="985484" y="1543050"/>
                </a:cubicBezTo>
                <a:cubicBezTo>
                  <a:pt x="985484" y="998782"/>
                  <a:pt x="544268" y="557566"/>
                  <a:pt x="0" y="557566"/>
                </a:cubicBezTo>
                <a:close/>
              </a:path>
            </a:pathLst>
          </a:custGeom>
          <a:solidFill>
            <a:srgbClr val="869ACD">
              <a:lumMod val="60000"/>
              <a:lumOff val="40000"/>
            </a:srgbClr>
          </a:solidFill>
          <a:ln>
            <a:noFill/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72000" bIns="45720" numCol="1" spcCol="0" rtlCol="0" fromWordArt="0" anchor="ctr" anchorCtr="0" forceAA="0" compatLnSpc="1">
            <a:normAutofit/>
          </a:bodyPr>
          <a:p>
            <a:pPr algn="r"/>
            <a:r>
              <a:rPr lang="en-US" altLang="zh-CN" sz="2800" b="1" dirty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rPr>
              <a:t>03</a:t>
            </a:r>
            <a:endParaRPr lang="zh-CN" altLang="en-US" sz="2800" b="1" dirty="0">
              <a:solidFill>
                <a:srgbClr val="FFFFFF"/>
              </a:solidFill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>
            <p:custDataLst>
              <p:tags r:id="rId17"/>
            </p:custDataLst>
          </p:nvPr>
        </p:nvSpPr>
        <p:spPr>
          <a:xfrm>
            <a:off x="7675880" y="3189605"/>
            <a:ext cx="1774825" cy="1774825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rgbClr val="DEAB81">
              <a:shade val="50000"/>
            </a:srgbClr>
          </a:lnRef>
          <a:fillRef idx="1">
            <a:srgbClr val="DEAB81"/>
          </a:fillRef>
          <a:effectRef idx="0">
            <a:srgbClr val="DEAB81"/>
          </a:effectRef>
          <a:fontRef idx="minor">
            <a:srgbClr val="FFFFFF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p>
            <a:pPr algn="ctr"/>
            <a:r>
              <a:rPr lang="zh-CN" altLang="en-US" b="1" dirty="0">
                <a:solidFill>
                  <a:schemeClr val="bg2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及时确认</a:t>
            </a:r>
            <a:endParaRPr lang="zh-CN" altLang="en-US" b="1" dirty="0" smtClean="0">
              <a:solidFill>
                <a:schemeClr val="bg2">
                  <a:lumMod val="9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pic>
        <p:nvPicPr>
          <p:cNvPr id="33" name="图片 32"/>
          <p:cNvPicPr>
            <a:picLocks noChangeAspect="1"/>
          </p:cNvPicPr>
          <p:nvPr>
            <p:custDataLst>
              <p:tags r:id="rId18"/>
            </p:custDataLst>
          </p:nvPr>
        </p:nvPicPr>
        <p:blipFill rotWithShape="1">
          <a:blip r:embed="rId8"/>
          <a:srcRect t="50886"/>
          <a:stretch>
            <a:fillRect/>
          </a:stretch>
        </p:blipFill>
        <p:spPr>
          <a:xfrm rot="16200000" flipH="1">
            <a:off x="8094980" y="2665730"/>
            <a:ext cx="986155" cy="609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19"/>
            </p:custDataLst>
          </p:nvPr>
        </p:nvPicPr>
        <p:blipFill rotWithShape="1">
          <a:blip r:embed="rId8"/>
          <a:srcRect t="50886"/>
          <a:stretch>
            <a:fillRect/>
          </a:stretch>
        </p:blipFill>
        <p:spPr>
          <a:xfrm rot="16200000" flipH="1">
            <a:off x="8094980" y="5427980"/>
            <a:ext cx="986155" cy="60960"/>
          </a:xfrm>
          <a:prstGeom prst="rect">
            <a:avLst/>
          </a:prstGeom>
        </p:spPr>
      </p:pic>
    </p:spTree>
    <p:custDataLst>
      <p:tags r:id="rId20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2" name="组合 41"/>
          <p:cNvGrpSpPr/>
          <p:nvPr/>
        </p:nvGrpSpPr>
        <p:grpSpPr>
          <a:xfrm>
            <a:off x="2252980" y="1367155"/>
            <a:ext cx="5132070" cy="4124325"/>
            <a:chOff x="6068" y="2282"/>
            <a:chExt cx="8082" cy="6495"/>
          </a:xfrm>
        </p:grpSpPr>
        <p:sp>
          <p:nvSpPr>
            <p:cNvPr id="18" name="椭圆 17"/>
            <p:cNvSpPr/>
            <p:nvPr/>
          </p:nvSpPr>
          <p:spPr>
            <a:xfrm>
              <a:off x="6068" y="2282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1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068" y="3951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2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068" y="5620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3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068" y="7289"/>
              <a:ext cx="1252" cy="1273"/>
            </a:xfrm>
            <a:prstGeom prst="ellipse">
              <a:avLst/>
            </a:prstGeom>
            <a:solidFill>
              <a:srgbClr val="3E6D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4</a:t>
              </a:r>
              <a:endParaRPr lang="en-US" altLang="zh-CN" sz="32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8034" y="2380"/>
              <a:ext cx="6116" cy="6397"/>
              <a:chOff x="8654" y="2338"/>
              <a:chExt cx="6116" cy="639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8654" y="7465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 sz="3200"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沟通的修炼</a:t>
                </a:r>
                <a:endParaRPr lang="zh-CN" altLang="en-US" sz="320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8654" y="2338"/>
                <a:ext cx="502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沟通的定义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8654" y="4047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沟通重要性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654" y="5756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沟通的艺术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8654" y="815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1">
                        <a:lumMod val="85000"/>
                      </a:schemeClr>
                    </a:solidFill>
                    <a:cs typeface="汉仪中黑简" panose="02010600000101010101" charset="-122"/>
                  </a:rPr>
                  <a:t>The practice of communication</a:t>
                </a:r>
                <a:endParaRPr lang="zh-CN" altLang="en-US">
                  <a:solidFill>
                    <a:schemeClr val="bg1">
                      <a:lumMod val="8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8654" y="308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Definition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654" y="646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The Art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654" y="477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Importance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</p:grpSp>
      </p:grpSp>
      <p:pic>
        <p:nvPicPr>
          <p:cNvPr id="2" name="图片 1" descr="C:/Users/LDP004/AppData/Local/Temp/picturecompress_20211105111920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2940" y="4349115"/>
            <a:ext cx="3776980" cy="2518410"/>
          </a:xfrm>
          <a:prstGeom prst="rect">
            <a:avLst/>
          </a:prstGeom>
        </p:spPr>
      </p:pic>
      <p:pic>
        <p:nvPicPr>
          <p:cNvPr id="3" name="图片 2" descr="32303235303832323b32303235353237353bb6d4b9b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15225" y="4685030"/>
            <a:ext cx="914400" cy="9144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3501390" y="5594350"/>
            <a:ext cx="4561205" cy="1905"/>
          </a:xfrm>
          <a:prstGeom prst="line">
            <a:avLst/>
          </a:prstGeom>
          <a:ln w="19050">
            <a:solidFill>
              <a:srgbClr val="4476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弧形 5"/>
          <p:cNvSpPr/>
          <p:nvPr>
            <p:custDataLst>
              <p:tags r:id="rId1"/>
            </p:custDataLst>
          </p:nvPr>
        </p:nvSpPr>
        <p:spPr>
          <a:xfrm>
            <a:off x="3138170" y="1997075"/>
            <a:ext cx="5944235" cy="6094730"/>
          </a:xfrm>
          <a:prstGeom prst="arc">
            <a:avLst>
              <a:gd name="adj1" fmla="val 10856911"/>
              <a:gd name="adj2" fmla="val 0"/>
            </a:avLst>
          </a:prstGeom>
          <a:ln w="69850" cap="rnd">
            <a:solidFill>
              <a:sysClr val="window" lastClr="FFFFFF">
                <a:lumMod val="75000"/>
              </a:sysClr>
            </a:solidFill>
            <a:prstDash val="sysDot"/>
            <a:round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pic>
        <p:nvPicPr>
          <p:cNvPr id="3" name="图片 2" descr="303b343132373633373bd0decdbc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00125" y="786130"/>
            <a:ext cx="373380" cy="391795"/>
          </a:xfrm>
          <a:prstGeom prst="rect">
            <a:avLst/>
          </a:prstGeom>
        </p:spPr>
      </p:pic>
      <p:sp>
        <p:nvSpPr>
          <p:cNvPr id="7" name="椭圆 6"/>
          <p:cNvSpPr/>
          <p:nvPr>
            <p:custDataLst>
              <p:tags r:id="rId4"/>
            </p:custDataLst>
          </p:nvPr>
        </p:nvSpPr>
        <p:spPr>
          <a:xfrm>
            <a:off x="5849620" y="2096770"/>
            <a:ext cx="711835" cy="74676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762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32" name="梯形 31"/>
          <p:cNvSpPr/>
          <p:nvPr>
            <p:custDataLst>
              <p:tags r:id="rId5"/>
            </p:custDataLst>
          </p:nvPr>
        </p:nvSpPr>
        <p:spPr>
          <a:xfrm flipV="1">
            <a:off x="4841240" y="4466590"/>
            <a:ext cx="2568575" cy="1273175"/>
          </a:xfrm>
          <a:prstGeom prst="trapezoid">
            <a:avLst/>
          </a:prstGeom>
          <a:solidFill>
            <a:srgbClr val="4D576B">
              <a:lumMod val="20000"/>
              <a:lumOff val="80000"/>
            </a:srgbClr>
          </a:solidFill>
          <a:ln w="57150">
            <a:solidFill>
              <a:sysClr val="window" lastClr="FFFFFF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33" name="圆角矩形 32"/>
          <p:cNvSpPr/>
          <p:nvPr>
            <p:custDataLst>
              <p:tags r:id="rId6"/>
            </p:custDataLst>
          </p:nvPr>
        </p:nvSpPr>
        <p:spPr>
          <a:xfrm>
            <a:off x="4712335" y="4345305"/>
            <a:ext cx="2827020" cy="255270"/>
          </a:xfrm>
          <a:prstGeom prst="roundRect">
            <a:avLst>
              <a:gd name="adj" fmla="val 20769"/>
            </a:avLst>
          </a:prstGeom>
          <a:solidFill>
            <a:srgbClr val="4D576B">
              <a:lumMod val="20000"/>
              <a:lumOff val="80000"/>
            </a:srgbClr>
          </a:solidFill>
          <a:ln w="57150">
            <a:solidFill>
              <a:sysClr val="window" lastClr="FFFFFF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30" name="圆角矩形 29"/>
          <p:cNvSpPr/>
          <p:nvPr>
            <p:custDataLst>
              <p:tags r:id="rId7"/>
            </p:custDataLst>
          </p:nvPr>
        </p:nvSpPr>
        <p:spPr>
          <a:xfrm rot="5109056">
            <a:off x="5913120" y="3898265"/>
            <a:ext cx="1094740" cy="189230"/>
          </a:xfrm>
          <a:prstGeom prst="roundRect">
            <a:avLst/>
          </a:prstGeom>
          <a:solidFill>
            <a:srgbClr val="4D576B">
              <a:lumMod val="20000"/>
              <a:lumOff val="80000"/>
            </a:srgbClr>
          </a:solidFill>
          <a:ln w="57150">
            <a:solidFill>
              <a:sysClr val="window" lastClr="FFFFFF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31" name="圆角矩形 30"/>
          <p:cNvSpPr/>
          <p:nvPr>
            <p:custDataLst>
              <p:tags r:id="rId8"/>
            </p:custDataLst>
          </p:nvPr>
        </p:nvSpPr>
        <p:spPr>
          <a:xfrm rot="6570399">
            <a:off x="5278755" y="3898265"/>
            <a:ext cx="1094740" cy="189230"/>
          </a:xfrm>
          <a:prstGeom prst="roundRect">
            <a:avLst/>
          </a:prstGeom>
          <a:solidFill>
            <a:srgbClr val="4D576B">
              <a:lumMod val="20000"/>
              <a:lumOff val="80000"/>
            </a:srgbClr>
          </a:solidFill>
          <a:ln w="57150">
            <a:solidFill>
              <a:sysClr val="window" lastClr="FFFFFF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8" name="椭圆 7"/>
          <p:cNvSpPr/>
          <p:nvPr>
            <p:custDataLst>
              <p:tags r:id="rId9"/>
            </p:custDataLst>
          </p:nvPr>
        </p:nvSpPr>
        <p:spPr>
          <a:xfrm>
            <a:off x="3306445" y="4780915"/>
            <a:ext cx="711835" cy="746760"/>
          </a:xfrm>
          <a:prstGeom prst="ellipse">
            <a:avLst/>
          </a:prstGeom>
          <a:solidFill>
            <a:srgbClr val="1F74AD"/>
          </a:solidFill>
          <a:ln w="762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9" name="椭圆 8"/>
          <p:cNvSpPr/>
          <p:nvPr>
            <p:custDataLst>
              <p:tags r:id="rId10"/>
            </p:custDataLst>
          </p:nvPr>
        </p:nvSpPr>
        <p:spPr>
          <a:xfrm>
            <a:off x="7625715" y="3055620"/>
            <a:ext cx="711835" cy="746760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 w="762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1"/>
            </p:custDataLst>
          </p:nvPr>
        </p:nvSpPr>
        <p:spPr>
          <a:xfrm>
            <a:off x="5260340" y="4927600"/>
            <a:ext cx="1824355" cy="419735"/>
          </a:xfrm>
          <a:prstGeom prst="rect">
            <a:avLst/>
          </a:prstGeom>
          <a:noFill/>
        </p:spPr>
        <p:txBody>
          <a:bodyPr wrap="square" lIns="90000" tIns="0" rIns="90000" bIns="46800" anchor="ctr" anchorCtr="1">
            <a:normAutofit/>
          </a:bodyPr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000" spc="150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沟通的修炼</a:t>
            </a:r>
            <a:endParaRPr lang="zh-CN" altLang="en-US" sz="2000" spc="150" dirty="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8" name="矩形 27"/>
          <p:cNvSpPr/>
          <p:nvPr>
            <p:custDataLst>
              <p:tags r:id="rId12"/>
            </p:custDataLst>
          </p:nvPr>
        </p:nvSpPr>
        <p:spPr>
          <a:xfrm>
            <a:off x="1160145" y="2891155"/>
            <a:ext cx="2013585" cy="353695"/>
          </a:xfrm>
          <a:prstGeom prst="rect">
            <a:avLst/>
          </a:prstGeom>
        </p:spPr>
        <p:txBody>
          <a:bodyPr wrap="square" lIns="90000" tIns="46800" rIns="90000" bIns="0" anchor="b" anchorCtr="0">
            <a:noAutofit/>
          </a:bodyPr>
          <a:p>
            <a:pPr lvl="0" algn="r" defTabSz="913765">
              <a:lnSpc>
                <a:spcPct val="120000"/>
              </a:lnSpc>
            </a:pPr>
            <a:r>
              <a:rPr lang="zh-CN" altLang="en-US" sz="2000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听的技巧</a:t>
            </a:r>
            <a:endParaRPr lang="zh-CN" altLang="en-US" sz="2000" b="1" spc="300" dirty="0">
              <a:solidFill>
                <a:srgbClr val="3498DB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13"/>
            </p:custDataLst>
          </p:nvPr>
        </p:nvSpPr>
        <p:spPr>
          <a:xfrm>
            <a:off x="8765540" y="3157855"/>
            <a:ext cx="2719705" cy="419735"/>
          </a:xfrm>
          <a:prstGeom prst="rect">
            <a:avLst/>
          </a:prstGeom>
          <a:noFill/>
        </p:spPr>
        <p:txBody>
          <a:bodyPr wrap="square" lIns="90000" tIns="0" rIns="90000" bIns="46800" anchor="ctr" anchorCtr="0">
            <a:noAutofit/>
          </a:bodyPr>
          <a:p>
            <a:pPr defTabSz="913765">
              <a:lnSpc>
                <a:spcPct val="12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客户更在乎你怎么说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26" name="矩形 25"/>
          <p:cNvSpPr/>
          <p:nvPr>
            <p:custDataLst>
              <p:tags r:id="rId14"/>
            </p:custDataLst>
          </p:nvPr>
        </p:nvSpPr>
        <p:spPr>
          <a:xfrm>
            <a:off x="8762365" y="2789555"/>
            <a:ext cx="1958340" cy="353695"/>
          </a:xfrm>
          <a:prstGeom prst="rect">
            <a:avLst/>
          </a:prstGeom>
        </p:spPr>
        <p:txBody>
          <a:bodyPr wrap="square" lIns="90000" tIns="46800" rIns="90000" bIns="0" anchor="b" anchorCtr="0">
            <a:noAutofit/>
          </a:bodyPr>
          <a:p>
            <a:pPr lvl="0" defTabSz="913765">
              <a:lnSpc>
                <a:spcPct val="120000"/>
              </a:lnSpc>
            </a:pPr>
            <a:r>
              <a:rPr lang="zh-CN" altLang="en-US" sz="2000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说的技巧</a:t>
            </a:r>
            <a:endParaRPr lang="zh-CN" altLang="en-US" sz="2000" b="1" spc="300" dirty="0">
              <a:solidFill>
                <a:srgbClr val="9BBB59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24" name="矩形 23"/>
          <p:cNvSpPr/>
          <p:nvPr>
            <p:custDataLst>
              <p:tags r:id="rId15"/>
            </p:custDataLst>
          </p:nvPr>
        </p:nvSpPr>
        <p:spPr>
          <a:xfrm>
            <a:off x="930275" y="4740910"/>
            <a:ext cx="2013585" cy="353695"/>
          </a:xfrm>
          <a:prstGeom prst="rect">
            <a:avLst/>
          </a:prstGeom>
        </p:spPr>
        <p:txBody>
          <a:bodyPr wrap="square" lIns="90000" tIns="46800" rIns="90000" bIns="0" anchor="b" anchorCtr="0">
            <a:noAutofit/>
          </a:bodyPr>
          <a:p>
            <a:pPr lvl="0" algn="r" defTabSz="913765">
              <a:lnSpc>
                <a:spcPct val="120000"/>
              </a:lnSpc>
            </a:pPr>
            <a:r>
              <a:rPr lang="zh-CN" altLang="en-US" sz="2000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看的技巧</a:t>
            </a:r>
            <a:endParaRPr lang="zh-CN" altLang="en-US" sz="1700" b="1" spc="300" dirty="0">
              <a:solidFill>
                <a:srgbClr val="1F74AD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16"/>
            </p:custDataLst>
          </p:nvPr>
        </p:nvSpPr>
        <p:spPr>
          <a:xfrm>
            <a:off x="9172575" y="5049520"/>
            <a:ext cx="2529840" cy="419735"/>
          </a:xfrm>
          <a:prstGeom prst="rect">
            <a:avLst/>
          </a:prstGeom>
          <a:noFill/>
        </p:spPr>
        <p:txBody>
          <a:bodyPr wrap="square" lIns="90000" tIns="0" rIns="90000" bIns="46800" anchor="ctr" anchorCtr="0">
            <a:noAutofit/>
          </a:bodyPr>
          <a:p>
            <a:pPr defTabSz="913765">
              <a:lnSpc>
                <a:spcPct val="12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如何运用身体的语言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7"/>
            </p:custDataLst>
          </p:nvPr>
        </p:nvSpPr>
        <p:spPr>
          <a:xfrm>
            <a:off x="9169400" y="4657725"/>
            <a:ext cx="1958340" cy="353695"/>
          </a:xfrm>
          <a:prstGeom prst="rect">
            <a:avLst/>
          </a:prstGeom>
        </p:spPr>
        <p:txBody>
          <a:bodyPr wrap="square" lIns="90000" tIns="46800" rIns="90000" bIns="0" anchor="b" anchorCtr="0">
            <a:noAutofit/>
          </a:bodyPr>
          <a:p>
            <a:pPr lvl="0" defTabSz="913765">
              <a:lnSpc>
                <a:spcPct val="120000"/>
              </a:lnSpc>
            </a:pPr>
            <a:r>
              <a:rPr lang="zh-CN" altLang="en-US" sz="2000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动的技巧</a:t>
            </a:r>
            <a:endParaRPr lang="zh-CN" altLang="en-US" sz="2000" b="1" spc="300" dirty="0">
              <a:solidFill>
                <a:srgbClr val="FFC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12" name="椭圆 11"/>
          <p:cNvSpPr/>
          <p:nvPr>
            <p:custDataLst>
              <p:tags r:id="rId18"/>
            </p:custDataLst>
          </p:nvPr>
        </p:nvSpPr>
        <p:spPr>
          <a:xfrm>
            <a:off x="3903345" y="2948940"/>
            <a:ext cx="711835" cy="746760"/>
          </a:xfrm>
          <a:prstGeom prst="ellipse">
            <a:avLst/>
          </a:prstGeom>
          <a:solidFill>
            <a:srgbClr val="3498DB"/>
          </a:solidFill>
          <a:ln w="762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3" name="椭圆 12"/>
          <p:cNvSpPr/>
          <p:nvPr>
            <p:custDataLst>
              <p:tags r:id="rId19"/>
            </p:custDataLst>
          </p:nvPr>
        </p:nvSpPr>
        <p:spPr>
          <a:xfrm>
            <a:off x="8119110" y="4600575"/>
            <a:ext cx="711835" cy="746760"/>
          </a:xfrm>
          <a:prstGeom prst="ellipse">
            <a:avLst/>
          </a:prstGeom>
          <a:solidFill>
            <a:srgbClr val="3B6890"/>
          </a:solidFill>
          <a:ln w="76200"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anchor="ctr"/>
          <a:p>
            <a:pPr algn="ctr">
              <a:lnSpc>
                <a:spcPct val="130000"/>
              </a:lnSpc>
            </a:pPr>
            <a:endParaRPr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37" name="文本框 36"/>
          <p:cNvSpPr txBox="1"/>
          <p:nvPr>
            <p:custDataLst>
              <p:tags r:id="rId20"/>
            </p:custDataLst>
          </p:nvPr>
        </p:nvSpPr>
        <p:spPr>
          <a:xfrm>
            <a:off x="4966335" y="1495425"/>
            <a:ext cx="2392680" cy="419735"/>
          </a:xfrm>
          <a:prstGeom prst="rect">
            <a:avLst/>
          </a:prstGeom>
          <a:noFill/>
        </p:spPr>
        <p:txBody>
          <a:bodyPr wrap="square" lIns="90000" tIns="0" rIns="90000" bIns="46800" anchor="ctr" anchorCtr="0">
            <a:noAutofit/>
          </a:bodyPr>
          <a:p>
            <a:pPr algn="ctr" defTabSz="913765">
              <a:lnSpc>
                <a:spcPct val="120000"/>
              </a:lnSpc>
            </a:pPr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如何提供微笑服务</a:t>
            </a:r>
            <a:endParaRPr lang="zh-CN" altLang="en-US" sz="2000" spc="150" dirty="0">
              <a:solidFill>
                <a:schemeClr val="bg1">
                  <a:lumMod val="7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38" name="矩形 37"/>
          <p:cNvSpPr/>
          <p:nvPr>
            <p:custDataLst>
              <p:tags r:id="rId21"/>
            </p:custDataLst>
          </p:nvPr>
        </p:nvSpPr>
        <p:spPr>
          <a:xfrm>
            <a:off x="4966335" y="1059815"/>
            <a:ext cx="2013585" cy="353695"/>
          </a:xfrm>
          <a:prstGeom prst="rect">
            <a:avLst/>
          </a:prstGeom>
        </p:spPr>
        <p:txBody>
          <a:bodyPr wrap="square" lIns="90000" tIns="46800" rIns="90000" bIns="0" anchor="b" anchorCtr="0">
            <a:noAutofit/>
          </a:bodyPr>
          <a:p>
            <a:pPr lvl="0" algn="ctr" defTabSz="913765">
              <a:lnSpc>
                <a:spcPct val="120000"/>
              </a:lnSpc>
            </a:pPr>
            <a:r>
              <a:rPr lang="zh-CN" altLang="en-US" sz="2000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笑的技巧</a:t>
            </a:r>
            <a:endParaRPr lang="zh-CN" altLang="en-US" sz="2000" b="1" spc="300" dirty="0">
              <a:solidFill>
                <a:srgbClr val="69A35B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48765" y="78613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沟通的修炼</a:t>
            </a:r>
            <a:endParaRPr lang="zh-CN" altLang="en-US" sz="32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297305" y="5167630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如何观察客户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47725" y="3244850"/>
            <a:ext cx="2722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000" dirty="0">
                <a:solidFill>
                  <a:schemeClr val="bg1">
                    <a:lumMod val="7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如何拉近与客户的关系</a:t>
            </a:r>
            <a:endParaRPr lang="zh-CN" altLang="en-US" sz="2000" dirty="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pic>
        <p:nvPicPr>
          <p:cNvPr id="35" name="图片 34" descr="303b32313537383032363bd1dbbea6"/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426460" y="4927600"/>
            <a:ext cx="476885" cy="476885"/>
          </a:xfrm>
          <a:prstGeom prst="rect">
            <a:avLst/>
          </a:prstGeom>
        </p:spPr>
      </p:pic>
      <p:pic>
        <p:nvPicPr>
          <p:cNvPr id="36" name="图片 35" descr="343435383231383b333633383134373bb6fab6e4"/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098290" y="3180715"/>
            <a:ext cx="287655" cy="287655"/>
          </a:xfrm>
          <a:prstGeom prst="rect">
            <a:avLst/>
          </a:prstGeom>
        </p:spPr>
      </p:pic>
      <p:pic>
        <p:nvPicPr>
          <p:cNvPr id="39" name="图片 38" descr="333639373235323b333635353432363bd0a6c1b3"/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020435" y="2244090"/>
            <a:ext cx="370205" cy="370205"/>
          </a:xfrm>
          <a:prstGeom prst="rect">
            <a:avLst/>
          </a:prstGeom>
        </p:spPr>
      </p:pic>
      <p:pic>
        <p:nvPicPr>
          <p:cNvPr id="41" name="图片 40" descr="343435383231353b333634323539333bd7ec"/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825740" y="3244850"/>
            <a:ext cx="311785" cy="311785"/>
          </a:xfrm>
          <a:prstGeom prst="rect">
            <a:avLst/>
          </a:prstGeom>
        </p:spPr>
      </p:pic>
      <p:pic>
        <p:nvPicPr>
          <p:cNvPr id="42" name="图片 41" descr="32313535303037383b32313535303139313bd4cbb6afc8c8c9ed"/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289925" y="4780915"/>
            <a:ext cx="369570" cy="369570"/>
          </a:xfrm>
          <a:prstGeom prst="rect">
            <a:avLst/>
          </a:prstGeom>
        </p:spPr>
      </p:pic>
    </p:spTree>
    <p:custDataLst>
      <p:tags r:id="rId3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03b343132373633373bd0decdbc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00125" y="760730"/>
            <a:ext cx="373380" cy="3917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48765" y="76073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沟通的修炼</a:t>
            </a:r>
            <a:endParaRPr lang="zh-CN" altLang="en-US" sz="32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8305" y="2446655"/>
            <a:ext cx="8702675" cy="17145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汉仪中黑简" panose="02010600000101010101" charset="-122"/>
              <a:buNone/>
            </a:pPr>
            <a:r>
              <a:rPr lang="en-US" altLang="zh-CN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1</a:t>
            </a: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、观察顾客要求目光敏锐、行动迅速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汉仪中黑简" panose="02010600000101010101" charset="-122"/>
              <a:buNone/>
            </a:pPr>
            <a:r>
              <a:rPr lang="en-US" altLang="zh-CN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2</a:t>
            </a: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、观察顾客要求感情投入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汉仪中黑简" panose="02010600000101010101" charset="-122"/>
              <a:buNone/>
            </a:pP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3</a:t>
            </a:r>
            <a:r>
              <a:rPr lang="zh-CN" altLang="en-US" sz="2200" b="1" dirty="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、目光接触的技巧（</a:t>
            </a: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口诀：“生客看大三角、熟客看倒 三角、不生不熟看小三角”）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pic>
        <p:nvPicPr>
          <p:cNvPr id="4" name="图片 3" descr="32313534303433353b32313534303432343bcdfbd4b6beb5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73505" y="4905375"/>
            <a:ext cx="914400" cy="914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78305" y="1634490"/>
            <a:ext cx="1782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看的技巧</a:t>
            </a:r>
            <a:r>
              <a:rPr lang="en-US" altLang="zh-CN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:</a:t>
            </a:r>
            <a:endParaRPr lang="en-US" altLang="zh-CN" sz="28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03b343132373633373bd0decdbc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00125" y="760730"/>
            <a:ext cx="373380" cy="3917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48765" y="76073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沟通的修炼</a:t>
            </a:r>
            <a:endParaRPr lang="zh-CN" altLang="en-US" sz="32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6560" y="1704975"/>
            <a:ext cx="5338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怎么听，听的五个层次、三步曲</a:t>
            </a:r>
            <a:r>
              <a:rPr lang="en-US" altLang="zh-CN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:</a:t>
            </a:r>
            <a:endParaRPr lang="en-US" altLang="zh-CN" sz="28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1505326" y="2565694"/>
            <a:ext cx="1312357" cy="1312356"/>
          </a:xfrm>
          <a:prstGeom prst="ellipse">
            <a:avLst/>
          </a:prstGeom>
          <a:solidFill>
            <a:srgbClr val="42719B"/>
          </a:solidFill>
          <a:ln w="28575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b="1" spc="300" dirty="0">
              <a:solidFill>
                <a:srgbClr val="FFFFFF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6" name="任意多边形 5"/>
          <p:cNvSpPr/>
          <p:nvPr>
            <p:custDataLst>
              <p:tags r:id="rId4"/>
            </p:custDataLst>
          </p:nvPr>
        </p:nvSpPr>
        <p:spPr>
          <a:xfrm>
            <a:off x="1467148" y="2471456"/>
            <a:ext cx="1444774" cy="1500833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9" name="燕尾形 8"/>
          <p:cNvSpPr/>
          <p:nvPr>
            <p:custDataLst>
              <p:tags r:id="rId5"/>
            </p:custDataLst>
          </p:nvPr>
        </p:nvSpPr>
        <p:spPr>
          <a:xfrm>
            <a:off x="2962111" y="2979279"/>
            <a:ext cx="356507" cy="485186"/>
          </a:xfrm>
          <a:prstGeom prst="chevron">
            <a:avLst/>
          </a:prstGeom>
          <a:solidFill>
            <a:srgbClr val="42719B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12" name="燕尾形 11"/>
          <p:cNvSpPr/>
          <p:nvPr>
            <p:custDataLst>
              <p:tags r:id="rId6"/>
            </p:custDataLst>
          </p:nvPr>
        </p:nvSpPr>
        <p:spPr>
          <a:xfrm>
            <a:off x="4919833" y="2979279"/>
            <a:ext cx="356507" cy="485186"/>
          </a:xfrm>
          <a:prstGeom prst="chevron">
            <a:avLst/>
          </a:prstGeom>
          <a:solidFill>
            <a:srgbClr val="528AB0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1" name="燕尾形 20"/>
          <p:cNvSpPr/>
          <p:nvPr>
            <p:custDataLst>
              <p:tags r:id="rId7"/>
            </p:custDataLst>
          </p:nvPr>
        </p:nvSpPr>
        <p:spPr>
          <a:xfrm>
            <a:off x="6877556" y="2979279"/>
            <a:ext cx="356507" cy="485186"/>
          </a:xfrm>
          <a:prstGeom prst="chevron">
            <a:avLst/>
          </a:prstGeom>
          <a:solidFill>
            <a:srgbClr val="3C6992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10" name="椭圆 9"/>
          <p:cNvSpPr/>
          <p:nvPr>
            <p:custDataLst>
              <p:tags r:id="rId8"/>
            </p:custDataLst>
          </p:nvPr>
        </p:nvSpPr>
        <p:spPr>
          <a:xfrm>
            <a:off x="3430283" y="2565694"/>
            <a:ext cx="1312357" cy="1312356"/>
          </a:xfrm>
          <a:prstGeom prst="ellipse">
            <a:avLst/>
          </a:prstGeom>
          <a:solidFill>
            <a:srgbClr val="528AB0"/>
          </a:solidFill>
          <a:ln w="28575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b="1" spc="300" dirty="0">
              <a:solidFill>
                <a:srgbClr val="FFFFFF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11" name="任意多边形 10"/>
          <p:cNvSpPr/>
          <p:nvPr>
            <p:custDataLst>
              <p:tags r:id="rId9"/>
            </p:custDataLst>
          </p:nvPr>
        </p:nvSpPr>
        <p:spPr>
          <a:xfrm>
            <a:off x="3392105" y="2471456"/>
            <a:ext cx="1444774" cy="1500833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5388897" y="2565694"/>
            <a:ext cx="1312357" cy="1312356"/>
          </a:xfrm>
          <a:prstGeom prst="ellipse">
            <a:avLst/>
          </a:prstGeom>
          <a:solidFill>
            <a:srgbClr val="42719B"/>
          </a:solidFill>
          <a:ln w="28575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b="1" spc="300" dirty="0">
              <a:solidFill>
                <a:srgbClr val="FFFFFF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13" name="任意多边形 12"/>
          <p:cNvSpPr/>
          <p:nvPr>
            <p:custDataLst>
              <p:tags r:id="rId11"/>
            </p:custDataLst>
          </p:nvPr>
        </p:nvSpPr>
        <p:spPr>
          <a:xfrm>
            <a:off x="5350718" y="2471456"/>
            <a:ext cx="1444774" cy="1500833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>
            <p:custDataLst>
              <p:tags r:id="rId12"/>
            </p:custDataLst>
          </p:nvPr>
        </p:nvSpPr>
        <p:spPr>
          <a:xfrm>
            <a:off x="7350464" y="2565694"/>
            <a:ext cx="1312357" cy="1312356"/>
          </a:xfrm>
          <a:prstGeom prst="ellipse">
            <a:avLst/>
          </a:prstGeom>
          <a:solidFill>
            <a:srgbClr val="528AB0"/>
          </a:solidFill>
          <a:ln w="28575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b="1" spc="300" dirty="0">
              <a:solidFill>
                <a:srgbClr val="FFFFFF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4" name="任意多边形 23"/>
          <p:cNvSpPr/>
          <p:nvPr>
            <p:custDataLst>
              <p:tags r:id="rId13"/>
            </p:custDataLst>
          </p:nvPr>
        </p:nvSpPr>
        <p:spPr>
          <a:xfrm>
            <a:off x="7312284" y="2471456"/>
            <a:ext cx="1444774" cy="1500833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39" name="燕尾形 38"/>
          <p:cNvSpPr/>
          <p:nvPr>
            <p:custDataLst>
              <p:tags r:id="rId14"/>
            </p:custDataLst>
          </p:nvPr>
        </p:nvSpPr>
        <p:spPr>
          <a:xfrm>
            <a:off x="8835279" y="2979279"/>
            <a:ext cx="356507" cy="485186"/>
          </a:xfrm>
          <a:prstGeom prst="chevron">
            <a:avLst/>
          </a:prstGeom>
          <a:solidFill>
            <a:srgbClr val="42719B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41" name="椭圆 40"/>
          <p:cNvSpPr/>
          <p:nvPr>
            <p:custDataLst>
              <p:tags r:id="rId15"/>
            </p:custDataLst>
          </p:nvPr>
        </p:nvSpPr>
        <p:spPr>
          <a:xfrm>
            <a:off x="9308190" y="2565694"/>
            <a:ext cx="1312357" cy="1312356"/>
          </a:xfrm>
          <a:prstGeom prst="ellipse">
            <a:avLst/>
          </a:prstGeom>
          <a:solidFill>
            <a:srgbClr val="42719B"/>
          </a:solidFill>
          <a:ln w="28575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b="1" spc="300" dirty="0">
              <a:solidFill>
                <a:srgbClr val="FFFFFF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42" name="任意多边形 41"/>
          <p:cNvSpPr/>
          <p:nvPr>
            <p:custDataLst>
              <p:tags r:id="rId16"/>
            </p:custDataLst>
          </p:nvPr>
        </p:nvSpPr>
        <p:spPr>
          <a:xfrm>
            <a:off x="9270010" y="2471456"/>
            <a:ext cx="1444774" cy="1500833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7"/>
            </p:custDataLst>
          </p:nvPr>
        </p:nvSpPr>
        <p:spPr>
          <a:xfrm>
            <a:off x="1585971" y="2748860"/>
            <a:ext cx="1151066" cy="946024"/>
          </a:xfrm>
          <a:prstGeom prst="rect">
            <a:avLst/>
          </a:prstGeom>
          <a:noFill/>
        </p:spPr>
        <p:txBody>
          <a:bodyPr wrap="square" rtlCol="0" anchor="ctr">
            <a:normAutofit lnSpcReduction="100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8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2445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Arial" panose="020B0604020202020204" pitchFamily="34" charset="0"/>
              </a:rPr>
              <a:t>忽视地听</a:t>
            </a:r>
            <a:endParaRPr lang="zh-CN" altLang="en-US" sz="2445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3538959" y="2748860"/>
            <a:ext cx="1151066" cy="946024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8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24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Arial" panose="020B0604020202020204" pitchFamily="34" charset="0"/>
              </a:rPr>
              <a:t>假装地听</a:t>
            </a:r>
            <a:endParaRPr lang="zh-CN" altLang="en-US" sz="24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19"/>
            </p:custDataLst>
          </p:nvPr>
        </p:nvSpPr>
        <p:spPr>
          <a:xfrm>
            <a:off x="5469543" y="2748860"/>
            <a:ext cx="1151066" cy="946024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8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2715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Arial" panose="020B0604020202020204" pitchFamily="34" charset="0"/>
              </a:rPr>
              <a:t>选择地听</a:t>
            </a:r>
            <a:endParaRPr lang="zh-CN" altLang="en-US" sz="2715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>
            <p:custDataLst>
              <p:tags r:id="rId20"/>
            </p:custDataLst>
          </p:nvPr>
        </p:nvSpPr>
        <p:spPr>
          <a:xfrm>
            <a:off x="7431110" y="2748860"/>
            <a:ext cx="1151066" cy="946024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8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2715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Arial" panose="020B0604020202020204" pitchFamily="34" charset="0"/>
              </a:rPr>
              <a:t>投入地听</a:t>
            </a:r>
            <a:endParaRPr lang="zh-CN" altLang="en-US" sz="2715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>
            <p:custDataLst>
              <p:tags r:id="rId21"/>
            </p:custDataLst>
          </p:nvPr>
        </p:nvSpPr>
        <p:spPr>
          <a:xfrm>
            <a:off x="9388836" y="2748860"/>
            <a:ext cx="1151066" cy="946024"/>
          </a:xfrm>
          <a:prstGeom prst="rect">
            <a:avLst/>
          </a:prstGeom>
          <a:noFill/>
        </p:spPr>
        <p:txBody>
          <a:bodyPr wrap="square" rtlCol="0" anchor="ctr">
            <a:normAutofit lnSpcReduction="20000"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8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2715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Arial" panose="020B0604020202020204" pitchFamily="34" charset="0"/>
              </a:rPr>
              <a:t>同情地听</a:t>
            </a:r>
            <a:endParaRPr lang="zh-CN" altLang="en-US" sz="2715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16" name="椭圆 15"/>
          <p:cNvSpPr/>
          <p:nvPr>
            <p:custDataLst>
              <p:tags r:id="rId22"/>
            </p:custDataLst>
          </p:nvPr>
        </p:nvSpPr>
        <p:spPr>
          <a:xfrm>
            <a:off x="1632326" y="4492919"/>
            <a:ext cx="1312357" cy="1312356"/>
          </a:xfrm>
          <a:prstGeom prst="ellipse">
            <a:avLst/>
          </a:prstGeom>
          <a:solidFill>
            <a:srgbClr val="42719B"/>
          </a:solidFill>
          <a:ln w="28575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b="1" spc="300" dirty="0">
              <a:solidFill>
                <a:srgbClr val="FFFFFF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>
            <p:custDataLst>
              <p:tags r:id="rId23"/>
            </p:custDataLst>
          </p:nvPr>
        </p:nvSpPr>
        <p:spPr>
          <a:xfrm>
            <a:off x="1594148" y="4398681"/>
            <a:ext cx="1444774" cy="1500833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18" name="燕尾形 17"/>
          <p:cNvSpPr/>
          <p:nvPr>
            <p:custDataLst>
              <p:tags r:id="rId24"/>
            </p:custDataLst>
          </p:nvPr>
        </p:nvSpPr>
        <p:spPr>
          <a:xfrm>
            <a:off x="3089111" y="4906504"/>
            <a:ext cx="356507" cy="485186"/>
          </a:xfrm>
          <a:prstGeom prst="chevron">
            <a:avLst/>
          </a:prstGeom>
          <a:solidFill>
            <a:srgbClr val="528AB0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19" name="燕尾形 18"/>
          <p:cNvSpPr/>
          <p:nvPr>
            <p:custDataLst>
              <p:tags r:id="rId25"/>
            </p:custDataLst>
          </p:nvPr>
        </p:nvSpPr>
        <p:spPr>
          <a:xfrm>
            <a:off x="5046833" y="4906504"/>
            <a:ext cx="356507" cy="485186"/>
          </a:xfrm>
          <a:prstGeom prst="chevron">
            <a:avLst/>
          </a:prstGeom>
          <a:solidFill>
            <a:srgbClr val="528AB0"/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>
            <p:custDataLst>
              <p:tags r:id="rId26"/>
            </p:custDataLst>
          </p:nvPr>
        </p:nvSpPr>
        <p:spPr>
          <a:xfrm>
            <a:off x="3557283" y="4492919"/>
            <a:ext cx="1312357" cy="1312356"/>
          </a:xfrm>
          <a:prstGeom prst="ellipse">
            <a:avLst/>
          </a:prstGeom>
          <a:solidFill>
            <a:srgbClr val="528AB0"/>
          </a:solidFill>
          <a:ln w="28575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b="1" spc="300" dirty="0">
              <a:solidFill>
                <a:srgbClr val="FFFFFF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33" name="任意多边形 32"/>
          <p:cNvSpPr/>
          <p:nvPr>
            <p:custDataLst>
              <p:tags r:id="rId27"/>
            </p:custDataLst>
          </p:nvPr>
        </p:nvSpPr>
        <p:spPr>
          <a:xfrm>
            <a:off x="3519105" y="4398681"/>
            <a:ext cx="1444774" cy="1500833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>
            <p:custDataLst>
              <p:tags r:id="rId28"/>
            </p:custDataLst>
          </p:nvPr>
        </p:nvSpPr>
        <p:spPr>
          <a:xfrm>
            <a:off x="5515897" y="4492919"/>
            <a:ext cx="1312357" cy="1312356"/>
          </a:xfrm>
          <a:prstGeom prst="ellipse">
            <a:avLst/>
          </a:prstGeom>
          <a:solidFill>
            <a:srgbClr val="42719B"/>
          </a:solidFill>
          <a:ln w="28575"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b="1" spc="300" dirty="0">
              <a:solidFill>
                <a:srgbClr val="FFFFFF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35" name="任意多边形 34"/>
          <p:cNvSpPr/>
          <p:nvPr>
            <p:custDataLst>
              <p:tags r:id="rId29"/>
            </p:custDataLst>
          </p:nvPr>
        </p:nvSpPr>
        <p:spPr>
          <a:xfrm>
            <a:off x="5477718" y="4398681"/>
            <a:ext cx="1444774" cy="1500833"/>
          </a:xfrm>
          <a:custGeom>
            <a:avLst/>
            <a:gdLst>
              <a:gd name="connsiteX0" fmla="*/ 757956 w 1577106"/>
              <a:gd name="connsiteY0" fmla="*/ 0 h 1638300"/>
              <a:gd name="connsiteX1" fmla="*/ 1577106 w 1577106"/>
              <a:gd name="connsiteY1" fmla="*/ 819150 h 1638300"/>
              <a:gd name="connsiteX2" fmla="*/ 757956 w 1577106"/>
              <a:gd name="connsiteY2" fmla="*/ 1638300 h 1638300"/>
              <a:gd name="connsiteX3" fmla="*/ 3179 w 1577106"/>
              <a:gd name="connsiteY3" fmla="*/ 1138000 h 1638300"/>
              <a:gd name="connsiteX4" fmla="*/ 0 w 1577106"/>
              <a:gd name="connsiteY4" fmla="*/ 1127760 h 1638300"/>
              <a:gd name="connsiteX5" fmla="*/ 62811 w 1577106"/>
              <a:gd name="connsiteY5" fmla="*/ 1127760 h 1638300"/>
              <a:gd name="connsiteX6" fmla="*/ 126428 w 1577106"/>
              <a:gd name="connsiteY6" fmla="*/ 1244966 h 1638300"/>
              <a:gd name="connsiteX7" fmla="*/ 757956 w 1577106"/>
              <a:gd name="connsiteY7" fmla="*/ 1580747 h 1638300"/>
              <a:gd name="connsiteX8" fmla="*/ 1519553 w 1577106"/>
              <a:gd name="connsiteY8" fmla="*/ 819150 h 1638300"/>
              <a:gd name="connsiteX9" fmla="*/ 757956 w 1577106"/>
              <a:gd name="connsiteY9" fmla="*/ 57553 h 1638300"/>
              <a:gd name="connsiteX10" fmla="*/ 738906 w 1577106"/>
              <a:gd name="connsiteY10" fmla="*/ 58515 h 1638300"/>
              <a:gd name="connsiteX11" fmla="*/ 738906 w 1577106"/>
              <a:gd name="connsiteY11" fmla="*/ 962 h 163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77106" h="1638300">
                <a:moveTo>
                  <a:pt x="757956" y="0"/>
                </a:moveTo>
                <a:cubicBezTo>
                  <a:pt x="1210360" y="0"/>
                  <a:pt x="1577106" y="366746"/>
                  <a:pt x="1577106" y="819150"/>
                </a:cubicBezTo>
                <a:cubicBezTo>
                  <a:pt x="1577106" y="1271554"/>
                  <a:pt x="1210360" y="1638300"/>
                  <a:pt x="757956" y="1638300"/>
                </a:cubicBezTo>
                <a:cubicBezTo>
                  <a:pt x="418653" y="1638300"/>
                  <a:pt x="127533" y="1432005"/>
                  <a:pt x="3179" y="1138000"/>
                </a:cubicBezTo>
                <a:lnTo>
                  <a:pt x="0" y="1127760"/>
                </a:lnTo>
                <a:lnTo>
                  <a:pt x="62811" y="1127760"/>
                </a:lnTo>
                <a:lnTo>
                  <a:pt x="126428" y="1244966"/>
                </a:lnTo>
                <a:cubicBezTo>
                  <a:pt x="263293" y="1447552"/>
                  <a:pt x="495070" y="1580747"/>
                  <a:pt x="757956" y="1580747"/>
                </a:cubicBezTo>
                <a:cubicBezTo>
                  <a:pt x="1178574" y="1580747"/>
                  <a:pt x="1519553" y="1239768"/>
                  <a:pt x="1519553" y="819150"/>
                </a:cubicBezTo>
                <a:cubicBezTo>
                  <a:pt x="1519553" y="398532"/>
                  <a:pt x="1178574" y="57553"/>
                  <a:pt x="757956" y="57553"/>
                </a:cubicBezTo>
                <a:lnTo>
                  <a:pt x="738906" y="58515"/>
                </a:lnTo>
                <a:lnTo>
                  <a:pt x="738906" y="962"/>
                </a:ln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style>
          <a:lnRef idx="2">
            <a:srgbClr val="1D6DC2">
              <a:shade val="50000"/>
            </a:srgbClr>
          </a:lnRef>
          <a:fillRef idx="1">
            <a:srgbClr val="1D6DC2"/>
          </a:fillRef>
          <a:effectRef idx="0">
            <a:srgbClr val="1D6DC2"/>
          </a:effectRef>
          <a:fontRef idx="minor">
            <a:srgbClr val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rgbClr val="000000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>
            <p:custDataLst>
              <p:tags r:id="rId30"/>
            </p:custDataLst>
          </p:nvPr>
        </p:nvSpPr>
        <p:spPr>
          <a:xfrm>
            <a:off x="1712971" y="4676085"/>
            <a:ext cx="1151066" cy="94602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8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2715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Arial" panose="020B0604020202020204" pitchFamily="34" charset="0"/>
              </a:rPr>
              <a:t>准备</a:t>
            </a:r>
            <a:endParaRPr lang="zh-CN" altLang="en-US" sz="2715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>
            <p:custDataLst>
              <p:tags r:id="rId31"/>
            </p:custDataLst>
          </p:nvPr>
        </p:nvSpPr>
        <p:spPr>
          <a:xfrm>
            <a:off x="3665959" y="4676085"/>
            <a:ext cx="1151066" cy="94602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8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2715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Arial" panose="020B0604020202020204" pitchFamily="34" charset="0"/>
              </a:rPr>
              <a:t>记录</a:t>
            </a:r>
            <a:endParaRPr lang="zh-CN" altLang="en-US" sz="2715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47" name="文本框 46"/>
          <p:cNvSpPr txBox="1"/>
          <p:nvPr>
            <p:custDataLst>
              <p:tags r:id="rId32"/>
            </p:custDataLst>
          </p:nvPr>
        </p:nvSpPr>
        <p:spPr>
          <a:xfrm>
            <a:off x="5596543" y="4676085"/>
            <a:ext cx="1151066" cy="946024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defRPr sz="2800" b="1" spc="3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sz="2715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Arial" panose="020B0604020202020204" pitchFamily="34" charset="0"/>
              </a:rPr>
              <a:t>理解</a:t>
            </a:r>
            <a:endParaRPr lang="zh-CN" altLang="en-US" sz="2715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pic>
        <p:nvPicPr>
          <p:cNvPr id="50" name="图片 49" descr="32313534303234353b32313534303233373bb5e7bbb0ccfdcdb2cfecc1e5"/>
          <p:cNvPicPr>
            <a:picLocks noChangeAspect="1"/>
          </p:cNvPicPr>
          <p:nvPr/>
        </p:nvPicPr>
        <p:blipFill>
          <a:blip r:embed="rId33">
            <a:extLs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10144125" y="5229225"/>
            <a:ext cx="914400" cy="914400"/>
          </a:xfrm>
          <a:prstGeom prst="rect">
            <a:avLst/>
          </a:prstGeom>
        </p:spPr>
      </p:pic>
    </p:spTree>
    <p:custDataLst>
      <p:tags r:id="rId35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03b343132373633373bd0decdbc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00125" y="760730"/>
            <a:ext cx="373380" cy="3917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48765" y="76073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沟通的修炼</a:t>
            </a:r>
            <a:endParaRPr lang="zh-CN" altLang="en-US" sz="32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6560" y="1704975"/>
            <a:ext cx="24936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笑的实战修炼</a:t>
            </a:r>
            <a:r>
              <a:rPr lang="en-US" altLang="zh-CN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:</a:t>
            </a:r>
            <a:endParaRPr lang="en-US" altLang="zh-CN" sz="28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3125" y="3004185"/>
            <a:ext cx="2486025" cy="2132965"/>
            <a:chOff x="11235" y="3171"/>
            <a:chExt cx="3915" cy="3359"/>
          </a:xfrm>
        </p:grpSpPr>
        <p:sp>
          <p:nvSpPr>
            <p:cNvPr id="11" name="等腰三角形 10"/>
            <p:cNvSpPr/>
            <p:nvPr/>
          </p:nvSpPr>
          <p:spPr>
            <a:xfrm>
              <a:off x="11640" y="3591"/>
              <a:ext cx="3200" cy="2680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11900" y="3890"/>
              <a:ext cx="2701" cy="2341"/>
            </a:xfrm>
            <a:prstGeom prst="triangle">
              <a:avLst/>
            </a:prstGeom>
            <a:solidFill>
              <a:srgbClr val="4C82B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11400" y="3351"/>
              <a:ext cx="3640" cy="2999"/>
            </a:xfrm>
            <a:prstGeom prst="triangle">
              <a:avLst/>
            </a:prstGeom>
            <a:noFill/>
            <a:ln w="22225" cmpd="sng">
              <a:solidFill>
                <a:schemeClr val="accent1">
                  <a:shade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cs typeface="汉仪中黑简" panose="02010600000101010101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3360" y="3230"/>
              <a:ext cx="1790" cy="3100"/>
            </a:xfrm>
            <a:prstGeom prst="line">
              <a:avLst/>
            </a:prstGeom>
            <a:ln w="19050">
              <a:gradFill>
                <a:gsLst>
                  <a:gs pos="99000">
                    <a:schemeClr val="bg1"/>
                  </a:gs>
                  <a:gs pos="2000">
                    <a:srgbClr val="3C6992"/>
                  </a:gs>
                </a:gsLst>
                <a:lin ang="0" scaled="1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10800000" flipH="1">
              <a:off x="11235" y="3171"/>
              <a:ext cx="1790" cy="3100"/>
            </a:xfrm>
            <a:prstGeom prst="line">
              <a:avLst/>
            </a:prstGeom>
            <a:ln w="19050">
              <a:gradFill>
                <a:gsLst>
                  <a:gs pos="99000">
                    <a:schemeClr val="bg1"/>
                  </a:gs>
                  <a:gs pos="2000">
                    <a:srgbClr val="3C6992"/>
                  </a:gs>
                </a:gsLst>
                <a:lin ang="0" scaled="1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11680" y="6510"/>
              <a:ext cx="3360" cy="20"/>
            </a:xfrm>
            <a:prstGeom prst="line">
              <a:avLst/>
            </a:prstGeom>
            <a:ln w="19050">
              <a:gradFill>
                <a:gsLst>
                  <a:gs pos="99000">
                    <a:schemeClr val="bg1"/>
                  </a:gs>
                  <a:gs pos="2000">
                    <a:srgbClr val="3C6992"/>
                  </a:gs>
                </a:gsLst>
                <a:lin ang="0" scaled="1"/>
              </a:gra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" name="图片 8" descr="31393935333139313b343730343030363bd0c0c9cdb1edc7e9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79770" y="4206875"/>
            <a:ext cx="429260" cy="42926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4257040" y="2277745"/>
            <a:ext cx="3385820" cy="56515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indent="0" algn="l">
              <a:lnSpc>
                <a:spcPct val="140000"/>
              </a:lnSpc>
              <a:buFont typeface="汉仪中黑简" panose="02010600000101010101" charset="-122"/>
              <a:buNone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对镜子摆好姿势，说“E”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81875" y="4522470"/>
            <a:ext cx="219202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40000"/>
              </a:lnSpc>
              <a:buFont typeface="汉仪中黑简" panose="02010600000101010101" charset="-122"/>
              <a:buNone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轻轻浅笑，减弱“E”的程度。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858645" y="4397375"/>
            <a:ext cx="2824480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l">
              <a:lnSpc>
                <a:spcPct val="140000"/>
              </a:lnSpc>
              <a:buFont typeface="汉仪中黑简" panose="02010600000101010101" charset="-122"/>
              <a:buNone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相同的动作反复几次，直到感觉自然为止。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03b343132373633373bd0decdbc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00125" y="760730"/>
            <a:ext cx="373380" cy="3917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48765" y="76073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沟通的修炼</a:t>
            </a:r>
            <a:endParaRPr lang="zh-CN" altLang="en-US" sz="32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6560" y="1704975"/>
            <a:ext cx="1782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说的技巧</a:t>
            </a:r>
            <a:r>
              <a:rPr lang="en-US" altLang="zh-CN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:</a:t>
            </a:r>
            <a:endParaRPr lang="en-US" altLang="zh-CN" sz="28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6560" y="2770505"/>
            <a:ext cx="6892925" cy="205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对客户更在乎你怎么说，而不是你说什么？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——说“您能……吗？”以缓解紧张程度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——说“您可以……吗？”来代替说“不”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——说明原因以节省时间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>
              <a:buNone/>
            </a:pP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pic>
        <p:nvPicPr>
          <p:cNvPr id="4" name="图片 3" descr="32313534333937353b32313534333936373bb9b5cda8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696325" y="3928110"/>
            <a:ext cx="2257425" cy="22574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03b343132373633373bd0decdbc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00125" y="760730"/>
            <a:ext cx="373380" cy="39179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548765" y="760730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沟通的修炼</a:t>
            </a:r>
            <a:endParaRPr lang="zh-CN" altLang="en-US" sz="32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86560" y="1704975"/>
            <a:ext cx="17824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动的技巧</a:t>
            </a:r>
            <a:r>
              <a:rPr lang="en-US" altLang="zh-CN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:</a:t>
            </a:r>
            <a:endParaRPr lang="en-US" altLang="zh-CN" sz="28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6560" y="2587625"/>
            <a:ext cx="6892925" cy="2538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身体语言：从头到脚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  <a:p>
            <a:pPr>
              <a:lnSpc>
                <a:spcPct val="140000"/>
              </a:lnSpc>
              <a:buNone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头部动作：面部表情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  <a:p>
            <a:pPr indent="0">
              <a:lnSpc>
                <a:spcPct val="140000"/>
              </a:lnSpc>
              <a:buFont typeface="汉仪中黑简" panose="02010600000101010101" charset="-122"/>
              <a:buNone/>
            </a:pPr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1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、眼神：眼神传递出的含义</a:t>
            </a:r>
            <a:endParaRPr lang="zh-CN" altLang="en-US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  <a:p>
            <a:pPr indent="0">
              <a:lnSpc>
                <a:spcPct val="140000"/>
              </a:lnSpc>
              <a:buFont typeface="汉仪中黑简" panose="02010600000101010101" charset="-122"/>
              <a:buNone/>
            </a:pPr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2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、嘴：嘴不出声也会“说话”</a:t>
            </a:r>
            <a:endParaRPr lang="zh-CN" altLang="en-US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  <a:p>
            <a:pPr indent="0">
              <a:lnSpc>
                <a:spcPct val="140000"/>
              </a:lnSpc>
              <a:buFont typeface="汉仪中黑简" panose="02010600000101010101" charset="-122"/>
              <a:buNone/>
            </a:pPr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3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、手势：手到哪里，胳膊就跟到哪里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342900" indent="-3429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263890" y="3229610"/>
            <a:ext cx="1484630" cy="1906270"/>
            <a:chOff x="12399" y="4760"/>
            <a:chExt cx="1634" cy="1923"/>
          </a:xfrm>
        </p:grpSpPr>
        <p:sp>
          <p:nvSpPr>
            <p:cNvPr id="9" name="椭圆 8"/>
            <p:cNvSpPr/>
            <p:nvPr/>
          </p:nvSpPr>
          <p:spPr>
            <a:xfrm>
              <a:off x="12590" y="5375"/>
              <a:ext cx="1249" cy="1308"/>
            </a:xfrm>
            <a:prstGeom prst="ellipse">
              <a:avLst/>
            </a:prstGeom>
            <a:noFill/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dirty="0">
                <a:cs typeface="汉仪中黑简" panose="02010600000101010101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399" y="4760"/>
              <a:ext cx="1635" cy="1635"/>
            </a:xfrm>
            <a:prstGeom prst="rect">
              <a:avLst/>
            </a:prstGeom>
          </p:spPr>
        </p:pic>
      </p:grpSp>
      <p:cxnSp>
        <p:nvCxnSpPr>
          <p:cNvPr id="12" name="直接连接符 11"/>
          <p:cNvCxnSpPr/>
          <p:nvPr/>
        </p:nvCxnSpPr>
        <p:spPr>
          <a:xfrm flipV="1">
            <a:off x="9749155" y="2743200"/>
            <a:ext cx="774700" cy="57150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9749155" y="2921000"/>
            <a:ext cx="1270000" cy="101600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990080" y="4870450"/>
            <a:ext cx="774700" cy="57150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6990080" y="5048250"/>
            <a:ext cx="1270000" cy="1016000"/>
          </a:xfrm>
          <a:prstGeom prst="line">
            <a:avLst/>
          </a:prstGeom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任意多边形 19"/>
          <p:cNvSpPr/>
          <p:nvPr/>
        </p:nvSpPr>
        <p:spPr>
          <a:xfrm rot="20520000">
            <a:off x="5715" y="-1860550"/>
            <a:ext cx="12082145" cy="4928870"/>
          </a:xfrm>
          <a:custGeom>
            <a:avLst/>
            <a:gdLst>
              <a:gd name="adj" fmla="val 4953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077" h="7716">
                <a:moveTo>
                  <a:pt x="766" y="0"/>
                </a:moveTo>
                <a:lnTo>
                  <a:pt x="19077" y="5949"/>
                </a:lnTo>
                <a:lnTo>
                  <a:pt x="18835" y="6694"/>
                </a:lnTo>
                <a:lnTo>
                  <a:pt x="18789" y="6728"/>
                </a:lnTo>
                <a:cubicBezTo>
                  <a:pt x="17960" y="7349"/>
                  <a:pt x="16931" y="7716"/>
                  <a:pt x="15815" y="7716"/>
                </a:cubicBezTo>
                <a:lnTo>
                  <a:pt x="4971" y="7716"/>
                </a:lnTo>
                <a:cubicBezTo>
                  <a:pt x="2225" y="7716"/>
                  <a:pt x="0" y="5491"/>
                  <a:pt x="0" y="2745"/>
                </a:cubicBezTo>
                <a:lnTo>
                  <a:pt x="0" y="2652"/>
                </a:lnTo>
                <a:cubicBezTo>
                  <a:pt x="0" y="1687"/>
                  <a:pt x="275" y="787"/>
                  <a:pt x="751" y="24"/>
                </a:cubicBezTo>
                <a:lnTo>
                  <a:pt x="766" y="0"/>
                </a:lnTo>
                <a:close/>
              </a:path>
            </a:pathLst>
          </a:custGeom>
          <a:blipFill rotWithShape="1">
            <a:blip r:embed="rId1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sp useBgFill="1">
        <p:nvSpPr>
          <p:cNvPr id="21" name="文本框 20" descr="7b0a20202020227461726765744d6f64756c65223a202270726f636573734f6e6c696e65466f6e7473220a7d0a"/>
          <p:cNvSpPr txBox="1"/>
          <p:nvPr/>
        </p:nvSpPr>
        <p:spPr>
          <a:xfrm>
            <a:off x="6955155" y="3662680"/>
            <a:ext cx="4835525" cy="1938020"/>
          </a:xfrm>
          <a:prstGeom prst="rect">
            <a:avLst/>
          </a:prstGeom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6000" dirty="0">
                <a:solidFill>
                  <a:schemeClr val="bg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汉仪中黑简" panose="02010600000101010101" charset="-122"/>
              </a:rPr>
              <a:t>感谢您的观看</a:t>
            </a:r>
            <a:endParaRPr lang="zh-CN" altLang="en-US" sz="6000" dirty="0">
              <a:solidFill>
                <a:schemeClr val="bg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汉仪中黑简" panose="02010600000101010101" charset="-122"/>
            </a:endParaRPr>
          </a:p>
          <a:p>
            <a:pPr algn="ctr"/>
            <a:endParaRPr lang="zh-CN" altLang="en-US" sz="6000" b="1" dirty="0">
              <a:solidFill>
                <a:schemeClr val="tx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汉仪中黑简" panose="0201060000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49360" y="3197860"/>
            <a:ext cx="922020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en-US" altLang="zh-CN" sz="2300" b="1">
                <a:solidFill>
                  <a:schemeClr val="tx1"/>
                </a:solidFill>
                <a:cs typeface="汉仪中黑简" panose="02010600000101010101" charset="-122"/>
              </a:rPr>
              <a:t>LOGO</a:t>
            </a:r>
            <a:endParaRPr lang="en-US" altLang="zh-CN" sz="2300" b="1">
              <a:solidFill>
                <a:schemeClr val="tx1"/>
              </a:solidFill>
              <a:cs typeface="汉仪中黑简" panose="0201060000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988175" y="5732780"/>
            <a:ext cx="227139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汇报人：</a:t>
            </a:r>
            <a:r>
              <a:rPr lang="en-US" altLang="zh-CN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XXX</a:t>
            </a:r>
            <a:endParaRPr lang="en-US" altLang="zh-CN" sz="2300" b="1">
              <a:solidFill>
                <a:schemeClr val="tx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735185" y="5732780"/>
            <a:ext cx="1871345" cy="445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20XX</a:t>
            </a:r>
            <a:r>
              <a:rPr lang="zh-CN" altLang="en-US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年</a:t>
            </a:r>
            <a:r>
              <a:rPr lang="en-US" altLang="zh-CN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XX</a:t>
            </a:r>
            <a:r>
              <a:rPr lang="zh-CN" altLang="en-US" sz="2300" b="1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月</a:t>
            </a:r>
            <a:endParaRPr lang="zh-CN" altLang="en-US" sz="2300" b="1">
              <a:solidFill>
                <a:schemeClr val="tx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26" name="任意多边形 25"/>
          <p:cNvSpPr/>
          <p:nvPr/>
        </p:nvSpPr>
        <p:spPr>
          <a:xfrm rot="20520000">
            <a:off x="5715" y="-1860550"/>
            <a:ext cx="12082145" cy="4928870"/>
          </a:xfrm>
          <a:custGeom>
            <a:avLst/>
            <a:gdLst>
              <a:gd name="adj" fmla="val 49537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9077" h="7716">
                <a:moveTo>
                  <a:pt x="766" y="0"/>
                </a:moveTo>
                <a:lnTo>
                  <a:pt x="19077" y="5949"/>
                </a:lnTo>
                <a:lnTo>
                  <a:pt x="18835" y="6694"/>
                </a:lnTo>
                <a:lnTo>
                  <a:pt x="18789" y="6728"/>
                </a:lnTo>
                <a:cubicBezTo>
                  <a:pt x="17960" y="7349"/>
                  <a:pt x="16931" y="7716"/>
                  <a:pt x="15815" y="7716"/>
                </a:cubicBezTo>
                <a:lnTo>
                  <a:pt x="4971" y="7716"/>
                </a:lnTo>
                <a:cubicBezTo>
                  <a:pt x="2225" y="7716"/>
                  <a:pt x="0" y="5491"/>
                  <a:pt x="0" y="2745"/>
                </a:cubicBezTo>
                <a:lnTo>
                  <a:pt x="0" y="2652"/>
                </a:lnTo>
                <a:cubicBezTo>
                  <a:pt x="0" y="1687"/>
                  <a:pt x="275" y="787"/>
                  <a:pt x="751" y="24"/>
                </a:cubicBezTo>
                <a:lnTo>
                  <a:pt x="766" y="0"/>
                </a:lnTo>
                <a:close/>
              </a:path>
            </a:pathLst>
          </a:cu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汉仪中黑简" panose="02010600000101010101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-36830" y="4537710"/>
            <a:ext cx="5763260" cy="1165860"/>
            <a:chOff x="-58" y="7146"/>
            <a:chExt cx="9076" cy="1836"/>
          </a:xfrm>
        </p:grpSpPr>
        <p:sp>
          <p:nvSpPr>
            <p:cNvPr id="30" name="圆角矩形 29"/>
            <p:cNvSpPr/>
            <p:nvPr/>
          </p:nvSpPr>
          <p:spPr>
            <a:xfrm rot="17693364">
              <a:off x="3644" y="3777"/>
              <a:ext cx="1675" cy="8576"/>
            </a:xfrm>
            <a:prstGeom prst="roundRect">
              <a:avLst>
                <a:gd name="adj" fmla="val 50000"/>
              </a:avLst>
            </a:prstGeom>
            <a:blipFill rotWithShape="1">
              <a:blip r:embed="rId1"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cs typeface="汉仪中黑简" panose="02010600000101010101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 rot="17693364">
              <a:off x="3562" y="3526"/>
              <a:ext cx="1836" cy="907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alpha val="5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kumimoji="1" lang="zh-CN" altLang="en-US">
                <a:cs typeface="汉仪中黑简" panose="02010600000101010101" charset="-122"/>
              </a:endParaRPr>
            </a:p>
          </p:txBody>
        </p:sp>
      </p:grpSp>
      <p:sp>
        <p:nvSpPr>
          <p:cNvPr id="34" name="平行四边形 33"/>
          <p:cNvSpPr/>
          <p:nvPr/>
        </p:nvSpPr>
        <p:spPr>
          <a:xfrm>
            <a:off x="6880225" y="4840605"/>
            <a:ext cx="4829175" cy="92075"/>
          </a:xfrm>
          <a:prstGeom prst="parallelogram">
            <a:avLst>
              <a:gd name="adj" fmla="val 200000"/>
            </a:avLst>
          </a:prstGeom>
          <a:solidFill>
            <a:srgbClr val="528AB0">
              <a:alpha val="16000"/>
            </a:srgbClr>
          </a:solidFill>
          <a:ln>
            <a:noFill/>
          </a:ln>
          <a:effectLst>
            <a:outerShdw blurRad="304800" dist="25400" dir="18900000" algn="bl" rotWithShape="0">
              <a:prstClr val="black">
                <a:alpha val="6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>
                  <a:alpha val="42000"/>
                </a:schemeClr>
              </a:solidFill>
              <a:cs typeface="汉仪中黑简" panose="02010600000101010101" charset="-122"/>
            </a:endParaRPr>
          </a:p>
        </p:txBody>
      </p:sp>
      <p:sp useBgFill="1">
        <p:nvSpPr>
          <p:cNvPr id="4" name="文本框 3" descr="7b0a20202020227461726765744d6f64756c65223a202270726f636573734f6e6c696e65466f6e7473220a7d0a"/>
          <p:cNvSpPr txBox="1"/>
          <p:nvPr/>
        </p:nvSpPr>
        <p:spPr>
          <a:xfrm>
            <a:off x="6854825" y="3734435"/>
            <a:ext cx="4911725" cy="1014730"/>
          </a:xfrm>
          <a:prstGeom prst="rect">
            <a:avLst/>
          </a:prstGeom>
        </p:spPr>
        <p:txBody>
          <a:bodyPr wrap="square" rtlCol="0" anchor="ctr" anchorCtr="0">
            <a:spAutoFit/>
          </a:bodyPr>
          <a:p>
            <a:pPr algn="ctr"/>
            <a:r>
              <a:rPr lang="zh-CN" altLang="en-US" sz="6000" dirty="0">
                <a:solidFill>
                  <a:schemeClr val="tx1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汉仪中黑简" panose="02010600000101010101" charset="-122"/>
              </a:rPr>
              <a:t>感谢您的观看</a:t>
            </a:r>
            <a:endParaRPr lang="zh-CN" altLang="en-US" sz="6000" dirty="0">
              <a:solidFill>
                <a:schemeClr val="tx1"/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汉仪中黑简" panose="02010600000101010101" charset="-122"/>
            </a:endParaRPr>
          </a:p>
        </p:txBody>
      </p:sp>
      <p:sp useBgFill="1">
        <p:nvSpPr>
          <p:cNvPr id="5" name="文本框 4"/>
          <p:cNvSpPr txBox="1"/>
          <p:nvPr/>
        </p:nvSpPr>
        <p:spPr>
          <a:xfrm>
            <a:off x="6854825" y="4955540"/>
            <a:ext cx="4911725" cy="445135"/>
          </a:xfrm>
          <a:prstGeom prst="rect">
            <a:avLst/>
          </a:prstGeom>
        </p:spPr>
        <p:txBody>
          <a:bodyPr wrap="square" rtlCol="0">
            <a:spAutoFit/>
          </a:bodyPr>
          <a:p>
            <a:pPr algn="dist"/>
            <a:r>
              <a:rPr lang="en-US" altLang="zh-CN" sz="2300" dirty="0">
                <a:solidFill>
                  <a:schemeClr val="bg1">
                    <a:lumMod val="65000"/>
                  </a:schemeClr>
                </a:solidFill>
                <a:latin typeface="汉仪程行简" panose="00020600040101010101" charset="-122"/>
                <a:ea typeface="汉仪程行简" panose="00020600040101010101" charset="-122"/>
                <a:cs typeface="汉仪中黑简" panose="02010600000101010101" charset="-122"/>
              </a:rPr>
              <a:t>Thank you for watching</a:t>
            </a:r>
            <a:endParaRPr lang="en-US" altLang="zh-CN" sz="2300" dirty="0">
              <a:solidFill>
                <a:schemeClr val="bg1">
                  <a:lumMod val="65000"/>
                </a:schemeClr>
              </a:solidFill>
              <a:latin typeface="汉仪程行简" panose="00020600040101010101" charset="-122"/>
              <a:ea typeface="汉仪程行简" panose="00020600040101010101" charset="-122"/>
              <a:cs typeface="汉仪中黑简" panose="0201060000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2" name="组合 31"/>
          <p:cNvGrpSpPr/>
          <p:nvPr/>
        </p:nvGrpSpPr>
        <p:grpSpPr>
          <a:xfrm>
            <a:off x="2055495" y="1511300"/>
            <a:ext cx="1294765" cy="3578225"/>
            <a:chOff x="1977" y="1860"/>
            <a:chExt cx="2039" cy="5635"/>
          </a:xfrm>
        </p:grpSpPr>
        <p:sp>
          <p:nvSpPr>
            <p:cNvPr id="12" name="文本框 11"/>
            <p:cNvSpPr txBox="1"/>
            <p:nvPr/>
          </p:nvSpPr>
          <p:spPr>
            <a:xfrm>
              <a:off x="1977" y="1860"/>
              <a:ext cx="1114" cy="2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500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目录</a:t>
              </a:r>
              <a:endParaRPr lang="zh-CN" altLang="en-US" sz="50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808" y="3035"/>
              <a:ext cx="1208" cy="44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r>
                <a:rPr lang="zh-CN" altLang="en-US" sz="3800">
                  <a:solidFill>
                    <a:schemeClr val="bg1">
                      <a:lumMod val="8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contents</a:t>
              </a:r>
              <a:endParaRPr lang="zh-CN" altLang="en-US" sz="3800">
                <a:solidFill>
                  <a:schemeClr val="bg1">
                    <a:lumMod val="8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754880" y="1449070"/>
            <a:ext cx="4605655" cy="4124325"/>
            <a:chOff x="6068" y="2282"/>
            <a:chExt cx="7253" cy="6495"/>
          </a:xfrm>
        </p:grpSpPr>
        <p:sp>
          <p:nvSpPr>
            <p:cNvPr id="18" name="椭圆 17"/>
            <p:cNvSpPr/>
            <p:nvPr/>
          </p:nvSpPr>
          <p:spPr>
            <a:xfrm>
              <a:off x="6068" y="2282"/>
              <a:ext cx="1252" cy="1273"/>
            </a:xfrm>
            <a:prstGeom prst="ellipse">
              <a:avLst/>
            </a:prstGeom>
            <a:solidFill>
              <a:srgbClr val="3B6A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 dirty="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1</a:t>
              </a:r>
              <a:endParaRPr lang="en-US" altLang="zh-CN" sz="32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068" y="3951"/>
              <a:ext cx="1252" cy="1273"/>
            </a:xfrm>
            <a:prstGeom prst="ellipse">
              <a:avLst/>
            </a:prstGeom>
            <a:solidFill>
              <a:srgbClr val="4475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 dirty="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2</a:t>
              </a:r>
              <a:endParaRPr lang="en-US" altLang="zh-CN" sz="32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068" y="5620"/>
              <a:ext cx="1252" cy="1273"/>
            </a:xfrm>
            <a:prstGeom prst="ellipse">
              <a:avLst/>
            </a:prstGeom>
            <a:solidFill>
              <a:srgbClr val="3C69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 dirty="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3</a:t>
              </a:r>
              <a:endParaRPr lang="en-US" altLang="zh-CN" sz="32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068" y="7289"/>
              <a:ext cx="1252" cy="1273"/>
            </a:xfrm>
            <a:prstGeom prst="ellipse">
              <a:avLst/>
            </a:prstGeom>
            <a:solidFill>
              <a:srgbClr val="3C6B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 dirty="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4</a:t>
              </a:r>
              <a:endParaRPr lang="en-US" altLang="zh-CN" sz="32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8034" y="2395"/>
              <a:ext cx="5287" cy="6382"/>
              <a:chOff x="8654" y="2353"/>
              <a:chExt cx="5287" cy="6382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8654" y="7480"/>
                <a:ext cx="514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3200"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沟通的修炼</a:t>
                </a:r>
                <a:endParaRPr lang="zh-CN" altLang="en-US" sz="320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8654" y="2353"/>
                <a:ext cx="514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3200"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沟通的定义</a:t>
                </a:r>
                <a:endParaRPr lang="zh-CN" altLang="en-US" sz="320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8654" y="4062"/>
                <a:ext cx="514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3200"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沟通重要性</a:t>
                </a:r>
                <a:endParaRPr lang="zh-CN" altLang="en-US" sz="320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654" y="5771"/>
                <a:ext cx="514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 sz="3200"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沟通的艺术</a:t>
                </a:r>
                <a:endParaRPr lang="zh-CN" altLang="en-US" sz="320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8654" y="8155"/>
                <a:ext cx="5287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>
                    <a:solidFill>
                      <a:schemeClr val="bg1">
                        <a:lumMod val="85000"/>
                      </a:schemeClr>
                    </a:solidFill>
                    <a:cs typeface="汉仪中黑简" panose="02010600000101010101" charset="-122"/>
                  </a:rPr>
                  <a:t>The practice of communication</a:t>
                </a:r>
                <a:endParaRPr lang="zh-CN" altLang="en-US">
                  <a:solidFill>
                    <a:schemeClr val="bg1">
                      <a:lumMod val="8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8654" y="3085"/>
                <a:ext cx="5287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>
                    <a:solidFill>
                      <a:schemeClr val="bg1">
                        <a:lumMod val="85000"/>
                      </a:schemeClr>
                    </a:solidFill>
                    <a:cs typeface="汉仪中黑简" panose="02010600000101010101" charset="-122"/>
                  </a:rPr>
                  <a:t>Definition of communication</a:t>
                </a:r>
                <a:endParaRPr lang="zh-CN" altLang="en-US">
                  <a:solidFill>
                    <a:schemeClr val="bg1">
                      <a:lumMod val="8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654" y="6465"/>
                <a:ext cx="5287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>
                    <a:solidFill>
                      <a:schemeClr val="bg1">
                        <a:lumMod val="85000"/>
                      </a:schemeClr>
                    </a:solidFill>
                    <a:cs typeface="汉仪中黑简" panose="02010600000101010101" charset="-122"/>
                  </a:rPr>
                  <a:t>The Art of Communication</a:t>
                </a:r>
                <a:endParaRPr lang="zh-CN" altLang="en-US">
                  <a:solidFill>
                    <a:schemeClr val="bg1">
                      <a:lumMod val="8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654" y="4775"/>
                <a:ext cx="5287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dist"/>
                <a:r>
                  <a:rPr lang="zh-CN" altLang="en-US">
                    <a:solidFill>
                      <a:schemeClr val="bg1">
                        <a:lumMod val="85000"/>
                      </a:schemeClr>
                    </a:solidFill>
                    <a:cs typeface="汉仪中黑简" panose="02010600000101010101" charset="-122"/>
                  </a:rPr>
                  <a:t>Importance of Communication</a:t>
                </a:r>
                <a:endParaRPr lang="zh-CN" altLang="en-US">
                  <a:solidFill>
                    <a:schemeClr val="bg1">
                      <a:lumMod val="85000"/>
                    </a:schemeClr>
                  </a:solidFill>
                  <a:cs typeface="汉仪中黑简" panose="02010600000101010101" charset="-122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2" name="组合 41"/>
          <p:cNvGrpSpPr/>
          <p:nvPr/>
        </p:nvGrpSpPr>
        <p:grpSpPr>
          <a:xfrm>
            <a:off x="2252980" y="1367155"/>
            <a:ext cx="5132070" cy="4124325"/>
            <a:chOff x="6068" y="2282"/>
            <a:chExt cx="8082" cy="6495"/>
          </a:xfrm>
        </p:grpSpPr>
        <p:sp>
          <p:nvSpPr>
            <p:cNvPr id="18" name="椭圆 17"/>
            <p:cNvSpPr/>
            <p:nvPr/>
          </p:nvSpPr>
          <p:spPr>
            <a:xfrm>
              <a:off x="6068" y="2282"/>
              <a:ext cx="1252" cy="1273"/>
            </a:xfrm>
            <a:prstGeom prst="ellipse">
              <a:avLst/>
            </a:prstGeom>
            <a:solidFill>
              <a:srgbClr val="3C69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 dirty="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1</a:t>
              </a:r>
              <a:endParaRPr lang="en-US" altLang="zh-CN" sz="32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068" y="3951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rPr>
                <a:t>2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068" y="5620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3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068" y="7289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4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8034" y="2380"/>
              <a:ext cx="6116" cy="6397"/>
              <a:chOff x="8654" y="2338"/>
              <a:chExt cx="6116" cy="639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8654" y="7465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沟通的修炼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8654" y="2338"/>
                <a:ext cx="502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沟通的定义</a:t>
                </a:r>
                <a:endParaRPr lang="zh-CN" altLang="en-US" sz="320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8654" y="4047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沟通重要性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654" y="5756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沟通的艺术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8654" y="815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The practice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8654" y="308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1">
                        <a:lumMod val="85000"/>
                      </a:schemeClr>
                    </a:solidFill>
                    <a:cs typeface="汉仪中黑简" panose="02010600000101010101" charset="-122"/>
                  </a:rPr>
                  <a:t>Definition of communication</a:t>
                </a:r>
                <a:endParaRPr lang="zh-CN" altLang="en-US">
                  <a:solidFill>
                    <a:schemeClr val="bg1">
                      <a:lumMod val="8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654" y="646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The Art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654" y="477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Importance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</p:grpSp>
      </p:grpSp>
      <p:pic>
        <p:nvPicPr>
          <p:cNvPr id="2" name="图片 1" descr="C:/Users/LDP004/AppData/Local/Temp/picturecompress_20211105111920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10550" y="4339590"/>
            <a:ext cx="3776980" cy="2518410"/>
          </a:xfrm>
          <a:prstGeom prst="rect">
            <a:avLst/>
          </a:prstGeom>
        </p:spPr>
      </p:pic>
      <p:pic>
        <p:nvPicPr>
          <p:cNvPr id="3" name="图片 2" descr="32303235303832323b32303235353237353bb6d4b9b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53325" y="1357630"/>
            <a:ext cx="914400" cy="9144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484880" y="2289810"/>
            <a:ext cx="5733415" cy="5715"/>
          </a:xfrm>
          <a:prstGeom prst="line">
            <a:avLst/>
          </a:prstGeom>
          <a:ln w="19050">
            <a:solidFill>
              <a:srgbClr val="43719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35400" y="3682365"/>
            <a:ext cx="7486015" cy="17145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 dirty="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沟通的基本结构包括信息、反馈、通道三个方面，缺少任何一方都完不成沟通。</a:t>
            </a:r>
            <a:endParaRPr lang="zh-CN" altLang="en-US" sz="2200" b="1" dirty="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 dirty="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沟通按具体结构划分可分为</a:t>
            </a:r>
            <a:r>
              <a:rPr lang="en-US" altLang="zh-CN" sz="2200" b="1" dirty="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:</a:t>
            </a:r>
            <a:r>
              <a:rPr lang="zh-CN" altLang="en-US" sz="2200" b="1" dirty="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非正式沟通网络、正式沟通网络两种。</a:t>
            </a:r>
            <a:endParaRPr lang="zh-CN" altLang="en-US" sz="2200" b="1" dirty="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59280" y="1137285"/>
            <a:ext cx="3192145" cy="583565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p>
            <a:pPr algn="l"/>
            <a:r>
              <a:rPr lang="zh-CN" altLang="en-US" sz="3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沟通的定义</a:t>
            </a:r>
            <a:endParaRPr lang="en-US" altLang="zh-CN" sz="32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78280" y="2488565"/>
            <a:ext cx="1963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/>
            <a:r>
              <a:rPr lang="zh-CN" altLang="en-US" sz="28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沟通：</a:t>
            </a:r>
            <a:endParaRPr lang="zh-CN" altLang="en-US" sz="2800" b="1" dirty="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78280" y="3682365"/>
            <a:ext cx="19640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沟通结构：</a:t>
            </a:r>
            <a:endParaRPr lang="zh-CN" altLang="en-US" sz="2800" b="1" dirty="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35400" y="2435225"/>
            <a:ext cx="7486650" cy="1241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 b="1" dirty="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指为达到一定目的，将信息、思想和情感传送给对方，并期望得到对方做出相应反应效果的过程。</a:t>
            </a:r>
            <a:endParaRPr lang="zh-CN" altLang="en-US" sz="2200" b="1" dirty="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buNone/>
            </a:pPr>
            <a:endParaRPr lang="zh-CN" altLang="en-US" sz="2200" b="1" dirty="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pic>
        <p:nvPicPr>
          <p:cNvPr id="19" name="图片 18" descr="32313538353331333b32313538353331303bb6c1cae9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16000" y="1066165"/>
            <a:ext cx="654685" cy="6546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2" name="组合 41"/>
          <p:cNvGrpSpPr/>
          <p:nvPr/>
        </p:nvGrpSpPr>
        <p:grpSpPr>
          <a:xfrm>
            <a:off x="2252980" y="1367155"/>
            <a:ext cx="5132070" cy="4124325"/>
            <a:chOff x="6068" y="2282"/>
            <a:chExt cx="8082" cy="6495"/>
          </a:xfrm>
        </p:grpSpPr>
        <p:sp>
          <p:nvSpPr>
            <p:cNvPr id="18" name="椭圆 17"/>
            <p:cNvSpPr/>
            <p:nvPr/>
          </p:nvSpPr>
          <p:spPr>
            <a:xfrm>
              <a:off x="6068" y="2282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1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068" y="3951"/>
              <a:ext cx="1252" cy="1273"/>
            </a:xfrm>
            <a:prstGeom prst="ellipse">
              <a:avLst/>
            </a:prstGeom>
            <a:solidFill>
              <a:srgbClr val="447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2</a:t>
              </a:r>
              <a:endParaRPr lang="en-US" altLang="zh-CN" sz="32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068" y="5620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3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068" y="7289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4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8034" y="2380"/>
              <a:ext cx="6116" cy="6397"/>
              <a:chOff x="8654" y="2338"/>
              <a:chExt cx="6116" cy="639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8654" y="7465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沟通的修炼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8654" y="2338"/>
                <a:ext cx="502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沟通的定义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8654" y="4047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 sz="3200"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沟通重要性</a:t>
                </a:r>
                <a:endParaRPr lang="zh-CN" altLang="en-US" sz="320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654" y="5756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沟通的艺术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8654" y="815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The practice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8654" y="308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Definition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654" y="646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The Art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654" y="477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1">
                        <a:lumMod val="85000"/>
                      </a:schemeClr>
                    </a:solidFill>
                    <a:cs typeface="汉仪中黑简" panose="02010600000101010101" charset="-122"/>
                  </a:rPr>
                  <a:t>Importance of Communication</a:t>
                </a:r>
                <a:endParaRPr lang="zh-CN" altLang="en-US">
                  <a:solidFill>
                    <a:schemeClr val="bg1">
                      <a:lumMod val="85000"/>
                    </a:schemeClr>
                  </a:solidFill>
                  <a:cs typeface="汉仪中黑简" panose="02010600000101010101" charset="-122"/>
                </a:endParaRPr>
              </a:p>
            </p:txBody>
          </p:sp>
        </p:grpSp>
      </p:grpSp>
      <p:pic>
        <p:nvPicPr>
          <p:cNvPr id="2" name="图片 1" descr="C:/Users/LDP004/AppData/Local/Temp/picturecompress_20211105111920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08340" y="4295140"/>
            <a:ext cx="3776980" cy="2518410"/>
          </a:xfrm>
          <a:prstGeom prst="rect">
            <a:avLst/>
          </a:prstGeom>
        </p:spPr>
      </p:pic>
      <p:pic>
        <p:nvPicPr>
          <p:cNvPr id="3" name="图片 2" descr="32303235303832323b32303235353237353bb6d4b9b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53325" y="2437130"/>
            <a:ext cx="914400" cy="9144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501390" y="3472815"/>
            <a:ext cx="5733415" cy="5715"/>
          </a:xfrm>
          <a:prstGeom prst="line">
            <a:avLst/>
          </a:prstGeom>
          <a:ln w="19050">
            <a:solidFill>
              <a:srgbClr val="4C82B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066290" y="2414905"/>
            <a:ext cx="6072505" cy="3646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l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疏导人员情绪，消除心理困扰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排除误解，凝聚团队情感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建立相互间的了解，增进理解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建立信任，改善人际关系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收集信息，使团队共有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使思想一致，产生共识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50000"/>
              </a:lnSpc>
              <a:buFont typeface="+mj-lt"/>
              <a:buAutoNum type="alphaUcPeriod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提高个人与团队的生产力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66290" y="914400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沟通的重要性</a:t>
            </a:r>
            <a:endParaRPr lang="zh-CN" altLang="en-US" sz="32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pic>
        <p:nvPicPr>
          <p:cNvPr id="5" name="图片 4" descr="32303036343135313b32303131373634313bb9b5cda8"/>
          <p:cNvPicPr>
            <a:picLocks noChangeAspect="1"/>
          </p:cNvPicPr>
          <p:nvPr/>
        </p:nvPicPr>
        <p:blipFill>
          <a:blip r:embed="rId1">
            <a:alphaModFix amt="21000"/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76845" y="2780665"/>
            <a:ext cx="3281045" cy="3281045"/>
          </a:xfrm>
          <a:prstGeom prst="rect">
            <a:avLst/>
          </a:prstGeom>
        </p:spPr>
      </p:pic>
      <p:pic>
        <p:nvPicPr>
          <p:cNvPr id="6" name="图片 5" descr="32313536393037323b32313536393037393bcfb5cdb3d0d4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3800" y="837565"/>
            <a:ext cx="736600" cy="736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66290" y="1695450"/>
            <a:ext cx="32048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沟通能解决的问题</a:t>
            </a:r>
            <a:r>
              <a:rPr lang="en-US" altLang="zh-CN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:</a:t>
            </a:r>
            <a:endParaRPr lang="en-US" altLang="zh-CN" sz="28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66290" y="914400"/>
            <a:ext cx="2621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3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沟通的重要性</a:t>
            </a:r>
            <a:endParaRPr lang="zh-CN" altLang="en-US" sz="32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pic>
        <p:nvPicPr>
          <p:cNvPr id="6" name="图片 5" descr="32313536393037323b32313536393037393bcfb5cdb3d0d4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193800" y="837565"/>
            <a:ext cx="736600" cy="7366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098675" y="1704975"/>
            <a:ext cx="28492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沟通的四大秘诀</a:t>
            </a:r>
            <a:r>
              <a:rPr lang="en-US" altLang="zh-CN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:</a:t>
            </a:r>
            <a:endParaRPr lang="en-US" altLang="zh-CN" sz="28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432925" y="4108450"/>
            <a:ext cx="1224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>
                <a:cs typeface="汉仪中黑简" panose="02010600000101010101" charset="-122"/>
              </a:rPr>
              <a:t>  善待他人</a:t>
            </a:r>
            <a:endParaRPr lang="zh-CN" altLang="en-US">
              <a:cs typeface="汉仪中黑简" panose="02010600000101010101" charset="-122"/>
            </a:endParaRPr>
          </a:p>
        </p:txBody>
      </p:sp>
      <p:grpSp>
        <p:nvGrpSpPr>
          <p:cNvPr id="18" name="组合 17"/>
          <p:cNvGrpSpPr/>
          <p:nvPr>
            <p:custDataLst>
              <p:tags r:id="rId3"/>
            </p:custDataLst>
          </p:nvPr>
        </p:nvGrpSpPr>
        <p:grpSpPr>
          <a:xfrm rot="0">
            <a:off x="1127125" y="2981325"/>
            <a:ext cx="2142490" cy="2165350"/>
            <a:chOff x="2584662" y="3671064"/>
            <a:chExt cx="1557032" cy="1573670"/>
          </a:xfrm>
        </p:grpSpPr>
        <p:sp>
          <p:nvSpPr>
            <p:cNvPr id="3" name="任意多边形 2"/>
            <p:cNvSpPr/>
            <p:nvPr>
              <p:custDataLst>
                <p:tags r:id="rId4"/>
              </p:custDataLst>
            </p:nvPr>
          </p:nvSpPr>
          <p:spPr>
            <a:xfrm>
              <a:off x="2584662" y="3671064"/>
              <a:ext cx="1557032" cy="1573670"/>
            </a:xfrm>
            <a:custGeom>
              <a:avLst/>
              <a:gdLst>
                <a:gd name="connsiteX0" fmla="*/ 711793 w 1423588"/>
                <a:gd name="connsiteY0" fmla="*/ 61278 h 1438800"/>
                <a:gd name="connsiteX1" fmla="*/ 1369916 w 1423588"/>
                <a:gd name="connsiteY1" fmla="*/ 719401 h 1438800"/>
                <a:gd name="connsiteX2" fmla="*/ 711793 w 1423588"/>
                <a:gd name="connsiteY2" fmla="*/ 1377524 h 1438800"/>
                <a:gd name="connsiteX3" fmla="*/ 53670 w 1423588"/>
                <a:gd name="connsiteY3" fmla="*/ 719401 h 1438800"/>
                <a:gd name="connsiteX4" fmla="*/ 711793 w 1423588"/>
                <a:gd name="connsiteY4" fmla="*/ 61278 h 1438800"/>
                <a:gd name="connsiteX5" fmla="*/ 711794 w 1423588"/>
                <a:gd name="connsiteY5" fmla="*/ 48120 h 1438800"/>
                <a:gd name="connsiteX6" fmla="*/ 40513 w 1423588"/>
                <a:gd name="connsiteY6" fmla="*/ 719401 h 1438800"/>
                <a:gd name="connsiteX7" fmla="*/ 711794 w 1423588"/>
                <a:gd name="connsiteY7" fmla="*/ 1390682 h 1438800"/>
                <a:gd name="connsiteX8" fmla="*/ 1383075 w 1423588"/>
                <a:gd name="connsiteY8" fmla="*/ 719401 h 1438800"/>
                <a:gd name="connsiteX9" fmla="*/ 711794 w 1423588"/>
                <a:gd name="connsiteY9" fmla="*/ 48120 h 1438800"/>
                <a:gd name="connsiteX10" fmla="*/ 711794 w 1423588"/>
                <a:gd name="connsiteY10" fmla="*/ 0 h 1438800"/>
                <a:gd name="connsiteX11" fmla="*/ 1423588 w 1423588"/>
                <a:gd name="connsiteY11" fmla="*/ 719400 h 1438800"/>
                <a:gd name="connsiteX12" fmla="*/ 711794 w 1423588"/>
                <a:gd name="connsiteY12" fmla="*/ 1438800 h 1438800"/>
                <a:gd name="connsiteX13" fmla="*/ 0 w 1423588"/>
                <a:gd name="connsiteY13" fmla="*/ 719400 h 1438800"/>
                <a:gd name="connsiteX14" fmla="*/ 711794 w 1423588"/>
                <a:gd name="connsiteY14" fmla="*/ 0 h 143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3588" h="1438800">
                  <a:moveTo>
                    <a:pt x="711793" y="61278"/>
                  </a:moveTo>
                  <a:cubicBezTo>
                    <a:pt x="1075264" y="61278"/>
                    <a:pt x="1369916" y="355930"/>
                    <a:pt x="1369916" y="719401"/>
                  </a:cubicBezTo>
                  <a:cubicBezTo>
                    <a:pt x="1369916" y="1082872"/>
                    <a:pt x="1075264" y="1377524"/>
                    <a:pt x="711793" y="1377524"/>
                  </a:cubicBezTo>
                  <a:cubicBezTo>
                    <a:pt x="348322" y="1377524"/>
                    <a:pt x="53670" y="1082872"/>
                    <a:pt x="53670" y="719401"/>
                  </a:cubicBezTo>
                  <a:cubicBezTo>
                    <a:pt x="53670" y="355930"/>
                    <a:pt x="348322" y="61278"/>
                    <a:pt x="711793" y="61278"/>
                  </a:cubicBezTo>
                  <a:close/>
                  <a:moveTo>
                    <a:pt x="711794" y="48120"/>
                  </a:moveTo>
                  <a:cubicBezTo>
                    <a:pt x="341056" y="48120"/>
                    <a:pt x="40513" y="348663"/>
                    <a:pt x="40513" y="719401"/>
                  </a:cubicBezTo>
                  <a:cubicBezTo>
                    <a:pt x="40513" y="1090139"/>
                    <a:pt x="341056" y="1390682"/>
                    <a:pt x="711794" y="1390682"/>
                  </a:cubicBezTo>
                  <a:cubicBezTo>
                    <a:pt x="1082532" y="1390682"/>
                    <a:pt x="1383075" y="1090139"/>
                    <a:pt x="1383075" y="719401"/>
                  </a:cubicBezTo>
                  <a:cubicBezTo>
                    <a:pt x="1383075" y="348663"/>
                    <a:pt x="1082532" y="48120"/>
                    <a:pt x="711794" y="48120"/>
                  </a:cubicBezTo>
                  <a:close/>
                  <a:moveTo>
                    <a:pt x="711794" y="0"/>
                  </a:moveTo>
                  <a:cubicBezTo>
                    <a:pt x="1104907" y="0"/>
                    <a:pt x="1423588" y="322086"/>
                    <a:pt x="1423588" y="719400"/>
                  </a:cubicBezTo>
                  <a:cubicBezTo>
                    <a:pt x="1423588" y="1116714"/>
                    <a:pt x="1104907" y="1438800"/>
                    <a:pt x="711794" y="1438800"/>
                  </a:cubicBezTo>
                  <a:cubicBezTo>
                    <a:pt x="318681" y="1438800"/>
                    <a:pt x="0" y="1116714"/>
                    <a:pt x="0" y="719400"/>
                  </a:cubicBezTo>
                  <a:cubicBezTo>
                    <a:pt x="0" y="322086"/>
                    <a:pt x="318681" y="0"/>
                    <a:pt x="711794" y="0"/>
                  </a:cubicBezTo>
                  <a:close/>
                </a:path>
              </a:pathLst>
            </a:custGeom>
            <a:solidFill>
              <a:srgbClr val="42719B"/>
            </a:solidFill>
            <a:ln>
              <a:noFill/>
            </a:ln>
            <a:effectLst/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wrap="square" tIns="504000" rtlCol="0" anchor="ctr">
              <a:normAutofit/>
            </a:bodyPr>
            <a:p>
              <a:pPr algn="ctr"/>
              <a:r>
                <a:rPr lang="zh-CN" altLang="en-US" sz="2200">
                  <a:cs typeface="汉仪中黑简" panose="02010600000101010101" charset="-122"/>
                  <a:sym typeface="+mn-ea"/>
                </a:rPr>
                <a:t>真诚</a:t>
              </a:r>
              <a:endParaRPr lang="zh-CN" altLang="en-US" sz="2200" smtClean="0">
                <a:solidFill>
                  <a:srgbClr val="FFFFFF"/>
                </a:solidFill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5" name="任意多边形 4"/>
            <p:cNvSpPr/>
            <p:nvPr>
              <p:custDataLst>
                <p:tags r:id="rId5"/>
              </p:custDataLst>
            </p:nvPr>
          </p:nvSpPr>
          <p:spPr>
            <a:xfrm>
              <a:off x="3109132" y="3733817"/>
              <a:ext cx="508092" cy="457200"/>
            </a:xfrm>
            <a:custGeom>
              <a:avLst/>
              <a:gdLst>
                <a:gd name="connsiteX0" fmla="*/ 254046 w 508092"/>
                <a:gd name="connsiteY0" fmla="*/ 0 h 457200"/>
                <a:gd name="connsiteX1" fmla="*/ 410945 w 508092"/>
                <a:gd name="connsiteY1" fmla="*/ 15835 h 457200"/>
                <a:gd name="connsiteX2" fmla="*/ 508092 w 508092"/>
                <a:gd name="connsiteY2" fmla="*/ 46025 h 457200"/>
                <a:gd name="connsiteX3" fmla="*/ 508092 w 508092"/>
                <a:gd name="connsiteY3" fmla="*/ 203154 h 457200"/>
                <a:gd name="connsiteX4" fmla="*/ 254046 w 508092"/>
                <a:gd name="connsiteY4" fmla="*/ 457200 h 457200"/>
                <a:gd name="connsiteX5" fmla="*/ 0 w 508092"/>
                <a:gd name="connsiteY5" fmla="*/ 203154 h 457200"/>
                <a:gd name="connsiteX6" fmla="*/ 0 w 508092"/>
                <a:gd name="connsiteY6" fmla="*/ 46025 h 457200"/>
                <a:gd name="connsiteX7" fmla="*/ 97148 w 508092"/>
                <a:gd name="connsiteY7" fmla="*/ 15835 h 457200"/>
                <a:gd name="connsiteX8" fmla="*/ 254046 w 508092"/>
                <a:gd name="connsiteY8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092" h="457200">
                  <a:moveTo>
                    <a:pt x="254046" y="0"/>
                  </a:moveTo>
                  <a:cubicBezTo>
                    <a:pt x="307792" y="0"/>
                    <a:pt x="360265" y="5452"/>
                    <a:pt x="410945" y="15835"/>
                  </a:cubicBezTo>
                  <a:lnTo>
                    <a:pt x="508092" y="46025"/>
                  </a:lnTo>
                  <a:lnTo>
                    <a:pt x="508092" y="203154"/>
                  </a:lnTo>
                  <a:cubicBezTo>
                    <a:pt x="508092" y="343460"/>
                    <a:pt x="394352" y="457200"/>
                    <a:pt x="254046" y="457200"/>
                  </a:cubicBezTo>
                  <a:cubicBezTo>
                    <a:pt x="113740" y="457200"/>
                    <a:pt x="0" y="343460"/>
                    <a:pt x="0" y="203154"/>
                  </a:cubicBezTo>
                  <a:lnTo>
                    <a:pt x="0" y="46025"/>
                  </a:lnTo>
                  <a:lnTo>
                    <a:pt x="97148" y="15835"/>
                  </a:lnTo>
                  <a:cubicBezTo>
                    <a:pt x="147828" y="5452"/>
                    <a:pt x="200301" y="0"/>
                    <a:pt x="2540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r>
                <a:rPr lang="en-US" altLang="zh-CN" dirty="0">
                  <a:solidFill>
                    <a:srgbClr val="628EE3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A</a:t>
              </a:r>
              <a:endParaRPr lang="zh-CN" altLang="en-US" dirty="0">
                <a:solidFill>
                  <a:srgbClr val="628EE3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6"/>
            </p:custDataLst>
          </p:nvPr>
        </p:nvGrpSpPr>
        <p:grpSpPr>
          <a:xfrm rot="0">
            <a:off x="3692525" y="2983230"/>
            <a:ext cx="7247890" cy="2165350"/>
            <a:chOff x="2584662" y="3671986"/>
            <a:chExt cx="5266853" cy="1573670"/>
          </a:xfrm>
        </p:grpSpPr>
        <p:sp>
          <p:nvSpPr>
            <p:cNvPr id="21" name="任意多边形 20"/>
            <p:cNvSpPr/>
            <p:nvPr>
              <p:custDataLst>
                <p:tags r:id="rId7"/>
              </p:custDataLst>
            </p:nvPr>
          </p:nvSpPr>
          <p:spPr>
            <a:xfrm>
              <a:off x="2584662" y="3671986"/>
              <a:ext cx="1557032" cy="1573670"/>
            </a:xfrm>
            <a:custGeom>
              <a:avLst/>
              <a:gdLst>
                <a:gd name="connsiteX0" fmla="*/ 711793 w 1423588"/>
                <a:gd name="connsiteY0" fmla="*/ 61278 h 1438800"/>
                <a:gd name="connsiteX1" fmla="*/ 1369916 w 1423588"/>
                <a:gd name="connsiteY1" fmla="*/ 719401 h 1438800"/>
                <a:gd name="connsiteX2" fmla="*/ 711793 w 1423588"/>
                <a:gd name="connsiteY2" fmla="*/ 1377524 h 1438800"/>
                <a:gd name="connsiteX3" fmla="*/ 53670 w 1423588"/>
                <a:gd name="connsiteY3" fmla="*/ 719401 h 1438800"/>
                <a:gd name="connsiteX4" fmla="*/ 711793 w 1423588"/>
                <a:gd name="connsiteY4" fmla="*/ 61278 h 1438800"/>
                <a:gd name="connsiteX5" fmla="*/ 711794 w 1423588"/>
                <a:gd name="connsiteY5" fmla="*/ 48120 h 1438800"/>
                <a:gd name="connsiteX6" fmla="*/ 40513 w 1423588"/>
                <a:gd name="connsiteY6" fmla="*/ 719401 h 1438800"/>
                <a:gd name="connsiteX7" fmla="*/ 711794 w 1423588"/>
                <a:gd name="connsiteY7" fmla="*/ 1390682 h 1438800"/>
                <a:gd name="connsiteX8" fmla="*/ 1383075 w 1423588"/>
                <a:gd name="connsiteY8" fmla="*/ 719401 h 1438800"/>
                <a:gd name="connsiteX9" fmla="*/ 711794 w 1423588"/>
                <a:gd name="connsiteY9" fmla="*/ 48120 h 1438800"/>
                <a:gd name="connsiteX10" fmla="*/ 711794 w 1423588"/>
                <a:gd name="connsiteY10" fmla="*/ 0 h 1438800"/>
                <a:gd name="connsiteX11" fmla="*/ 1423588 w 1423588"/>
                <a:gd name="connsiteY11" fmla="*/ 719400 h 1438800"/>
                <a:gd name="connsiteX12" fmla="*/ 711794 w 1423588"/>
                <a:gd name="connsiteY12" fmla="*/ 1438800 h 1438800"/>
                <a:gd name="connsiteX13" fmla="*/ 0 w 1423588"/>
                <a:gd name="connsiteY13" fmla="*/ 719400 h 1438800"/>
                <a:gd name="connsiteX14" fmla="*/ 711794 w 1423588"/>
                <a:gd name="connsiteY14" fmla="*/ 0 h 143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3588" h="1438800">
                  <a:moveTo>
                    <a:pt x="711793" y="61278"/>
                  </a:moveTo>
                  <a:cubicBezTo>
                    <a:pt x="1075264" y="61278"/>
                    <a:pt x="1369916" y="355930"/>
                    <a:pt x="1369916" y="719401"/>
                  </a:cubicBezTo>
                  <a:cubicBezTo>
                    <a:pt x="1369916" y="1082872"/>
                    <a:pt x="1075264" y="1377524"/>
                    <a:pt x="711793" y="1377524"/>
                  </a:cubicBezTo>
                  <a:cubicBezTo>
                    <a:pt x="348322" y="1377524"/>
                    <a:pt x="53670" y="1082872"/>
                    <a:pt x="53670" y="719401"/>
                  </a:cubicBezTo>
                  <a:cubicBezTo>
                    <a:pt x="53670" y="355930"/>
                    <a:pt x="348322" y="61278"/>
                    <a:pt x="711793" y="61278"/>
                  </a:cubicBezTo>
                  <a:close/>
                  <a:moveTo>
                    <a:pt x="711794" y="48120"/>
                  </a:moveTo>
                  <a:cubicBezTo>
                    <a:pt x="341056" y="48120"/>
                    <a:pt x="40513" y="348663"/>
                    <a:pt x="40513" y="719401"/>
                  </a:cubicBezTo>
                  <a:cubicBezTo>
                    <a:pt x="40513" y="1090139"/>
                    <a:pt x="341056" y="1390682"/>
                    <a:pt x="711794" y="1390682"/>
                  </a:cubicBezTo>
                  <a:cubicBezTo>
                    <a:pt x="1082532" y="1390682"/>
                    <a:pt x="1383075" y="1090139"/>
                    <a:pt x="1383075" y="719401"/>
                  </a:cubicBezTo>
                  <a:cubicBezTo>
                    <a:pt x="1383075" y="348663"/>
                    <a:pt x="1082532" y="48120"/>
                    <a:pt x="711794" y="48120"/>
                  </a:cubicBezTo>
                  <a:close/>
                  <a:moveTo>
                    <a:pt x="711794" y="0"/>
                  </a:moveTo>
                  <a:cubicBezTo>
                    <a:pt x="1104907" y="0"/>
                    <a:pt x="1423588" y="322086"/>
                    <a:pt x="1423588" y="719400"/>
                  </a:cubicBezTo>
                  <a:cubicBezTo>
                    <a:pt x="1423588" y="1116714"/>
                    <a:pt x="1104907" y="1438800"/>
                    <a:pt x="711794" y="1438800"/>
                  </a:cubicBezTo>
                  <a:cubicBezTo>
                    <a:pt x="318681" y="1438800"/>
                    <a:pt x="0" y="1116714"/>
                    <a:pt x="0" y="719400"/>
                  </a:cubicBezTo>
                  <a:cubicBezTo>
                    <a:pt x="0" y="322086"/>
                    <a:pt x="318681" y="0"/>
                    <a:pt x="711794" y="0"/>
                  </a:cubicBezTo>
                  <a:close/>
                </a:path>
              </a:pathLst>
            </a:custGeom>
            <a:solidFill>
              <a:srgbClr val="A0C0F0"/>
            </a:solidFill>
            <a:ln>
              <a:noFill/>
            </a:ln>
            <a:effectLst/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wrap="square" tIns="504000" rtlCol="0" anchor="ctr">
              <a:normAutofit/>
            </a:bodyPr>
            <a:p>
              <a:pPr algn="l"/>
              <a:r>
                <a:rPr lang="en-US" altLang="zh-CN">
                  <a:cs typeface="汉仪中黑简" panose="02010600000101010101" charset="-122"/>
                  <a:sym typeface="+mn-ea"/>
                </a:rPr>
                <a:t>      </a:t>
              </a:r>
              <a:r>
                <a:rPr lang="zh-CN" altLang="en-US" sz="2200">
                  <a:cs typeface="汉仪中黑简" panose="02010600000101010101" charset="-122"/>
                  <a:sym typeface="+mn-ea"/>
                </a:rPr>
                <a:t>自信</a:t>
              </a:r>
              <a:endParaRPr lang="zh-CN" altLang="en-US" sz="2200" smtClean="0">
                <a:solidFill>
                  <a:srgbClr val="FFFFFF"/>
                </a:solidFill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22" name="任意多边形 21"/>
            <p:cNvSpPr/>
            <p:nvPr>
              <p:custDataLst>
                <p:tags r:id="rId8"/>
              </p:custDataLst>
            </p:nvPr>
          </p:nvSpPr>
          <p:spPr>
            <a:xfrm>
              <a:off x="3109132" y="3733817"/>
              <a:ext cx="508092" cy="457200"/>
            </a:xfrm>
            <a:custGeom>
              <a:avLst/>
              <a:gdLst>
                <a:gd name="connsiteX0" fmla="*/ 254046 w 508092"/>
                <a:gd name="connsiteY0" fmla="*/ 0 h 457200"/>
                <a:gd name="connsiteX1" fmla="*/ 410945 w 508092"/>
                <a:gd name="connsiteY1" fmla="*/ 15835 h 457200"/>
                <a:gd name="connsiteX2" fmla="*/ 508092 w 508092"/>
                <a:gd name="connsiteY2" fmla="*/ 46025 h 457200"/>
                <a:gd name="connsiteX3" fmla="*/ 508092 w 508092"/>
                <a:gd name="connsiteY3" fmla="*/ 203154 h 457200"/>
                <a:gd name="connsiteX4" fmla="*/ 254046 w 508092"/>
                <a:gd name="connsiteY4" fmla="*/ 457200 h 457200"/>
                <a:gd name="connsiteX5" fmla="*/ 0 w 508092"/>
                <a:gd name="connsiteY5" fmla="*/ 203154 h 457200"/>
                <a:gd name="connsiteX6" fmla="*/ 0 w 508092"/>
                <a:gd name="connsiteY6" fmla="*/ 46025 h 457200"/>
                <a:gd name="connsiteX7" fmla="*/ 97148 w 508092"/>
                <a:gd name="connsiteY7" fmla="*/ 15835 h 457200"/>
                <a:gd name="connsiteX8" fmla="*/ 254046 w 508092"/>
                <a:gd name="connsiteY8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092" h="457200">
                  <a:moveTo>
                    <a:pt x="254046" y="0"/>
                  </a:moveTo>
                  <a:cubicBezTo>
                    <a:pt x="307792" y="0"/>
                    <a:pt x="360265" y="5452"/>
                    <a:pt x="410945" y="15835"/>
                  </a:cubicBezTo>
                  <a:lnTo>
                    <a:pt x="508092" y="46025"/>
                  </a:lnTo>
                  <a:lnTo>
                    <a:pt x="508092" y="203154"/>
                  </a:lnTo>
                  <a:cubicBezTo>
                    <a:pt x="508092" y="343460"/>
                    <a:pt x="394352" y="457200"/>
                    <a:pt x="254046" y="457200"/>
                  </a:cubicBezTo>
                  <a:cubicBezTo>
                    <a:pt x="113740" y="457200"/>
                    <a:pt x="0" y="343460"/>
                    <a:pt x="0" y="203154"/>
                  </a:cubicBezTo>
                  <a:lnTo>
                    <a:pt x="0" y="46025"/>
                  </a:lnTo>
                  <a:lnTo>
                    <a:pt x="97148" y="15835"/>
                  </a:lnTo>
                  <a:cubicBezTo>
                    <a:pt x="147828" y="5452"/>
                    <a:pt x="200301" y="0"/>
                    <a:pt x="25404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rtlCol="0" anchor="ctr">
              <a:normAutofit/>
            </a:bodyPr>
            <a:p>
              <a:pPr algn="ctr"/>
              <a:r>
                <a:rPr lang="en-US" altLang="zh-CN" dirty="0">
                  <a:solidFill>
                    <a:srgbClr val="628EE3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B</a:t>
              </a:r>
              <a:endParaRPr lang="en-US" altLang="zh-CN" dirty="0">
                <a:solidFill>
                  <a:srgbClr val="628EE3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 22"/>
            <p:cNvSpPr/>
            <p:nvPr>
              <p:custDataLst>
                <p:tags r:id="rId9"/>
              </p:custDataLst>
            </p:nvPr>
          </p:nvSpPr>
          <p:spPr>
            <a:xfrm>
              <a:off x="4467258" y="3671986"/>
              <a:ext cx="1557032" cy="1573670"/>
            </a:xfrm>
            <a:custGeom>
              <a:avLst/>
              <a:gdLst>
                <a:gd name="connsiteX0" fmla="*/ 711793 w 1423588"/>
                <a:gd name="connsiteY0" fmla="*/ 61278 h 1438800"/>
                <a:gd name="connsiteX1" fmla="*/ 1369916 w 1423588"/>
                <a:gd name="connsiteY1" fmla="*/ 719401 h 1438800"/>
                <a:gd name="connsiteX2" fmla="*/ 711793 w 1423588"/>
                <a:gd name="connsiteY2" fmla="*/ 1377524 h 1438800"/>
                <a:gd name="connsiteX3" fmla="*/ 53670 w 1423588"/>
                <a:gd name="connsiteY3" fmla="*/ 719401 h 1438800"/>
                <a:gd name="connsiteX4" fmla="*/ 711793 w 1423588"/>
                <a:gd name="connsiteY4" fmla="*/ 61278 h 1438800"/>
                <a:gd name="connsiteX5" fmla="*/ 711794 w 1423588"/>
                <a:gd name="connsiteY5" fmla="*/ 48120 h 1438800"/>
                <a:gd name="connsiteX6" fmla="*/ 40513 w 1423588"/>
                <a:gd name="connsiteY6" fmla="*/ 719401 h 1438800"/>
                <a:gd name="connsiteX7" fmla="*/ 711794 w 1423588"/>
                <a:gd name="connsiteY7" fmla="*/ 1390682 h 1438800"/>
                <a:gd name="connsiteX8" fmla="*/ 1383075 w 1423588"/>
                <a:gd name="connsiteY8" fmla="*/ 719401 h 1438800"/>
                <a:gd name="connsiteX9" fmla="*/ 711794 w 1423588"/>
                <a:gd name="connsiteY9" fmla="*/ 48120 h 1438800"/>
                <a:gd name="connsiteX10" fmla="*/ 711794 w 1423588"/>
                <a:gd name="connsiteY10" fmla="*/ 0 h 1438800"/>
                <a:gd name="connsiteX11" fmla="*/ 1423588 w 1423588"/>
                <a:gd name="connsiteY11" fmla="*/ 719400 h 1438800"/>
                <a:gd name="connsiteX12" fmla="*/ 711794 w 1423588"/>
                <a:gd name="connsiteY12" fmla="*/ 1438800 h 1438800"/>
                <a:gd name="connsiteX13" fmla="*/ 0 w 1423588"/>
                <a:gd name="connsiteY13" fmla="*/ 719400 h 1438800"/>
                <a:gd name="connsiteX14" fmla="*/ 711794 w 1423588"/>
                <a:gd name="connsiteY14" fmla="*/ 0 h 143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3588" h="1438800">
                  <a:moveTo>
                    <a:pt x="711793" y="61278"/>
                  </a:moveTo>
                  <a:cubicBezTo>
                    <a:pt x="1075264" y="61278"/>
                    <a:pt x="1369916" y="355930"/>
                    <a:pt x="1369916" y="719401"/>
                  </a:cubicBezTo>
                  <a:cubicBezTo>
                    <a:pt x="1369916" y="1082872"/>
                    <a:pt x="1075264" y="1377524"/>
                    <a:pt x="711793" y="1377524"/>
                  </a:cubicBezTo>
                  <a:cubicBezTo>
                    <a:pt x="348322" y="1377524"/>
                    <a:pt x="53670" y="1082872"/>
                    <a:pt x="53670" y="719401"/>
                  </a:cubicBezTo>
                  <a:cubicBezTo>
                    <a:pt x="53670" y="355930"/>
                    <a:pt x="348322" y="61278"/>
                    <a:pt x="711793" y="61278"/>
                  </a:cubicBezTo>
                  <a:close/>
                  <a:moveTo>
                    <a:pt x="711794" y="48120"/>
                  </a:moveTo>
                  <a:cubicBezTo>
                    <a:pt x="341056" y="48120"/>
                    <a:pt x="40513" y="348663"/>
                    <a:pt x="40513" y="719401"/>
                  </a:cubicBezTo>
                  <a:cubicBezTo>
                    <a:pt x="40513" y="1090139"/>
                    <a:pt x="341056" y="1390682"/>
                    <a:pt x="711794" y="1390682"/>
                  </a:cubicBezTo>
                  <a:cubicBezTo>
                    <a:pt x="1082532" y="1390682"/>
                    <a:pt x="1383075" y="1090139"/>
                    <a:pt x="1383075" y="719401"/>
                  </a:cubicBezTo>
                  <a:cubicBezTo>
                    <a:pt x="1383075" y="348663"/>
                    <a:pt x="1082532" y="48120"/>
                    <a:pt x="711794" y="48120"/>
                  </a:cubicBezTo>
                  <a:close/>
                  <a:moveTo>
                    <a:pt x="711794" y="0"/>
                  </a:moveTo>
                  <a:cubicBezTo>
                    <a:pt x="1104907" y="0"/>
                    <a:pt x="1423588" y="322086"/>
                    <a:pt x="1423588" y="719400"/>
                  </a:cubicBezTo>
                  <a:cubicBezTo>
                    <a:pt x="1423588" y="1116714"/>
                    <a:pt x="1104907" y="1438800"/>
                    <a:pt x="711794" y="1438800"/>
                  </a:cubicBezTo>
                  <a:cubicBezTo>
                    <a:pt x="318681" y="1438800"/>
                    <a:pt x="0" y="1116714"/>
                    <a:pt x="0" y="719400"/>
                  </a:cubicBezTo>
                  <a:cubicBezTo>
                    <a:pt x="0" y="322086"/>
                    <a:pt x="318681" y="0"/>
                    <a:pt x="711794" y="0"/>
                  </a:cubicBezTo>
                  <a:close/>
                </a:path>
              </a:pathLst>
            </a:custGeom>
            <a:solidFill>
              <a:srgbClr val="42719B"/>
            </a:solidFill>
            <a:ln>
              <a:noFill/>
            </a:ln>
            <a:effectLst/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wrap="square" tIns="504000" rtlCol="0" anchor="ctr">
              <a:normAutofit/>
            </a:bodyPr>
            <a:p>
              <a:pPr algn="ctr"/>
              <a:r>
                <a:rPr lang="zh-CN" altLang="en-US" sz="2200">
                  <a:cs typeface="汉仪中黑简" panose="02010600000101010101" charset="-122"/>
                  <a:sym typeface="+mn-ea"/>
                </a:rPr>
                <a:t>赞美他人</a:t>
              </a:r>
              <a:endParaRPr lang="zh-CN" altLang="en-US" sz="2200" smtClean="0">
                <a:solidFill>
                  <a:srgbClr val="FFFFFF"/>
                </a:solidFill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24" name="任意多边形 23"/>
            <p:cNvSpPr/>
            <p:nvPr>
              <p:custDataLst>
                <p:tags r:id="rId10"/>
              </p:custDataLst>
            </p:nvPr>
          </p:nvSpPr>
          <p:spPr>
            <a:xfrm>
              <a:off x="6294483" y="3671986"/>
              <a:ext cx="1557032" cy="1573670"/>
            </a:xfrm>
            <a:custGeom>
              <a:avLst/>
              <a:gdLst>
                <a:gd name="connsiteX0" fmla="*/ 711793 w 1423588"/>
                <a:gd name="connsiteY0" fmla="*/ 61278 h 1438800"/>
                <a:gd name="connsiteX1" fmla="*/ 1369916 w 1423588"/>
                <a:gd name="connsiteY1" fmla="*/ 719401 h 1438800"/>
                <a:gd name="connsiteX2" fmla="*/ 711793 w 1423588"/>
                <a:gd name="connsiteY2" fmla="*/ 1377524 h 1438800"/>
                <a:gd name="connsiteX3" fmla="*/ 53670 w 1423588"/>
                <a:gd name="connsiteY3" fmla="*/ 719401 h 1438800"/>
                <a:gd name="connsiteX4" fmla="*/ 711793 w 1423588"/>
                <a:gd name="connsiteY4" fmla="*/ 61278 h 1438800"/>
                <a:gd name="connsiteX5" fmla="*/ 711794 w 1423588"/>
                <a:gd name="connsiteY5" fmla="*/ 48120 h 1438800"/>
                <a:gd name="connsiteX6" fmla="*/ 40513 w 1423588"/>
                <a:gd name="connsiteY6" fmla="*/ 719401 h 1438800"/>
                <a:gd name="connsiteX7" fmla="*/ 711794 w 1423588"/>
                <a:gd name="connsiteY7" fmla="*/ 1390682 h 1438800"/>
                <a:gd name="connsiteX8" fmla="*/ 1383075 w 1423588"/>
                <a:gd name="connsiteY8" fmla="*/ 719401 h 1438800"/>
                <a:gd name="connsiteX9" fmla="*/ 711794 w 1423588"/>
                <a:gd name="connsiteY9" fmla="*/ 48120 h 1438800"/>
                <a:gd name="connsiteX10" fmla="*/ 711794 w 1423588"/>
                <a:gd name="connsiteY10" fmla="*/ 0 h 1438800"/>
                <a:gd name="connsiteX11" fmla="*/ 1423588 w 1423588"/>
                <a:gd name="connsiteY11" fmla="*/ 719400 h 1438800"/>
                <a:gd name="connsiteX12" fmla="*/ 711794 w 1423588"/>
                <a:gd name="connsiteY12" fmla="*/ 1438800 h 1438800"/>
                <a:gd name="connsiteX13" fmla="*/ 0 w 1423588"/>
                <a:gd name="connsiteY13" fmla="*/ 719400 h 1438800"/>
                <a:gd name="connsiteX14" fmla="*/ 711794 w 1423588"/>
                <a:gd name="connsiteY14" fmla="*/ 0 h 143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23588" h="1438800">
                  <a:moveTo>
                    <a:pt x="711793" y="61278"/>
                  </a:moveTo>
                  <a:cubicBezTo>
                    <a:pt x="1075264" y="61278"/>
                    <a:pt x="1369916" y="355930"/>
                    <a:pt x="1369916" y="719401"/>
                  </a:cubicBezTo>
                  <a:cubicBezTo>
                    <a:pt x="1369916" y="1082872"/>
                    <a:pt x="1075264" y="1377524"/>
                    <a:pt x="711793" y="1377524"/>
                  </a:cubicBezTo>
                  <a:cubicBezTo>
                    <a:pt x="348322" y="1377524"/>
                    <a:pt x="53670" y="1082872"/>
                    <a:pt x="53670" y="719401"/>
                  </a:cubicBezTo>
                  <a:cubicBezTo>
                    <a:pt x="53670" y="355930"/>
                    <a:pt x="348322" y="61278"/>
                    <a:pt x="711793" y="61278"/>
                  </a:cubicBezTo>
                  <a:close/>
                  <a:moveTo>
                    <a:pt x="711794" y="48120"/>
                  </a:moveTo>
                  <a:cubicBezTo>
                    <a:pt x="341056" y="48120"/>
                    <a:pt x="40513" y="348663"/>
                    <a:pt x="40513" y="719401"/>
                  </a:cubicBezTo>
                  <a:cubicBezTo>
                    <a:pt x="40513" y="1090139"/>
                    <a:pt x="341056" y="1390682"/>
                    <a:pt x="711794" y="1390682"/>
                  </a:cubicBezTo>
                  <a:cubicBezTo>
                    <a:pt x="1082532" y="1390682"/>
                    <a:pt x="1383075" y="1090139"/>
                    <a:pt x="1383075" y="719401"/>
                  </a:cubicBezTo>
                  <a:cubicBezTo>
                    <a:pt x="1383075" y="348663"/>
                    <a:pt x="1082532" y="48120"/>
                    <a:pt x="711794" y="48120"/>
                  </a:cubicBezTo>
                  <a:close/>
                  <a:moveTo>
                    <a:pt x="711794" y="0"/>
                  </a:moveTo>
                  <a:cubicBezTo>
                    <a:pt x="1104907" y="0"/>
                    <a:pt x="1423588" y="322086"/>
                    <a:pt x="1423588" y="719400"/>
                  </a:cubicBezTo>
                  <a:cubicBezTo>
                    <a:pt x="1423588" y="1116714"/>
                    <a:pt x="1104907" y="1438800"/>
                    <a:pt x="711794" y="1438800"/>
                  </a:cubicBezTo>
                  <a:cubicBezTo>
                    <a:pt x="318681" y="1438800"/>
                    <a:pt x="0" y="1116714"/>
                    <a:pt x="0" y="719400"/>
                  </a:cubicBezTo>
                  <a:cubicBezTo>
                    <a:pt x="0" y="322086"/>
                    <a:pt x="318681" y="0"/>
                    <a:pt x="711794" y="0"/>
                  </a:cubicBezTo>
                  <a:close/>
                </a:path>
              </a:pathLst>
            </a:custGeom>
            <a:solidFill>
              <a:srgbClr val="A0C0F0"/>
            </a:solidFill>
            <a:ln>
              <a:noFill/>
            </a:ln>
            <a:effectLst/>
          </p:spPr>
          <p:style>
            <a:lnRef idx="2">
              <a:srgbClr val="628EE3">
                <a:shade val="50000"/>
              </a:srgbClr>
            </a:lnRef>
            <a:fillRef idx="1">
              <a:srgbClr val="628EE3"/>
            </a:fillRef>
            <a:effectRef idx="0">
              <a:srgbClr val="628EE3"/>
            </a:effectRef>
            <a:fontRef idx="minor">
              <a:srgbClr val="FFFFFF"/>
            </a:fontRef>
          </p:style>
          <p:txBody>
            <a:bodyPr wrap="square" tIns="504000" rtlCol="0" anchor="ctr">
              <a:normAutofit/>
            </a:bodyPr>
            <a:p>
              <a:pPr algn="ctr"/>
              <a:r>
                <a:rPr lang="zh-CN" altLang="en-US" sz="2200" smtClean="0">
                  <a:solidFill>
                    <a:srgbClr val="FFFFFF"/>
                  </a:solidFill>
                  <a:cs typeface="汉仪中黑简" panose="02010600000101010101" charset="-122"/>
                  <a:sym typeface="Arial" panose="020B0604020202020204" pitchFamily="34" charset="0"/>
                </a:rPr>
                <a:t>善待他人</a:t>
              </a:r>
              <a:endParaRPr lang="zh-CN" altLang="en-US" sz="2200" smtClean="0">
                <a:solidFill>
                  <a:srgbClr val="FFFFFF"/>
                </a:solidFill>
                <a:cs typeface="汉仪中黑简" panose="02010600000101010101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5" name="任意多边形 24"/>
          <p:cNvSpPr/>
          <p:nvPr>
            <p:custDataLst>
              <p:tags r:id="rId11"/>
            </p:custDataLst>
          </p:nvPr>
        </p:nvSpPr>
        <p:spPr>
          <a:xfrm>
            <a:off x="7005320" y="3068320"/>
            <a:ext cx="699135" cy="629285"/>
          </a:xfrm>
          <a:custGeom>
            <a:avLst/>
            <a:gdLst>
              <a:gd name="connsiteX0" fmla="*/ 254046 w 508092"/>
              <a:gd name="connsiteY0" fmla="*/ 0 h 457200"/>
              <a:gd name="connsiteX1" fmla="*/ 410945 w 508092"/>
              <a:gd name="connsiteY1" fmla="*/ 15835 h 457200"/>
              <a:gd name="connsiteX2" fmla="*/ 508092 w 508092"/>
              <a:gd name="connsiteY2" fmla="*/ 46025 h 457200"/>
              <a:gd name="connsiteX3" fmla="*/ 508092 w 508092"/>
              <a:gd name="connsiteY3" fmla="*/ 203154 h 457200"/>
              <a:gd name="connsiteX4" fmla="*/ 254046 w 508092"/>
              <a:gd name="connsiteY4" fmla="*/ 457200 h 457200"/>
              <a:gd name="connsiteX5" fmla="*/ 0 w 508092"/>
              <a:gd name="connsiteY5" fmla="*/ 203154 h 457200"/>
              <a:gd name="connsiteX6" fmla="*/ 0 w 508092"/>
              <a:gd name="connsiteY6" fmla="*/ 46025 h 457200"/>
              <a:gd name="connsiteX7" fmla="*/ 97148 w 508092"/>
              <a:gd name="connsiteY7" fmla="*/ 15835 h 457200"/>
              <a:gd name="connsiteX8" fmla="*/ 254046 w 508092"/>
              <a:gd name="connsiteY8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8092" h="457200">
                <a:moveTo>
                  <a:pt x="254046" y="0"/>
                </a:moveTo>
                <a:cubicBezTo>
                  <a:pt x="307792" y="0"/>
                  <a:pt x="360265" y="5452"/>
                  <a:pt x="410945" y="15835"/>
                </a:cubicBezTo>
                <a:lnTo>
                  <a:pt x="508092" y="46025"/>
                </a:lnTo>
                <a:lnTo>
                  <a:pt x="508092" y="203154"/>
                </a:lnTo>
                <a:cubicBezTo>
                  <a:pt x="508092" y="343460"/>
                  <a:pt x="394352" y="457200"/>
                  <a:pt x="254046" y="457200"/>
                </a:cubicBezTo>
                <a:cubicBezTo>
                  <a:pt x="113740" y="457200"/>
                  <a:pt x="0" y="343460"/>
                  <a:pt x="0" y="203154"/>
                </a:cubicBezTo>
                <a:lnTo>
                  <a:pt x="0" y="46025"/>
                </a:lnTo>
                <a:lnTo>
                  <a:pt x="97148" y="15835"/>
                </a:lnTo>
                <a:cubicBezTo>
                  <a:pt x="147828" y="5452"/>
                  <a:pt x="200301" y="0"/>
                  <a:pt x="25404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628EE3">
              <a:shade val="50000"/>
            </a:srgbClr>
          </a:lnRef>
          <a:fillRef idx="1">
            <a:srgbClr val="628EE3"/>
          </a:fillRef>
          <a:effectRef idx="0">
            <a:srgbClr val="628EE3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en-US" altLang="zh-CN" dirty="0">
                <a:solidFill>
                  <a:srgbClr val="628EE3"/>
                </a:solidFill>
                <a:cs typeface="汉仪中黑简" panose="02010600000101010101" charset="-122"/>
                <a:sym typeface="Arial" panose="020B0604020202020204" pitchFamily="34" charset="0"/>
              </a:rPr>
              <a:t>C</a:t>
            </a:r>
            <a:endParaRPr lang="en-US" altLang="zh-CN" dirty="0">
              <a:solidFill>
                <a:srgbClr val="628EE3"/>
              </a:solidFill>
              <a:cs typeface="汉仪中黑简" panose="02010600000101010101" charset="-122"/>
              <a:sym typeface="Arial" panose="020B0604020202020204" pitchFamily="34" charset="0"/>
            </a:endParaRPr>
          </a:p>
        </p:txBody>
      </p:sp>
      <p:sp>
        <p:nvSpPr>
          <p:cNvPr id="26" name="任意多边形 25"/>
          <p:cNvSpPr/>
          <p:nvPr>
            <p:custDataLst>
              <p:tags r:id="rId12"/>
            </p:custDataLst>
          </p:nvPr>
        </p:nvSpPr>
        <p:spPr>
          <a:xfrm>
            <a:off x="9532620" y="3067685"/>
            <a:ext cx="699135" cy="629285"/>
          </a:xfrm>
          <a:custGeom>
            <a:avLst/>
            <a:gdLst>
              <a:gd name="connsiteX0" fmla="*/ 254046 w 508092"/>
              <a:gd name="connsiteY0" fmla="*/ 0 h 457200"/>
              <a:gd name="connsiteX1" fmla="*/ 410945 w 508092"/>
              <a:gd name="connsiteY1" fmla="*/ 15835 h 457200"/>
              <a:gd name="connsiteX2" fmla="*/ 508092 w 508092"/>
              <a:gd name="connsiteY2" fmla="*/ 46025 h 457200"/>
              <a:gd name="connsiteX3" fmla="*/ 508092 w 508092"/>
              <a:gd name="connsiteY3" fmla="*/ 203154 h 457200"/>
              <a:gd name="connsiteX4" fmla="*/ 254046 w 508092"/>
              <a:gd name="connsiteY4" fmla="*/ 457200 h 457200"/>
              <a:gd name="connsiteX5" fmla="*/ 0 w 508092"/>
              <a:gd name="connsiteY5" fmla="*/ 203154 h 457200"/>
              <a:gd name="connsiteX6" fmla="*/ 0 w 508092"/>
              <a:gd name="connsiteY6" fmla="*/ 46025 h 457200"/>
              <a:gd name="connsiteX7" fmla="*/ 97148 w 508092"/>
              <a:gd name="connsiteY7" fmla="*/ 15835 h 457200"/>
              <a:gd name="connsiteX8" fmla="*/ 254046 w 508092"/>
              <a:gd name="connsiteY8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8092" h="457200">
                <a:moveTo>
                  <a:pt x="254046" y="0"/>
                </a:moveTo>
                <a:cubicBezTo>
                  <a:pt x="307792" y="0"/>
                  <a:pt x="360265" y="5452"/>
                  <a:pt x="410945" y="15835"/>
                </a:cubicBezTo>
                <a:lnTo>
                  <a:pt x="508092" y="46025"/>
                </a:lnTo>
                <a:lnTo>
                  <a:pt x="508092" y="203154"/>
                </a:lnTo>
                <a:cubicBezTo>
                  <a:pt x="508092" y="343460"/>
                  <a:pt x="394352" y="457200"/>
                  <a:pt x="254046" y="457200"/>
                </a:cubicBezTo>
                <a:cubicBezTo>
                  <a:pt x="113740" y="457200"/>
                  <a:pt x="0" y="343460"/>
                  <a:pt x="0" y="203154"/>
                </a:cubicBezTo>
                <a:lnTo>
                  <a:pt x="0" y="46025"/>
                </a:lnTo>
                <a:lnTo>
                  <a:pt x="97148" y="15835"/>
                </a:lnTo>
                <a:cubicBezTo>
                  <a:pt x="147828" y="5452"/>
                  <a:pt x="200301" y="0"/>
                  <a:pt x="25404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rgbClr val="628EE3">
              <a:shade val="50000"/>
            </a:srgbClr>
          </a:lnRef>
          <a:fillRef idx="1">
            <a:srgbClr val="628EE3"/>
          </a:fillRef>
          <a:effectRef idx="0">
            <a:srgbClr val="628EE3"/>
          </a:effectRef>
          <a:fontRef idx="minor">
            <a:srgbClr val="FFFFFF"/>
          </a:fontRef>
        </p:style>
        <p:txBody>
          <a:bodyPr rtlCol="0" anchor="ctr">
            <a:normAutofit/>
          </a:bodyPr>
          <a:p>
            <a:pPr algn="ctr"/>
            <a:r>
              <a:rPr lang="en-US" altLang="zh-CN" dirty="0">
                <a:solidFill>
                  <a:srgbClr val="628EE3"/>
                </a:solidFill>
                <a:cs typeface="汉仪中黑简" panose="02010600000101010101" charset="-122"/>
                <a:sym typeface="Arial" panose="020B0604020202020204" pitchFamily="34" charset="0"/>
              </a:rPr>
              <a:t>D</a:t>
            </a:r>
            <a:endParaRPr lang="en-US" altLang="zh-CN" dirty="0">
              <a:solidFill>
                <a:srgbClr val="628EE3"/>
              </a:solidFill>
              <a:cs typeface="汉仪中黑简" panose="02010600000101010101" charset="-122"/>
              <a:sym typeface="Arial" panose="020B0604020202020204" pitchFamily="34" charset="0"/>
            </a:endParaRPr>
          </a:p>
        </p:txBody>
      </p:sp>
    </p:spTree>
    <p:custDataLst>
      <p:tags r:id="rId1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2" name="组合 41"/>
          <p:cNvGrpSpPr/>
          <p:nvPr/>
        </p:nvGrpSpPr>
        <p:grpSpPr>
          <a:xfrm>
            <a:off x="2252980" y="1367155"/>
            <a:ext cx="5132070" cy="4124325"/>
            <a:chOff x="6068" y="2282"/>
            <a:chExt cx="8082" cy="6495"/>
          </a:xfrm>
        </p:grpSpPr>
        <p:sp>
          <p:nvSpPr>
            <p:cNvPr id="18" name="椭圆 17"/>
            <p:cNvSpPr/>
            <p:nvPr/>
          </p:nvSpPr>
          <p:spPr>
            <a:xfrm>
              <a:off x="6068" y="2282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1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068" y="3951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2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6068" y="5620"/>
              <a:ext cx="1252" cy="1273"/>
            </a:xfrm>
            <a:prstGeom prst="ellipse">
              <a:avLst/>
            </a:prstGeom>
            <a:solidFill>
              <a:srgbClr val="3F6E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3</a:t>
              </a:r>
              <a:endParaRPr lang="en-US" altLang="zh-CN" sz="3200" b="1" dirty="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068" y="7289"/>
              <a:ext cx="1252" cy="1273"/>
            </a:xfrm>
            <a:prstGeom prst="ellipse">
              <a:avLst/>
            </a:prstGeom>
            <a:solidFill>
              <a:srgbClr val="FAFA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r>
                <a:rPr lang="en-US" altLang="zh-CN" sz="3200" b="1" dirty="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4</a:t>
              </a:r>
              <a:endParaRPr lang="en-US" altLang="zh-CN" sz="3200" b="1" dirty="0">
                <a:solidFill>
                  <a:schemeClr val="bg1">
                    <a:lumMod val="9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8034" y="2380"/>
              <a:ext cx="6116" cy="6397"/>
              <a:chOff x="8654" y="2338"/>
              <a:chExt cx="6116" cy="6397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8654" y="7465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</a:rPr>
                  <a:t>沟通的修炼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8654" y="2338"/>
                <a:ext cx="5027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沟通的定义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8654" y="4047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 sz="3200">
                    <a:solidFill>
                      <a:schemeClr val="bg1">
                        <a:lumMod val="95000"/>
                      </a:schemeClr>
                    </a:solidFill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沟通重要性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8654" y="5756"/>
                <a:ext cx="3488" cy="9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p>
                <a:pPr algn="l"/>
                <a:r>
                  <a:rPr lang="zh-CN" altLang="en-US" sz="3200">
                    <a:latin typeface="汉仪中黑简" panose="02010600000101010101" charset="-122"/>
                    <a:ea typeface="汉仪中黑简" panose="02010600000101010101" charset="-122"/>
                    <a:cs typeface="汉仪中黑简" panose="02010600000101010101" charset="-122"/>
                    <a:sym typeface="+mn-ea"/>
                  </a:rPr>
                  <a:t>沟通的艺术</a:t>
                </a:r>
                <a:endParaRPr lang="zh-CN" altLang="en-US" sz="3200">
                  <a:solidFill>
                    <a:schemeClr val="bg1">
                      <a:lumMod val="9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8654" y="815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The practice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8654" y="308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Definition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8654" y="646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1">
                        <a:lumMod val="85000"/>
                      </a:schemeClr>
                    </a:solidFill>
                    <a:cs typeface="汉仪中黑简" panose="02010600000101010101" charset="-122"/>
                  </a:rPr>
                  <a:t>The Art of Communication</a:t>
                </a:r>
                <a:endParaRPr lang="zh-CN" altLang="en-US">
                  <a:solidFill>
                    <a:schemeClr val="bg1">
                      <a:lumMod val="85000"/>
                    </a:schemeClr>
                  </a:solidFill>
                  <a:cs typeface="汉仪中黑简" panose="02010600000101010101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8654" y="4775"/>
                <a:ext cx="611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>
                    <a:solidFill>
                      <a:schemeClr val="bg2">
                        <a:lumMod val="95000"/>
                      </a:schemeClr>
                    </a:solidFill>
                    <a:cs typeface="汉仪中黑简" panose="02010600000101010101" charset="-122"/>
                  </a:rPr>
                  <a:t>Importance of Communication</a:t>
                </a:r>
                <a:endParaRPr lang="zh-CN" altLang="en-US">
                  <a:solidFill>
                    <a:schemeClr val="bg2">
                      <a:lumMod val="95000"/>
                    </a:schemeClr>
                  </a:solidFill>
                  <a:cs typeface="汉仪中黑简" panose="02010600000101010101" charset="-122"/>
                </a:endParaRPr>
              </a:p>
            </p:txBody>
          </p:sp>
        </p:grpSp>
      </p:grpSp>
      <p:pic>
        <p:nvPicPr>
          <p:cNvPr id="2" name="图片 1" descr="C:/Users/LDP004/AppData/Local/Temp/picturecompress_20211105111920/output_1.pngoutput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2940" y="4463415"/>
            <a:ext cx="3776980" cy="2518410"/>
          </a:xfrm>
          <a:prstGeom prst="rect">
            <a:avLst/>
          </a:prstGeom>
        </p:spPr>
      </p:pic>
      <p:pic>
        <p:nvPicPr>
          <p:cNvPr id="3" name="图片 2" descr="32303235303832323b32303235353237353bb6d4b9b4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8725" y="3568700"/>
            <a:ext cx="914400" cy="9144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501390" y="4438015"/>
            <a:ext cx="5733415" cy="5715"/>
          </a:xfrm>
          <a:prstGeom prst="line">
            <a:avLst/>
          </a:prstGeom>
          <a:ln w="19050">
            <a:solidFill>
              <a:srgbClr val="3C6A9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723390" y="83121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沟通的艺术</a:t>
            </a:r>
            <a:endParaRPr lang="zh-CN" altLang="en-US" sz="3200">
              <a:solidFill>
                <a:schemeClr val="bg1">
                  <a:lumMod val="9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43990" y="1936750"/>
            <a:ext cx="9670415" cy="4150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注意职业化，取消口头禅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沟通金十字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对不同的说话对象用不同的语气口吻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倾听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向对方表达不同意见时，先认同再 转折（是、是、但是）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适当时重复对方的话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正确的附和答腔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难以开口的问题放在最后问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  <a:p>
            <a:pPr marL="457200" indent="-45720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+mj-ea"/>
              <a:buAutoNum type="circleNumDbPlain"/>
            </a:pPr>
            <a:r>
              <a:rPr lang="zh-CN" altLang="en-US" sz="2200">
                <a:solidFill>
                  <a:schemeClr val="bg1">
                    <a:lumMod val="6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</a:rPr>
              <a:t>如在规定时间内无法完成工作，千万不要回答：“还没做好”。而应说：“再有两个小时就完了”。</a:t>
            </a:r>
            <a:endParaRPr lang="zh-CN" altLang="en-US" sz="2200">
              <a:solidFill>
                <a:schemeClr val="bg1">
                  <a:lumMod val="65000"/>
                </a:schemeClr>
              </a:solidFill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</a:endParaRPr>
          </a:p>
        </p:txBody>
      </p:sp>
      <p:pic>
        <p:nvPicPr>
          <p:cNvPr id="5" name="图片 4" descr="32313535393338373b32313535393436343bd2d5caf5c3e6bedf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22655" y="831215"/>
            <a:ext cx="699135" cy="6991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800225" y="1414780"/>
            <a:ext cx="213804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沟通的技巧</a:t>
            </a:r>
            <a:r>
              <a:rPr lang="en-US" altLang="zh-CN" sz="2800"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rPr>
              <a:t>:</a:t>
            </a:r>
            <a:endParaRPr lang="en-US" altLang="zh-CN" sz="2800">
              <a:latin typeface="汉仪中黑简" panose="02010600000101010101" charset="-122"/>
              <a:ea typeface="汉仪中黑简" panose="02010600000101010101" charset="-122"/>
              <a:cs typeface="汉仪中黑简" panose="02010600000101010101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11_4*i*0"/>
  <p:tag name="KSO_WM_TEMPLATE_CATEGORY" val="diagram"/>
  <p:tag name="KSO_WM_TEMPLATE_INDEX" val="160411"/>
  <p:tag name="KSO_WM_UNIT_INDEX" val="0"/>
</p:tagLst>
</file>

<file path=ppt/tags/tag11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h_f"/>
  <p:tag name="KSO_WM_UNIT_INDEX" val="1_1_1"/>
  <p:tag name="KSO_WM_UNIT_ID" val="diagram160411_4*l_h_f*1_1_1"/>
  <p:tag name="KSO_WM_UNIT_CLEAR" val="1"/>
  <p:tag name="KSO_WM_UNIT_LAYERLEVEL" val="1_1_1"/>
  <p:tag name="KSO_WM_UNIT_VALUE" val="48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i"/>
  <p:tag name="KSO_WM_UNIT_INDEX" val="1_1"/>
  <p:tag name="KSO_WM_UNIT_ID" val="diagram160411_4*l_i*1_1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13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h_f"/>
  <p:tag name="KSO_WM_UNIT_INDEX" val="1_1_1"/>
  <p:tag name="KSO_WM_UNIT_ID" val="diagram160411_4*l_h_f*1_1_1"/>
  <p:tag name="KSO_WM_UNIT_CLEAR" val="1"/>
  <p:tag name="KSO_WM_UNIT_LAYERLEVEL" val="1_1_1"/>
  <p:tag name="KSO_WM_UNIT_VALUE" val="48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4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h_f"/>
  <p:tag name="KSO_WM_UNIT_INDEX" val="1_1_1"/>
  <p:tag name="KSO_WM_UNIT_ID" val="diagram160411_4*l_h_f*1_1_1"/>
  <p:tag name="KSO_WM_UNIT_CLEAR" val="1"/>
  <p:tag name="KSO_WM_UNIT_LAYERLEVEL" val="1_1_1"/>
  <p:tag name="KSO_WM_UNIT_VALUE" val="48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5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i"/>
  <p:tag name="KSO_WM_UNIT_INDEX" val="1_1"/>
  <p:tag name="KSO_WM_UNIT_ID" val="diagram160411_4*l_i*1_1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16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i"/>
  <p:tag name="KSO_WM_UNIT_INDEX" val="1_1"/>
  <p:tag name="KSO_WM_UNIT_ID" val="diagram160411_4*l_i*1_1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h_f"/>
  <p:tag name="KSO_WM_UNIT_INDEX" val="1_1_1"/>
  <p:tag name="KSO_WM_UNIT_ID" val="diagram160044_4*l_h_f*1_1_1"/>
  <p:tag name="KSO_WM_UNIT_CLEAR" val="1"/>
  <p:tag name="KSO_WM_UNIT_LAYERLEVEL" val="1_1_1"/>
  <p:tag name="KSO_WM_UNIT_VALUE" val="42"/>
  <p:tag name="KSO_WM_UNIT_HIGHLIGHT" val="0"/>
  <p:tag name="KSO_WM_UNIT_COMPATIBLE" val="0"/>
  <p:tag name="KSO_WM_DIAGRAM_GROUP_CODE" val="l1-1"/>
  <p:tag name="KSO_WM_UNIT_PRESET_TEXT" val="LOREM IPSUM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5"/>
  <p:tag name="KSO_WM_UNIT_ID" val="diagram160044_4*l_i*1_5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6"/>
  <p:tag name="KSO_WM_UNIT_ID" val="diagram160044_4*l_i*1_6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h_f"/>
  <p:tag name="KSO_WM_UNIT_INDEX" val="1_2_1"/>
  <p:tag name="KSO_WM_UNIT_ID" val="diagram160044_4*l_h_f*1_2_1"/>
  <p:tag name="KSO_WM_UNIT_CLEAR" val="1"/>
  <p:tag name="KSO_WM_UNIT_LAYERLEVEL" val="1_1_1"/>
  <p:tag name="KSO_WM_UNIT_VALUE" val="42"/>
  <p:tag name="KSO_WM_UNIT_HIGHLIGHT" val="0"/>
  <p:tag name="KSO_WM_UNIT_COMPATIBLE" val="0"/>
  <p:tag name="KSO_WM_DIAGRAM_GROUP_CODE" val="l1-1"/>
  <p:tag name="KSO_WM_UNIT_PRESET_TEXT" val="LOREM IPSUM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2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7"/>
  <p:tag name="KSO_WM_UNIT_ID" val="diagram160044_4*l_i*1_7"/>
  <p:tag name="KSO_WM_UNIT_CLEAR" val="1"/>
  <p:tag name="KSO_WM_UNIT_LAYERLEVEL" val="1_1"/>
  <p:tag name="KSO_WM_DIAGRAM_GROUP_CODE" val="l1-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8"/>
  <p:tag name="KSO_WM_UNIT_ID" val="diagram160044_4*l_i*1_8"/>
  <p:tag name="KSO_WM_UNIT_CLEAR" val="1"/>
  <p:tag name="KSO_WM_UNIT_LAYERLEVEL" val="1_1"/>
  <p:tag name="KSO_WM_DIAGRAM_GROUP_CODE" val="l1-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5"/>
  <p:tag name="KSO_WM_UNIT_ID" val="diagram160044_4*l_i*1_5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6"/>
  <p:tag name="KSO_WM_UNIT_ID" val="diagram160044_4*l_i*1_6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h_f"/>
  <p:tag name="KSO_WM_UNIT_INDEX" val="1_2_1"/>
  <p:tag name="KSO_WM_UNIT_ID" val="diagram160044_4*l_h_f*1_2_1"/>
  <p:tag name="KSO_WM_UNIT_CLEAR" val="1"/>
  <p:tag name="KSO_WM_UNIT_LAYERLEVEL" val="1_1_1"/>
  <p:tag name="KSO_WM_UNIT_VALUE" val="42"/>
  <p:tag name="KSO_WM_UNIT_HIGHLIGHT" val="0"/>
  <p:tag name="KSO_WM_UNIT_COMPATIBLE" val="0"/>
  <p:tag name="KSO_WM_DIAGRAM_GROUP_CODE" val="l1-1"/>
  <p:tag name="KSO_WM_UNIT_PRESET_TEXT" val="LOREM IPSUM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7"/>
  <p:tag name="KSO_WM_UNIT_ID" val="diagram160044_4*l_i*1_7"/>
  <p:tag name="KSO_WM_UNIT_CLEAR" val="1"/>
  <p:tag name="KSO_WM_UNIT_LAYERLEVEL" val="1_1"/>
  <p:tag name="KSO_WM_DIAGRAM_GROUP_CODE" val="l1-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8"/>
  <p:tag name="KSO_WM_UNIT_ID" val="diagram160044_4*l_i*1_8"/>
  <p:tag name="KSO_WM_UNIT_CLEAR" val="1"/>
  <p:tag name="KSO_WM_UNIT_LAYERLEVEL" val="1_1"/>
  <p:tag name="KSO_WM_DIAGRAM_GROUP_CODE" val="l1-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5"/>
  <p:tag name="KSO_WM_UNIT_ID" val="diagram160044_4*l_i*1_5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6"/>
  <p:tag name="KSO_WM_UNIT_ID" val="diagram160044_4*l_i*1_6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h_f"/>
  <p:tag name="KSO_WM_UNIT_INDEX" val="1_2_1"/>
  <p:tag name="KSO_WM_UNIT_ID" val="diagram160044_4*l_h_f*1_2_1"/>
  <p:tag name="KSO_WM_UNIT_CLEAR" val="1"/>
  <p:tag name="KSO_WM_UNIT_LAYERLEVEL" val="1_1_1"/>
  <p:tag name="KSO_WM_UNIT_VALUE" val="42"/>
  <p:tag name="KSO_WM_UNIT_HIGHLIGHT" val="0"/>
  <p:tag name="KSO_WM_UNIT_COMPATIBLE" val="0"/>
  <p:tag name="KSO_WM_DIAGRAM_GROUP_CODE" val="l1-1"/>
  <p:tag name="KSO_WM_UNIT_PRESET_TEXT" val="LOREM IPSUM"/>
  <p:tag name="KSO_WM_UNIT_LINE_FORE_SCHEMECOLOR_INDEX" val="14"/>
  <p:tag name="KSO_WM_UNIT_LINE_FILL_TYPE" val="2"/>
  <p:tag name="KSO_WM_UNIT_TEXT_FILL_FORE_SCHEMECOLOR_INDEX" val="14"/>
  <p:tag name="KSO_WM_UNIT_TEXT_FILL_TYPE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7"/>
  <p:tag name="KSO_WM_UNIT_ID" val="diagram160044_4*l_i*1_7"/>
  <p:tag name="KSO_WM_UNIT_CLEAR" val="1"/>
  <p:tag name="KSO_WM_UNIT_LAYERLEVEL" val="1_1"/>
  <p:tag name="KSO_WM_DIAGRAM_GROUP_CODE" val="l1-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044"/>
  <p:tag name="KSO_WM_UNIT_TYPE" val="l_i"/>
  <p:tag name="KSO_WM_UNIT_INDEX" val="1_8"/>
  <p:tag name="KSO_WM_UNIT_ID" val="diagram160044_4*l_i*1_8"/>
  <p:tag name="KSO_WM_UNIT_CLEAR" val="1"/>
  <p:tag name="KSO_WM_UNIT_LAYERLEVEL" val="1_1"/>
  <p:tag name="KSO_WM_DIAGRAM_GROUP_CODE" val="l1-1"/>
</p:tagLst>
</file>

<file path=ppt/tags/tag3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DIAGRAM_GROUP_CODE" val="n1-1"/>
  <p:tag name="KSO_WM_UNIT_TYPE" val="n_i"/>
  <p:tag name="KSO_WM_UNIT_INDEX" val="1_1"/>
  <p:tag name="KSO_WM_UNIT_ID" val="diagram20187638_4*n_i*1_1"/>
  <p:tag name="KSO_WM_TEMPLATE_CATEGORY" val="diagram"/>
  <p:tag name="KSO_WM_TEMPLATE_INDEX" val="20187638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LINE_FORE_SCHEMECOLOR_INDEX" val="14"/>
  <p:tag name="KSO_WM_UNIT_LINE_FILL_TYPE" val="2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3_1"/>
  <p:tag name="KSO_WM_UNIT_ID" val="diagram20187638_4*n_h_h_i*1_2_3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8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8_4*n_h_i*1_1_1"/>
  <p:tag name="KSO_WM_TEMPLATE_CATEGORY" val="diagram"/>
  <p:tag name="KSO_WM_TEMPLATE_INDEX" val="20187638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2"/>
  <p:tag name="KSO_WM_UNIT_ID" val="diagram20187638_4*n_h_i*1_1_2"/>
  <p:tag name="KSO_WM_TEMPLATE_CATEGORY" val="diagram"/>
  <p:tag name="KSO_WM_TEMPLATE_INDEX" val="20187638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3"/>
  <p:tag name="KSO_WM_UNIT_ID" val="diagram20187638_4*n_h_i*1_1_3"/>
  <p:tag name="KSO_WM_TEMPLATE_CATEGORY" val="diagram"/>
  <p:tag name="KSO_WM_TEMPLATE_INDEX" val="20187638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4"/>
  <p:tag name="KSO_WM_UNIT_ID" val="diagram20187638_4*n_h_i*1_1_4"/>
  <p:tag name="KSO_WM_TEMPLATE_CATEGORY" val="diagram"/>
  <p:tag name="KSO_WM_TEMPLATE_INDEX" val="20187638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8_4*n_h_h_i*1_2_1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4_1"/>
  <p:tag name="KSO_WM_UNIT_ID" val="diagram20187638_4*n_h_h_i*1_2_4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9"/>
  <p:tag name="KSO_WM_UNIT_FILL_TYPE" val="1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VALUE" val="30"/>
  <p:tag name="KSO_WM_UNIT_HIGHLIGHT" val="0"/>
  <p:tag name="KSO_WM_UNIT_COMPATIBLE" val="0"/>
  <p:tag name="KSO_WM_DIAGRAM_GROUP_CODE" val="n1-1"/>
  <p:tag name="KSO_WM_UNIT_TYPE" val="n_h_f"/>
  <p:tag name="KSO_WM_UNIT_INDEX" val="1_1_1"/>
  <p:tag name="KSO_WM_UNIT_ID" val="diagram20187638_4*n_h_f*1_1_1"/>
  <p:tag name="KSO_WM_TEMPLATE_CATEGORY" val="diagram"/>
  <p:tag name="KSO_WM_TEMPLATE_INDEX" val="20187638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ISCONTENTSTITLE" val="0"/>
  <p:tag name="KSO_WM_UNIT_VALUE" val="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8_4*n_h_h_a*1_2_2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TEXT_FILL_FORE_SCHEMECOLOR_INDEX" val="6"/>
  <p:tag name="KSO_WM_UNIT_TEXT_FILL_TYPE" val="1"/>
</p:tagLst>
</file>

<file path=ppt/tags/tag48.xml><?xml version="1.0" encoding="utf-8"?>
<p:tagLst xmlns:p="http://schemas.openxmlformats.org/presentationml/2006/main">
  <p:tag name="KSO_WM_UNIT_VALUE" val="32"/>
  <p:tag name="KSO_WM_UNIT_HIGHLIGHT" val="0"/>
  <p:tag name="KSO_WM_UNIT_COMPATIBLE" val="0"/>
  <p:tag name="KSO_WM_DIAGRAM_GROUP_CODE" val="n1-1"/>
  <p:tag name="KSO_WM_UNIT_TYPE" val="n_h_h_f"/>
  <p:tag name="KSO_WM_UNIT_INDEX" val="1_2_4_1"/>
  <p:tag name="KSO_WM_UNIT_ID" val="diagram20187638_4*n_h_h_f*1_2_4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ISCONTENTSTITLE" val="0"/>
  <p:tag name="KSO_WM_UNIT_VALUE" val="6"/>
  <p:tag name="KSO_WM_UNIT_HIGHLIGHT" val="0"/>
  <p:tag name="KSO_WM_UNIT_COMPATIBLE" val="0"/>
  <p:tag name="KSO_WM_DIAGRAM_GROUP_CODE" val="n1-1"/>
  <p:tag name="KSO_WM_UNIT_TYPE" val="n_h_h_a"/>
  <p:tag name="KSO_WM_UNIT_INDEX" val="1_2_4_1"/>
  <p:tag name="KSO_WM_UNIT_ID" val="diagram20187638_4*n_h_h_a*1_2_4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TEXT_FILL_FORE_SCHEMECOLOR_INDEX" val="9"/>
  <p:tag name="KSO_WM_UNIT_TEXT_FILL_TYPE" val="1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50.xml><?xml version="1.0" encoding="utf-8"?>
<p:tagLst xmlns:p="http://schemas.openxmlformats.org/presentationml/2006/main">
  <p:tag name="KSO_WM_UNIT_ISCONTENTSTITLE" val="0"/>
  <p:tag name="KSO_WM_UNIT_VALUE" val="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8_4*n_h_h_a*1_2_1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TEXT_FILL_FORE_SCHEMECOLOR_INDEX" val="5"/>
  <p:tag name="KSO_WM_UNIT_TEXT_FILL_TYPE" val="1"/>
</p:tagLst>
</file>

<file path=ppt/tags/tag51.xml><?xml version="1.0" encoding="utf-8"?>
<p:tagLst xmlns:p="http://schemas.openxmlformats.org/presentationml/2006/main">
  <p:tag name="KSO_WM_UNIT_VALUE" val="32"/>
  <p:tag name="KSO_WM_UNIT_HIGHLIGHT" val="0"/>
  <p:tag name="KSO_WM_UNIT_COMPATIBLE" val="0"/>
  <p:tag name="KSO_WM_DIAGRAM_GROUP_CODE" val="n1-1"/>
  <p:tag name="KSO_WM_UNIT_TYPE" val="n_h_h_f"/>
  <p:tag name="KSO_WM_UNIT_INDEX" val="1_2_5_1"/>
  <p:tag name="KSO_WM_UNIT_ID" val="diagram20187638_4*n_h_h_f*1_2_5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52.xml><?xml version="1.0" encoding="utf-8"?>
<p:tagLst xmlns:p="http://schemas.openxmlformats.org/presentationml/2006/main">
  <p:tag name="KSO_WM_UNIT_ISCONTENTSTITLE" val="0"/>
  <p:tag name="KSO_WM_UNIT_VALUE" val="6"/>
  <p:tag name="KSO_WM_UNIT_HIGHLIGHT" val="0"/>
  <p:tag name="KSO_WM_UNIT_COMPATIBLE" val="0"/>
  <p:tag name="KSO_WM_DIAGRAM_GROUP_CODE" val="n1-1"/>
  <p:tag name="KSO_WM_UNIT_TYPE" val="n_h_h_a"/>
  <p:tag name="KSO_WM_UNIT_INDEX" val="1_2_5_1"/>
  <p:tag name="KSO_WM_UNIT_ID" val="diagram20187638_4*n_h_h_a*1_2_5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TEXT_FILL_FORE_SCHEMECOLOR_INDEX" val="10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8_4*n_h_h_i*1_2_2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5_1"/>
  <p:tag name="KSO_WM_UNIT_ID" val="diagram20187638_4*n_h_h_i*1_2_5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DIAGRAM_ISNUMVISUAL" val="0"/>
  <p:tag name="KSO_WM_UNIT_DIAGRAM_ISREFERUNIT" val="0"/>
  <p:tag name="KSO_WM_UNIT_FILL_FORE_SCHEMECOLOR_INDEX" val="10"/>
  <p:tag name="KSO_WM_UNIT_FILL_TYPE" val="1"/>
  <p:tag name="KSO_WM_UNIT_TEXT_FILL_FORE_SCHEMECOLOR_INDEX" val="2"/>
  <p:tag name="KSO_WM_UNIT_TEXT_FILL_TYPE" val="1"/>
</p:tagLst>
</file>

<file path=ppt/tags/tag55.xml><?xml version="1.0" encoding="utf-8"?>
<p:tagLst xmlns:p="http://schemas.openxmlformats.org/presentationml/2006/main">
  <p:tag name="KSO_WM_UNIT_VALUE" val="32"/>
  <p:tag name="KSO_WM_UNIT_HIGHLIGHT" val="0"/>
  <p:tag name="KSO_WM_UNIT_COMPATIBLE" val="0"/>
  <p:tag name="KSO_WM_DIAGRAM_GROUP_CODE" val="n1-1"/>
  <p:tag name="KSO_WM_UNIT_TYPE" val="n_h_h_f"/>
  <p:tag name="KSO_WM_UNIT_INDEX" val="1_2_3_1"/>
  <p:tag name="KSO_WM_UNIT_ID" val="diagram20187638_4*n_h_h_f*1_2_3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DIAGRAM_ISNUMVISUAL" val="0"/>
  <p:tag name="KSO_WM_UNIT_DIAGRAM_ISREFERUNIT" val="0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UNIT_ISCONTENTSTITLE" val="0"/>
  <p:tag name="KSO_WM_UNIT_VALUE" val="6"/>
  <p:tag name="KSO_WM_UNIT_HIGHLIGHT" val="0"/>
  <p:tag name="KSO_WM_UNIT_COMPATIBLE" val="0"/>
  <p:tag name="KSO_WM_DIAGRAM_GROUP_CODE" val="n1-1"/>
  <p:tag name="KSO_WM_UNIT_TYPE" val="n_h_h_a"/>
  <p:tag name="KSO_WM_UNIT_INDEX" val="1_2_3_1"/>
  <p:tag name="KSO_WM_UNIT_ID" val="diagram20187638_4*n_h_h_a*1_2_3_1"/>
  <p:tag name="KSO_WM_TEMPLATE_CATEGORY" val="diagram"/>
  <p:tag name="KSO_WM_TEMPLATE_INDEX" val="20187638"/>
  <p:tag name="KSO_WM_UNIT_LAYERLEVEL" val="1_1_1_1"/>
  <p:tag name="KSO_WM_TAG_VERSION" val="1.0"/>
  <p:tag name="KSO_WM_BEAUTIFY_FLAG" val="#wm#"/>
  <p:tag name="KSO_WM_UNIT_PRESET_TEXT" val="添加标题"/>
  <p:tag name="KSO_WM_UNIT_NOCLEAR" val="0"/>
  <p:tag name="KSO_WM_UNIT_DIAGRAM_ISNUMVISUAL" val="0"/>
  <p:tag name="KSO_WM_UNIT_DIAGRAM_ISREFERUNIT" val="0"/>
  <p:tag name="KSO_WM_UNIT_TEXT_FILL_FORE_SCHEMECOLOR_INDEX" val="8"/>
  <p:tag name="KSO_WM_UNIT_TEXT_FILL_TYPE" val="1"/>
</p:tagLst>
</file>

<file path=ppt/tags/tag5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59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160430_4*m_h_i*1_1_2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160430_4*m_h_i*1_1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3"/>
  <p:tag name="KSO_WM_UNIT_ID" val="diagram160430_4*m_h_z*1_2_3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3_3"/>
  <p:tag name="KSO_WM_UNIT_ID" val="diagram160430_4*m_h_z*1_3_3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4_3"/>
  <p:tag name="KSO_WM_UNIT_ID" val="diagram160430_4*m_h_z*1_4_3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160430_4*m_h_i*1_2_2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160430_4*m_h_i*1_2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160430_4*m_h_i*1_3_2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160430_4*m_h_i*1_3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2"/>
  <p:tag name="KSO_WM_UNIT_ID" val="diagram160430_4*m_h_i*1_4_2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8"/>
  <p:tag name="KSO_WM_UNIT_FILL_TYPE" val="1"/>
  <p:tag name="KSO_WM_UNIT_TEXT_FILL_FORE_SCHEMECOLOR_INDEX" val="14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160430_4*m_h_i*1_4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411_4*i*0"/>
  <p:tag name="KSO_WM_TEMPLATE_CATEGORY" val="diagram"/>
  <p:tag name="KSO_WM_TEMPLATE_INDEX" val="160411"/>
  <p:tag name="KSO_WM_UNIT_INDEX" val="0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5_3"/>
  <p:tag name="KSO_WM_UNIT_ID" val="diagram160430_4*m_h_z*1_5_3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2"/>
  <p:tag name="KSO_WM_UNIT_ID" val="diagram160430_4*m_h_i*1_5_2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5_1"/>
  <p:tag name="KSO_WM_UNIT_ID" val="diagram160430_4*m_h_i*1_5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160430_4*m_h_a*1_1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160430_4*m_h_a*1_2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160430_4*m_h_a*1_3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4_1"/>
  <p:tag name="KSO_WM_UNIT_ID" val="diagram160430_4*m_h_a*1_4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5_1"/>
  <p:tag name="KSO_WM_UNIT_ID" val="diagram160430_4*m_h_a*1_5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78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2"/>
  <p:tag name="KSO_WM_UNIT_ID" val="diagram160430_4*m_h_i*1_1_2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160430_4*m_h_i*1_1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h_f"/>
  <p:tag name="KSO_WM_UNIT_INDEX" val="1_1_1"/>
  <p:tag name="KSO_WM_UNIT_ID" val="diagram160411_4*l_h_f*1_1_1"/>
  <p:tag name="KSO_WM_UNIT_CLEAR" val="1"/>
  <p:tag name="KSO_WM_UNIT_LAYERLEVEL" val="1_1_1"/>
  <p:tag name="KSO_WM_UNIT_VALUE" val="48"/>
  <p:tag name="KSO_WM_UNIT_HIGHLIGHT" val="0"/>
  <p:tag name="KSO_WM_UNIT_COMPATIBLE" val="0"/>
  <p:tag name="KSO_WM_BEAUTIFY_FLAG" val="#wm#"/>
  <p:tag name="KSO_WM_DIAGRAM_GROUP_CODE" val="l1-1"/>
  <p:tag name="KSO_WM_UNIT_PRESET_TEXT" val="LOREM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3"/>
  <p:tag name="KSO_WM_UNIT_ID" val="diagram160430_4*m_h_z*1_2_3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3_3"/>
  <p:tag name="KSO_WM_UNIT_ID" val="diagram160430_4*m_h_z*1_3_3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2"/>
  <p:tag name="KSO_WM_UNIT_ID" val="diagram160430_4*m_h_i*1_2_2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160430_4*m_h_i*1_2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2"/>
  <p:tag name="KSO_WM_UNIT_ID" val="diagram160430_4*m_h_i*1_3_2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160430_4*m_h_i*1_3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1_1"/>
  <p:tag name="KSO_WM_UNIT_ID" val="diagram160430_4*m_h_a*1_1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2_1"/>
  <p:tag name="KSO_WM_UNIT_ID" val="diagram160430_4*m_h_a*1_2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a"/>
  <p:tag name="KSO_WM_UNIT_INDEX" val="1_3_1"/>
  <p:tag name="KSO_WM_UNIT_ID" val="diagram160430_4*m_h_a*1_3_1"/>
  <p:tag name="KSO_WM_TEMPLATE_CATEGORY" val="diagram"/>
  <p:tag name="KSO_WM_TEMPLATE_INDEX" val="160430"/>
  <p:tag name="KSO_WM_UNIT_LAYERLEVEL" val="1_1_1"/>
  <p:tag name="KSO_WM_TAG_VERSION" val="1.0"/>
  <p:tag name="KSO_WM_BEAUTIFY_FLAG" val="#wm#"/>
  <p:tag name="KSO_WM_UNIT_PRESET_TEXT" val="添加标题"/>
  <p:tag name="KSO_WM_UNIT_TEXT_FILL_FORE_SCHEMECOLOR_INDEX" val="14"/>
  <p:tag name="KSO_WM_UNIT_TEXT_FILL_TYPE" val="1"/>
</p:tagLst>
</file>

<file path=ppt/tags/tag8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9.xml><?xml version="1.0" encoding="utf-8"?>
<p:tagLst xmlns:p="http://schemas.openxmlformats.org/presentationml/2006/main">
  <p:tag name="KSO_WM_TAG_VERSION" val="1.0"/>
  <p:tag name="KSO_WM_TEMPLATE_CATEGORY" val="diagram"/>
  <p:tag name="KSO_WM_TEMPLATE_INDEX" val="160411"/>
  <p:tag name="KSO_WM_UNIT_TYPE" val="l_i"/>
  <p:tag name="KSO_WM_UNIT_INDEX" val="1_1"/>
  <p:tag name="KSO_WM_UNIT_ID" val="diagram160411_4*l_i*1_1"/>
  <p:tag name="KSO_WM_UNIT_CLEAR" val="1"/>
  <p:tag name="KSO_WM_UNIT_LAYERLEVEL" val="1_1"/>
  <p:tag name="KSO_WM_BEAUTIFY_FLAG" val="#wm#"/>
  <p:tag name="KSO_WM_DIAGRAM_GROUP_CODE" val="l1-1"/>
  <p:tag name="KSO_WM_UNIT_FILL_FORE_SCHEMECOLOR_INDEX" val="14"/>
  <p:tag name="KSO_WM_UNIT_FILL_TYPE" val="1"/>
  <p:tag name="KSO_WM_UNIT_TEXT_FILL_FORE_SCHEMECOLOR_INDEX" val="5"/>
  <p:tag name="KSO_WM_UNIT_TEXT_FILL_TYPE" val="1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9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中黑简"/>
        <a:ea typeface=""/>
        <a:cs typeface=""/>
        <a:font script="Jpan" typeface="ＭＳ Ｐゴシック"/>
        <a:font script="Hang" typeface="맑은 고딕"/>
        <a:font script="Hans" typeface="汉仪中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简"/>
        <a:ea typeface=""/>
        <a:cs typeface=""/>
        <a:font script="Jpan" typeface="ＭＳ Ｐゴシック"/>
        <a:font script="Hang" typeface="맑은 고딕"/>
        <a:font script="Hans" typeface="汉仪中黑简"/>
        <a:font script="Hant" typeface="新細明體"/>
        <a:font script="Arab" typeface="汉仪中黑简"/>
        <a:font script="Hebr" typeface="汉仪中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简"/>
        <a:ea typeface=""/>
        <a:cs typeface=""/>
        <a:font script="Jpan" typeface="ＭＳ Ｐゴシック"/>
        <a:font script="Hang" typeface="맑은 고딕"/>
        <a:font script="Hans" typeface="汉仪中黑简"/>
        <a:font script="Hant" typeface="新細明體"/>
        <a:font script="Arab" typeface="汉仪中黑简"/>
        <a:font script="Hebr" typeface="汉仪中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中黑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中黑简"/>
        <a:ea typeface=""/>
        <a:cs typeface=""/>
        <a:font script="Jpan" typeface="ＭＳ Ｐゴシック"/>
        <a:font script="Hang" typeface="맑은 고딕"/>
        <a:font script="Hans" typeface="汉仪中黑简"/>
        <a:font script="Hant" typeface="新細明體"/>
        <a:font script="Arab" typeface="汉仪中黑简"/>
        <a:font script="Hebr" typeface="汉仪中黑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中黑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1614</Words>
  <Application>WPS 演示</Application>
  <PresentationFormat>宽屏</PresentationFormat>
  <Paragraphs>308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6" baseType="lpstr">
      <vt:lpstr>Arial</vt:lpstr>
      <vt:lpstr>宋体</vt:lpstr>
      <vt:lpstr>Wingdings</vt:lpstr>
      <vt:lpstr>汉仪中黑简</vt:lpstr>
      <vt:lpstr>汉仪程行简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1</cp:revision>
  <dcterms:created xsi:type="dcterms:W3CDTF">2022-03-10T06:38:05Z</dcterms:created>
  <dcterms:modified xsi:type="dcterms:W3CDTF">2022-03-10T06:38:05Z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D6AA0D92099E4CF89C423974805822FD</vt:lpwstr>
  </property>
  <property fmtid="{D5CDD505-2E9C-101B-9397-08002B2CF9AE}" pid="3" name="KSOProductBuildVer">
    <vt:lpwstr>2052-11.1.0.11045</vt:lpwstr>
  </property>
  <property fmtid="{D5CDD505-2E9C-101B-9397-08002B2CF9AE}" pid="4" name="KSOTemplateUUID">
    <vt:lpwstr>v1.0_mb_f5uCQtBWoHEbO5AOduFolg==</vt:lpwstr>
  </property>
</Properties>
</file>