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7" r:id="rId4"/>
    <p:sldId id="256" r:id="rId5"/>
    <p:sldId id="258" r:id="rId6"/>
    <p:sldId id="268" r:id="rId7"/>
    <p:sldId id="267" r:id="rId8"/>
    <p:sldId id="259" r:id="rId9"/>
    <p:sldId id="263" r:id="rId10"/>
    <p:sldId id="265" r:id="rId11"/>
    <p:sldId id="266" r:id="rId12"/>
    <p:sldId id="264" r:id="rId13"/>
    <p:sldId id="273" r:id="rId14"/>
    <p:sldId id="260" r:id="rId15"/>
    <p:sldId id="272" r:id="rId16"/>
    <p:sldId id="269" r:id="rId17"/>
    <p:sldId id="270" r:id="rId18"/>
    <p:sldId id="271" r:id="rId19"/>
    <p:sldId id="261" r:id="rId20"/>
    <p:sldId id="274" r:id="rId21"/>
    <p:sldId id="275" r:id="rId22"/>
    <p:sldId id="26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-pc" initials="d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2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950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9" d="100"/>
        <a:sy n="2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17204" y="6733729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5048F-6D1A-4AC8-B31A-83222DEE2C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91FB-687F-4990-8567-A47B3BA0AB1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5.png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5.png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8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5.png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5.png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8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9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741249" y="1968313"/>
            <a:ext cx="4324467" cy="32789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398005" y="513733"/>
            <a:ext cx="9413604" cy="45006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645676" y="2903393"/>
            <a:ext cx="5098024" cy="964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3154041">
            <a:off x="2705249" y="699104"/>
            <a:ext cx="446965" cy="52991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741248" y="3283820"/>
            <a:ext cx="750230" cy="8894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rot="1777273">
            <a:off x="475442" y="2226289"/>
            <a:ext cx="259563" cy="3077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flipH="1">
            <a:off x="-46916" y="1909369"/>
            <a:ext cx="4130078" cy="41935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258194" y="3657099"/>
            <a:ext cx="3353421" cy="22379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-1" y="3049837"/>
            <a:ext cx="12192000" cy="3806774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104807" y="556725"/>
            <a:ext cx="2076725" cy="1178748"/>
            <a:chOff x="416351" y="107253"/>
            <a:chExt cx="2630311" cy="149296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2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3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7870190" y="1522730"/>
            <a:ext cx="3485515" cy="2571115"/>
          </a:xfrm>
          <a:prstGeom prst="roundRect">
            <a:avLst>
              <a:gd name="adj" fmla="val 4663"/>
            </a:avLst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28675" y="1522730"/>
            <a:ext cx="3485515" cy="2571115"/>
          </a:xfrm>
          <a:prstGeom prst="roundRect">
            <a:avLst>
              <a:gd name="adj" fmla="val 4663"/>
            </a:avLst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066165" y="1687830"/>
            <a:ext cx="354965" cy="35496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5" h="2145">
                <a:moveTo>
                  <a:pt x="1073" y="375"/>
                </a:moveTo>
                <a:lnTo>
                  <a:pt x="375" y="1073"/>
                </a:lnTo>
                <a:lnTo>
                  <a:pt x="1073" y="1770"/>
                </a:lnTo>
                <a:lnTo>
                  <a:pt x="1770" y="1073"/>
                </a:lnTo>
                <a:lnTo>
                  <a:pt x="1073" y="375"/>
                </a:lnTo>
                <a:close/>
                <a:moveTo>
                  <a:pt x="1073" y="0"/>
                </a:moveTo>
                <a:lnTo>
                  <a:pt x="2145" y="1073"/>
                </a:lnTo>
                <a:lnTo>
                  <a:pt x="1073" y="2145"/>
                </a:lnTo>
                <a:lnTo>
                  <a:pt x="0" y="1073"/>
                </a:lnTo>
                <a:lnTo>
                  <a:pt x="1073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2030" y="2210435"/>
            <a:ext cx="323405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压岁钱是由长辈发给晚辈的，有的家里是吃完年夜饭后，人人坐在桌旁不许走，等大家都吃完了，由长辈发给晚辈，并勉励儿孙在在新的一年里学习长进，好好做人。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23555" y="2247265"/>
            <a:ext cx="2978150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有的人家是父母在夜晚待子女睡熟后，放在他们的枕头下，更多的人家是小孩子们齐集正厅，高呼爷爷奶奶、爸爸妈妈新年快乐，而后伸手要红包。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123555" y="1687830"/>
            <a:ext cx="354965" cy="35496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5" h="2145">
                <a:moveTo>
                  <a:pt x="1073" y="375"/>
                </a:moveTo>
                <a:lnTo>
                  <a:pt x="375" y="1073"/>
                </a:lnTo>
                <a:lnTo>
                  <a:pt x="1073" y="1770"/>
                </a:lnTo>
                <a:lnTo>
                  <a:pt x="1770" y="1073"/>
                </a:lnTo>
                <a:lnTo>
                  <a:pt x="1073" y="375"/>
                </a:lnTo>
                <a:close/>
                <a:moveTo>
                  <a:pt x="1073" y="0"/>
                </a:moveTo>
                <a:lnTo>
                  <a:pt x="2145" y="1073"/>
                </a:lnTo>
                <a:lnTo>
                  <a:pt x="1073" y="2145"/>
                </a:lnTo>
                <a:lnTo>
                  <a:pt x="0" y="1073"/>
                </a:lnTo>
                <a:lnTo>
                  <a:pt x="1073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28675" y="4185920"/>
            <a:ext cx="3485515" cy="1849755"/>
          </a:xfrm>
          <a:prstGeom prst="roundRect">
            <a:avLst>
              <a:gd name="adj" fmla="val 4663"/>
            </a:avLst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870190" y="4185920"/>
            <a:ext cx="3485515" cy="1849755"/>
          </a:xfrm>
          <a:prstGeom prst="roundRect">
            <a:avLst>
              <a:gd name="adj" fmla="val 4663"/>
            </a:avLst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2030" y="4732655"/>
            <a:ext cx="323342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老人家逢此情景却乐不可支，认为这是新年事事顺利的好兆头。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066165" y="4291330"/>
            <a:ext cx="354965" cy="35496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5" h="2145">
                <a:moveTo>
                  <a:pt x="1073" y="375"/>
                </a:moveTo>
                <a:lnTo>
                  <a:pt x="375" y="1073"/>
                </a:lnTo>
                <a:lnTo>
                  <a:pt x="1073" y="1770"/>
                </a:lnTo>
                <a:lnTo>
                  <a:pt x="1770" y="1073"/>
                </a:lnTo>
                <a:lnTo>
                  <a:pt x="1073" y="375"/>
                </a:lnTo>
                <a:close/>
                <a:moveTo>
                  <a:pt x="1073" y="0"/>
                </a:moveTo>
                <a:lnTo>
                  <a:pt x="2145" y="1073"/>
                </a:lnTo>
                <a:lnTo>
                  <a:pt x="1073" y="2145"/>
                </a:lnTo>
                <a:lnTo>
                  <a:pt x="0" y="1073"/>
                </a:lnTo>
                <a:lnTo>
                  <a:pt x="1073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123555" y="4291330"/>
            <a:ext cx="354965" cy="35496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5" h="2145">
                <a:moveTo>
                  <a:pt x="1073" y="375"/>
                </a:moveTo>
                <a:lnTo>
                  <a:pt x="375" y="1073"/>
                </a:lnTo>
                <a:lnTo>
                  <a:pt x="1073" y="1770"/>
                </a:lnTo>
                <a:lnTo>
                  <a:pt x="1770" y="1073"/>
                </a:lnTo>
                <a:lnTo>
                  <a:pt x="1073" y="375"/>
                </a:lnTo>
                <a:close/>
                <a:moveTo>
                  <a:pt x="1073" y="0"/>
                </a:moveTo>
                <a:lnTo>
                  <a:pt x="2145" y="1073"/>
                </a:lnTo>
                <a:lnTo>
                  <a:pt x="1073" y="2145"/>
                </a:lnTo>
                <a:lnTo>
                  <a:pt x="0" y="1073"/>
                </a:lnTo>
                <a:lnTo>
                  <a:pt x="1073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892903" y="267563"/>
            <a:ext cx="1417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压岁钱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47893" y="1635353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压岁钱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47893" y="4224883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压岁钱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78613" y="1638528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压岁钱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78613" y="4228058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压岁钱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4710628" y="960437"/>
            <a:ext cx="2918063" cy="5414962"/>
          </a:xfrm>
          <a:prstGeom prst="rect">
            <a:avLst/>
          </a:prstGeom>
        </p:spPr>
      </p:pic>
      <p:sp>
        <p:nvSpPr>
          <p:cNvPr id="30" name="圆角右箭头 29"/>
          <p:cNvSpPr/>
          <p:nvPr/>
        </p:nvSpPr>
        <p:spPr>
          <a:xfrm>
            <a:off x="7056755" y="2042795"/>
            <a:ext cx="813435" cy="867410"/>
          </a:xfrm>
          <a:prstGeom prst="bentArrow">
            <a:avLst/>
          </a:prstGeom>
          <a:gradFill>
            <a:gsLst>
              <a:gs pos="100000">
                <a:srgbClr val="ED2F00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圆角右箭头 30"/>
          <p:cNvSpPr/>
          <p:nvPr/>
        </p:nvSpPr>
        <p:spPr>
          <a:xfrm flipH="1">
            <a:off x="4365625" y="2042795"/>
            <a:ext cx="813435" cy="867410"/>
          </a:xfrm>
          <a:prstGeom prst="bentArrow">
            <a:avLst/>
          </a:prstGeom>
          <a:gradFill>
            <a:gsLst>
              <a:gs pos="100000">
                <a:srgbClr val="ED2F00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圆角右箭头 31"/>
          <p:cNvSpPr/>
          <p:nvPr/>
        </p:nvSpPr>
        <p:spPr>
          <a:xfrm flipV="1">
            <a:off x="7056755" y="4291330"/>
            <a:ext cx="813435" cy="867410"/>
          </a:xfrm>
          <a:prstGeom prst="bentArrow">
            <a:avLst/>
          </a:prstGeom>
          <a:gradFill>
            <a:gsLst>
              <a:gs pos="100000">
                <a:srgbClr val="ED2F00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圆角右箭头 35"/>
          <p:cNvSpPr/>
          <p:nvPr/>
        </p:nvSpPr>
        <p:spPr>
          <a:xfrm flipH="1" flipV="1">
            <a:off x="4365625" y="4291330"/>
            <a:ext cx="813435" cy="867410"/>
          </a:xfrm>
          <a:prstGeom prst="bentArrow">
            <a:avLst/>
          </a:prstGeom>
          <a:gradFill>
            <a:gsLst>
              <a:gs pos="100000">
                <a:srgbClr val="ED2F00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23555" y="4732655"/>
            <a:ext cx="29781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过年给压岁钱，体现出长辈对晚辈的关爱，和晚辈对长辈的尊敬，是一项整合家庭伦理关系的民俗活动。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5" grpId="1" animBg="1"/>
      <p:bldP spid="5" grpId="2" animBg="1"/>
      <p:bldP spid="8" grpId="1"/>
      <p:bldP spid="8" grpId="2"/>
      <p:bldP spid="9" grpId="1"/>
      <p:bldP spid="9" grpId="2"/>
      <p:bldP spid="14" grpId="1" animBg="1"/>
      <p:bldP spid="14" grpId="2" animBg="1"/>
      <p:bldP spid="15" grpId="0" animBg="1"/>
      <p:bldP spid="16" grpId="0" animBg="1"/>
      <p:bldP spid="10" grpId="1"/>
      <p:bldP spid="10" grpId="2"/>
      <p:bldP spid="17" grpId="1" animBg="1"/>
      <p:bldP spid="17" grpId="2" animBg="1"/>
      <p:bldP spid="18" grpId="1" animBg="1"/>
      <p:bldP spid="18" grpId="2" animBg="1"/>
      <p:bldP spid="21" grpId="0"/>
      <p:bldP spid="22" grpId="0"/>
      <p:bldP spid="23" grpId="0"/>
      <p:bldP spid="24" grpId="0"/>
      <p:bldP spid="25" grpId="0"/>
      <p:bldP spid="30" grpId="0" animBg="1"/>
      <p:bldP spid="31" grpId="0" animBg="1"/>
      <p:bldP spid="32" grpId="0" animBg="1"/>
      <p:bldP spid="36" grpId="0" animBg="1"/>
      <p:bldP spid="4" grpId="1"/>
      <p:bldP spid="4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891655" y="3401060"/>
            <a:ext cx="48113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祭祖形式虽各不同，大半都是除夕夜悬影，上元夜撤供，亲朋之至近的，拜年时也必须叩谒祖先堂，不独慎终追远至意不泯，因其人敬其祖的美德，也借此保存了。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67555" y="5201920"/>
            <a:ext cx="521462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上坟时间一般在除夕的下午，人们把做好的年夜饭，送到亡故亲人的坟上，让亡故的亲人与生者一起享用除夕夜的美食，从而寄托人们对亡故亲人的哀思。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67555" y="1506855"/>
            <a:ext cx="3889375" cy="0"/>
          </a:xfrm>
          <a:prstGeom prst="line">
            <a:avLst/>
          </a:prstGeom>
          <a:ln w="28575">
            <a:gradFill>
              <a:gsLst>
                <a:gs pos="0">
                  <a:srgbClr val="ED2F00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018655" y="3386455"/>
            <a:ext cx="3889375" cy="0"/>
          </a:xfrm>
          <a:prstGeom prst="line">
            <a:avLst/>
          </a:prstGeom>
          <a:ln w="28575">
            <a:gradFill>
              <a:gsLst>
                <a:gs pos="0">
                  <a:srgbClr val="ED2F00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694555" y="5062855"/>
            <a:ext cx="3889375" cy="0"/>
          </a:xfrm>
          <a:prstGeom prst="line">
            <a:avLst/>
          </a:prstGeom>
          <a:ln w="28575">
            <a:gradFill>
              <a:gsLst>
                <a:gs pos="0">
                  <a:srgbClr val="ED2F00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567555" y="1731010"/>
            <a:ext cx="52139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因各地礼俗的不同，祭祖形式也各异，有的到野外瞻拜祖墓，有的到宗祠拜祖，而大多在家中将祖先牌位依次摆在正厅，陈列供品，然后祭拜者按长幼的顺序上香跪拜。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6200" y="1011546"/>
            <a:ext cx="43053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2903" y="26756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祭祖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67555" y="1011555"/>
            <a:ext cx="434975" cy="3898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77553" y="995273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祭祖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18655" y="2881630"/>
            <a:ext cx="434975" cy="3898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528653" y="2865348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祭祖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67555" y="4533900"/>
            <a:ext cx="434975" cy="38989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077553" y="4517618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祭祖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1"/>
      <p:bldP spid="26" grpId="2"/>
      <p:bldP spid="4" grpId="1"/>
      <p:bldP spid="4" grpId="2"/>
      <p:bldP spid="25" grpId="1"/>
      <p:bldP spid="25" grpId="2"/>
      <p:bldP spid="9" grpId="0"/>
      <p:bldP spid="12" grpId="0"/>
      <p:bldP spid="15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881104" y="1747938"/>
            <a:ext cx="4130078" cy="419353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10028" y="1576488"/>
            <a:ext cx="1852511" cy="1852511"/>
          </a:xfrm>
          <a:prstGeom prst="ellipse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9030" y="897182"/>
            <a:ext cx="90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叁</a:t>
            </a:r>
            <a:endParaRPr lang="zh-CN" altLang="en-US" sz="80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6256" y="2543198"/>
            <a:ext cx="4324467" cy="32789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" y="3049837"/>
            <a:ext cx="12192000" cy="380677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96980" y="2220621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典故传说</a:t>
            </a:r>
            <a:endParaRPr lang="zh-CN" altLang="en-US" sz="6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3154041">
            <a:off x="3039056" y="1084196"/>
            <a:ext cx="446965" cy="5299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975783">
            <a:off x="7382827" y="3673443"/>
            <a:ext cx="288909" cy="3425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15256" y="2873981"/>
            <a:ext cx="5098024" cy="96447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94263" y="1702935"/>
            <a:ext cx="3352503" cy="1902879"/>
            <a:chOff x="416351" y="107253"/>
            <a:chExt cx="2630311" cy="149296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sp>
        <p:nvSpPr>
          <p:cNvPr id="14" name="椭圆 13"/>
          <p:cNvSpPr/>
          <p:nvPr/>
        </p:nvSpPr>
        <p:spPr>
          <a:xfrm>
            <a:off x="4302781" y="897182"/>
            <a:ext cx="3705225" cy="3705225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D2F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缺角矩形 7"/>
          <p:cNvSpPr/>
          <p:nvPr/>
        </p:nvSpPr>
        <p:spPr>
          <a:xfrm>
            <a:off x="6571615" y="2422525"/>
            <a:ext cx="590550" cy="2781300"/>
          </a:xfrm>
          <a:prstGeom prst="plaque">
            <a:avLst>
              <a:gd name="adj" fmla="val 7762"/>
            </a:avLst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571615" y="2193925"/>
            <a:ext cx="590550" cy="152400"/>
          </a:xfrm>
          <a:prstGeom prst="round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570980" y="5274945"/>
            <a:ext cx="590550" cy="152400"/>
          </a:xfrm>
          <a:prstGeom prst="round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 l="30821" r="31161"/>
          <a:stretch>
            <a:fillRect/>
          </a:stretch>
        </p:blipFill>
        <p:spPr>
          <a:xfrm>
            <a:off x="7438390" y="-409575"/>
            <a:ext cx="4241165" cy="78701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0334" y="2508249"/>
            <a:ext cx="5287010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在童话传说中古代有一只四角四足的恶兽——夕，因其身体庞大、脾气暴躁、凶猛异常，给村民带来了很大的灾难。大家为防止“夕”的到来燃放的爆竹与门前挂的红布条，然而却给我们留下了这个传说与过年的习俗：腊月卅的夜里，大家齐聚一堂吃着年夜饭，一起守岁等待除夕的钟声。放爆竹，贴门联。等到天亮彼此走访邻里给予问候与祝福。 初一早上乡亲们彼此走访看看相邻有没有受伤说一些吉祥客气的话。希望来年的腊月“夕”不再来。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89117" y="3037205"/>
            <a:ext cx="553998" cy="11823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夕的传说</a:t>
            </a:r>
            <a:endParaRPr lang="zh-CN" altLang="en-US" sz="24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2903" y="267563"/>
            <a:ext cx="1827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夕的传说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sp>
        <p:nvSpPr>
          <p:cNvPr id="2" name="空心弧 1"/>
          <p:cNvSpPr/>
          <p:nvPr/>
        </p:nvSpPr>
        <p:spPr>
          <a:xfrm rot="3060000">
            <a:off x="4692015" y="1214120"/>
            <a:ext cx="2732405" cy="3458210"/>
          </a:xfrm>
          <a:prstGeom prst="blockArc">
            <a:avLst>
              <a:gd name="adj1" fmla="val 12657798"/>
              <a:gd name="adj2" fmla="val 17300323"/>
              <a:gd name="adj3" fmla="val 3455"/>
            </a:avLst>
          </a:prstGeom>
          <a:gradFill>
            <a:gsLst>
              <a:gs pos="100000">
                <a:srgbClr val="ED2F00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空心弧 4"/>
          <p:cNvSpPr/>
          <p:nvPr/>
        </p:nvSpPr>
        <p:spPr>
          <a:xfrm rot="18540000" flipV="1">
            <a:off x="4692015" y="2979420"/>
            <a:ext cx="2732405" cy="3458210"/>
          </a:xfrm>
          <a:prstGeom prst="blockArc">
            <a:avLst>
              <a:gd name="adj1" fmla="val 12657798"/>
              <a:gd name="adj2" fmla="val 17300323"/>
              <a:gd name="adj3" fmla="val 3455"/>
            </a:avLst>
          </a:prstGeom>
          <a:gradFill>
            <a:gsLst>
              <a:gs pos="100000">
                <a:srgbClr val="ED2F00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60680" y="2193290"/>
            <a:ext cx="5686425" cy="3234055"/>
          </a:xfrm>
          <a:prstGeom prst="roundRect">
            <a:avLst/>
          </a:prstGeom>
          <a:noFill/>
          <a:ln w="28575">
            <a:solidFill>
              <a:srgbClr val="ED2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4" grpId="1"/>
      <p:bldP spid="4" grpId="2"/>
      <p:bldP spid="10" grpId="1"/>
      <p:bldP spid="10" grpId="2"/>
      <p:bldP spid="9" grpId="0"/>
      <p:bldP spid="2" grpId="0" animBg="1"/>
      <p:bldP spid="5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635" y="2125980"/>
            <a:ext cx="4206240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传说很久以前，有一个妖怪叫“夕”。这家伙专门害人。有个叫七郎的猎人，力大无穷，箭射得特别好，任何猛兽都敢去斗。七郎见百姓被“夕”害苦了，就想除掉他。这天晚上“夕”果然来了，七郎放出猎狗去咬他，“夕”就跟七郎和狗打了起来。七郎趁机开弓猛射，一箭就把“夕”射死了。从那以后，人们就把腊月三十叫“除夕”。这天晚上，家家户户都要守岁、放火炮，表示驱除不祥、迎接幸福祥瑞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 rot="10800000">
            <a:off x="5850890" y="2276475"/>
            <a:ext cx="739140" cy="2685415"/>
            <a:chOff x="11843" y="2617"/>
            <a:chExt cx="1994" cy="3540"/>
          </a:xfrm>
          <a:solidFill>
            <a:srgbClr val="ED2F00"/>
          </a:solidFill>
        </p:grpSpPr>
        <p:sp>
          <p:nvSpPr>
            <p:cNvPr id="6" name="缺角矩形 5"/>
            <p:cNvSpPr/>
            <p:nvPr/>
          </p:nvSpPr>
          <p:spPr>
            <a:xfrm>
              <a:off x="12120" y="2895"/>
              <a:ext cx="1440" cy="2985"/>
            </a:xfrm>
            <a:prstGeom prst="plaqu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1843" y="2617"/>
              <a:ext cx="1995" cy="354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942687" y="2962910"/>
            <a:ext cx="553998" cy="11823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七郎射夕</a:t>
            </a:r>
            <a:endParaRPr lang="zh-CN" altLang="en-US" sz="24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137795" y="2018030"/>
            <a:ext cx="5962650" cy="3474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2903" y="26756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七郎射夕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2704849" y="6712234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accent2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accent2">
                  <a:lumMod val="20000"/>
                  <a:lumOff val="80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10" grpId="1"/>
      <p:bldP spid="10" grpId="2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696335" y="2887345"/>
            <a:ext cx="4841240" cy="43376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15815" y="2049780"/>
            <a:ext cx="29603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算准了“年”肆虐的日期，百姓们便把这可怕的一夜视为关口来煞，称作“年关”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7885" y="3815080"/>
            <a:ext cx="29825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“一夜连双岁，五更分二年。”人们点起蜡烛或油灯，通宵守夜，象征着把一切邪瘟 病疫照跑驱走，期待着新的一年吉祥如意。这种风俗被人们流传至今。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642745" y="2740025"/>
            <a:ext cx="923290" cy="923290"/>
            <a:chOff x="3457" y="3625"/>
            <a:chExt cx="2144" cy="2144"/>
          </a:xfrm>
        </p:grpSpPr>
        <p:sp>
          <p:nvSpPr>
            <p:cNvPr id="6" name="椭圆 5"/>
            <p:cNvSpPr/>
            <p:nvPr/>
          </p:nvSpPr>
          <p:spPr>
            <a:xfrm>
              <a:off x="3645" y="3813"/>
              <a:ext cx="1768" cy="1768"/>
            </a:xfrm>
            <a:prstGeom prst="ellipse">
              <a:avLst/>
            </a:prstGeom>
            <a:solidFill>
              <a:srgbClr val="ED2F00"/>
            </a:solidFill>
            <a:ln>
              <a:solidFill>
                <a:srgbClr val="ED2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" name="空心弧 1"/>
            <p:cNvSpPr/>
            <p:nvPr/>
          </p:nvSpPr>
          <p:spPr>
            <a:xfrm flipV="1">
              <a:off x="3457" y="3625"/>
              <a:ext cx="2144" cy="2144"/>
            </a:xfrm>
            <a:prstGeom prst="blockArc">
              <a:avLst>
                <a:gd name="adj1" fmla="val 10800000"/>
                <a:gd name="adj2" fmla="val 21470361"/>
                <a:gd name="adj3" fmla="val 4903"/>
              </a:avLst>
            </a:prstGeom>
            <a:solidFill>
              <a:srgbClr val="ED2F00"/>
            </a:solidFill>
            <a:ln>
              <a:solidFill>
                <a:srgbClr val="ED2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53405" y="921385"/>
            <a:ext cx="923290" cy="923290"/>
            <a:chOff x="8528" y="1076"/>
            <a:chExt cx="2144" cy="2144"/>
          </a:xfrm>
        </p:grpSpPr>
        <p:sp>
          <p:nvSpPr>
            <p:cNvPr id="11" name="椭圆 10"/>
            <p:cNvSpPr/>
            <p:nvPr/>
          </p:nvSpPr>
          <p:spPr>
            <a:xfrm>
              <a:off x="8716" y="1264"/>
              <a:ext cx="1768" cy="1768"/>
            </a:xfrm>
            <a:prstGeom prst="ellipse">
              <a:avLst/>
            </a:prstGeom>
            <a:solidFill>
              <a:srgbClr val="ED2F00"/>
            </a:solidFill>
            <a:ln>
              <a:solidFill>
                <a:srgbClr val="ED2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 flipV="1">
              <a:off x="8528" y="1076"/>
              <a:ext cx="2144" cy="2144"/>
            </a:xfrm>
            <a:prstGeom prst="blockArc">
              <a:avLst>
                <a:gd name="adj1" fmla="val 10800000"/>
                <a:gd name="adj2" fmla="val 21470361"/>
                <a:gd name="adj3" fmla="val 4903"/>
              </a:avLst>
            </a:prstGeom>
            <a:solidFill>
              <a:srgbClr val="ED2F00"/>
            </a:solidFill>
            <a:ln>
              <a:solidFill>
                <a:srgbClr val="ED2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01760" y="2620645"/>
            <a:ext cx="923290" cy="923290"/>
            <a:chOff x="13411" y="3437"/>
            <a:chExt cx="2144" cy="2144"/>
          </a:xfrm>
        </p:grpSpPr>
        <p:sp>
          <p:nvSpPr>
            <p:cNvPr id="14" name="椭圆 13"/>
            <p:cNvSpPr/>
            <p:nvPr/>
          </p:nvSpPr>
          <p:spPr>
            <a:xfrm>
              <a:off x="13599" y="3625"/>
              <a:ext cx="1768" cy="1768"/>
            </a:xfrm>
            <a:prstGeom prst="ellipse">
              <a:avLst/>
            </a:prstGeom>
            <a:solidFill>
              <a:srgbClr val="ED2F00"/>
            </a:solidFill>
            <a:ln>
              <a:solidFill>
                <a:srgbClr val="ED2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空心弧 14"/>
            <p:cNvSpPr/>
            <p:nvPr/>
          </p:nvSpPr>
          <p:spPr>
            <a:xfrm flipV="1">
              <a:off x="13411" y="3437"/>
              <a:ext cx="2144" cy="2144"/>
            </a:xfrm>
            <a:prstGeom prst="blockArc">
              <a:avLst>
                <a:gd name="adj1" fmla="val 10800000"/>
                <a:gd name="adj2" fmla="val 21470361"/>
                <a:gd name="adj3" fmla="val 4903"/>
              </a:avLst>
            </a:prstGeom>
            <a:solidFill>
              <a:srgbClr val="ED2F00"/>
            </a:solidFill>
            <a:ln>
              <a:solidFill>
                <a:srgbClr val="ED2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3261995" y="2853055"/>
            <a:ext cx="4445" cy="197485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496935" y="2853055"/>
            <a:ext cx="4445" cy="197485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8460105" y="3812540"/>
            <a:ext cx="3253105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全家老小围在一起用餐表示和睦团圆外，还须在吃饭前先供祭祖先，祈求祖先的神灵保佑，平安地度过这一夜，吃过晚饭后，谁都不敢睡觉，挤坐在一起闲聊壮胆。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5189" y="2971687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壹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70929" y="1152511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贰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19965" y="2852929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叁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892903" y="267563"/>
            <a:ext cx="1827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夕的传说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/>
          <a:srcRect t="-967" r="-652"/>
          <a:stretch>
            <a:fillRect/>
          </a:stretch>
        </p:blipFill>
        <p:spPr>
          <a:xfrm>
            <a:off x="10763059" y="4600832"/>
            <a:ext cx="1475953" cy="19212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5" grpId="1"/>
      <p:bldP spid="5" grpId="2"/>
      <p:bldP spid="19" grpId="1"/>
      <p:bldP spid="19" grpId="2"/>
      <p:bldP spid="3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800600" y="4084320"/>
            <a:ext cx="310769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于是民间就用桃木刻成他们的模样，放在自家门口，以避邪防害。后来，人们干脆在桃木板上刻上神荼、郁垒的名字，认为这样做同样可以镇邪去恶。这种桃木板后来就被叫做“桃符”。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正五边形 6"/>
          <p:cNvSpPr/>
          <p:nvPr/>
        </p:nvSpPr>
        <p:spPr>
          <a:xfrm>
            <a:off x="550545" y="2065020"/>
            <a:ext cx="496570" cy="472440"/>
          </a:xfrm>
          <a:prstGeom prst="pentagon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正五边形 7"/>
          <p:cNvSpPr/>
          <p:nvPr/>
        </p:nvSpPr>
        <p:spPr>
          <a:xfrm>
            <a:off x="550545" y="4401185"/>
            <a:ext cx="496570" cy="472440"/>
          </a:xfrm>
          <a:prstGeom prst="pentagon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正五边形 8"/>
          <p:cNvSpPr/>
          <p:nvPr/>
        </p:nvSpPr>
        <p:spPr>
          <a:xfrm>
            <a:off x="4143375" y="2065020"/>
            <a:ext cx="496570" cy="472440"/>
          </a:xfrm>
          <a:prstGeom prst="pentagon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正五边形 9"/>
          <p:cNvSpPr/>
          <p:nvPr/>
        </p:nvSpPr>
        <p:spPr>
          <a:xfrm>
            <a:off x="4143375" y="4401185"/>
            <a:ext cx="496570" cy="472440"/>
          </a:xfrm>
          <a:prstGeom prst="pentagon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99515" y="1886585"/>
            <a:ext cx="28441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据说贴春联的习俗，大约始于一千多年前的后蜀时期，这是有史为证的</a:t>
            </a:r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.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99515" y="4150995"/>
            <a:ext cx="27387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此外根据《玉烛宝典》，《燕京岁时记》等著作记载，春联的原始形式就是人们所说的“桃符”。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00600" y="1886585"/>
            <a:ext cx="32207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如果鬼魂在夜间干了伤天害理的事情，神荼、郁垒就会立即发现并将它捉住，用芒苇做的绳子把它捆起来，送去喂虎。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6100" y="211836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壹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6100" y="443484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贰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43375" y="211836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叁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38930" y="443484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肆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 rot="5400000">
            <a:off x="7933690" y="1219835"/>
            <a:ext cx="4572000" cy="4572000"/>
          </a:xfrm>
          <a:prstGeom prst="ellipse">
            <a:avLst/>
          </a:prstGeom>
          <a:noFill/>
          <a:ln w="38100">
            <a:gradFill flip="none" rotWithShape="1">
              <a:gsLst>
                <a:gs pos="100000">
                  <a:srgbClr val="ED2F00"/>
                </a:gs>
                <a:gs pos="0">
                  <a:srgbClr val="E68B54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58850" y="3486150"/>
            <a:ext cx="6860540" cy="19685"/>
          </a:xfrm>
          <a:prstGeom prst="line">
            <a:avLst/>
          </a:prstGeom>
          <a:ln w="28575">
            <a:gradFill>
              <a:gsLst>
                <a:gs pos="0">
                  <a:srgbClr val="ED2F00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022590" y="1591310"/>
            <a:ext cx="3877310" cy="4293870"/>
            <a:chOff x="8774921" y="1980682"/>
            <a:chExt cx="2889711" cy="320040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 flipH="1">
              <a:off x="8774921" y="1980682"/>
              <a:ext cx="2889711" cy="3200400"/>
            </a:xfrm>
            <a:prstGeom prst="rect">
              <a:avLst/>
            </a:prstGeom>
          </p:spPr>
        </p:pic>
        <p:sp>
          <p:nvSpPr>
            <p:cNvPr id="33" name="椭圆 32"/>
            <p:cNvSpPr/>
            <p:nvPr/>
          </p:nvSpPr>
          <p:spPr>
            <a:xfrm>
              <a:off x="8775195" y="2400565"/>
              <a:ext cx="331204" cy="331204"/>
            </a:xfrm>
            <a:prstGeom prst="ellipse">
              <a:avLst/>
            </a:prstGeom>
            <a:solidFill>
              <a:srgbClr val="BE3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E3A12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2903" y="267563"/>
            <a:ext cx="1827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夕的传说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6" grpId="2"/>
      <p:bldP spid="7" grpId="1" animBg="1"/>
      <p:bldP spid="7" grpId="2" animBg="1"/>
      <p:bldP spid="8" grpId="1" animBg="1"/>
      <p:bldP spid="8" grpId="2" animBg="1"/>
      <p:bldP spid="9" grpId="1" animBg="1"/>
      <p:bldP spid="9" grpId="2" animBg="1"/>
      <p:bldP spid="10" grpId="1" animBg="1"/>
      <p:bldP spid="10" grpId="2" animBg="1"/>
      <p:bldP spid="11" grpId="1"/>
      <p:bldP spid="11" grpId="2"/>
      <p:bldP spid="12" grpId="1"/>
      <p:bldP spid="12" grpId="2"/>
      <p:bldP spid="13" grpId="1"/>
      <p:bldP spid="13" grpId="2"/>
      <p:bldP spid="14" grpId="1"/>
      <p:bldP spid="14" grpId="2"/>
      <p:bldP spid="15" grpId="1"/>
      <p:bldP spid="15" grpId="2"/>
      <p:bldP spid="16" grpId="1"/>
      <p:bldP spid="16" grpId="2"/>
      <p:bldP spid="17" grpId="1"/>
      <p:bldP spid="17" grpId="2"/>
      <p:bldP spid="36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881104" y="1747938"/>
            <a:ext cx="4130078" cy="419353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10028" y="1576488"/>
            <a:ext cx="1852511" cy="1852511"/>
          </a:xfrm>
          <a:prstGeom prst="ellipse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9030" y="897182"/>
            <a:ext cx="90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肆</a:t>
            </a:r>
            <a:endParaRPr lang="zh-CN" altLang="en-US" sz="80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6256" y="2543198"/>
            <a:ext cx="4324467" cy="32789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" y="3049837"/>
            <a:ext cx="12192000" cy="380677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96980" y="2220621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文学记载</a:t>
            </a:r>
            <a:endParaRPr lang="zh-CN" altLang="en-US" sz="6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3154041">
            <a:off x="3039056" y="1084196"/>
            <a:ext cx="446965" cy="5299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975783">
            <a:off x="7382827" y="3673443"/>
            <a:ext cx="288909" cy="3425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15256" y="2873981"/>
            <a:ext cx="5098024" cy="96447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94263" y="1702935"/>
            <a:ext cx="3352503" cy="1902879"/>
            <a:chOff x="416351" y="107253"/>
            <a:chExt cx="2630311" cy="149296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sp>
        <p:nvSpPr>
          <p:cNvPr id="14" name="椭圆 13"/>
          <p:cNvSpPr/>
          <p:nvPr/>
        </p:nvSpPr>
        <p:spPr>
          <a:xfrm>
            <a:off x="4302781" y="897182"/>
            <a:ext cx="3705225" cy="3705225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D2F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950833" y="2104964"/>
            <a:ext cx="3046889" cy="3148452"/>
          </a:xfrm>
          <a:prstGeom prst="roundRect">
            <a:avLst>
              <a:gd name="adj" fmla="val 9723"/>
            </a:avLst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8913" y="2895222"/>
            <a:ext cx="25400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元日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——王安石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爆竹声中一岁除，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春风送暖入屠苏。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千门万户曈曈日，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总把新桃换旧符。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0675" y="2248535"/>
            <a:ext cx="279717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守岁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——苏轼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欲知垂尽岁，有似赴壑蛇。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修鳞半已没，去意谁能遮。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况欲系其尾，虽勤知奈何。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儿童强不睡，相守夜欢哗。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晨鸡且勿唱，更鼓畏添挝。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坐久灯烬落，起看北斗斜。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明 年岂无年，心事恐蹉跎。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努力尽今夕，少年犹可夸。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1348105" y="2535555"/>
            <a:ext cx="4445" cy="197485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689850" y="2646045"/>
            <a:ext cx="4445" cy="197485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106532" y="250190"/>
            <a:ext cx="36957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2903" y="267563"/>
            <a:ext cx="18293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文学记载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75420" y="23594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文学记载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1"/>
      <p:bldP spid="4" grpId="2"/>
      <p:bldP spid="5" grpId="1"/>
      <p:bldP spid="5" grpId="2"/>
      <p:bldP spid="3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928291"/>
            <a:ext cx="12192000" cy="3806774"/>
          </a:xfrm>
          <a:prstGeom prst="rect">
            <a:avLst/>
          </a:prstGeom>
        </p:spPr>
      </p:pic>
      <p:sp>
        <p:nvSpPr>
          <p:cNvPr id="6" name="缺角矩形 5"/>
          <p:cNvSpPr/>
          <p:nvPr/>
        </p:nvSpPr>
        <p:spPr>
          <a:xfrm rot="16200000">
            <a:off x="1529185" y="1947129"/>
            <a:ext cx="2199788" cy="3681184"/>
          </a:xfrm>
          <a:prstGeom prst="plaque">
            <a:avLst/>
          </a:prstGeom>
          <a:solidFill>
            <a:srgbClr val="ED2F0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16200000">
            <a:off x="5359972" y="1604909"/>
            <a:ext cx="3046095" cy="4365625"/>
            <a:chOff x="11843" y="2617"/>
            <a:chExt cx="1994" cy="3540"/>
          </a:xfrm>
        </p:grpSpPr>
        <p:sp>
          <p:nvSpPr>
            <p:cNvPr id="10" name="缺角矩形 9"/>
            <p:cNvSpPr/>
            <p:nvPr/>
          </p:nvSpPr>
          <p:spPr>
            <a:xfrm>
              <a:off x="12120" y="2895"/>
              <a:ext cx="1440" cy="2985"/>
            </a:xfrm>
            <a:prstGeom prst="plaque">
              <a:avLst/>
            </a:prstGeom>
            <a:solidFill>
              <a:srgbClr val="ED2F00"/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1843" y="2617"/>
              <a:ext cx="1995" cy="3540"/>
            </a:xfrm>
            <a:prstGeom prst="roundRect">
              <a:avLst/>
            </a:prstGeom>
            <a:noFill/>
            <a:ln>
              <a:solidFill>
                <a:schemeClr val="accent4">
                  <a:lumMod val="20000"/>
                  <a:lumOff val="8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504117" y="2909834"/>
            <a:ext cx="275717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除夜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——文天祥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乾坤空落落，岁月去堂堂;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末路惊风雨，穷边饱雪霜。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命随年欲尽，身与世俱忘;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无复屠苏梦，挑灯夜未央。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8145" y="2910471"/>
            <a:ext cx="25400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除夜作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——高适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旅馆寒灯独不眠，客心何事转凄然?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故乡今夜思千里，霜鬓明朝又一年。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47425" y="1532088"/>
            <a:ext cx="436562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旅馆寒灯独不眠，客心何事转凄然?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故乡今夜思千里，霜鬓明朝又一年。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2903" y="267563"/>
            <a:ext cx="18293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文学记载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8130688" y="2472374"/>
            <a:ext cx="3577040" cy="3632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1"/>
      <p:bldP spid="5" grpId="2"/>
      <p:bldP spid="4" grpId="1"/>
      <p:bldP spid="4" grpId="2"/>
      <p:bldP spid="13" grpId="1"/>
      <p:bldP spid="13" grpId="2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971550" y="1747837"/>
            <a:ext cx="2152650" cy="41005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76650" y="1747837"/>
            <a:ext cx="2152650" cy="41005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81750" y="1747837"/>
            <a:ext cx="2152650" cy="41005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86850" y="1747837"/>
            <a:ext cx="2152650" cy="41005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57281" y="276225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6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119271" y="4875146"/>
            <a:ext cx="3353421" cy="22379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2" y="4539023"/>
            <a:ext cx="12192001" cy="231897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3154041">
            <a:off x="2986801" y="1000641"/>
            <a:ext cx="274797" cy="32579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579458" y="4212278"/>
            <a:ext cx="424983" cy="503855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576489" y="2229030"/>
            <a:ext cx="914400" cy="914400"/>
          </a:xfrm>
          <a:prstGeom prst="ellipse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287331" y="2229030"/>
            <a:ext cx="914400" cy="914400"/>
          </a:xfrm>
          <a:prstGeom prst="ellipse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998173" y="2229030"/>
            <a:ext cx="914400" cy="914400"/>
          </a:xfrm>
          <a:prstGeom prst="ellipse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9709015" y="2229030"/>
            <a:ext cx="914400" cy="914400"/>
          </a:xfrm>
          <a:prstGeom prst="ellipse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82389" y="21455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壹</a:t>
            </a:r>
            <a:endParaRPr lang="zh-CN" altLang="en-US" sz="5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86899" y="21455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贰</a:t>
            </a:r>
            <a:endParaRPr lang="zh-CN" altLang="en-US" sz="5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91409" y="21455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叁</a:t>
            </a:r>
            <a:endParaRPr lang="zh-CN" altLang="en-US" sz="5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95919" y="21455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肆</a:t>
            </a:r>
            <a:endParaRPr lang="zh-CN" altLang="en-US" sz="5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76561" y="1747837"/>
            <a:ext cx="45719" cy="4100513"/>
          </a:xfrm>
          <a:prstGeom prst="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842732" y="1747837"/>
            <a:ext cx="45719" cy="4100513"/>
          </a:xfrm>
          <a:prstGeom prst="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81661" y="1747837"/>
            <a:ext cx="45719" cy="4100513"/>
          </a:xfrm>
          <a:prstGeom prst="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557357" y="1747837"/>
            <a:ext cx="45719" cy="4100513"/>
          </a:xfrm>
          <a:prstGeom prst="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86761" y="1747837"/>
            <a:ext cx="45719" cy="4100513"/>
          </a:xfrm>
          <a:prstGeom prst="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71982" y="1747837"/>
            <a:ext cx="45719" cy="4100513"/>
          </a:xfrm>
          <a:prstGeom prst="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291861" y="1747837"/>
            <a:ext cx="45719" cy="4100513"/>
          </a:xfrm>
          <a:prstGeom prst="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977082" y="1747837"/>
            <a:ext cx="45719" cy="4100513"/>
          </a:xfrm>
          <a:prstGeom prst="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595751" y="3392116"/>
            <a:ext cx="800219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cs typeface="+mn-ea"/>
                <a:sym typeface="+mn-lt"/>
              </a:rPr>
              <a:t>节日起源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322260" y="3392116"/>
            <a:ext cx="800219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cs typeface="+mn-ea"/>
                <a:sym typeface="+mn-lt"/>
              </a:rPr>
              <a:t>节日习俗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48769" y="3392116"/>
            <a:ext cx="800219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cs typeface="+mn-ea"/>
                <a:sym typeface="+mn-lt"/>
              </a:rPr>
              <a:t>典故传说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775278" y="3392116"/>
            <a:ext cx="800219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cs typeface="+mn-ea"/>
                <a:sym typeface="+mn-lt"/>
              </a:rPr>
              <a:t>文学记载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4" grpId="0"/>
      <p:bldP spid="45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741249" y="1968313"/>
            <a:ext cx="4324467" cy="32789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645676" y="2903393"/>
            <a:ext cx="5098024" cy="9644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3154041">
            <a:off x="2705249" y="699104"/>
            <a:ext cx="446965" cy="5299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741248" y="3283820"/>
            <a:ext cx="750230" cy="8894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777273">
            <a:off x="475442" y="2226289"/>
            <a:ext cx="259563" cy="307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-46916" y="1909369"/>
            <a:ext cx="4130078" cy="41935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258194" y="3657099"/>
            <a:ext cx="3353421" cy="22379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-1" y="3049837"/>
            <a:ext cx="12192000" cy="380677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104807" y="556725"/>
            <a:ext cx="2076725" cy="1178748"/>
            <a:chOff x="416351" y="107253"/>
            <a:chExt cx="2630311" cy="149296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0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1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3830082" y="1806839"/>
            <a:ext cx="491993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谢谢观看！</a:t>
            </a:r>
            <a:endParaRPr lang="zh-CN" altLang="en-US" sz="88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881104" y="1747938"/>
            <a:ext cx="4130078" cy="419353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10028" y="1576488"/>
            <a:ext cx="1852511" cy="1852511"/>
          </a:xfrm>
          <a:prstGeom prst="ellipse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9030" y="897182"/>
            <a:ext cx="90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壹</a:t>
            </a:r>
            <a:endParaRPr lang="zh-CN" altLang="en-US" sz="80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6256" y="2543198"/>
            <a:ext cx="4324467" cy="32789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" y="3049837"/>
            <a:ext cx="12192000" cy="380677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96980" y="2220621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节日起源</a:t>
            </a:r>
            <a:endParaRPr lang="zh-CN" altLang="en-US" sz="6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3154041">
            <a:off x="3039056" y="1084196"/>
            <a:ext cx="446965" cy="52991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975783">
            <a:off x="7382827" y="3673443"/>
            <a:ext cx="288909" cy="34252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15256" y="2873981"/>
            <a:ext cx="5098024" cy="96447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94263" y="1702935"/>
            <a:ext cx="3352503" cy="1902879"/>
            <a:chOff x="416351" y="107253"/>
            <a:chExt cx="2630311" cy="149296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sp>
        <p:nvSpPr>
          <p:cNvPr id="16" name="椭圆 15"/>
          <p:cNvSpPr/>
          <p:nvPr/>
        </p:nvSpPr>
        <p:spPr>
          <a:xfrm>
            <a:off x="4302781" y="897182"/>
            <a:ext cx="3705225" cy="3705225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D2F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 rot="5400000" flipH="1">
            <a:off x="-2237105" y="2244725"/>
            <a:ext cx="6859270" cy="2367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44" h="3728">
                <a:moveTo>
                  <a:pt x="0" y="0"/>
                </a:moveTo>
                <a:lnTo>
                  <a:pt x="46" y="62"/>
                </a:lnTo>
                <a:cubicBezTo>
                  <a:pt x="1593" y="2081"/>
                  <a:pt x="5310" y="3503"/>
                  <a:pt x="9651" y="3503"/>
                </a:cubicBezTo>
                <a:cubicBezTo>
                  <a:pt x="13947" y="3503"/>
                  <a:pt x="17633" y="2110"/>
                  <a:pt x="19207" y="124"/>
                </a:cubicBezTo>
                <a:lnTo>
                  <a:pt x="19244" y="77"/>
                </a:lnTo>
                <a:lnTo>
                  <a:pt x="19244" y="3728"/>
                </a:lnTo>
                <a:lnTo>
                  <a:pt x="0" y="372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D2F00">
                  <a:alpha val="9000"/>
                </a:srgbClr>
              </a:gs>
              <a:gs pos="100000">
                <a:schemeClr val="accent4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2903" y="26756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节日起源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06510" y="2762885"/>
            <a:ext cx="2607310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除夕为大除，即大年夜。除夕通常会被称为大年三十，但是其实由于阴历历法的原因，除夕的日期可能是腊月三十，也可能是腊月二十九，但不论如何，它都是阴历年的末尾。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4695" y="2762885"/>
            <a:ext cx="2607310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除夕来自先秦时期的逐除的习俗。先秦时期，每年将尽的时候，要举行“大傩”的仪式，击鼓驱逐疫疠之鬼，称为“逐除”，后又称除夕的前一天为小除，即小年夜。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004945" y="1088390"/>
            <a:ext cx="4181475" cy="4181475"/>
          </a:xfrm>
          <a:prstGeom prst="ellipse">
            <a:avLst/>
          </a:prstGeom>
          <a:noFill/>
          <a:ln w="38100">
            <a:gradFill flip="none" rotWithShape="1">
              <a:gsLst>
                <a:gs pos="100000">
                  <a:srgbClr val="ED2F00"/>
                </a:gs>
                <a:gs pos="0">
                  <a:srgbClr val="E68B54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 rot="16200000">
            <a:off x="7578725" y="2245995"/>
            <a:ext cx="6859270" cy="2367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44" h="3728">
                <a:moveTo>
                  <a:pt x="0" y="0"/>
                </a:moveTo>
                <a:lnTo>
                  <a:pt x="46" y="62"/>
                </a:lnTo>
                <a:cubicBezTo>
                  <a:pt x="1593" y="2081"/>
                  <a:pt x="5310" y="3503"/>
                  <a:pt x="9651" y="3503"/>
                </a:cubicBezTo>
                <a:cubicBezTo>
                  <a:pt x="13947" y="3503"/>
                  <a:pt x="17633" y="2110"/>
                  <a:pt x="19207" y="124"/>
                </a:cubicBezTo>
                <a:lnTo>
                  <a:pt x="19244" y="77"/>
                </a:lnTo>
                <a:lnTo>
                  <a:pt x="19244" y="3728"/>
                </a:lnTo>
                <a:lnTo>
                  <a:pt x="0" y="372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D2F00">
                  <a:alpha val="9000"/>
                </a:srgbClr>
              </a:gs>
              <a:gs pos="100000">
                <a:schemeClr val="accent4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310890" y="1734820"/>
            <a:ext cx="5570855" cy="324612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3799205" y="3044190"/>
            <a:ext cx="628650" cy="628650"/>
          </a:xfrm>
          <a:prstGeom prst="ellipse">
            <a:avLst/>
          </a:prstGeom>
          <a:solidFill>
            <a:srgbClr val="ED2F00"/>
          </a:solidFill>
          <a:ln>
            <a:solidFill>
              <a:srgbClr val="ED2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809230" y="3044190"/>
            <a:ext cx="628650" cy="628650"/>
          </a:xfrm>
          <a:prstGeom prst="ellipse">
            <a:avLst/>
          </a:prstGeom>
          <a:solidFill>
            <a:srgbClr val="ED2F00"/>
          </a:solidFill>
          <a:ln>
            <a:solidFill>
              <a:srgbClr val="ED2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69659" y="3127908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壹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79729" y="3127908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贰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475990" y="2334895"/>
            <a:ext cx="76200" cy="2646045"/>
          </a:xfrm>
          <a:prstGeom prst="round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562975" y="2334895"/>
            <a:ext cx="76200" cy="2646045"/>
          </a:xfrm>
          <a:prstGeom prst="round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154041">
            <a:off x="805180" y="2352675"/>
            <a:ext cx="255270" cy="30289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131028" y="2274163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节日起源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154041">
            <a:off x="8952230" y="2352675"/>
            <a:ext cx="255270" cy="30289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278078" y="2274163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节日起源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/>
      <p:bldP spid="6" grpId="1"/>
      <p:bldP spid="6" grpId="2"/>
      <p:bldP spid="9" grpId="1"/>
      <p:bldP spid="9" grpId="2"/>
      <p:bldP spid="36" grpId="0" animBg="1"/>
      <p:bldP spid="5" grpId="0" animBg="1"/>
      <p:bldP spid="10" grpId="1" animBg="1"/>
      <p:bldP spid="10" grpId="2" animBg="1"/>
      <p:bldP spid="11" grpId="1" animBg="1"/>
      <p:bldP spid="11" grpId="2" animBg="1"/>
      <p:bldP spid="31" grpId="0"/>
      <p:bldP spid="32" grpId="0"/>
      <p:bldP spid="18" grpId="0" animBg="1"/>
      <p:bldP spid="19" grpId="0" animBg="1"/>
      <p:bldP spid="21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缺角矩形 7"/>
          <p:cNvSpPr/>
          <p:nvPr/>
        </p:nvSpPr>
        <p:spPr>
          <a:xfrm>
            <a:off x="892810" y="2438400"/>
            <a:ext cx="4705350" cy="2781300"/>
          </a:xfrm>
          <a:prstGeom prst="plaque">
            <a:avLst>
              <a:gd name="adj" fmla="val 7762"/>
            </a:avLst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2903" y="26756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节日起源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229519" y="758909"/>
            <a:ext cx="5340181" cy="53401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86180" y="3261995"/>
            <a:ext cx="411924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据《吕氏春秋·季冬记》记载，古人在新年的前一天用击鼓的方法来驱逐“疫疬之鬼”，这就是“除夕”节令的由来。据称，最早提及“除夕”这一名称的，是西晋周处撰著的《风土记》等史籍。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92810" y="2076450"/>
            <a:ext cx="4705350" cy="152400"/>
          </a:xfrm>
          <a:prstGeom prst="round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92175" y="5414645"/>
            <a:ext cx="4705350" cy="152400"/>
          </a:xfrm>
          <a:prstGeom prst="round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154041">
            <a:off x="1256665" y="2828925"/>
            <a:ext cx="255270" cy="30289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582513" y="2750413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节日起源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1"/>
      <p:bldP spid="4" grpId="2"/>
      <p:bldP spid="6" grpId="0" animBg="1"/>
      <p:bldP spid="7" grpId="0" animBg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881104" y="1747938"/>
            <a:ext cx="4130078" cy="419353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10028" y="1576488"/>
            <a:ext cx="1852511" cy="1852511"/>
          </a:xfrm>
          <a:prstGeom prst="ellipse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9030" y="897182"/>
            <a:ext cx="90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贰</a:t>
            </a:r>
            <a:endParaRPr lang="zh-CN" altLang="en-US" sz="80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6256" y="2543198"/>
            <a:ext cx="4324467" cy="32789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" y="3049837"/>
            <a:ext cx="12192000" cy="380677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96980" y="2220621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节日习俗</a:t>
            </a:r>
            <a:endParaRPr lang="zh-CN" altLang="en-US" sz="6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3154041">
            <a:off x="3039056" y="1084196"/>
            <a:ext cx="446965" cy="5299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975783">
            <a:off x="7382827" y="3673443"/>
            <a:ext cx="288909" cy="3425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15256" y="2873981"/>
            <a:ext cx="5098024" cy="96447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94263" y="1702935"/>
            <a:ext cx="3352503" cy="1902879"/>
            <a:chOff x="416351" y="107253"/>
            <a:chExt cx="2630311" cy="149296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sp>
        <p:nvSpPr>
          <p:cNvPr id="14" name="椭圆 13"/>
          <p:cNvSpPr/>
          <p:nvPr/>
        </p:nvSpPr>
        <p:spPr>
          <a:xfrm>
            <a:off x="4302781" y="897182"/>
            <a:ext cx="3705225" cy="3705225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D2F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025640" y="1691640"/>
            <a:ext cx="5166360" cy="51663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20645" y="4156710"/>
            <a:ext cx="409829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吃年夜饭，是春节家家户户最热闹愉快的时候。大年夜．丰盛的年菜摆满一桌，阖家团聚，围坐桌旁，热气腾腾，温馨撩人，说明红红火火；"鱼"和"余"谐音，是象征"吉庆有余"，也喻示"年年有余"。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20645" y="2065020"/>
            <a:ext cx="413766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除夕这一天对华人来说是极为重要的。这一天人们准备除旧迎新，吃团圆饭。家庭是华人社会的基石，一年一度的团年饭充分表现出中华族家庭成员的互敬互爱</a:t>
            </a:r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.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92903" y="26756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吃年夜饭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346835" y="2013585"/>
            <a:ext cx="742950" cy="1483360"/>
            <a:chOff x="772" y="2378"/>
            <a:chExt cx="1170" cy="3130"/>
          </a:xfrm>
        </p:grpSpPr>
        <p:sp>
          <p:nvSpPr>
            <p:cNvPr id="5" name="缺角矩形 4"/>
            <p:cNvSpPr/>
            <p:nvPr/>
          </p:nvSpPr>
          <p:spPr>
            <a:xfrm rot="16200000">
              <a:off x="-92" y="3444"/>
              <a:ext cx="2901" cy="987"/>
            </a:xfrm>
            <a:prstGeom prst="plaque">
              <a:avLst/>
            </a:prstGeom>
            <a:solidFill>
              <a:srgbClr val="ED2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16200000">
              <a:off x="-208" y="3358"/>
              <a:ext cx="3130" cy="1171"/>
            </a:xfrm>
            <a:prstGeom prst="roundRect">
              <a:avLst/>
            </a:prstGeom>
            <a:noFill/>
            <a:ln>
              <a:solidFill>
                <a:srgbClr val="ED2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46835" y="4159885"/>
            <a:ext cx="742950" cy="1483360"/>
            <a:chOff x="772" y="5758"/>
            <a:chExt cx="1170" cy="3130"/>
          </a:xfrm>
        </p:grpSpPr>
        <p:sp>
          <p:nvSpPr>
            <p:cNvPr id="2" name="缺角矩形 1"/>
            <p:cNvSpPr/>
            <p:nvPr/>
          </p:nvSpPr>
          <p:spPr>
            <a:xfrm rot="16200000">
              <a:off x="-92" y="6824"/>
              <a:ext cx="2901" cy="987"/>
            </a:xfrm>
            <a:prstGeom prst="plaque">
              <a:avLst/>
            </a:prstGeom>
            <a:solidFill>
              <a:srgbClr val="ED2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-208" y="6738"/>
              <a:ext cx="3130" cy="1171"/>
            </a:xfrm>
            <a:prstGeom prst="roundRect">
              <a:avLst/>
            </a:prstGeom>
            <a:noFill/>
            <a:ln>
              <a:solidFill>
                <a:srgbClr val="ED2F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2336800" y="2013585"/>
            <a:ext cx="76200" cy="1483360"/>
          </a:xfrm>
          <a:prstGeom prst="round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336800" y="4156710"/>
            <a:ext cx="76200" cy="1483360"/>
          </a:xfrm>
          <a:prstGeom prst="round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40537" y="2099945"/>
            <a:ext cx="553998" cy="120161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吃年夜饭</a:t>
            </a:r>
            <a:endParaRPr lang="zh-CN" altLang="en-US" sz="240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41172" y="4246245"/>
            <a:ext cx="553998" cy="120161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吃年夜饭</a:t>
            </a:r>
            <a:endParaRPr lang="zh-CN" altLang="en-US" sz="240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14" grpId="1"/>
      <p:bldP spid="14" grpId="2"/>
      <p:bldP spid="11" grpId="0"/>
      <p:bldP spid="15" grpId="0" animBg="1"/>
      <p:bldP spid="18" grpId="0" animBg="1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174240" y="2067560"/>
            <a:ext cx="617220" cy="617220"/>
          </a:xfrm>
          <a:prstGeom prst="ellipse">
            <a:avLst/>
          </a:prstGeom>
          <a:solidFill>
            <a:srgbClr val="ED2F00"/>
          </a:solidFill>
          <a:ln>
            <a:solidFill>
              <a:srgbClr val="ED2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2016760" y="1910080"/>
            <a:ext cx="932815" cy="932815"/>
          </a:xfrm>
          <a:prstGeom prst="donut">
            <a:avLst>
              <a:gd name="adj" fmla="val 10692"/>
            </a:avLst>
          </a:prstGeom>
          <a:solidFill>
            <a:srgbClr val="ED2F00"/>
          </a:solidFill>
          <a:ln>
            <a:solidFill>
              <a:srgbClr val="ED2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506855" y="3009900"/>
            <a:ext cx="1952625" cy="628650"/>
          </a:xfrm>
          <a:prstGeom prst="roundRect">
            <a:avLst/>
          </a:prstGeom>
          <a:solidFill>
            <a:srgbClr val="ED2F00"/>
          </a:solidFill>
          <a:ln>
            <a:solidFill>
              <a:srgbClr val="ED2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787390" y="2067560"/>
            <a:ext cx="617220" cy="617220"/>
          </a:xfrm>
          <a:prstGeom prst="ellipse">
            <a:avLst/>
          </a:prstGeom>
          <a:solidFill>
            <a:srgbClr val="ED2F00"/>
          </a:solidFill>
          <a:ln>
            <a:solidFill>
              <a:srgbClr val="ED2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5629910" y="1910080"/>
            <a:ext cx="932815" cy="932815"/>
          </a:xfrm>
          <a:prstGeom prst="donut">
            <a:avLst>
              <a:gd name="adj" fmla="val 10692"/>
            </a:avLst>
          </a:prstGeom>
          <a:solidFill>
            <a:srgbClr val="ED2F00"/>
          </a:solidFill>
          <a:ln>
            <a:solidFill>
              <a:srgbClr val="ED2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120005" y="3009900"/>
            <a:ext cx="1952625" cy="628650"/>
          </a:xfrm>
          <a:prstGeom prst="roundRect">
            <a:avLst/>
          </a:prstGeom>
          <a:solidFill>
            <a:srgbClr val="ED2F00"/>
          </a:solidFill>
          <a:ln>
            <a:solidFill>
              <a:srgbClr val="ED2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400540" y="2067560"/>
            <a:ext cx="617220" cy="617220"/>
          </a:xfrm>
          <a:prstGeom prst="ellipse">
            <a:avLst/>
          </a:prstGeom>
          <a:solidFill>
            <a:srgbClr val="ED2F00"/>
          </a:solidFill>
          <a:ln>
            <a:solidFill>
              <a:srgbClr val="ED2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9243060" y="1910080"/>
            <a:ext cx="932815" cy="932815"/>
          </a:xfrm>
          <a:prstGeom prst="donut">
            <a:avLst>
              <a:gd name="adj" fmla="val 10692"/>
            </a:avLst>
          </a:prstGeom>
          <a:solidFill>
            <a:srgbClr val="ED2F00"/>
          </a:solidFill>
          <a:ln>
            <a:solidFill>
              <a:srgbClr val="ED2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733155" y="3009900"/>
            <a:ext cx="1952625" cy="628650"/>
          </a:xfrm>
          <a:prstGeom prst="roundRect">
            <a:avLst/>
          </a:prstGeom>
          <a:solidFill>
            <a:srgbClr val="ED2F00"/>
          </a:solidFill>
          <a:ln>
            <a:solidFill>
              <a:srgbClr val="ED2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9970" y="3963035"/>
            <a:ext cx="306895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春联也叫门对、春贴、对联、对子、桃符等等，它以工整、对偶、简洁、精巧的文字描绘时代背景，抒发美好愿望，是中国特有的文学形式。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61510" y="3963035"/>
            <a:ext cx="32702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这一习俗起于宋代，在明代开始盛行，到了清代，春联的思想性和艺术性都有了很大的提高，梁章矩编写的春联专著《槛联丛话》对楹联的起源及各类作品的特色都作了论述。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45640" y="3094355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贴春联</a:t>
            </a:r>
            <a:endParaRPr lang="zh-CN" altLang="en-US" sz="24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547360" y="3093720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贴春联</a:t>
            </a:r>
            <a:endParaRPr lang="zh-CN" altLang="en-US" sz="24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49080" y="3093085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贴春联</a:t>
            </a:r>
            <a:endParaRPr lang="zh-CN" altLang="en-US" sz="24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892903" y="267563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贴春联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 flipH="1">
            <a:off x="1945640" y="1524635"/>
            <a:ext cx="1341120" cy="1485265"/>
            <a:chOff x="8774921" y="1980682"/>
            <a:chExt cx="2889711" cy="320040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8774921" y="1980682"/>
              <a:ext cx="2889711" cy="3200400"/>
            </a:xfrm>
            <a:prstGeom prst="rect">
              <a:avLst/>
            </a:prstGeom>
          </p:spPr>
        </p:pic>
        <p:sp>
          <p:nvSpPr>
            <p:cNvPr id="36" name="椭圆 35"/>
            <p:cNvSpPr/>
            <p:nvPr/>
          </p:nvSpPr>
          <p:spPr>
            <a:xfrm>
              <a:off x="8775195" y="2400565"/>
              <a:ext cx="331204" cy="331204"/>
            </a:xfrm>
            <a:prstGeom prst="ellipse">
              <a:avLst/>
            </a:prstGeom>
            <a:solidFill>
              <a:srgbClr val="BE3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E3A1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5504180" y="1609090"/>
            <a:ext cx="1341120" cy="1485265"/>
            <a:chOff x="8774921" y="1980682"/>
            <a:chExt cx="2889711" cy="320040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8774921" y="1980682"/>
              <a:ext cx="2889711" cy="3200400"/>
            </a:xfrm>
            <a:prstGeom prst="rect">
              <a:avLst/>
            </a:prstGeom>
          </p:spPr>
        </p:pic>
        <p:sp>
          <p:nvSpPr>
            <p:cNvPr id="39" name="椭圆 38"/>
            <p:cNvSpPr/>
            <p:nvPr/>
          </p:nvSpPr>
          <p:spPr>
            <a:xfrm>
              <a:off x="8775195" y="2400565"/>
              <a:ext cx="331204" cy="331204"/>
            </a:xfrm>
            <a:prstGeom prst="ellipse">
              <a:avLst/>
            </a:prstGeom>
            <a:solidFill>
              <a:srgbClr val="BE3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E3A1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9114790" y="1633855"/>
            <a:ext cx="1341120" cy="1485265"/>
            <a:chOff x="8774921" y="1980682"/>
            <a:chExt cx="2889711" cy="320040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8774921" y="1980682"/>
              <a:ext cx="2889711" cy="3200400"/>
            </a:xfrm>
            <a:prstGeom prst="rect">
              <a:avLst/>
            </a:prstGeom>
          </p:spPr>
        </p:pic>
        <p:sp>
          <p:nvSpPr>
            <p:cNvPr id="42" name="椭圆 41"/>
            <p:cNvSpPr/>
            <p:nvPr/>
          </p:nvSpPr>
          <p:spPr>
            <a:xfrm>
              <a:off x="8775195" y="2400565"/>
              <a:ext cx="331204" cy="331204"/>
            </a:xfrm>
            <a:prstGeom prst="ellipse">
              <a:avLst/>
            </a:prstGeom>
            <a:solidFill>
              <a:srgbClr val="BE3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BE3A1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284845" y="3963035"/>
            <a:ext cx="3099435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春联的种类比较多，依其使用场所，可分为门心、框对、横披、斗方等。“门心”贴于门板上端中心部位；“框对”贴于左右两个门框上；“横披”贴于门媚的横木上；“斗斤”也叫“门叶”，多贴在家俱、影壁中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1" animBg="1"/>
      <p:bldP spid="8" grpId="2" animBg="1"/>
      <p:bldP spid="10" grpId="0" animBg="1"/>
      <p:bldP spid="11" grpId="0" animBg="1"/>
      <p:bldP spid="12" grpId="1" animBg="1"/>
      <p:bldP spid="12" grpId="2" animBg="1"/>
      <p:bldP spid="14" grpId="0" animBg="1"/>
      <p:bldP spid="15" grpId="0" animBg="1"/>
      <p:bldP spid="16" grpId="1" animBg="1"/>
      <p:bldP spid="16" grpId="2" animBg="1"/>
      <p:bldP spid="17" grpId="1"/>
      <p:bldP spid="17" grpId="2"/>
      <p:bldP spid="18" grpId="1"/>
      <p:bldP spid="18" grpId="2"/>
      <p:bldP spid="22" grpId="1"/>
      <p:bldP spid="22" grpId="2"/>
      <p:bldP spid="23" grpId="1"/>
      <p:bldP spid="23" grpId="2"/>
      <p:bldP spid="24" grpId="1"/>
      <p:bldP spid="24" grpId="2"/>
      <p:bldP spid="26" grpId="0"/>
      <p:bldP spid="4" grpId="1"/>
      <p:bldP spid="4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缺角矩形 7"/>
          <p:cNvSpPr/>
          <p:nvPr/>
        </p:nvSpPr>
        <p:spPr>
          <a:xfrm>
            <a:off x="892810" y="2438400"/>
            <a:ext cx="4705350" cy="2781300"/>
          </a:xfrm>
          <a:prstGeom prst="plaque">
            <a:avLst>
              <a:gd name="adj" fmla="val 7762"/>
            </a:avLst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92810" y="2076450"/>
            <a:ext cx="4705350" cy="152400"/>
          </a:xfrm>
          <a:prstGeom prst="round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92175" y="5414645"/>
            <a:ext cx="4705350" cy="152400"/>
          </a:xfrm>
          <a:prstGeom prst="roundRect">
            <a:avLst/>
          </a:prstGeom>
          <a:solidFill>
            <a:srgbClr val="ED2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8745" y="2989580"/>
            <a:ext cx="3941445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中国的灯笼又统称为灯彩。起源于1800多年前的西汉时期，每年的除夕节前后，人们都挂起象征团圆意义的红灯笼，来营造一种喜庆的氛围。除夕之夜守岁，门口挂着红灯笼，堂屋燃着熊熊的红火，点着蜡烛或油灯，一家人围桌而谈。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3154041">
            <a:off x="367139" y="295427"/>
            <a:ext cx="412482" cy="4890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2903" y="267563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挂灯笼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340340" y="-13970"/>
            <a:ext cx="1879600" cy="15316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screen"/>
          <a:srcRect t="-967" r="-652"/>
          <a:stretch>
            <a:fillRect/>
          </a:stretch>
        </p:blipFill>
        <p:spPr>
          <a:xfrm>
            <a:off x="10772584" y="4648457"/>
            <a:ext cx="1475953" cy="192126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763250" y="5620670"/>
            <a:ext cx="1472872" cy="123732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-110537" y="5179560"/>
            <a:ext cx="3352503" cy="1902879"/>
            <a:chOff x="416351" y="107253"/>
            <a:chExt cx="2630311" cy="149296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6351" y="720137"/>
              <a:ext cx="2630311" cy="8800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907556" y="107253"/>
              <a:ext cx="823950" cy="840823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597525" y="1304925"/>
            <a:ext cx="6638290" cy="476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 animBg="1"/>
      <p:bldP spid="4" grpId="1"/>
      <p:bldP spid="4" grpId="2"/>
      <p:bldP spid="6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dtcponn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2393</Words>
  <Application>WPS 演示</Application>
  <PresentationFormat>自定义</PresentationFormat>
  <Paragraphs>201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义启小魏楷</vt:lpstr>
      <vt:lpstr>楷体_GB2312</vt:lpstr>
      <vt:lpstr>Calibri</vt:lpstr>
      <vt:lpstr>汉仪中圆简</vt:lpstr>
      <vt:lpstr>Arial</vt:lpstr>
      <vt:lpstr>office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除夕迎新年</dc:title>
  <dc:creator>第一PPT</dc:creator>
  <cp:keywords>www.1ppt.com</cp:keywords>
  <dc:description>www.1ppt.com</dc:description>
  <cp:lastModifiedBy>铭</cp:lastModifiedBy>
  <cp:revision>13</cp:revision>
  <dcterms:created xsi:type="dcterms:W3CDTF">2022-01-01T02:45:00Z</dcterms:created>
  <dcterms:modified xsi:type="dcterms:W3CDTF">2022-01-26T01:03:00Z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2B4002FA445E4B25AD1BBE3898C81D55</vt:lpwstr>
  </property>
  <property fmtid="{D5CDD505-2E9C-101B-9397-08002B2CF9AE}" pid="3" name="KSOProductBuildVer">
    <vt:lpwstr>2052-11.1.0.11194</vt:lpwstr>
  </property>
</Properties>
</file>