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30"/>
  </p:notesMasterIdLst>
  <p:sldIdLst>
    <p:sldId id="256" r:id="rId4"/>
    <p:sldId id="262" r:id="rId5"/>
    <p:sldId id="263" r:id="rId6"/>
    <p:sldId id="264" r:id="rId7"/>
    <p:sldId id="270" r:id="rId8"/>
    <p:sldId id="277" r:id="rId9"/>
    <p:sldId id="269" r:id="rId10"/>
    <p:sldId id="288" r:id="rId11"/>
    <p:sldId id="268" r:id="rId12"/>
    <p:sldId id="289" r:id="rId13"/>
    <p:sldId id="290" r:id="rId14"/>
    <p:sldId id="267" r:id="rId15"/>
    <p:sldId id="265" r:id="rId16"/>
    <p:sldId id="279" r:id="rId17"/>
    <p:sldId id="258" r:id="rId18"/>
    <p:sldId id="259" r:id="rId19"/>
    <p:sldId id="291" r:id="rId20"/>
    <p:sldId id="261" r:id="rId21"/>
    <p:sldId id="257" r:id="rId22"/>
    <p:sldId id="276" r:id="rId23"/>
    <p:sldId id="284" r:id="rId24"/>
    <p:sldId id="274" r:id="rId25"/>
    <p:sldId id="292" r:id="rId26"/>
    <p:sldId id="281" r:id="rId27"/>
    <p:sldId id="286" r:id="rId28"/>
    <p:sldId id="275" r:id="rId29"/>
    <p:sldId id="266" r:id="rId31"/>
    <p:sldId id="280" r:id="rId32"/>
    <p:sldId id="287" r:id="rId33"/>
    <p:sldId id="293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1836"/>
    <a:srgbClr val="E0B98F"/>
    <a:srgbClr val="0B1A37"/>
    <a:srgbClr val="DAA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3"/>
          <p:cNvSpPr txBox="1"/>
          <p:nvPr userDrawn="1"/>
        </p:nvSpPr>
        <p:spPr>
          <a:xfrm>
            <a:off x="1618481" y="6603045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我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8415" y="-16510"/>
            <a:ext cx="12228830" cy="68789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55" y="-4445"/>
            <a:ext cx="12208510" cy="686752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843270" y="1816735"/>
            <a:ext cx="1346200" cy="3180532"/>
            <a:chOff x="10890" y="2861"/>
            <a:chExt cx="1666" cy="3935"/>
          </a:xfrm>
        </p:grpSpPr>
        <p:grpSp>
          <p:nvGrpSpPr>
            <p:cNvPr id="12" name="组合 11"/>
            <p:cNvGrpSpPr/>
            <p:nvPr/>
          </p:nvGrpSpPr>
          <p:grpSpPr>
            <a:xfrm>
              <a:off x="10890" y="2861"/>
              <a:ext cx="1666" cy="1788"/>
              <a:chOff x="10890" y="2861"/>
              <a:chExt cx="1666" cy="1788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0890" y="2884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1243" y="2861"/>
                <a:ext cx="914" cy="17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800" dirty="0">
                    <a:solidFill>
                      <a:srgbClr val="0B1A37"/>
                    </a:solidFill>
                    <a:cs typeface="+mn-ea"/>
                    <a:sym typeface="+mn-lt"/>
                  </a:rPr>
                  <a:t>禅</a:t>
                </a:r>
                <a:endParaRPr lang="zh-CN" altLang="en-US" sz="8800" dirty="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0890" y="5008"/>
              <a:ext cx="1666" cy="1788"/>
              <a:chOff x="10890" y="5008"/>
              <a:chExt cx="1666" cy="1788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0890" y="5040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1288" y="5008"/>
                <a:ext cx="914" cy="17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800" dirty="0">
                    <a:solidFill>
                      <a:srgbClr val="0B1A37"/>
                    </a:solidFill>
                    <a:cs typeface="+mn-ea"/>
                    <a:sym typeface="+mn-lt"/>
                  </a:rPr>
                  <a:t>语</a:t>
                </a:r>
                <a:endParaRPr lang="zh-CN" altLang="en-US" sz="8800" dirty="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5049282" y="1835150"/>
            <a:ext cx="615553" cy="30905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DAA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一句禅语一种人生</a:t>
            </a:r>
            <a:endParaRPr lang="zh-CN" altLang="en-US" sz="2800" dirty="0">
              <a:solidFill>
                <a:srgbClr val="DAAD7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64243" y="1981200"/>
            <a:ext cx="830997" cy="27984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DAAD7B"/>
                </a:solidFill>
                <a:cs typeface="+mn-ea"/>
                <a:sym typeface="+mn-lt"/>
              </a:rPr>
              <a:t>佛陀慈悲，照拂芸芸众生，却是默默无声，大爱无言。</a:t>
            </a:r>
            <a:endParaRPr lang="zh-CN" altLang="en-US" sz="1400">
              <a:solidFill>
                <a:srgbClr val="DAAD7B"/>
              </a:solidFill>
              <a:cs typeface="+mn-ea"/>
              <a:sym typeface="+mn-lt"/>
            </a:endParaRPr>
          </a:p>
        </p:txBody>
      </p:sp>
      <p:pic>
        <p:nvPicPr>
          <p:cNvPr id="18" name="图片 17" descr="5ad0c7366a81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365918" y="3560918"/>
            <a:ext cx="1899285" cy="1506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47165" y="511175"/>
            <a:ext cx="2294890" cy="2422525"/>
            <a:chOff x="5700" y="385"/>
            <a:chExt cx="7233" cy="7634"/>
          </a:xfrm>
        </p:grpSpPr>
        <p:sp>
          <p:nvSpPr>
            <p:cNvPr id="5" name="弦形 4"/>
            <p:cNvSpPr/>
            <p:nvPr/>
          </p:nvSpPr>
          <p:spPr>
            <a:xfrm rot="6780000">
              <a:off x="6267" y="1353"/>
              <a:ext cx="6666" cy="6667"/>
            </a:xfrm>
            <a:prstGeom prst="chord">
              <a:avLst/>
            </a:prstGeom>
            <a:solidFill>
              <a:srgbClr val="E0B98F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8" name="图片 7" descr="未标题-1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 flipH="1">
              <a:off x="5700" y="385"/>
              <a:ext cx="5964" cy="5768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4773930" y="511175"/>
            <a:ext cx="2294890" cy="2422525"/>
            <a:chOff x="5700" y="385"/>
            <a:chExt cx="7233" cy="7634"/>
          </a:xfrm>
        </p:grpSpPr>
        <p:sp>
          <p:nvSpPr>
            <p:cNvPr id="7" name="弦形 6"/>
            <p:cNvSpPr/>
            <p:nvPr/>
          </p:nvSpPr>
          <p:spPr>
            <a:xfrm rot="6780000">
              <a:off x="6267" y="1353"/>
              <a:ext cx="6666" cy="6667"/>
            </a:xfrm>
            <a:prstGeom prst="chord">
              <a:avLst/>
            </a:prstGeom>
            <a:solidFill>
              <a:srgbClr val="E0B98F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9" name="图片 8" descr="未标题-1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 flipH="1">
              <a:off x="5700" y="385"/>
              <a:ext cx="5964" cy="5768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8070850" y="511175"/>
            <a:ext cx="2294890" cy="2422525"/>
            <a:chOff x="5700" y="385"/>
            <a:chExt cx="7233" cy="7634"/>
          </a:xfrm>
        </p:grpSpPr>
        <p:sp>
          <p:nvSpPr>
            <p:cNvPr id="11" name="弦形 10"/>
            <p:cNvSpPr/>
            <p:nvPr/>
          </p:nvSpPr>
          <p:spPr>
            <a:xfrm rot="6780000">
              <a:off x="6267" y="1353"/>
              <a:ext cx="6666" cy="6667"/>
            </a:xfrm>
            <a:prstGeom prst="chord">
              <a:avLst/>
            </a:prstGeom>
            <a:solidFill>
              <a:srgbClr val="E0B98F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2" name="图片 11" descr="未标题-1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 flipH="1">
              <a:off x="5700" y="385"/>
              <a:ext cx="5964" cy="5768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1870926" y="2624455"/>
            <a:ext cx="1661993" cy="3510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E0B98F"/>
                </a:solidFill>
                <a:cs typeface="+mn-ea"/>
                <a:sym typeface="+mn-lt"/>
              </a:rPr>
              <a:t>一花一世界，一草一天堂，一叶一如来，一砂一极乐，一方一净土，一笑一尘缘，一念一清静。这一切都是一种心境，心若无物就可以一花一世界</a:t>
            </a:r>
            <a:endParaRPr lang="zh-CN" altLang="en-US" sz="1600" b="1" dirty="0">
              <a:solidFill>
                <a:srgbClr val="E0B98F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63952" y="2624455"/>
            <a:ext cx="1661993" cy="3510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E0B98F"/>
                </a:solidFill>
                <a:cs typeface="+mn-ea"/>
                <a:sym typeface="+mn-lt"/>
              </a:rPr>
              <a:t>一花一世界，一草一天堂，一叶一如来，一砂一极乐，一方一净土，一笑一尘缘，一念一清静。这一切都是一种心境，心若无物就可以一花一世界</a:t>
            </a:r>
            <a:endParaRPr lang="zh-CN" altLang="en-US" sz="1600" b="1" dirty="0">
              <a:solidFill>
                <a:srgbClr val="E0B98F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76196" y="2624455"/>
            <a:ext cx="1661993" cy="3510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E0B98F"/>
                </a:solidFill>
                <a:cs typeface="+mn-ea"/>
                <a:sym typeface="+mn-lt"/>
              </a:rPr>
              <a:t>一花一世界，一草一天堂，一叶一如来，一砂一极乐，一方一净土，一笑一尘缘，一念一清静。这一切都是一种心境，心若无物就可以一花一世界</a:t>
            </a:r>
            <a:endParaRPr lang="zh-CN" altLang="en-US" sz="1600" b="1" dirty="0">
              <a:solidFill>
                <a:srgbClr val="E0B98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8105" y="-4445"/>
            <a:ext cx="12318365" cy="684593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5011420" y="1822450"/>
            <a:ext cx="3300730" cy="3300730"/>
            <a:chOff x="2495" y="2184"/>
            <a:chExt cx="1901" cy="1901"/>
          </a:xfrm>
        </p:grpSpPr>
        <p:grpSp>
          <p:nvGrpSpPr>
            <p:cNvPr id="16" name="组合 15"/>
            <p:cNvGrpSpPr/>
            <p:nvPr/>
          </p:nvGrpSpPr>
          <p:grpSpPr>
            <a:xfrm>
              <a:off x="2495" y="2184"/>
              <a:ext cx="1901" cy="1901"/>
              <a:chOff x="620" y="-109"/>
              <a:chExt cx="4874" cy="4874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620" y="-109"/>
                <a:ext cx="4874" cy="4874"/>
              </a:xfrm>
              <a:prstGeom prst="ellipse">
                <a:avLst/>
              </a:prstGeom>
              <a:noFill/>
              <a:ln w="38100">
                <a:solidFill>
                  <a:srgbClr val="DAAD7B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947" y="218"/>
                <a:ext cx="4220" cy="4220"/>
              </a:xfrm>
              <a:prstGeom prst="ellipse">
                <a:avLst/>
              </a:prstGeom>
              <a:noFill/>
              <a:ln w="38100">
                <a:solidFill>
                  <a:srgbClr val="DAAD7B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227" y="499"/>
                <a:ext cx="3659" cy="3659"/>
              </a:xfrm>
              <a:prstGeom prst="ellipse">
                <a:avLst/>
              </a:prstGeom>
              <a:noFill/>
              <a:ln w="38100">
                <a:solidFill>
                  <a:srgbClr val="DAAD7B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2894" y="2538"/>
              <a:ext cx="1102" cy="1276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800" dirty="0">
                  <a:solidFill>
                    <a:srgbClr val="DAAD7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贰</a:t>
              </a:r>
              <a:endParaRPr lang="zh-CN" altLang="en-US" sz="13800" dirty="0">
                <a:solidFill>
                  <a:srgbClr val="DAA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3675340" y="1654175"/>
            <a:ext cx="923330" cy="35280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b="1" dirty="0">
                <a:solidFill>
                  <a:srgbClr val="DAAD7B"/>
                </a:solidFill>
                <a:cs typeface="+mn-ea"/>
                <a:sym typeface="+mn-lt"/>
              </a:rPr>
              <a:t>一切不可说</a:t>
            </a:r>
            <a:endParaRPr lang="zh-CN" altLang="en-US" sz="4800" b="1" dirty="0">
              <a:solidFill>
                <a:srgbClr val="DAAD7B"/>
              </a:solidFill>
              <a:cs typeface="+mn-ea"/>
              <a:sym typeface="+mn-lt"/>
            </a:endParaRPr>
          </a:p>
        </p:txBody>
      </p:sp>
      <p:pic>
        <p:nvPicPr>
          <p:cNvPr id="6" name="内容占位符 5" descr="5a37622baf55d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6847840" y="624840"/>
            <a:ext cx="2753360" cy="5906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057015" y="1677035"/>
            <a:ext cx="4077970" cy="4507230"/>
            <a:chOff x="6389" y="2641"/>
            <a:chExt cx="6422" cy="7098"/>
          </a:xfrm>
        </p:grpSpPr>
        <p:sp>
          <p:nvSpPr>
            <p:cNvPr id="5" name="椭圆 4"/>
            <p:cNvSpPr/>
            <p:nvPr/>
          </p:nvSpPr>
          <p:spPr>
            <a:xfrm>
              <a:off x="6389" y="2778"/>
              <a:ext cx="6422" cy="6422"/>
            </a:xfrm>
            <a:prstGeom prst="ellipse">
              <a:avLst/>
            </a:prstGeom>
            <a:solidFill>
              <a:srgbClr val="E0B98F"/>
            </a:solidFill>
            <a:ln>
              <a:solidFill>
                <a:srgbClr val="DAAD7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789" y="2641"/>
              <a:ext cx="5530" cy="7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700" dirty="0">
                  <a:solidFill>
                    <a:srgbClr val="0B1A37"/>
                  </a:solidFill>
                  <a:cs typeface="+mn-ea"/>
                  <a:sym typeface="+mn-lt"/>
                </a:rPr>
                <a:t>禅</a:t>
              </a:r>
              <a:endParaRPr lang="zh-CN" altLang="en-US" sz="28700" dirty="0">
                <a:solidFill>
                  <a:srgbClr val="0B1A37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" name="图片 7" descr="未标题-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332095" y="3663315"/>
            <a:ext cx="3388995" cy="32778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352635" y="1091565"/>
            <a:ext cx="923330" cy="5000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DAA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“色即是空，空即是色”是佛家劝人向善的基础，出自“般若波罗密多心经”，由唐代玄奘法师所译，</a:t>
            </a:r>
            <a:endParaRPr lang="zh-CN" altLang="en-US" sz="1600" b="1">
              <a:solidFill>
                <a:srgbClr val="DAAD7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32230" y="1091565"/>
            <a:ext cx="839470" cy="4077970"/>
            <a:chOff x="6129" y="2369"/>
            <a:chExt cx="1322" cy="6422"/>
          </a:xfrm>
        </p:grpSpPr>
        <p:sp>
          <p:nvSpPr>
            <p:cNvPr id="9" name="矩形 8"/>
            <p:cNvSpPr/>
            <p:nvPr/>
          </p:nvSpPr>
          <p:spPr>
            <a:xfrm>
              <a:off x="6129" y="2369"/>
              <a:ext cx="1322" cy="6422"/>
            </a:xfrm>
            <a:prstGeom prst="rect">
              <a:avLst/>
            </a:prstGeom>
            <a:noFill/>
            <a:ln>
              <a:solidFill>
                <a:srgbClr val="DAAD7B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224" y="2576"/>
              <a:ext cx="1066" cy="621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E0B98F"/>
                  </a:solidFill>
                  <a:cs typeface="+mn-ea"/>
                  <a:sym typeface="+mn-lt"/>
                </a:rPr>
                <a:t>色即是空，空即是色</a:t>
              </a:r>
              <a:endParaRPr lang="zh-CN" altLang="en-US" sz="3200" b="1">
                <a:solidFill>
                  <a:srgbClr val="E0B98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013150" y="989330"/>
            <a:ext cx="923330" cy="5000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DAA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由唐代玄奘法师所译，全句为“色不异空，空不异色，色即是空，空即是色，受想行识，亦复如是。”</a:t>
            </a:r>
            <a:endParaRPr lang="zh-CN" altLang="en-US" sz="1600" b="1" dirty="0">
              <a:solidFill>
                <a:srgbClr val="DAAD7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021965" y="2233930"/>
            <a:ext cx="9197975" cy="2426335"/>
          </a:xfrm>
          <a:prstGeom prst="rect">
            <a:avLst/>
          </a:prstGeom>
          <a:solidFill>
            <a:srgbClr val="E0B98F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内容占位符 5" descr="5a37622baf55d"/>
          <p:cNvPicPr>
            <a:picLocks noGrp="1" noChangeAspect="1"/>
          </p:cNvPicPr>
          <p:nvPr>
            <p:ph idx="1"/>
          </p:nvPr>
        </p:nvPicPr>
        <p:blipFill>
          <a:blip r:embed="rId1" cstate="screen"/>
          <a:stretch>
            <a:fillRect/>
          </a:stretch>
        </p:blipFill>
        <p:spPr>
          <a:xfrm>
            <a:off x="9371965" y="501650"/>
            <a:ext cx="2729230" cy="58547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867535" y="2233930"/>
            <a:ext cx="1154430" cy="2707640"/>
            <a:chOff x="2941" y="3518"/>
            <a:chExt cx="1818" cy="4264"/>
          </a:xfrm>
        </p:grpSpPr>
        <p:sp>
          <p:nvSpPr>
            <p:cNvPr id="10" name="矩形 9"/>
            <p:cNvSpPr/>
            <p:nvPr/>
          </p:nvSpPr>
          <p:spPr>
            <a:xfrm>
              <a:off x="2941" y="3518"/>
              <a:ext cx="1818" cy="3820"/>
            </a:xfrm>
            <a:prstGeom prst="rect">
              <a:avLst/>
            </a:prstGeom>
            <a:noFill/>
            <a:ln>
              <a:solidFill>
                <a:srgbClr val="DAAD7B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101" y="3656"/>
              <a:ext cx="1357" cy="412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b="1">
                  <a:solidFill>
                    <a:srgbClr val="E0B98F"/>
                  </a:solidFill>
                  <a:cs typeface="+mn-ea"/>
                  <a:sym typeface="+mn-lt"/>
                </a:rPr>
                <a:t>皆是虚妄</a:t>
              </a:r>
              <a:endParaRPr lang="zh-CN" altLang="en-US" sz="4400" b="1">
                <a:solidFill>
                  <a:srgbClr val="E0B98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119715" y="2501900"/>
            <a:ext cx="6832640" cy="18903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effectLst/>
                <a:cs typeface="+mn-ea"/>
                <a:sym typeface="+mn-lt"/>
              </a:rPr>
              <a:t>出金刚经：“所有相皆是虚妄；一切有为法如梦幻泡影，如露亦如电，当作如是观。意指世间万物有种种生灭变化，存在的只是一个个过程片段，一切事物本身不能脱离其他外界条件和关系而独立存在，一切事物表现都是不真正把握的，不是真正了解的，正是所谓的一切皆流，无物永驻，这其实是佛法中“空”的一个概念。</a:t>
            </a:r>
            <a:endParaRPr lang="zh-CN" altLang="en-US" sz="1600" b="1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19500" y="244475"/>
            <a:ext cx="4592955" cy="4847590"/>
            <a:chOff x="5700" y="385"/>
            <a:chExt cx="7233" cy="7634"/>
          </a:xfrm>
        </p:grpSpPr>
        <p:sp>
          <p:nvSpPr>
            <p:cNvPr id="5" name="弦形 4"/>
            <p:cNvSpPr/>
            <p:nvPr/>
          </p:nvSpPr>
          <p:spPr>
            <a:xfrm rot="6780000">
              <a:off x="6267" y="1353"/>
              <a:ext cx="6666" cy="6667"/>
            </a:xfrm>
            <a:prstGeom prst="chord">
              <a:avLst/>
            </a:prstGeom>
            <a:solidFill>
              <a:srgbClr val="E0B98F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8" name="图片 7" descr="未标题-1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 flipH="1">
              <a:off x="5700" y="385"/>
              <a:ext cx="5964" cy="5768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6461760" y="4037330"/>
            <a:ext cx="588010" cy="2397760"/>
            <a:chOff x="13349" y="5646"/>
            <a:chExt cx="926" cy="3776"/>
          </a:xfrm>
        </p:grpSpPr>
        <p:sp>
          <p:nvSpPr>
            <p:cNvPr id="9" name="文本框 8"/>
            <p:cNvSpPr txBox="1"/>
            <p:nvPr/>
          </p:nvSpPr>
          <p:spPr>
            <a:xfrm>
              <a:off x="13396" y="7534"/>
              <a:ext cx="879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solidFill>
                    <a:srgbClr val="E0B98F"/>
                  </a:solidFill>
                  <a:cs typeface="+mn-ea"/>
                  <a:sym typeface="+mn-lt"/>
                </a:rPr>
                <a:t>语</a:t>
              </a:r>
              <a:endParaRPr lang="zh-CN" altLang="en-US" sz="7200" dirty="0">
                <a:solidFill>
                  <a:srgbClr val="E0B98F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349" y="5646"/>
              <a:ext cx="926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>
                  <a:solidFill>
                    <a:srgbClr val="E0B98F"/>
                  </a:solidFill>
                  <a:cs typeface="+mn-ea"/>
                  <a:sym typeface="+mn-lt"/>
                </a:rPr>
                <a:t>禅</a:t>
              </a:r>
              <a:endParaRPr lang="zh-CN" altLang="en-US" sz="7200">
                <a:solidFill>
                  <a:srgbClr val="E0B98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615617" y="4097655"/>
            <a:ext cx="1661993" cy="23374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E0B98F"/>
                </a:solidFill>
                <a:cs typeface="+mn-ea"/>
                <a:sym typeface="+mn-lt"/>
              </a:rPr>
              <a:t>“色即是空，空即是色”是佛家劝人向善的基础，出自“般若波罗密多心经。</a:t>
            </a:r>
            <a:endParaRPr lang="zh-CN" altLang="en-US" sz="1600">
              <a:solidFill>
                <a:srgbClr val="E0B98F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52696" y="1329055"/>
            <a:ext cx="2769989" cy="2768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E0B98F"/>
                </a:solidFill>
                <a:cs typeface="+mn-ea"/>
                <a:sym typeface="+mn-lt"/>
              </a:rPr>
              <a:t>“色即是空，空即是色”是佛家劝人向善的基础，出自“般若波罗密多心经”，由唐代玄奘法师所译，全句为“色不异空，空不异色，色即是空，空即是色，受想行识，亦复如是。”</a:t>
            </a:r>
            <a:endParaRPr lang="zh-CN" altLang="en-US" sz="1600" dirty="0">
              <a:solidFill>
                <a:srgbClr val="E0B98F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49511" y="1329055"/>
            <a:ext cx="2769989" cy="2768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E0B98F"/>
                </a:solidFill>
                <a:cs typeface="+mn-ea"/>
                <a:sym typeface="+mn-lt"/>
              </a:rPr>
              <a:t>“色即是空，空即是色”是佛家劝人向善的基础，出自“般若波罗密多心经”，由唐代玄奘法师所译，全句为“色不异空，空不异色，色即是空，空即是色，受想行识，亦复如是。”</a:t>
            </a:r>
            <a:endParaRPr lang="zh-CN" altLang="en-US" sz="1600">
              <a:solidFill>
                <a:srgbClr val="E0B98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090295" y="1501140"/>
            <a:ext cx="1071880" cy="1198902"/>
            <a:chOff x="10890" y="2861"/>
            <a:chExt cx="1666" cy="1862"/>
          </a:xfrm>
        </p:grpSpPr>
        <p:sp>
          <p:nvSpPr>
            <p:cNvPr id="4" name="矩形 3"/>
            <p:cNvSpPr/>
            <p:nvPr/>
          </p:nvSpPr>
          <p:spPr>
            <a:xfrm>
              <a:off x="10890" y="2884"/>
              <a:ext cx="1666" cy="1666"/>
            </a:xfrm>
            <a:prstGeom prst="rect">
              <a:avLst/>
            </a:prstGeom>
            <a:solidFill>
              <a:srgbClr val="DAA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1243" y="2861"/>
              <a:ext cx="914" cy="1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>
                  <a:solidFill>
                    <a:srgbClr val="0B1A37"/>
                  </a:solidFill>
                  <a:cs typeface="+mn-ea"/>
                  <a:sym typeface="+mn-lt"/>
                </a:rPr>
                <a:t>一</a:t>
              </a:r>
              <a:endParaRPr lang="zh-CN" altLang="en-US" sz="7200">
                <a:solidFill>
                  <a:srgbClr val="0B1A3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40100" y="1501140"/>
            <a:ext cx="1071880" cy="1213499"/>
            <a:chOff x="13303" y="2861"/>
            <a:chExt cx="1666" cy="1885"/>
          </a:xfrm>
        </p:grpSpPr>
        <p:sp>
          <p:nvSpPr>
            <p:cNvPr id="7" name="矩形 6"/>
            <p:cNvSpPr/>
            <p:nvPr/>
          </p:nvSpPr>
          <p:spPr>
            <a:xfrm>
              <a:off x="13303" y="2861"/>
              <a:ext cx="1666" cy="1666"/>
            </a:xfrm>
            <a:prstGeom prst="rect">
              <a:avLst/>
            </a:prstGeom>
            <a:solidFill>
              <a:srgbClr val="DAA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680" y="2884"/>
              <a:ext cx="914" cy="1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>
                  <a:solidFill>
                    <a:srgbClr val="0B1A37"/>
                  </a:solidFill>
                  <a:cs typeface="+mn-ea"/>
                  <a:sym typeface="+mn-lt"/>
                </a:rPr>
                <a:t>花</a:t>
              </a:r>
              <a:endParaRPr lang="zh-CN" altLang="en-US" sz="7200">
                <a:solidFill>
                  <a:srgbClr val="0B1A3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589905" y="1501140"/>
            <a:ext cx="1071880" cy="1198902"/>
            <a:chOff x="10890" y="2861"/>
            <a:chExt cx="1666" cy="1862"/>
          </a:xfrm>
        </p:grpSpPr>
        <p:sp>
          <p:nvSpPr>
            <p:cNvPr id="9" name="矩形 8"/>
            <p:cNvSpPr/>
            <p:nvPr/>
          </p:nvSpPr>
          <p:spPr>
            <a:xfrm>
              <a:off x="10890" y="2884"/>
              <a:ext cx="1666" cy="1666"/>
            </a:xfrm>
            <a:prstGeom prst="rect">
              <a:avLst/>
            </a:prstGeom>
            <a:solidFill>
              <a:srgbClr val="DAA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243" y="2861"/>
              <a:ext cx="914" cy="1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>
                  <a:solidFill>
                    <a:srgbClr val="0B1A37"/>
                  </a:solidFill>
                  <a:cs typeface="+mn-ea"/>
                  <a:sym typeface="+mn-lt"/>
                </a:rPr>
                <a:t>一</a:t>
              </a:r>
              <a:endParaRPr lang="zh-CN" altLang="en-US" sz="7200">
                <a:solidFill>
                  <a:srgbClr val="0B1A3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839710" y="1501140"/>
            <a:ext cx="1071880" cy="1213499"/>
            <a:chOff x="13303" y="2861"/>
            <a:chExt cx="1666" cy="1885"/>
          </a:xfrm>
        </p:grpSpPr>
        <p:sp>
          <p:nvSpPr>
            <p:cNvPr id="17" name="矩形 16"/>
            <p:cNvSpPr/>
            <p:nvPr/>
          </p:nvSpPr>
          <p:spPr>
            <a:xfrm>
              <a:off x="13303" y="2861"/>
              <a:ext cx="1666" cy="1666"/>
            </a:xfrm>
            <a:prstGeom prst="rect">
              <a:avLst/>
            </a:prstGeom>
            <a:solidFill>
              <a:srgbClr val="DAA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3680" y="2884"/>
              <a:ext cx="914" cy="1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>
                  <a:solidFill>
                    <a:srgbClr val="0B1A37"/>
                  </a:solidFill>
                  <a:cs typeface="+mn-ea"/>
                  <a:sym typeface="+mn-lt"/>
                </a:rPr>
                <a:t>世</a:t>
              </a:r>
              <a:endParaRPr lang="zh-CN" altLang="en-US" sz="7200">
                <a:solidFill>
                  <a:srgbClr val="0B1A3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089515" y="1501140"/>
            <a:ext cx="1071880" cy="1213499"/>
            <a:chOff x="13303" y="2861"/>
            <a:chExt cx="1666" cy="1885"/>
          </a:xfrm>
        </p:grpSpPr>
        <p:sp>
          <p:nvSpPr>
            <p:cNvPr id="20" name="矩形 19"/>
            <p:cNvSpPr/>
            <p:nvPr/>
          </p:nvSpPr>
          <p:spPr>
            <a:xfrm>
              <a:off x="13303" y="2861"/>
              <a:ext cx="1666" cy="1666"/>
            </a:xfrm>
            <a:prstGeom prst="rect">
              <a:avLst/>
            </a:prstGeom>
            <a:solidFill>
              <a:srgbClr val="DAA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3680" y="2884"/>
              <a:ext cx="914" cy="1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>
                  <a:solidFill>
                    <a:srgbClr val="0B1A37"/>
                  </a:solidFill>
                  <a:cs typeface="+mn-ea"/>
                  <a:sym typeface="+mn-lt"/>
                </a:rPr>
                <a:t>界</a:t>
              </a:r>
              <a:endParaRPr lang="zh-CN" altLang="en-US" sz="7200">
                <a:solidFill>
                  <a:srgbClr val="0B1A3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963935" y="2834640"/>
            <a:ext cx="1292662" cy="3244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E0B98F"/>
                </a:solidFill>
                <a:cs typeface="+mn-ea"/>
                <a:sym typeface="+mn-lt"/>
              </a:rPr>
              <a:t>一花一世界，一草一天堂，一叶一如来，一砂一极乐，一方一净土，一笑一尘缘，一念一清静。</a:t>
            </a:r>
            <a:endParaRPr lang="zh-CN" altLang="en-US" sz="1600" b="1" dirty="0">
              <a:solidFill>
                <a:srgbClr val="E0B98F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228538" y="2834640"/>
            <a:ext cx="1292662" cy="3244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E0B98F"/>
                </a:solidFill>
                <a:cs typeface="+mn-ea"/>
                <a:sym typeface="+mn-lt"/>
              </a:rPr>
              <a:t>一花一世界，一草一天堂，一叶一如来，一砂一极乐，一方一净土，一笑一尘缘，一念一清静。</a:t>
            </a:r>
            <a:endParaRPr lang="zh-CN" altLang="en-US" sz="1600" b="1">
              <a:solidFill>
                <a:srgbClr val="E0B98F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463738" y="2834640"/>
            <a:ext cx="1292662" cy="3244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E0B98F"/>
                </a:solidFill>
                <a:cs typeface="+mn-ea"/>
                <a:sym typeface="+mn-lt"/>
              </a:rPr>
              <a:t>一花一世界，一草一天堂，一叶一如来，一砂一极乐，一方一净土，一笑一尘缘，一念一清静。</a:t>
            </a:r>
            <a:endParaRPr lang="zh-CN" altLang="en-US" sz="1600" b="1">
              <a:solidFill>
                <a:srgbClr val="E0B98F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728783" y="2834640"/>
            <a:ext cx="1292662" cy="3244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E0B98F"/>
                </a:solidFill>
                <a:cs typeface="+mn-ea"/>
                <a:sym typeface="+mn-lt"/>
              </a:rPr>
              <a:t>一花一世界，一草一天堂，一叶一如来，一砂一极乐，一方一净土，一笑一尘缘，一念一清静。</a:t>
            </a:r>
            <a:endParaRPr lang="zh-CN" altLang="en-US" sz="1600" b="1">
              <a:solidFill>
                <a:srgbClr val="E0B98F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978588" y="2834640"/>
            <a:ext cx="1292662" cy="3244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E0B98F"/>
                </a:solidFill>
                <a:cs typeface="+mn-ea"/>
                <a:sym typeface="+mn-lt"/>
              </a:rPr>
              <a:t>一花一世界，一草一天堂，一叶一如来，一砂一极乐，一方一净土，一笑一尘缘，一念一清静。</a:t>
            </a:r>
            <a:endParaRPr lang="zh-CN" altLang="en-US" sz="1600" b="1">
              <a:solidFill>
                <a:srgbClr val="E0B98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a37622baf6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6525" y="485140"/>
            <a:ext cx="4471035" cy="632841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447165" y="1203960"/>
            <a:ext cx="703580" cy="714242"/>
            <a:chOff x="10890" y="2861"/>
            <a:chExt cx="1666" cy="1689"/>
          </a:xfrm>
        </p:grpSpPr>
        <p:sp>
          <p:nvSpPr>
            <p:cNvPr id="4" name="矩形 3"/>
            <p:cNvSpPr/>
            <p:nvPr/>
          </p:nvSpPr>
          <p:spPr>
            <a:xfrm>
              <a:off x="10890" y="2884"/>
              <a:ext cx="1666" cy="1666"/>
            </a:xfrm>
            <a:prstGeom prst="rect">
              <a:avLst/>
            </a:prstGeom>
            <a:solidFill>
              <a:srgbClr val="DAA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cs typeface="+mn-ea"/>
                <a:sym typeface="+mn-lt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1243" y="2861"/>
              <a:ext cx="914" cy="1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>
                  <a:solidFill>
                    <a:srgbClr val="0B1A37"/>
                  </a:solidFill>
                  <a:cs typeface="+mn-ea"/>
                  <a:sym typeface="+mn-lt"/>
                </a:rPr>
                <a:t>一</a:t>
              </a:r>
              <a:endParaRPr lang="zh-CN" altLang="en-US" sz="4000">
                <a:solidFill>
                  <a:srgbClr val="0B1A3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301875" y="1203960"/>
            <a:ext cx="703580" cy="716598"/>
            <a:chOff x="13303" y="2861"/>
            <a:chExt cx="1666" cy="1695"/>
          </a:xfrm>
        </p:grpSpPr>
        <p:sp>
          <p:nvSpPr>
            <p:cNvPr id="7" name="矩形 6"/>
            <p:cNvSpPr/>
            <p:nvPr/>
          </p:nvSpPr>
          <p:spPr>
            <a:xfrm>
              <a:off x="13303" y="2861"/>
              <a:ext cx="1666" cy="1666"/>
            </a:xfrm>
            <a:prstGeom prst="rect">
              <a:avLst/>
            </a:prstGeom>
            <a:solidFill>
              <a:srgbClr val="DAA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680" y="2884"/>
              <a:ext cx="914" cy="1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>
                  <a:solidFill>
                    <a:srgbClr val="0B1A37"/>
                  </a:solidFill>
                  <a:cs typeface="+mn-ea"/>
                  <a:sym typeface="+mn-lt"/>
                </a:rPr>
                <a:t>花</a:t>
              </a:r>
              <a:endParaRPr lang="zh-CN" altLang="en-US" sz="4000">
                <a:solidFill>
                  <a:srgbClr val="0B1A3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56585" y="1203960"/>
            <a:ext cx="703580" cy="714242"/>
            <a:chOff x="10890" y="2861"/>
            <a:chExt cx="1666" cy="1689"/>
          </a:xfrm>
        </p:grpSpPr>
        <p:sp>
          <p:nvSpPr>
            <p:cNvPr id="9" name="矩形 8"/>
            <p:cNvSpPr/>
            <p:nvPr/>
          </p:nvSpPr>
          <p:spPr>
            <a:xfrm>
              <a:off x="10890" y="2884"/>
              <a:ext cx="1666" cy="1666"/>
            </a:xfrm>
            <a:prstGeom prst="rect">
              <a:avLst/>
            </a:prstGeom>
            <a:solidFill>
              <a:srgbClr val="DAA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243" y="2861"/>
              <a:ext cx="914" cy="1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>
                  <a:solidFill>
                    <a:srgbClr val="0B1A37"/>
                  </a:solidFill>
                  <a:cs typeface="+mn-ea"/>
                  <a:sym typeface="+mn-lt"/>
                </a:rPr>
                <a:t>一</a:t>
              </a:r>
              <a:endParaRPr lang="zh-CN" altLang="en-US" sz="4000">
                <a:solidFill>
                  <a:srgbClr val="0B1A3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11295" y="1203960"/>
            <a:ext cx="703580" cy="716598"/>
            <a:chOff x="13303" y="2861"/>
            <a:chExt cx="1666" cy="1695"/>
          </a:xfrm>
        </p:grpSpPr>
        <p:sp>
          <p:nvSpPr>
            <p:cNvPr id="17" name="矩形 16"/>
            <p:cNvSpPr/>
            <p:nvPr/>
          </p:nvSpPr>
          <p:spPr>
            <a:xfrm>
              <a:off x="13303" y="2861"/>
              <a:ext cx="1666" cy="1666"/>
            </a:xfrm>
            <a:prstGeom prst="rect">
              <a:avLst/>
            </a:prstGeom>
            <a:solidFill>
              <a:srgbClr val="DAA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3680" y="2884"/>
              <a:ext cx="914" cy="1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>
                  <a:solidFill>
                    <a:srgbClr val="0B1A37"/>
                  </a:solidFill>
                  <a:cs typeface="+mn-ea"/>
                  <a:sym typeface="+mn-lt"/>
                </a:rPr>
                <a:t>世</a:t>
              </a:r>
              <a:endParaRPr lang="zh-CN" altLang="en-US" sz="4000">
                <a:solidFill>
                  <a:srgbClr val="0B1A3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66005" y="1203960"/>
            <a:ext cx="703580" cy="716598"/>
            <a:chOff x="13303" y="2861"/>
            <a:chExt cx="1666" cy="1695"/>
          </a:xfrm>
        </p:grpSpPr>
        <p:sp>
          <p:nvSpPr>
            <p:cNvPr id="20" name="矩形 19"/>
            <p:cNvSpPr/>
            <p:nvPr/>
          </p:nvSpPr>
          <p:spPr>
            <a:xfrm>
              <a:off x="13303" y="2861"/>
              <a:ext cx="1666" cy="1666"/>
            </a:xfrm>
            <a:prstGeom prst="rect">
              <a:avLst/>
            </a:prstGeom>
            <a:solidFill>
              <a:srgbClr val="DAA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3680" y="2884"/>
              <a:ext cx="914" cy="1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>
                  <a:solidFill>
                    <a:srgbClr val="0B1A37"/>
                  </a:solidFill>
                  <a:cs typeface="+mn-ea"/>
                  <a:sym typeface="+mn-lt"/>
                </a:rPr>
                <a:t>界</a:t>
              </a:r>
              <a:endParaRPr lang="zh-CN" altLang="en-US" sz="4000">
                <a:solidFill>
                  <a:srgbClr val="0B1A3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726684" y="2372995"/>
            <a:ext cx="3139321" cy="39738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E0B98F"/>
                </a:solidFill>
                <a:cs typeface="+mn-ea"/>
                <a:sym typeface="+mn-lt"/>
              </a:rPr>
              <a:t>一花一世界，一草一天堂，一叶一如来，一砂一极乐，一方一净土，一笑一尘缘，一念一清静。这一切都是一种心境，心若无物就可以一花一世界，一草一天堂。参透这些，一花一草便是整个世界，而整个世界也便如花草。这个世界是至真、至善、至美；是一真法界，万法自如，一切众生，处处成佛，时时成道。</a:t>
            </a:r>
            <a:endParaRPr lang="zh-CN" altLang="en-US" sz="1600" b="1">
              <a:solidFill>
                <a:srgbClr val="E0B98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8105" y="-4445"/>
            <a:ext cx="12318365" cy="684593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5011420" y="1822450"/>
            <a:ext cx="3300730" cy="3300730"/>
            <a:chOff x="2495" y="2184"/>
            <a:chExt cx="1901" cy="1901"/>
          </a:xfrm>
        </p:grpSpPr>
        <p:grpSp>
          <p:nvGrpSpPr>
            <p:cNvPr id="16" name="组合 15"/>
            <p:cNvGrpSpPr/>
            <p:nvPr/>
          </p:nvGrpSpPr>
          <p:grpSpPr>
            <a:xfrm>
              <a:off x="2495" y="2184"/>
              <a:ext cx="1901" cy="1901"/>
              <a:chOff x="620" y="-109"/>
              <a:chExt cx="4874" cy="4874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620" y="-109"/>
                <a:ext cx="4874" cy="4874"/>
              </a:xfrm>
              <a:prstGeom prst="ellipse">
                <a:avLst/>
              </a:prstGeom>
              <a:noFill/>
              <a:ln w="38100">
                <a:solidFill>
                  <a:srgbClr val="DAAD7B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947" y="218"/>
                <a:ext cx="4220" cy="4220"/>
              </a:xfrm>
              <a:prstGeom prst="ellipse">
                <a:avLst/>
              </a:prstGeom>
              <a:noFill/>
              <a:ln w="38100">
                <a:solidFill>
                  <a:srgbClr val="DAAD7B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227" y="499"/>
                <a:ext cx="3659" cy="3659"/>
              </a:xfrm>
              <a:prstGeom prst="ellipse">
                <a:avLst/>
              </a:prstGeom>
              <a:noFill/>
              <a:ln w="38100">
                <a:solidFill>
                  <a:srgbClr val="DAAD7B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2894" y="2538"/>
              <a:ext cx="1102" cy="1276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800" dirty="0">
                  <a:solidFill>
                    <a:srgbClr val="DAAD7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叁</a:t>
              </a:r>
              <a:endParaRPr lang="zh-CN" altLang="en-US" sz="13800" dirty="0">
                <a:solidFill>
                  <a:srgbClr val="DAA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3675340" y="1654175"/>
            <a:ext cx="923330" cy="35280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b="1" dirty="0">
                <a:solidFill>
                  <a:srgbClr val="DAAD7B"/>
                </a:solidFill>
                <a:cs typeface="+mn-ea"/>
                <a:sym typeface="+mn-lt"/>
              </a:rPr>
              <a:t>一花一世界</a:t>
            </a:r>
            <a:endParaRPr lang="zh-CN" altLang="en-US" sz="4800" b="1" dirty="0">
              <a:solidFill>
                <a:srgbClr val="DAAD7B"/>
              </a:solidFill>
              <a:cs typeface="+mn-ea"/>
              <a:sym typeface="+mn-lt"/>
            </a:endParaRPr>
          </a:p>
        </p:txBody>
      </p:sp>
      <p:pic>
        <p:nvPicPr>
          <p:cNvPr id="6" name="内容占位符 5" descr="5a37622baf55d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6847840" y="624840"/>
            <a:ext cx="2753360" cy="5906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2891155" y="212725"/>
            <a:ext cx="6409690" cy="6410325"/>
          </a:xfrm>
          <a:prstGeom prst="ellipse">
            <a:avLst/>
          </a:prstGeom>
          <a:noFill/>
          <a:ln w="76200">
            <a:solidFill>
              <a:srgbClr val="E0B9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 descr="5a37622baf48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2891155" y="1555115"/>
            <a:ext cx="4076700" cy="5274310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305435" y="591185"/>
            <a:ext cx="2585720" cy="2586990"/>
          </a:xfrm>
          <a:prstGeom prst="ellipse">
            <a:avLst/>
          </a:prstGeom>
          <a:noFill/>
          <a:ln w="28575">
            <a:solidFill>
              <a:srgbClr val="E0B9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391650" y="3858260"/>
            <a:ext cx="2585720" cy="2586990"/>
          </a:xfrm>
          <a:prstGeom prst="ellipse">
            <a:avLst/>
          </a:prstGeom>
          <a:noFill/>
          <a:ln w="28575">
            <a:solidFill>
              <a:srgbClr val="E0B9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6962" y="969645"/>
            <a:ext cx="1800493" cy="18307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>
                <a:solidFill>
                  <a:srgbClr val="E0B98F"/>
                </a:solidFill>
                <a:cs typeface="+mn-ea"/>
                <a:sym typeface="+mn-lt"/>
              </a:rPr>
              <a:t>一花一世界，一草一天堂，一叶一如来，一砂一极乐，一方一净土，一笑一尘缘，一念一清静。</a:t>
            </a:r>
            <a:endParaRPr lang="zh-CN" altLang="en-US" sz="1400" b="1">
              <a:solidFill>
                <a:srgbClr val="E0B98F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83177" y="4236085"/>
            <a:ext cx="1800493" cy="18307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E0B98F"/>
                </a:solidFill>
                <a:cs typeface="+mn-ea"/>
                <a:sym typeface="+mn-lt"/>
              </a:rPr>
              <a:t>一花一世界，一草一天堂，一叶一如来，一砂一极乐，一方一净土，一笑一尘缘，一念一清静。</a:t>
            </a:r>
            <a:endParaRPr lang="zh-CN" altLang="en-US" sz="1400" b="1" dirty="0">
              <a:solidFill>
                <a:srgbClr val="E0B98F"/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235825" y="1341755"/>
            <a:ext cx="713740" cy="4152265"/>
            <a:chOff x="10855" y="1527"/>
            <a:chExt cx="1124" cy="6539"/>
          </a:xfrm>
        </p:grpSpPr>
        <p:grpSp>
          <p:nvGrpSpPr>
            <p:cNvPr id="15" name="组合 14"/>
            <p:cNvGrpSpPr/>
            <p:nvPr/>
          </p:nvGrpSpPr>
          <p:grpSpPr>
            <a:xfrm>
              <a:off x="10871" y="1527"/>
              <a:ext cx="1108" cy="1125"/>
              <a:chOff x="10890" y="2861"/>
              <a:chExt cx="1666" cy="1689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0890" y="2884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1243" y="2861"/>
                <a:ext cx="914" cy="16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>
                    <a:solidFill>
                      <a:srgbClr val="0B1A37"/>
                    </a:solidFill>
                    <a:cs typeface="+mn-ea"/>
                    <a:sym typeface="+mn-lt"/>
                  </a:rPr>
                  <a:t>一</a:t>
                </a:r>
                <a:endParaRPr lang="zh-CN" altLang="en-US" sz="400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10871" y="2832"/>
              <a:ext cx="1108" cy="1128"/>
              <a:chOff x="13303" y="2861"/>
              <a:chExt cx="1666" cy="1695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3303" y="2861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3680" y="2884"/>
                <a:ext cx="914" cy="16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>
                    <a:solidFill>
                      <a:srgbClr val="0B1A37"/>
                    </a:solidFill>
                    <a:cs typeface="+mn-ea"/>
                    <a:sym typeface="+mn-lt"/>
                  </a:rPr>
                  <a:t>花</a:t>
                </a:r>
                <a:endParaRPr lang="zh-CN" altLang="en-US" sz="400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0871" y="4140"/>
              <a:ext cx="1108" cy="1124"/>
              <a:chOff x="10890" y="2861"/>
              <a:chExt cx="1666" cy="1689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10890" y="2884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1243" y="2861"/>
                <a:ext cx="914" cy="16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>
                    <a:solidFill>
                      <a:srgbClr val="0B1A37"/>
                    </a:solidFill>
                    <a:cs typeface="+mn-ea"/>
                    <a:sym typeface="+mn-lt"/>
                  </a:rPr>
                  <a:t>一</a:t>
                </a:r>
                <a:endParaRPr lang="zh-CN" altLang="en-US" sz="400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0856" y="5562"/>
              <a:ext cx="1108" cy="1128"/>
              <a:chOff x="13303" y="2861"/>
              <a:chExt cx="1666" cy="1694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3303" y="2861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3680" y="2884"/>
                <a:ext cx="914" cy="16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>
                    <a:solidFill>
                      <a:srgbClr val="0B1A37"/>
                    </a:solidFill>
                    <a:cs typeface="+mn-ea"/>
                    <a:sym typeface="+mn-lt"/>
                  </a:rPr>
                  <a:t>世</a:t>
                </a:r>
                <a:endParaRPr lang="zh-CN" altLang="en-US" sz="400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10855" y="6938"/>
              <a:ext cx="1108" cy="1129"/>
              <a:chOff x="13303" y="2861"/>
              <a:chExt cx="1666" cy="1695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3303" y="2861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3680" y="2884"/>
                <a:ext cx="914" cy="16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>
                    <a:solidFill>
                      <a:srgbClr val="0B1A37"/>
                    </a:solidFill>
                    <a:cs typeface="+mn-ea"/>
                    <a:sym typeface="+mn-lt"/>
                  </a:rPr>
                  <a:t>界</a:t>
                </a:r>
                <a:endParaRPr lang="zh-CN" altLang="en-US" sz="400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2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ad0c7366a81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V="1">
            <a:off x="-62230" y="601980"/>
            <a:ext cx="3783330" cy="299974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42975" y="2089785"/>
            <a:ext cx="905510" cy="2649220"/>
            <a:chOff x="3032" y="3518"/>
            <a:chExt cx="1426" cy="4172"/>
          </a:xfrm>
        </p:grpSpPr>
        <p:sp>
          <p:nvSpPr>
            <p:cNvPr id="10" name="矩形 9"/>
            <p:cNvSpPr/>
            <p:nvPr/>
          </p:nvSpPr>
          <p:spPr>
            <a:xfrm>
              <a:off x="3104" y="3518"/>
              <a:ext cx="1354" cy="3820"/>
            </a:xfrm>
            <a:prstGeom prst="rect">
              <a:avLst/>
            </a:prstGeom>
            <a:noFill/>
            <a:ln>
              <a:solidFill>
                <a:srgbClr val="DAAD7B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032" y="3564"/>
              <a:ext cx="1357" cy="412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b="1" dirty="0">
                  <a:solidFill>
                    <a:srgbClr val="E0B98F"/>
                  </a:solidFill>
                  <a:cs typeface="+mn-ea"/>
                  <a:sym typeface="+mn-lt"/>
                </a:rPr>
                <a:t>皆是虚妄</a:t>
              </a:r>
              <a:endParaRPr lang="zh-CN" altLang="en-US" sz="4400" b="1" dirty="0">
                <a:solidFill>
                  <a:srgbClr val="E0B98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096947" y="1225550"/>
            <a:ext cx="1661993" cy="5000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DAA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出金刚经：“所有相皆是虚妄；一切有为法如梦幻泡影，如露亦如电，当作如是观。意指世间万物有种种生灭变化，存在的只是一个个过程片段，一切事物本身不能脱</a:t>
            </a:r>
            <a:endParaRPr lang="zh-CN" altLang="en-US" sz="1600" b="1" dirty="0">
              <a:solidFill>
                <a:srgbClr val="DAAD7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39545" y="1225550"/>
            <a:ext cx="2031325" cy="5000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DAA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出金存在的只是一个个过程片段，一切事物本身不能脱离其他外界条件和关系而独立存在，一切事物表现都是不真正把握的，不是真正了解的，正是所谓的一切皆流，无物永驻，这其实是佛法中“空”的一个概念。</a:t>
            </a:r>
            <a:endParaRPr lang="zh-CN" altLang="en-US" sz="1600" b="1">
              <a:solidFill>
                <a:srgbClr val="DAAD7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413250" y="1123315"/>
            <a:ext cx="839470" cy="4241800"/>
            <a:chOff x="6129" y="2208"/>
            <a:chExt cx="1322" cy="6680"/>
          </a:xfrm>
        </p:grpSpPr>
        <p:sp>
          <p:nvSpPr>
            <p:cNvPr id="8" name="矩形 7"/>
            <p:cNvSpPr/>
            <p:nvPr/>
          </p:nvSpPr>
          <p:spPr>
            <a:xfrm>
              <a:off x="6129" y="2369"/>
              <a:ext cx="1322" cy="6422"/>
            </a:xfrm>
            <a:prstGeom prst="rect">
              <a:avLst/>
            </a:prstGeom>
            <a:noFill/>
            <a:ln>
              <a:solidFill>
                <a:srgbClr val="DAAD7B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224" y="2208"/>
              <a:ext cx="1066" cy="66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E0B98F"/>
                  </a:solidFill>
                  <a:cs typeface="+mn-ea"/>
                  <a:sym typeface="+mn-lt"/>
                </a:rPr>
                <a:t>一切有为法如梦幻泡影</a:t>
              </a:r>
              <a:endParaRPr lang="zh-CN" altLang="en-US" sz="3200" b="1">
                <a:solidFill>
                  <a:srgbClr val="E0B98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082280" y="1137920"/>
            <a:ext cx="839470" cy="4241800"/>
            <a:chOff x="11907" y="2231"/>
            <a:chExt cx="1322" cy="6680"/>
          </a:xfrm>
        </p:grpSpPr>
        <p:sp>
          <p:nvSpPr>
            <p:cNvPr id="9" name="矩形 8"/>
            <p:cNvSpPr/>
            <p:nvPr/>
          </p:nvSpPr>
          <p:spPr>
            <a:xfrm>
              <a:off x="11907" y="2369"/>
              <a:ext cx="1322" cy="6422"/>
            </a:xfrm>
            <a:prstGeom prst="rect">
              <a:avLst/>
            </a:prstGeom>
            <a:noFill/>
            <a:ln>
              <a:solidFill>
                <a:srgbClr val="DAAD7B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2034" y="2231"/>
              <a:ext cx="1066" cy="66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E0B98F"/>
                  </a:solidFill>
                  <a:cs typeface="+mn-ea"/>
                  <a:sym typeface="+mn-lt"/>
                </a:rPr>
                <a:t>一切有为法如梦幻泡影</a:t>
              </a:r>
              <a:endParaRPr lang="zh-CN" altLang="en-US" sz="3200" b="1">
                <a:solidFill>
                  <a:srgbClr val="E0B98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8105" y="-19050"/>
            <a:ext cx="12318365" cy="684593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8907780" y="924410"/>
            <a:ext cx="1018540" cy="2426477"/>
            <a:chOff x="10890" y="2813"/>
            <a:chExt cx="1666" cy="3967"/>
          </a:xfrm>
        </p:grpSpPr>
        <p:grpSp>
          <p:nvGrpSpPr>
            <p:cNvPr id="12" name="组合 11"/>
            <p:cNvGrpSpPr/>
            <p:nvPr/>
          </p:nvGrpSpPr>
          <p:grpSpPr>
            <a:xfrm>
              <a:off x="10890" y="2813"/>
              <a:ext cx="1666" cy="1809"/>
              <a:chOff x="10890" y="2813"/>
              <a:chExt cx="1666" cy="1809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10890" y="2884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1033" y="2813"/>
                <a:ext cx="1312" cy="18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6600" dirty="0">
                    <a:solidFill>
                      <a:srgbClr val="0B1A37"/>
                    </a:solidFill>
                    <a:cs typeface="+mn-ea"/>
                    <a:sym typeface="+mn-lt"/>
                  </a:rPr>
                  <a:t>目</a:t>
                </a:r>
                <a:endParaRPr lang="zh-CN" altLang="en-US" sz="6600" dirty="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0890" y="4971"/>
              <a:ext cx="1666" cy="1809"/>
              <a:chOff x="10890" y="4971"/>
              <a:chExt cx="1666" cy="1809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0890" y="5040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1288" y="4971"/>
                <a:ext cx="914" cy="18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6600" dirty="0">
                    <a:solidFill>
                      <a:srgbClr val="0B1A37"/>
                    </a:solidFill>
                    <a:cs typeface="+mn-ea"/>
                    <a:sym typeface="+mn-lt"/>
                  </a:rPr>
                  <a:t>录</a:t>
                </a:r>
                <a:endParaRPr lang="zh-CN" altLang="en-US" sz="6600" dirty="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6" name="图片 5" descr="5ad4c6295638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150985" y="3114675"/>
            <a:ext cx="3028950" cy="3429000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1948180" y="1109345"/>
            <a:ext cx="1206500" cy="4203700"/>
            <a:chOff x="2028" y="1524"/>
            <a:chExt cx="1900" cy="6620"/>
          </a:xfrm>
        </p:grpSpPr>
        <p:grpSp>
          <p:nvGrpSpPr>
            <p:cNvPr id="18" name="组合 17"/>
            <p:cNvGrpSpPr/>
            <p:nvPr/>
          </p:nvGrpSpPr>
          <p:grpSpPr>
            <a:xfrm>
              <a:off x="2028" y="1524"/>
              <a:ext cx="1900" cy="1900"/>
              <a:chOff x="2495" y="2184"/>
              <a:chExt cx="1900" cy="190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2495" y="2184"/>
                <a:ext cx="1901" cy="1901"/>
                <a:chOff x="620" y="-109"/>
                <a:chExt cx="4874" cy="4874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620" y="-109"/>
                  <a:ext cx="4874" cy="4874"/>
                </a:xfrm>
                <a:prstGeom prst="ellipse">
                  <a:avLst/>
                </a:prstGeom>
                <a:noFill/>
                <a:ln w="28575">
                  <a:solidFill>
                    <a:srgbClr val="DAAD7B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>
                  <a:off x="947" y="218"/>
                  <a:ext cx="4220" cy="4220"/>
                </a:xfrm>
                <a:prstGeom prst="ellipse">
                  <a:avLst/>
                </a:prstGeom>
                <a:noFill/>
                <a:ln w="28575">
                  <a:solidFill>
                    <a:srgbClr val="DAAD7B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1227" y="499"/>
                  <a:ext cx="3659" cy="3659"/>
                </a:xfrm>
                <a:prstGeom prst="ellipse">
                  <a:avLst/>
                </a:prstGeom>
                <a:noFill/>
                <a:ln w="28575">
                  <a:solidFill>
                    <a:srgbClr val="DAAD7B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7" name="文本框 16"/>
              <p:cNvSpPr txBox="1"/>
              <p:nvPr/>
            </p:nvSpPr>
            <p:spPr>
              <a:xfrm>
                <a:off x="2872" y="2495"/>
                <a:ext cx="1102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800" dirty="0">
                    <a:solidFill>
                      <a:srgbClr val="DAAD7B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壹</a:t>
                </a:r>
                <a:endParaRPr lang="zh-CN" altLang="en-US" sz="4800" dirty="0">
                  <a:solidFill>
                    <a:srgbClr val="DAAD7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2443" y="3924"/>
              <a:ext cx="1066" cy="42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DAAD7B"/>
                  </a:solidFill>
                  <a:cs typeface="+mn-ea"/>
                  <a:sym typeface="+mn-lt"/>
                </a:rPr>
                <a:t>一切皆虚幻</a:t>
              </a:r>
              <a:endParaRPr lang="zh-CN" altLang="en-US" sz="3200" b="1" dirty="0">
                <a:solidFill>
                  <a:srgbClr val="DAAD7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530283" y="1109345"/>
            <a:ext cx="1207135" cy="4203700"/>
            <a:chOff x="4520" y="1524"/>
            <a:chExt cx="1901" cy="6620"/>
          </a:xfrm>
        </p:grpSpPr>
        <p:grpSp>
          <p:nvGrpSpPr>
            <p:cNvPr id="19" name="组合 18"/>
            <p:cNvGrpSpPr/>
            <p:nvPr/>
          </p:nvGrpSpPr>
          <p:grpSpPr>
            <a:xfrm>
              <a:off x="4520" y="1524"/>
              <a:ext cx="1901" cy="1901"/>
              <a:chOff x="2495" y="2184"/>
              <a:chExt cx="1901" cy="1901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2495" y="2184"/>
                <a:ext cx="1901" cy="1901"/>
                <a:chOff x="620" y="-109"/>
                <a:chExt cx="4874" cy="4874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620" y="-109"/>
                  <a:ext cx="4874" cy="4874"/>
                </a:xfrm>
                <a:prstGeom prst="ellipse">
                  <a:avLst/>
                </a:prstGeom>
                <a:noFill/>
                <a:ln w="28575">
                  <a:solidFill>
                    <a:srgbClr val="DAAD7B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947" y="218"/>
                  <a:ext cx="4220" cy="4220"/>
                </a:xfrm>
                <a:prstGeom prst="ellipse">
                  <a:avLst/>
                </a:prstGeom>
                <a:noFill/>
                <a:ln w="28575">
                  <a:solidFill>
                    <a:srgbClr val="DAAD7B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1227" y="499"/>
                  <a:ext cx="3659" cy="3659"/>
                </a:xfrm>
                <a:prstGeom prst="ellipse">
                  <a:avLst/>
                </a:prstGeom>
                <a:noFill/>
                <a:ln w="28575">
                  <a:solidFill>
                    <a:srgbClr val="DAAD7B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4" name="文本框 23"/>
              <p:cNvSpPr txBox="1"/>
              <p:nvPr/>
            </p:nvSpPr>
            <p:spPr>
              <a:xfrm>
                <a:off x="2872" y="2495"/>
                <a:ext cx="1102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DAAD7B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贰</a:t>
                </a:r>
                <a:endParaRPr lang="zh-CN" altLang="en-US" sz="4800">
                  <a:solidFill>
                    <a:srgbClr val="DAAD7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4935" y="3924"/>
              <a:ext cx="1066" cy="42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DAAD7B"/>
                  </a:solidFill>
                  <a:cs typeface="+mn-ea"/>
                  <a:sym typeface="+mn-lt"/>
                </a:rPr>
                <a:t>一切不可说</a:t>
              </a:r>
              <a:endParaRPr lang="zh-CN" altLang="en-US" sz="3200" b="1" dirty="0">
                <a:solidFill>
                  <a:srgbClr val="DAAD7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694170" y="1109345"/>
            <a:ext cx="1207135" cy="4043045"/>
            <a:chOff x="9502" y="1524"/>
            <a:chExt cx="1901" cy="6367"/>
          </a:xfrm>
        </p:grpSpPr>
        <p:grpSp>
          <p:nvGrpSpPr>
            <p:cNvPr id="31" name="组合 30"/>
            <p:cNvGrpSpPr/>
            <p:nvPr/>
          </p:nvGrpSpPr>
          <p:grpSpPr>
            <a:xfrm>
              <a:off x="9502" y="1524"/>
              <a:ext cx="1901" cy="1901"/>
              <a:chOff x="2495" y="2184"/>
              <a:chExt cx="1901" cy="1901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2495" y="2184"/>
                <a:ext cx="1901" cy="1901"/>
                <a:chOff x="620" y="-109"/>
                <a:chExt cx="4874" cy="4874"/>
              </a:xfrm>
            </p:grpSpPr>
            <p:sp>
              <p:nvSpPr>
                <p:cNvPr id="33" name="椭圆 32"/>
                <p:cNvSpPr/>
                <p:nvPr/>
              </p:nvSpPr>
              <p:spPr>
                <a:xfrm>
                  <a:off x="620" y="-109"/>
                  <a:ext cx="4874" cy="4874"/>
                </a:xfrm>
                <a:prstGeom prst="ellipse">
                  <a:avLst/>
                </a:prstGeom>
                <a:noFill/>
                <a:ln w="28575">
                  <a:solidFill>
                    <a:srgbClr val="DAAD7B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947" y="218"/>
                  <a:ext cx="4220" cy="4220"/>
                </a:xfrm>
                <a:prstGeom prst="ellipse">
                  <a:avLst/>
                </a:prstGeom>
                <a:noFill/>
                <a:ln w="28575">
                  <a:solidFill>
                    <a:srgbClr val="DAAD7B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1227" y="499"/>
                  <a:ext cx="3659" cy="3659"/>
                </a:xfrm>
                <a:prstGeom prst="ellipse">
                  <a:avLst/>
                </a:prstGeom>
                <a:noFill/>
                <a:ln w="28575">
                  <a:solidFill>
                    <a:srgbClr val="DAAD7B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6" name="文本框 35"/>
              <p:cNvSpPr txBox="1"/>
              <p:nvPr/>
            </p:nvSpPr>
            <p:spPr>
              <a:xfrm>
                <a:off x="2872" y="2495"/>
                <a:ext cx="1102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DAAD7B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肆</a:t>
                </a:r>
                <a:endParaRPr lang="zh-CN" altLang="en-US" sz="4800">
                  <a:solidFill>
                    <a:srgbClr val="DAAD7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9919" y="3924"/>
              <a:ext cx="1066" cy="39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DAAD7B"/>
                  </a:solidFill>
                  <a:cs typeface="+mn-ea"/>
                  <a:sym typeface="+mn-lt"/>
                </a:rPr>
                <a:t>一叶一如来</a:t>
              </a:r>
              <a:endParaRPr lang="zh-CN" altLang="en-US" sz="3200" b="1" dirty="0">
                <a:solidFill>
                  <a:srgbClr val="DAAD7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111750" y="1109345"/>
            <a:ext cx="1207135" cy="3959225"/>
            <a:chOff x="7010" y="1524"/>
            <a:chExt cx="1901" cy="6235"/>
          </a:xfrm>
        </p:grpSpPr>
        <p:grpSp>
          <p:nvGrpSpPr>
            <p:cNvPr id="25" name="组合 24"/>
            <p:cNvGrpSpPr/>
            <p:nvPr/>
          </p:nvGrpSpPr>
          <p:grpSpPr>
            <a:xfrm>
              <a:off x="7010" y="1524"/>
              <a:ext cx="1901" cy="1901"/>
              <a:chOff x="2495" y="2184"/>
              <a:chExt cx="1901" cy="1901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2495" y="2184"/>
                <a:ext cx="1901" cy="1901"/>
                <a:chOff x="620" y="-109"/>
                <a:chExt cx="4874" cy="4874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620" y="-109"/>
                  <a:ext cx="4874" cy="4874"/>
                </a:xfrm>
                <a:prstGeom prst="ellipse">
                  <a:avLst/>
                </a:prstGeom>
                <a:noFill/>
                <a:ln w="28575">
                  <a:solidFill>
                    <a:srgbClr val="DAAD7B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947" y="218"/>
                  <a:ext cx="4220" cy="4220"/>
                </a:xfrm>
                <a:prstGeom prst="ellipse">
                  <a:avLst/>
                </a:prstGeom>
                <a:noFill/>
                <a:ln w="28575">
                  <a:solidFill>
                    <a:srgbClr val="DAAD7B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1227" y="499"/>
                  <a:ext cx="3659" cy="3659"/>
                </a:xfrm>
                <a:prstGeom prst="ellipse">
                  <a:avLst/>
                </a:prstGeom>
                <a:noFill/>
                <a:ln w="28575">
                  <a:solidFill>
                    <a:srgbClr val="DAAD7B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" name="文本框 29"/>
              <p:cNvSpPr txBox="1"/>
              <p:nvPr/>
            </p:nvSpPr>
            <p:spPr>
              <a:xfrm>
                <a:off x="2872" y="2495"/>
                <a:ext cx="1102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DAAD7B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叁</a:t>
                </a:r>
                <a:endParaRPr lang="zh-CN" altLang="en-US" sz="4800">
                  <a:solidFill>
                    <a:srgbClr val="DAAD7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7384" y="3924"/>
              <a:ext cx="1066" cy="383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DAAD7B"/>
                  </a:solidFill>
                  <a:cs typeface="+mn-ea"/>
                  <a:sym typeface="+mn-lt"/>
                </a:rPr>
                <a:t>一花一世界</a:t>
              </a:r>
              <a:endParaRPr lang="zh-CN" altLang="en-US" sz="3200" b="1">
                <a:solidFill>
                  <a:srgbClr val="DAAD7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0"/>
                            </p:stCondLst>
                            <p:childTnLst>
                              <p:par>
                                <p:cTn id="3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500"/>
                            </p:stCondLst>
                            <p:childTnLst>
                              <p:par>
                                <p:cTn id="3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71500" y="1116330"/>
            <a:ext cx="7498715" cy="4999990"/>
            <a:chOff x="3741" y="2670"/>
            <a:chExt cx="11809" cy="7874"/>
          </a:xfrm>
        </p:grpSpPr>
        <p:sp>
          <p:nvSpPr>
            <p:cNvPr id="5" name="矩形 4"/>
            <p:cNvSpPr/>
            <p:nvPr/>
          </p:nvSpPr>
          <p:spPr>
            <a:xfrm>
              <a:off x="3741" y="2672"/>
              <a:ext cx="3936" cy="3936"/>
            </a:xfrm>
            <a:prstGeom prst="rect">
              <a:avLst/>
            </a:prstGeom>
            <a:solidFill>
              <a:srgbClr val="E0B98F"/>
            </a:solidFill>
            <a:ln>
              <a:solidFill>
                <a:srgbClr val="E0B9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677" y="6608"/>
              <a:ext cx="3936" cy="3936"/>
            </a:xfrm>
            <a:prstGeom prst="rect">
              <a:avLst/>
            </a:prstGeom>
            <a:solidFill>
              <a:srgbClr val="E0B98F"/>
            </a:solidFill>
            <a:ln>
              <a:solidFill>
                <a:srgbClr val="E0B9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613" y="2672"/>
              <a:ext cx="3936" cy="3936"/>
            </a:xfrm>
            <a:prstGeom prst="rect">
              <a:avLst/>
            </a:prstGeom>
            <a:solidFill>
              <a:srgbClr val="E0B98F"/>
            </a:solidFill>
            <a:ln>
              <a:solidFill>
                <a:srgbClr val="E0B9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335" y="2672"/>
              <a:ext cx="2617" cy="3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>
                  <a:solidFill>
                    <a:srgbClr val="DAAD7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由唐代玄奘法师所译，全句为“色不异空，空不异色，色即是空，空即是色，受想行识，亦复如是。”</a:t>
              </a:r>
              <a:endParaRPr lang="zh-CN" altLang="en-US" sz="1600" b="1">
                <a:solidFill>
                  <a:srgbClr val="DAA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399" y="6782"/>
              <a:ext cx="2617" cy="3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>
                  <a:solidFill>
                    <a:srgbClr val="DAAD7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由唐代玄奘法师所译，全句为“色不异空，空不异色，色即是空，空即是色，受想行识，亦复如是。”</a:t>
              </a:r>
              <a:endParaRPr lang="zh-CN" altLang="en-US" sz="1600" b="1">
                <a:solidFill>
                  <a:srgbClr val="DAA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271" y="6782"/>
              <a:ext cx="2617" cy="3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>
                  <a:solidFill>
                    <a:srgbClr val="DAAD7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由唐代玄奘法师所译，全句为“色不异空，空不异色，色即是空，空即是色，受想行识，亦复如是。”</a:t>
              </a:r>
              <a:endParaRPr lang="zh-CN" altLang="en-US" sz="1600" b="1">
                <a:solidFill>
                  <a:srgbClr val="DAA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19" y="2750"/>
              <a:ext cx="3858" cy="3858"/>
            </a:xfrm>
            <a:prstGeom prst="ellipse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7" y="6592"/>
              <a:ext cx="3935" cy="3952"/>
            </a:xfrm>
            <a:prstGeom prst="ellipse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1612" y="2670"/>
              <a:ext cx="3938" cy="3938"/>
            </a:xfrm>
            <a:prstGeom prst="ellipse">
              <a:avLst/>
            </a:prstGeom>
          </p:spPr>
        </p:pic>
      </p:grpSp>
      <p:pic>
        <p:nvPicPr>
          <p:cNvPr id="16" name="图片 15" descr="未标题-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549515" y="2254250"/>
            <a:ext cx="4871720" cy="4711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6355" y="209550"/>
            <a:ext cx="3511550" cy="538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solidFill>
                  <a:schemeClr val="bg1">
                    <a:lumMod val="85000"/>
                    <a:alpha val="29000"/>
                  </a:schemeClr>
                </a:solidFill>
                <a:cs typeface="+mn-ea"/>
                <a:sym typeface="+mn-lt"/>
              </a:rPr>
              <a:t>禅</a:t>
            </a:r>
            <a:endParaRPr lang="zh-CN" altLang="en-US" sz="34400" dirty="0">
              <a:solidFill>
                <a:schemeClr val="bg1">
                  <a:lumMod val="85000"/>
                  <a:alpha val="29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31130" y="654050"/>
            <a:ext cx="2625725" cy="5491480"/>
          </a:xfrm>
          <a:prstGeom prst="rect">
            <a:avLst/>
          </a:prstGeom>
          <a:noFill/>
          <a:ln>
            <a:solidFill>
              <a:srgbClr val="DAAD7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85266" y="885190"/>
            <a:ext cx="2769989" cy="5000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DAA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出金刚经：“所有相皆是虚妄；一切有为法如梦幻泡影，如露亦如电，当作如是观。意指世间万物有种种生灭变化，存在的只是一个个过程片段，一切事物本身不能脱离其他外界条件和关系而独立存在，一切事物表现都是不真正把握的，不是真正了解的，正是所谓的一切皆流，无物永驻，这其实是佛法中“空”的一个概念。</a:t>
            </a:r>
            <a:endParaRPr lang="zh-CN" altLang="en-US" sz="1600" b="1" dirty="0">
              <a:solidFill>
                <a:srgbClr val="DAAD7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25186" y="1183005"/>
            <a:ext cx="861774" cy="4182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b="1" dirty="0">
                <a:solidFill>
                  <a:srgbClr val="E0B98F"/>
                </a:solidFill>
                <a:cs typeface="+mn-ea"/>
                <a:sym typeface="+mn-lt"/>
              </a:rPr>
              <a:t>所有相皆是虚妄</a:t>
            </a:r>
            <a:endParaRPr lang="zh-CN" altLang="en-US" sz="4400" b="1" dirty="0">
              <a:solidFill>
                <a:srgbClr val="E0B98F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79460" y="639445"/>
            <a:ext cx="2625725" cy="5491480"/>
          </a:xfrm>
          <a:prstGeom prst="rect">
            <a:avLst/>
          </a:prstGeom>
          <a:noFill/>
          <a:ln>
            <a:solidFill>
              <a:srgbClr val="DAAD7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33596" y="870585"/>
            <a:ext cx="2769989" cy="5000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DAA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出金刚经：“所有相皆是虚妄；一切有为法如梦幻泡影，如露亦如电，当作如是观。意指世间万物有种种生灭变化，存在的只是一个个过程片段，一切事物本身不能脱离其他外界条件和关系而独立存在，一切事物表现都是不真正把握的，不是真正了解的，正是所谓的一切皆流，无物永驻，这其实是佛法中“空”的一个概念。</a:t>
            </a:r>
            <a:endParaRPr lang="zh-CN" altLang="en-US" sz="1600" b="1">
              <a:solidFill>
                <a:srgbClr val="DAAD7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12" grpId="0"/>
      <p:bldP spid="14" grpId="0"/>
      <p:bldP spid="4" grpId="0" animBg="1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602605" y="1648460"/>
            <a:ext cx="6468110" cy="7035165"/>
            <a:chOff x="8823" y="2596"/>
            <a:chExt cx="10186" cy="11079"/>
          </a:xfrm>
        </p:grpSpPr>
        <p:sp>
          <p:nvSpPr>
            <p:cNvPr id="5" name="弦形 4"/>
            <p:cNvSpPr/>
            <p:nvPr/>
          </p:nvSpPr>
          <p:spPr>
            <a:xfrm rot="6780000">
              <a:off x="9229" y="4187"/>
              <a:ext cx="9487" cy="9488"/>
            </a:xfrm>
            <a:prstGeom prst="chord">
              <a:avLst/>
            </a:prstGeom>
            <a:noFill/>
            <a:ln w="76200">
              <a:solidFill>
                <a:srgbClr val="E0B98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307" y="8148"/>
              <a:ext cx="9702" cy="3799"/>
              <a:chOff x="9307" y="8148"/>
              <a:chExt cx="9702" cy="3799"/>
            </a:xfrm>
          </p:grpSpPr>
          <p:sp>
            <p:nvSpPr>
              <p:cNvPr id="7" name="弦形 6"/>
              <p:cNvSpPr/>
              <p:nvPr/>
            </p:nvSpPr>
            <p:spPr>
              <a:xfrm rot="6780000">
                <a:off x="9308" y="8793"/>
                <a:ext cx="2817" cy="2818"/>
              </a:xfrm>
              <a:prstGeom prst="chord">
                <a:avLst/>
              </a:prstGeom>
              <a:solidFill>
                <a:srgbClr val="E0B98F"/>
              </a:solidFill>
              <a:ln w="76200">
                <a:solidFill>
                  <a:srgbClr val="E0B9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弦形 5"/>
              <p:cNvSpPr/>
              <p:nvPr/>
            </p:nvSpPr>
            <p:spPr>
              <a:xfrm rot="6780000">
                <a:off x="11089" y="8147"/>
                <a:ext cx="3799" cy="3801"/>
              </a:xfrm>
              <a:prstGeom prst="chord">
                <a:avLst/>
              </a:prstGeom>
              <a:solidFill>
                <a:srgbClr val="E0B98F"/>
              </a:solidFill>
              <a:ln w="76200">
                <a:solidFill>
                  <a:srgbClr val="E0B9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弦形 7"/>
              <p:cNvSpPr/>
              <p:nvPr/>
            </p:nvSpPr>
            <p:spPr>
              <a:xfrm rot="6780000">
                <a:off x="13900" y="9047"/>
                <a:ext cx="2354" cy="2355"/>
              </a:xfrm>
              <a:prstGeom prst="chord">
                <a:avLst/>
              </a:prstGeom>
              <a:solidFill>
                <a:srgbClr val="E0B98F"/>
              </a:solidFill>
              <a:ln w="76200">
                <a:solidFill>
                  <a:srgbClr val="E0B9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弦形 8"/>
              <p:cNvSpPr/>
              <p:nvPr/>
            </p:nvSpPr>
            <p:spPr>
              <a:xfrm rot="6780000">
                <a:off x="15479" y="8328"/>
                <a:ext cx="3528" cy="3531"/>
              </a:xfrm>
              <a:prstGeom prst="chord">
                <a:avLst/>
              </a:prstGeom>
              <a:solidFill>
                <a:srgbClr val="E0B98F"/>
              </a:solidFill>
              <a:ln w="76200">
                <a:solidFill>
                  <a:srgbClr val="E0B9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18" name="图片 17" descr="5ad0c7366a81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 rot="5220000" flipH="1">
              <a:off x="8162" y="3257"/>
              <a:ext cx="6386" cy="5064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9204166" y="2911475"/>
            <a:ext cx="738664" cy="2887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>
                <a:solidFill>
                  <a:srgbClr val="E0B98F"/>
                </a:solidFill>
                <a:cs typeface="+mn-ea"/>
                <a:sym typeface="+mn-lt"/>
              </a:rPr>
              <a:t>一叶一如来</a:t>
            </a:r>
            <a:endParaRPr lang="zh-CN" altLang="en-US" sz="3600" b="1">
              <a:solidFill>
                <a:srgbClr val="E0B98F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544237" y="3632200"/>
            <a:ext cx="1661993" cy="13081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E0B98F"/>
                </a:solidFill>
                <a:cs typeface="+mn-ea"/>
                <a:sym typeface="+mn-lt"/>
              </a:rPr>
              <a:t>一花一世界一草一天堂一叶一如来一砂一极乐</a:t>
            </a:r>
            <a:endParaRPr lang="zh-CN" altLang="en-US" sz="1600" b="1" dirty="0">
              <a:solidFill>
                <a:srgbClr val="E0B98F"/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577340" y="1480820"/>
            <a:ext cx="713740" cy="4152265"/>
            <a:chOff x="10855" y="1527"/>
            <a:chExt cx="1124" cy="6539"/>
          </a:xfrm>
        </p:grpSpPr>
        <p:grpSp>
          <p:nvGrpSpPr>
            <p:cNvPr id="32" name="组合 31"/>
            <p:cNvGrpSpPr/>
            <p:nvPr/>
          </p:nvGrpSpPr>
          <p:grpSpPr>
            <a:xfrm>
              <a:off x="10871" y="1527"/>
              <a:ext cx="1108" cy="1125"/>
              <a:chOff x="10890" y="2861"/>
              <a:chExt cx="1666" cy="1689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10890" y="2884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1243" y="2861"/>
                <a:ext cx="914" cy="16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>
                    <a:solidFill>
                      <a:srgbClr val="0B1A37"/>
                    </a:solidFill>
                    <a:cs typeface="+mn-ea"/>
                    <a:sym typeface="+mn-lt"/>
                  </a:rPr>
                  <a:t>一</a:t>
                </a:r>
                <a:endParaRPr lang="zh-CN" altLang="en-US" sz="400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10871" y="2832"/>
              <a:ext cx="1108" cy="1128"/>
              <a:chOff x="13303" y="2861"/>
              <a:chExt cx="1666" cy="169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3303" y="2861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3680" y="2884"/>
                <a:ext cx="914" cy="16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>
                    <a:solidFill>
                      <a:srgbClr val="0B1A37"/>
                    </a:solidFill>
                    <a:cs typeface="+mn-ea"/>
                    <a:sym typeface="+mn-lt"/>
                  </a:rPr>
                  <a:t>花</a:t>
                </a:r>
                <a:endParaRPr lang="zh-CN" altLang="en-US" sz="400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0871" y="4140"/>
              <a:ext cx="1108" cy="1124"/>
              <a:chOff x="10890" y="2861"/>
              <a:chExt cx="1666" cy="1689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0890" y="2884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11243" y="2861"/>
                <a:ext cx="914" cy="16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>
                    <a:solidFill>
                      <a:srgbClr val="0B1A37"/>
                    </a:solidFill>
                    <a:cs typeface="+mn-ea"/>
                    <a:sym typeface="+mn-lt"/>
                  </a:rPr>
                  <a:t>一</a:t>
                </a:r>
                <a:endParaRPr lang="zh-CN" altLang="en-US" sz="400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0856" y="5562"/>
              <a:ext cx="1108" cy="1128"/>
              <a:chOff x="13303" y="2861"/>
              <a:chExt cx="1666" cy="1694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3303" y="2861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13680" y="2884"/>
                <a:ext cx="914" cy="16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>
                    <a:solidFill>
                      <a:srgbClr val="0B1A37"/>
                    </a:solidFill>
                    <a:cs typeface="+mn-ea"/>
                    <a:sym typeface="+mn-lt"/>
                  </a:rPr>
                  <a:t>世</a:t>
                </a:r>
                <a:endParaRPr lang="zh-CN" altLang="en-US" sz="400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10855" y="6938"/>
              <a:ext cx="1108" cy="1129"/>
              <a:chOff x="13303" y="2861"/>
              <a:chExt cx="1666" cy="1695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3303" y="2861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3680" y="2884"/>
                <a:ext cx="914" cy="16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>
                    <a:solidFill>
                      <a:srgbClr val="0B1A37"/>
                    </a:solidFill>
                    <a:cs typeface="+mn-ea"/>
                    <a:sym typeface="+mn-lt"/>
                  </a:rPr>
                  <a:t>界</a:t>
                </a:r>
                <a:endParaRPr lang="zh-CN" altLang="en-US" sz="400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7" name="文本框 46"/>
          <p:cNvSpPr txBox="1"/>
          <p:nvPr/>
        </p:nvSpPr>
        <p:spPr>
          <a:xfrm>
            <a:off x="2684185" y="1490345"/>
            <a:ext cx="2031325" cy="43287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E0B98F"/>
                </a:solidFill>
                <a:cs typeface="+mn-ea"/>
                <a:sym typeface="+mn-lt"/>
              </a:rPr>
              <a:t>一花一世界，一草一天堂，一叶一如来，一砂一极乐，一方一净土，一笑一尘缘，一念一清静。这一切都是一种心境，心若无物就可以一花一世界，一草一天堂。参透这些，一花一草便是整个世界，而整个世界也便如花草。</a:t>
            </a:r>
            <a:endParaRPr lang="zh-CN" altLang="en-US" sz="1600" b="1" dirty="0">
              <a:solidFill>
                <a:srgbClr val="E0B98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3" grpId="0"/>
      <p:bldP spid="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8105" y="-4445"/>
            <a:ext cx="12318365" cy="684593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5011420" y="1822450"/>
            <a:ext cx="3300730" cy="3300730"/>
            <a:chOff x="2495" y="2184"/>
            <a:chExt cx="1901" cy="1901"/>
          </a:xfrm>
        </p:grpSpPr>
        <p:grpSp>
          <p:nvGrpSpPr>
            <p:cNvPr id="16" name="组合 15"/>
            <p:cNvGrpSpPr/>
            <p:nvPr/>
          </p:nvGrpSpPr>
          <p:grpSpPr>
            <a:xfrm>
              <a:off x="2495" y="2184"/>
              <a:ext cx="1901" cy="1901"/>
              <a:chOff x="620" y="-109"/>
              <a:chExt cx="4874" cy="4874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620" y="-109"/>
                <a:ext cx="4874" cy="4874"/>
              </a:xfrm>
              <a:prstGeom prst="ellipse">
                <a:avLst/>
              </a:prstGeom>
              <a:noFill/>
              <a:ln w="38100">
                <a:solidFill>
                  <a:srgbClr val="DAAD7B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947" y="218"/>
                <a:ext cx="4220" cy="4220"/>
              </a:xfrm>
              <a:prstGeom prst="ellipse">
                <a:avLst/>
              </a:prstGeom>
              <a:noFill/>
              <a:ln w="38100">
                <a:solidFill>
                  <a:srgbClr val="DAAD7B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227" y="499"/>
                <a:ext cx="3659" cy="3659"/>
              </a:xfrm>
              <a:prstGeom prst="ellipse">
                <a:avLst/>
              </a:prstGeom>
              <a:noFill/>
              <a:ln w="38100">
                <a:solidFill>
                  <a:srgbClr val="DAAD7B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2872" y="2547"/>
              <a:ext cx="1102" cy="1276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800" dirty="0">
                  <a:solidFill>
                    <a:srgbClr val="DAAD7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肆</a:t>
              </a:r>
              <a:endParaRPr lang="zh-CN" altLang="en-US" sz="13800" dirty="0">
                <a:solidFill>
                  <a:srgbClr val="DAA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3675340" y="1654175"/>
            <a:ext cx="923330" cy="35280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b="1" dirty="0">
                <a:solidFill>
                  <a:srgbClr val="DAAD7B"/>
                </a:solidFill>
                <a:cs typeface="+mn-ea"/>
                <a:sym typeface="+mn-lt"/>
              </a:rPr>
              <a:t>一叶一如来</a:t>
            </a:r>
            <a:endParaRPr lang="zh-CN" altLang="en-US" sz="4800" b="1" dirty="0">
              <a:solidFill>
                <a:srgbClr val="DAAD7B"/>
              </a:solidFill>
              <a:cs typeface="+mn-ea"/>
              <a:sym typeface="+mn-lt"/>
            </a:endParaRPr>
          </a:p>
        </p:txBody>
      </p:sp>
      <p:pic>
        <p:nvPicPr>
          <p:cNvPr id="6" name="内容占位符 5" descr="5a37622baf55d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6847840" y="624840"/>
            <a:ext cx="2753360" cy="5906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655695" y="-139065"/>
            <a:ext cx="4970780" cy="4204335"/>
            <a:chOff x="5686" y="578"/>
            <a:chExt cx="7828" cy="6621"/>
          </a:xfrm>
        </p:grpSpPr>
        <p:sp>
          <p:nvSpPr>
            <p:cNvPr id="5" name="矩形 4"/>
            <p:cNvSpPr/>
            <p:nvPr/>
          </p:nvSpPr>
          <p:spPr>
            <a:xfrm>
              <a:off x="5686" y="2627"/>
              <a:ext cx="7829" cy="4572"/>
            </a:xfrm>
            <a:prstGeom prst="rect">
              <a:avLst/>
            </a:prstGeom>
            <a:solidFill>
              <a:srgbClr val="E0B98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8" name="图片 7" descr="5a37622baf481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7969" y="578"/>
              <a:ext cx="5117" cy="6621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8890000" y="1957070"/>
            <a:ext cx="1789430" cy="2108200"/>
            <a:chOff x="13883" y="3879"/>
            <a:chExt cx="2818" cy="3320"/>
          </a:xfrm>
        </p:grpSpPr>
        <p:sp>
          <p:nvSpPr>
            <p:cNvPr id="6" name="矩形 5"/>
            <p:cNvSpPr/>
            <p:nvPr/>
          </p:nvSpPr>
          <p:spPr>
            <a:xfrm>
              <a:off x="13883" y="4759"/>
              <a:ext cx="2818" cy="2440"/>
            </a:xfrm>
            <a:prstGeom prst="rect">
              <a:avLst/>
            </a:prstGeom>
            <a:solidFill>
              <a:srgbClr val="E0B98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9" name="图片 8" descr="5a37622baf481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14136" y="3879"/>
              <a:ext cx="2565" cy="3320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1662430" y="1957070"/>
            <a:ext cx="1789430" cy="2108200"/>
            <a:chOff x="2500" y="3879"/>
            <a:chExt cx="2818" cy="3320"/>
          </a:xfrm>
        </p:grpSpPr>
        <p:sp>
          <p:nvSpPr>
            <p:cNvPr id="7" name="矩形 6"/>
            <p:cNvSpPr/>
            <p:nvPr/>
          </p:nvSpPr>
          <p:spPr>
            <a:xfrm>
              <a:off x="2500" y="4759"/>
              <a:ext cx="2818" cy="2440"/>
            </a:xfrm>
            <a:prstGeom prst="rect">
              <a:avLst/>
            </a:prstGeom>
            <a:solidFill>
              <a:srgbClr val="E0B98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0" name="图片 9" descr="5a37622baf481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2753" y="3879"/>
              <a:ext cx="2565" cy="3320"/>
            </a:xfrm>
            <a:prstGeom prst="rect">
              <a:avLst/>
            </a:prstGeom>
          </p:spPr>
        </p:pic>
      </p:grpSp>
      <p:sp>
        <p:nvSpPr>
          <p:cNvPr id="22" name="文本框 21"/>
          <p:cNvSpPr txBox="1"/>
          <p:nvPr/>
        </p:nvSpPr>
        <p:spPr>
          <a:xfrm>
            <a:off x="2843808" y="4486910"/>
            <a:ext cx="5355312" cy="19500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E0B98F"/>
                </a:solidFill>
                <a:cs typeface="+mn-ea"/>
                <a:sym typeface="+mn-lt"/>
              </a:rPr>
              <a:t>一花一世界，一草一天堂，一叶一如来，一砂一极乐，一方一净土，一笑一尘缘，一念一清静。一花一世界，一草一天堂，一叶一如来，一砂一极乐，一方一净土，一笑一尘缘，一念一清静。一花一世界，一草一天堂，一叶一如来，一砂一极乐，一方一净土，一笑一尘缘，一念一清静。</a:t>
            </a:r>
            <a:endParaRPr lang="zh-CN" altLang="en-US" sz="1600" b="1">
              <a:solidFill>
                <a:srgbClr val="E0B98F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366760" y="4411345"/>
            <a:ext cx="839470" cy="2025650"/>
            <a:chOff x="6129" y="2369"/>
            <a:chExt cx="1322" cy="3190"/>
          </a:xfrm>
        </p:grpSpPr>
        <p:sp>
          <p:nvSpPr>
            <p:cNvPr id="15" name="矩形 14"/>
            <p:cNvSpPr/>
            <p:nvPr/>
          </p:nvSpPr>
          <p:spPr>
            <a:xfrm>
              <a:off x="6129" y="2369"/>
              <a:ext cx="1322" cy="3190"/>
            </a:xfrm>
            <a:prstGeom prst="rect">
              <a:avLst/>
            </a:prstGeom>
            <a:noFill/>
            <a:ln>
              <a:solidFill>
                <a:srgbClr val="DAAD7B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224" y="2576"/>
              <a:ext cx="1066" cy="29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E0B98F"/>
                  </a:solidFill>
                  <a:cs typeface="+mn-ea"/>
                  <a:sym typeface="+mn-lt"/>
                </a:rPr>
                <a:t>色即是空</a:t>
              </a:r>
              <a:endParaRPr lang="zh-CN" altLang="en-US" sz="3200" b="1">
                <a:solidFill>
                  <a:srgbClr val="E0B98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55285" y="427894"/>
            <a:ext cx="5557642" cy="6545676"/>
            <a:chOff x="9929" y="2216"/>
            <a:chExt cx="7345" cy="8651"/>
          </a:xfrm>
        </p:grpSpPr>
        <p:grpSp>
          <p:nvGrpSpPr>
            <p:cNvPr id="7" name="组合 6"/>
            <p:cNvGrpSpPr/>
            <p:nvPr/>
          </p:nvGrpSpPr>
          <p:grpSpPr>
            <a:xfrm>
              <a:off x="9929" y="2216"/>
              <a:ext cx="6422" cy="8521"/>
              <a:chOff x="6389" y="2280"/>
              <a:chExt cx="6422" cy="8521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89" y="2778"/>
                <a:ext cx="6422" cy="6422"/>
              </a:xfrm>
              <a:prstGeom prst="ellipse">
                <a:avLst/>
              </a:prstGeom>
              <a:solidFill>
                <a:srgbClr val="E0B98F"/>
              </a:solidFill>
              <a:ln>
                <a:solidFill>
                  <a:srgbClr val="DAAD7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6808" y="2280"/>
                <a:ext cx="5530" cy="85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1300" dirty="0">
                    <a:solidFill>
                      <a:srgbClr val="0B1A37"/>
                    </a:solidFill>
                    <a:cs typeface="+mn-ea"/>
                    <a:sym typeface="+mn-lt"/>
                  </a:rPr>
                  <a:t>禅</a:t>
                </a:r>
                <a:endParaRPr lang="zh-CN" altLang="en-US" sz="41300" dirty="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8" name="图片 7" descr="未标题-1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1937" y="5705"/>
              <a:ext cx="5337" cy="5162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1577340" y="1480820"/>
            <a:ext cx="713740" cy="4152265"/>
            <a:chOff x="10855" y="1527"/>
            <a:chExt cx="1124" cy="6539"/>
          </a:xfrm>
        </p:grpSpPr>
        <p:grpSp>
          <p:nvGrpSpPr>
            <p:cNvPr id="25" name="组合 24"/>
            <p:cNvGrpSpPr/>
            <p:nvPr/>
          </p:nvGrpSpPr>
          <p:grpSpPr>
            <a:xfrm>
              <a:off x="10871" y="1527"/>
              <a:ext cx="1108" cy="1125"/>
              <a:chOff x="10890" y="2861"/>
              <a:chExt cx="1666" cy="1689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10890" y="2884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1243" y="2861"/>
                <a:ext cx="914" cy="16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>
                    <a:solidFill>
                      <a:srgbClr val="0B1A37"/>
                    </a:solidFill>
                    <a:cs typeface="+mn-ea"/>
                    <a:sym typeface="+mn-lt"/>
                  </a:rPr>
                  <a:t>一</a:t>
                </a:r>
                <a:endParaRPr lang="zh-CN" altLang="en-US" sz="400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0871" y="2832"/>
              <a:ext cx="1108" cy="1128"/>
              <a:chOff x="13303" y="2861"/>
              <a:chExt cx="1666" cy="1695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13303" y="2861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13680" y="2884"/>
                <a:ext cx="914" cy="16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>
                    <a:solidFill>
                      <a:srgbClr val="0B1A37"/>
                    </a:solidFill>
                    <a:cs typeface="+mn-ea"/>
                    <a:sym typeface="+mn-lt"/>
                  </a:rPr>
                  <a:t>花</a:t>
                </a:r>
                <a:endParaRPr lang="zh-CN" altLang="en-US" sz="400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0871" y="4140"/>
              <a:ext cx="1108" cy="1124"/>
              <a:chOff x="10890" y="2861"/>
              <a:chExt cx="1666" cy="1689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10890" y="2884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11243" y="2861"/>
                <a:ext cx="914" cy="16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>
                    <a:solidFill>
                      <a:srgbClr val="0B1A37"/>
                    </a:solidFill>
                    <a:cs typeface="+mn-ea"/>
                    <a:sym typeface="+mn-lt"/>
                  </a:rPr>
                  <a:t>一</a:t>
                </a:r>
                <a:endParaRPr lang="zh-CN" altLang="en-US" sz="400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10856" y="5562"/>
              <a:ext cx="1108" cy="1128"/>
              <a:chOff x="13303" y="2861"/>
              <a:chExt cx="1666" cy="1694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13303" y="2861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13680" y="2884"/>
                <a:ext cx="914" cy="16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>
                    <a:solidFill>
                      <a:srgbClr val="0B1A37"/>
                    </a:solidFill>
                    <a:cs typeface="+mn-ea"/>
                    <a:sym typeface="+mn-lt"/>
                  </a:rPr>
                  <a:t>世</a:t>
                </a:r>
                <a:endParaRPr lang="zh-CN" altLang="en-US" sz="400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0855" y="6938"/>
              <a:ext cx="1108" cy="1129"/>
              <a:chOff x="13303" y="2861"/>
              <a:chExt cx="1666" cy="1695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3303" y="2861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3680" y="2884"/>
                <a:ext cx="914" cy="16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>
                    <a:solidFill>
                      <a:srgbClr val="0B1A37"/>
                    </a:solidFill>
                    <a:cs typeface="+mn-ea"/>
                    <a:sym typeface="+mn-lt"/>
                  </a:rPr>
                  <a:t>界</a:t>
                </a:r>
                <a:endParaRPr lang="zh-CN" altLang="en-US" sz="400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7" name="文本框 56"/>
          <p:cNvSpPr txBox="1"/>
          <p:nvPr/>
        </p:nvSpPr>
        <p:spPr>
          <a:xfrm>
            <a:off x="2684185" y="1490345"/>
            <a:ext cx="2031325" cy="43287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E0B98F"/>
                </a:solidFill>
                <a:cs typeface="+mn-ea"/>
                <a:sym typeface="+mn-lt"/>
              </a:rPr>
              <a:t>一花一世界，一草一天堂，一叶一如来，一砂一极乐，一方一净土，一笑一尘缘，一念一清静。这一切都是一种心境，心若无物就可以一花一世界，一草一天堂。参透这些，一花一草便是整个世界，而整个世界也便如花草。</a:t>
            </a:r>
            <a:endParaRPr lang="zh-CN" altLang="en-US" sz="1600" b="1" dirty="0">
              <a:solidFill>
                <a:srgbClr val="E0B98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a37622baf67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2171065" y="4253865"/>
            <a:ext cx="1911350" cy="1265555"/>
          </a:xfrm>
          <a:prstGeom prst="rect">
            <a:avLst/>
          </a:prstGeom>
        </p:spPr>
      </p:pic>
      <p:pic>
        <p:nvPicPr>
          <p:cNvPr id="46" name="图片 45" descr="未标题-1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-93980" y="3863975"/>
            <a:ext cx="8120380" cy="279971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9800590" y="660400"/>
            <a:ext cx="839470" cy="4077970"/>
            <a:chOff x="6129" y="2369"/>
            <a:chExt cx="1322" cy="6422"/>
          </a:xfrm>
        </p:grpSpPr>
        <p:sp>
          <p:nvSpPr>
            <p:cNvPr id="9" name="矩形 8"/>
            <p:cNvSpPr/>
            <p:nvPr/>
          </p:nvSpPr>
          <p:spPr>
            <a:xfrm>
              <a:off x="6129" y="2369"/>
              <a:ext cx="1322" cy="6422"/>
            </a:xfrm>
            <a:prstGeom prst="rect">
              <a:avLst/>
            </a:prstGeom>
            <a:noFill/>
            <a:ln>
              <a:solidFill>
                <a:srgbClr val="DAAD7B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224" y="2576"/>
              <a:ext cx="1066" cy="621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E0B98F"/>
                  </a:solidFill>
                  <a:cs typeface="+mn-ea"/>
                  <a:sym typeface="+mn-lt"/>
                </a:rPr>
                <a:t>色即是空，空即是色</a:t>
              </a:r>
              <a:endParaRPr lang="zh-CN" altLang="en-US" sz="3200" b="1">
                <a:solidFill>
                  <a:srgbClr val="E0B98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200656" y="660400"/>
            <a:ext cx="2769989" cy="2768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E0B98F"/>
                </a:solidFill>
                <a:cs typeface="+mn-ea"/>
                <a:sym typeface="+mn-lt"/>
              </a:rPr>
              <a:t>“色即是空，空即是色”是佛家劝人向善的基础，出自“般若波罗密多心经”，由唐代玄奘法师所译，全句为“色不异空，空不异色，色即是空，空即是色，受想行识，亦复如是。”</a:t>
            </a:r>
            <a:endParaRPr lang="zh-CN" altLang="en-US" sz="1600" dirty="0">
              <a:solidFill>
                <a:srgbClr val="E0B98F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63918" y="660400"/>
            <a:ext cx="1292662" cy="2768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E0B98F"/>
                </a:solidFill>
                <a:cs typeface="+mn-ea"/>
                <a:sym typeface="+mn-lt"/>
              </a:rPr>
              <a:t>“色即是空，空即是色”是佛家劝人向善的基础，出自“般若波罗密多心经。</a:t>
            </a:r>
            <a:endParaRPr lang="zh-CN" altLang="en-US" sz="1600">
              <a:solidFill>
                <a:srgbClr val="E0B98F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79238" y="660400"/>
            <a:ext cx="1292662" cy="2768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E0B98F"/>
                </a:solidFill>
                <a:cs typeface="+mn-ea"/>
                <a:sym typeface="+mn-lt"/>
              </a:rPr>
              <a:t>“色即是空，空即是色”是佛家劝人向善的基础，出自“般若波罗密多心经。</a:t>
            </a:r>
            <a:endParaRPr lang="zh-CN" altLang="en-US" sz="1600" dirty="0">
              <a:solidFill>
                <a:srgbClr val="E0B98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5ad0c7366a81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286750" y="4103370"/>
            <a:ext cx="3416935" cy="270954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694180" y="1689735"/>
            <a:ext cx="676910" cy="3364230"/>
            <a:chOff x="3277" y="3518"/>
            <a:chExt cx="1066" cy="5298"/>
          </a:xfrm>
        </p:grpSpPr>
        <p:sp>
          <p:nvSpPr>
            <p:cNvPr id="10" name="矩形 9"/>
            <p:cNvSpPr/>
            <p:nvPr/>
          </p:nvSpPr>
          <p:spPr>
            <a:xfrm>
              <a:off x="3316" y="3518"/>
              <a:ext cx="975" cy="5297"/>
            </a:xfrm>
            <a:prstGeom prst="rect">
              <a:avLst/>
            </a:prstGeom>
            <a:solidFill>
              <a:srgbClr val="E0B98F"/>
            </a:solidFill>
            <a:ln>
              <a:solidFill>
                <a:srgbClr val="DAAD7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277" y="3656"/>
              <a:ext cx="1066" cy="51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0B1A37"/>
                  </a:solidFill>
                  <a:cs typeface="+mn-ea"/>
                  <a:sym typeface="+mn-lt"/>
                </a:rPr>
                <a:t>《大品般若经》</a:t>
              </a:r>
              <a:endParaRPr lang="zh-CN" altLang="en-US" sz="3200" b="1">
                <a:solidFill>
                  <a:srgbClr val="0B1A3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621399" y="1777365"/>
            <a:ext cx="3139321" cy="33039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E0B98F"/>
                </a:solidFill>
                <a:cs typeface="+mn-ea"/>
                <a:sym typeface="+mn-lt"/>
              </a:rPr>
              <a:t>在现实生活中，有很多事情只可言传不可意会，所谓的不可说意思就是不能说的意思。佛家认为，“说”这一行为本身需要一个妄念才能实行，而佛陀教化众生要抛弃妄念执着，进入到非想非非想的状态，故曰不可说，禅宗讲求不执着于文字也是这个道理。</a:t>
            </a:r>
            <a:endParaRPr lang="zh-CN" altLang="en-US" sz="1600" b="1" dirty="0">
              <a:solidFill>
                <a:srgbClr val="E0B98F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18089" y="1777365"/>
            <a:ext cx="3139321" cy="33039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E0B98F"/>
                </a:solidFill>
                <a:cs typeface="+mn-ea"/>
                <a:sym typeface="+mn-lt"/>
              </a:rPr>
              <a:t>在现实生活中，有很多事情只可言传不可意会，所谓的不可说意思就是不能说的意思。佛家认为，“说”这一行为本身需要一个妄念才能实行，而佛陀教化众生要抛弃妄念执着，进入到非想非非想的状态，故曰不可说，禅宗讲求不执着于文字也是这个道理。</a:t>
            </a:r>
            <a:endParaRPr lang="zh-CN" altLang="en-US" sz="1600" b="1">
              <a:solidFill>
                <a:srgbClr val="E0B98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549130" y="1091565"/>
            <a:ext cx="839470" cy="2025650"/>
            <a:chOff x="6129" y="2369"/>
            <a:chExt cx="1322" cy="3190"/>
          </a:xfrm>
        </p:grpSpPr>
        <p:sp>
          <p:nvSpPr>
            <p:cNvPr id="9" name="矩形 8"/>
            <p:cNvSpPr/>
            <p:nvPr/>
          </p:nvSpPr>
          <p:spPr>
            <a:xfrm>
              <a:off x="6129" y="2369"/>
              <a:ext cx="1322" cy="3190"/>
            </a:xfrm>
            <a:prstGeom prst="rect">
              <a:avLst/>
            </a:prstGeom>
            <a:noFill/>
            <a:ln>
              <a:solidFill>
                <a:srgbClr val="DAAD7B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224" y="2576"/>
              <a:ext cx="1066" cy="29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E0B98F"/>
                  </a:solidFill>
                  <a:cs typeface="+mn-ea"/>
                  <a:sym typeface="+mn-lt"/>
                </a:rPr>
                <a:t>色即是空</a:t>
              </a:r>
              <a:endParaRPr lang="zh-CN" altLang="en-US" sz="3200" b="1">
                <a:solidFill>
                  <a:srgbClr val="E0B98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94780" y="1092200"/>
            <a:ext cx="839470" cy="2025650"/>
            <a:chOff x="6129" y="2369"/>
            <a:chExt cx="1322" cy="3190"/>
          </a:xfrm>
        </p:grpSpPr>
        <p:sp>
          <p:nvSpPr>
            <p:cNvPr id="7" name="矩形 6"/>
            <p:cNvSpPr/>
            <p:nvPr/>
          </p:nvSpPr>
          <p:spPr>
            <a:xfrm>
              <a:off x="6129" y="2369"/>
              <a:ext cx="1322" cy="3190"/>
            </a:xfrm>
            <a:prstGeom prst="rect">
              <a:avLst/>
            </a:prstGeom>
            <a:noFill/>
            <a:ln>
              <a:solidFill>
                <a:srgbClr val="DAAD7B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224" y="2576"/>
              <a:ext cx="1066" cy="29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E0B98F"/>
                  </a:solidFill>
                  <a:cs typeface="+mn-ea"/>
                  <a:sym typeface="+mn-lt"/>
                </a:rPr>
                <a:t>空即是色</a:t>
              </a:r>
              <a:endParaRPr lang="zh-CN" altLang="en-US" sz="3200" b="1">
                <a:solidFill>
                  <a:srgbClr val="E0B98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663950" y="1092200"/>
            <a:ext cx="839470" cy="2025650"/>
            <a:chOff x="6129" y="2369"/>
            <a:chExt cx="1322" cy="3190"/>
          </a:xfrm>
        </p:grpSpPr>
        <p:sp>
          <p:nvSpPr>
            <p:cNvPr id="11" name="矩形 10"/>
            <p:cNvSpPr/>
            <p:nvPr/>
          </p:nvSpPr>
          <p:spPr>
            <a:xfrm>
              <a:off x="6129" y="2369"/>
              <a:ext cx="1322" cy="3190"/>
            </a:xfrm>
            <a:prstGeom prst="rect">
              <a:avLst/>
            </a:prstGeom>
            <a:noFill/>
            <a:ln>
              <a:solidFill>
                <a:srgbClr val="DAAD7B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224" y="2576"/>
              <a:ext cx="1066" cy="29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E0B98F"/>
                  </a:solidFill>
                  <a:cs typeface="+mn-ea"/>
                  <a:sym typeface="+mn-lt"/>
                </a:rPr>
                <a:t>色即是空</a:t>
              </a:r>
              <a:endParaRPr lang="zh-CN" altLang="en-US" sz="3200" b="1">
                <a:solidFill>
                  <a:srgbClr val="E0B98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8073588" y="1091565"/>
            <a:ext cx="1292662" cy="4908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E0B98F"/>
                </a:solidFill>
                <a:cs typeface="+mn-ea"/>
                <a:sym typeface="+mn-lt"/>
              </a:rPr>
              <a:t>一花一世界，一草一天堂，一叶一如来，一砂一极乐，一方一净土，一笑一尘缘，一念一清静。这一切都是一种心境，心若无物就可以一花一世界</a:t>
            </a:r>
            <a:endParaRPr lang="zh-CN" altLang="en-US" sz="1600" b="1" dirty="0">
              <a:solidFill>
                <a:srgbClr val="E0B98F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56373" y="1092200"/>
            <a:ext cx="1292662" cy="4908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E0B98F"/>
                </a:solidFill>
                <a:cs typeface="+mn-ea"/>
                <a:sym typeface="+mn-lt"/>
              </a:rPr>
              <a:t>一花一世界，一草一天堂，一叶一如来，一砂一极乐，一方一净土，一笑一尘缘，一念一清静。这一切都是一种心境，心若无物就可以一花一世界</a:t>
            </a:r>
            <a:endParaRPr lang="zh-CN" altLang="en-US" sz="1600" b="1">
              <a:solidFill>
                <a:srgbClr val="E0B98F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36973" y="1092200"/>
            <a:ext cx="1292662" cy="4908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E0B98F"/>
                </a:solidFill>
                <a:cs typeface="+mn-ea"/>
                <a:sym typeface="+mn-lt"/>
              </a:rPr>
              <a:t>一花一世界，一草一天堂，一叶一如来，一砂一极乐，一方一净土，一笑一尘缘，一念一清静。这一切都是一种心境，心若无物就可以一花一世界</a:t>
            </a:r>
            <a:endParaRPr lang="zh-CN" altLang="en-US" sz="1600" b="1">
              <a:solidFill>
                <a:srgbClr val="E0B98F"/>
              </a:solidFill>
              <a:cs typeface="+mn-ea"/>
              <a:sym typeface="+mn-lt"/>
            </a:endParaRPr>
          </a:p>
        </p:txBody>
      </p:sp>
      <p:pic>
        <p:nvPicPr>
          <p:cNvPr id="17" name="图片 16" descr="5a37622baf48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702945" y="4255770"/>
            <a:ext cx="2023110" cy="2617470"/>
          </a:xfrm>
          <a:prstGeom prst="rect">
            <a:avLst/>
          </a:prstGeom>
        </p:spPr>
      </p:pic>
      <p:pic>
        <p:nvPicPr>
          <p:cNvPr id="18" name="图片 17" descr="5a37622baf48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3553460" y="4255770"/>
            <a:ext cx="2023110" cy="2617470"/>
          </a:xfrm>
          <a:prstGeom prst="rect">
            <a:avLst/>
          </a:prstGeom>
        </p:spPr>
      </p:pic>
      <p:pic>
        <p:nvPicPr>
          <p:cNvPr id="19" name="图片 18" descr="5a37622baf48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6628130" y="4255770"/>
            <a:ext cx="2023110" cy="2617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5600" y="2037715"/>
            <a:ext cx="9932670" cy="3141345"/>
            <a:chOff x="2027" y="2881"/>
            <a:chExt cx="15642" cy="4947"/>
          </a:xfrm>
        </p:grpSpPr>
        <p:sp>
          <p:nvSpPr>
            <p:cNvPr id="10" name="矩形 9"/>
            <p:cNvSpPr/>
            <p:nvPr/>
          </p:nvSpPr>
          <p:spPr>
            <a:xfrm>
              <a:off x="2027" y="2881"/>
              <a:ext cx="15642" cy="4947"/>
            </a:xfrm>
            <a:prstGeom prst="rect">
              <a:avLst/>
            </a:prstGeom>
            <a:noFill/>
            <a:ln>
              <a:solidFill>
                <a:srgbClr val="DAAD7B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899" y="3163"/>
              <a:ext cx="11923" cy="438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b="1">
                  <a:solidFill>
                    <a:srgbClr val="DAAD7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人生在世如身处荆棘之中，心不动，人不妄动，不动则不伤；如心动则人妄动，伤其身痛其骨，于是体会到世间诸般痛苦。</a:t>
              </a:r>
              <a:endParaRPr lang="zh-CN" altLang="en-US" sz="1600" b="1">
                <a:solidFill>
                  <a:srgbClr val="DAA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600" b="1">
                  <a:solidFill>
                    <a:srgbClr val="DAAD7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人生在世间时时刻刻像处于荆棘丛林之中一样，处处暗藏危险或者诱惑。只有不动妄心，不存妄想，心如止水，才能使自己的行动无偏颇，从而有效地规避风险，抵制诱惑。否则就会痛苦绕身。毕竟心动则物动，心静则物静。一念愚即般若绝，一念智即般若生。佛语有云：生不带来，死不带去。诚哉斯言。</a:t>
              </a:r>
              <a:endParaRPr lang="zh-CN" altLang="en-US" sz="1600" b="1">
                <a:solidFill>
                  <a:srgbClr val="DAA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692051" y="236855"/>
            <a:ext cx="861774" cy="63842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b="1">
                <a:solidFill>
                  <a:srgbClr val="E0B98F"/>
                </a:solidFill>
                <a:cs typeface="+mn-ea"/>
                <a:sym typeface="+mn-lt"/>
              </a:rPr>
              <a:t>人生在世如身处荆棘之中</a:t>
            </a:r>
            <a:endParaRPr lang="zh-CN" altLang="en-US" sz="4400" b="1">
              <a:solidFill>
                <a:srgbClr val="E0B98F"/>
              </a:solidFill>
              <a:cs typeface="+mn-ea"/>
              <a:sym typeface="+mn-lt"/>
            </a:endParaRPr>
          </a:p>
        </p:txBody>
      </p:sp>
      <p:pic>
        <p:nvPicPr>
          <p:cNvPr id="6" name="图片 5" descr="5ad4c6295638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063865" y="2827020"/>
            <a:ext cx="3176905" cy="3597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8105" y="-4445"/>
            <a:ext cx="12318365" cy="684593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5011420" y="1822450"/>
            <a:ext cx="3300730" cy="3300730"/>
            <a:chOff x="2495" y="2184"/>
            <a:chExt cx="1901" cy="1901"/>
          </a:xfrm>
        </p:grpSpPr>
        <p:grpSp>
          <p:nvGrpSpPr>
            <p:cNvPr id="16" name="组合 15"/>
            <p:cNvGrpSpPr/>
            <p:nvPr/>
          </p:nvGrpSpPr>
          <p:grpSpPr>
            <a:xfrm>
              <a:off x="2495" y="2184"/>
              <a:ext cx="1901" cy="1901"/>
              <a:chOff x="620" y="-109"/>
              <a:chExt cx="4874" cy="4874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620" y="-109"/>
                <a:ext cx="4874" cy="4874"/>
              </a:xfrm>
              <a:prstGeom prst="ellipse">
                <a:avLst/>
              </a:prstGeom>
              <a:noFill/>
              <a:ln w="38100">
                <a:solidFill>
                  <a:srgbClr val="DAAD7B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947" y="218"/>
                <a:ext cx="4220" cy="4220"/>
              </a:xfrm>
              <a:prstGeom prst="ellipse">
                <a:avLst/>
              </a:prstGeom>
              <a:noFill/>
              <a:ln w="38100">
                <a:solidFill>
                  <a:srgbClr val="DAAD7B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227" y="499"/>
                <a:ext cx="3659" cy="3659"/>
              </a:xfrm>
              <a:prstGeom prst="ellipse">
                <a:avLst/>
              </a:prstGeom>
              <a:noFill/>
              <a:ln w="38100">
                <a:solidFill>
                  <a:srgbClr val="DAAD7B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2872" y="2547"/>
              <a:ext cx="1102" cy="1276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800">
                  <a:solidFill>
                    <a:srgbClr val="DAAD7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壹</a:t>
              </a:r>
              <a:endParaRPr lang="zh-CN" altLang="en-US" sz="13800">
                <a:solidFill>
                  <a:srgbClr val="DAA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3675340" y="1654175"/>
            <a:ext cx="923330" cy="35280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b="1">
                <a:solidFill>
                  <a:srgbClr val="DAAD7B"/>
                </a:solidFill>
                <a:cs typeface="+mn-ea"/>
                <a:sym typeface="+mn-lt"/>
              </a:rPr>
              <a:t>一切皆虚幻</a:t>
            </a:r>
            <a:endParaRPr lang="zh-CN" altLang="en-US" sz="4800" b="1">
              <a:solidFill>
                <a:srgbClr val="DAAD7B"/>
              </a:solidFill>
              <a:cs typeface="+mn-ea"/>
              <a:sym typeface="+mn-lt"/>
            </a:endParaRPr>
          </a:p>
        </p:txBody>
      </p:sp>
      <p:pic>
        <p:nvPicPr>
          <p:cNvPr id="6" name="内容占位符 5" descr="5a37622baf55d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6991350" y="673100"/>
            <a:ext cx="2753360" cy="5906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55" y="-4445"/>
            <a:ext cx="12208510" cy="686752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843270" y="1816735"/>
            <a:ext cx="1346200" cy="3180532"/>
            <a:chOff x="10890" y="2861"/>
            <a:chExt cx="1666" cy="3935"/>
          </a:xfrm>
        </p:grpSpPr>
        <p:grpSp>
          <p:nvGrpSpPr>
            <p:cNvPr id="12" name="组合 11"/>
            <p:cNvGrpSpPr/>
            <p:nvPr/>
          </p:nvGrpSpPr>
          <p:grpSpPr>
            <a:xfrm>
              <a:off x="10890" y="2861"/>
              <a:ext cx="1666" cy="1788"/>
              <a:chOff x="10890" y="2861"/>
              <a:chExt cx="1666" cy="1788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0890" y="2884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1243" y="2861"/>
                <a:ext cx="914" cy="17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800" dirty="0">
                    <a:solidFill>
                      <a:srgbClr val="0B1A37"/>
                    </a:solidFill>
                    <a:cs typeface="+mn-ea"/>
                    <a:sym typeface="+mn-lt"/>
                  </a:rPr>
                  <a:t>禅</a:t>
                </a:r>
                <a:endParaRPr lang="zh-CN" altLang="en-US" sz="8800" dirty="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0890" y="5008"/>
              <a:ext cx="1666" cy="1788"/>
              <a:chOff x="10890" y="5008"/>
              <a:chExt cx="1666" cy="1788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0890" y="5040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1288" y="5008"/>
                <a:ext cx="914" cy="17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800" dirty="0">
                    <a:solidFill>
                      <a:srgbClr val="0B1A37"/>
                    </a:solidFill>
                    <a:cs typeface="+mn-ea"/>
                    <a:sym typeface="+mn-lt"/>
                  </a:rPr>
                  <a:t>语</a:t>
                </a:r>
                <a:endParaRPr lang="zh-CN" altLang="en-US" sz="8800" dirty="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5049282" y="1835150"/>
            <a:ext cx="615553" cy="30905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DAA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一句禅语一种人生</a:t>
            </a:r>
            <a:endParaRPr lang="zh-CN" altLang="en-US" sz="2800" dirty="0">
              <a:solidFill>
                <a:srgbClr val="DAAD7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64243" y="1981200"/>
            <a:ext cx="830997" cy="27984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DAAD7B"/>
                </a:solidFill>
                <a:cs typeface="+mn-ea"/>
                <a:sym typeface="+mn-lt"/>
              </a:rPr>
              <a:t>佛陀慈悲，照拂芸芸众生，却是默默无声，大爱无言。</a:t>
            </a:r>
            <a:endParaRPr lang="zh-CN" altLang="en-US" sz="1400">
              <a:solidFill>
                <a:srgbClr val="DAAD7B"/>
              </a:solidFill>
              <a:cs typeface="+mn-ea"/>
              <a:sym typeface="+mn-lt"/>
            </a:endParaRPr>
          </a:p>
        </p:txBody>
      </p:sp>
      <p:pic>
        <p:nvPicPr>
          <p:cNvPr id="18" name="图片 17" descr="5ad0c7366a81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365918" y="3560918"/>
            <a:ext cx="1899285" cy="1506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ad6056c62c4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53365" y="3965575"/>
            <a:ext cx="3400425" cy="22091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484870" y="224155"/>
            <a:ext cx="3511550" cy="538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solidFill>
                  <a:schemeClr val="bg1">
                    <a:lumMod val="85000"/>
                    <a:alpha val="29000"/>
                  </a:schemeClr>
                </a:solidFill>
                <a:cs typeface="+mn-ea"/>
                <a:sym typeface="+mn-lt"/>
              </a:rPr>
              <a:t>禅</a:t>
            </a:r>
            <a:endParaRPr lang="zh-CN" altLang="en-US" sz="34400" dirty="0">
              <a:solidFill>
                <a:schemeClr val="bg1">
                  <a:lumMod val="85000"/>
                  <a:alpha val="29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093210" y="654050"/>
            <a:ext cx="4881880" cy="5491480"/>
            <a:chOff x="7435" y="944"/>
            <a:chExt cx="7688" cy="8648"/>
          </a:xfrm>
        </p:grpSpPr>
        <p:sp>
          <p:nvSpPr>
            <p:cNvPr id="9" name="矩形 8"/>
            <p:cNvSpPr/>
            <p:nvPr/>
          </p:nvSpPr>
          <p:spPr>
            <a:xfrm>
              <a:off x="7435" y="944"/>
              <a:ext cx="7688" cy="8648"/>
            </a:xfrm>
            <a:prstGeom prst="rect">
              <a:avLst/>
            </a:prstGeom>
            <a:noFill/>
            <a:ln>
              <a:solidFill>
                <a:srgbClr val="DAAD7B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227" y="944"/>
              <a:ext cx="4135" cy="8648"/>
            </a:xfrm>
            <a:prstGeom prst="rect">
              <a:avLst/>
            </a:prstGeom>
            <a:noFill/>
            <a:ln>
              <a:solidFill>
                <a:srgbClr val="DAAD7B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985266" y="885190"/>
            <a:ext cx="2769989" cy="5000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DAA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出金刚经：“所有相皆是虚妄；一切有为法如梦幻泡影，如露亦如电，当作如是观。意指世间万物有种种生灭变化，存在的只是一个个过程片段，一切事物本身不能脱离其他外界条件和关系而独立存在，一切事物表现都是不真正把握的，不是真正了解的，正是所谓的一切皆流，无物永驻，这其实是佛法中“空”的一个概念。</a:t>
            </a:r>
            <a:endParaRPr lang="zh-CN" altLang="en-US" sz="1600" b="1">
              <a:solidFill>
                <a:srgbClr val="DAAD7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95206" y="1183005"/>
            <a:ext cx="861774" cy="4182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b="1">
                <a:solidFill>
                  <a:srgbClr val="E0B98F"/>
                </a:solidFill>
                <a:cs typeface="+mn-ea"/>
                <a:sym typeface="+mn-lt"/>
              </a:rPr>
              <a:t>所有相皆是虚妄</a:t>
            </a:r>
            <a:endParaRPr lang="zh-CN" altLang="en-US" sz="4400" b="1">
              <a:solidFill>
                <a:srgbClr val="E0B98F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37911" y="1183005"/>
            <a:ext cx="861774" cy="4182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b="1" dirty="0">
                <a:solidFill>
                  <a:srgbClr val="E0B98F"/>
                </a:solidFill>
                <a:cs typeface="+mn-ea"/>
                <a:sym typeface="+mn-lt"/>
              </a:rPr>
              <a:t>所有相皆是虚妄</a:t>
            </a:r>
            <a:endParaRPr lang="zh-CN" altLang="en-US" sz="4400" b="1" dirty="0">
              <a:solidFill>
                <a:srgbClr val="E0B98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10648" y="1525270"/>
            <a:ext cx="4370705" cy="5005247"/>
            <a:chOff x="260" y="-528"/>
            <a:chExt cx="8202" cy="9392"/>
          </a:xfrm>
        </p:grpSpPr>
        <p:sp>
          <p:nvSpPr>
            <p:cNvPr id="4" name="椭圆 3"/>
            <p:cNvSpPr/>
            <p:nvPr/>
          </p:nvSpPr>
          <p:spPr>
            <a:xfrm>
              <a:off x="260" y="-528"/>
              <a:ext cx="8202" cy="8202"/>
            </a:xfrm>
            <a:prstGeom prst="ellipse">
              <a:avLst/>
            </a:prstGeom>
            <a:noFill/>
            <a:ln w="76200">
              <a:solidFill>
                <a:srgbClr val="E0B98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0" name="图片 9" descr="5a37622baf672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2672" y="5205"/>
              <a:ext cx="5528" cy="3659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5036185" y="1932940"/>
            <a:ext cx="1547495" cy="3289300"/>
            <a:chOff x="8414" y="2906"/>
            <a:chExt cx="2437" cy="5180"/>
          </a:xfrm>
        </p:grpSpPr>
        <p:grpSp>
          <p:nvGrpSpPr>
            <p:cNvPr id="12" name="组合 11"/>
            <p:cNvGrpSpPr/>
            <p:nvPr/>
          </p:nvGrpSpPr>
          <p:grpSpPr>
            <a:xfrm>
              <a:off x="9743" y="2906"/>
              <a:ext cx="1108" cy="1125"/>
              <a:chOff x="10890" y="2861"/>
              <a:chExt cx="1666" cy="1689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0890" y="2884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1243" y="2861"/>
                <a:ext cx="914" cy="16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>
                    <a:solidFill>
                      <a:srgbClr val="0B1A37"/>
                    </a:solidFill>
                    <a:cs typeface="+mn-ea"/>
                    <a:sym typeface="+mn-lt"/>
                  </a:rPr>
                  <a:t>一</a:t>
                </a:r>
                <a:endParaRPr lang="zh-CN" altLang="en-US" sz="400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9743" y="4211"/>
              <a:ext cx="1108" cy="1128"/>
              <a:chOff x="13303" y="2861"/>
              <a:chExt cx="1666" cy="1695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3303" y="2861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3680" y="2884"/>
                <a:ext cx="914" cy="16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>
                    <a:solidFill>
                      <a:srgbClr val="0B1A37"/>
                    </a:solidFill>
                    <a:cs typeface="+mn-ea"/>
                    <a:sym typeface="+mn-lt"/>
                  </a:rPr>
                  <a:t>花</a:t>
                </a:r>
                <a:endParaRPr lang="zh-CN" altLang="en-US" sz="400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9743" y="5519"/>
              <a:ext cx="1108" cy="1124"/>
              <a:chOff x="10890" y="2861"/>
              <a:chExt cx="1666" cy="1689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0890" y="2884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1243" y="2861"/>
                <a:ext cx="914" cy="16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>
                    <a:solidFill>
                      <a:srgbClr val="0B1A37"/>
                    </a:solidFill>
                    <a:cs typeface="+mn-ea"/>
                    <a:sym typeface="+mn-lt"/>
                  </a:rPr>
                  <a:t>一</a:t>
                </a:r>
                <a:endParaRPr lang="zh-CN" altLang="en-US" sz="400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8414" y="5586"/>
              <a:ext cx="1108" cy="1129"/>
              <a:chOff x="13303" y="2861"/>
              <a:chExt cx="1666" cy="169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3303" y="2861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3680" y="2884"/>
                <a:ext cx="914" cy="16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rgbClr val="0B1A37"/>
                    </a:solidFill>
                    <a:cs typeface="+mn-ea"/>
                    <a:sym typeface="+mn-lt"/>
                  </a:rPr>
                  <a:t>世</a:t>
                </a:r>
                <a:endParaRPr lang="zh-CN" altLang="en-US" sz="4000" dirty="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8414" y="6958"/>
              <a:ext cx="1108" cy="1129"/>
              <a:chOff x="13303" y="2861"/>
              <a:chExt cx="1666" cy="1695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3303" y="2861"/>
                <a:ext cx="1666" cy="1666"/>
              </a:xfrm>
              <a:prstGeom prst="rect">
                <a:avLst/>
              </a:prstGeom>
              <a:solidFill>
                <a:srgbClr val="DA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3680" y="2884"/>
                <a:ext cx="914" cy="16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>
                    <a:solidFill>
                      <a:srgbClr val="0B1A37"/>
                    </a:solidFill>
                    <a:cs typeface="+mn-ea"/>
                    <a:sym typeface="+mn-lt"/>
                  </a:rPr>
                  <a:t>界</a:t>
                </a:r>
                <a:endParaRPr lang="zh-CN" altLang="en-US" sz="4000">
                  <a:solidFill>
                    <a:srgbClr val="0B1A37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1090970" y="1657350"/>
            <a:ext cx="2031325" cy="43287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E0B98F"/>
                </a:solidFill>
                <a:cs typeface="+mn-ea"/>
                <a:sym typeface="+mn-lt"/>
              </a:rPr>
              <a:t>一花一世界，一草一天堂，一叶一如来，一砂一极乐，一方一净土，一笑一尘缘，一念一清静。这一切都是一种心境，心若无物就可以一花一世界，一草一天堂。参透这些，一花一草便是整个世界，而整个世界也便如花草。</a:t>
            </a:r>
            <a:endParaRPr lang="zh-CN" altLang="en-US" sz="1600" b="1">
              <a:solidFill>
                <a:srgbClr val="E0B98F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80235" y="1657350"/>
            <a:ext cx="2031325" cy="43287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E0B98F"/>
                </a:solidFill>
                <a:cs typeface="+mn-ea"/>
                <a:sym typeface="+mn-lt"/>
              </a:rPr>
              <a:t>一花一世界，一草一天堂，一叶一如来，一砂一极乐，一方一净土，一笑一尘缘，一念一清静。这一切都是一种心境，心若无物就可以一花一世界，一草一天堂。参透这些，一花一草便是整个世界，而整个世界也便如花草。</a:t>
            </a:r>
            <a:endParaRPr lang="zh-CN" altLang="en-US" sz="1600" b="1" dirty="0">
              <a:solidFill>
                <a:srgbClr val="E0B98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930140" y="365125"/>
            <a:ext cx="5859145" cy="5859780"/>
          </a:xfrm>
          <a:prstGeom prst="ellipse">
            <a:avLst/>
          </a:prstGeom>
          <a:noFill/>
          <a:ln w="76200">
            <a:solidFill>
              <a:srgbClr val="E0B9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8" name="图片 17" descr="5ad0c7366a81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3720000" flipH="1">
            <a:off x="3410585" y="1344930"/>
            <a:ext cx="3803015" cy="301561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2080895" y="2597150"/>
            <a:ext cx="3761105" cy="3761740"/>
          </a:xfrm>
          <a:prstGeom prst="ellipse">
            <a:avLst/>
          </a:prstGeom>
          <a:solidFill>
            <a:srgbClr val="E0B98F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76051" y="3113405"/>
            <a:ext cx="2769989" cy="29622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D1836"/>
                </a:solidFill>
                <a:cs typeface="+mn-ea"/>
                <a:sym typeface="+mn-lt"/>
              </a:rPr>
              <a:t>人生在世间时时刻刻像处于荆棘丛林之中一样，处处暗藏危险或者诱惑。只有不动妄心，不存妄想，心如止水，才能使自己的行动无偏颇，从而有效地规避风险，抵制诱惑。否则就会痛苦绕身。</a:t>
            </a:r>
            <a:endParaRPr lang="zh-CN" altLang="en-US" sz="1600" b="1" dirty="0">
              <a:solidFill>
                <a:srgbClr val="0D1836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340215" y="2230120"/>
            <a:ext cx="588010" cy="2397760"/>
            <a:chOff x="13349" y="5646"/>
            <a:chExt cx="926" cy="3776"/>
          </a:xfrm>
        </p:grpSpPr>
        <p:sp>
          <p:nvSpPr>
            <p:cNvPr id="10" name="文本框 9"/>
            <p:cNvSpPr txBox="1"/>
            <p:nvPr/>
          </p:nvSpPr>
          <p:spPr>
            <a:xfrm>
              <a:off x="13396" y="7534"/>
              <a:ext cx="879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>
                  <a:solidFill>
                    <a:srgbClr val="E0B98F"/>
                  </a:solidFill>
                  <a:cs typeface="+mn-ea"/>
                  <a:sym typeface="+mn-lt"/>
                </a:rPr>
                <a:t>生</a:t>
              </a:r>
              <a:endParaRPr lang="zh-CN" altLang="en-US" sz="7200">
                <a:solidFill>
                  <a:srgbClr val="E0B98F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349" y="5646"/>
              <a:ext cx="926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solidFill>
                    <a:srgbClr val="E0B98F"/>
                  </a:solidFill>
                  <a:cs typeface="+mn-ea"/>
                  <a:sym typeface="+mn-lt"/>
                </a:rPr>
                <a:t>浮</a:t>
              </a:r>
              <a:endParaRPr lang="zh-CN" altLang="en-US" sz="7200" dirty="0">
                <a:solidFill>
                  <a:srgbClr val="E0B98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473468" y="1979930"/>
            <a:ext cx="2400657" cy="32594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E0B98F"/>
                </a:solidFill>
                <a:cs typeface="+mn-ea"/>
                <a:sym typeface="+mn-lt"/>
              </a:rPr>
              <a:t>“色即是空，空即是色”是佛家劝人向善的基础，出自“般若波罗密多心经”，由唐代玄奘法师所译，全句为“色不异空，空不异色，色即是空，空即是色，受想行识，亦复如是。”</a:t>
            </a:r>
            <a:endParaRPr lang="zh-CN" altLang="en-US" sz="1600">
              <a:solidFill>
                <a:srgbClr val="E0B98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8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5a37622baf55d"/>
          <p:cNvPicPr>
            <a:picLocks noGrp="1" noChangeAspect="1"/>
          </p:cNvPicPr>
          <p:nvPr>
            <p:ph idx="1"/>
          </p:nvPr>
        </p:nvPicPr>
        <p:blipFill>
          <a:blip r:embed="rId1" cstate="screen"/>
          <a:stretch>
            <a:fillRect/>
          </a:stretch>
        </p:blipFill>
        <p:spPr>
          <a:xfrm>
            <a:off x="8637270" y="1710690"/>
            <a:ext cx="2705100" cy="580453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380355" y="-27305"/>
            <a:ext cx="1430655" cy="4895850"/>
            <a:chOff x="8473" y="-43"/>
            <a:chExt cx="2253" cy="7710"/>
          </a:xfrm>
        </p:grpSpPr>
        <p:sp>
          <p:nvSpPr>
            <p:cNvPr id="5" name="矩形 4"/>
            <p:cNvSpPr/>
            <p:nvPr/>
          </p:nvSpPr>
          <p:spPr>
            <a:xfrm rot="16200000">
              <a:off x="5745" y="2685"/>
              <a:ext cx="7710" cy="2253"/>
            </a:xfrm>
            <a:prstGeom prst="rect">
              <a:avLst/>
            </a:prstGeom>
            <a:solidFill>
              <a:srgbClr val="E0B98F">
                <a:alpha val="9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920" y="329"/>
              <a:ext cx="1357" cy="69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4400" b="1">
                  <a:solidFill>
                    <a:srgbClr val="0B1A37"/>
                  </a:solidFill>
                  <a:cs typeface="+mn-ea"/>
                  <a:sym typeface="+mn-lt"/>
                </a:rPr>
                <a:t>心不动人不妄动</a:t>
              </a:r>
              <a:endParaRPr lang="zh-CN" altLang="en-US" sz="4400" b="1">
                <a:solidFill>
                  <a:srgbClr val="0B1A3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541780" y="1564640"/>
            <a:ext cx="3506470" cy="33039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E0B98F"/>
                </a:solidFill>
                <a:cs typeface="+mn-ea"/>
                <a:sym typeface="+mn-lt"/>
              </a:rPr>
              <a:t>人生在世间时时刻刻像处于荆棘丛林之中一样，处处暗藏危险或者诱惑。只有不动妄心，不存妄想，心如止水，才能使自己的行动无偏颇，从而有效地规避风险，抵制诱惑。否则就会痛苦绕身。毕竟心动则物动，心静则物静。一念愚即般若绝，一念智即般若生。佛语有云：生不带来，死不带去。诚哉斯言。</a:t>
            </a:r>
            <a:endParaRPr lang="zh-CN" altLang="en-US" sz="1600" b="1" dirty="0">
              <a:solidFill>
                <a:srgbClr val="E0B98F"/>
              </a:solidFill>
              <a:cs typeface="+mn-ea"/>
              <a:sym typeface="+mn-lt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022005" y="66887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1223010" y="476250"/>
            <a:ext cx="5904865" cy="5905500"/>
          </a:xfrm>
          <a:prstGeom prst="ellipse">
            <a:avLst/>
          </a:prstGeom>
          <a:noFill/>
          <a:ln w="76200">
            <a:solidFill>
              <a:srgbClr val="E0B9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 descr="5ad6056c62c4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294880" y="3825875"/>
            <a:ext cx="4486910" cy="29152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474512" y="840105"/>
            <a:ext cx="1661993" cy="23888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DAA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由唐代玄奘法师所译，全句为“色不异空，空不异色，色即是空，空即是色，受想行识，亦复如是。”</a:t>
            </a:r>
            <a:endParaRPr lang="zh-CN" altLang="en-US" sz="1600" b="1" dirty="0">
              <a:solidFill>
                <a:srgbClr val="DAAD7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65821" y="1985010"/>
            <a:ext cx="738664" cy="2887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>
                <a:solidFill>
                  <a:srgbClr val="E0B98F"/>
                </a:solidFill>
                <a:cs typeface="+mn-ea"/>
                <a:sym typeface="+mn-lt"/>
              </a:rPr>
              <a:t>一叶一如来</a:t>
            </a:r>
            <a:endParaRPr lang="zh-CN" altLang="en-US" sz="3600" b="1" dirty="0">
              <a:solidFill>
                <a:srgbClr val="E0B98F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856667" y="2679700"/>
            <a:ext cx="1661993" cy="13081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E0B98F"/>
                </a:solidFill>
                <a:cs typeface="+mn-ea"/>
                <a:sym typeface="+mn-lt"/>
              </a:rPr>
              <a:t>一花一世界一草一天堂一叶一如来一砂一极乐</a:t>
            </a:r>
            <a:endParaRPr lang="zh-CN" altLang="en-US" sz="1600" b="1" dirty="0">
              <a:solidFill>
                <a:srgbClr val="E0B98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  <p:bldP spid="1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未标题-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 flipH="1">
            <a:off x="-442595" y="946785"/>
            <a:ext cx="6304915" cy="609790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371913" y="2117334"/>
            <a:ext cx="1292662" cy="32899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DAA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“色即是空，空即是色”是佛家劝人向善的基础，出自“般若波罗密多心经”，由唐代玄奘法师所译，</a:t>
            </a:r>
            <a:endParaRPr lang="zh-CN" altLang="en-US" sz="1600" b="1" dirty="0">
              <a:solidFill>
                <a:srgbClr val="DAAD7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94214" y="2117334"/>
            <a:ext cx="1169551" cy="18192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>
                <a:solidFill>
                  <a:srgbClr val="E0B98F"/>
                </a:solidFill>
                <a:cs typeface="+mn-ea"/>
                <a:sym typeface="+mn-lt"/>
              </a:rPr>
              <a:t>色即是空空即是色</a:t>
            </a:r>
            <a:endParaRPr lang="zh-CN" altLang="en-US" sz="3200" b="1" dirty="0">
              <a:solidFill>
                <a:srgbClr val="E0B98F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45149" y="2117333"/>
            <a:ext cx="1292662" cy="32899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DAA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“色即是空，空即是色”是佛家劝人向善的基础，出自“般若波罗密多心经”，由唐代玄奘法师所译，</a:t>
            </a:r>
            <a:endParaRPr lang="zh-CN" altLang="en-US" sz="1600" b="1" dirty="0">
              <a:solidFill>
                <a:srgbClr val="DAAD7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6" grpId="0"/>
    </p:bldLst>
  </p:timing>
</p:sld>
</file>

<file path=ppt/tags/tag1.xml><?xml version="1.0" encoding="utf-8"?>
<p:tagLst xmlns:p="http://schemas.openxmlformats.org/presentationml/2006/main">
  <p:tag name="KSO_WPP_MARK_KEY" val="5d97ed34-d244-469c-a979-182013d3a628"/>
  <p:tag name="COMMONDATA" val="eyJoZGlkIjoiMDhmNWNhZDBjNTViNzU2ZTI5MGJjMWU2ODk1MDQ3MGMifQ=="/>
</p:tagLst>
</file>

<file path=ppt/theme/theme1.xml><?xml version="1.0" encoding="utf-8"?>
<a:theme xmlns:a="http://schemas.openxmlformats.org/drawingml/2006/main" name="PC6下载站 www.pc6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ilpcriq2">
      <a:majorFont>
        <a:latin typeface="Arial"/>
        <a:ea typeface="华文新魏"/>
        <a:cs typeface=""/>
      </a:majorFont>
      <a:minorFont>
        <a:latin typeface="Arial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3845</Words>
  <Application>WPS 演示</Application>
  <PresentationFormat>宽屏</PresentationFormat>
  <Paragraphs>263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华文新魏</vt:lpstr>
      <vt:lpstr>Segoe Print</vt:lpstr>
      <vt:lpstr>Arial Unicode MS</vt:lpstr>
      <vt:lpstr>Calibri</vt:lpstr>
      <vt:lpstr>汉仪中圆简</vt:lpstr>
      <vt:lpstr>Arial</vt:lpstr>
      <vt:lpstr>PC6下载站 www.pc6.com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禅语</dc:title>
  <dc:creator>第一PPT</dc:creator>
  <cp:keywords>www.1ppt.com</cp:keywords>
  <dc:description>www.1ppt.com</dc:description>
  <cp:lastModifiedBy>铭</cp:lastModifiedBy>
  <cp:revision>94</cp:revision>
  <dcterms:created xsi:type="dcterms:W3CDTF">2018-11-20T06:13:00Z</dcterms:created>
  <dcterms:modified xsi:type="dcterms:W3CDTF">2022-11-10T08:50:05Z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2052-11.1.0.12116</vt:lpwstr>
  </property>
  <property fmtid="{D5CDD505-2E9C-101B-9397-08002B2CF9AE}" pid="3" name="ICV">
    <vt:lpwstr>67CD445816A54667A14929E294D73C55</vt:lpwstr>
  </property>
</Properties>
</file>