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71" r:id="rId4"/>
    <p:sldId id="272" r:id="rId5"/>
    <p:sldId id="258" r:id="rId6"/>
    <p:sldId id="275" r:id="rId7"/>
    <p:sldId id="273" r:id="rId8"/>
    <p:sldId id="277" r:id="rId9"/>
    <p:sldId id="276" r:id="rId10"/>
    <p:sldId id="274" r:id="rId11"/>
    <p:sldId id="278" r:id="rId12"/>
    <p:sldId id="279" r:id="rId13"/>
    <p:sldId id="26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16FB"/>
    <a:srgbClr val="80308F"/>
    <a:srgbClr val="EE0E6C"/>
    <a:srgbClr val="140035"/>
    <a:srgbClr val="010204"/>
    <a:srgbClr val="2A0F42"/>
    <a:srgbClr val="530E66"/>
    <a:srgbClr val="990AA0"/>
    <a:srgbClr val="B008B5"/>
    <a:srgbClr val="351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5" autoAdjust="0"/>
    <p:restoredTop sz="94660"/>
  </p:normalViewPr>
  <p:slideViewPr>
    <p:cSldViewPr snapToGrid="0">
      <p:cViewPr varScale="1">
        <p:scale>
          <a:sx n="106" d="100"/>
          <a:sy n="106" d="100"/>
        </p:scale>
        <p:origin x="114" y="2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pic>
        <p:nvPicPr>
          <p:cNvPr id="3" name="图片 2" descr="图片包含 游戏机, 烟花&#10;&#10;描述已自动生成"/>
          <p:cNvPicPr>
            <a:picLocks noChangeAspect="1"/>
          </p:cNvPicPr>
          <p:nvPr userDrawn="1"/>
        </p:nvPicPr>
        <p:blipFill>
          <a:blip r:embed="rId3" cstate="screen"/>
          <a:stretch>
            <a:fillRect/>
          </a:stretch>
        </p:blipFill>
        <p:spPr>
          <a:xfrm>
            <a:off x="-659391" y="-198198"/>
            <a:ext cx="4686300" cy="1821583"/>
          </a:xfrm>
          <a:prstGeom prst="rect">
            <a:avLst/>
          </a:prstGeom>
        </p:spPr>
      </p:pic>
      <p:pic>
        <p:nvPicPr>
          <p:cNvPr id="4" name="图片 3" descr="图片包含 游戏机, 烟花&#10;&#10;描述已自动生成"/>
          <p:cNvPicPr>
            <a:picLocks noChangeAspect="1"/>
          </p:cNvPicPr>
          <p:nvPr userDrawn="1"/>
        </p:nvPicPr>
        <p:blipFill>
          <a:blip r:embed="rId3" cstate="screen"/>
          <a:stretch>
            <a:fillRect/>
          </a:stretch>
        </p:blipFill>
        <p:spPr>
          <a:xfrm flipH="1">
            <a:off x="8059629" y="-135114"/>
            <a:ext cx="4686300" cy="1821583"/>
          </a:xfrm>
          <a:prstGeom prst="rect">
            <a:avLst/>
          </a:prstGeom>
        </p:spPr>
      </p:pic>
      <p:pic>
        <p:nvPicPr>
          <p:cNvPr id="5" name="图片 4" descr="图片包含 室内, 橙子, 桌子&#10;&#10;描述已自动生成"/>
          <p:cNvPicPr>
            <a:picLocks noChangeAspect="1"/>
          </p:cNvPicPr>
          <p:nvPr userDrawn="1"/>
        </p:nvPicPr>
        <p:blipFill>
          <a:blip r:embed="rId4" cstate="screen"/>
          <a:stretch>
            <a:fillRect/>
          </a:stretch>
        </p:blipFill>
        <p:spPr>
          <a:xfrm>
            <a:off x="0" y="5926238"/>
            <a:ext cx="12192000" cy="93176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7.png"/><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9" Type="http://schemas.openxmlformats.org/officeDocument/2006/relationships/image" Target="../media/image14.png"/><Relationship Id="rId8" Type="http://schemas.microsoft.com/office/2007/relationships/hdphoto" Target="../media/image13.wdp"/><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slideLayout" Target="../slideLayouts/slideLayout1.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0.jpeg"/><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0" y="0"/>
            <a:ext cx="12192000" cy="6858000"/>
          </a:xfrm>
          <a:prstGeom prst="rect">
            <a:avLst/>
          </a:prstGeom>
          <a:gradFill flip="none" rotWithShape="1">
            <a:gsLst>
              <a:gs pos="0">
                <a:srgbClr val="140035">
                  <a:alpha val="0"/>
                </a:srgbClr>
              </a:gs>
              <a:gs pos="67000">
                <a:srgbClr val="140035">
                  <a:alpha val="29000"/>
                </a:srgbClr>
              </a:gs>
            </a:gsLst>
            <a:path path="circle">
              <a:fillToRect l="50000" t="50000" r="50000" b="5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854200" y="1816788"/>
            <a:ext cx="8483600" cy="1972644"/>
          </a:xfrm>
          <a:prstGeom prst="ellipse">
            <a:avLst/>
          </a:prstGeom>
          <a:gradFill flip="none" rotWithShape="1">
            <a:gsLst>
              <a:gs pos="0">
                <a:srgbClr val="800092">
                  <a:alpha val="76000"/>
                </a:srgbClr>
              </a:gs>
              <a:gs pos="100000">
                <a:srgbClr val="800092">
                  <a:alpha val="55000"/>
                </a:srgbClr>
              </a:gs>
            </a:gsLst>
            <a:path path="circle">
              <a:fillToRect l="50000" t="50000" r="50000" b="50000"/>
            </a:path>
            <a:tileRect/>
          </a:gradFill>
          <a:ln>
            <a:noFill/>
          </a:ln>
          <a:effectLst>
            <a:softEdge rad="419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624965" y="1941195"/>
            <a:ext cx="9352915" cy="1477010"/>
            <a:chOff x="1892300" y="1852043"/>
            <a:chExt cx="8331325" cy="1476693"/>
          </a:xfrm>
          <a:effectLst>
            <a:outerShdw blurRad="279400" dist="139700" dir="2400000" algn="t" rotWithShape="0">
              <a:schemeClr val="accent2">
                <a:lumMod val="50000"/>
                <a:alpha val="40000"/>
              </a:schemeClr>
            </a:outerShdw>
          </a:effectLst>
        </p:grpSpPr>
        <p:sp>
          <p:nvSpPr>
            <p:cNvPr id="5" name="矩形 4"/>
            <p:cNvSpPr/>
            <p:nvPr/>
          </p:nvSpPr>
          <p:spPr>
            <a:xfrm>
              <a:off x="1968500" y="1852043"/>
              <a:ext cx="8255000" cy="1476693"/>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lang="zh-CN" altLang="en-US" sz="9600" spc="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rPr>
                <a:t>科技风招商大会</a:t>
              </a:r>
              <a:endParaRPr kumimoji="0" lang="zh-CN" altLang="en-US" sz="9600" b="0" i="0" u="none" strike="noStrike" kern="1200" cap="none" spc="600" normalizeH="0" baseline="0" noProof="0" dirty="0">
                <a:ln w="101600">
                  <a:gradFill flip="none" rotWithShape="1">
                    <a:gsLst>
                      <a:gs pos="31000">
                        <a:schemeClr val="accent1"/>
                      </a:gs>
                      <a:gs pos="85000">
                        <a:schemeClr val="accent2"/>
                      </a:gs>
                    </a:gsLst>
                    <a:lin ang="2700000" scaled="1"/>
                    <a:tileRect/>
                  </a:gradFill>
                  <a:miter lim="800000"/>
                </a:ln>
                <a:noFill/>
                <a:effectLst/>
                <a:uLnTx/>
                <a:uFillTx/>
                <a:latin typeface="+mj-ea"/>
                <a:ea typeface="+mj-ea"/>
                <a:cs typeface="阿里巴巴普惠体 Medium" panose="00020600040101010101" pitchFamily="18" charset="-122"/>
              </a:endParaRPr>
            </a:p>
          </p:txBody>
        </p:sp>
        <p:sp>
          <p:nvSpPr>
            <p:cNvPr id="6" name="矩形 5"/>
            <p:cNvSpPr/>
            <p:nvPr/>
          </p:nvSpPr>
          <p:spPr>
            <a:xfrm>
              <a:off x="1892300" y="1852043"/>
              <a:ext cx="8331325" cy="1476693"/>
            </a:xfrm>
            <a:prstGeom prst="rect">
              <a:avLst/>
            </a:prstGeom>
            <a:effectLst>
              <a:reflection blurRad="63500" stA="50000" endA="300" endPos="48000" dir="5400000" sy="-100000" algn="bl" rotWithShape="0"/>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lang="zh-CN" altLang="en-US" sz="9600" spc="600" dirty="0">
                  <a:solidFill>
                    <a:schemeClr val="bg1"/>
                  </a:solidFill>
                  <a:effectLst>
                    <a:outerShdw blurRad="139700" dist="114300" dir="2700000" algn="tl">
                      <a:schemeClr val="accent2">
                        <a:lumMod val="50000"/>
                        <a:alpha val="47000"/>
                      </a:schemeClr>
                    </a:outerShdw>
                  </a:effectLst>
                  <a:latin typeface="+mj-ea"/>
                  <a:ea typeface="+mj-ea"/>
                  <a:cs typeface="阿里巴巴普惠体 Medium" panose="00020600040101010101" pitchFamily="18" charset="-122"/>
                </a:rPr>
                <a:t>科技风</a:t>
              </a:r>
              <a:r>
                <a:rPr kumimoji="0" lang="zh-CN" altLang="en-US" sz="9600" b="0" i="0" u="none" strike="noStrike" kern="1200" cap="none" spc="600"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rPr>
                <a:t>招商大会</a:t>
              </a:r>
              <a:endParaRPr kumimoji="0" lang="zh-CN" altLang="en-US" sz="9600" b="0" i="0" u="none" strike="noStrike" kern="1200" cap="none" spc="600"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endParaRPr>
            </a:p>
          </p:txBody>
        </p:sp>
      </p:gr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3330" y="3107531"/>
            <a:ext cx="2342026" cy="576263"/>
          </a:xfrm>
          <a:prstGeom prst="rect">
            <a:avLst/>
          </a:prstGeom>
        </p:spPr>
      </p:pic>
      <p:sp>
        <p:nvSpPr>
          <p:cNvPr id="27" name="文本框 26"/>
          <p:cNvSpPr txBox="1"/>
          <p:nvPr/>
        </p:nvSpPr>
        <p:spPr>
          <a:xfrm>
            <a:off x="2822563" y="3575882"/>
            <a:ext cx="6546874" cy="15388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en-US" altLang="zh-CN"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rPr>
              <a:t>THE INTERNET INVESTMENT PROMOTION CONFERENCE</a:t>
            </a:r>
            <a:endParaRPr lang="zh-CN" altLang="en-US"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endParaRPr>
          </a:p>
        </p:txBody>
      </p:sp>
      <p:grpSp>
        <p:nvGrpSpPr>
          <p:cNvPr id="32" name="组合 31"/>
          <p:cNvGrpSpPr/>
          <p:nvPr/>
        </p:nvGrpSpPr>
        <p:grpSpPr>
          <a:xfrm>
            <a:off x="4384040" y="1552575"/>
            <a:ext cx="4112218" cy="435719"/>
            <a:chOff x="3531177" y="3463795"/>
            <a:chExt cx="7705663" cy="435548"/>
          </a:xfrm>
        </p:grpSpPr>
        <p:sp>
          <p:nvSpPr>
            <p:cNvPr id="26" name="文本框 25"/>
            <p:cNvSpPr txBox="1"/>
            <p:nvPr/>
          </p:nvSpPr>
          <p:spPr>
            <a:xfrm>
              <a:off x="3531177" y="3468982"/>
              <a:ext cx="7705663" cy="43036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逆风飞扬</a:t>
              </a:r>
              <a:r>
                <a:rPr lang="en-US" altLang="zh-CN" sz="2800" dirty="0">
                  <a:ln w="28575">
                    <a:gradFill flip="none" rotWithShape="1">
                      <a:gsLst>
                        <a:gs pos="39000">
                          <a:schemeClr val="accent1"/>
                        </a:gs>
                        <a:gs pos="69000">
                          <a:schemeClr val="accent2"/>
                        </a:gs>
                      </a:gsLst>
                      <a:lin ang="2700000" scaled="1"/>
                      <a:tileRect/>
                    </a:gradFill>
                    <a:miter lim="800000"/>
                  </a:ln>
                  <a:latin typeface="+mj-ea"/>
                  <a:ea typeface="+mj-ea"/>
                </a:rPr>
                <a:t>·</a:t>
              </a:r>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再创辉煌</a:t>
              </a:r>
              <a:endParaRPr lang="zh-CN" altLang="en-US" sz="2800" dirty="0">
                <a:ln w="28575">
                  <a:gradFill flip="none" rotWithShape="1">
                    <a:gsLst>
                      <a:gs pos="39000">
                        <a:schemeClr val="accent1"/>
                      </a:gs>
                      <a:gs pos="69000">
                        <a:schemeClr val="accent2"/>
                      </a:gs>
                    </a:gsLst>
                    <a:lin ang="2700000" scaled="1"/>
                    <a:tileRect/>
                  </a:gradFill>
                  <a:miter lim="800000"/>
                </a:ln>
                <a:latin typeface="+mj-ea"/>
                <a:ea typeface="+mj-ea"/>
              </a:endParaRPr>
            </a:p>
          </p:txBody>
        </p:sp>
        <p:sp>
          <p:nvSpPr>
            <p:cNvPr id="31" name="文本框 30"/>
            <p:cNvSpPr txBox="1"/>
            <p:nvPr/>
          </p:nvSpPr>
          <p:spPr>
            <a:xfrm>
              <a:off x="3531177" y="3463795"/>
              <a:ext cx="7704553" cy="43036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solidFill>
                    <a:schemeClr val="bg1"/>
                  </a:solidFill>
                  <a:latin typeface="+mj-ea"/>
                  <a:ea typeface="+mj-ea"/>
                </a:rPr>
                <a:t>逆风飞扬</a:t>
              </a:r>
              <a:r>
                <a:rPr lang="en-US" altLang="zh-CN" sz="2800" dirty="0">
                  <a:solidFill>
                    <a:schemeClr val="bg1"/>
                  </a:solidFill>
                  <a:latin typeface="+mj-ea"/>
                  <a:ea typeface="+mj-ea"/>
                </a:rPr>
                <a:t>·</a:t>
              </a:r>
              <a:r>
                <a:rPr lang="zh-CN" altLang="en-US" sz="2800" dirty="0">
                  <a:solidFill>
                    <a:schemeClr val="bg1"/>
                  </a:solidFill>
                  <a:latin typeface="+mj-ea"/>
                  <a:ea typeface="+mj-ea"/>
                </a:rPr>
                <a:t>再创辉煌</a:t>
              </a:r>
              <a:endParaRPr lang="zh-CN" altLang="en-US" sz="2800" dirty="0">
                <a:solidFill>
                  <a:schemeClr val="bg1"/>
                </a:solidFill>
                <a:latin typeface="+mj-ea"/>
                <a:ea typeface="+mj-ea"/>
              </a:endParaRPr>
            </a:p>
          </p:txBody>
        </p:sp>
      </p:gr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1935" y="1838326"/>
            <a:ext cx="2278049" cy="68341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17"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1139604" y="54770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371736" y="7840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859471" y="5276889"/>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315546" y="16827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flipH="1">
            <a:off x="7253288" y="656340"/>
            <a:ext cx="3914873" cy="172329"/>
            <a:chOff x="379932" y="656340"/>
            <a:chExt cx="3561080" cy="172329"/>
          </a:xfrm>
        </p:grpSpPr>
        <p:sp>
          <p:nvSpPr>
            <p:cNvPr id="129" name="任意多边形: 形状 128"/>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5658545" y="1464548"/>
            <a:ext cx="874911" cy="45719"/>
            <a:chOff x="5565531" y="1568626"/>
            <a:chExt cx="1060938" cy="55440"/>
          </a:xfrm>
        </p:grpSpPr>
        <p:cxnSp>
          <p:nvCxnSpPr>
            <p:cNvPr id="133" name="直接连接符 132"/>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4971312" y="429953"/>
            <a:ext cx="2249376" cy="568361"/>
            <a:chOff x="3973624" y="462786"/>
            <a:chExt cx="4244752" cy="568361"/>
          </a:xfrm>
        </p:grpSpPr>
        <p:sp>
          <p:nvSpPr>
            <p:cNvPr id="136" name="文本框 135"/>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战略规划</a:t>
              </a:r>
              <a:endPar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37" name="文本框 136"/>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战略规划</a:t>
              </a:r>
              <a:endParaRPr lang="zh-CN" altLang="en-US" sz="3600" dirty="0">
                <a:solidFill>
                  <a:schemeClr val="bg1"/>
                </a:solidFill>
                <a:latin typeface="+mj-ea"/>
                <a:ea typeface="+mj-ea"/>
              </a:endParaRPr>
            </a:p>
          </p:txBody>
        </p:sp>
      </p:grpSp>
      <p:sp>
        <p:nvSpPr>
          <p:cNvPr id="138" name="文本框 137"/>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endParaRPr lang="zh-CN" altLang="en-US" sz="1600" spc="0" dirty="0">
              <a:solidFill>
                <a:schemeClr val="bg1"/>
              </a:solidFill>
              <a:latin typeface="+mj-ea"/>
              <a:ea typeface="+mj-ea"/>
            </a:endParaRPr>
          </a:p>
        </p:txBody>
      </p:sp>
      <p:grpSp>
        <p:nvGrpSpPr>
          <p:cNvPr id="139" name="组合 138"/>
          <p:cNvGrpSpPr/>
          <p:nvPr/>
        </p:nvGrpSpPr>
        <p:grpSpPr>
          <a:xfrm>
            <a:off x="919063" y="656340"/>
            <a:ext cx="3867249" cy="172329"/>
            <a:chOff x="379932" y="656340"/>
            <a:chExt cx="3561080" cy="172329"/>
          </a:xfrm>
        </p:grpSpPr>
        <p:sp>
          <p:nvSpPr>
            <p:cNvPr id="145" name="任意多边形: 形状 144"/>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718185" y="3952923"/>
            <a:ext cx="2207105"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mn-ea"/>
                <a:cs typeface="+mn-cs"/>
              </a:rPr>
              <a:t>建造该项目需要投入多少资金、资源和人，如需要</a:t>
            </a:r>
            <a:r>
              <a:rPr kumimoji="0" lang="en-US" altLang="zh-CN" sz="1400" b="0" i="0" u="none" strike="noStrike" kern="1200" cap="none" spc="0" normalizeH="0" baseline="0" noProof="0" dirty="0">
                <a:ln>
                  <a:noFill/>
                </a:ln>
                <a:solidFill>
                  <a:prstClr val="white"/>
                </a:solidFill>
                <a:effectLst/>
                <a:uLnTx/>
                <a:uFillTx/>
                <a:latin typeface="+mn-ea"/>
                <a:cs typeface="+mn-cs"/>
              </a:rPr>
              <a:t>100</a:t>
            </a:r>
            <a:r>
              <a:rPr kumimoji="0" lang="zh-CN" altLang="en-US" sz="1400" b="0" i="0" u="none" strike="noStrike" kern="1200" cap="none" spc="0" normalizeH="0" baseline="0" noProof="0" dirty="0">
                <a:ln>
                  <a:noFill/>
                </a:ln>
                <a:solidFill>
                  <a:prstClr val="white"/>
                </a:solidFill>
                <a:effectLst/>
                <a:uLnTx/>
                <a:uFillTx/>
                <a:latin typeface="+mn-ea"/>
                <a:cs typeface="+mn-cs"/>
              </a:rPr>
              <a:t>万资金、需要工程师</a:t>
            </a:r>
            <a:r>
              <a:rPr kumimoji="0" lang="en-US" altLang="zh-CN" sz="1400" b="0" i="0" u="none" strike="noStrike" kern="1200" cap="none" spc="0" normalizeH="0" baseline="0" noProof="0" dirty="0">
                <a:ln>
                  <a:noFill/>
                </a:ln>
                <a:solidFill>
                  <a:prstClr val="white"/>
                </a:solidFill>
                <a:effectLst/>
                <a:uLnTx/>
                <a:uFillTx/>
                <a:latin typeface="+mn-ea"/>
                <a:cs typeface="+mn-cs"/>
              </a:rPr>
              <a:t>10</a:t>
            </a:r>
            <a:r>
              <a:rPr kumimoji="0" lang="zh-CN" altLang="en-US" sz="1400" b="0" i="0" u="none" strike="noStrike" kern="1200" cap="none" spc="0" normalizeH="0" baseline="0" noProof="0" dirty="0">
                <a:ln>
                  <a:noFill/>
                </a:ln>
                <a:solidFill>
                  <a:prstClr val="white"/>
                </a:solidFill>
                <a:effectLst/>
                <a:uLnTx/>
                <a:uFillTx/>
                <a:latin typeface="+mn-ea"/>
                <a:cs typeface="+mn-cs"/>
              </a:rPr>
              <a:t>名、</a:t>
            </a:r>
            <a:r>
              <a:rPr kumimoji="0" lang="en-US" altLang="zh-CN" sz="1400" b="0" i="0" u="none" strike="noStrike" kern="1200" cap="none" spc="0" normalizeH="0" baseline="0" noProof="0" dirty="0">
                <a:ln>
                  <a:noFill/>
                </a:ln>
                <a:solidFill>
                  <a:prstClr val="white"/>
                </a:solidFill>
                <a:effectLst/>
                <a:uLnTx/>
                <a:uFillTx/>
                <a:latin typeface="+mn-ea"/>
                <a:cs typeface="+mn-cs"/>
              </a:rPr>
              <a:t>1000</a:t>
            </a:r>
            <a:r>
              <a:rPr kumimoji="0" lang="zh-CN" altLang="en-US" sz="1400" b="0" i="0" u="none" strike="noStrike" kern="1200" cap="none" spc="0" normalizeH="0" baseline="0" noProof="0" dirty="0">
                <a:ln>
                  <a:noFill/>
                </a:ln>
                <a:solidFill>
                  <a:prstClr val="white"/>
                </a:solidFill>
                <a:effectLst/>
                <a:uLnTx/>
                <a:uFillTx/>
                <a:latin typeface="+mn-ea"/>
                <a:cs typeface="+mn-cs"/>
              </a:rPr>
              <a:t>名工人等等</a:t>
            </a:r>
            <a:endParaRPr kumimoji="0" lang="zh-CN" altLang="en-US" sz="1400" b="0" i="0" u="none" strike="noStrike" kern="1200" cap="none" spc="0" normalizeH="0" baseline="0" noProof="0" dirty="0">
              <a:ln>
                <a:noFill/>
              </a:ln>
              <a:solidFill>
                <a:prstClr val="white"/>
              </a:solidFill>
              <a:effectLst/>
              <a:uLnTx/>
              <a:uFillTx/>
              <a:latin typeface="+mn-ea"/>
              <a:cs typeface="+mn-cs"/>
            </a:endParaRPr>
          </a:p>
        </p:txBody>
      </p:sp>
      <p:sp>
        <p:nvSpPr>
          <p:cNvPr id="61" name="文本框 60"/>
          <p:cNvSpPr txBox="1"/>
          <p:nvPr/>
        </p:nvSpPr>
        <p:spPr>
          <a:xfrm>
            <a:off x="6464989" y="3952923"/>
            <a:ext cx="2218134"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mn-ea"/>
                <a:cs typeface="+mn-cs"/>
              </a:rPr>
              <a:t>项目施工进度大概的时间是什么，重要的施工时间节点时有哪些？是有哪些具体的里程碑事件？</a:t>
            </a:r>
            <a:endParaRPr kumimoji="0" lang="zh-CN" altLang="en-US" sz="1400" b="0" i="0" u="none" strike="noStrike" kern="1200" cap="none" spc="0" normalizeH="0" baseline="0" noProof="0" dirty="0">
              <a:ln>
                <a:noFill/>
              </a:ln>
              <a:solidFill>
                <a:prstClr val="white"/>
              </a:solidFill>
              <a:effectLst/>
              <a:uLnTx/>
              <a:uFillTx/>
              <a:latin typeface="+mn-ea"/>
              <a:cs typeface="+mn-cs"/>
            </a:endParaRPr>
          </a:p>
        </p:txBody>
      </p:sp>
      <p:sp>
        <p:nvSpPr>
          <p:cNvPr id="63" name="文本框 62"/>
          <p:cNvSpPr txBox="1"/>
          <p:nvPr/>
        </p:nvSpPr>
        <p:spPr>
          <a:xfrm>
            <a:off x="9306033" y="3963228"/>
            <a:ext cx="2190642"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mn-ea"/>
                <a:cs typeface="+mn-cs"/>
              </a:rPr>
              <a:t>项目过程中存在的风险</a:t>
            </a:r>
            <a:endParaRPr lang="en-US" altLang="zh-CN" sz="1400" dirty="0">
              <a:solidFill>
                <a:prstClr val="white"/>
              </a:solidFill>
              <a:latin typeface="+mn-ea"/>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mn-ea"/>
                <a:cs typeface="+mn-cs"/>
              </a:rPr>
              <a:t>例如科技馆的建设会造成道路堵塞，对周围的环境造成污染，施工噪音等等</a:t>
            </a:r>
            <a:endParaRPr kumimoji="0" lang="zh-CN" altLang="en-US" sz="1400" b="0" i="0" u="none" strike="noStrike" kern="1200" cap="none" spc="0" normalizeH="0" baseline="0" noProof="0" dirty="0">
              <a:ln>
                <a:noFill/>
              </a:ln>
              <a:solidFill>
                <a:prstClr val="white"/>
              </a:solidFill>
              <a:effectLst/>
              <a:uLnTx/>
              <a:uFillTx/>
              <a:latin typeface="+mn-ea"/>
              <a:cs typeface="+mn-cs"/>
            </a:endParaRPr>
          </a:p>
        </p:txBody>
      </p:sp>
      <p:sp>
        <p:nvSpPr>
          <p:cNvPr id="64" name="文本框 63"/>
          <p:cNvSpPr txBox="1"/>
          <p:nvPr/>
        </p:nvSpPr>
        <p:spPr>
          <a:xfrm>
            <a:off x="3471386" y="3952923"/>
            <a:ext cx="2329611"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mn-ea"/>
                <a:cs typeface="+mn-cs"/>
              </a:rPr>
              <a:t>项目落地后盈利模式，投资回报率是多少，投资回报的模型是怎样的，项目前期中期后期的收益点在哪里</a:t>
            </a:r>
            <a:endParaRPr kumimoji="0" lang="zh-CN" altLang="en-US" sz="1400" b="0" i="0" u="none" strike="noStrike" kern="1200" cap="none" spc="0" normalizeH="0" baseline="0" noProof="0" dirty="0">
              <a:ln>
                <a:noFill/>
              </a:ln>
              <a:solidFill>
                <a:prstClr val="white"/>
              </a:solidFill>
              <a:effectLst/>
              <a:uLnTx/>
              <a:uFillTx/>
              <a:latin typeface="+mn-ea"/>
              <a:cs typeface="+mn-cs"/>
            </a:endParaRPr>
          </a:p>
        </p:txBody>
      </p:sp>
      <p:sp>
        <p:nvSpPr>
          <p:cNvPr id="55" name="椭圆 54"/>
          <p:cNvSpPr/>
          <p:nvPr/>
        </p:nvSpPr>
        <p:spPr>
          <a:xfrm>
            <a:off x="1316777"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5" name="椭圆 74"/>
          <p:cNvSpPr/>
          <p:nvPr/>
        </p:nvSpPr>
        <p:spPr>
          <a:xfrm>
            <a:off x="1096822"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7" name="椭圆 76"/>
          <p:cNvSpPr/>
          <p:nvPr/>
        </p:nvSpPr>
        <p:spPr>
          <a:xfrm>
            <a:off x="1223822"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9" name="椭圆 78"/>
          <p:cNvSpPr/>
          <p:nvPr/>
        </p:nvSpPr>
        <p:spPr>
          <a:xfrm>
            <a:off x="4159158"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1" name="椭圆 80"/>
          <p:cNvSpPr/>
          <p:nvPr/>
        </p:nvSpPr>
        <p:spPr>
          <a:xfrm>
            <a:off x="3939203"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2" name="椭圆 81"/>
          <p:cNvSpPr/>
          <p:nvPr/>
        </p:nvSpPr>
        <p:spPr>
          <a:xfrm>
            <a:off x="4066203"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4" name="椭圆 83"/>
          <p:cNvSpPr/>
          <p:nvPr/>
        </p:nvSpPr>
        <p:spPr>
          <a:xfrm>
            <a:off x="7001539"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椭圆 85"/>
          <p:cNvSpPr/>
          <p:nvPr/>
        </p:nvSpPr>
        <p:spPr>
          <a:xfrm>
            <a:off x="6781584"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7" name="椭圆 86"/>
          <p:cNvSpPr/>
          <p:nvPr/>
        </p:nvSpPr>
        <p:spPr>
          <a:xfrm>
            <a:off x="6908584"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9" name="椭圆 88"/>
          <p:cNvSpPr/>
          <p:nvPr/>
        </p:nvSpPr>
        <p:spPr>
          <a:xfrm>
            <a:off x="9843920"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91" name="椭圆 90"/>
          <p:cNvSpPr/>
          <p:nvPr/>
        </p:nvSpPr>
        <p:spPr>
          <a:xfrm>
            <a:off x="9623965"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sp>
        <p:nvSpPr>
          <p:cNvPr id="92" name="椭圆 91"/>
          <p:cNvSpPr/>
          <p:nvPr/>
        </p:nvSpPr>
        <p:spPr>
          <a:xfrm>
            <a:off x="9750965"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3" name="组合 92"/>
          <p:cNvGrpSpPr/>
          <p:nvPr/>
        </p:nvGrpSpPr>
        <p:grpSpPr>
          <a:xfrm>
            <a:off x="1235249" y="3458050"/>
            <a:ext cx="1441828" cy="373700"/>
            <a:chOff x="592554" y="2021812"/>
            <a:chExt cx="2010487" cy="373700"/>
          </a:xfrm>
        </p:grpSpPr>
        <p:sp>
          <p:nvSpPr>
            <p:cNvPr id="94" name="文本框 93"/>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项目投入</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95" name="文本框 94"/>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项目投入</a:t>
              </a:r>
              <a:endParaRPr lang="zh-CN" altLang="en-US" sz="2400" spc="300" dirty="0">
                <a:latin typeface="+mj-ea"/>
                <a:ea typeface="+mj-ea"/>
              </a:endParaRPr>
            </a:p>
          </p:txBody>
        </p:sp>
      </p:grpSp>
      <p:grpSp>
        <p:nvGrpSpPr>
          <p:cNvPr id="96" name="组合 95"/>
          <p:cNvGrpSpPr/>
          <p:nvPr/>
        </p:nvGrpSpPr>
        <p:grpSpPr>
          <a:xfrm>
            <a:off x="4049702" y="3458050"/>
            <a:ext cx="1425313" cy="373700"/>
            <a:chOff x="592554" y="2021812"/>
            <a:chExt cx="2010487" cy="373700"/>
          </a:xfrm>
        </p:grpSpPr>
        <p:sp>
          <p:nvSpPr>
            <p:cNvPr id="97" name="文本框 96"/>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项目收益</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98" name="文本框 97"/>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项目收益</a:t>
              </a:r>
              <a:endParaRPr lang="zh-CN" altLang="en-US" sz="2400" spc="300" dirty="0">
                <a:latin typeface="+mj-ea"/>
                <a:ea typeface="+mj-ea"/>
              </a:endParaRPr>
            </a:p>
          </p:txBody>
        </p:sp>
      </p:grpSp>
      <p:grpSp>
        <p:nvGrpSpPr>
          <p:cNvPr id="99" name="组合 98"/>
          <p:cNvGrpSpPr/>
          <p:nvPr/>
        </p:nvGrpSpPr>
        <p:grpSpPr>
          <a:xfrm>
            <a:off x="6964843" y="3458050"/>
            <a:ext cx="1343670" cy="373700"/>
            <a:chOff x="592554" y="2021812"/>
            <a:chExt cx="2010487" cy="373700"/>
          </a:xfrm>
        </p:grpSpPr>
        <p:sp>
          <p:nvSpPr>
            <p:cNvPr id="100" name="文本框 99"/>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项目计划</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101" name="文本框 100"/>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项目计划</a:t>
              </a:r>
              <a:endParaRPr lang="zh-CN" altLang="en-US" sz="2400" spc="300" dirty="0">
                <a:latin typeface="+mj-ea"/>
                <a:ea typeface="+mj-ea"/>
              </a:endParaRPr>
            </a:p>
          </p:txBody>
        </p:sp>
      </p:grpSp>
      <p:grpSp>
        <p:nvGrpSpPr>
          <p:cNvPr id="102" name="组合 101"/>
          <p:cNvGrpSpPr/>
          <p:nvPr/>
        </p:nvGrpSpPr>
        <p:grpSpPr>
          <a:xfrm>
            <a:off x="9860442" y="3458050"/>
            <a:ext cx="1455104" cy="373700"/>
            <a:chOff x="592554" y="2021812"/>
            <a:chExt cx="2010487" cy="373700"/>
          </a:xfrm>
        </p:grpSpPr>
        <p:sp>
          <p:nvSpPr>
            <p:cNvPr id="103" name="文本框 102"/>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项目风险</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104" name="文本框 103"/>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项目风险</a:t>
              </a:r>
              <a:endParaRPr lang="zh-CN" altLang="en-US" sz="2400" spc="300" dirty="0">
                <a:latin typeface="+mj-ea"/>
                <a:ea typeface="+mj-ea"/>
              </a:endParaRPr>
            </a:p>
          </p:txBody>
        </p:sp>
      </p:grpSp>
      <p:grpSp>
        <p:nvGrpSpPr>
          <p:cNvPr id="14" name="组合 13"/>
          <p:cNvGrpSpPr/>
          <p:nvPr/>
        </p:nvGrpSpPr>
        <p:grpSpPr>
          <a:xfrm>
            <a:off x="3008512" y="1484457"/>
            <a:ext cx="184908" cy="4992687"/>
            <a:chOff x="2983112" y="1890857"/>
            <a:chExt cx="184908" cy="4992687"/>
          </a:xfrm>
        </p:grpSpPr>
        <p:sp>
          <p:nvSpPr>
            <p:cNvPr id="13" name="Freeform 5"/>
            <p:cNvSpPr/>
            <p:nvPr/>
          </p:nvSpPr>
          <p:spPr bwMode="auto">
            <a:xfrm rot="16717621">
              <a:off x="584913" y="4369201"/>
              <a:ext cx="4992687" cy="36000"/>
            </a:xfrm>
            <a:custGeom>
              <a:avLst/>
              <a:gdLst>
                <a:gd name="T0" fmla="*/ 0 w 1324"/>
                <a:gd name="T1" fmla="*/ 3 h 11"/>
                <a:gd name="T2" fmla="*/ 165 w 1324"/>
                <a:gd name="T3" fmla="*/ 2 h 11"/>
                <a:gd name="T4" fmla="*/ 331 w 1324"/>
                <a:gd name="T5" fmla="*/ 1 h 11"/>
                <a:gd name="T6" fmla="*/ 662 w 1324"/>
                <a:gd name="T7" fmla="*/ 0 h 11"/>
                <a:gd name="T8" fmla="*/ 993 w 1324"/>
                <a:gd name="T9" fmla="*/ 1 h 11"/>
                <a:gd name="T10" fmla="*/ 1158 w 1324"/>
                <a:gd name="T11" fmla="*/ 2 h 11"/>
                <a:gd name="T12" fmla="*/ 1324 w 1324"/>
                <a:gd name="T13" fmla="*/ 3 h 11"/>
                <a:gd name="T14" fmla="*/ 1324 w 1324"/>
                <a:gd name="T15" fmla="*/ 7 h 11"/>
                <a:gd name="T16" fmla="*/ 1158 w 1324"/>
                <a:gd name="T17" fmla="*/ 9 h 11"/>
                <a:gd name="T18" fmla="*/ 993 w 1324"/>
                <a:gd name="T19" fmla="*/ 10 h 11"/>
                <a:gd name="T20" fmla="*/ 662 w 1324"/>
                <a:gd name="T21" fmla="*/ 11 h 11"/>
                <a:gd name="T22" fmla="*/ 331 w 1324"/>
                <a:gd name="T23" fmla="*/ 10 h 11"/>
                <a:gd name="T24" fmla="*/ 165 w 1324"/>
                <a:gd name="T25" fmla="*/ 9 h 11"/>
                <a:gd name="T26" fmla="*/ 0 w 1324"/>
                <a:gd name="T27" fmla="*/ 7 h 11"/>
                <a:gd name="T28" fmla="*/ 0 w 1324"/>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4" h="11">
                  <a:moveTo>
                    <a:pt x="0" y="3"/>
                  </a:moveTo>
                  <a:cubicBezTo>
                    <a:pt x="165" y="2"/>
                    <a:pt x="165" y="2"/>
                    <a:pt x="165" y="2"/>
                  </a:cubicBezTo>
                  <a:cubicBezTo>
                    <a:pt x="331" y="1"/>
                    <a:pt x="331" y="1"/>
                    <a:pt x="331" y="1"/>
                  </a:cubicBezTo>
                  <a:cubicBezTo>
                    <a:pt x="662" y="0"/>
                    <a:pt x="662" y="0"/>
                    <a:pt x="662" y="0"/>
                  </a:cubicBezTo>
                  <a:cubicBezTo>
                    <a:pt x="772" y="0"/>
                    <a:pt x="882" y="0"/>
                    <a:pt x="993" y="1"/>
                  </a:cubicBezTo>
                  <a:cubicBezTo>
                    <a:pt x="1158" y="2"/>
                    <a:pt x="1158" y="2"/>
                    <a:pt x="1158" y="2"/>
                  </a:cubicBezTo>
                  <a:cubicBezTo>
                    <a:pt x="1324" y="3"/>
                    <a:pt x="1324" y="3"/>
                    <a:pt x="1324" y="3"/>
                  </a:cubicBezTo>
                  <a:cubicBezTo>
                    <a:pt x="1324" y="7"/>
                    <a:pt x="1324" y="7"/>
                    <a:pt x="1324" y="7"/>
                  </a:cubicBezTo>
                  <a:cubicBezTo>
                    <a:pt x="1158" y="9"/>
                    <a:pt x="1158" y="9"/>
                    <a:pt x="1158" y="9"/>
                  </a:cubicBezTo>
                  <a:cubicBezTo>
                    <a:pt x="993" y="10"/>
                    <a:pt x="993" y="10"/>
                    <a:pt x="993" y="10"/>
                  </a:cubicBezTo>
                  <a:cubicBezTo>
                    <a:pt x="882" y="11"/>
                    <a:pt x="772" y="11"/>
                    <a:pt x="662" y="11"/>
                  </a:cubicBezTo>
                  <a:cubicBezTo>
                    <a:pt x="331" y="10"/>
                    <a:pt x="331" y="10"/>
                    <a:pt x="331" y="10"/>
                  </a:cubicBezTo>
                  <a:cubicBezTo>
                    <a:pt x="165" y="9"/>
                    <a:pt x="165" y="9"/>
                    <a:pt x="165" y="9"/>
                  </a:cubicBezTo>
                  <a:cubicBezTo>
                    <a:pt x="0" y="7"/>
                    <a:pt x="0" y="7"/>
                    <a:pt x="0" y="7"/>
                  </a:cubicBezTo>
                  <a:lnTo>
                    <a:pt x="0" y="3"/>
                  </a:lnTo>
                  <a:close/>
                </a:path>
              </a:pathLst>
            </a:custGeom>
            <a:gradFill>
              <a:gsLst>
                <a:gs pos="25000">
                  <a:schemeClr val="accent1">
                    <a:alpha val="0"/>
                  </a:schemeClr>
                </a:gs>
                <a:gs pos="78000">
                  <a:schemeClr val="accent1">
                    <a:alpha val="0"/>
                  </a:schemeClr>
                </a:gs>
                <a:gs pos="52000">
                  <a:schemeClr val="accent1"/>
                </a:gs>
              </a:gsLst>
              <a:lin ang="0" scaled="0"/>
            </a:gradFill>
            <a:ln w="38100" cap="rnd">
              <a:no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zh-CN" altLang="en-US"/>
            </a:p>
          </p:txBody>
        </p:sp>
        <p:pic>
          <p:nvPicPr>
            <p:cNvPr id="114" name="图片 113" descr="图片包含 电脑, 灯光, 键盘, 黑暗&#10;&#10;描述已自动生成"/>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718725" flipH="1">
              <a:off x="1467720" y="4320364"/>
              <a:ext cx="3215691" cy="184908"/>
            </a:xfrm>
            <a:prstGeom prst="rect">
              <a:avLst/>
            </a:prstGeom>
          </p:spPr>
        </p:pic>
      </p:grpSp>
      <p:grpSp>
        <p:nvGrpSpPr>
          <p:cNvPr id="116" name="组合 115"/>
          <p:cNvGrpSpPr/>
          <p:nvPr/>
        </p:nvGrpSpPr>
        <p:grpSpPr>
          <a:xfrm>
            <a:off x="6003546" y="1484457"/>
            <a:ext cx="184908" cy="4992687"/>
            <a:chOff x="2983112" y="1890857"/>
            <a:chExt cx="184908" cy="4992687"/>
          </a:xfrm>
        </p:grpSpPr>
        <p:sp>
          <p:nvSpPr>
            <p:cNvPr id="117" name="Freeform 5"/>
            <p:cNvSpPr/>
            <p:nvPr/>
          </p:nvSpPr>
          <p:spPr bwMode="auto">
            <a:xfrm rot="16717621">
              <a:off x="584913" y="4369201"/>
              <a:ext cx="4992687" cy="36000"/>
            </a:xfrm>
            <a:custGeom>
              <a:avLst/>
              <a:gdLst>
                <a:gd name="T0" fmla="*/ 0 w 1324"/>
                <a:gd name="T1" fmla="*/ 3 h 11"/>
                <a:gd name="T2" fmla="*/ 165 w 1324"/>
                <a:gd name="T3" fmla="*/ 2 h 11"/>
                <a:gd name="T4" fmla="*/ 331 w 1324"/>
                <a:gd name="T5" fmla="*/ 1 h 11"/>
                <a:gd name="T6" fmla="*/ 662 w 1324"/>
                <a:gd name="T7" fmla="*/ 0 h 11"/>
                <a:gd name="T8" fmla="*/ 993 w 1324"/>
                <a:gd name="T9" fmla="*/ 1 h 11"/>
                <a:gd name="T10" fmla="*/ 1158 w 1324"/>
                <a:gd name="T11" fmla="*/ 2 h 11"/>
                <a:gd name="T12" fmla="*/ 1324 w 1324"/>
                <a:gd name="T13" fmla="*/ 3 h 11"/>
                <a:gd name="T14" fmla="*/ 1324 w 1324"/>
                <a:gd name="T15" fmla="*/ 7 h 11"/>
                <a:gd name="T16" fmla="*/ 1158 w 1324"/>
                <a:gd name="T17" fmla="*/ 9 h 11"/>
                <a:gd name="T18" fmla="*/ 993 w 1324"/>
                <a:gd name="T19" fmla="*/ 10 h 11"/>
                <a:gd name="T20" fmla="*/ 662 w 1324"/>
                <a:gd name="T21" fmla="*/ 11 h 11"/>
                <a:gd name="T22" fmla="*/ 331 w 1324"/>
                <a:gd name="T23" fmla="*/ 10 h 11"/>
                <a:gd name="T24" fmla="*/ 165 w 1324"/>
                <a:gd name="T25" fmla="*/ 9 h 11"/>
                <a:gd name="T26" fmla="*/ 0 w 1324"/>
                <a:gd name="T27" fmla="*/ 7 h 11"/>
                <a:gd name="T28" fmla="*/ 0 w 1324"/>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4" h="11">
                  <a:moveTo>
                    <a:pt x="0" y="3"/>
                  </a:moveTo>
                  <a:cubicBezTo>
                    <a:pt x="165" y="2"/>
                    <a:pt x="165" y="2"/>
                    <a:pt x="165" y="2"/>
                  </a:cubicBezTo>
                  <a:cubicBezTo>
                    <a:pt x="331" y="1"/>
                    <a:pt x="331" y="1"/>
                    <a:pt x="331" y="1"/>
                  </a:cubicBezTo>
                  <a:cubicBezTo>
                    <a:pt x="662" y="0"/>
                    <a:pt x="662" y="0"/>
                    <a:pt x="662" y="0"/>
                  </a:cubicBezTo>
                  <a:cubicBezTo>
                    <a:pt x="772" y="0"/>
                    <a:pt x="882" y="0"/>
                    <a:pt x="993" y="1"/>
                  </a:cubicBezTo>
                  <a:cubicBezTo>
                    <a:pt x="1158" y="2"/>
                    <a:pt x="1158" y="2"/>
                    <a:pt x="1158" y="2"/>
                  </a:cubicBezTo>
                  <a:cubicBezTo>
                    <a:pt x="1324" y="3"/>
                    <a:pt x="1324" y="3"/>
                    <a:pt x="1324" y="3"/>
                  </a:cubicBezTo>
                  <a:cubicBezTo>
                    <a:pt x="1324" y="7"/>
                    <a:pt x="1324" y="7"/>
                    <a:pt x="1324" y="7"/>
                  </a:cubicBezTo>
                  <a:cubicBezTo>
                    <a:pt x="1158" y="9"/>
                    <a:pt x="1158" y="9"/>
                    <a:pt x="1158" y="9"/>
                  </a:cubicBezTo>
                  <a:cubicBezTo>
                    <a:pt x="993" y="10"/>
                    <a:pt x="993" y="10"/>
                    <a:pt x="993" y="10"/>
                  </a:cubicBezTo>
                  <a:cubicBezTo>
                    <a:pt x="882" y="11"/>
                    <a:pt x="772" y="11"/>
                    <a:pt x="662" y="11"/>
                  </a:cubicBezTo>
                  <a:cubicBezTo>
                    <a:pt x="331" y="10"/>
                    <a:pt x="331" y="10"/>
                    <a:pt x="331" y="10"/>
                  </a:cubicBezTo>
                  <a:cubicBezTo>
                    <a:pt x="165" y="9"/>
                    <a:pt x="165" y="9"/>
                    <a:pt x="165" y="9"/>
                  </a:cubicBezTo>
                  <a:cubicBezTo>
                    <a:pt x="0" y="7"/>
                    <a:pt x="0" y="7"/>
                    <a:pt x="0" y="7"/>
                  </a:cubicBezTo>
                  <a:lnTo>
                    <a:pt x="0" y="3"/>
                  </a:lnTo>
                  <a:close/>
                </a:path>
              </a:pathLst>
            </a:custGeom>
            <a:gradFill>
              <a:gsLst>
                <a:gs pos="25000">
                  <a:schemeClr val="accent1">
                    <a:alpha val="0"/>
                  </a:schemeClr>
                </a:gs>
                <a:gs pos="78000">
                  <a:schemeClr val="accent1">
                    <a:alpha val="0"/>
                  </a:schemeClr>
                </a:gs>
                <a:gs pos="52000">
                  <a:schemeClr val="accent1"/>
                </a:gs>
              </a:gsLst>
              <a:lin ang="0" scaled="0"/>
            </a:gradFill>
            <a:ln w="38100" cap="rnd">
              <a:no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zh-CN" altLang="en-US"/>
            </a:p>
          </p:txBody>
        </p:sp>
        <p:pic>
          <p:nvPicPr>
            <p:cNvPr id="118" name="图片 117" descr="图片包含 电脑, 灯光, 键盘, 黑暗&#10;&#10;描述已自动生成"/>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718725" flipH="1">
              <a:off x="1467720" y="4320364"/>
              <a:ext cx="3215691" cy="184908"/>
            </a:xfrm>
            <a:prstGeom prst="rect">
              <a:avLst/>
            </a:prstGeom>
          </p:spPr>
        </p:pic>
      </p:grpSp>
      <p:grpSp>
        <p:nvGrpSpPr>
          <p:cNvPr id="119" name="组合 118"/>
          <p:cNvGrpSpPr/>
          <p:nvPr/>
        </p:nvGrpSpPr>
        <p:grpSpPr>
          <a:xfrm>
            <a:off x="8899146" y="1484457"/>
            <a:ext cx="184908" cy="4992687"/>
            <a:chOff x="2983112" y="1890857"/>
            <a:chExt cx="184908" cy="4992687"/>
          </a:xfrm>
        </p:grpSpPr>
        <p:sp>
          <p:nvSpPr>
            <p:cNvPr id="120" name="Freeform 5"/>
            <p:cNvSpPr/>
            <p:nvPr/>
          </p:nvSpPr>
          <p:spPr bwMode="auto">
            <a:xfrm rot="16717621">
              <a:off x="584913" y="4369201"/>
              <a:ext cx="4992687" cy="36000"/>
            </a:xfrm>
            <a:custGeom>
              <a:avLst/>
              <a:gdLst>
                <a:gd name="T0" fmla="*/ 0 w 1324"/>
                <a:gd name="T1" fmla="*/ 3 h 11"/>
                <a:gd name="T2" fmla="*/ 165 w 1324"/>
                <a:gd name="T3" fmla="*/ 2 h 11"/>
                <a:gd name="T4" fmla="*/ 331 w 1324"/>
                <a:gd name="T5" fmla="*/ 1 h 11"/>
                <a:gd name="T6" fmla="*/ 662 w 1324"/>
                <a:gd name="T7" fmla="*/ 0 h 11"/>
                <a:gd name="T8" fmla="*/ 993 w 1324"/>
                <a:gd name="T9" fmla="*/ 1 h 11"/>
                <a:gd name="T10" fmla="*/ 1158 w 1324"/>
                <a:gd name="T11" fmla="*/ 2 h 11"/>
                <a:gd name="T12" fmla="*/ 1324 w 1324"/>
                <a:gd name="T13" fmla="*/ 3 h 11"/>
                <a:gd name="T14" fmla="*/ 1324 w 1324"/>
                <a:gd name="T15" fmla="*/ 7 h 11"/>
                <a:gd name="T16" fmla="*/ 1158 w 1324"/>
                <a:gd name="T17" fmla="*/ 9 h 11"/>
                <a:gd name="T18" fmla="*/ 993 w 1324"/>
                <a:gd name="T19" fmla="*/ 10 h 11"/>
                <a:gd name="T20" fmla="*/ 662 w 1324"/>
                <a:gd name="T21" fmla="*/ 11 h 11"/>
                <a:gd name="T22" fmla="*/ 331 w 1324"/>
                <a:gd name="T23" fmla="*/ 10 h 11"/>
                <a:gd name="T24" fmla="*/ 165 w 1324"/>
                <a:gd name="T25" fmla="*/ 9 h 11"/>
                <a:gd name="T26" fmla="*/ 0 w 1324"/>
                <a:gd name="T27" fmla="*/ 7 h 11"/>
                <a:gd name="T28" fmla="*/ 0 w 1324"/>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4" h="11">
                  <a:moveTo>
                    <a:pt x="0" y="3"/>
                  </a:moveTo>
                  <a:cubicBezTo>
                    <a:pt x="165" y="2"/>
                    <a:pt x="165" y="2"/>
                    <a:pt x="165" y="2"/>
                  </a:cubicBezTo>
                  <a:cubicBezTo>
                    <a:pt x="331" y="1"/>
                    <a:pt x="331" y="1"/>
                    <a:pt x="331" y="1"/>
                  </a:cubicBezTo>
                  <a:cubicBezTo>
                    <a:pt x="662" y="0"/>
                    <a:pt x="662" y="0"/>
                    <a:pt x="662" y="0"/>
                  </a:cubicBezTo>
                  <a:cubicBezTo>
                    <a:pt x="772" y="0"/>
                    <a:pt x="882" y="0"/>
                    <a:pt x="993" y="1"/>
                  </a:cubicBezTo>
                  <a:cubicBezTo>
                    <a:pt x="1158" y="2"/>
                    <a:pt x="1158" y="2"/>
                    <a:pt x="1158" y="2"/>
                  </a:cubicBezTo>
                  <a:cubicBezTo>
                    <a:pt x="1324" y="3"/>
                    <a:pt x="1324" y="3"/>
                    <a:pt x="1324" y="3"/>
                  </a:cubicBezTo>
                  <a:cubicBezTo>
                    <a:pt x="1324" y="7"/>
                    <a:pt x="1324" y="7"/>
                    <a:pt x="1324" y="7"/>
                  </a:cubicBezTo>
                  <a:cubicBezTo>
                    <a:pt x="1158" y="9"/>
                    <a:pt x="1158" y="9"/>
                    <a:pt x="1158" y="9"/>
                  </a:cubicBezTo>
                  <a:cubicBezTo>
                    <a:pt x="993" y="10"/>
                    <a:pt x="993" y="10"/>
                    <a:pt x="993" y="10"/>
                  </a:cubicBezTo>
                  <a:cubicBezTo>
                    <a:pt x="882" y="11"/>
                    <a:pt x="772" y="11"/>
                    <a:pt x="662" y="11"/>
                  </a:cubicBezTo>
                  <a:cubicBezTo>
                    <a:pt x="331" y="10"/>
                    <a:pt x="331" y="10"/>
                    <a:pt x="331" y="10"/>
                  </a:cubicBezTo>
                  <a:cubicBezTo>
                    <a:pt x="165" y="9"/>
                    <a:pt x="165" y="9"/>
                    <a:pt x="165" y="9"/>
                  </a:cubicBezTo>
                  <a:cubicBezTo>
                    <a:pt x="0" y="7"/>
                    <a:pt x="0" y="7"/>
                    <a:pt x="0" y="7"/>
                  </a:cubicBezTo>
                  <a:lnTo>
                    <a:pt x="0" y="3"/>
                  </a:lnTo>
                  <a:close/>
                </a:path>
              </a:pathLst>
            </a:custGeom>
            <a:gradFill>
              <a:gsLst>
                <a:gs pos="25000">
                  <a:schemeClr val="accent1">
                    <a:alpha val="0"/>
                  </a:schemeClr>
                </a:gs>
                <a:gs pos="78000">
                  <a:schemeClr val="accent1">
                    <a:alpha val="0"/>
                  </a:schemeClr>
                </a:gs>
                <a:gs pos="52000">
                  <a:schemeClr val="accent1"/>
                </a:gs>
              </a:gsLst>
              <a:lin ang="0" scaled="0"/>
            </a:gradFill>
            <a:ln w="38100" cap="rnd">
              <a:no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zh-CN" altLang="en-US"/>
            </a:p>
          </p:txBody>
        </p:sp>
        <p:pic>
          <p:nvPicPr>
            <p:cNvPr id="121" name="图片 120" descr="图片包含 电脑, 灯光, 键盘, 黑暗&#10;&#10;描述已自动生成"/>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718725" flipH="1">
              <a:off x="1467720" y="4320364"/>
              <a:ext cx="3215691" cy="184908"/>
            </a:xfrm>
            <a:prstGeom prst="rect">
              <a:avLst/>
            </a:prstGeom>
          </p:spPr>
        </p:pic>
      </p:grpSp>
      <p:grpSp>
        <p:nvGrpSpPr>
          <p:cNvPr id="122" name="组合 121"/>
          <p:cNvGrpSpPr/>
          <p:nvPr/>
        </p:nvGrpSpPr>
        <p:grpSpPr>
          <a:xfrm>
            <a:off x="1566290" y="2311084"/>
            <a:ext cx="489471" cy="381177"/>
            <a:chOff x="3571876" y="7399338"/>
            <a:chExt cx="538163" cy="419100"/>
          </a:xfrm>
        </p:grpSpPr>
        <p:sp>
          <p:nvSpPr>
            <p:cNvPr id="123" name="Freeform 22"/>
            <p:cNvSpPr/>
            <p:nvPr/>
          </p:nvSpPr>
          <p:spPr bwMode="auto">
            <a:xfrm>
              <a:off x="3571876" y="7399338"/>
              <a:ext cx="538163" cy="419100"/>
            </a:xfrm>
            <a:custGeom>
              <a:avLst/>
              <a:gdLst>
                <a:gd name="T0" fmla="*/ 0 w 140"/>
                <a:gd name="T1" fmla="*/ 37 h 109"/>
                <a:gd name="T2" fmla="*/ 0 w 140"/>
                <a:gd name="T3" fmla="*/ 0 h 109"/>
                <a:gd name="T4" fmla="*/ 140 w 140"/>
                <a:gd name="T5" fmla="*/ 0 h 109"/>
                <a:gd name="T6" fmla="*/ 140 w 140"/>
                <a:gd name="T7" fmla="*/ 37 h 109"/>
                <a:gd name="T8" fmla="*/ 127 w 140"/>
                <a:gd name="T9" fmla="*/ 55 h 109"/>
                <a:gd name="T10" fmla="*/ 140 w 140"/>
                <a:gd name="T11" fmla="*/ 73 h 109"/>
                <a:gd name="T12" fmla="*/ 140 w 140"/>
                <a:gd name="T13" fmla="*/ 109 h 109"/>
                <a:gd name="T14" fmla="*/ 0 w 140"/>
                <a:gd name="T15" fmla="*/ 109 h 109"/>
                <a:gd name="T16" fmla="*/ 0 w 140"/>
                <a:gd name="T17" fmla="*/ 73 h 109"/>
                <a:gd name="T18" fmla="*/ 13 w 140"/>
                <a:gd name="T19" fmla="*/ 55 h 109"/>
                <a:gd name="T20" fmla="*/ 0 w 140"/>
                <a:gd name="T21"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09">
                  <a:moveTo>
                    <a:pt x="0" y="37"/>
                  </a:moveTo>
                  <a:cubicBezTo>
                    <a:pt x="0" y="0"/>
                    <a:pt x="0" y="0"/>
                    <a:pt x="0" y="0"/>
                  </a:cubicBezTo>
                  <a:cubicBezTo>
                    <a:pt x="140" y="0"/>
                    <a:pt x="140" y="0"/>
                    <a:pt x="140" y="0"/>
                  </a:cubicBezTo>
                  <a:cubicBezTo>
                    <a:pt x="140" y="37"/>
                    <a:pt x="140" y="37"/>
                    <a:pt x="140" y="37"/>
                  </a:cubicBezTo>
                  <a:cubicBezTo>
                    <a:pt x="133" y="39"/>
                    <a:pt x="127" y="46"/>
                    <a:pt x="127" y="55"/>
                  </a:cubicBezTo>
                  <a:cubicBezTo>
                    <a:pt x="127" y="63"/>
                    <a:pt x="133" y="70"/>
                    <a:pt x="140" y="73"/>
                  </a:cubicBezTo>
                  <a:cubicBezTo>
                    <a:pt x="140" y="109"/>
                    <a:pt x="140" y="109"/>
                    <a:pt x="140" y="109"/>
                  </a:cubicBezTo>
                  <a:cubicBezTo>
                    <a:pt x="0" y="109"/>
                    <a:pt x="0" y="109"/>
                    <a:pt x="0" y="109"/>
                  </a:cubicBezTo>
                  <a:cubicBezTo>
                    <a:pt x="0" y="73"/>
                    <a:pt x="0" y="73"/>
                    <a:pt x="0" y="73"/>
                  </a:cubicBezTo>
                  <a:cubicBezTo>
                    <a:pt x="7" y="70"/>
                    <a:pt x="13" y="63"/>
                    <a:pt x="13" y="55"/>
                  </a:cubicBezTo>
                  <a:cubicBezTo>
                    <a:pt x="13" y="46"/>
                    <a:pt x="7" y="39"/>
                    <a:pt x="0" y="37"/>
                  </a:cubicBezTo>
                  <a:close/>
                </a:path>
              </a:pathLst>
            </a:custGeom>
            <a:noFill/>
            <a:ln w="1270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p>
          </p:txBody>
        </p:sp>
        <p:sp>
          <p:nvSpPr>
            <p:cNvPr id="124" name="Freeform 23"/>
            <p:cNvSpPr/>
            <p:nvPr/>
          </p:nvSpPr>
          <p:spPr bwMode="auto">
            <a:xfrm>
              <a:off x="3775076" y="7494588"/>
              <a:ext cx="134938" cy="66675"/>
            </a:xfrm>
            <a:custGeom>
              <a:avLst/>
              <a:gdLst>
                <a:gd name="T0" fmla="*/ 0 w 85"/>
                <a:gd name="T1" fmla="*/ 0 h 42"/>
                <a:gd name="T2" fmla="*/ 41 w 85"/>
                <a:gd name="T3" fmla="*/ 42 h 42"/>
                <a:gd name="T4" fmla="*/ 85 w 85"/>
                <a:gd name="T5" fmla="*/ 0 h 42"/>
              </a:gdLst>
              <a:ahLst/>
              <a:cxnLst>
                <a:cxn ang="0">
                  <a:pos x="T0" y="T1"/>
                </a:cxn>
                <a:cxn ang="0">
                  <a:pos x="T2" y="T3"/>
                </a:cxn>
                <a:cxn ang="0">
                  <a:pos x="T4" y="T5"/>
                </a:cxn>
              </a:cxnLst>
              <a:rect l="0" t="0" r="r" b="b"/>
              <a:pathLst>
                <a:path w="85" h="42">
                  <a:moveTo>
                    <a:pt x="0" y="0"/>
                  </a:moveTo>
                  <a:lnTo>
                    <a:pt x="41" y="42"/>
                  </a:lnTo>
                  <a:lnTo>
                    <a:pt x="85" y="0"/>
                  </a:lnTo>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Line 24"/>
            <p:cNvSpPr>
              <a:spLocks noChangeShapeType="1"/>
            </p:cNvSpPr>
            <p:nvPr/>
          </p:nvSpPr>
          <p:spPr bwMode="auto">
            <a:xfrm>
              <a:off x="3760788" y="7575551"/>
              <a:ext cx="160338" cy="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6" name="Line 25"/>
            <p:cNvSpPr>
              <a:spLocks noChangeShapeType="1"/>
            </p:cNvSpPr>
            <p:nvPr/>
          </p:nvSpPr>
          <p:spPr bwMode="auto">
            <a:xfrm>
              <a:off x="3760788" y="7661276"/>
              <a:ext cx="160338" cy="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7" name="Line 26"/>
            <p:cNvSpPr>
              <a:spLocks noChangeShapeType="1"/>
            </p:cNvSpPr>
            <p:nvPr/>
          </p:nvSpPr>
          <p:spPr bwMode="auto">
            <a:xfrm>
              <a:off x="3840163" y="7575551"/>
              <a:ext cx="0" cy="161925"/>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07" name="组合 106"/>
          <p:cNvGrpSpPr/>
          <p:nvPr/>
        </p:nvGrpSpPr>
        <p:grpSpPr>
          <a:xfrm>
            <a:off x="4398864" y="2269282"/>
            <a:ext cx="532348" cy="511176"/>
            <a:chOff x="3797301" y="7402513"/>
            <a:chExt cx="558800" cy="536576"/>
          </a:xfrm>
        </p:grpSpPr>
        <p:sp>
          <p:nvSpPr>
            <p:cNvPr id="21" name="Freeform 11"/>
            <p:cNvSpPr/>
            <p:nvPr/>
          </p:nvSpPr>
          <p:spPr bwMode="auto">
            <a:xfrm>
              <a:off x="3797301" y="7540626"/>
              <a:ext cx="558800" cy="398463"/>
            </a:xfrm>
            <a:custGeom>
              <a:avLst/>
              <a:gdLst>
                <a:gd name="T0" fmla="*/ 42 w 146"/>
                <a:gd name="T1" fmla="*/ 0 h 104"/>
                <a:gd name="T2" fmla="*/ 73 w 146"/>
                <a:gd name="T3" fmla="*/ 6 h 104"/>
                <a:gd name="T4" fmla="*/ 105 w 146"/>
                <a:gd name="T5" fmla="*/ 0 h 104"/>
                <a:gd name="T6" fmla="*/ 139 w 146"/>
                <a:gd name="T7" fmla="*/ 63 h 104"/>
                <a:gd name="T8" fmla="*/ 108 w 146"/>
                <a:gd name="T9" fmla="*/ 104 h 104"/>
                <a:gd name="T10" fmla="*/ 38 w 146"/>
                <a:gd name="T11" fmla="*/ 104 h 104"/>
                <a:gd name="T12" fmla="*/ 7 w 146"/>
                <a:gd name="T13" fmla="*/ 64 h 104"/>
                <a:gd name="T14" fmla="*/ 42 w 146"/>
                <a:gd name="T15" fmla="*/ 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04">
                  <a:moveTo>
                    <a:pt x="42" y="0"/>
                  </a:moveTo>
                  <a:cubicBezTo>
                    <a:pt x="56" y="6"/>
                    <a:pt x="73" y="6"/>
                    <a:pt x="73" y="6"/>
                  </a:cubicBezTo>
                  <a:cubicBezTo>
                    <a:pt x="73" y="6"/>
                    <a:pt x="90" y="6"/>
                    <a:pt x="105" y="0"/>
                  </a:cubicBezTo>
                  <a:cubicBezTo>
                    <a:pt x="120" y="19"/>
                    <a:pt x="131" y="43"/>
                    <a:pt x="139" y="63"/>
                  </a:cubicBezTo>
                  <a:cubicBezTo>
                    <a:pt x="146" y="84"/>
                    <a:pt x="130" y="104"/>
                    <a:pt x="108" y="104"/>
                  </a:cubicBezTo>
                  <a:cubicBezTo>
                    <a:pt x="38" y="104"/>
                    <a:pt x="38" y="104"/>
                    <a:pt x="38" y="104"/>
                  </a:cubicBezTo>
                  <a:cubicBezTo>
                    <a:pt x="16" y="104"/>
                    <a:pt x="0" y="84"/>
                    <a:pt x="7" y="64"/>
                  </a:cubicBezTo>
                  <a:cubicBezTo>
                    <a:pt x="15" y="43"/>
                    <a:pt x="26" y="19"/>
                    <a:pt x="42" y="0"/>
                  </a:cubicBez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 name="Line 12"/>
            <p:cNvSpPr>
              <a:spLocks noChangeShapeType="1"/>
            </p:cNvSpPr>
            <p:nvPr/>
          </p:nvSpPr>
          <p:spPr bwMode="auto">
            <a:xfrm>
              <a:off x="3995738" y="7724776"/>
              <a:ext cx="161925"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13"/>
            <p:cNvSpPr>
              <a:spLocks noChangeShapeType="1"/>
            </p:cNvSpPr>
            <p:nvPr/>
          </p:nvSpPr>
          <p:spPr bwMode="auto">
            <a:xfrm>
              <a:off x="3995738" y="7805738"/>
              <a:ext cx="161925"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4" name="Line 14"/>
            <p:cNvSpPr>
              <a:spLocks noChangeShapeType="1"/>
            </p:cNvSpPr>
            <p:nvPr/>
          </p:nvSpPr>
          <p:spPr bwMode="auto">
            <a:xfrm>
              <a:off x="4076701" y="7724776"/>
              <a:ext cx="0" cy="13335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Freeform 15"/>
            <p:cNvSpPr/>
            <p:nvPr/>
          </p:nvSpPr>
          <p:spPr bwMode="auto">
            <a:xfrm>
              <a:off x="3995738" y="7643813"/>
              <a:ext cx="161925" cy="80963"/>
            </a:xfrm>
            <a:custGeom>
              <a:avLst/>
              <a:gdLst>
                <a:gd name="T0" fmla="*/ 102 w 102"/>
                <a:gd name="T1" fmla="*/ 0 h 51"/>
                <a:gd name="T2" fmla="*/ 51 w 102"/>
                <a:gd name="T3" fmla="*/ 51 h 51"/>
                <a:gd name="T4" fmla="*/ 0 w 102"/>
                <a:gd name="T5" fmla="*/ 0 h 51"/>
              </a:gdLst>
              <a:ahLst/>
              <a:cxnLst>
                <a:cxn ang="0">
                  <a:pos x="T0" y="T1"/>
                </a:cxn>
                <a:cxn ang="0">
                  <a:pos x="T2" y="T3"/>
                </a:cxn>
                <a:cxn ang="0">
                  <a:pos x="T4" y="T5"/>
                </a:cxn>
              </a:cxnLst>
              <a:rect l="0" t="0" r="r" b="b"/>
              <a:pathLst>
                <a:path w="102" h="51">
                  <a:moveTo>
                    <a:pt x="102" y="0"/>
                  </a:moveTo>
                  <a:lnTo>
                    <a:pt x="51" y="51"/>
                  </a:lnTo>
                  <a:lnTo>
                    <a:pt x="0" y="0"/>
                  </a:lnTo>
                </a:path>
              </a:pathLst>
            </a:cu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Oval 16"/>
            <p:cNvSpPr>
              <a:spLocks noChangeArrowheads="1"/>
            </p:cNvSpPr>
            <p:nvPr/>
          </p:nvSpPr>
          <p:spPr bwMode="auto">
            <a:xfrm>
              <a:off x="3903663" y="7402513"/>
              <a:ext cx="349250" cy="160338"/>
            </a:xfrm>
            <a:prstGeom prst="ellipse">
              <a:avLst/>
            </a:pr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56" name="组合 155"/>
          <p:cNvGrpSpPr/>
          <p:nvPr/>
        </p:nvGrpSpPr>
        <p:grpSpPr>
          <a:xfrm>
            <a:off x="10098944" y="2287373"/>
            <a:ext cx="501712" cy="474994"/>
            <a:chOff x="5915025" y="7183438"/>
            <a:chExt cx="536575" cy="508000"/>
          </a:xfrm>
        </p:grpSpPr>
        <p:sp>
          <p:nvSpPr>
            <p:cNvPr id="141" name="Oval 22"/>
            <p:cNvSpPr>
              <a:spLocks noChangeArrowheads="1"/>
            </p:cNvSpPr>
            <p:nvPr/>
          </p:nvSpPr>
          <p:spPr bwMode="auto">
            <a:xfrm>
              <a:off x="6145213" y="7385050"/>
              <a:ext cx="80963" cy="80963"/>
            </a:xfrm>
            <a:prstGeom prst="ellipse">
              <a:avLst/>
            </a:prstGeom>
            <a:noFill/>
            <a:ln w="9525">
              <a:solidFill>
                <a:schemeClr val="bg1"/>
              </a:solidFill>
              <a:round/>
            </a:ln>
          </p:spPr>
          <p:txBody>
            <a:bodyPr vert="horz" wrap="square" lIns="91440" tIns="45720" rIns="91440" bIns="45720" numCol="1" anchor="t" anchorCtr="0" compatLnSpc="1"/>
            <a:lstStyle/>
            <a:p>
              <a:endParaRPr lang="zh-CN" altLang="en-US" dirty="0"/>
            </a:p>
          </p:txBody>
        </p:sp>
        <p:sp>
          <p:nvSpPr>
            <p:cNvPr id="142" name="Freeform 23"/>
            <p:cNvSpPr>
              <a:spLocks noEditPoints="1"/>
            </p:cNvSpPr>
            <p:nvPr/>
          </p:nvSpPr>
          <p:spPr bwMode="auto">
            <a:xfrm>
              <a:off x="5915025" y="7183438"/>
              <a:ext cx="536575" cy="508000"/>
            </a:xfrm>
            <a:custGeom>
              <a:avLst/>
              <a:gdLst>
                <a:gd name="T0" fmla="*/ 53 w 140"/>
                <a:gd name="T1" fmla="*/ 89 h 133"/>
                <a:gd name="T2" fmla="*/ 70 w 140"/>
                <a:gd name="T3" fmla="*/ 94 h 133"/>
                <a:gd name="T4" fmla="*/ 87 w 140"/>
                <a:gd name="T5" fmla="*/ 89 h 133"/>
                <a:gd name="T6" fmla="*/ 109 w 140"/>
                <a:gd name="T7" fmla="*/ 121 h 133"/>
                <a:gd name="T8" fmla="*/ 70 w 140"/>
                <a:gd name="T9" fmla="*/ 133 h 133"/>
                <a:gd name="T10" fmla="*/ 31 w 140"/>
                <a:gd name="T11" fmla="*/ 121 h 133"/>
                <a:gd name="T12" fmla="*/ 53 w 140"/>
                <a:gd name="T13" fmla="*/ 89 h 133"/>
                <a:gd name="T14" fmla="*/ 39 w 140"/>
                <a:gd name="T15" fmla="*/ 65 h 133"/>
                <a:gd name="T16" fmla="*/ 0 w 140"/>
                <a:gd name="T17" fmla="*/ 67 h 133"/>
                <a:gd name="T18" fmla="*/ 0 w 140"/>
                <a:gd name="T19" fmla="*/ 63 h 133"/>
                <a:gd name="T20" fmla="*/ 39 w 140"/>
                <a:gd name="T21" fmla="*/ 0 h 133"/>
                <a:gd name="T22" fmla="*/ 56 w 140"/>
                <a:gd name="T23" fmla="*/ 35 h 133"/>
                <a:gd name="T24" fmla="*/ 39 w 140"/>
                <a:gd name="T25" fmla="*/ 63 h 133"/>
                <a:gd name="T26" fmla="*/ 39 w 140"/>
                <a:gd name="T27" fmla="*/ 65 h 133"/>
                <a:gd name="T28" fmla="*/ 84 w 140"/>
                <a:gd name="T29" fmla="*/ 35 h 133"/>
                <a:gd name="T30" fmla="*/ 101 w 140"/>
                <a:gd name="T31" fmla="*/ 0 h 133"/>
                <a:gd name="T32" fmla="*/ 140 w 140"/>
                <a:gd name="T33" fmla="*/ 63 h 133"/>
                <a:gd name="T34" fmla="*/ 140 w 140"/>
                <a:gd name="T35" fmla="*/ 67 h 133"/>
                <a:gd name="T36" fmla="*/ 101 w 140"/>
                <a:gd name="T37" fmla="*/ 65 h 133"/>
                <a:gd name="T38" fmla="*/ 102 w 140"/>
                <a:gd name="T39" fmla="*/ 63 h 133"/>
                <a:gd name="T40" fmla="*/ 84 w 140"/>
                <a:gd name="T41" fmla="*/ 3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33">
                  <a:moveTo>
                    <a:pt x="53" y="89"/>
                  </a:moveTo>
                  <a:cubicBezTo>
                    <a:pt x="58" y="92"/>
                    <a:pt x="64" y="94"/>
                    <a:pt x="70" y="94"/>
                  </a:cubicBezTo>
                  <a:cubicBezTo>
                    <a:pt x="76" y="94"/>
                    <a:pt x="82" y="92"/>
                    <a:pt x="87" y="89"/>
                  </a:cubicBezTo>
                  <a:cubicBezTo>
                    <a:pt x="109" y="121"/>
                    <a:pt x="109" y="121"/>
                    <a:pt x="109" y="121"/>
                  </a:cubicBezTo>
                  <a:cubicBezTo>
                    <a:pt x="98" y="129"/>
                    <a:pt x="84" y="133"/>
                    <a:pt x="70" y="133"/>
                  </a:cubicBezTo>
                  <a:cubicBezTo>
                    <a:pt x="56" y="133"/>
                    <a:pt x="42" y="129"/>
                    <a:pt x="31" y="121"/>
                  </a:cubicBezTo>
                  <a:lnTo>
                    <a:pt x="53" y="89"/>
                  </a:lnTo>
                  <a:close/>
                  <a:moveTo>
                    <a:pt x="39" y="65"/>
                  </a:moveTo>
                  <a:cubicBezTo>
                    <a:pt x="0" y="67"/>
                    <a:pt x="0" y="67"/>
                    <a:pt x="0" y="67"/>
                  </a:cubicBezTo>
                  <a:cubicBezTo>
                    <a:pt x="0" y="66"/>
                    <a:pt x="0" y="64"/>
                    <a:pt x="0" y="63"/>
                  </a:cubicBezTo>
                  <a:cubicBezTo>
                    <a:pt x="0" y="35"/>
                    <a:pt x="16" y="12"/>
                    <a:pt x="39" y="0"/>
                  </a:cubicBezTo>
                  <a:cubicBezTo>
                    <a:pt x="56" y="35"/>
                    <a:pt x="56" y="35"/>
                    <a:pt x="56" y="35"/>
                  </a:cubicBezTo>
                  <a:cubicBezTo>
                    <a:pt x="46" y="40"/>
                    <a:pt x="39" y="50"/>
                    <a:pt x="39" y="63"/>
                  </a:cubicBezTo>
                  <a:cubicBezTo>
                    <a:pt x="39" y="63"/>
                    <a:pt x="39" y="64"/>
                    <a:pt x="39" y="65"/>
                  </a:cubicBezTo>
                  <a:close/>
                  <a:moveTo>
                    <a:pt x="84" y="35"/>
                  </a:moveTo>
                  <a:cubicBezTo>
                    <a:pt x="101" y="0"/>
                    <a:pt x="101" y="0"/>
                    <a:pt x="101" y="0"/>
                  </a:cubicBezTo>
                  <a:cubicBezTo>
                    <a:pt x="124" y="12"/>
                    <a:pt x="140" y="35"/>
                    <a:pt x="140" y="63"/>
                  </a:cubicBezTo>
                  <a:cubicBezTo>
                    <a:pt x="140" y="64"/>
                    <a:pt x="140" y="66"/>
                    <a:pt x="140" y="67"/>
                  </a:cubicBezTo>
                  <a:cubicBezTo>
                    <a:pt x="101" y="65"/>
                    <a:pt x="101" y="65"/>
                    <a:pt x="101" y="65"/>
                  </a:cubicBezTo>
                  <a:cubicBezTo>
                    <a:pt x="101" y="64"/>
                    <a:pt x="102" y="63"/>
                    <a:pt x="102" y="63"/>
                  </a:cubicBezTo>
                  <a:cubicBezTo>
                    <a:pt x="102" y="50"/>
                    <a:pt x="94" y="40"/>
                    <a:pt x="84" y="35"/>
                  </a:cubicBez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55" name="组合 154"/>
          <p:cNvGrpSpPr/>
          <p:nvPr/>
        </p:nvGrpSpPr>
        <p:grpSpPr>
          <a:xfrm>
            <a:off x="7269181" y="2286632"/>
            <a:ext cx="476476" cy="476476"/>
            <a:chOff x="4514850" y="7051675"/>
            <a:chExt cx="509587" cy="509588"/>
          </a:xfrm>
        </p:grpSpPr>
        <p:sp>
          <p:nvSpPr>
            <p:cNvPr id="150" name="Freeform 29"/>
            <p:cNvSpPr/>
            <p:nvPr/>
          </p:nvSpPr>
          <p:spPr bwMode="auto">
            <a:xfrm>
              <a:off x="4514850" y="7239000"/>
              <a:ext cx="509587" cy="322263"/>
            </a:xfrm>
            <a:custGeom>
              <a:avLst/>
              <a:gdLst>
                <a:gd name="T0" fmla="*/ 0 w 133"/>
                <a:gd name="T1" fmla="*/ 0 h 84"/>
                <a:gd name="T2" fmla="*/ 133 w 133"/>
                <a:gd name="T3" fmla="*/ 0 h 84"/>
                <a:gd name="T4" fmla="*/ 133 w 133"/>
                <a:gd name="T5" fmla="*/ 77 h 84"/>
                <a:gd name="T6" fmla="*/ 126 w 133"/>
                <a:gd name="T7" fmla="*/ 84 h 84"/>
                <a:gd name="T8" fmla="*/ 7 w 133"/>
                <a:gd name="T9" fmla="*/ 84 h 84"/>
                <a:gd name="T10" fmla="*/ 0 w 133"/>
                <a:gd name="T11" fmla="*/ 77 h 84"/>
                <a:gd name="T12" fmla="*/ 0 w 13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133" h="84">
                  <a:moveTo>
                    <a:pt x="0" y="0"/>
                  </a:moveTo>
                  <a:cubicBezTo>
                    <a:pt x="133" y="0"/>
                    <a:pt x="133" y="0"/>
                    <a:pt x="133" y="0"/>
                  </a:cubicBezTo>
                  <a:cubicBezTo>
                    <a:pt x="133" y="77"/>
                    <a:pt x="133" y="77"/>
                    <a:pt x="133" y="77"/>
                  </a:cubicBezTo>
                  <a:cubicBezTo>
                    <a:pt x="133" y="80"/>
                    <a:pt x="129" y="84"/>
                    <a:pt x="126" y="84"/>
                  </a:cubicBezTo>
                  <a:cubicBezTo>
                    <a:pt x="7" y="84"/>
                    <a:pt x="7" y="84"/>
                    <a:pt x="7" y="84"/>
                  </a:cubicBezTo>
                  <a:cubicBezTo>
                    <a:pt x="3" y="84"/>
                    <a:pt x="0" y="80"/>
                    <a:pt x="0" y="77"/>
                  </a:cubicBezTo>
                  <a:lnTo>
                    <a:pt x="0" y="0"/>
                  </a:ln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1" name="Freeform 30"/>
            <p:cNvSpPr/>
            <p:nvPr/>
          </p:nvSpPr>
          <p:spPr bwMode="auto">
            <a:xfrm>
              <a:off x="4514850" y="7089775"/>
              <a:ext cx="509587" cy="149225"/>
            </a:xfrm>
            <a:custGeom>
              <a:avLst/>
              <a:gdLst>
                <a:gd name="T0" fmla="*/ 0 w 133"/>
                <a:gd name="T1" fmla="*/ 7 h 39"/>
                <a:gd name="T2" fmla="*/ 7 w 133"/>
                <a:gd name="T3" fmla="*/ 0 h 39"/>
                <a:gd name="T4" fmla="*/ 126 w 133"/>
                <a:gd name="T5" fmla="*/ 0 h 39"/>
                <a:gd name="T6" fmla="*/ 133 w 133"/>
                <a:gd name="T7" fmla="*/ 7 h 39"/>
                <a:gd name="T8" fmla="*/ 133 w 133"/>
                <a:gd name="T9" fmla="*/ 39 h 39"/>
                <a:gd name="T10" fmla="*/ 0 w 133"/>
                <a:gd name="T11" fmla="*/ 39 h 39"/>
                <a:gd name="T12" fmla="*/ 0 w 133"/>
                <a:gd name="T13" fmla="*/ 7 h 39"/>
              </a:gdLst>
              <a:ahLst/>
              <a:cxnLst>
                <a:cxn ang="0">
                  <a:pos x="T0" y="T1"/>
                </a:cxn>
                <a:cxn ang="0">
                  <a:pos x="T2" y="T3"/>
                </a:cxn>
                <a:cxn ang="0">
                  <a:pos x="T4" y="T5"/>
                </a:cxn>
                <a:cxn ang="0">
                  <a:pos x="T6" y="T7"/>
                </a:cxn>
                <a:cxn ang="0">
                  <a:pos x="T8" y="T9"/>
                </a:cxn>
                <a:cxn ang="0">
                  <a:pos x="T10" y="T11"/>
                </a:cxn>
                <a:cxn ang="0">
                  <a:pos x="T12" y="T13"/>
                </a:cxn>
              </a:cxnLst>
              <a:rect l="0" t="0" r="r" b="b"/>
              <a:pathLst>
                <a:path w="133" h="39">
                  <a:moveTo>
                    <a:pt x="0" y="7"/>
                  </a:moveTo>
                  <a:cubicBezTo>
                    <a:pt x="0" y="3"/>
                    <a:pt x="3" y="0"/>
                    <a:pt x="7" y="0"/>
                  </a:cubicBezTo>
                  <a:cubicBezTo>
                    <a:pt x="126" y="0"/>
                    <a:pt x="126" y="0"/>
                    <a:pt x="126" y="0"/>
                  </a:cubicBezTo>
                  <a:cubicBezTo>
                    <a:pt x="129" y="0"/>
                    <a:pt x="133" y="3"/>
                    <a:pt x="133" y="7"/>
                  </a:cubicBezTo>
                  <a:cubicBezTo>
                    <a:pt x="133" y="39"/>
                    <a:pt x="133" y="39"/>
                    <a:pt x="133" y="39"/>
                  </a:cubicBezTo>
                  <a:cubicBezTo>
                    <a:pt x="0" y="39"/>
                    <a:pt x="0" y="39"/>
                    <a:pt x="0" y="39"/>
                  </a:cubicBezTo>
                  <a:lnTo>
                    <a:pt x="0" y="7"/>
                  </a:ln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31"/>
            <p:cNvSpPr/>
            <p:nvPr/>
          </p:nvSpPr>
          <p:spPr bwMode="auto">
            <a:xfrm>
              <a:off x="4660900" y="7319963"/>
              <a:ext cx="241300" cy="160338"/>
            </a:xfrm>
            <a:custGeom>
              <a:avLst/>
              <a:gdLst>
                <a:gd name="T0" fmla="*/ 0 w 152"/>
                <a:gd name="T1" fmla="*/ 50 h 101"/>
                <a:gd name="T2" fmla="*/ 51 w 152"/>
                <a:gd name="T3" fmla="*/ 101 h 101"/>
                <a:gd name="T4" fmla="*/ 152 w 152"/>
                <a:gd name="T5" fmla="*/ 0 h 101"/>
              </a:gdLst>
              <a:ahLst/>
              <a:cxnLst>
                <a:cxn ang="0">
                  <a:pos x="T0" y="T1"/>
                </a:cxn>
                <a:cxn ang="0">
                  <a:pos x="T2" y="T3"/>
                </a:cxn>
                <a:cxn ang="0">
                  <a:pos x="T4" y="T5"/>
                </a:cxn>
              </a:cxnLst>
              <a:rect l="0" t="0" r="r" b="b"/>
              <a:pathLst>
                <a:path w="152" h="101">
                  <a:moveTo>
                    <a:pt x="0" y="50"/>
                  </a:moveTo>
                  <a:lnTo>
                    <a:pt x="51" y="101"/>
                  </a:lnTo>
                  <a:lnTo>
                    <a:pt x="152" y="0"/>
                  </a:lnTo>
                </a:path>
              </a:pathLst>
            </a:cu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Line 32"/>
            <p:cNvSpPr>
              <a:spLocks noChangeShapeType="1"/>
            </p:cNvSpPr>
            <p:nvPr/>
          </p:nvSpPr>
          <p:spPr bwMode="auto">
            <a:xfrm>
              <a:off x="4660900" y="7051675"/>
              <a:ext cx="0" cy="106363"/>
            </a:xfrm>
            <a:prstGeom prst="line">
              <a:avLst/>
            </a:prstGeom>
            <a:noFill/>
            <a:ln w="9525"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4" name="Line 33"/>
            <p:cNvSpPr>
              <a:spLocks noChangeShapeType="1"/>
            </p:cNvSpPr>
            <p:nvPr/>
          </p:nvSpPr>
          <p:spPr bwMode="auto">
            <a:xfrm>
              <a:off x="4875213" y="7051675"/>
              <a:ext cx="0" cy="106363"/>
            </a:xfrm>
            <a:prstGeom prst="line">
              <a:avLst/>
            </a:prstGeom>
            <a:noFill/>
            <a:ln w="9525"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58" name="组合 157"/>
          <p:cNvGrpSpPr/>
          <p:nvPr/>
        </p:nvGrpSpPr>
        <p:grpSpPr>
          <a:xfrm>
            <a:off x="1824038" y="5795011"/>
            <a:ext cx="8383587" cy="1062989"/>
            <a:chOff x="1824038" y="5795011"/>
            <a:chExt cx="8383587" cy="1062989"/>
          </a:xfrm>
        </p:grpSpPr>
        <p:grpSp>
          <p:nvGrpSpPr>
            <p:cNvPr id="157" name="组合 156"/>
            <p:cNvGrpSpPr/>
            <p:nvPr/>
          </p:nvGrpSpPr>
          <p:grpSpPr>
            <a:xfrm>
              <a:off x="7373938" y="5943600"/>
              <a:ext cx="2833687" cy="630237"/>
              <a:chOff x="1824038" y="8491538"/>
              <a:chExt cx="2833687" cy="630237"/>
            </a:xfrm>
          </p:grpSpPr>
          <p:cxnSp>
            <p:nvCxnSpPr>
              <p:cNvPr id="169" name="直接连接符 168"/>
              <p:cNvCxnSpPr/>
              <p:nvPr/>
            </p:nvCxnSpPr>
            <p:spPr>
              <a:xfrm flipV="1">
                <a:off x="1824038" y="8491538"/>
                <a:ext cx="0" cy="630237"/>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4657725" y="8591551"/>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72" name="直接连接符 171"/>
            <p:cNvCxnSpPr/>
            <p:nvPr/>
          </p:nvCxnSpPr>
          <p:spPr>
            <a:xfrm flipV="1">
              <a:off x="1824038" y="6089015"/>
              <a:ext cx="0" cy="680085"/>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3618865" y="5795011"/>
              <a:ext cx="0" cy="387350"/>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V="1">
              <a:off x="4880021" y="6345556"/>
              <a:ext cx="0" cy="512444"/>
            </a:xfrm>
            <a:prstGeom prst="line">
              <a:avLst/>
            </a:prstGeom>
            <a:ln w="9525" cap="rnd">
              <a:gradFill>
                <a:gsLst>
                  <a:gs pos="0">
                    <a:schemeClr val="accent1">
                      <a:alpha val="0"/>
                    </a:schemeClr>
                  </a:gs>
                  <a:gs pos="100000">
                    <a:schemeClr val="accent1">
                      <a:alpha val="4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129"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2540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400488" y="1054100"/>
            <a:ext cx="770826" cy="770826"/>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866728" y="4465904"/>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315546" y="-234496"/>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flipH="1">
            <a:off x="7253288" y="656340"/>
            <a:ext cx="3914873" cy="172329"/>
            <a:chOff x="379932" y="656340"/>
            <a:chExt cx="3561080" cy="172329"/>
          </a:xfrm>
        </p:grpSpPr>
        <p:sp>
          <p:nvSpPr>
            <p:cNvPr id="129" name="任意多边形: 形状 128"/>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5658545" y="1464548"/>
            <a:ext cx="874911" cy="45719"/>
            <a:chOff x="5565531" y="1568626"/>
            <a:chExt cx="1060938" cy="55440"/>
          </a:xfrm>
        </p:grpSpPr>
        <p:cxnSp>
          <p:nvCxnSpPr>
            <p:cNvPr id="133" name="直接连接符 132"/>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4971312" y="429953"/>
            <a:ext cx="2249376" cy="568361"/>
            <a:chOff x="3973624" y="462786"/>
            <a:chExt cx="4244752" cy="568361"/>
          </a:xfrm>
        </p:grpSpPr>
        <p:sp>
          <p:nvSpPr>
            <p:cNvPr id="136" name="文本框 135"/>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战略规划</a:t>
              </a:r>
              <a:endPar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37" name="文本框 136"/>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战略规划</a:t>
              </a:r>
              <a:endParaRPr lang="zh-CN" altLang="en-US" sz="3600" dirty="0">
                <a:solidFill>
                  <a:schemeClr val="bg1"/>
                </a:solidFill>
                <a:latin typeface="+mj-ea"/>
                <a:ea typeface="+mj-ea"/>
              </a:endParaRPr>
            </a:p>
          </p:txBody>
        </p:sp>
      </p:grpSp>
      <p:sp>
        <p:nvSpPr>
          <p:cNvPr id="138" name="文本框 137"/>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endParaRPr lang="zh-CN" altLang="en-US" sz="1600" spc="0" dirty="0">
              <a:solidFill>
                <a:schemeClr val="bg1"/>
              </a:solidFill>
              <a:latin typeface="+mj-ea"/>
              <a:ea typeface="+mj-ea"/>
            </a:endParaRPr>
          </a:p>
        </p:txBody>
      </p:sp>
      <p:grpSp>
        <p:nvGrpSpPr>
          <p:cNvPr id="139" name="组合 138"/>
          <p:cNvGrpSpPr/>
          <p:nvPr/>
        </p:nvGrpSpPr>
        <p:grpSpPr>
          <a:xfrm>
            <a:off x="919063" y="656340"/>
            <a:ext cx="3867249" cy="172329"/>
            <a:chOff x="379932" y="656340"/>
            <a:chExt cx="3561080" cy="172329"/>
          </a:xfrm>
        </p:grpSpPr>
        <p:sp>
          <p:nvSpPr>
            <p:cNvPr id="145" name="任意多边形: 形状 144"/>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形状 33"/>
          <p:cNvSpPr/>
          <p:nvPr/>
        </p:nvSpPr>
        <p:spPr>
          <a:xfrm>
            <a:off x="-1752600" y="3189549"/>
            <a:ext cx="14420850" cy="4305300"/>
          </a:xfrm>
          <a:custGeom>
            <a:avLst/>
            <a:gdLst>
              <a:gd name="connsiteX0" fmla="*/ 0 w 14363700"/>
              <a:gd name="connsiteY0" fmla="*/ 4114800 h 4114800"/>
              <a:gd name="connsiteX1" fmla="*/ 2228850 w 14363700"/>
              <a:gd name="connsiteY1" fmla="*/ 2171700 h 4114800"/>
              <a:gd name="connsiteX2" fmla="*/ 5772150 w 14363700"/>
              <a:gd name="connsiteY2" fmla="*/ 3543300 h 4114800"/>
              <a:gd name="connsiteX3" fmla="*/ 8724900 w 14363700"/>
              <a:gd name="connsiteY3" fmla="*/ 1123950 h 4114800"/>
              <a:gd name="connsiteX4" fmla="*/ 11677650 w 14363700"/>
              <a:gd name="connsiteY4" fmla="*/ 2266950 h 4114800"/>
              <a:gd name="connsiteX5" fmla="*/ 14363700 w 14363700"/>
              <a:gd name="connsiteY5" fmla="*/ 0 h 4114800"/>
              <a:gd name="connsiteX0-1" fmla="*/ 0 w 14363700"/>
              <a:gd name="connsiteY0-2" fmla="*/ 4114800 h 4114800"/>
              <a:gd name="connsiteX1-3" fmla="*/ 2228850 w 14363700"/>
              <a:gd name="connsiteY1-4" fmla="*/ 2171700 h 4114800"/>
              <a:gd name="connsiteX2-5" fmla="*/ 5792582 w 14363700"/>
              <a:gd name="connsiteY2-6" fmla="*/ 2705100 h 4114800"/>
              <a:gd name="connsiteX3-7" fmla="*/ 8724900 w 14363700"/>
              <a:gd name="connsiteY3-8" fmla="*/ 1123950 h 4114800"/>
              <a:gd name="connsiteX4-9" fmla="*/ 11677650 w 14363700"/>
              <a:gd name="connsiteY4-10" fmla="*/ 2266950 h 4114800"/>
              <a:gd name="connsiteX5-11" fmla="*/ 14363700 w 14363700"/>
              <a:gd name="connsiteY5-12" fmla="*/ 0 h 4114800"/>
              <a:gd name="connsiteX0-13" fmla="*/ 0 w 14363700"/>
              <a:gd name="connsiteY0-14" fmla="*/ 4114800 h 4114800"/>
              <a:gd name="connsiteX1-15" fmla="*/ 2228850 w 14363700"/>
              <a:gd name="connsiteY1-16" fmla="*/ 2171700 h 4114800"/>
              <a:gd name="connsiteX2-17" fmla="*/ 5792582 w 14363700"/>
              <a:gd name="connsiteY2-18" fmla="*/ 2705100 h 4114800"/>
              <a:gd name="connsiteX3-19" fmla="*/ 8724900 w 14363700"/>
              <a:gd name="connsiteY3-20" fmla="*/ 1123950 h 4114800"/>
              <a:gd name="connsiteX4-21" fmla="*/ 11922834 w 14363700"/>
              <a:gd name="connsiteY4-22" fmla="*/ 1600200 h 4114800"/>
              <a:gd name="connsiteX5-23" fmla="*/ 14363700 w 14363700"/>
              <a:gd name="connsiteY5-24" fmla="*/ 0 h 4114800"/>
              <a:gd name="connsiteX0-25" fmla="*/ 0 w 14792772"/>
              <a:gd name="connsiteY0-26" fmla="*/ 4762500 h 4762500"/>
              <a:gd name="connsiteX1-27" fmla="*/ 2228850 w 14792772"/>
              <a:gd name="connsiteY1-28" fmla="*/ 2819400 h 4762500"/>
              <a:gd name="connsiteX2-29" fmla="*/ 5792582 w 14792772"/>
              <a:gd name="connsiteY2-30" fmla="*/ 3352800 h 4762500"/>
              <a:gd name="connsiteX3-31" fmla="*/ 8724900 w 14792772"/>
              <a:gd name="connsiteY3-32" fmla="*/ 1771650 h 4762500"/>
              <a:gd name="connsiteX4-33" fmla="*/ 11922834 w 14792772"/>
              <a:gd name="connsiteY4-34" fmla="*/ 2247900 h 4762500"/>
              <a:gd name="connsiteX5-35" fmla="*/ 14792772 w 14792772"/>
              <a:gd name="connsiteY5-36" fmla="*/ 0 h 4762500"/>
              <a:gd name="connsiteX0-37" fmla="*/ 0 w 14792772"/>
              <a:gd name="connsiteY0-38" fmla="*/ 4762500 h 4762500"/>
              <a:gd name="connsiteX1-39" fmla="*/ 2228850 w 14792772"/>
              <a:gd name="connsiteY1-40" fmla="*/ 2819400 h 4762500"/>
              <a:gd name="connsiteX2-41" fmla="*/ 5792582 w 14792772"/>
              <a:gd name="connsiteY2-42" fmla="*/ 3352800 h 4762500"/>
              <a:gd name="connsiteX3-43" fmla="*/ 8724900 w 14792772"/>
              <a:gd name="connsiteY3-44" fmla="*/ 1771650 h 4762500"/>
              <a:gd name="connsiteX4-45" fmla="*/ 11922834 w 14792772"/>
              <a:gd name="connsiteY4-46" fmla="*/ 2247900 h 4762500"/>
              <a:gd name="connsiteX5-47" fmla="*/ 14792772 w 14792772"/>
              <a:gd name="connsiteY5-48" fmla="*/ 0 h 4762500"/>
              <a:gd name="connsiteX0-49" fmla="*/ 0 w 14792772"/>
              <a:gd name="connsiteY0-50" fmla="*/ 4762500 h 4762500"/>
              <a:gd name="connsiteX1-51" fmla="*/ 2228850 w 14792772"/>
              <a:gd name="connsiteY1-52" fmla="*/ 2819400 h 4762500"/>
              <a:gd name="connsiteX2-53" fmla="*/ 5792582 w 14792772"/>
              <a:gd name="connsiteY2-54" fmla="*/ 3352800 h 4762500"/>
              <a:gd name="connsiteX3-55" fmla="*/ 8847493 w 14792772"/>
              <a:gd name="connsiteY3-56" fmla="*/ 1981200 h 4762500"/>
              <a:gd name="connsiteX4-57" fmla="*/ 11922834 w 14792772"/>
              <a:gd name="connsiteY4-58" fmla="*/ 2247900 h 4762500"/>
              <a:gd name="connsiteX5-59" fmla="*/ 14792772 w 14792772"/>
              <a:gd name="connsiteY5-60" fmla="*/ 0 h 4762500"/>
              <a:gd name="connsiteX0-61" fmla="*/ 0 w 14792772"/>
              <a:gd name="connsiteY0-62" fmla="*/ 4762500 h 4762500"/>
              <a:gd name="connsiteX1-63" fmla="*/ 2228850 w 14792772"/>
              <a:gd name="connsiteY1-64" fmla="*/ 2819400 h 4762500"/>
              <a:gd name="connsiteX2-65" fmla="*/ 5792582 w 14792772"/>
              <a:gd name="connsiteY2-66" fmla="*/ 3219450 h 4762500"/>
              <a:gd name="connsiteX3-67" fmla="*/ 8847493 w 14792772"/>
              <a:gd name="connsiteY3-68" fmla="*/ 1981200 h 4762500"/>
              <a:gd name="connsiteX4-69" fmla="*/ 11922834 w 14792772"/>
              <a:gd name="connsiteY4-70" fmla="*/ 2247900 h 4762500"/>
              <a:gd name="connsiteX5-71" fmla="*/ 14792772 w 14792772"/>
              <a:gd name="connsiteY5-72" fmla="*/ 0 h 4762500"/>
              <a:gd name="connsiteX0-73" fmla="*/ 0 w 15467028"/>
              <a:gd name="connsiteY0-74" fmla="*/ 4305300 h 4305300"/>
              <a:gd name="connsiteX1-75" fmla="*/ 2903106 w 15467028"/>
              <a:gd name="connsiteY1-76" fmla="*/ 2819400 h 4305300"/>
              <a:gd name="connsiteX2-77" fmla="*/ 6466838 w 15467028"/>
              <a:gd name="connsiteY2-78" fmla="*/ 3219450 h 4305300"/>
              <a:gd name="connsiteX3-79" fmla="*/ 9521749 w 15467028"/>
              <a:gd name="connsiteY3-80" fmla="*/ 1981200 h 4305300"/>
              <a:gd name="connsiteX4-81" fmla="*/ 12597090 w 15467028"/>
              <a:gd name="connsiteY4-82" fmla="*/ 2247900 h 4305300"/>
              <a:gd name="connsiteX5-83" fmla="*/ 15467028 w 15467028"/>
              <a:gd name="connsiteY5-84" fmla="*/ 0 h 4305300"/>
              <a:gd name="connsiteX0-85" fmla="*/ 0 w 15467028"/>
              <a:gd name="connsiteY0-86" fmla="*/ 4305300 h 4305300"/>
              <a:gd name="connsiteX1-87" fmla="*/ 2903106 w 15467028"/>
              <a:gd name="connsiteY1-88" fmla="*/ 2819400 h 4305300"/>
              <a:gd name="connsiteX2-89" fmla="*/ 6466838 w 15467028"/>
              <a:gd name="connsiteY2-90" fmla="*/ 3219450 h 4305300"/>
              <a:gd name="connsiteX3-91" fmla="*/ 9521749 w 15467028"/>
              <a:gd name="connsiteY3-92" fmla="*/ 1981200 h 4305300"/>
              <a:gd name="connsiteX4-93" fmla="*/ 12597090 w 15467028"/>
              <a:gd name="connsiteY4-94" fmla="*/ 2247900 h 4305300"/>
              <a:gd name="connsiteX5-95" fmla="*/ 15467028 w 15467028"/>
              <a:gd name="connsiteY5-96" fmla="*/ 0 h 4305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5467028" h="4305300">
                <a:moveTo>
                  <a:pt x="0" y="4305300"/>
                </a:moveTo>
                <a:cubicBezTo>
                  <a:pt x="633412" y="3381375"/>
                  <a:pt x="1791247" y="2930525"/>
                  <a:pt x="2903106" y="2819400"/>
                </a:cubicBezTo>
                <a:cubicBezTo>
                  <a:pt x="4014965" y="2708275"/>
                  <a:pt x="5363731" y="3359150"/>
                  <a:pt x="6466838" y="3219450"/>
                </a:cubicBezTo>
                <a:cubicBezTo>
                  <a:pt x="7569945" y="3079750"/>
                  <a:pt x="8500040" y="2143125"/>
                  <a:pt x="9521749" y="1981200"/>
                </a:cubicBezTo>
                <a:cubicBezTo>
                  <a:pt x="10543458" y="1819275"/>
                  <a:pt x="11606210" y="2578100"/>
                  <a:pt x="12597090" y="2247900"/>
                </a:cubicBezTo>
                <a:cubicBezTo>
                  <a:pt x="13587970" y="1917700"/>
                  <a:pt x="14675632" y="1192212"/>
                  <a:pt x="15467028" y="0"/>
                </a:cubicBezTo>
              </a:path>
            </a:pathLst>
          </a:custGeom>
          <a:noFill/>
          <a:ln w="22225">
            <a:gradFill>
              <a:gsLst>
                <a:gs pos="30000">
                  <a:schemeClr val="accent1"/>
                </a:gs>
                <a:gs pos="93000">
                  <a:schemeClr val="accent2"/>
                </a:gs>
              </a:gsLst>
              <a:lin ang="0" scaled="0"/>
            </a:gradFill>
          </a:ln>
          <a:effectLst>
            <a:outerShdw blurRad="101600" dir="5400000" algn="t"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35" name="直接连接符 34"/>
          <p:cNvCxnSpPr/>
          <p:nvPr/>
        </p:nvCxnSpPr>
        <p:spPr>
          <a:xfrm>
            <a:off x="1097493" y="3361752"/>
            <a:ext cx="0" cy="2575533"/>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1220379" y="3538585"/>
            <a:ext cx="2905306" cy="1750031"/>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gn="just">
              <a:lnSpc>
                <a:spcPct val="130000"/>
              </a:lnSpc>
            </a:pPr>
            <a:r>
              <a:rPr lang="en-US" altLang="zh-CN" sz="1400" dirty="0">
                <a:effectLst>
                  <a:outerShdw blurRad="38100" dist="38100" dir="2700000" algn="tl">
                    <a:srgbClr val="000000">
                      <a:alpha val="43137"/>
                    </a:srgbClr>
                  </a:outerShdw>
                </a:effectLst>
              </a:rPr>
              <a:t>1F</a:t>
            </a:r>
            <a:r>
              <a:rPr lang="zh-CN" altLang="en-US" sz="1400" dirty="0">
                <a:effectLst>
                  <a:outerShdw blurRad="38100" dist="38100" dir="2700000" algn="tl">
                    <a:srgbClr val="000000">
                      <a:alpha val="43137"/>
                    </a:srgbClr>
                  </a:outerShdw>
                </a:effectLst>
              </a:rPr>
              <a:t>以“三问</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问天、问水、问未来”为主题</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包括室内四个展厅和东西庭两个室外展厅。航空航天展示航空航天领域的基础知识和科技的发展儿童馆包括探索自然奥秘、感知与分享、快乐成长天地三个展厅</a:t>
            </a:r>
            <a:endParaRPr lang="zh-CN" altLang="en-US" sz="1400" dirty="0">
              <a:effectLst>
                <a:outerShdw blurRad="38100" dist="38100" dir="2700000" algn="tl">
                  <a:srgbClr val="000000">
                    <a:alpha val="43137"/>
                  </a:srgbClr>
                </a:outerShdw>
              </a:effectLst>
            </a:endParaRPr>
          </a:p>
        </p:txBody>
      </p:sp>
      <p:grpSp>
        <p:nvGrpSpPr>
          <p:cNvPr id="8" name="组合 7"/>
          <p:cNvGrpSpPr/>
          <p:nvPr/>
        </p:nvGrpSpPr>
        <p:grpSpPr>
          <a:xfrm>
            <a:off x="972682" y="5873773"/>
            <a:ext cx="251620" cy="251620"/>
            <a:chOff x="1103311" y="5931829"/>
            <a:chExt cx="251620" cy="251620"/>
          </a:xfrm>
        </p:grpSpPr>
        <p:sp>
          <p:nvSpPr>
            <p:cNvPr id="57" name="PA-椭圆 10"/>
            <p:cNvSpPr>
              <a:spLocks noChangeAspect="1"/>
            </p:cNvSpPr>
            <p:nvPr>
              <p:custDataLst>
                <p:tags r:id="rId3"/>
              </p:custDataLst>
            </p:nvPr>
          </p:nvSpPr>
          <p:spPr>
            <a:xfrm>
              <a:off x="1103311" y="5931829"/>
              <a:ext cx="251620" cy="251620"/>
            </a:xfrm>
            <a:prstGeom prst="ellipse">
              <a:avLst/>
            </a:prstGeom>
            <a:solidFill>
              <a:schemeClr val="accent1">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PA-椭圆 10"/>
            <p:cNvSpPr>
              <a:spLocks noChangeAspect="1"/>
            </p:cNvSpPr>
            <p:nvPr>
              <p:custDataLst>
                <p:tags r:id="rId4"/>
              </p:custDataLst>
            </p:nvPr>
          </p:nvSpPr>
          <p:spPr>
            <a:xfrm>
              <a:off x="1153317" y="5981835"/>
              <a:ext cx="151608" cy="151608"/>
            </a:xfrm>
            <a:prstGeom prst="ellipse">
              <a:avLst/>
            </a:prstGeom>
            <a:solidFill>
              <a:schemeClr val="accent1">
                <a:alpha val="94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6" name="组合 15"/>
          <p:cNvGrpSpPr/>
          <p:nvPr/>
        </p:nvGrpSpPr>
        <p:grpSpPr>
          <a:xfrm>
            <a:off x="840427" y="2787794"/>
            <a:ext cx="3121973" cy="583150"/>
            <a:chOff x="840427" y="2845850"/>
            <a:chExt cx="3121973" cy="583150"/>
          </a:xfrm>
        </p:grpSpPr>
        <p:sp>
          <p:nvSpPr>
            <p:cNvPr id="50" name="平行四边形 49"/>
            <p:cNvSpPr/>
            <p:nvPr/>
          </p:nvSpPr>
          <p:spPr>
            <a:xfrm flipH="1" flipV="1">
              <a:off x="2020428" y="3158974"/>
              <a:ext cx="1306178" cy="130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alpha val="60000"/>
                    </a:schemeClr>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平行四边形 50"/>
            <p:cNvSpPr/>
            <p:nvPr/>
          </p:nvSpPr>
          <p:spPr>
            <a:xfrm flipH="1" flipV="1">
              <a:off x="1560215" y="2845850"/>
              <a:ext cx="1080000"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flipH="1" flipV="1">
              <a:off x="840427" y="2930189"/>
              <a:ext cx="1998022" cy="40970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3" name="组合 52"/>
            <p:cNvGrpSpPr/>
            <p:nvPr/>
          </p:nvGrpSpPr>
          <p:grpSpPr>
            <a:xfrm>
              <a:off x="1324227" y="2903508"/>
              <a:ext cx="1315987" cy="373700"/>
              <a:chOff x="592552" y="2021812"/>
              <a:chExt cx="2255609" cy="373700"/>
            </a:xfrm>
          </p:grpSpPr>
          <p:sp>
            <p:nvSpPr>
              <p:cNvPr id="54" name="文本框 53"/>
              <p:cNvSpPr txBox="1"/>
              <p:nvPr/>
            </p:nvSpPr>
            <p:spPr>
              <a:xfrm>
                <a:off x="592554" y="2026180"/>
                <a:ext cx="223879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第一阶段</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55" name="文本框 54"/>
              <p:cNvSpPr txBox="1"/>
              <p:nvPr/>
            </p:nvSpPr>
            <p:spPr>
              <a:xfrm>
                <a:off x="592552" y="2021812"/>
                <a:ext cx="2255609"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第一阶段</a:t>
                </a:r>
                <a:endParaRPr lang="zh-CN" altLang="en-US" sz="2400" spc="300" dirty="0">
                  <a:latin typeface="+mj-ea"/>
                  <a:ea typeface="+mj-ea"/>
                </a:endParaRPr>
              </a:p>
            </p:txBody>
          </p:sp>
        </p:grpSp>
        <p:sp>
          <p:nvSpPr>
            <p:cNvPr id="62" name="平行四边形 61"/>
            <p:cNvSpPr/>
            <p:nvPr/>
          </p:nvSpPr>
          <p:spPr>
            <a:xfrm flipH="1" flipV="1">
              <a:off x="961569" y="3411000"/>
              <a:ext cx="766764"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flipH="1" flipV="1">
              <a:off x="2137904" y="3022599"/>
              <a:ext cx="1824496" cy="17032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6" name="文本框 85"/>
          <p:cNvSpPr txBox="1"/>
          <p:nvPr/>
        </p:nvSpPr>
        <p:spPr>
          <a:xfrm>
            <a:off x="4884783" y="2965814"/>
            <a:ext cx="2909493" cy="1469954"/>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gn="just">
              <a:lnSpc>
                <a:spcPct val="130000"/>
              </a:lnSpc>
            </a:pPr>
            <a:r>
              <a:rPr lang="en-US" altLang="zh-CN" sz="1400" dirty="0">
                <a:effectLst>
                  <a:outerShdw blurRad="38100" dist="38100" dir="2700000" algn="tl">
                    <a:srgbClr val="000000">
                      <a:alpha val="43137"/>
                    </a:srgbClr>
                  </a:outerShdw>
                </a:effectLst>
              </a:rPr>
              <a:t>2F</a:t>
            </a:r>
            <a:r>
              <a:rPr lang="zh-CN" altLang="en-US" sz="1400" dirty="0">
                <a:effectLst>
                  <a:outerShdw blurRad="38100" dist="38100" dir="2700000" algn="tl">
                    <a:srgbClr val="000000">
                      <a:alpha val="43137"/>
                    </a:srgbClr>
                  </a:outerShdw>
                </a:effectLst>
              </a:rPr>
              <a:t>以“三寻</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寻知、寻智、寻迹”为主题</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展示面 积约</a:t>
            </a:r>
            <a:r>
              <a:rPr lang="en-US" altLang="zh-CN" sz="1400" dirty="0">
                <a:effectLst>
                  <a:outerShdw blurRad="38100" dist="38100" dir="2700000" algn="tl">
                    <a:srgbClr val="000000">
                      <a:alpha val="43137"/>
                    </a:srgbClr>
                  </a:outerShdw>
                </a:effectLst>
              </a:rPr>
              <a:t>5200m²,</a:t>
            </a:r>
            <a:r>
              <a:rPr lang="zh-CN" altLang="en-US" sz="1400" dirty="0">
                <a:effectLst>
                  <a:outerShdw blurRad="38100" dist="38100" dir="2700000" algn="tl">
                    <a:srgbClr val="000000">
                      <a:alpha val="43137"/>
                    </a:srgbClr>
                  </a:outerShdw>
                </a:effectLst>
              </a:rPr>
              <a:t>包括了声光电厅、数学力学厅、虚拟厅和机械厅机器人大世界及四川省十二五科技创新成就展等</a:t>
            </a:r>
            <a:r>
              <a:rPr lang="en-US" altLang="zh-CN" sz="1400" dirty="0">
                <a:effectLst>
                  <a:outerShdw blurRad="38100" dist="38100" dir="2700000" algn="tl">
                    <a:srgbClr val="000000">
                      <a:alpha val="43137"/>
                    </a:srgbClr>
                  </a:outerShdw>
                </a:effectLst>
              </a:rPr>
              <a:t>6</a:t>
            </a:r>
            <a:r>
              <a:rPr lang="zh-CN" altLang="en-US" sz="1400" dirty="0">
                <a:effectLst>
                  <a:outerShdw blurRad="38100" dist="38100" dir="2700000" algn="tl">
                    <a:srgbClr val="000000">
                      <a:alpha val="43137"/>
                    </a:srgbClr>
                  </a:outerShdw>
                </a:effectLst>
              </a:rPr>
              <a:t>个主题展厅</a:t>
            </a:r>
            <a:endParaRPr lang="zh-CN" altLang="en-US" sz="1400" dirty="0">
              <a:effectLst>
                <a:outerShdw blurRad="38100" dist="38100" dir="2700000" algn="tl">
                  <a:srgbClr val="000000">
                    <a:alpha val="43137"/>
                  </a:srgbClr>
                </a:outerShdw>
              </a:effectLst>
            </a:endParaRPr>
          </a:p>
        </p:txBody>
      </p:sp>
      <p:grpSp>
        <p:nvGrpSpPr>
          <p:cNvPr id="12" name="组合 11"/>
          <p:cNvGrpSpPr/>
          <p:nvPr/>
        </p:nvGrpSpPr>
        <p:grpSpPr>
          <a:xfrm>
            <a:off x="4595811" y="2905125"/>
            <a:ext cx="251620" cy="3504294"/>
            <a:chOff x="4875211" y="2804431"/>
            <a:chExt cx="251620" cy="3504294"/>
          </a:xfrm>
        </p:grpSpPr>
        <p:cxnSp>
          <p:nvCxnSpPr>
            <p:cNvPr id="85" name="直接连接符 84"/>
            <p:cNvCxnSpPr/>
            <p:nvPr/>
          </p:nvCxnSpPr>
          <p:spPr>
            <a:xfrm>
              <a:off x="5000022" y="2804431"/>
              <a:ext cx="0" cy="3316186"/>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4875211" y="6057105"/>
              <a:ext cx="251620" cy="251620"/>
              <a:chOff x="1103311" y="5931829"/>
              <a:chExt cx="251620" cy="251620"/>
            </a:xfrm>
          </p:grpSpPr>
          <p:sp>
            <p:nvSpPr>
              <p:cNvPr id="97" name="PA-椭圆 10"/>
              <p:cNvSpPr>
                <a:spLocks noChangeAspect="1"/>
              </p:cNvSpPr>
              <p:nvPr>
                <p:custDataLst>
                  <p:tags r:id="rId5"/>
                </p:custDataLst>
              </p:nvPr>
            </p:nvSpPr>
            <p:spPr>
              <a:xfrm>
                <a:off x="1103311" y="5931829"/>
                <a:ext cx="251620" cy="251620"/>
              </a:xfrm>
              <a:prstGeom prst="ellipse">
                <a:avLst/>
              </a:prstGeom>
              <a:solidFill>
                <a:schemeClr val="accent1">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98" name="PA-椭圆 10"/>
              <p:cNvSpPr>
                <a:spLocks noChangeAspect="1"/>
              </p:cNvSpPr>
              <p:nvPr>
                <p:custDataLst>
                  <p:tags r:id="rId6"/>
                </p:custDataLst>
              </p:nvPr>
            </p:nvSpPr>
            <p:spPr>
              <a:xfrm>
                <a:off x="1153317" y="5981835"/>
                <a:ext cx="151608" cy="151608"/>
              </a:xfrm>
              <a:prstGeom prst="ellipse">
                <a:avLst/>
              </a:prstGeom>
              <a:solidFill>
                <a:schemeClr val="accent1">
                  <a:alpha val="94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cxnSp>
        <p:nvCxnSpPr>
          <p:cNvPr id="100" name="直接连接符 99"/>
          <p:cNvCxnSpPr/>
          <p:nvPr/>
        </p:nvCxnSpPr>
        <p:spPr>
          <a:xfrm>
            <a:off x="8342376" y="2254929"/>
            <a:ext cx="0" cy="2998141"/>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8472882" y="2429693"/>
            <a:ext cx="2909493" cy="1469954"/>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gn="just">
              <a:lnSpc>
                <a:spcPct val="130000"/>
              </a:lnSpc>
            </a:pPr>
            <a:r>
              <a:rPr lang="en-US" altLang="zh-CN" sz="1400" dirty="0">
                <a:effectLst>
                  <a:outerShdw blurRad="38100" dist="38100" dir="2700000" algn="tl">
                    <a:srgbClr val="000000">
                      <a:alpha val="43137"/>
                    </a:srgbClr>
                  </a:outerShdw>
                </a:effectLst>
              </a:rPr>
              <a:t>3F</a:t>
            </a:r>
            <a:r>
              <a:rPr lang="zh-CN" altLang="en-US" sz="1400" dirty="0">
                <a:effectLst>
                  <a:outerShdw blurRad="38100" dist="38100" dir="2700000" algn="tl">
                    <a:srgbClr val="000000">
                      <a:alpha val="43137"/>
                    </a:srgbClr>
                  </a:outerShdw>
                </a:effectLst>
              </a:rPr>
              <a:t>以“三生</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生命、生存、生活”为主题</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展示面积约</a:t>
            </a:r>
            <a:r>
              <a:rPr lang="en-US" altLang="zh-CN" sz="1400" dirty="0">
                <a:effectLst>
                  <a:outerShdw blurRad="38100" dist="38100" dir="2700000" algn="tl">
                    <a:srgbClr val="000000">
                      <a:alpha val="43137"/>
                    </a:srgbClr>
                  </a:outerShdw>
                </a:effectLst>
              </a:rPr>
              <a:t>5200m²,</a:t>
            </a:r>
            <a:r>
              <a:rPr lang="zh-CN" altLang="en-US" sz="1400" dirty="0">
                <a:effectLst>
                  <a:outerShdw blurRad="38100" dist="38100" dir="2700000" algn="tl">
                    <a:srgbClr val="000000">
                      <a:alpha val="43137"/>
                    </a:srgbClr>
                  </a:outerShdw>
                </a:effectLst>
              </a:rPr>
              <a:t>包括了生命与科学、健康生活、防灾避险生态家园、交通科技和好奇生活等</a:t>
            </a:r>
            <a:r>
              <a:rPr lang="en-US" altLang="zh-CN" sz="1400" dirty="0">
                <a:effectLst>
                  <a:outerShdw blurRad="38100" dist="38100" dir="2700000" algn="tl">
                    <a:srgbClr val="000000">
                      <a:alpha val="43137"/>
                    </a:srgbClr>
                  </a:outerShdw>
                </a:effectLst>
              </a:rPr>
              <a:t>6</a:t>
            </a:r>
            <a:r>
              <a:rPr lang="zh-CN" altLang="en-US" sz="1400" dirty="0">
                <a:effectLst>
                  <a:outerShdw blurRad="38100" dist="38100" dir="2700000" algn="tl">
                    <a:srgbClr val="000000">
                      <a:alpha val="43137"/>
                    </a:srgbClr>
                  </a:outerShdw>
                </a:effectLst>
              </a:rPr>
              <a:t>个主题展厅</a:t>
            </a:r>
            <a:endParaRPr lang="zh-CN" altLang="en-US" sz="1400" dirty="0">
              <a:effectLst>
                <a:outerShdw blurRad="38100" dist="38100" dir="2700000" algn="tl">
                  <a:srgbClr val="000000">
                    <a:alpha val="43137"/>
                  </a:srgbClr>
                </a:outerShdw>
              </a:effectLst>
            </a:endParaRPr>
          </a:p>
        </p:txBody>
      </p:sp>
      <p:grpSp>
        <p:nvGrpSpPr>
          <p:cNvPr id="102" name="组合 101"/>
          <p:cNvGrpSpPr/>
          <p:nvPr/>
        </p:nvGrpSpPr>
        <p:grpSpPr>
          <a:xfrm>
            <a:off x="8225185" y="5189558"/>
            <a:ext cx="251620" cy="251620"/>
            <a:chOff x="1103311" y="5931829"/>
            <a:chExt cx="251620" cy="251620"/>
          </a:xfrm>
        </p:grpSpPr>
        <p:sp>
          <p:nvSpPr>
            <p:cNvPr id="112" name="PA-椭圆 10"/>
            <p:cNvSpPr>
              <a:spLocks noChangeAspect="1"/>
            </p:cNvSpPr>
            <p:nvPr>
              <p:custDataLst>
                <p:tags r:id="rId7"/>
              </p:custDataLst>
            </p:nvPr>
          </p:nvSpPr>
          <p:spPr>
            <a:xfrm>
              <a:off x="1103311" y="5931829"/>
              <a:ext cx="251620" cy="251620"/>
            </a:xfrm>
            <a:prstGeom prst="ellipse">
              <a:avLst/>
            </a:prstGeom>
            <a:solidFill>
              <a:schemeClr val="accent1">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13" name="PA-椭圆 10"/>
            <p:cNvSpPr>
              <a:spLocks noChangeAspect="1"/>
            </p:cNvSpPr>
            <p:nvPr>
              <p:custDataLst>
                <p:tags r:id="rId8"/>
              </p:custDataLst>
            </p:nvPr>
          </p:nvSpPr>
          <p:spPr>
            <a:xfrm>
              <a:off x="1153317" y="5981835"/>
              <a:ext cx="151608" cy="151608"/>
            </a:xfrm>
            <a:prstGeom prst="ellipse">
              <a:avLst/>
            </a:prstGeom>
            <a:solidFill>
              <a:schemeClr val="accent1">
                <a:alpha val="94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18" name="组合 117"/>
          <p:cNvGrpSpPr/>
          <p:nvPr/>
        </p:nvGrpSpPr>
        <p:grpSpPr>
          <a:xfrm>
            <a:off x="4496913" y="2225819"/>
            <a:ext cx="3121973" cy="583150"/>
            <a:chOff x="840427" y="2845850"/>
            <a:chExt cx="3121973" cy="583150"/>
          </a:xfrm>
        </p:grpSpPr>
        <p:sp>
          <p:nvSpPr>
            <p:cNvPr id="119" name="平行四边形 118"/>
            <p:cNvSpPr/>
            <p:nvPr/>
          </p:nvSpPr>
          <p:spPr>
            <a:xfrm flipH="1" flipV="1">
              <a:off x="2020428" y="3158974"/>
              <a:ext cx="1306178" cy="130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alpha val="60000"/>
                    </a:schemeClr>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平行四边形 119"/>
            <p:cNvSpPr/>
            <p:nvPr/>
          </p:nvSpPr>
          <p:spPr>
            <a:xfrm flipH="1" flipV="1">
              <a:off x="1560215" y="2845850"/>
              <a:ext cx="1080000"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平行四边形 120"/>
            <p:cNvSpPr/>
            <p:nvPr/>
          </p:nvSpPr>
          <p:spPr>
            <a:xfrm flipH="1" flipV="1">
              <a:off x="840427" y="2930189"/>
              <a:ext cx="1998022" cy="40970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2" name="组合 121"/>
            <p:cNvGrpSpPr/>
            <p:nvPr/>
          </p:nvGrpSpPr>
          <p:grpSpPr>
            <a:xfrm>
              <a:off x="1324227" y="2903508"/>
              <a:ext cx="1315985" cy="373700"/>
              <a:chOff x="592552" y="2021812"/>
              <a:chExt cx="2255605" cy="373700"/>
            </a:xfrm>
          </p:grpSpPr>
          <p:sp>
            <p:nvSpPr>
              <p:cNvPr id="125" name="文本框 124"/>
              <p:cNvSpPr txBox="1"/>
              <p:nvPr/>
            </p:nvSpPr>
            <p:spPr>
              <a:xfrm>
                <a:off x="592554" y="2026180"/>
                <a:ext cx="223265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第二阶段</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126" name="文本框 125"/>
              <p:cNvSpPr txBox="1"/>
              <p:nvPr/>
            </p:nvSpPr>
            <p:spPr>
              <a:xfrm>
                <a:off x="592552" y="2021812"/>
                <a:ext cx="2255605"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第二阶段</a:t>
                </a:r>
                <a:endParaRPr lang="zh-CN" altLang="en-US" sz="2400" spc="300" dirty="0">
                  <a:latin typeface="+mj-ea"/>
                  <a:ea typeface="+mj-ea"/>
                </a:endParaRPr>
              </a:p>
            </p:txBody>
          </p:sp>
        </p:grpSp>
        <p:sp>
          <p:nvSpPr>
            <p:cNvPr id="123" name="平行四边形 122"/>
            <p:cNvSpPr/>
            <p:nvPr/>
          </p:nvSpPr>
          <p:spPr>
            <a:xfrm flipH="1" flipV="1">
              <a:off x="961569" y="3411000"/>
              <a:ext cx="766764"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平行四边形 123"/>
            <p:cNvSpPr/>
            <p:nvPr/>
          </p:nvSpPr>
          <p:spPr>
            <a:xfrm flipH="1" flipV="1">
              <a:off x="2137904" y="3022599"/>
              <a:ext cx="1824496" cy="17032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7" name="组合 126"/>
          <p:cNvGrpSpPr/>
          <p:nvPr/>
        </p:nvGrpSpPr>
        <p:grpSpPr>
          <a:xfrm>
            <a:off x="8100085" y="1659762"/>
            <a:ext cx="3121973" cy="583150"/>
            <a:chOff x="840427" y="2845850"/>
            <a:chExt cx="3121973" cy="583150"/>
          </a:xfrm>
        </p:grpSpPr>
        <p:sp>
          <p:nvSpPr>
            <p:cNvPr id="140" name="平行四边形 139"/>
            <p:cNvSpPr/>
            <p:nvPr/>
          </p:nvSpPr>
          <p:spPr>
            <a:xfrm flipH="1" flipV="1">
              <a:off x="2020428" y="3158974"/>
              <a:ext cx="1306178" cy="130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alpha val="60000"/>
                    </a:schemeClr>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1" name="平行四边形 140"/>
            <p:cNvSpPr/>
            <p:nvPr/>
          </p:nvSpPr>
          <p:spPr>
            <a:xfrm flipH="1" flipV="1">
              <a:off x="1560215" y="2845850"/>
              <a:ext cx="1080000"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平行四边形 141"/>
            <p:cNvSpPr/>
            <p:nvPr/>
          </p:nvSpPr>
          <p:spPr>
            <a:xfrm flipH="1" flipV="1">
              <a:off x="840427" y="2930189"/>
              <a:ext cx="1998022" cy="40970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3" name="组合 142"/>
            <p:cNvGrpSpPr/>
            <p:nvPr/>
          </p:nvGrpSpPr>
          <p:grpSpPr>
            <a:xfrm>
              <a:off x="1324227" y="2903508"/>
              <a:ext cx="1315987" cy="373700"/>
              <a:chOff x="592552" y="2021812"/>
              <a:chExt cx="2255609" cy="373700"/>
            </a:xfrm>
          </p:grpSpPr>
          <p:sp>
            <p:nvSpPr>
              <p:cNvPr id="149" name="文本框 148"/>
              <p:cNvSpPr txBox="1"/>
              <p:nvPr/>
            </p:nvSpPr>
            <p:spPr>
              <a:xfrm>
                <a:off x="592554" y="2026180"/>
                <a:ext cx="223879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第三阶段</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150" name="文本框 149"/>
              <p:cNvSpPr txBox="1"/>
              <p:nvPr/>
            </p:nvSpPr>
            <p:spPr>
              <a:xfrm>
                <a:off x="592552" y="2021812"/>
                <a:ext cx="2255609"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第三阶段</a:t>
                </a:r>
                <a:endParaRPr lang="zh-CN" altLang="en-US" sz="2400" spc="300" dirty="0">
                  <a:latin typeface="+mj-ea"/>
                  <a:ea typeface="+mj-ea"/>
                </a:endParaRPr>
              </a:p>
            </p:txBody>
          </p:sp>
        </p:grpSp>
        <p:sp>
          <p:nvSpPr>
            <p:cNvPr id="144" name="平行四边形 143"/>
            <p:cNvSpPr/>
            <p:nvPr/>
          </p:nvSpPr>
          <p:spPr>
            <a:xfrm flipH="1" flipV="1">
              <a:off x="961569" y="3411000"/>
              <a:ext cx="766764"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平行四边形 147"/>
            <p:cNvSpPr/>
            <p:nvPr/>
          </p:nvSpPr>
          <p:spPr>
            <a:xfrm flipH="1" flipV="1">
              <a:off x="2137904" y="3022599"/>
              <a:ext cx="1824496" cy="17032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156" name="直接连接符 155"/>
          <p:cNvCxnSpPr/>
          <p:nvPr/>
        </p:nvCxnSpPr>
        <p:spPr>
          <a:xfrm flipV="1">
            <a:off x="7450138" y="5851525"/>
            <a:ext cx="0" cy="45720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V="1">
            <a:off x="10207625" y="6043613"/>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V="1">
            <a:off x="1824038" y="6089015"/>
            <a:ext cx="0" cy="680085"/>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3618865" y="5795011"/>
            <a:ext cx="0" cy="387350"/>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flipV="1">
            <a:off x="6385878" y="6434456"/>
            <a:ext cx="0" cy="512444"/>
          </a:xfrm>
          <a:prstGeom prst="line">
            <a:avLst/>
          </a:prstGeom>
          <a:ln w="9525" cap="rnd">
            <a:gradFill>
              <a:gsLst>
                <a:gs pos="0">
                  <a:schemeClr val="accent1">
                    <a:alpha val="0"/>
                  </a:schemeClr>
                </a:gs>
                <a:gs pos="100000">
                  <a:schemeClr val="accent1">
                    <a:alpha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0" y="0"/>
            <a:ext cx="12192000" cy="6858000"/>
          </a:xfrm>
          <a:prstGeom prst="rect">
            <a:avLst/>
          </a:prstGeom>
          <a:gradFill flip="none" rotWithShape="1">
            <a:gsLst>
              <a:gs pos="0">
                <a:srgbClr val="140035">
                  <a:alpha val="0"/>
                </a:srgbClr>
              </a:gs>
              <a:gs pos="67000">
                <a:srgbClr val="140035">
                  <a:alpha val="29000"/>
                </a:srgbClr>
              </a:gs>
            </a:gsLst>
            <a:path path="circle">
              <a:fillToRect l="50000" t="50000" r="50000" b="5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854200" y="1816788"/>
            <a:ext cx="8483600" cy="1972644"/>
          </a:xfrm>
          <a:prstGeom prst="ellipse">
            <a:avLst/>
          </a:prstGeom>
          <a:gradFill flip="none" rotWithShape="1">
            <a:gsLst>
              <a:gs pos="0">
                <a:srgbClr val="800092">
                  <a:alpha val="76000"/>
                </a:srgbClr>
              </a:gs>
              <a:gs pos="100000">
                <a:srgbClr val="800092">
                  <a:alpha val="55000"/>
                </a:srgbClr>
              </a:gs>
            </a:gsLst>
            <a:path path="circle">
              <a:fillToRect l="50000" t="50000" r="50000" b="50000"/>
            </a:path>
            <a:tileRect/>
          </a:gradFill>
          <a:ln>
            <a:noFill/>
          </a:ln>
          <a:effectLst>
            <a:softEdge rad="419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370132" y="3575882"/>
            <a:ext cx="7451737" cy="15388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en-US" altLang="zh-CN"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rPr>
              <a:t>WIN-WIN COOPERATION CREATE A BETTER FUTURE</a:t>
            </a:r>
            <a:endParaRPr lang="zh-CN" altLang="en-US"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endParaRPr>
          </a:p>
        </p:txBody>
      </p:sp>
      <p:grpSp>
        <p:nvGrpSpPr>
          <p:cNvPr id="32" name="组合 31"/>
          <p:cNvGrpSpPr/>
          <p:nvPr/>
        </p:nvGrpSpPr>
        <p:grpSpPr>
          <a:xfrm>
            <a:off x="4012565" y="1552575"/>
            <a:ext cx="4249420" cy="435719"/>
            <a:chOff x="3531177" y="3463795"/>
            <a:chExt cx="7710707" cy="435548"/>
          </a:xfrm>
        </p:grpSpPr>
        <p:sp>
          <p:nvSpPr>
            <p:cNvPr id="26" name="文本框 25"/>
            <p:cNvSpPr txBox="1"/>
            <p:nvPr/>
          </p:nvSpPr>
          <p:spPr>
            <a:xfrm>
              <a:off x="3531177" y="3468982"/>
              <a:ext cx="7705663" cy="43036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逆风飞扬</a:t>
              </a:r>
              <a:r>
                <a:rPr lang="en-US" altLang="zh-CN" sz="2800" dirty="0">
                  <a:ln w="28575">
                    <a:gradFill flip="none" rotWithShape="1">
                      <a:gsLst>
                        <a:gs pos="39000">
                          <a:schemeClr val="accent1"/>
                        </a:gs>
                        <a:gs pos="69000">
                          <a:schemeClr val="accent2"/>
                        </a:gs>
                      </a:gsLst>
                      <a:lin ang="2700000" scaled="1"/>
                      <a:tileRect/>
                    </a:gradFill>
                    <a:miter lim="800000"/>
                  </a:ln>
                  <a:latin typeface="+mj-ea"/>
                  <a:ea typeface="+mj-ea"/>
                </a:rPr>
                <a:t>·</a:t>
              </a:r>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再创辉煌</a:t>
              </a:r>
              <a:endParaRPr lang="zh-CN" altLang="en-US" sz="2800" dirty="0">
                <a:ln w="28575">
                  <a:gradFill flip="none" rotWithShape="1">
                    <a:gsLst>
                      <a:gs pos="39000">
                        <a:schemeClr val="accent1"/>
                      </a:gs>
                      <a:gs pos="69000">
                        <a:schemeClr val="accent2"/>
                      </a:gs>
                    </a:gsLst>
                    <a:lin ang="2700000" scaled="1"/>
                    <a:tileRect/>
                  </a:gradFill>
                  <a:miter lim="800000"/>
                </a:ln>
                <a:latin typeface="+mj-ea"/>
                <a:ea typeface="+mj-ea"/>
              </a:endParaRPr>
            </a:p>
          </p:txBody>
        </p:sp>
        <p:sp>
          <p:nvSpPr>
            <p:cNvPr id="31" name="文本框 30"/>
            <p:cNvSpPr txBox="1"/>
            <p:nvPr/>
          </p:nvSpPr>
          <p:spPr>
            <a:xfrm>
              <a:off x="3531177" y="3463795"/>
              <a:ext cx="7710707" cy="43036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solidFill>
                    <a:schemeClr val="bg1"/>
                  </a:solidFill>
                  <a:latin typeface="+mj-ea"/>
                  <a:ea typeface="+mj-ea"/>
                </a:rPr>
                <a:t>逆风飞扬</a:t>
              </a:r>
              <a:r>
                <a:rPr lang="en-US" altLang="zh-CN" sz="2800" dirty="0">
                  <a:solidFill>
                    <a:schemeClr val="bg1"/>
                  </a:solidFill>
                  <a:latin typeface="+mj-ea"/>
                  <a:ea typeface="+mj-ea"/>
                </a:rPr>
                <a:t>·</a:t>
              </a:r>
              <a:r>
                <a:rPr lang="zh-CN" altLang="en-US" sz="2800" dirty="0">
                  <a:solidFill>
                    <a:schemeClr val="bg1"/>
                  </a:solidFill>
                  <a:latin typeface="+mj-ea"/>
                  <a:ea typeface="+mj-ea"/>
                </a:rPr>
                <a:t>再创辉煌</a:t>
              </a:r>
              <a:endParaRPr lang="zh-CN" altLang="en-US" sz="2800" dirty="0">
                <a:solidFill>
                  <a:schemeClr val="bg1"/>
                </a:solidFill>
                <a:latin typeface="+mj-ea"/>
                <a:ea typeface="+mj-ea"/>
              </a:endParaRPr>
            </a:p>
          </p:txBody>
        </p:sp>
      </p:grpSp>
      <p:grpSp>
        <p:nvGrpSpPr>
          <p:cNvPr id="8" name="组合 7"/>
          <p:cNvGrpSpPr/>
          <p:nvPr/>
        </p:nvGrpSpPr>
        <p:grpSpPr>
          <a:xfrm>
            <a:off x="449580" y="1845945"/>
            <a:ext cx="11320780" cy="1789712"/>
            <a:chOff x="1858388" y="1845946"/>
            <a:chExt cx="8475225" cy="1790223"/>
          </a:xfrm>
        </p:grpSpPr>
        <p:grpSp>
          <p:nvGrpSpPr>
            <p:cNvPr id="4" name="组合 3"/>
            <p:cNvGrpSpPr/>
            <p:nvPr/>
          </p:nvGrpSpPr>
          <p:grpSpPr>
            <a:xfrm>
              <a:off x="1858388" y="1940943"/>
              <a:ext cx="3945135" cy="1477431"/>
              <a:chOff x="2059923" y="1940943"/>
              <a:chExt cx="3945135" cy="1477431"/>
            </a:xfrm>
          </p:grpSpPr>
          <p:sp>
            <p:nvSpPr>
              <p:cNvPr id="39" name="矩形 38"/>
              <p:cNvSpPr/>
              <p:nvPr/>
            </p:nvSpPr>
            <p:spPr>
              <a:xfrm>
                <a:off x="2068083" y="1940943"/>
                <a:ext cx="3936975" cy="147743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kumimoji="0" lang="zh-CN" altLang="en-US" sz="9600" b="0" i="0" u="none" strike="noStrike" kern="1200" cap="none" spc="0" normalizeH="0" baseline="0" noProof="0" dirty="0">
                    <a:ln w="101600">
                      <a:gradFill flip="none" rotWithShape="1">
                        <a:gsLst>
                          <a:gs pos="31000">
                            <a:srgbClr val="AD2281"/>
                          </a:gs>
                          <a:gs pos="85000">
                            <a:srgbClr val="351AE9"/>
                          </a:gs>
                        </a:gsLst>
                        <a:lin ang="2700000" scaled="1"/>
                        <a:tileRect/>
                      </a:gradFill>
                      <a:miter lim="800000"/>
                    </a:ln>
                    <a:noFill/>
                    <a:effectLst/>
                    <a:uLnTx/>
                    <a:uFillTx/>
                    <a:latin typeface="字体圈欣意冠黑体"/>
                    <a:ea typeface="字体圈欣意冠黑体"/>
                    <a:cs typeface="阿里巴巴普惠体 Medium" panose="00020600040101010101" pitchFamily="18" charset="-122"/>
                  </a:rPr>
                  <a:t>合作共赢</a:t>
                </a:r>
                <a:endParaRPr lang="zh-CN" altLang="en-US" sz="9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endParaRPr>
              </a:p>
            </p:txBody>
          </p:sp>
          <p:sp>
            <p:nvSpPr>
              <p:cNvPr id="37" name="矩形 36"/>
              <p:cNvSpPr/>
              <p:nvPr/>
            </p:nvSpPr>
            <p:spPr>
              <a:xfrm>
                <a:off x="2059923" y="1940943"/>
                <a:ext cx="3936975" cy="1477431"/>
              </a:xfrm>
              <a:prstGeom prst="rect">
                <a:avLst/>
              </a:prstGeom>
              <a:effectLst>
                <a:reflection blurRad="63500" stA="50000" endA="300" endPos="48000" dir="5400000" sy="-100000" algn="bl" rotWithShape="0"/>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kumimoji="0" lang="zh-CN" altLang="en-US" sz="9600" b="0" i="0" u="none" strike="noStrike" kern="1200" cap="none" normalizeH="0" baseline="0" noProof="0" dirty="0">
                    <a:ln>
                      <a:noFill/>
                    </a:ln>
                    <a:solidFill>
                      <a:srgbClr val="FDFDFD"/>
                    </a:solidFill>
                    <a:effectLst>
                      <a:outerShdw blurRad="139700" dist="114300" dir="2700000" algn="tl">
                        <a:srgbClr val="351AE9">
                          <a:lumMod val="50000"/>
                          <a:alpha val="47000"/>
                        </a:srgbClr>
                      </a:outerShdw>
                    </a:effectLst>
                    <a:uLnTx/>
                    <a:uFillTx/>
                    <a:latin typeface="字体圈欣意冠黑体"/>
                    <a:ea typeface="字体圈欣意冠黑体"/>
                    <a:cs typeface="阿里巴巴普惠体 Medium" panose="00020600040101010101" pitchFamily="18" charset="-122"/>
                  </a:rPr>
                  <a:t>合作共赢</a:t>
                </a:r>
                <a:endParaRPr kumimoji="0" lang="zh-CN" altLang="en-US" sz="9600" b="0" i="0" u="none" strike="noStrike" kern="1200" cap="none"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endParaRPr>
              </a:p>
            </p:txBody>
          </p:sp>
        </p:grpSp>
        <p:grpSp>
          <p:nvGrpSpPr>
            <p:cNvPr id="2" name="组合 1"/>
            <p:cNvGrpSpPr/>
            <p:nvPr/>
          </p:nvGrpSpPr>
          <p:grpSpPr>
            <a:xfrm>
              <a:off x="6395893" y="1940943"/>
              <a:ext cx="3937720" cy="1488160"/>
              <a:chOff x="6759913" y="1940943"/>
              <a:chExt cx="3937720" cy="1488160"/>
            </a:xfrm>
          </p:grpSpPr>
          <p:sp>
            <p:nvSpPr>
              <p:cNvPr id="40" name="矩形 39"/>
              <p:cNvSpPr/>
              <p:nvPr/>
            </p:nvSpPr>
            <p:spPr>
              <a:xfrm>
                <a:off x="6760658" y="1951672"/>
                <a:ext cx="3936975" cy="147743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kumimoji="0" lang="zh-CN" altLang="en-US" sz="9600" b="0" i="0" u="none" strike="noStrike" kern="1200" cap="none" spc="0" normalizeH="0" baseline="0" noProof="0" dirty="0">
                    <a:ln w="101600">
                      <a:gradFill flip="none" rotWithShape="1">
                        <a:gsLst>
                          <a:gs pos="31000">
                            <a:srgbClr val="AD2281"/>
                          </a:gs>
                          <a:gs pos="85000">
                            <a:srgbClr val="351AE9"/>
                          </a:gs>
                        </a:gsLst>
                        <a:lin ang="2700000" scaled="1"/>
                        <a:tileRect/>
                      </a:gradFill>
                      <a:miter lim="800000"/>
                    </a:ln>
                    <a:noFill/>
                    <a:effectLst/>
                    <a:uLnTx/>
                    <a:uFillTx/>
                    <a:latin typeface="字体圈欣意冠黑体"/>
                    <a:ea typeface="字体圈欣意冠黑体"/>
                    <a:cs typeface="阿里巴巴普惠体 Medium" panose="00020600040101010101" pitchFamily="18" charset="-122"/>
                  </a:rPr>
                  <a:t>共创未来</a:t>
                </a:r>
                <a:endParaRPr lang="zh-CN" altLang="en-US" sz="9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endParaRPr>
              </a:p>
            </p:txBody>
          </p:sp>
          <p:sp>
            <p:nvSpPr>
              <p:cNvPr id="38" name="矩形 37"/>
              <p:cNvSpPr/>
              <p:nvPr/>
            </p:nvSpPr>
            <p:spPr>
              <a:xfrm>
                <a:off x="6759913" y="1940943"/>
                <a:ext cx="3936975" cy="1477431"/>
              </a:xfrm>
              <a:prstGeom prst="rect">
                <a:avLst/>
              </a:prstGeom>
              <a:effectLst>
                <a:reflection blurRad="63500" stA="50000" endA="300" endPos="48000" dir="5400000" sy="-100000" algn="bl" rotWithShape="0"/>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kumimoji="0" lang="zh-CN" altLang="en-US" sz="9600" b="0" i="0" u="none" strike="noStrike" kern="1200" cap="none" normalizeH="0" baseline="0" noProof="0" dirty="0">
                    <a:ln>
                      <a:noFill/>
                    </a:ln>
                    <a:solidFill>
                      <a:srgbClr val="FDFDFD"/>
                    </a:solidFill>
                    <a:effectLst>
                      <a:outerShdw blurRad="139700" dist="114300" dir="2700000" algn="tl">
                        <a:srgbClr val="351AE9">
                          <a:lumMod val="50000"/>
                          <a:alpha val="47000"/>
                        </a:srgbClr>
                      </a:outerShdw>
                    </a:effectLst>
                    <a:uLnTx/>
                    <a:uFillTx/>
                    <a:latin typeface="字体圈欣意冠黑体"/>
                    <a:ea typeface="字体圈欣意冠黑体"/>
                    <a:cs typeface="阿里巴巴普惠体 Medium" panose="00020600040101010101" pitchFamily="18" charset="-122"/>
                  </a:rPr>
                  <a:t>共创未来</a:t>
                </a:r>
                <a:endParaRPr kumimoji="0" lang="zh-CN" altLang="en-US" sz="9600" b="0" i="0" u="none" strike="noStrike" kern="1200" cap="none"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endParaRPr>
              </a:p>
            </p:txBody>
          </p:sp>
        </p:grpSp>
        <p:grpSp>
          <p:nvGrpSpPr>
            <p:cNvPr id="43" name="组合 42"/>
            <p:cNvGrpSpPr/>
            <p:nvPr/>
          </p:nvGrpSpPr>
          <p:grpSpPr>
            <a:xfrm>
              <a:off x="5913220" y="1940943"/>
              <a:ext cx="372976" cy="1488160"/>
              <a:chOff x="8236279" y="1940943"/>
              <a:chExt cx="984986" cy="1488160"/>
            </a:xfrm>
          </p:grpSpPr>
          <p:sp>
            <p:nvSpPr>
              <p:cNvPr id="44" name="矩形 43"/>
              <p:cNvSpPr/>
              <p:nvPr/>
            </p:nvSpPr>
            <p:spPr>
              <a:xfrm>
                <a:off x="8237021" y="1951672"/>
                <a:ext cx="984244" cy="147743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lang="en-US" altLang="zh-CN" sz="9600" dirty="0">
                    <a:ln w="101600">
                      <a:gradFill flip="none" rotWithShape="1">
                        <a:gsLst>
                          <a:gs pos="31000">
                            <a:srgbClr val="AD2281"/>
                          </a:gs>
                          <a:gs pos="85000">
                            <a:srgbClr val="351AE9"/>
                          </a:gs>
                        </a:gsLst>
                        <a:lin ang="2700000" scaled="1"/>
                        <a:tileRect/>
                      </a:gradFill>
                      <a:miter lim="800000"/>
                    </a:ln>
                    <a:noFill/>
                    <a:latin typeface="字体圈欣意冠黑体"/>
                    <a:ea typeface="字体圈欣意冠黑体"/>
                    <a:cs typeface="阿里巴巴普惠体 Medium" panose="00020600040101010101" pitchFamily="18" charset="-122"/>
                  </a:rPr>
                  <a:t>·</a:t>
                </a:r>
                <a:endParaRPr lang="zh-CN" altLang="en-US" sz="9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endParaRPr>
              </a:p>
            </p:txBody>
          </p:sp>
          <p:sp>
            <p:nvSpPr>
              <p:cNvPr id="45" name="矩形 44"/>
              <p:cNvSpPr/>
              <p:nvPr/>
            </p:nvSpPr>
            <p:spPr>
              <a:xfrm>
                <a:off x="8236279" y="1940943"/>
                <a:ext cx="984244" cy="1477572"/>
              </a:xfrm>
              <a:prstGeom prst="rect">
                <a:avLst/>
              </a:prstGeom>
              <a:effectLst>
                <a:reflection blurRad="63500" stA="50000" endA="300" endPos="48000" dir="5400000" sy="-100000" algn="bl" rotWithShape="0"/>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defRPr/>
                </a:pPr>
                <a:r>
                  <a:rPr kumimoji="0" lang="en-US" altLang="zh-CN" sz="9600" b="0" i="0" u="none" strike="noStrike" kern="1200" cap="none" normalizeH="0" baseline="0" noProof="0" dirty="0">
                    <a:ln>
                      <a:noFill/>
                    </a:ln>
                    <a:solidFill>
                      <a:srgbClr val="FDFDFD"/>
                    </a:solidFill>
                    <a:effectLst>
                      <a:outerShdw blurRad="139700" dist="114300" dir="2700000" algn="tl">
                        <a:srgbClr val="351AE9">
                          <a:lumMod val="50000"/>
                          <a:alpha val="47000"/>
                        </a:srgbClr>
                      </a:outerShdw>
                    </a:effectLst>
                    <a:uLnTx/>
                    <a:uFillTx/>
                    <a:latin typeface="字体圈欣意冠黑体"/>
                    <a:ea typeface="字体圈欣意冠黑体"/>
                    <a:cs typeface="阿里巴巴普惠体 Medium" panose="00020600040101010101" pitchFamily="18" charset="-122"/>
                  </a:rPr>
                  <a:t>·</a:t>
                </a:r>
                <a:endParaRPr kumimoji="0" lang="zh-CN" altLang="en-US" sz="9600" b="0" i="0" u="none" strike="noStrike" kern="1200" cap="none"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endParaRPr>
              </a:p>
            </p:txBody>
          </p:sp>
        </p:gr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5750" y="1845946"/>
              <a:ext cx="2278049" cy="683418"/>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3905" y="3059906"/>
              <a:ext cx="2342026" cy="576263"/>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439" b="25633"/>
          <a:stretch>
            <a:fillRect/>
          </a:stretch>
        </p:blipFill>
        <p:spPr>
          <a:xfrm>
            <a:off x="-1" y="1"/>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90845" y="15460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809034" y="4057690"/>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411341" y="54927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flipH="1">
            <a:off x="7253288" y="656340"/>
            <a:ext cx="3914873" cy="172329"/>
            <a:chOff x="379932" y="656340"/>
            <a:chExt cx="3561080" cy="172329"/>
          </a:xfrm>
        </p:grpSpPr>
        <p:sp>
          <p:nvSpPr>
            <p:cNvPr id="103" name="任意多边形: 形状 102"/>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形状 103"/>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5" name="任意多边形: 形状 104"/>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919063" y="656340"/>
            <a:ext cx="3867249" cy="172329"/>
            <a:chOff x="379932" y="656340"/>
            <a:chExt cx="3561080" cy="172329"/>
          </a:xfrm>
        </p:grpSpPr>
        <p:sp>
          <p:nvSpPr>
            <p:cNvPr id="107" name="任意多边形: 形状 106"/>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形状 107"/>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 name="任意多边形: 形状 108"/>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5658545" y="1464548"/>
            <a:ext cx="874911" cy="45719"/>
            <a:chOff x="5565531" y="1568626"/>
            <a:chExt cx="1060938" cy="55440"/>
          </a:xfrm>
        </p:grpSpPr>
        <p:cxnSp>
          <p:nvCxnSpPr>
            <p:cNvPr id="111" name="直接连接符 110"/>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4971312" y="429953"/>
            <a:ext cx="2249376" cy="568361"/>
            <a:chOff x="3973624" y="462786"/>
            <a:chExt cx="4244752" cy="568361"/>
          </a:xfrm>
        </p:grpSpPr>
        <p:sp>
          <p:nvSpPr>
            <p:cNvPr id="114" name="文本框 113"/>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大会流程</a:t>
              </a:r>
              <a:endPar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15" name="文本框 114"/>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大会流程</a:t>
              </a:r>
              <a:endParaRPr lang="zh-CN" altLang="en-US" sz="3600" dirty="0">
                <a:solidFill>
                  <a:schemeClr val="bg1"/>
                </a:solidFill>
                <a:latin typeface="+mj-ea"/>
                <a:ea typeface="+mj-ea"/>
              </a:endParaRPr>
            </a:p>
          </p:txBody>
        </p:sp>
      </p:grpSp>
      <p:sp>
        <p:nvSpPr>
          <p:cNvPr id="116" name="文本框 115"/>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endParaRPr lang="zh-CN" altLang="en-US" sz="1600" spc="0" dirty="0">
              <a:solidFill>
                <a:schemeClr val="bg1"/>
              </a:solidFill>
              <a:latin typeface="+mj-ea"/>
              <a:ea typeface="+mj-ea"/>
            </a:endParaRPr>
          </a:p>
        </p:txBody>
      </p:sp>
      <p:grpSp>
        <p:nvGrpSpPr>
          <p:cNvPr id="117" name="组合 116"/>
          <p:cNvGrpSpPr/>
          <p:nvPr/>
        </p:nvGrpSpPr>
        <p:grpSpPr>
          <a:xfrm>
            <a:off x="7521606" y="4154384"/>
            <a:ext cx="205136" cy="1609524"/>
            <a:chOff x="1035704" y="3711910"/>
            <a:chExt cx="205136" cy="1609524"/>
          </a:xfrm>
        </p:grpSpPr>
        <p:sp>
          <p:nvSpPr>
            <p:cNvPr id="118" name="文本框 117"/>
            <p:cNvSpPr txBox="1"/>
            <p:nvPr/>
          </p:nvSpPr>
          <p:spPr>
            <a:xfrm>
              <a:off x="1056109" y="4223509"/>
              <a:ext cx="184731" cy="261610"/>
            </a:xfrm>
            <a:prstGeom prst="rect">
              <a:avLst/>
            </a:prstGeom>
            <a:noFill/>
          </p:spPr>
          <p:txBody>
            <a:bodyPr wrap="none">
              <a:spAutoFit/>
            </a:bodyPr>
            <a:lstStyle/>
            <a:p>
              <a:endParaRPr lang="zh-CN" altLang="en-US" sz="1100" dirty="0">
                <a:solidFill>
                  <a:schemeClr val="bg1"/>
                </a:solidFill>
              </a:endParaRPr>
            </a:p>
          </p:txBody>
        </p:sp>
        <p:sp>
          <p:nvSpPr>
            <p:cNvPr id="119" name="文本框 118"/>
            <p:cNvSpPr txBox="1"/>
            <p:nvPr/>
          </p:nvSpPr>
          <p:spPr>
            <a:xfrm>
              <a:off x="1037530" y="4547914"/>
              <a:ext cx="184731" cy="338554"/>
            </a:xfrm>
            <a:prstGeom prst="rect">
              <a:avLst/>
            </a:prstGeom>
            <a:noFill/>
          </p:spPr>
          <p:txBody>
            <a:bodyPr wrap="none">
              <a:spAutoFit/>
            </a:bodyPr>
            <a:lstStyle/>
            <a:p>
              <a:endParaRPr lang="zh-CN" altLang="en-US" sz="1600" dirty="0">
                <a:solidFill>
                  <a:schemeClr val="bg1"/>
                </a:solidFill>
              </a:endParaRPr>
            </a:p>
          </p:txBody>
        </p:sp>
        <p:sp>
          <p:nvSpPr>
            <p:cNvPr id="120" name="文本框 119"/>
            <p:cNvSpPr txBox="1"/>
            <p:nvPr/>
          </p:nvSpPr>
          <p:spPr>
            <a:xfrm>
              <a:off x="1042363" y="4825709"/>
              <a:ext cx="184731" cy="276999"/>
            </a:xfrm>
            <a:prstGeom prst="rect">
              <a:avLst/>
            </a:prstGeom>
            <a:noFill/>
          </p:spPr>
          <p:txBody>
            <a:bodyPr wrap="none">
              <a:spAutoFit/>
            </a:bodyPr>
            <a:lstStyle/>
            <a:p>
              <a:endParaRPr lang="zh-CN" altLang="en-US" sz="1200" dirty="0">
                <a:solidFill>
                  <a:schemeClr val="bg1"/>
                </a:solidFill>
              </a:endParaRPr>
            </a:p>
          </p:txBody>
        </p:sp>
        <p:sp>
          <p:nvSpPr>
            <p:cNvPr id="121" name="文本框 120"/>
            <p:cNvSpPr txBox="1"/>
            <p:nvPr/>
          </p:nvSpPr>
          <p:spPr>
            <a:xfrm>
              <a:off x="1056109" y="5067518"/>
              <a:ext cx="184731" cy="253916"/>
            </a:xfrm>
            <a:prstGeom prst="rect">
              <a:avLst/>
            </a:prstGeom>
            <a:noFill/>
          </p:spPr>
          <p:txBody>
            <a:bodyPr wrap="none">
              <a:spAutoFit/>
            </a:bodyPr>
            <a:lstStyle/>
            <a:p>
              <a:endParaRPr lang="zh-CN" altLang="en-US" sz="1050" dirty="0">
                <a:solidFill>
                  <a:schemeClr val="bg1"/>
                </a:solidFill>
              </a:endParaRPr>
            </a:p>
          </p:txBody>
        </p:sp>
        <p:sp>
          <p:nvSpPr>
            <p:cNvPr id="122" name="文本框 121"/>
            <p:cNvSpPr txBox="1"/>
            <p:nvPr/>
          </p:nvSpPr>
          <p:spPr>
            <a:xfrm>
              <a:off x="1035704" y="3711910"/>
              <a:ext cx="184731" cy="338554"/>
            </a:xfrm>
            <a:prstGeom prst="rect">
              <a:avLst/>
            </a:prstGeom>
            <a:noFill/>
          </p:spPr>
          <p:txBody>
            <a:bodyPr wrap="none">
              <a:spAutoFit/>
            </a:bodyPr>
            <a:lstStyle/>
            <a:p>
              <a:endParaRPr lang="zh-CN" altLang="en-US" sz="1600" dirty="0">
                <a:solidFill>
                  <a:schemeClr val="bg1"/>
                </a:solidFill>
              </a:endParaRPr>
            </a:p>
          </p:txBody>
        </p:sp>
        <p:sp>
          <p:nvSpPr>
            <p:cNvPr id="123" name="文本框 122"/>
            <p:cNvSpPr txBox="1"/>
            <p:nvPr/>
          </p:nvSpPr>
          <p:spPr>
            <a:xfrm>
              <a:off x="1035704" y="3985011"/>
              <a:ext cx="184731" cy="276999"/>
            </a:xfrm>
            <a:prstGeom prst="rect">
              <a:avLst/>
            </a:prstGeom>
            <a:noFill/>
          </p:spPr>
          <p:txBody>
            <a:bodyPr wrap="none">
              <a:spAutoFit/>
            </a:bodyPr>
            <a:lstStyle/>
            <a:p>
              <a:endParaRPr lang="zh-CN" altLang="en-US" sz="1200" dirty="0">
                <a:solidFill>
                  <a:schemeClr val="bg1"/>
                </a:solidFill>
              </a:endParaRPr>
            </a:p>
          </p:txBody>
        </p:sp>
      </p:grpSp>
      <p:grpSp>
        <p:nvGrpSpPr>
          <p:cNvPr id="124" name="组合 123"/>
          <p:cNvGrpSpPr/>
          <p:nvPr/>
        </p:nvGrpSpPr>
        <p:grpSpPr>
          <a:xfrm flipH="1" flipV="1">
            <a:off x="1524186" y="2324035"/>
            <a:ext cx="4233366" cy="1035115"/>
            <a:chOff x="2627671" y="2243212"/>
            <a:chExt cx="5739979" cy="953762"/>
          </a:xfrm>
        </p:grpSpPr>
        <p:sp>
          <p:nvSpPr>
            <p:cNvPr id="125" name="平行四边形 124"/>
            <p:cNvSpPr/>
            <p:nvPr/>
          </p:nvSpPr>
          <p:spPr>
            <a:xfrm>
              <a:off x="4050675" y="3060806"/>
              <a:ext cx="1863005" cy="136168"/>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平行四边形 125"/>
            <p:cNvSpPr/>
            <p:nvPr/>
          </p:nvSpPr>
          <p:spPr>
            <a:xfrm>
              <a:off x="4494139" y="2243212"/>
              <a:ext cx="3873511" cy="494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平行四边形 126"/>
            <p:cNvSpPr/>
            <p:nvPr/>
          </p:nvSpPr>
          <p:spPr>
            <a:xfrm>
              <a:off x="2627671" y="2388105"/>
              <a:ext cx="3976778" cy="53568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8" name="组合 147"/>
          <p:cNvGrpSpPr/>
          <p:nvPr/>
        </p:nvGrpSpPr>
        <p:grpSpPr>
          <a:xfrm>
            <a:off x="1490345" y="2364740"/>
            <a:ext cx="4620895" cy="838776"/>
            <a:chOff x="3973624" y="462786"/>
            <a:chExt cx="5161736" cy="1469862"/>
          </a:xfrm>
        </p:grpSpPr>
        <p:sp>
          <p:nvSpPr>
            <p:cNvPr id="149" name="文本框 148"/>
            <p:cNvSpPr txBox="1"/>
            <p:nvPr/>
          </p:nvSpPr>
          <p:spPr>
            <a:xfrm>
              <a:off x="3973625" y="477149"/>
              <a:ext cx="5161735" cy="145549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01/</a:t>
              </a:r>
              <a:r>
                <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endPar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50" name="文本框 149"/>
            <p:cNvSpPr txBox="1"/>
            <p:nvPr/>
          </p:nvSpPr>
          <p:spPr>
            <a:xfrm>
              <a:off x="3973624" y="462786"/>
              <a:ext cx="5155020" cy="145549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solidFill>
                    <a:schemeClr val="bg1"/>
                  </a:solidFill>
                  <a:latin typeface="+mj-ea"/>
                  <a:ea typeface="+mj-ea"/>
                </a:rPr>
                <a:t>01/</a:t>
              </a:r>
              <a:r>
                <a:rPr lang="zh-CN" altLang="en-US" sz="5400" dirty="0">
                  <a:solidFill>
                    <a:schemeClr val="bg1"/>
                  </a:solidFill>
                  <a:latin typeface="+mj-ea"/>
                  <a:ea typeface="+mj-ea"/>
                </a:rPr>
                <a:t>业绩回顾</a:t>
              </a:r>
              <a:endParaRPr lang="zh-CN" altLang="en-US" sz="5400" dirty="0">
                <a:solidFill>
                  <a:schemeClr val="bg1"/>
                </a:solidFill>
                <a:latin typeface="+mj-ea"/>
                <a:ea typeface="+mj-ea"/>
              </a:endParaRPr>
            </a:p>
          </p:txBody>
        </p:sp>
      </p:grpSp>
      <p:grpSp>
        <p:nvGrpSpPr>
          <p:cNvPr id="151" name="组合 150"/>
          <p:cNvGrpSpPr/>
          <p:nvPr/>
        </p:nvGrpSpPr>
        <p:grpSpPr>
          <a:xfrm flipH="1" flipV="1">
            <a:off x="6702425" y="2324035"/>
            <a:ext cx="4233366" cy="1035115"/>
            <a:chOff x="2627671" y="2243212"/>
            <a:chExt cx="5739979" cy="953762"/>
          </a:xfrm>
        </p:grpSpPr>
        <p:sp>
          <p:nvSpPr>
            <p:cNvPr id="152" name="平行四边形 151"/>
            <p:cNvSpPr/>
            <p:nvPr/>
          </p:nvSpPr>
          <p:spPr>
            <a:xfrm>
              <a:off x="4050675" y="3060806"/>
              <a:ext cx="1863005" cy="136168"/>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平行四边形 152"/>
            <p:cNvSpPr/>
            <p:nvPr/>
          </p:nvSpPr>
          <p:spPr>
            <a:xfrm>
              <a:off x="4494139" y="2243212"/>
              <a:ext cx="3873511" cy="494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平行四边形 153"/>
            <p:cNvSpPr/>
            <p:nvPr/>
          </p:nvSpPr>
          <p:spPr>
            <a:xfrm>
              <a:off x="2627671" y="2388105"/>
              <a:ext cx="3976778" cy="53568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5" name="组合 154"/>
          <p:cNvGrpSpPr/>
          <p:nvPr/>
        </p:nvGrpSpPr>
        <p:grpSpPr>
          <a:xfrm>
            <a:off x="6400800" y="2364740"/>
            <a:ext cx="4766945" cy="838780"/>
            <a:chOff x="3596237" y="462786"/>
            <a:chExt cx="5686835" cy="1469262"/>
          </a:xfrm>
        </p:grpSpPr>
        <p:sp>
          <p:nvSpPr>
            <p:cNvPr id="156" name="文本框 155"/>
            <p:cNvSpPr txBox="1"/>
            <p:nvPr/>
          </p:nvSpPr>
          <p:spPr>
            <a:xfrm>
              <a:off x="3596237" y="477149"/>
              <a:ext cx="5686835" cy="145489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02/</a:t>
              </a:r>
              <a:r>
                <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endPar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57" name="文本框 156"/>
            <p:cNvSpPr txBox="1"/>
            <p:nvPr/>
          </p:nvSpPr>
          <p:spPr>
            <a:xfrm>
              <a:off x="3730518" y="462786"/>
              <a:ext cx="5398127" cy="145489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solidFill>
                    <a:schemeClr val="bg1"/>
                  </a:solidFill>
                  <a:latin typeface="+mj-ea"/>
                  <a:ea typeface="+mj-ea"/>
                </a:rPr>
                <a:t>02/</a:t>
              </a:r>
              <a:r>
                <a:rPr lang="zh-CN" altLang="en-US" sz="5400" dirty="0">
                  <a:solidFill>
                    <a:schemeClr val="bg1"/>
                  </a:solidFill>
                  <a:latin typeface="+mj-ea"/>
                  <a:ea typeface="+mj-ea"/>
                </a:rPr>
                <a:t>项目介绍</a:t>
              </a:r>
              <a:endParaRPr lang="zh-CN" altLang="en-US" sz="5400" dirty="0">
                <a:solidFill>
                  <a:schemeClr val="bg1"/>
                </a:solidFill>
                <a:latin typeface="+mj-ea"/>
                <a:ea typeface="+mj-ea"/>
              </a:endParaRPr>
            </a:p>
          </p:txBody>
        </p:sp>
      </p:grpSp>
      <p:grpSp>
        <p:nvGrpSpPr>
          <p:cNvPr id="158" name="组合 157"/>
          <p:cNvGrpSpPr/>
          <p:nvPr/>
        </p:nvGrpSpPr>
        <p:grpSpPr>
          <a:xfrm flipH="1" flipV="1">
            <a:off x="4732431" y="4136960"/>
            <a:ext cx="4233366" cy="1035115"/>
            <a:chOff x="2627671" y="2243212"/>
            <a:chExt cx="5739979" cy="953762"/>
          </a:xfrm>
        </p:grpSpPr>
        <p:sp>
          <p:nvSpPr>
            <p:cNvPr id="159" name="平行四边形 158"/>
            <p:cNvSpPr/>
            <p:nvPr/>
          </p:nvSpPr>
          <p:spPr>
            <a:xfrm>
              <a:off x="4050675" y="3060806"/>
              <a:ext cx="1863005" cy="136168"/>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平行四边形 159"/>
            <p:cNvSpPr/>
            <p:nvPr/>
          </p:nvSpPr>
          <p:spPr>
            <a:xfrm>
              <a:off x="4494139" y="2243212"/>
              <a:ext cx="3873511" cy="494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平行四边形 160"/>
            <p:cNvSpPr/>
            <p:nvPr/>
          </p:nvSpPr>
          <p:spPr>
            <a:xfrm>
              <a:off x="2627671" y="2388105"/>
              <a:ext cx="3976778" cy="53568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2" name="组合 161"/>
          <p:cNvGrpSpPr/>
          <p:nvPr/>
        </p:nvGrpSpPr>
        <p:grpSpPr>
          <a:xfrm>
            <a:off x="3181350" y="4184015"/>
            <a:ext cx="6115050" cy="838780"/>
            <a:chOff x="3664778" y="462786"/>
            <a:chExt cx="7287729" cy="1469262"/>
          </a:xfrm>
        </p:grpSpPr>
        <p:sp>
          <p:nvSpPr>
            <p:cNvPr id="163" name="文本框 162"/>
            <p:cNvSpPr txBox="1"/>
            <p:nvPr/>
          </p:nvSpPr>
          <p:spPr>
            <a:xfrm>
              <a:off x="3664778" y="477149"/>
              <a:ext cx="7287729" cy="145489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03/</a:t>
              </a:r>
              <a:r>
                <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未来战略规划</a:t>
              </a:r>
              <a:endPar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64" name="文本框 163"/>
            <p:cNvSpPr txBox="1"/>
            <p:nvPr/>
          </p:nvSpPr>
          <p:spPr>
            <a:xfrm>
              <a:off x="3728147" y="462786"/>
              <a:ext cx="7157218" cy="145489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solidFill>
                    <a:schemeClr val="bg1"/>
                  </a:solidFill>
                  <a:latin typeface="+mj-ea"/>
                  <a:ea typeface="+mj-ea"/>
                </a:rPr>
                <a:t>03/</a:t>
              </a:r>
              <a:r>
                <a:rPr lang="zh-CN" altLang="en-US" sz="5400" dirty="0">
                  <a:solidFill>
                    <a:schemeClr val="bg1"/>
                  </a:solidFill>
                  <a:latin typeface="+mj-ea"/>
                  <a:ea typeface="+mj-ea"/>
                </a:rPr>
                <a:t>未来战略规划</a:t>
              </a:r>
              <a:endParaRPr lang="zh-CN" altLang="en-US" sz="5400" dirty="0">
                <a:solidFill>
                  <a:schemeClr val="bg1"/>
                </a:solidFill>
                <a:latin typeface="+mj-ea"/>
                <a:ea typeface="+mj-ea"/>
              </a:endParaRPr>
            </a:p>
          </p:txBody>
        </p:sp>
      </p:grpSp>
      <p:grpSp>
        <p:nvGrpSpPr>
          <p:cNvPr id="165" name="组合 164"/>
          <p:cNvGrpSpPr/>
          <p:nvPr/>
        </p:nvGrpSpPr>
        <p:grpSpPr>
          <a:xfrm flipH="1" flipV="1">
            <a:off x="1208742" y="4336470"/>
            <a:ext cx="1738412" cy="307091"/>
            <a:chOff x="4357811" y="1587801"/>
            <a:chExt cx="3040306" cy="988860"/>
          </a:xfrm>
        </p:grpSpPr>
        <p:sp>
          <p:nvSpPr>
            <p:cNvPr id="166" name="平行四边形 165"/>
            <p:cNvSpPr/>
            <p:nvPr/>
          </p:nvSpPr>
          <p:spPr>
            <a:xfrm>
              <a:off x="4357811" y="1587801"/>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平行四边形 166"/>
            <p:cNvSpPr/>
            <p:nvPr/>
          </p:nvSpPr>
          <p:spPr>
            <a:xfrm>
              <a:off x="5037968" y="2494533"/>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p:cNvGrpSpPr/>
          <p:nvPr/>
        </p:nvGrpSpPr>
        <p:grpSpPr>
          <a:xfrm flipH="1" flipV="1">
            <a:off x="9043895" y="4439647"/>
            <a:ext cx="1747377" cy="334704"/>
            <a:chOff x="4357811" y="762505"/>
            <a:chExt cx="3055985" cy="1077777"/>
          </a:xfrm>
        </p:grpSpPr>
        <p:sp>
          <p:nvSpPr>
            <p:cNvPr id="169" name="平行四边形 168"/>
            <p:cNvSpPr/>
            <p:nvPr/>
          </p:nvSpPr>
          <p:spPr>
            <a:xfrm>
              <a:off x="4357811" y="1674402"/>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平行四边形 169"/>
            <p:cNvSpPr/>
            <p:nvPr/>
          </p:nvSpPr>
          <p:spPr>
            <a:xfrm>
              <a:off x="5053647" y="762505"/>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129"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0"/>
            <a:ext cx="12192000" cy="6858000"/>
          </a:xfrm>
          <a:prstGeom prst="rect">
            <a:avLst/>
          </a:prstGeom>
          <a:gradFill flip="none" rotWithShape="1">
            <a:gsLst>
              <a:gs pos="0">
                <a:srgbClr val="140035">
                  <a:alpha val="90000"/>
                </a:srgbClr>
              </a:gs>
              <a:gs pos="69000">
                <a:srgbClr val="140035">
                  <a:alpha val="85000"/>
                </a:srgbClr>
              </a:gs>
              <a:gs pos="100000">
                <a:srgbClr val="140035">
                  <a:alpha val="0"/>
                </a:srgbClr>
              </a:gs>
              <a:gs pos="36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88903" y="97798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694171" y="3770243"/>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3744595" y="2220595"/>
            <a:ext cx="5414645" cy="1358344"/>
            <a:chOff x="3973624" y="462786"/>
            <a:chExt cx="5161736" cy="4312852"/>
          </a:xfrm>
        </p:grpSpPr>
        <p:sp>
          <p:nvSpPr>
            <p:cNvPr id="66" name="文本框 65"/>
            <p:cNvSpPr txBox="1"/>
            <p:nvPr/>
          </p:nvSpPr>
          <p:spPr>
            <a:xfrm>
              <a:off x="3973626" y="477149"/>
              <a:ext cx="5161734" cy="429848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68" name="文本框 67"/>
            <p:cNvSpPr txBox="1"/>
            <p:nvPr/>
          </p:nvSpPr>
          <p:spPr>
            <a:xfrm>
              <a:off x="3973624" y="462786"/>
              <a:ext cx="5155020" cy="4298489"/>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solidFill>
                    <a:schemeClr val="bg1"/>
                  </a:solidFill>
                  <a:latin typeface="+mj-ea"/>
                  <a:ea typeface="+mj-ea"/>
                </a:rPr>
                <a:t>业绩回顾</a:t>
              </a:r>
              <a:endParaRPr lang="zh-CN" altLang="en-US" sz="8800" dirty="0">
                <a:solidFill>
                  <a:schemeClr val="bg1"/>
                </a:solidFill>
                <a:latin typeface="+mj-ea"/>
                <a:ea typeface="+mj-ea"/>
              </a:endParaRPr>
            </a:p>
          </p:txBody>
        </p:sp>
      </p:grpSp>
      <p:grpSp>
        <p:nvGrpSpPr>
          <p:cNvPr id="69" name="组合 68"/>
          <p:cNvGrpSpPr/>
          <p:nvPr/>
        </p:nvGrpSpPr>
        <p:grpSpPr>
          <a:xfrm>
            <a:off x="5420361" y="1026160"/>
            <a:ext cx="2116454" cy="1362019"/>
            <a:chOff x="3807376" y="462786"/>
            <a:chExt cx="5327984" cy="2386067"/>
          </a:xfrm>
        </p:grpSpPr>
        <p:sp>
          <p:nvSpPr>
            <p:cNvPr id="70" name="文本框 69"/>
            <p:cNvSpPr txBox="1"/>
            <p:nvPr/>
          </p:nvSpPr>
          <p:spPr>
            <a:xfrm>
              <a:off x="3973624" y="477149"/>
              <a:ext cx="5161736" cy="237170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01</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71" name="文本框 70"/>
            <p:cNvSpPr txBox="1"/>
            <p:nvPr/>
          </p:nvSpPr>
          <p:spPr>
            <a:xfrm>
              <a:off x="3807376" y="462786"/>
              <a:ext cx="5155019" cy="237170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solidFill>
                    <a:schemeClr val="bg1"/>
                  </a:solidFill>
                  <a:latin typeface="+mj-ea"/>
                  <a:ea typeface="+mj-ea"/>
                </a:rPr>
                <a:t>01</a:t>
              </a:r>
              <a:endParaRPr lang="zh-CN" altLang="en-US" sz="8800" dirty="0">
                <a:solidFill>
                  <a:schemeClr val="bg1"/>
                </a:solidFill>
                <a:latin typeface="+mj-ea"/>
                <a:ea typeface="+mj-ea"/>
              </a:endParaRPr>
            </a:p>
          </p:txBody>
        </p:sp>
      </p:grpSp>
      <p:sp>
        <p:nvSpPr>
          <p:cNvPr id="76" name="梯形 75"/>
          <p:cNvSpPr/>
          <p:nvPr/>
        </p:nvSpPr>
        <p:spPr>
          <a:xfrm>
            <a:off x="1571625" y="2590957"/>
            <a:ext cx="9048750" cy="1504794"/>
          </a:xfrm>
          <a:prstGeom prst="trapezoid">
            <a:avLst>
              <a:gd name="adj" fmla="val 252862"/>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5" name="梯形 84"/>
          <p:cNvSpPr/>
          <p:nvPr/>
        </p:nvSpPr>
        <p:spPr>
          <a:xfrm>
            <a:off x="2238375" y="3587662"/>
            <a:ext cx="7715250" cy="1283034"/>
          </a:xfrm>
          <a:prstGeom prst="trapezoid">
            <a:avLst>
              <a:gd name="adj" fmla="val 204607"/>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梯形 85"/>
          <p:cNvSpPr/>
          <p:nvPr/>
        </p:nvSpPr>
        <p:spPr>
          <a:xfrm>
            <a:off x="3352800" y="4582614"/>
            <a:ext cx="5486400" cy="912380"/>
          </a:xfrm>
          <a:prstGeom prst="trapezoid">
            <a:avLst>
              <a:gd name="adj" fmla="val 189180"/>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6" name="组合 95"/>
          <p:cNvGrpSpPr/>
          <p:nvPr/>
        </p:nvGrpSpPr>
        <p:grpSpPr>
          <a:xfrm>
            <a:off x="1858017" y="5648325"/>
            <a:ext cx="413013" cy="897423"/>
            <a:chOff x="3399529" y="6928900"/>
            <a:chExt cx="203450" cy="1312247"/>
          </a:xfrm>
        </p:grpSpPr>
        <p:sp>
          <p:nvSpPr>
            <p:cNvPr id="97" name="平行四边形 96"/>
            <p:cNvSpPr/>
            <p:nvPr/>
          </p:nvSpPr>
          <p:spPr>
            <a:xfrm rot="16200000" flipH="1" flipV="1">
              <a:off x="2967270" y="7361159"/>
              <a:ext cx="910238" cy="45719"/>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p:cNvSpPr/>
            <p:nvPr/>
          </p:nvSpPr>
          <p:spPr>
            <a:xfrm rot="16200000" flipH="1" flipV="1">
              <a:off x="3030701" y="7668868"/>
              <a:ext cx="1085374" cy="59183"/>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9" name="组合 98"/>
          <p:cNvGrpSpPr/>
          <p:nvPr/>
        </p:nvGrpSpPr>
        <p:grpSpPr>
          <a:xfrm flipH="1">
            <a:off x="10283927" y="4969383"/>
            <a:ext cx="273314" cy="1339342"/>
            <a:chOff x="3392224" y="6928900"/>
            <a:chExt cx="273314" cy="1339342"/>
          </a:xfrm>
        </p:grpSpPr>
        <p:sp>
          <p:nvSpPr>
            <p:cNvPr id="100" name="平行四边形 99"/>
            <p:cNvSpPr/>
            <p:nvPr/>
          </p:nvSpPr>
          <p:spPr>
            <a:xfrm rot="16200000" flipH="1" flipV="1">
              <a:off x="2749065" y="7572059"/>
              <a:ext cx="1339342" cy="5302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p:cNvSpPr/>
            <p:nvPr/>
          </p:nvSpPr>
          <p:spPr>
            <a:xfrm rot="16200000" flipH="1" flipV="1">
              <a:off x="3261653" y="7484835"/>
              <a:ext cx="732947" cy="7482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p:cNvGrpSpPr/>
          <p:nvPr/>
        </p:nvGrpSpPr>
        <p:grpSpPr>
          <a:xfrm rot="5400000">
            <a:off x="2036837" y="1795456"/>
            <a:ext cx="827305" cy="2439783"/>
            <a:chOff x="6546171" y="5936485"/>
            <a:chExt cx="346137" cy="734337"/>
          </a:xfrm>
        </p:grpSpPr>
        <p:sp>
          <p:nvSpPr>
            <p:cNvPr id="34" name="平行四边形 33"/>
            <p:cNvSpPr/>
            <p:nvPr/>
          </p:nvSpPr>
          <p:spPr>
            <a:xfrm rot="16200000" flipH="1" flipV="1">
              <a:off x="6382507" y="610014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平行四边形 34"/>
            <p:cNvSpPr/>
            <p:nvPr/>
          </p:nvSpPr>
          <p:spPr>
            <a:xfrm rot="16200000" flipH="1" flipV="1">
              <a:off x="6696087" y="6362793"/>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rot="16200000" flipH="1" flipV="1">
              <a:off x="6535498" y="6485173"/>
              <a:ext cx="346723" cy="24576"/>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5400000">
            <a:off x="8889290" y="913291"/>
            <a:ext cx="786999" cy="2846623"/>
            <a:chOff x="3371409" y="6286743"/>
            <a:chExt cx="412519" cy="1220715"/>
          </a:xfrm>
        </p:grpSpPr>
        <p:sp>
          <p:nvSpPr>
            <p:cNvPr id="38" name="平行四边形 37"/>
            <p:cNvSpPr/>
            <p:nvPr/>
          </p:nvSpPr>
          <p:spPr>
            <a:xfrm rot="16200000" flipH="1" flipV="1">
              <a:off x="3121947" y="7178362"/>
              <a:ext cx="578558" cy="7963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rot="16200000" flipH="1" flipV="1">
              <a:off x="3164849" y="6662022"/>
              <a:ext cx="821486" cy="709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rot="16200000" flipH="1" flipV="1">
              <a:off x="3473213" y="7083437"/>
              <a:ext cx="592747" cy="2868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163"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1001590" y="54135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90845" y="15460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5"/>
          <p:cNvSpPr/>
          <p:nvPr/>
        </p:nvSpPr>
        <p:spPr bwMode="auto">
          <a:xfrm>
            <a:off x="2186238" y="1720247"/>
            <a:ext cx="3104474" cy="5351686"/>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29000">
                <a:schemeClr val="accent1">
                  <a:alpha val="22000"/>
                </a:schemeClr>
              </a:gs>
              <a:gs pos="77000">
                <a:schemeClr val="accent1">
                  <a:alpha val="0"/>
                </a:schemeClr>
              </a:gs>
              <a:gs pos="100000">
                <a:schemeClr val="accent1">
                  <a:alpha val="0"/>
                </a:schemeClr>
              </a:gs>
            </a:gsLst>
            <a:lin ang="5400000" scaled="1"/>
            <a:tileRect/>
          </a:gradFill>
          <a:ln>
            <a:gradFill>
              <a:gsLst>
                <a:gs pos="0">
                  <a:schemeClr val="accent1"/>
                </a:gs>
                <a:gs pos="58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4995462" y="2554424"/>
            <a:ext cx="503664" cy="707886"/>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marR="0" lvl="0" indent="0" fontAlgn="auto">
              <a:lnSpc>
                <a:spcPct val="100000"/>
              </a:lnSpc>
              <a:spcBef>
                <a:spcPts val="0"/>
              </a:spcBef>
              <a:spcAft>
                <a:spcPts val="0"/>
              </a:spcAft>
              <a:buClrTx/>
              <a:buSzTx/>
              <a:buFontTx/>
              <a:buNone/>
              <a:defRPr kumimoji="0" sz="8800" b="0" i="0" u="none" strike="noStrike" cap="none" spc="0" normalizeH="0" baseline="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Bahnschrift" panose="020B0502040204020203" pitchFamily="34" charset="0"/>
                <a:ea typeface="等线" panose="02010600030101010101" pitchFamily="2" charset="-122"/>
              </a:defRPr>
            </a:lvl1pPr>
          </a:lstStyle>
          <a:p>
            <a:r>
              <a:rPr lang="en-US" altLang="zh-CN" sz="4000" dirty="0">
                <a:ln w="12700">
                  <a:gradFill>
                    <a:gsLst>
                      <a:gs pos="0">
                        <a:schemeClr val="accent1"/>
                      </a:gs>
                      <a:gs pos="100000">
                        <a:schemeClr val="accent2"/>
                      </a:gs>
                    </a:gsLst>
                    <a:lin ang="5400000" scaled="1"/>
                  </a:gradFill>
                </a:ln>
                <a:latin typeface="+mj-ea"/>
                <a:ea typeface="+mj-ea"/>
              </a:rPr>
              <a:t>%</a:t>
            </a:r>
            <a:endParaRPr lang="zh-CN" altLang="en-US" sz="4000" dirty="0">
              <a:ln w="12700">
                <a:gradFill>
                  <a:gsLst>
                    <a:gs pos="0">
                      <a:schemeClr val="accent1"/>
                    </a:gs>
                    <a:gs pos="100000">
                      <a:schemeClr val="accent2"/>
                    </a:gs>
                  </a:gsLst>
                  <a:lin ang="5400000" scaled="1"/>
                </a:gradFill>
              </a:ln>
              <a:latin typeface="+mj-ea"/>
              <a:ea typeface="+mj-ea"/>
            </a:endParaRPr>
          </a:p>
        </p:txBody>
      </p:sp>
      <p:sp>
        <p:nvSpPr>
          <p:cNvPr id="56" name="平行四边形 55"/>
          <p:cNvSpPr/>
          <p:nvPr/>
        </p:nvSpPr>
        <p:spPr>
          <a:xfrm rot="16200000" flipH="1" flipV="1">
            <a:off x="5077118" y="245417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平行四边形 56"/>
          <p:cNvSpPr/>
          <p:nvPr/>
        </p:nvSpPr>
        <p:spPr>
          <a:xfrm rot="16200000" flipH="1" flipV="1">
            <a:off x="1822464" y="3571108"/>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p:nvPr/>
        </p:nvSpPr>
        <p:spPr>
          <a:xfrm rot="16200000" flipH="1" flipV="1">
            <a:off x="5337713" y="2967287"/>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rot="16200000" flipH="1" flipV="1">
            <a:off x="1936455" y="3009033"/>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Freeform 5"/>
          <p:cNvSpPr/>
          <p:nvPr/>
        </p:nvSpPr>
        <p:spPr bwMode="auto">
          <a:xfrm>
            <a:off x="5267129" y="5140606"/>
            <a:ext cx="412964" cy="711895"/>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sp>
        <p:nvSpPr>
          <p:cNvPr id="142" name="Freeform 5"/>
          <p:cNvSpPr/>
          <p:nvPr/>
        </p:nvSpPr>
        <p:spPr bwMode="auto">
          <a:xfrm>
            <a:off x="1594340" y="4657142"/>
            <a:ext cx="647178" cy="1115648"/>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4" name="Freeform 5"/>
          <p:cNvSpPr/>
          <p:nvPr/>
        </p:nvSpPr>
        <p:spPr bwMode="auto">
          <a:xfrm>
            <a:off x="6968821" y="1720247"/>
            <a:ext cx="3104474" cy="5351686"/>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22000"/>
                </a:schemeClr>
              </a:gs>
              <a:gs pos="83000">
                <a:schemeClr val="accent1">
                  <a:alpha val="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9" name="文本框 78"/>
          <p:cNvSpPr txBox="1"/>
          <p:nvPr/>
        </p:nvSpPr>
        <p:spPr>
          <a:xfrm>
            <a:off x="9758116" y="2532490"/>
            <a:ext cx="503664" cy="707886"/>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marR="0" lvl="0" indent="0" fontAlgn="auto">
              <a:lnSpc>
                <a:spcPct val="100000"/>
              </a:lnSpc>
              <a:spcBef>
                <a:spcPts val="0"/>
              </a:spcBef>
              <a:spcAft>
                <a:spcPts val="0"/>
              </a:spcAft>
              <a:buClrTx/>
              <a:buSzTx/>
              <a:buFontTx/>
              <a:buNone/>
              <a:defRPr kumimoji="0" sz="4000" b="0" i="0" u="none" strike="noStrike" cap="none" spc="0" normalizeH="0" baseline="0">
                <a:ln w="1270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Bebas" pitchFamily="2" charset="0"/>
                <a:ea typeface="等线" panose="02010600030101010101" pitchFamily="2" charset="-122"/>
              </a:defRPr>
            </a:lvl1pPr>
          </a:lstStyle>
          <a:p>
            <a:r>
              <a:rPr lang="en-US" altLang="zh-CN" dirty="0">
                <a:latin typeface="+mj-ea"/>
                <a:ea typeface="+mj-ea"/>
              </a:rPr>
              <a:t>%</a:t>
            </a:r>
            <a:endParaRPr lang="zh-CN" altLang="en-US" dirty="0">
              <a:latin typeface="+mj-ea"/>
              <a:ea typeface="+mj-ea"/>
            </a:endParaRPr>
          </a:p>
        </p:txBody>
      </p:sp>
      <p:sp>
        <p:nvSpPr>
          <p:cNvPr id="15" name="文本框 14"/>
          <p:cNvSpPr txBox="1"/>
          <p:nvPr/>
        </p:nvSpPr>
        <p:spPr>
          <a:xfrm>
            <a:off x="2326942" y="2331418"/>
            <a:ext cx="2828018" cy="1446550"/>
          </a:xfrm>
          <a:prstGeom prst="rect">
            <a:avLst/>
          </a:prstGeom>
          <a:noFill/>
          <a:effectLst>
            <a:outerShdw blurRad="50800" dist="38100" dir="2700000" algn="tl" rotWithShape="0">
              <a:prstClr val="black">
                <a:alpha val="40000"/>
              </a:prstClr>
            </a:outerShdw>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800" b="1" i="0" u="none" strike="noStrike" kern="1200" cap="none" spc="0" normalizeH="0" baseline="0" noProof="0" dirty="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mj-ea"/>
                <a:ea typeface="+mj-ea"/>
              </a:rPr>
              <a:t>66.66</a:t>
            </a:r>
            <a:endParaRPr kumimoji="0" lang="zh-CN" altLang="en-US" sz="8800" b="1" i="0" u="none" strike="noStrike" kern="1200" cap="none" spc="0" normalizeH="0" baseline="0" noProof="0" dirty="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mj-ea"/>
              <a:ea typeface="+mj-ea"/>
            </a:endParaRPr>
          </a:p>
        </p:txBody>
      </p:sp>
      <p:sp>
        <p:nvSpPr>
          <p:cNvPr id="140" name="文本框 139"/>
          <p:cNvSpPr txBox="1"/>
          <p:nvPr/>
        </p:nvSpPr>
        <p:spPr>
          <a:xfrm>
            <a:off x="6984814" y="2320172"/>
            <a:ext cx="2885726" cy="144655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marR="0" lvl="0" indent="0" fontAlgn="auto">
              <a:lnSpc>
                <a:spcPct val="100000"/>
              </a:lnSpc>
              <a:spcBef>
                <a:spcPts val="0"/>
              </a:spcBef>
              <a:spcAft>
                <a:spcPts val="0"/>
              </a:spcAft>
              <a:buClrTx/>
              <a:buSzTx/>
              <a:buFontTx/>
              <a:buNone/>
              <a:defRPr kumimoji="0" sz="8000" b="1" i="0" u="none" strike="noStrike" cap="none" spc="0" normalizeH="0" baseline="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Bahnschrift" panose="020B0502040204020203" pitchFamily="34" charset="0"/>
                <a:ea typeface="演示斜黑体" panose="00000A08000000000000" pitchFamily="50" charset="-122"/>
              </a:defRPr>
            </a:lvl1pPr>
          </a:lstStyle>
          <a:p>
            <a:r>
              <a:rPr lang="en-US" altLang="zh-CN" sz="8800" dirty="0">
                <a:latin typeface="+mj-ea"/>
                <a:ea typeface="+mj-ea"/>
              </a:rPr>
              <a:t>88.88</a:t>
            </a:r>
            <a:endParaRPr lang="zh-CN" altLang="en-US" sz="8800" dirty="0">
              <a:latin typeface="+mj-ea"/>
              <a:ea typeface="+mj-ea"/>
            </a:endParaRPr>
          </a:p>
        </p:txBody>
      </p:sp>
      <p:sp>
        <p:nvSpPr>
          <p:cNvPr id="60" name="平行四边形 59"/>
          <p:cNvSpPr/>
          <p:nvPr/>
        </p:nvSpPr>
        <p:spPr>
          <a:xfrm rot="16200000" flipH="1" flipV="1">
            <a:off x="9733393" y="2416775"/>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平行四边形 60"/>
          <p:cNvSpPr/>
          <p:nvPr/>
        </p:nvSpPr>
        <p:spPr>
          <a:xfrm rot="16200000" flipH="1" flipV="1">
            <a:off x="6382121" y="3793028"/>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p:cNvSpPr/>
          <p:nvPr/>
        </p:nvSpPr>
        <p:spPr>
          <a:xfrm rot="16200000" flipH="1" flipV="1">
            <a:off x="10122067" y="2976811"/>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rot="16200000" flipH="1" flipV="1">
            <a:off x="6496112" y="3230953"/>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Freeform 5"/>
          <p:cNvSpPr/>
          <p:nvPr/>
        </p:nvSpPr>
        <p:spPr bwMode="auto">
          <a:xfrm>
            <a:off x="10173687" y="4755457"/>
            <a:ext cx="636386" cy="1097044"/>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44" name="Freeform 5"/>
          <p:cNvSpPr/>
          <p:nvPr/>
        </p:nvSpPr>
        <p:spPr bwMode="auto">
          <a:xfrm>
            <a:off x="6697157" y="4957988"/>
            <a:ext cx="312417" cy="538565"/>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41" name="组合 40"/>
          <p:cNvGrpSpPr/>
          <p:nvPr/>
        </p:nvGrpSpPr>
        <p:grpSpPr>
          <a:xfrm>
            <a:off x="6567034" y="3510231"/>
            <a:ext cx="3887603" cy="738664"/>
            <a:chOff x="2474934" y="3328354"/>
            <a:chExt cx="3887603" cy="738664"/>
          </a:xfrm>
        </p:grpSpPr>
        <p:sp>
          <p:nvSpPr>
            <p:cNvPr id="42" name="文本框 41"/>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ln w="47625">
                    <a:gradFill flip="none" rotWithShape="1">
                      <a:gsLst>
                        <a:gs pos="36000">
                          <a:schemeClr val="accent1"/>
                        </a:gs>
                        <a:gs pos="69000">
                          <a:schemeClr val="accent2"/>
                        </a:gs>
                      </a:gsLst>
                      <a:lin ang="2700000" scaled="1"/>
                      <a:tileRect/>
                    </a:gradFill>
                    <a:miter lim="800000"/>
                  </a:ln>
                  <a:latin typeface="+mj-ea"/>
                  <a:ea typeface="+mj-ea"/>
                </a:rPr>
                <a:t>销售额</a:t>
              </a:r>
              <a:r>
                <a:rPr lang="zh-CN" altLang="en-US" sz="4000" dirty="0">
                  <a:ln w="47625">
                    <a:gradFill flip="none" rotWithShape="1">
                      <a:gsLst>
                        <a:gs pos="36000">
                          <a:schemeClr val="accent1"/>
                        </a:gs>
                        <a:gs pos="69000">
                          <a:schemeClr val="accent2"/>
                        </a:gs>
                      </a:gsLst>
                      <a:lin ang="2700000" scaled="1"/>
                      <a:tileRect/>
                    </a:gradFill>
                    <a:miter lim="800000"/>
                  </a:ln>
                  <a:latin typeface="+mj-ea"/>
                  <a:ea typeface="+mj-ea"/>
                </a:rPr>
                <a:t>同比增长</a:t>
              </a:r>
              <a:endParaRPr lang="zh-CN" altLang="en-US" sz="4800" dirty="0">
                <a:ln w="47625">
                  <a:gradFill flip="none" rotWithShape="1">
                    <a:gsLst>
                      <a:gs pos="36000">
                        <a:schemeClr val="accent1"/>
                      </a:gs>
                      <a:gs pos="69000">
                        <a:schemeClr val="accent2"/>
                      </a:gs>
                    </a:gsLst>
                    <a:lin ang="2700000" scaled="1"/>
                    <a:tileRect/>
                  </a:gradFill>
                  <a:miter lim="800000"/>
                </a:ln>
                <a:latin typeface="+mj-ea"/>
                <a:ea typeface="+mj-ea"/>
              </a:endParaRPr>
            </a:p>
          </p:txBody>
        </p:sp>
        <p:sp>
          <p:nvSpPr>
            <p:cNvPr id="43" name="文本框 42"/>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solidFill>
                    <a:schemeClr val="bg1"/>
                  </a:solidFill>
                  <a:latin typeface="+mj-ea"/>
                  <a:ea typeface="+mj-ea"/>
                </a:rPr>
                <a:t>销售额</a:t>
              </a:r>
              <a:r>
                <a:rPr lang="zh-CN" altLang="en-US" sz="4000" dirty="0">
                  <a:solidFill>
                    <a:schemeClr val="bg1"/>
                  </a:solidFill>
                  <a:latin typeface="+mj-ea"/>
                  <a:ea typeface="+mj-ea"/>
                </a:rPr>
                <a:t>同比增长</a:t>
              </a:r>
              <a:endParaRPr lang="zh-CN" altLang="en-US" sz="4000" dirty="0">
                <a:solidFill>
                  <a:schemeClr val="bg1"/>
                </a:solidFill>
                <a:latin typeface="+mj-ea"/>
                <a:ea typeface="+mj-ea"/>
              </a:endParaRPr>
            </a:p>
          </p:txBody>
        </p:sp>
      </p:grpSp>
      <p:grpSp>
        <p:nvGrpSpPr>
          <p:cNvPr id="3" name="组合 2"/>
          <p:cNvGrpSpPr/>
          <p:nvPr/>
        </p:nvGrpSpPr>
        <p:grpSpPr>
          <a:xfrm>
            <a:off x="1813563" y="3510231"/>
            <a:ext cx="3887603" cy="738664"/>
            <a:chOff x="2474934" y="3328354"/>
            <a:chExt cx="3887603" cy="738664"/>
          </a:xfrm>
        </p:grpSpPr>
        <p:sp>
          <p:nvSpPr>
            <p:cNvPr id="39" name="文本框 38"/>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ln w="47625">
                    <a:gradFill flip="none" rotWithShape="1">
                      <a:gsLst>
                        <a:gs pos="37000">
                          <a:schemeClr val="accent1"/>
                        </a:gs>
                        <a:gs pos="69000">
                          <a:schemeClr val="accent2"/>
                        </a:gs>
                      </a:gsLst>
                      <a:lin ang="2700000" scaled="1"/>
                      <a:tileRect/>
                    </a:gradFill>
                    <a:miter lim="800000"/>
                  </a:ln>
                  <a:latin typeface="+mj-ea"/>
                  <a:ea typeface="+mj-ea"/>
                </a:rPr>
                <a:t>销售量</a:t>
              </a:r>
              <a:r>
                <a:rPr lang="zh-CN" altLang="en-US" sz="4000" dirty="0">
                  <a:ln w="47625">
                    <a:gradFill flip="none" rotWithShape="1">
                      <a:gsLst>
                        <a:gs pos="37000">
                          <a:schemeClr val="accent1"/>
                        </a:gs>
                        <a:gs pos="69000">
                          <a:schemeClr val="accent2"/>
                        </a:gs>
                      </a:gsLst>
                      <a:lin ang="2700000" scaled="1"/>
                      <a:tileRect/>
                    </a:gradFill>
                    <a:miter lim="800000"/>
                  </a:ln>
                  <a:latin typeface="+mj-ea"/>
                  <a:ea typeface="+mj-ea"/>
                </a:rPr>
                <a:t>同比增长</a:t>
              </a:r>
              <a:endParaRPr lang="zh-CN" altLang="en-US" sz="4800" dirty="0">
                <a:ln w="47625">
                  <a:gradFill flip="none" rotWithShape="1">
                    <a:gsLst>
                      <a:gs pos="37000">
                        <a:schemeClr val="accent1"/>
                      </a:gs>
                      <a:gs pos="69000">
                        <a:schemeClr val="accent2"/>
                      </a:gs>
                    </a:gsLst>
                    <a:lin ang="2700000" scaled="1"/>
                    <a:tileRect/>
                  </a:gradFill>
                  <a:miter lim="800000"/>
                </a:ln>
                <a:latin typeface="+mj-ea"/>
                <a:ea typeface="+mj-ea"/>
              </a:endParaRPr>
            </a:p>
          </p:txBody>
        </p:sp>
        <p:sp>
          <p:nvSpPr>
            <p:cNvPr id="17" name="文本框 16"/>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solidFill>
                    <a:schemeClr val="bg1"/>
                  </a:solidFill>
                  <a:latin typeface="+mj-ea"/>
                  <a:ea typeface="+mj-ea"/>
                </a:rPr>
                <a:t>销售量</a:t>
              </a:r>
              <a:r>
                <a:rPr lang="zh-CN" altLang="en-US" sz="4000" dirty="0">
                  <a:solidFill>
                    <a:schemeClr val="bg1"/>
                  </a:solidFill>
                  <a:latin typeface="+mj-ea"/>
                  <a:ea typeface="+mj-ea"/>
                </a:rPr>
                <a:t>同比增长</a:t>
              </a:r>
              <a:endParaRPr lang="zh-CN" altLang="en-US" sz="4000" dirty="0">
                <a:solidFill>
                  <a:schemeClr val="bg1"/>
                </a:solidFill>
                <a:latin typeface="+mj-ea"/>
                <a:ea typeface="+mj-ea"/>
              </a:endParaRPr>
            </a:p>
          </p:txBody>
        </p:sp>
      </p:grpSp>
      <p:grpSp>
        <p:nvGrpSpPr>
          <p:cNvPr id="18" name="组合 17"/>
          <p:cNvGrpSpPr/>
          <p:nvPr/>
        </p:nvGrpSpPr>
        <p:grpSpPr>
          <a:xfrm>
            <a:off x="2027977" y="5343525"/>
            <a:ext cx="3441582" cy="1301452"/>
            <a:chOff x="2732314" y="5732417"/>
            <a:chExt cx="2090058" cy="790367"/>
          </a:xfrm>
        </p:grpSpPr>
        <p:sp>
          <p:nvSpPr>
            <p:cNvPr id="14" name="椭圆 13"/>
            <p:cNvSpPr/>
            <p:nvPr/>
          </p:nvSpPr>
          <p:spPr>
            <a:xfrm>
              <a:off x="2732314" y="5732417"/>
              <a:ext cx="2090058" cy="337457"/>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7" name="椭圆 86"/>
            <p:cNvSpPr/>
            <p:nvPr/>
          </p:nvSpPr>
          <p:spPr>
            <a:xfrm>
              <a:off x="2969986" y="6056542"/>
              <a:ext cx="1614714" cy="26070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8" name="椭圆 87"/>
            <p:cNvSpPr/>
            <p:nvPr/>
          </p:nvSpPr>
          <p:spPr>
            <a:xfrm>
              <a:off x="3258911" y="6355374"/>
              <a:ext cx="1036864" cy="16741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grpSp>
        <p:nvGrpSpPr>
          <p:cNvPr id="89" name="组合 88"/>
          <p:cNvGrpSpPr/>
          <p:nvPr/>
        </p:nvGrpSpPr>
        <p:grpSpPr>
          <a:xfrm>
            <a:off x="6897974" y="5343525"/>
            <a:ext cx="3441582" cy="1301452"/>
            <a:chOff x="2732314" y="5732417"/>
            <a:chExt cx="2090058" cy="790367"/>
          </a:xfrm>
        </p:grpSpPr>
        <p:sp>
          <p:nvSpPr>
            <p:cNvPr id="90" name="椭圆 89"/>
            <p:cNvSpPr/>
            <p:nvPr/>
          </p:nvSpPr>
          <p:spPr>
            <a:xfrm>
              <a:off x="2732314" y="5732417"/>
              <a:ext cx="2090058" cy="337457"/>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91" name="椭圆 90"/>
            <p:cNvSpPr/>
            <p:nvPr/>
          </p:nvSpPr>
          <p:spPr>
            <a:xfrm>
              <a:off x="2969986" y="6056542"/>
              <a:ext cx="1614714" cy="26070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92" name="椭圆 91"/>
            <p:cNvSpPr/>
            <p:nvPr/>
          </p:nvSpPr>
          <p:spPr>
            <a:xfrm>
              <a:off x="3258911" y="6355374"/>
              <a:ext cx="1036864" cy="16741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sp>
        <p:nvSpPr>
          <p:cNvPr id="93" name="Freeform 5"/>
          <p:cNvSpPr/>
          <p:nvPr/>
        </p:nvSpPr>
        <p:spPr bwMode="auto">
          <a:xfrm>
            <a:off x="5099489" y="5494020"/>
            <a:ext cx="230053" cy="396581"/>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6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sp>
        <p:nvSpPr>
          <p:cNvPr id="94" name="Freeform 5"/>
          <p:cNvSpPr/>
          <p:nvPr/>
        </p:nvSpPr>
        <p:spPr bwMode="auto">
          <a:xfrm>
            <a:off x="7026260" y="5425440"/>
            <a:ext cx="238894" cy="411821"/>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5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grpSp>
        <p:nvGrpSpPr>
          <p:cNvPr id="128" name="组合 127"/>
          <p:cNvGrpSpPr/>
          <p:nvPr/>
        </p:nvGrpSpPr>
        <p:grpSpPr>
          <a:xfrm flipH="1">
            <a:off x="7253288" y="656340"/>
            <a:ext cx="3914873" cy="172329"/>
            <a:chOff x="379932" y="656340"/>
            <a:chExt cx="3561080" cy="172329"/>
          </a:xfrm>
        </p:grpSpPr>
        <p:sp>
          <p:nvSpPr>
            <p:cNvPr id="129" name="任意多边形: 形状 128"/>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5658545" y="1464548"/>
            <a:ext cx="874911" cy="45719"/>
            <a:chOff x="5565531" y="1568626"/>
            <a:chExt cx="1060938" cy="55440"/>
          </a:xfrm>
        </p:grpSpPr>
        <p:cxnSp>
          <p:nvCxnSpPr>
            <p:cNvPr id="133" name="直接连接符 132"/>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4971312" y="429953"/>
            <a:ext cx="2249376" cy="568361"/>
            <a:chOff x="3973624" y="462786"/>
            <a:chExt cx="4244752" cy="568361"/>
          </a:xfrm>
        </p:grpSpPr>
        <p:sp>
          <p:nvSpPr>
            <p:cNvPr id="136" name="文本框 135"/>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endPar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37" name="文本框 136"/>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业绩回顾</a:t>
              </a:r>
              <a:endParaRPr lang="zh-CN" altLang="en-US" sz="3600" dirty="0">
                <a:solidFill>
                  <a:schemeClr val="bg1"/>
                </a:solidFill>
                <a:latin typeface="+mj-ea"/>
                <a:ea typeface="+mj-ea"/>
              </a:endParaRPr>
            </a:p>
          </p:txBody>
        </p:sp>
      </p:grpSp>
      <p:sp>
        <p:nvSpPr>
          <p:cNvPr id="138" name="文本框 137"/>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endParaRPr lang="zh-CN" altLang="en-US" sz="1600" spc="0" dirty="0">
              <a:solidFill>
                <a:schemeClr val="bg1"/>
              </a:solidFill>
              <a:latin typeface="+mj-ea"/>
              <a:ea typeface="+mj-ea"/>
            </a:endParaRPr>
          </a:p>
        </p:txBody>
      </p:sp>
      <p:grpSp>
        <p:nvGrpSpPr>
          <p:cNvPr id="139" name="组合 138"/>
          <p:cNvGrpSpPr/>
          <p:nvPr/>
        </p:nvGrpSpPr>
        <p:grpSpPr>
          <a:xfrm>
            <a:off x="919063" y="656340"/>
            <a:ext cx="3867249" cy="172329"/>
            <a:chOff x="379932" y="656340"/>
            <a:chExt cx="3561080" cy="172329"/>
          </a:xfrm>
        </p:grpSpPr>
        <p:sp>
          <p:nvSpPr>
            <p:cNvPr id="145" name="任意多边形: 形状 144"/>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9" name="椭圆 188"/>
          <p:cNvSpPr/>
          <p:nvPr/>
        </p:nvSpPr>
        <p:spPr>
          <a:xfrm>
            <a:off x="-694171" y="4092524"/>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161332" y="36639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1">
            <a:extLst>
              <a:ext uri="{28A0092B-C50C-407E-A947-70E740481C1C}">
                <a14:useLocalDpi xmlns:a14="http://schemas.microsoft.com/office/drawing/2010/main" val="0"/>
              </a:ext>
            </a:extLst>
          </a:blip>
          <a:srcRect t="-163" b="25633"/>
          <a:stretch>
            <a:fillRect/>
          </a:stretch>
        </p:blipFill>
        <p:spPr>
          <a:xfrm>
            <a:off x="-1" y="0"/>
            <a:ext cx="12192002" cy="6857798"/>
          </a:xfrm>
          <a:prstGeom prst="rect">
            <a:avLst/>
          </a:prstGeom>
        </p:spPr>
      </p:pic>
      <p:sp>
        <p:nvSpPr>
          <p:cNvPr id="145" name="矩形 144"/>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矩形 251"/>
          <p:cNvSpPr/>
          <p:nvPr/>
        </p:nvSpPr>
        <p:spPr>
          <a:xfrm>
            <a:off x="0" y="202"/>
            <a:ext cx="12192000" cy="6857597"/>
          </a:xfrm>
          <a:prstGeom prst="rect">
            <a:avLst/>
          </a:prstGeom>
          <a:blipFill dpi="0" rotWithShape="1">
            <a:blip r:embed="rId2">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p:nvPr/>
        </p:nvSpPr>
        <p:spPr>
          <a:xfrm>
            <a:off x="181538" y="797835"/>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11326835" y="0"/>
            <a:ext cx="1752907" cy="1752907"/>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矩形 475"/>
          <p:cNvSpPr/>
          <p:nvPr/>
        </p:nvSpPr>
        <p:spPr>
          <a:xfrm>
            <a:off x="0" y="0"/>
            <a:ext cx="12192000" cy="6858000"/>
          </a:xfrm>
          <a:prstGeom prst="rect">
            <a:avLst/>
          </a:prstGeom>
          <a:gradFill flip="none" rotWithShape="1">
            <a:gsLst>
              <a:gs pos="0">
                <a:srgbClr val="140035"/>
              </a:gs>
              <a:gs pos="100000">
                <a:srgbClr val="140035">
                  <a:alpha val="74000"/>
                </a:srgbClr>
              </a:gs>
              <a:gs pos="50000">
                <a:srgbClr val="140035">
                  <a:alpha val="3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p:nvPr/>
        </p:nvSpPr>
        <p:spPr>
          <a:xfrm>
            <a:off x="11678512" y="5581689"/>
            <a:ext cx="509648" cy="50964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484313" y="5225005"/>
            <a:ext cx="969538" cy="96953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0" name="图片 249"/>
          <p:cNvPicPr>
            <a:picLocks noChangeAspect="1"/>
          </p:cNvPicPr>
          <p:nvPr/>
        </p:nvPicPr>
        <p:blipFill>
          <a:blip r:embed="rId3">
            <a:duotone>
              <a:prstClr val="black"/>
              <a:schemeClr val="accent1">
                <a:lumMod val="75000"/>
                <a:tint val="45000"/>
                <a:satMod val="400000"/>
              </a:schemeClr>
            </a:duotone>
            <a:extLst>
              <a:ext uri="{BEBA8EAE-BF5A-486C-A8C5-ECC9F3942E4B}">
                <a14:imgProps xmlns:a14="http://schemas.microsoft.com/office/drawing/2010/main">
                  <a14:imgLayer r:embed="rId4">
                    <a14:imgEffect>
                      <a14:brightnessContrast bright="-10000"/>
                    </a14:imgEffect>
                  </a14:imgLayer>
                </a14:imgProps>
              </a:ext>
            </a:extLst>
          </a:blip>
          <a:stretch>
            <a:fillRect/>
          </a:stretch>
        </p:blipFill>
        <p:spPr>
          <a:xfrm>
            <a:off x="-428779" y="4995245"/>
            <a:ext cx="12975770" cy="3316526"/>
          </a:xfrm>
          <a:prstGeom prst="rect">
            <a:avLst/>
          </a:prstGeom>
          <a:scene3d>
            <a:camera prst="perspectiveRelaxedModerately">
              <a:rot lat="18290589" lon="0" rev="0"/>
            </a:camera>
            <a:lightRig rig="contrasting" dir="t"/>
          </a:scene3d>
          <a:sp3d prstMaterial="matte"/>
        </p:spPr>
      </p:pic>
      <p:sp>
        <p:nvSpPr>
          <p:cNvPr id="77" name="矩形 76"/>
          <p:cNvSpPr/>
          <p:nvPr/>
        </p:nvSpPr>
        <p:spPr>
          <a:xfrm>
            <a:off x="851908" y="1861186"/>
            <a:ext cx="3199254" cy="4367842"/>
          </a:xfrm>
          <a:prstGeom prst="rect">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54" name="文本框 53"/>
          <p:cNvSpPr txBox="1"/>
          <p:nvPr/>
        </p:nvSpPr>
        <p:spPr>
          <a:xfrm>
            <a:off x="961556" y="2605580"/>
            <a:ext cx="3091675" cy="523285"/>
          </a:xfrm>
          <a:prstGeom prst="rect">
            <a:avLst/>
          </a:prstGeom>
          <a:noFill/>
        </p:spPr>
        <p:txBody>
          <a:bodyPr wrap="square">
            <a:spAutoFit/>
          </a:bodyPr>
          <a:lstStyle/>
          <a:p>
            <a:pPr>
              <a:lnSpc>
                <a:spcPct val="120000"/>
              </a:lnSpc>
            </a:pP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新拓展了俄罗斯</a:t>
            </a:r>
            <a:r>
              <a:rPr lang="zh-CN" altLang="en-US" sz="1200" dirty="0">
                <a:solidFill>
                  <a:srgbClr val="FDFDFD"/>
                </a:solidFill>
                <a:effectLst>
                  <a:outerShdw blurRad="38100" dist="38100" dir="2700000" algn="tl">
                    <a:srgbClr val="000000">
                      <a:alpha val="43137"/>
                    </a:srgbClr>
                  </a:outerShdw>
                </a:effectLst>
                <a:latin typeface="+mn-ea"/>
              </a:rPr>
              <a:t>、</a:t>
            </a: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马来西亚</a:t>
            </a:r>
            <a:r>
              <a:rPr lang="zh-CN" altLang="en-US" sz="1200" dirty="0">
                <a:solidFill>
                  <a:srgbClr val="FDFDFD"/>
                </a:solidFill>
                <a:effectLst>
                  <a:outerShdw blurRad="38100" dist="38100" dir="2700000" algn="tl">
                    <a:srgbClr val="000000">
                      <a:alpha val="43137"/>
                    </a:srgbClr>
                  </a:outerShdw>
                </a:effectLst>
                <a:latin typeface="+mn-ea"/>
              </a:rPr>
              <a:t>、</a:t>
            </a: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泰国</a:t>
            </a:r>
            <a:r>
              <a:rPr lang="zh-CN" altLang="en-US" sz="1200" dirty="0">
                <a:solidFill>
                  <a:srgbClr val="FDFDFD"/>
                </a:solidFill>
                <a:effectLst>
                  <a:outerShdw blurRad="38100" dist="38100" dir="2700000" algn="tl">
                    <a:srgbClr val="000000">
                      <a:alpha val="43137"/>
                    </a:srgbClr>
                  </a:outerShdw>
                </a:effectLst>
                <a:latin typeface="+mn-ea"/>
              </a:rPr>
              <a:t>、</a:t>
            </a: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秘鲁</a:t>
            </a:r>
            <a:endParaRPr kumimoji="0" lang="en-US" altLang="zh-CN"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endParaRPr>
          </a:p>
          <a:p>
            <a:pPr>
              <a:lnSpc>
                <a:spcPct val="120000"/>
              </a:lnSpc>
            </a:pP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巴西和丹麦这些国家的客户</a:t>
            </a:r>
            <a:endParaRPr lang="zh-CN" altLang="en-US" sz="1200" dirty="0">
              <a:solidFill>
                <a:schemeClr val="bg1"/>
              </a:solidFill>
              <a:effectLst>
                <a:outerShdw blurRad="38100" dist="38100" dir="2700000" algn="tl">
                  <a:srgbClr val="000000">
                    <a:alpha val="43137"/>
                  </a:srgbClr>
                </a:outerShdw>
              </a:effectLst>
              <a:latin typeface="+mn-ea"/>
            </a:endParaRPr>
          </a:p>
        </p:txBody>
      </p:sp>
      <p:grpSp>
        <p:nvGrpSpPr>
          <p:cNvPr id="93" name="组合 92"/>
          <p:cNvGrpSpPr/>
          <p:nvPr/>
        </p:nvGrpSpPr>
        <p:grpSpPr>
          <a:xfrm flipH="1" flipV="1">
            <a:off x="908423" y="2134972"/>
            <a:ext cx="2937080" cy="325740"/>
            <a:chOff x="2433925" y="2176994"/>
            <a:chExt cx="5136654" cy="1048913"/>
          </a:xfrm>
        </p:grpSpPr>
        <p:sp>
          <p:nvSpPr>
            <p:cNvPr id="94" name="平行四边形 93"/>
            <p:cNvSpPr/>
            <p:nvPr/>
          </p:nvSpPr>
          <p:spPr>
            <a:xfrm>
              <a:off x="2433925" y="2535126"/>
              <a:ext cx="2843182" cy="222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endParaRPr>
            </a:p>
          </p:txBody>
        </p:sp>
        <p:sp>
          <p:nvSpPr>
            <p:cNvPr id="95" name="平行四边形 94"/>
            <p:cNvSpPr/>
            <p:nvPr/>
          </p:nvSpPr>
          <p:spPr>
            <a:xfrm>
              <a:off x="4153993" y="3060027"/>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96" name="平行四边形 95"/>
            <p:cNvSpPr/>
            <p:nvPr/>
          </p:nvSpPr>
          <p:spPr>
            <a:xfrm>
              <a:off x="5210430" y="2176994"/>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sp>
        <p:nvSpPr>
          <p:cNvPr id="55" name="文本框 54"/>
          <p:cNvSpPr txBox="1"/>
          <p:nvPr/>
        </p:nvSpPr>
        <p:spPr>
          <a:xfrm>
            <a:off x="979019" y="3161143"/>
            <a:ext cx="457176" cy="400110"/>
          </a:xfrm>
          <a:prstGeom prst="rect">
            <a:avLst/>
          </a:prstGeom>
        </p:spPr>
        <p:txBody>
          <a:bodyPr wrap="none">
            <a:spAutoFit/>
          </a:bodyPr>
          <a:lstStyle/>
          <a:p>
            <a:r>
              <a:rPr lang="en-US" altLang="zh-CN" sz="2000" dirty="0">
                <a:ln w="3175" cmpd="sng">
                  <a:gradFill>
                    <a:gsLst>
                      <a:gs pos="0">
                        <a:schemeClr val="accent1"/>
                      </a:gs>
                      <a:gs pos="100000">
                        <a:schemeClr val="accent2"/>
                      </a:gs>
                    </a:gsLst>
                    <a:lin ang="5400000" scaled="1"/>
                  </a:gradFill>
                </a:ln>
                <a:solidFill>
                  <a:srgbClr val="FDFDFD"/>
                </a:solidFill>
                <a:effectLst>
                  <a:outerShdw blurRad="38100" dist="38100" dir="2700000" algn="tl">
                    <a:srgbClr val="000000">
                      <a:alpha val="43137"/>
                    </a:srgbClr>
                  </a:outerShdw>
                </a:effectLst>
                <a:latin typeface="+mj-ea"/>
                <a:ea typeface="+mj-ea"/>
              </a:rPr>
              <a:t>88</a:t>
            </a:r>
            <a:endParaRPr lang="zh-CN" altLang="en-US" sz="2000" dirty="0">
              <a:ln w="3175" cmpd="sng">
                <a:gradFill>
                  <a:gsLst>
                    <a:gs pos="0">
                      <a:schemeClr val="accent1"/>
                    </a:gs>
                    <a:gs pos="100000">
                      <a:schemeClr val="accent2"/>
                    </a:gs>
                  </a:gsLst>
                  <a:lin ang="5400000" scaled="1"/>
                </a:gradFill>
              </a:ln>
              <a:solidFill>
                <a:schemeClr val="bg1"/>
              </a:solidFill>
              <a:effectLst>
                <a:outerShdw blurRad="38100" dist="38100" dir="2700000" algn="tl">
                  <a:srgbClr val="000000">
                    <a:alpha val="43137"/>
                  </a:srgbClr>
                </a:outerShdw>
              </a:effectLst>
              <a:latin typeface="+mj-ea"/>
              <a:ea typeface="+mj-ea"/>
            </a:endParaRPr>
          </a:p>
        </p:txBody>
      </p:sp>
      <p:sp>
        <p:nvSpPr>
          <p:cNvPr id="56" name="文本框 55"/>
          <p:cNvSpPr txBox="1"/>
          <p:nvPr/>
        </p:nvSpPr>
        <p:spPr>
          <a:xfrm>
            <a:off x="961556" y="3459869"/>
            <a:ext cx="1569660"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自前合作的海外客户</a:t>
            </a:r>
            <a:endParaRPr lang="zh-CN" altLang="en-US" sz="1200" dirty="0">
              <a:solidFill>
                <a:schemeClr val="bg1"/>
              </a:solidFill>
              <a:effectLst>
                <a:outerShdw blurRad="38100" dist="38100" dir="2700000" algn="tl">
                  <a:srgbClr val="000000">
                    <a:alpha val="43137"/>
                  </a:srgbClr>
                </a:outerShdw>
              </a:effectLst>
              <a:latin typeface="+mn-ea"/>
            </a:endParaRPr>
          </a:p>
        </p:txBody>
      </p:sp>
      <p:sp>
        <p:nvSpPr>
          <p:cNvPr id="57" name="文本框 56"/>
          <p:cNvSpPr txBox="1"/>
          <p:nvPr/>
        </p:nvSpPr>
        <p:spPr>
          <a:xfrm>
            <a:off x="979247" y="3680947"/>
            <a:ext cx="1304096" cy="184666"/>
          </a:xfrm>
          <a:prstGeom prst="rect">
            <a:avLst/>
          </a:prstGeom>
          <a:noFill/>
        </p:spPr>
        <p:txBody>
          <a:bodyPr wrap="square">
            <a:spAutoFit/>
          </a:bodyPr>
          <a:lstStyle/>
          <a:p>
            <a:pPr algn="dist"/>
            <a:r>
              <a:rPr kumimoji="0" lang="zh-CN" altLang="en-US"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rPr>
              <a:t>OVERSEAS CUSTOMERS</a:t>
            </a:r>
            <a:endParaRPr lang="zh-CN" altLang="en-US" sz="600" dirty="0">
              <a:solidFill>
                <a:schemeClr val="bg1"/>
              </a:solidFill>
              <a:effectLst>
                <a:outerShdw blurRad="38100" dist="38100" dir="2700000" algn="tl">
                  <a:srgbClr val="000000">
                    <a:alpha val="43137"/>
                  </a:srgbClr>
                </a:outerShdw>
              </a:effectLst>
            </a:endParaRPr>
          </a:p>
        </p:txBody>
      </p:sp>
      <p:sp>
        <p:nvSpPr>
          <p:cNvPr id="99" name="文本框 98"/>
          <p:cNvSpPr txBox="1"/>
          <p:nvPr/>
        </p:nvSpPr>
        <p:spPr>
          <a:xfrm>
            <a:off x="979019" y="3980941"/>
            <a:ext cx="450764" cy="400110"/>
          </a:xfrm>
          <a:prstGeom prst="rect">
            <a:avLst/>
          </a:prstGeom>
        </p:spPr>
        <p:txBody>
          <a:bodyPr wrap="none">
            <a:spAutoFit/>
          </a:bodyPr>
          <a:lstStyle>
            <a:defPPr>
              <a:defRPr lang="zh-CN"/>
            </a:defPPr>
            <a:lvl1pPr>
              <a:defRPr sz="20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rPr>
              <a:t>66</a:t>
            </a:r>
            <a:endParaRPr lang="en-US" altLang="zh-CN" b="0" dirty="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endParaRPr>
          </a:p>
        </p:txBody>
      </p:sp>
      <p:sp>
        <p:nvSpPr>
          <p:cNvPr id="101" name="文本框 100"/>
          <p:cNvSpPr txBox="1"/>
          <p:nvPr/>
        </p:nvSpPr>
        <p:spPr>
          <a:xfrm>
            <a:off x="979246" y="4500745"/>
            <a:ext cx="1304096" cy="184666"/>
          </a:xfrm>
          <a:prstGeom prst="rect">
            <a:avLst/>
          </a:prstGeom>
          <a:noFill/>
        </p:spPr>
        <p:txBody>
          <a:bodyPr wrap="square">
            <a:spAutoFit/>
          </a:bodyPr>
          <a:lstStyle/>
          <a:p>
            <a:pPr algn="dist"/>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EXPECTED ADDITION</a:t>
            </a:r>
            <a:endPar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endParaRPr>
          </a:p>
        </p:txBody>
      </p:sp>
      <p:sp>
        <p:nvSpPr>
          <p:cNvPr id="103" name="文本框 102"/>
          <p:cNvSpPr txBox="1"/>
          <p:nvPr/>
        </p:nvSpPr>
        <p:spPr>
          <a:xfrm>
            <a:off x="979019" y="4800740"/>
            <a:ext cx="604653" cy="400110"/>
          </a:xfrm>
          <a:prstGeom prst="rect">
            <a:avLst/>
          </a:prstGeom>
        </p:spPr>
        <p:txBody>
          <a:bodyPr wrap="none">
            <a:spAutoFit/>
          </a:bodyPr>
          <a:lstStyle>
            <a:defPPr>
              <a:defRPr lang="zh-CN"/>
            </a:defPPr>
            <a:lvl1pPr>
              <a:defRPr sz="20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rPr>
              <a:t>99+</a:t>
            </a:r>
            <a:endParaRPr lang="en-US" altLang="zh-CN" b="0" dirty="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endParaRPr>
          </a:p>
        </p:txBody>
      </p:sp>
      <p:sp>
        <p:nvSpPr>
          <p:cNvPr id="104" name="文本框 103"/>
          <p:cNvSpPr txBox="1"/>
          <p:nvPr/>
        </p:nvSpPr>
        <p:spPr>
          <a:xfrm>
            <a:off x="961556" y="5099466"/>
            <a:ext cx="1569660"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总体的产品销售国家</a:t>
            </a:r>
            <a:endPar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endParaRPr>
          </a:p>
        </p:txBody>
      </p:sp>
      <p:sp>
        <p:nvSpPr>
          <p:cNvPr id="105" name="文本框 104"/>
          <p:cNvSpPr txBox="1"/>
          <p:nvPr/>
        </p:nvSpPr>
        <p:spPr>
          <a:xfrm>
            <a:off x="979247" y="5320544"/>
            <a:ext cx="1304096" cy="184666"/>
          </a:xfrm>
          <a:prstGeom prst="rect">
            <a:avLst/>
          </a:prstGeom>
          <a:noFill/>
        </p:spPr>
        <p:txBody>
          <a:bodyPr wrap="square">
            <a:spAutoFit/>
          </a:bodyPr>
          <a:lstStyle/>
          <a:p>
            <a:pPr algn="dist"/>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EXPECTED ADDITION</a:t>
            </a:r>
            <a:endPar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endParaRPr>
          </a:p>
        </p:txBody>
      </p:sp>
      <p:pic>
        <p:nvPicPr>
          <p:cNvPr id="179" name="图片 178" descr="图片包含 电脑, 灯光, 键盘, 黑暗&#10;&#10;描述已自动生成"/>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9329856">
            <a:off x="2872598" y="3350426"/>
            <a:ext cx="589308" cy="228931"/>
          </a:xfrm>
          <a:prstGeom prst="rect">
            <a:avLst/>
          </a:prstGeom>
        </p:spPr>
      </p:pic>
      <p:pic>
        <p:nvPicPr>
          <p:cNvPr id="154" name="图片 153"/>
          <p:cNvPicPr>
            <a:picLocks noChangeAspect="1"/>
          </p:cNvPicPr>
          <p:nvPr/>
        </p:nvPicPr>
        <p:blipFill rotWithShape="1">
          <a:blip r:embed="rId6">
            <a:duotone>
              <a:prstClr val="black"/>
              <a:schemeClr val="accent1">
                <a:tint val="45000"/>
                <a:satMod val="400000"/>
              </a:schemeClr>
            </a:duotone>
            <a:extLst>
              <a:ext uri="{28A0092B-C50C-407E-A947-70E740481C1C}">
                <a14:useLocalDpi xmlns:a14="http://schemas.microsoft.com/office/drawing/2010/main" val="0"/>
              </a:ext>
            </a:extLst>
          </a:blip>
          <a:srcRect r="49565" b="5348"/>
          <a:stretch>
            <a:fillRect/>
          </a:stretch>
        </p:blipFill>
        <p:spPr>
          <a:xfrm>
            <a:off x="2498311" y="3186063"/>
            <a:ext cx="1552852" cy="2897835"/>
          </a:xfrm>
          <a:prstGeom prst="rect">
            <a:avLst/>
          </a:prstGeom>
        </p:spPr>
      </p:pic>
      <p:sp>
        <p:nvSpPr>
          <p:cNvPr id="100" name="文本框 99"/>
          <p:cNvSpPr txBox="1"/>
          <p:nvPr/>
        </p:nvSpPr>
        <p:spPr>
          <a:xfrm>
            <a:off x="961556" y="4279667"/>
            <a:ext cx="1877437"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今年底预计新增海外客户</a:t>
            </a:r>
            <a:endPar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endParaRPr>
          </a:p>
        </p:txBody>
      </p:sp>
      <p:pic>
        <p:nvPicPr>
          <p:cNvPr id="180" name="图片 179" descr="图片包含 电脑, 灯光, 键盘, 黑暗&#10;&#10;描述已自动生成"/>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tretch>
            <a:fillRect/>
          </a:stretch>
        </p:blipFill>
        <p:spPr>
          <a:xfrm rot="19329856">
            <a:off x="2872598" y="3350426"/>
            <a:ext cx="589308" cy="228931"/>
          </a:xfrm>
          <a:prstGeom prst="rect">
            <a:avLst/>
          </a:prstGeom>
        </p:spPr>
      </p:pic>
      <p:grpSp>
        <p:nvGrpSpPr>
          <p:cNvPr id="240" name="组合 239"/>
          <p:cNvGrpSpPr/>
          <p:nvPr/>
        </p:nvGrpSpPr>
        <p:grpSpPr>
          <a:xfrm>
            <a:off x="1066614" y="2017380"/>
            <a:ext cx="1464601" cy="373700"/>
            <a:chOff x="592554" y="2021812"/>
            <a:chExt cx="2010487" cy="373700"/>
          </a:xfrm>
        </p:grpSpPr>
        <p:sp>
          <p:nvSpPr>
            <p:cNvPr id="53" name="文本框 52"/>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海外市场</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239" name="文本框 238"/>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effectLst>
                    <a:outerShdw blurRad="38100" dist="38100" dir="2700000" algn="tl">
                      <a:srgbClr val="000000">
                        <a:alpha val="43137"/>
                      </a:srgbClr>
                    </a:outerShdw>
                    <a:reflection blurRad="50800" stA="15000" endPos="37000" dist="88900" dir="5400000" sy="-100000" algn="bl" rotWithShape="0"/>
                  </a:effectLst>
                  <a:latin typeface="+mj-ea"/>
                  <a:ea typeface="+mj-ea"/>
                </a:rPr>
                <a:t>海外市场</a:t>
              </a:r>
              <a:endParaRPr lang="zh-CN" altLang="en-US" sz="2400" spc="300" dirty="0">
                <a:effectLst>
                  <a:outerShdw blurRad="38100" dist="38100" dir="2700000" algn="tl">
                    <a:srgbClr val="000000">
                      <a:alpha val="43137"/>
                    </a:srgbClr>
                  </a:outerShdw>
                  <a:reflection blurRad="50800" stA="15000" endPos="37000" dist="88900" dir="5400000" sy="-100000" algn="bl" rotWithShape="0"/>
                </a:effectLst>
                <a:latin typeface="+mj-ea"/>
                <a:ea typeface="+mj-ea"/>
              </a:endParaRPr>
            </a:p>
          </p:txBody>
        </p:sp>
      </p:grpSp>
      <p:sp>
        <p:nvSpPr>
          <p:cNvPr id="130" name="矩形 129"/>
          <p:cNvSpPr/>
          <p:nvPr/>
        </p:nvSpPr>
        <p:spPr>
          <a:xfrm>
            <a:off x="4496373" y="1855794"/>
            <a:ext cx="3199254" cy="4365302"/>
          </a:xfrm>
          <a:prstGeom prst="rect">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32" name="文本框 131"/>
          <p:cNvSpPr txBox="1"/>
          <p:nvPr/>
        </p:nvSpPr>
        <p:spPr>
          <a:xfrm>
            <a:off x="4606021" y="2528007"/>
            <a:ext cx="1111202" cy="584775"/>
          </a:xfrm>
          <a:prstGeom prst="rect">
            <a:avLst/>
          </a:prstGeom>
        </p:spPr>
        <p:txBody>
          <a:bodyPr wrap="none">
            <a:spAutoFit/>
          </a:bodyPr>
          <a:lstStyle/>
          <a:p>
            <a:r>
              <a:rPr lang="en-US" altLang="zh-CN" sz="3200" dirty="0">
                <a:ln w="9525" cmpd="sng">
                  <a:gradFill>
                    <a:gsLst>
                      <a:gs pos="0">
                        <a:schemeClr val="accent1"/>
                      </a:gs>
                      <a:gs pos="100000">
                        <a:schemeClr val="accent2"/>
                      </a:gs>
                    </a:gsLst>
                    <a:lin ang="5400000" scaled="1"/>
                  </a:gradFill>
                </a:ln>
                <a:solidFill>
                  <a:srgbClr val="FDFDFD"/>
                </a:solidFill>
                <a:effectLst>
                  <a:outerShdw blurRad="38100" dist="38100" dir="2700000" algn="tl">
                    <a:srgbClr val="000000">
                      <a:alpha val="43137"/>
                    </a:srgbClr>
                  </a:outerShdw>
                </a:effectLst>
                <a:latin typeface="+mj-ea"/>
                <a:ea typeface="+mj-ea"/>
              </a:rPr>
              <a:t>20</a:t>
            </a:r>
            <a:r>
              <a:rPr kumimoji="0" lang="en-US" altLang="zh-CN" sz="3200" i="0" u="none" strike="noStrike" kern="1200" cap="none" spc="0" normalizeH="0" baseline="0" noProof="0" dirty="0">
                <a:ln w="9525" cmpd="sng">
                  <a:gradFill>
                    <a:gsLst>
                      <a:gs pos="0">
                        <a:schemeClr val="accent1"/>
                      </a:gs>
                      <a:gs pos="100000">
                        <a:schemeClr val="accent2"/>
                      </a:gs>
                    </a:gsLst>
                    <a:lin ang="5400000" scaled="1"/>
                  </a:gradFill>
                </a:ln>
                <a:solidFill>
                  <a:srgbClr val="FDFDFD"/>
                </a:solidFill>
                <a:effectLst>
                  <a:outerShdw blurRad="38100" dist="38100" dir="2700000" algn="tl">
                    <a:srgbClr val="000000">
                      <a:alpha val="43137"/>
                    </a:srgbClr>
                  </a:outerShdw>
                </a:effectLst>
                <a:uLnTx/>
                <a:uFillTx/>
                <a:latin typeface="+mj-ea"/>
                <a:ea typeface="+mj-ea"/>
              </a:rPr>
              <a:t>0%</a:t>
            </a:r>
            <a:endParaRPr kumimoji="0" lang="en-US" altLang="zh-CN" sz="3200" i="0" u="none" strike="noStrike" kern="1200" cap="none" spc="0" normalizeH="0" baseline="0" noProof="0" dirty="0">
              <a:ln w="9525" cmpd="sng">
                <a:gradFill>
                  <a:gsLst>
                    <a:gs pos="0">
                      <a:schemeClr val="accent1"/>
                    </a:gs>
                    <a:gs pos="100000">
                      <a:schemeClr val="accent2"/>
                    </a:gs>
                  </a:gsLst>
                  <a:lin ang="5400000" scaled="1"/>
                </a:gradFill>
              </a:ln>
              <a:solidFill>
                <a:srgbClr val="FDFDFD"/>
              </a:solidFill>
              <a:effectLst>
                <a:outerShdw blurRad="38100" dist="38100" dir="2700000" algn="tl">
                  <a:srgbClr val="000000">
                    <a:alpha val="43137"/>
                  </a:srgbClr>
                </a:outerShdw>
              </a:effectLst>
              <a:uLnTx/>
              <a:uFillTx/>
              <a:latin typeface="+mj-ea"/>
              <a:ea typeface="+mj-ea"/>
            </a:endParaRPr>
          </a:p>
        </p:txBody>
      </p:sp>
      <p:sp>
        <p:nvSpPr>
          <p:cNvPr id="133" name="文本框 132"/>
          <p:cNvSpPr txBox="1"/>
          <p:nvPr/>
        </p:nvSpPr>
        <p:spPr>
          <a:xfrm>
            <a:off x="5611877" y="2757705"/>
            <a:ext cx="1620957"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月均销量同比增长</a:t>
            </a:r>
            <a:endPar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endParaRPr>
          </a:p>
        </p:txBody>
      </p:sp>
      <p:sp>
        <p:nvSpPr>
          <p:cNvPr id="137" name="文本框 136"/>
          <p:cNvSpPr txBox="1"/>
          <p:nvPr/>
        </p:nvSpPr>
        <p:spPr>
          <a:xfrm>
            <a:off x="5644822" y="2665326"/>
            <a:ext cx="1304096" cy="169277"/>
          </a:xfrm>
          <a:prstGeom prst="rect">
            <a:avLst/>
          </a:prstGeom>
          <a:noFill/>
        </p:spPr>
        <p:txBody>
          <a:bodyPr wrap="square">
            <a:spAutoFit/>
          </a:bodyPr>
          <a:lstStyle/>
          <a:p>
            <a:pPr algn="dist"/>
            <a:r>
              <a:rPr kumimoji="0" lang="en-US" altLang="zh-CN" sz="5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MONTH ON MONTH GROWTH </a:t>
            </a:r>
            <a:endParaRPr kumimoji="0" lang="en-US" altLang="zh-CN" sz="5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endParaRPr>
          </a:p>
        </p:txBody>
      </p:sp>
      <p:grpSp>
        <p:nvGrpSpPr>
          <p:cNvPr id="149" name="组合 148"/>
          <p:cNvGrpSpPr/>
          <p:nvPr/>
        </p:nvGrpSpPr>
        <p:grpSpPr>
          <a:xfrm>
            <a:off x="4648787" y="4536116"/>
            <a:ext cx="2882870" cy="243277"/>
            <a:chOff x="2908913" y="695325"/>
            <a:chExt cx="6374174" cy="537897"/>
          </a:xfrm>
        </p:grpSpPr>
        <p:sp>
          <p:nvSpPr>
            <p:cNvPr id="190" name="梯形 189"/>
            <p:cNvSpPr/>
            <p:nvPr/>
          </p:nvSpPr>
          <p:spPr>
            <a:xfrm>
              <a:off x="3170932" y="695325"/>
              <a:ext cx="5850136" cy="425810"/>
            </a:xfrm>
            <a:prstGeom prst="trapezoid">
              <a:avLst>
                <a:gd name="adj" fmla="val 180569"/>
              </a:avLst>
            </a:prstGeom>
            <a:gradFill flip="none" rotWithShape="1">
              <a:gsLst>
                <a:gs pos="11000">
                  <a:schemeClr val="accent1">
                    <a:alpha val="0"/>
                  </a:schemeClr>
                </a:gs>
                <a:gs pos="100000">
                  <a:schemeClr val="accent1">
                    <a:alpha val="33000"/>
                  </a:schemeClr>
                </a:gs>
              </a:gsLst>
              <a:lin ang="5400000" scaled="1"/>
              <a:tileRect/>
            </a:gradFill>
            <a:ln w="12700">
              <a:gradFill>
                <a:gsLst>
                  <a:gs pos="3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10">
                <a:effectLst>
                  <a:outerShdw blurRad="38100" dist="38100" dir="2700000" algn="tl">
                    <a:srgbClr val="000000">
                      <a:alpha val="43137"/>
                    </a:srgbClr>
                  </a:outerShdw>
                </a:effectLst>
              </a:endParaRPr>
            </a:p>
          </p:txBody>
        </p:sp>
        <p:sp>
          <p:nvSpPr>
            <p:cNvPr id="191" name="梯形 190"/>
            <p:cNvSpPr/>
            <p:nvPr/>
          </p:nvSpPr>
          <p:spPr>
            <a:xfrm>
              <a:off x="3445650" y="1032133"/>
              <a:ext cx="5300700" cy="195067"/>
            </a:xfrm>
            <a:prstGeom prst="trapezoid">
              <a:avLst>
                <a:gd name="adj" fmla="val 180569"/>
              </a:avLst>
            </a:prstGeom>
            <a:gradFill flip="none" rotWithShape="1">
              <a:gsLst>
                <a:gs pos="60000">
                  <a:schemeClr val="accent1">
                    <a:alpha val="0"/>
                  </a:schemeClr>
                </a:gs>
                <a:gs pos="100000">
                  <a:schemeClr val="accent1">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10">
                <a:effectLst>
                  <a:outerShdw blurRad="38100" dist="38100" dir="2700000" algn="tl">
                    <a:srgbClr val="000000">
                      <a:alpha val="43137"/>
                    </a:srgbClr>
                  </a:outerShdw>
                </a:effectLst>
              </a:endParaRPr>
            </a:p>
          </p:txBody>
        </p:sp>
        <p:pic>
          <p:nvPicPr>
            <p:cNvPr id="192" name="图片 191" descr="图片包含 电脑, 灯光, 键盘, 黑暗&#10;&#10;描述已自动生成"/>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33783" y="1004290"/>
              <a:ext cx="5354212" cy="228932"/>
            </a:xfrm>
            <a:prstGeom prst="rect">
              <a:avLst/>
            </a:prstGeom>
          </p:spPr>
        </p:pic>
        <p:grpSp>
          <p:nvGrpSpPr>
            <p:cNvPr id="193" name="组合 192"/>
            <p:cNvGrpSpPr/>
            <p:nvPr/>
          </p:nvGrpSpPr>
          <p:grpSpPr>
            <a:xfrm>
              <a:off x="2908913" y="741679"/>
              <a:ext cx="6374174" cy="379455"/>
              <a:chOff x="2923444" y="708025"/>
              <a:chExt cx="6374174" cy="413110"/>
            </a:xfrm>
          </p:grpSpPr>
          <p:cxnSp>
            <p:nvCxnSpPr>
              <p:cNvPr id="194" name="直接连接符 193"/>
              <p:cNvCxnSpPr/>
              <p:nvPr/>
            </p:nvCxnSpPr>
            <p:spPr>
              <a:xfrm flipH="1">
                <a:off x="2923444" y="708025"/>
                <a:ext cx="827818" cy="413110"/>
              </a:xfrm>
              <a:prstGeom prst="line">
                <a:avLst/>
              </a:prstGeom>
              <a:ln w="15875" cap="rnd">
                <a:gradFill flip="none" rotWithShape="1">
                  <a:gsLst>
                    <a:gs pos="0">
                      <a:schemeClr val="accent1">
                        <a:alpha val="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8469800" y="708025"/>
                <a:ext cx="827818" cy="413110"/>
              </a:xfrm>
              <a:prstGeom prst="line">
                <a:avLst/>
              </a:prstGeom>
              <a:ln w="15875" cap="rnd">
                <a:gradFill flip="none" rotWithShape="1">
                  <a:gsLst>
                    <a:gs pos="0">
                      <a:schemeClr val="accent1">
                        <a:alpha val="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150" name="梯形 149"/>
          <p:cNvSpPr/>
          <p:nvPr/>
        </p:nvSpPr>
        <p:spPr>
          <a:xfrm rot="10800000">
            <a:off x="4693839" y="3477692"/>
            <a:ext cx="2804058" cy="1191865"/>
          </a:xfrm>
          <a:prstGeom prst="trapezoid">
            <a:avLst>
              <a:gd name="adj" fmla="val 19567"/>
            </a:avLst>
          </a:prstGeom>
          <a:gradFill flip="none" rotWithShape="1">
            <a:gsLst>
              <a:gs pos="95000">
                <a:schemeClr val="accent1">
                  <a:alpha val="0"/>
                </a:schemeClr>
              </a:gs>
              <a:gs pos="8000">
                <a:schemeClr val="accent1">
                  <a:alpha val="5000"/>
                </a:schemeClr>
              </a:gs>
              <a:gs pos="45000">
                <a:schemeClr val="accent1">
                  <a:alpha val="24000"/>
                </a:schemeClr>
              </a:gs>
            </a:gsLst>
            <a:lin ang="5400000" scaled="1"/>
            <a:tileRect/>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Arial" panose="020B0604020202020204"/>
              <a:ea typeface="微软雅黑 Light" panose="020B0502040204020203" charset="-122"/>
              <a:cs typeface="+mn-cs"/>
            </a:endParaRPr>
          </a:p>
        </p:txBody>
      </p:sp>
      <p:grpSp>
        <p:nvGrpSpPr>
          <p:cNvPr id="151" name="组合 150"/>
          <p:cNvGrpSpPr/>
          <p:nvPr/>
        </p:nvGrpSpPr>
        <p:grpSpPr>
          <a:xfrm>
            <a:off x="7552721" y="4192484"/>
            <a:ext cx="205136" cy="1609524"/>
            <a:chOff x="1035704" y="3711910"/>
            <a:chExt cx="205136" cy="1609524"/>
          </a:xfrm>
        </p:grpSpPr>
        <p:sp>
          <p:nvSpPr>
            <p:cNvPr id="184" name="文本框 183"/>
            <p:cNvSpPr txBox="1"/>
            <p:nvPr/>
          </p:nvSpPr>
          <p:spPr>
            <a:xfrm>
              <a:off x="1056109" y="4223509"/>
              <a:ext cx="184731" cy="261610"/>
            </a:xfrm>
            <a:prstGeom prst="rect">
              <a:avLst/>
            </a:prstGeom>
            <a:noFill/>
          </p:spPr>
          <p:txBody>
            <a:bodyPr wrap="none">
              <a:spAutoFit/>
            </a:bodyPr>
            <a:lstStyle/>
            <a:p>
              <a:endParaRPr lang="zh-CN" altLang="en-US" sz="1100" dirty="0">
                <a:solidFill>
                  <a:schemeClr val="bg1"/>
                </a:solidFill>
                <a:effectLst>
                  <a:outerShdw blurRad="38100" dist="38100" dir="2700000" algn="tl">
                    <a:srgbClr val="000000">
                      <a:alpha val="43137"/>
                    </a:srgbClr>
                  </a:outerShdw>
                </a:effectLst>
              </a:endParaRPr>
            </a:p>
          </p:txBody>
        </p:sp>
        <p:sp>
          <p:nvSpPr>
            <p:cNvPr id="185" name="文本框 184"/>
            <p:cNvSpPr txBox="1"/>
            <p:nvPr/>
          </p:nvSpPr>
          <p:spPr>
            <a:xfrm>
              <a:off x="1037530" y="4547914"/>
              <a:ext cx="184731" cy="338554"/>
            </a:xfrm>
            <a:prstGeom prst="rect">
              <a:avLst/>
            </a:prstGeom>
            <a:noFill/>
          </p:spPr>
          <p:txBody>
            <a:bodyPr wrap="none">
              <a:spAutoFit/>
            </a:bodyPr>
            <a:lstStyle/>
            <a:p>
              <a:endParaRPr lang="zh-CN" altLang="en-US" sz="1600" dirty="0">
                <a:solidFill>
                  <a:schemeClr val="bg1"/>
                </a:solidFill>
                <a:effectLst>
                  <a:outerShdw blurRad="38100" dist="38100" dir="2700000" algn="tl">
                    <a:srgbClr val="000000">
                      <a:alpha val="43137"/>
                    </a:srgbClr>
                  </a:outerShdw>
                </a:effectLst>
              </a:endParaRPr>
            </a:p>
          </p:txBody>
        </p:sp>
        <p:sp>
          <p:nvSpPr>
            <p:cNvPr id="186" name="文本框 185"/>
            <p:cNvSpPr txBox="1"/>
            <p:nvPr/>
          </p:nvSpPr>
          <p:spPr>
            <a:xfrm>
              <a:off x="1042363" y="4825709"/>
              <a:ext cx="184731" cy="276999"/>
            </a:xfrm>
            <a:prstGeom prst="rect">
              <a:avLst/>
            </a:prstGeom>
            <a:noFill/>
          </p:spPr>
          <p:txBody>
            <a:bodyPr wrap="none">
              <a:spAutoFit/>
            </a:bodyPr>
            <a:lstStyle/>
            <a:p>
              <a:endParaRPr lang="zh-CN" altLang="en-US" sz="1200" dirty="0">
                <a:solidFill>
                  <a:schemeClr val="bg1"/>
                </a:solidFill>
                <a:effectLst>
                  <a:outerShdw blurRad="38100" dist="38100" dir="2700000" algn="tl">
                    <a:srgbClr val="000000">
                      <a:alpha val="43137"/>
                    </a:srgbClr>
                  </a:outerShdw>
                </a:effectLst>
              </a:endParaRPr>
            </a:p>
          </p:txBody>
        </p:sp>
        <p:sp>
          <p:nvSpPr>
            <p:cNvPr id="187" name="文本框 186"/>
            <p:cNvSpPr txBox="1"/>
            <p:nvPr/>
          </p:nvSpPr>
          <p:spPr>
            <a:xfrm>
              <a:off x="1056109" y="5067518"/>
              <a:ext cx="184731" cy="253916"/>
            </a:xfrm>
            <a:prstGeom prst="rect">
              <a:avLst/>
            </a:prstGeom>
            <a:noFill/>
          </p:spPr>
          <p:txBody>
            <a:bodyPr wrap="none">
              <a:spAutoFit/>
            </a:bodyPr>
            <a:lstStyle/>
            <a:p>
              <a:endParaRPr lang="zh-CN" altLang="en-US" sz="1050" dirty="0">
                <a:solidFill>
                  <a:schemeClr val="bg1"/>
                </a:solidFill>
                <a:effectLst>
                  <a:outerShdw blurRad="38100" dist="38100" dir="2700000" algn="tl">
                    <a:srgbClr val="000000">
                      <a:alpha val="43137"/>
                    </a:srgbClr>
                  </a:outerShdw>
                </a:effectLst>
              </a:endParaRPr>
            </a:p>
          </p:txBody>
        </p:sp>
        <p:sp>
          <p:nvSpPr>
            <p:cNvPr id="188" name="文本框 187"/>
            <p:cNvSpPr txBox="1"/>
            <p:nvPr/>
          </p:nvSpPr>
          <p:spPr>
            <a:xfrm>
              <a:off x="1035704" y="3711910"/>
              <a:ext cx="184731" cy="338554"/>
            </a:xfrm>
            <a:prstGeom prst="rect">
              <a:avLst/>
            </a:prstGeom>
            <a:noFill/>
          </p:spPr>
          <p:txBody>
            <a:bodyPr wrap="none">
              <a:spAutoFit/>
            </a:bodyPr>
            <a:lstStyle/>
            <a:p>
              <a:endParaRPr lang="zh-CN" altLang="en-US" sz="1600" dirty="0">
                <a:solidFill>
                  <a:schemeClr val="bg1"/>
                </a:solidFill>
                <a:effectLst>
                  <a:outerShdw blurRad="38100" dist="38100" dir="2700000" algn="tl">
                    <a:srgbClr val="000000">
                      <a:alpha val="43137"/>
                    </a:srgbClr>
                  </a:outerShdw>
                </a:effectLst>
              </a:endParaRPr>
            </a:p>
          </p:txBody>
        </p:sp>
        <p:sp>
          <p:nvSpPr>
            <p:cNvPr id="189" name="文本框 188"/>
            <p:cNvSpPr txBox="1"/>
            <p:nvPr/>
          </p:nvSpPr>
          <p:spPr>
            <a:xfrm>
              <a:off x="1035704" y="3985011"/>
              <a:ext cx="184731" cy="276999"/>
            </a:xfrm>
            <a:prstGeom prst="rect">
              <a:avLst/>
            </a:prstGeom>
            <a:noFill/>
          </p:spPr>
          <p:txBody>
            <a:bodyPr wrap="none">
              <a:spAutoFit/>
            </a:bodyPr>
            <a:lstStyle/>
            <a:p>
              <a:endParaRPr lang="zh-CN" altLang="en-US" sz="1200" dirty="0">
                <a:solidFill>
                  <a:schemeClr val="bg1"/>
                </a:solidFill>
                <a:effectLst>
                  <a:outerShdw blurRad="38100" dist="38100" dir="2700000" algn="tl">
                    <a:srgbClr val="000000">
                      <a:alpha val="43137"/>
                    </a:srgbClr>
                  </a:outerShdw>
                </a:effectLst>
              </a:endParaRPr>
            </a:p>
          </p:txBody>
        </p:sp>
      </p:grpSp>
      <p:sp>
        <p:nvSpPr>
          <p:cNvPr id="157" name="文本框 156"/>
          <p:cNvSpPr txBox="1"/>
          <p:nvPr/>
        </p:nvSpPr>
        <p:spPr>
          <a:xfrm>
            <a:off x="4843065" y="5104838"/>
            <a:ext cx="2553904"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芯片、魔方科技、</a:t>
            </a:r>
            <a:r>
              <a:rPr kumimoji="0" lang="en-US" altLang="zh-CN"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VR</a:t>
            </a:r>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表现抢眼</a:t>
            </a:r>
            <a:endPar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endParaRPr>
          </a:p>
        </p:txBody>
      </p:sp>
      <p:cxnSp>
        <p:nvCxnSpPr>
          <p:cNvPr id="159" name="直接连接符 158"/>
          <p:cNvCxnSpPr/>
          <p:nvPr/>
        </p:nvCxnSpPr>
        <p:spPr>
          <a:xfrm>
            <a:off x="7267678" y="3763448"/>
            <a:ext cx="0" cy="298726"/>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4903116" y="3851415"/>
            <a:ext cx="0" cy="284443"/>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5580771" y="4462019"/>
            <a:ext cx="0" cy="130566"/>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6597259" y="4250505"/>
            <a:ext cx="0" cy="186114"/>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66" name="组合 465"/>
          <p:cNvGrpSpPr/>
          <p:nvPr/>
        </p:nvGrpSpPr>
        <p:grpSpPr>
          <a:xfrm>
            <a:off x="4550625" y="2034213"/>
            <a:ext cx="2937080" cy="426499"/>
            <a:chOff x="4519510" y="2034213"/>
            <a:chExt cx="2937080" cy="426499"/>
          </a:xfrm>
        </p:grpSpPr>
        <p:grpSp>
          <p:nvGrpSpPr>
            <p:cNvPr id="199" name="组合 198"/>
            <p:cNvGrpSpPr/>
            <p:nvPr/>
          </p:nvGrpSpPr>
          <p:grpSpPr>
            <a:xfrm flipH="1" flipV="1">
              <a:off x="4519510" y="2134972"/>
              <a:ext cx="2937080" cy="325740"/>
              <a:chOff x="2433925" y="2176994"/>
              <a:chExt cx="5136654" cy="1048913"/>
            </a:xfrm>
          </p:grpSpPr>
          <p:sp>
            <p:nvSpPr>
              <p:cNvPr id="200" name="平行四边形 199"/>
              <p:cNvSpPr/>
              <p:nvPr/>
            </p:nvSpPr>
            <p:spPr>
              <a:xfrm>
                <a:off x="2433925" y="2535126"/>
                <a:ext cx="2843182" cy="222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endParaRPr>
              </a:p>
            </p:txBody>
          </p:sp>
          <p:sp>
            <p:nvSpPr>
              <p:cNvPr id="201" name="平行四边形 200"/>
              <p:cNvSpPr/>
              <p:nvPr/>
            </p:nvSpPr>
            <p:spPr>
              <a:xfrm>
                <a:off x="4153993" y="3060027"/>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202" name="平行四边形 201"/>
              <p:cNvSpPr/>
              <p:nvPr/>
            </p:nvSpPr>
            <p:spPr>
              <a:xfrm>
                <a:off x="5210430" y="2176994"/>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grpSp>
          <p:nvGrpSpPr>
            <p:cNvPr id="166" name="组合 165"/>
            <p:cNvGrpSpPr/>
            <p:nvPr/>
          </p:nvGrpSpPr>
          <p:grpSpPr>
            <a:xfrm>
              <a:off x="4698893" y="2034213"/>
              <a:ext cx="2010487" cy="373700"/>
              <a:chOff x="592554" y="2021812"/>
              <a:chExt cx="2010487" cy="373700"/>
            </a:xfrm>
          </p:grpSpPr>
          <p:sp>
            <p:nvSpPr>
              <p:cNvPr id="176" name="文本框 175"/>
              <p:cNvSpPr txBox="1"/>
              <p:nvPr/>
            </p:nvSpPr>
            <p:spPr>
              <a:xfrm>
                <a:off x="592554" y="2026180"/>
                <a:ext cx="2010487" cy="369332"/>
              </a:xfrm>
              <a:prstGeom prst="rect">
                <a:avLst/>
              </a:prstGeom>
            </p:spPr>
            <p:txBody>
              <a:bodyPr wrap="square" lIns="0" tIns="0" rIns="0" bIns="0">
                <a:spAutoFit/>
              </a:bodyPr>
              <a:lstStyle>
                <a:defPPr>
                  <a:defRPr lang="zh-CN"/>
                </a:defPPr>
                <a:lvl1pPr marR="0" lvl="0" indent="0" fontAlgn="auto">
                  <a:lnSpc>
                    <a:spcPct val="100000"/>
                  </a:lnSpc>
                  <a:spcBef>
                    <a:spcPts val="0"/>
                  </a:spcBef>
                  <a:spcAft>
                    <a:spcPts val="900"/>
                  </a:spcAft>
                  <a:buClrTx/>
                  <a:buSzTx/>
                  <a:buFontTx/>
                  <a:buNone/>
                  <a:defRPr kumimoji="0" sz="2400" b="0" i="0" u="none" strike="noStrike" cap="none" spc="300" normalizeH="0" baseline="0">
                    <a:ln w="22225">
                      <a:gradFill flip="none" rotWithShape="1">
                        <a:gsLst>
                          <a:gs pos="41000">
                            <a:schemeClr val="accent1"/>
                          </a:gs>
                          <a:gs pos="71000">
                            <a:schemeClr val="accent2"/>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dirty="0"/>
                  <a:t>内销</a:t>
                </a:r>
                <a:r>
                  <a:rPr lang="en-US" altLang="zh-CN" dirty="0"/>
                  <a:t>OEM</a:t>
                </a:r>
                <a:endParaRPr lang="zh-CN" altLang="en-US" dirty="0"/>
              </a:p>
            </p:txBody>
          </p:sp>
          <p:sp>
            <p:nvSpPr>
              <p:cNvPr id="181" name="文本框 180"/>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effectLst>
                      <a:outerShdw blurRad="38100" dist="38100" dir="2700000" algn="tl">
                        <a:srgbClr val="000000">
                          <a:alpha val="43137"/>
                        </a:srgbClr>
                      </a:outerShdw>
                      <a:reflection blurRad="50800" stA="15000" endPos="37000" dist="88900" dir="5400000" sy="-100000" algn="bl" rotWithShape="0"/>
                    </a:effectLst>
                  </a:rPr>
                  <a:t>内销</a:t>
                </a:r>
                <a:r>
                  <a:rPr lang="en-US" altLang="zh-CN" sz="2400" spc="300" dirty="0">
                    <a:effectLst>
                      <a:outerShdw blurRad="38100" dist="38100" dir="2700000" algn="tl">
                        <a:srgbClr val="000000">
                          <a:alpha val="43137"/>
                        </a:srgbClr>
                      </a:outerShdw>
                      <a:reflection blurRad="50800" stA="15000" endPos="37000" dist="88900" dir="5400000" sy="-100000" algn="bl" rotWithShape="0"/>
                    </a:effectLst>
                  </a:rPr>
                  <a:t>OEM</a:t>
                </a:r>
                <a:endParaRPr lang="zh-CN" altLang="en-US" sz="2400" spc="300" dirty="0">
                  <a:effectLst>
                    <a:outerShdw blurRad="38100" dist="38100" dir="2700000" algn="tl">
                      <a:srgbClr val="000000">
                        <a:alpha val="43137"/>
                      </a:srgbClr>
                    </a:outerShdw>
                    <a:reflection blurRad="50800" stA="15000" endPos="37000" dist="88900" dir="5400000" sy="-100000" algn="bl" rotWithShape="0"/>
                  </a:effectLst>
                </a:endParaRPr>
              </a:p>
            </p:txBody>
          </p:sp>
        </p:grpSp>
      </p:grpSp>
      <p:grpSp>
        <p:nvGrpSpPr>
          <p:cNvPr id="458" name="组合 457"/>
          <p:cNvGrpSpPr/>
          <p:nvPr/>
        </p:nvGrpSpPr>
        <p:grpSpPr>
          <a:xfrm>
            <a:off x="5257983" y="3848100"/>
            <a:ext cx="249912" cy="249238"/>
            <a:chOff x="4841876" y="7785100"/>
            <a:chExt cx="590550" cy="588963"/>
          </a:xfrm>
        </p:grpSpPr>
        <p:sp>
          <p:nvSpPr>
            <p:cNvPr id="24" name="Freeform 16"/>
            <p:cNvSpPr/>
            <p:nvPr/>
          </p:nvSpPr>
          <p:spPr bwMode="auto">
            <a:xfrm>
              <a:off x="4922838" y="7866063"/>
              <a:ext cx="428625" cy="428625"/>
            </a:xfrm>
            <a:custGeom>
              <a:avLst/>
              <a:gdLst>
                <a:gd name="T0" fmla="*/ 105 w 112"/>
                <a:gd name="T1" fmla="*/ 0 h 112"/>
                <a:gd name="T2" fmla="*/ 7 w 112"/>
                <a:gd name="T3" fmla="*/ 0 h 112"/>
                <a:gd name="T4" fmla="*/ 0 w 112"/>
                <a:gd name="T5" fmla="*/ 7 h 112"/>
                <a:gd name="T6" fmla="*/ 0 w 112"/>
                <a:gd name="T7" fmla="*/ 105 h 112"/>
                <a:gd name="T8" fmla="*/ 7 w 112"/>
                <a:gd name="T9" fmla="*/ 112 h 112"/>
                <a:gd name="T10" fmla="*/ 105 w 112"/>
                <a:gd name="T11" fmla="*/ 112 h 112"/>
                <a:gd name="T12" fmla="*/ 112 w 112"/>
                <a:gd name="T13" fmla="*/ 105 h 112"/>
                <a:gd name="T14" fmla="*/ 112 w 112"/>
                <a:gd name="T15" fmla="*/ 7 h 112"/>
                <a:gd name="T16" fmla="*/ 105 w 1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2">
                  <a:moveTo>
                    <a:pt x="105" y="0"/>
                  </a:moveTo>
                  <a:cubicBezTo>
                    <a:pt x="7" y="0"/>
                    <a:pt x="7" y="0"/>
                    <a:pt x="7" y="0"/>
                  </a:cubicBezTo>
                  <a:cubicBezTo>
                    <a:pt x="3" y="0"/>
                    <a:pt x="0" y="3"/>
                    <a:pt x="0" y="7"/>
                  </a:cubicBezTo>
                  <a:cubicBezTo>
                    <a:pt x="0" y="105"/>
                    <a:pt x="0" y="105"/>
                    <a:pt x="0" y="105"/>
                  </a:cubicBezTo>
                  <a:cubicBezTo>
                    <a:pt x="0" y="109"/>
                    <a:pt x="3" y="112"/>
                    <a:pt x="7" y="112"/>
                  </a:cubicBezTo>
                  <a:cubicBezTo>
                    <a:pt x="105" y="112"/>
                    <a:pt x="105" y="112"/>
                    <a:pt x="105" y="112"/>
                  </a:cubicBezTo>
                  <a:cubicBezTo>
                    <a:pt x="109" y="112"/>
                    <a:pt x="112" y="109"/>
                    <a:pt x="112" y="105"/>
                  </a:cubicBezTo>
                  <a:cubicBezTo>
                    <a:pt x="112" y="7"/>
                    <a:pt x="112" y="7"/>
                    <a:pt x="112" y="7"/>
                  </a:cubicBezTo>
                  <a:cubicBezTo>
                    <a:pt x="112" y="3"/>
                    <a:pt x="109" y="0"/>
                    <a:pt x="105" y="0"/>
                  </a:cubicBez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effectLst>
                  <a:outerShdw blurRad="38100" dist="38100" dir="2700000" algn="tl">
                    <a:srgbClr val="000000">
                      <a:alpha val="43137"/>
                    </a:srgbClr>
                  </a:outerShdw>
                </a:effectLst>
              </a:endParaRPr>
            </a:p>
          </p:txBody>
        </p:sp>
        <p:sp>
          <p:nvSpPr>
            <p:cNvPr id="25" name="Rectangle 17"/>
            <p:cNvSpPr>
              <a:spLocks noChangeArrowheads="1"/>
            </p:cNvSpPr>
            <p:nvPr/>
          </p:nvSpPr>
          <p:spPr bwMode="auto">
            <a:xfrm>
              <a:off x="5056188" y="7999413"/>
              <a:ext cx="161925" cy="160337"/>
            </a:xfrm>
            <a:prstGeom prst="rect">
              <a:avLst/>
            </a:pr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26" name="Line 18"/>
            <p:cNvSpPr>
              <a:spLocks noChangeShapeType="1"/>
            </p:cNvSpPr>
            <p:nvPr/>
          </p:nvSpPr>
          <p:spPr bwMode="auto">
            <a:xfrm>
              <a:off x="5014913" y="7785100"/>
              <a:ext cx="0" cy="80962"/>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27" name="Line 19"/>
            <p:cNvSpPr>
              <a:spLocks noChangeShapeType="1"/>
            </p:cNvSpPr>
            <p:nvPr/>
          </p:nvSpPr>
          <p:spPr bwMode="auto">
            <a:xfrm>
              <a:off x="5014913" y="8294688"/>
              <a:ext cx="0" cy="79375"/>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28" name="Line 20"/>
            <p:cNvSpPr>
              <a:spLocks noChangeShapeType="1"/>
            </p:cNvSpPr>
            <p:nvPr/>
          </p:nvSpPr>
          <p:spPr bwMode="auto">
            <a:xfrm>
              <a:off x="5137151" y="7785100"/>
              <a:ext cx="0" cy="80962"/>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29" name="Line 21"/>
            <p:cNvSpPr>
              <a:spLocks noChangeShapeType="1"/>
            </p:cNvSpPr>
            <p:nvPr/>
          </p:nvSpPr>
          <p:spPr bwMode="auto">
            <a:xfrm>
              <a:off x="5137151" y="8294688"/>
              <a:ext cx="0" cy="79375"/>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0" name="Line 22"/>
            <p:cNvSpPr>
              <a:spLocks noChangeShapeType="1"/>
            </p:cNvSpPr>
            <p:nvPr/>
          </p:nvSpPr>
          <p:spPr bwMode="auto">
            <a:xfrm>
              <a:off x="5259388" y="7785100"/>
              <a:ext cx="0" cy="80962"/>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1" name="Line 23"/>
            <p:cNvSpPr>
              <a:spLocks noChangeShapeType="1"/>
            </p:cNvSpPr>
            <p:nvPr/>
          </p:nvSpPr>
          <p:spPr bwMode="auto">
            <a:xfrm>
              <a:off x="5259388" y="8294688"/>
              <a:ext cx="0" cy="79375"/>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2" name="Line 24"/>
            <p:cNvSpPr>
              <a:spLocks noChangeShapeType="1"/>
            </p:cNvSpPr>
            <p:nvPr/>
          </p:nvSpPr>
          <p:spPr bwMode="auto">
            <a:xfrm>
              <a:off x="4841876" y="7956550"/>
              <a:ext cx="80963"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3" name="Line 25"/>
            <p:cNvSpPr>
              <a:spLocks noChangeShapeType="1"/>
            </p:cNvSpPr>
            <p:nvPr/>
          </p:nvSpPr>
          <p:spPr bwMode="auto">
            <a:xfrm>
              <a:off x="5351463" y="7956550"/>
              <a:ext cx="80963"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4" name="Line 26"/>
            <p:cNvSpPr>
              <a:spLocks noChangeShapeType="1"/>
            </p:cNvSpPr>
            <p:nvPr/>
          </p:nvSpPr>
          <p:spPr bwMode="auto">
            <a:xfrm>
              <a:off x="4841876" y="8080375"/>
              <a:ext cx="80963"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5" name="Line 27"/>
            <p:cNvSpPr>
              <a:spLocks noChangeShapeType="1"/>
            </p:cNvSpPr>
            <p:nvPr/>
          </p:nvSpPr>
          <p:spPr bwMode="auto">
            <a:xfrm>
              <a:off x="5351463" y="8080375"/>
              <a:ext cx="80963"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6" name="Line 28"/>
            <p:cNvSpPr>
              <a:spLocks noChangeShapeType="1"/>
            </p:cNvSpPr>
            <p:nvPr/>
          </p:nvSpPr>
          <p:spPr bwMode="auto">
            <a:xfrm>
              <a:off x="4841876" y="8202613"/>
              <a:ext cx="80963"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37" name="Line 29"/>
            <p:cNvSpPr>
              <a:spLocks noChangeShapeType="1"/>
            </p:cNvSpPr>
            <p:nvPr/>
          </p:nvSpPr>
          <p:spPr bwMode="auto">
            <a:xfrm>
              <a:off x="5351463" y="8202613"/>
              <a:ext cx="80963"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grpSp>
      <p:sp>
        <p:nvSpPr>
          <p:cNvPr id="212" name="椭圆 211"/>
          <p:cNvSpPr/>
          <p:nvPr/>
        </p:nvSpPr>
        <p:spPr>
          <a:xfrm>
            <a:off x="5040401" y="4051300"/>
            <a:ext cx="716826" cy="16563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nvGrpSpPr>
          <p:cNvPr id="461" name="组合 460"/>
          <p:cNvGrpSpPr/>
          <p:nvPr/>
        </p:nvGrpSpPr>
        <p:grpSpPr>
          <a:xfrm>
            <a:off x="5768702" y="3494659"/>
            <a:ext cx="716826" cy="362711"/>
            <a:chOff x="6439624" y="3744690"/>
            <a:chExt cx="716826" cy="362711"/>
          </a:xfrm>
        </p:grpSpPr>
        <p:grpSp>
          <p:nvGrpSpPr>
            <p:cNvPr id="457" name="组合 456"/>
            <p:cNvGrpSpPr/>
            <p:nvPr/>
          </p:nvGrpSpPr>
          <p:grpSpPr>
            <a:xfrm>
              <a:off x="6673710" y="3744690"/>
              <a:ext cx="248654" cy="290958"/>
              <a:chOff x="5868988" y="7856538"/>
              <a:chExt cx="457201" cy="534987"/>
            </a:xfrm>
          </p:grpSpPr>
          <p:sp>
            <p:nvSpPr>
              <p:cNvPr id="46" name="Freeform 35"/>
              <p:cNvSpPr/>
              <p:nvPr/>
            </p:nvSpPr>
            <p:spPr bwMode="auto">
              <a:xfrm>
                <a:off x="5868988" y="7856538"/>
                <a:ext cx="457200" cy="534987"/>
              </a:xfrm>
              <a:custGeom>
                <a:avLst/>
                <a:gdLst>
                  <a:gd name="T0" fmla="*/ 71 w 288"/>
                  <a:gd name="T1" fmla="*/ 43 h 337"/>
                  <a:gd name="T2" fmla="*/ 0 w 288"/>
                  <a:gd name="T3" fmla="*/ 84 h 337"/>
                  <a:gd name="T4" fmla="*/ 0 w 288"/>
                  <a:gd name="T5" fmla="*/ 169 h 337"/>
                  <a:gd name="T6" fmla="*/ 0 w 288"/>
                  <a:gd name="T7" fmla="*/ 253 h 337"/>
                  <a:gd name="T8" fmla="*/ 71 w 288"/>
                  <a:gd name="T9" fmla="*/ 296 h 337"/>
                  <a:gd name="T10" fmla="*/ 143 w 288"/>
                  <a:gd name="T11" fmla="*/ 337 h 337"/>
                  <a:gd name="T12" fmla="*/ 216 w 288"/>
                  <a:gd name="T13" fmla="*/ 296 h 337"/>
                  <a:gd name="T14" fmla="*/ 288 w 288"/>
                  <a:gd name="T15" fmla="*/ 253 h 337"/>
                  <a:gd name="T16" fmla="*/ 288 w 288"/>
                  <a:gd name="T17" fmla="*/ 169 h 337"/>
                  <a:gd name="T18" fmla="*/ 288 w 288"/>
                  <a:gd name="T19" fmla="*/ 84 h 337"/>
                  <a:gd name="T20" fmla="*/ 216 w 288"/>
                  <a:gd name="T21" fmla="*/ 43 h 337"/>
                  <a:gd name="T22" fmla="*/ 143 w 288"/>
                  <a:gd name="T23" fmla="*/ 0 h 337"/>
                  <a:gd name="T24" fmla="*/ 71 w 288"/>
                  <a:gd name="T25" fmla="*/ 4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337">
                    <a:moveTo>
                      <a:pt x="71" y="43"/>
                    </a:moveTo>
                    <a:lnTo>
                      <a:pt x="0" y="84"/>
                    </a:lnTo>
                    <a:lnTo>
                      <a:pt x="0" y="169"/>
                    </a:lnTo>
                    <a:lnTo>
                      <a:pt x="0" y="253"/>
                    </a:lnTo>
                    <a:lnTo>
                      <a:pt x="71" y="296"/>
                    </a:lnTo>
                    <a:lnTo>
                      <a:pt x="143" y="337"/>
                    </a:lnTo>
                    <a:lnTo>
                      <a:pt x="216" y="296"/>
                    </a:lnTo>
                    <a:lnTo>
                      <a:pt x="288" y="253"/>
                    </a:lnTo>
                    <a:lnTo>
                      <a:pt x="288" y="169"/>
                    </a:lnTo>
                    <a:lnTo>
                      <a:pt x="288" y="84"/>
                    </a:lnTo>
                    <a:lnTo>
                      <a:pt x="216" y="43"/>
                    </a:lnTo>
                    <a:lnTo>
                      <a:pt x="143" y="0"/>
                    </a:lnTo>
                    <a:lnTo>
                      <a:pt x="71" y="43"/>
                    </a:lnTo>
                    <a:close/>
                  </a:path>
                </a:pathLst>
              </a:cu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48" name="Line 36"/>
              <p:cNvSpPr>
                <a:spLocks noChangeShapeType="1"/>
              </p:cNvSpPr>
              <p:nvPr/>
            </p:nvSpPr>
            <p:spPr bwMode="auto">
              <a:xfrm flipH="1">
                <a:off x="6096001" y="7989888"/>
                <a:ext cx="230188" cy="134937"/>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49" name="Line 37"/>
              <p:cNvSpPr>
                <a:spLocks noChangeShapeType="1"/>
              </p:cNvSpPr>
              <p:nvPr/>
            </p:nvSpPr>
            <p:spPr bwMode="auto">
              <a:xfrm>
                <a:off x="5868988" y="7989888"/>
                <a:ext cx="227013" cy="134937"/>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50" name="Line 38"/>
              <p:cNvSpPr>
                <a:spLocks noChangeShapeType="1"/>
              </p:cNvSpPr>
              <p:nvPr/>
            </p:nvSpPr>
            <p:spPr bwMode="auto">
              <a:xfrm flipV="1">
                <a:off x="6096001" y="8124825"/>
                <a:ext cx="0" cy="26670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51" name="Line 39"/>
              <p:cNvSpPr>
                <a:spLocks noChangeShapeType="1"/>
              </p:cNvSpPr>
              <p:nvPr/>
            </p:nvSpPr>
            <p:spPr bwMode="auto">
              <a:xfrm>
                <a:off x="6203951" y="8059738"/>
                <a:ext cx="0" cy="26670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52" name="Line 40"/>
              <p:cNvSpPr>
                <a:spLocks noChangeShapeType="1"/>
              </p:cNvSpPr>
              <p:nvPr/>
            </p:nvSpPr>
            <p:spPr bwMode="auto">
              <a:xfrm flipH="1">
                <a:off x="6096001" y="8124825"/>
                <a:ext cx="230188" cy="13335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53" name="Line 41"/>
              <p:cNvSpPr>
                <a:spLocks noChangeShapeType="1"/>
              </p:cNvSpPr>
              <p:nvPr/>
            </p:nvSpPr>
            <p:spPr bwMode="auto">
              <a:xfrm flipH="1" flipV="1">
                <a:off x="5868988" y="8124825"/>
                <a:ext cx="227013" cy="13335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54" name="Line 42"/>
              <p:cNvSpPr>
                <a:spLocks noChangeShapeType="1"/>
              </p:cNvSpPr>
              <p:nvPr/>
            </p:nvSpPr>
            <p:spPr bwMode="auto">
              <a:xfrm flipV="1">
                <a:off x="5988051" y="8059738"/>
                <a:ext cx="0" cy="26670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55" name="Line 43"/>
              <p:cNvSpPr>
                <a:spLocks noChangeShapeType="1"/>
              </p:cNvSpPr>
              <p:nvPr/>
            </p:nvSpPr>
            <p:spPr bwMode="auto">
              <a:xfrm flipH="1">
                <a:off x="5988051" y="7924800"/>
                <a:ext cx="215900" cy="134937"/>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456" name="Line 44"/>
              <p:cNvSpPr>
                <a:spLocks noChangeShapeType="1"/>
              </p:cNvSpPr>
              <p:nvPr/>
            </p:nvSpPr>
            <p:spPr bwMode="auto">
              <a:xfrm flipH="1" flipV="1">
                <a:off x="5988051" y="7924800"/>
                <a:ext cx="215900" cy="134937"/>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grpSp>
        <p:sp>
          <p:nvSpPr>
            <p:cNvPr id="213" name="椭圆 212"/>
            <p:cNvSpPr/>
            <p:nvPr/>
          </p:nvSpPr>
          <p:spPr>
            <a:xfrm>
              <a:off x="6439624" y="3941763"/>
              <a:ext cx="716826" cy="16563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463" name="组合 462"/>
          <p:cNvGrpSpPr/>
          <p:nvPr/>
        </p:nvGrpSpPr>
        <p:grpSpPr>
          <a:xfrm>
            <a:off x="6505664" y="3848100"/>
            <a:ext cx="716826" cy="349788"/>
            <a:chOff x="6484074" y="3760788"/>
            <a:chExt cx="716826" cy="349788"/>
          </a:xfrm>
        </p:grpSpPr>
        <p:grpSp>
          <p:nvGrpSpPr>
            <p:cNvPr id="459" name="组合 458"/>
            <p:cNvGrpSpPr/>
            <p:nvPr/>
          </p:nvGrpSpPr>
          <p:grpSpPr>
            <a:xfrm>
              <a:off x="6708343" y="3760788"/>
              <a:ext cx="268288" cy="200819"/>
              <a:chOff x="3871913" y="7953376"/>
              <a:chExt cx="536575" cy="401638"/>
            </a:xfrm>
          </p:grpSpPr>
          <p:sp>
            <p:nvSpPr>
              <p:cNvPr id="16" name="Freeform 7"/>
              <p:cNvSpPr/>
              <p:nvPr/>
            </p:nvSpPr>
            <p:spPr bwMode="auto">
              <a:xfrm>
                <a:off x="3871913" y="8032751"/>
                <a:ext cx="536575" cy="322263"/>
              </a:xfrm>
              <a:custGeom>
                <a:avLst/>
                <a:gdLst>
                  <a:gd name="T0" fmla="*/ 4 w 140"/>
                  <a:gd name="T1" fmla="*/ 0 h 84"/>
                  <a:gd name="T2" fmla="*/ 137 w 140"/>
                  <a:gd name="T3" fmla="*/ 0 h 84"/>
                  <a:gd name="T4" fmla="*/ 140 w 140"/>
                  <a:gd name="T5" fmla="*/ 4 h 84"/>
                  <a:gd name="T6" fmla="*/ 140 w 140"/>
                  <a:gd name="T7" fmla="*/ 81 h 84"/>
                  <a:gd name="T8" fmla="*/ 137 w 140"/>
                  <a:gd name="T9" fmla="*/ 84 h 84"/>
                  <a:gd name="T10" fmla="*/ 91 w 140"/>
                  <a:gd name="T11" fmla="*/ 84 h 84"/>
                  <a:gd name="T12" fmla="*/ 70 w 140"/>
                  <a:gd name="T13" fmla="*/ 63 h 84"/>
                  <a:gd name="T14" fmla="*/ 49 w 140"/>
                  <a:gd name="T15" fmla="*/ 84 h 84"/>
                  <a:gd name="T16" fmla="*/ 4 w 140"/>
                  <a:gd name="T17" fmla="*/ 84 h 84"/>
                  <a:gd name="T18" fmla="*/ 0 w 140"/>
                  <a:gd name="T19" fmla="*/ 81 h 84"/>
                  <a:gd name="T20" fmla="*/ 0 w 140"/>
                  <a:gd name="T21" fmla="*/ 4 h 84"/>
                  <a:gd name="T22" fmla="*/ 4 w 140"/>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 h="84">
                    <a:moveTo>
                      <a:pt x="4" y="0"/>
                    </a:moveTo>
                    <a:cubicBezTo>
                      <a:pt x="137" y="0"/>
                      <a:pt x="137" y="0"/>
                      <a:pt x="137" y="0"/>
                    </a:cubicBezTo>
                    <a:cubicBezTo>
                      <a:pt x="138" y="0"/>
                      <a:pt x="140" y="2"/>
                      <a:pt x="140" y="4"/>
                    </a:cubicBezTo>
                    <a:cubicBezTo>
                      <a:pt x="140" y="81"/>
                      <a:pt x="140" y="81"/>
                      <a:pt x="140" y="81"/>
                    </a:cubicBezTo>
                    <a:cubicBezTo>
                      <a:pt x="140" y="82"/>
                      <a:pt x="138" y="84"/>
                      <a:pt x="137" y="84"/>
                    </a:cubicBezTo>
                    <a:cubicBezTo>
                      <a:pt x="91" y="84"/>
                      <a:pt x="91" y="84"/>
                      <a:pt x="91" y="84"/>
                    </a:cubicBezTo>
                    <a:cubicBezTo>
                      <a:pt x="70" y="63"/>
                      <a:pt x="70" y="63"/>
                      <a:pt x="70" y="63"/>
                    </a:cubicBezTo>
                    <a:cubicBezTo>
                      <a:pt x="49" y="84"/>
                      <a:pt x="49" y="84"/>
                      <a:pt x="49" y="84"/>
                    </a:cubicBezTo>
                    <a:cubicBezTo>
                      <a:pt x="4" y="84"/>
                      <a:pt x="4" y="84"/>
                      <a:pt x="4" y="84"/>
                    </a:cubicBezTo>
                    <a:cubicBezTo>
                      <a:pt x="2" y="84"/>
                      <a:pt x="0" y="82"/>
                      <a:pt x="0" y="81"/>
                    </a:cubicBezTo>
                    <a:cubicBezTo>
                      <a:pt x="0" y="4"/>
                      <a:pt x="0" y="4"/>
                      <a:pt x="0" y="4"/>
                    </a:cubicBezTo>
                    <a:cubicBezTo>
                      <a:pt x="0" y="2"/>
                      <a:pt x="2" y="0"/>
                      <a:pt x="4" y="0"/>
                    </a:cubicBez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17" name="Oval 8"/>
              <p:cNvSpPr>
                <a:spLocks noChangeArrowheads="1"/>
              </p:cNvSpPr>
              <p:nvPr/>
            </p:nvSpPr>
            <p:spPr bwMode="auto">
              <a:xfrm>
                <a:off x="3952876" y="8140701"/>
                <a:ext cx="106363" cy="107950"/>
              </a:xfrm>
              <a:prstGeom prst="ellipse">
                <a:avLst/>
              </a:pr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18" name="Oval 9"/>
              <p:cNvSpPr>
                <a:spLocks noChangeArrowheads="1"/>
              </p:cNvSpPr>
              <p:nvPr/>
            </p:nvSpPr>
            <p:spPr bwMode="auto">
              <a:xfrm>
                <a:off x="4221163" y="8140701"/>
                <a:ext cx="106363" cy="107950"/>
              </a:xfrm>
              <a:prstGeom prst="ellipse">
                <a:avLst/>
              </a:pr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sp>
            <p:nvSpPr>
              <p:cNvPr id="19" name="Line 10"/>
              <p:cNvSpPr>
                <a:spLocks noChangeShapeType="1"/>
              </p:cNvSpPr>
              <p:nvPr/>
            </p:nvSpPr>
            <p:spPr bwMode="auto">
              <a:xfrm>
                <a:off x="3898901" y="7953376"/>
                <a:ext cx="482600"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effectLst>
                    <a:outerShdw blurRad="38100" dist="38100" dir="2700000" algn="tl">
                      <a:srgbClr val="000000">
                        <a:alpha val="43137"/>
                      </a:srgbClr>
                    </a:outerShdw>
                  </a:effectLst>
                </a:endParaRPr>
              </a:p>
            </p:txBody>
          </p:sp>
        </p:grpSp>
        <p:sp>
          <p:nvSpPr>
            <p:cNvPr id="210" name="椭圆 209"/>
            <p:cNvSpPr/>
            <p:nvPr/>
          </p:nvSpPr>
          <p:spPr>
            <a:xfrm>
              <a:off x="6484074" y="3944938"/>
              <a:ext cx="716826" cy="16563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sp>
        <p:nvSpPr>
          <p:cNvPr id="131" name="矩形 130"/>
          <p:cNvSpPr/>
          <p:nvPr/>
        </p:nvSpPr>
        <p:spPr>
          <a:xfrm>
            <a:off x="8140838" y="1856412"/>
            <a:ext cx="3199254" cy="3688175"/>
          </a:xfrm>
          <a:prstGeom prst="rect">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34" name="文本框 133"/>
          <p:cNvSpPr txBox="1"/>
          <p:nvPr/>
        </p:nvSpPr>
        <p:spPr>
          <a:xfrm>
            <a:off x="8244620" y="2528007"/>
            <a:ext cx="1111202" cy="584775"/>
          </a:xfrm>
          <a:prstGeom prst="rect">
            <a:avLst/>
          </a:prstGeom>
        </p:spPr>
        <p:txBody>
          <a:bodyPr wrap="none">
            <a:spAutoFit/>
          </a:bodyPr>
          <a:lstStyle>
            <a:defPPr>
              <a:defRPr lang="zh-CN"/>
            </a:defPPr>
            <a:lvl1pPr>
              <a:defRPr sz="32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dirty="0">
                <a:effectLst>
                  <a:outerShdw blurRad="38100" dist="38100" dir="2700000" algn="tl">
                    <a:srgbClr val="000000">
                      <a:alpha val="43137"/>
                    </a:srgbClr>
                  </a:outerShdw>
                </a:effectLst>
              </a:rPr>
              <a:t>200%</a:t>
            </a:r>
            <a:endParaRPr lang="en-US" altLang="zh-CN" b="0" dirty="0">
              <a:effectLst>
                <a:outerShdw blurRad="38100" dist="38100" dir="2700000" algn="tl">
                  <a:srgbClr val="000000">
                    <a:alpha val="43137"/>
                  </a:srgbClr>
                </a:outerShdw>
              </a:effectLst>
            </a:endParaRPr>
          </a:p>
        </p:txBody>
      </p:sp>
      <p:sp>
        <p:nvSpPr>
          <p:cNvPr id="135" name="文本框 134"/>
          <p:cNvSpPr txBox="1"/>
          <p:nvPr/>
        </p:nvSpPr>
        <p:spPr>
          <a:xfrm>
            <a:off x="9223430" y="2742123"/>
            <a:ext cx="1980029"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京东月均销量同比增长</a:t>
            </a:r>
            <a:endPar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endParaRPr>
          </a:p>
        </p:txBody>
      </p:sp>
      <p:sp>
        <p:nvSpPr>
          <p:cNvPr id="136" name="文本框 135"/>
          <p:cNvSpPr txBox="1"/>
          <p:nvPr/>
        </p:nvSpPr>
        <p:spPr>
          <a:xfrm>
            <a:off x="9240473" y="2640081"/>
            <a:ext cx="1304096" cy="184666"/>
          </a:xfrm>
          <a:prstGeom prst="rect">
            <a:avLst/>
          </a:prstGeom>
          <a:noFill/>
        </p:spPr>
        <p:txBody>
          <a:bodyPr wrap="square">
            <a:spAutoFit/>
          </a:bodyPr>
          <a:lstStyle/>
          <a:p>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MONTH ON MONTH GROWTH</a:t>
            </a:r>
            <a:endPar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endParaRPr>
          </a:p>
        </p:txBody>
      </p:sp>
      <p:sp>
        <p:nvSpPr>
          <p:cNvPr id="139" name="文本框 138"/>
          <p:cNvSpPr txBox="1"/>
          <p:nvPr/>
        </p:nvSpPr>
        <p:spPr>
          <a:xfrm>
            <a:off x="8244620" y="3278021"/>
            <a:ext cx="885179" cy="584775"/>
          </a:xfrm>
          <a:prstGeom prst="rect">
            <a:avLst/>
          </a:prstGeom>
        </p:spPr>
        <p:txBody>
          <a:bodyPr wrap="none">
            <a:spAutoFit/>
          </a:bodyPr>
          <a:lstStyle>
            <a:defPPr>
              <a:defRPr lang="zh-CN"/>
            </a:defPPr>
            <a:lvl1pPr>
              <a:defRPr sz="32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a:effectLst>
                  <a:outerShdw blurRad="38100" dist="38100" dir="2700000" algn="tl">
                    <a:srgbClr val="000000">
                      <a:alpha val="43137"/>
                    </a:srgbClr>
                  </a:outerShdw>
                </a:effectLst>
              </a:rPr>
              <a:t>20%</a:t>
            </a:r>
            <a:endParaRPr lang="en-US" altLang="zh-CN" b="0" dirty="0">
              <a:effectLst>
                <a:outerShdw blurRad="38100" dist="38100" dir="2700000" algn="tl">
                  <a:srgbClr val="000000">
                    <a:alpha val="43137"/>
                  </a:srgbClr>
                </a:outerShdw>
              </a:effectLst>
            </a:endParaRPr>
          </a:p>
        </p:txBody>
      </p:sp>
      <p:sp>
        <p:nvSpPr>
          <p:cNvPr id="140" name="文本框 139"/>
          <p:cNvSpPr txBox="1"/>
          <p:nvPr/>
        </p:nvSpPr>
        <p:spPr>
          <a:xfrm>
            <a:off x="8250486" y="3760318"/>
            <a:ext cx="1082348" cy="307777"/>
          </a:xfrm>
          <a:prstGeom prst="rect">
            <a:avLst/>
          </a:prstGeom>
          <a:noFill/>
        </p:spPr>
        <p:txBody>
          <a:bodyPr wrap="none">
            <a:spAutoFit/>
          </a:bodyPr>
          <a:lstStyle>
            <a:defPPr>
              <a:defRPr lang="zh-CN"/>
            </a:defPPr>
            <a:lvl1pPr>
              <a:defRPr kumimoji="0" sz="1400" b="0" i="0" u="none" strike="noStrike" cap="none" spc="0" normalizeH="0" baseline="0">
                <a:ln>
                  <a:noFill/>
                </a:ln>
                <a:solidFill>
                  <a:srgbClr val="FDFDFD"/>
                </a:solidFill>
                <a:effectLst/>
                <a:uLnTx/>
                <a:uFillTx/>
                <a:latin typeface="Montserrat"/>
                <a:ea typeface="OPPOSans R"/>
              </a:defRPr>
            </a:lvl1pPr>
          </a:lstStyle>
          <a:p>
            <a:r>
              <a:rPr lang="zh-CN" altLang="en-US" dirty="0">
                <a:effectLst>
                  <a:outerShdw blurRad="38100" dist="38100" dir="2700000" algn="tl">
                    <a:srgbClr val="000000">
                      <a:alpha val="43137"/>
                    </a:srgbClr>
                  </a:outerShdw>
                </a:effectLst>
                <a:latin typeface="+mn-ea"/>
                <a:ea typeface="+mn-ea"/>
              </a:rPr>
              <a:t>网吧市占率</a:t>
            </a:r>
            <a:endParaRPr lang="zh-CN" altLang="en-US" dirty="0">
              <a:effectLst>
                <a:outerShdw blurRad="38100" dist="38100" dir="2700000" algn="tl">
                  <a:srgbClr val="000000">
                    <a:alpha val="43137"/>
                  </a:srgbClr>
                </a:outerShdw>
              </a:effectLst>
              <a:latin typeface="+mn-ea"/>
              <a:ea typeface="+mn-ea"/>
            </a:endParaRPr>
          </a:p>
        </p:txBody>
      </p:sp>
      <p:sp>
        <p:nvSpPr>
          <p:cNvPr id="141" name="文本框 140"/>
          <p:cNvSpPr txBox="1"/>
          <p:nvPr/>
        </p:nvSpPr>
        <p:spPr>
          <a:xfrm>
            <a:off x="8268176" y="4014885"/>
            <a:ext cx="1304096" cy="184666"/>
          </a:xfrm>
          <a:prstGeom prst="rect">
            <a:avLst/>
          </a:prstGeom>
          <a:noFill/>
        </p:spPr>
        <p:txBody>
          <a:bodyPr wrap="square">
            <a:spAutoFit/>
          </a:bodyPr>
          <a:lstStyle/>
          <a:p>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INTERNET BAR</a:t>
            </a:r>
            <a:endPar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endParaRPr>
          </a:p>
        </p:txBody>
      </p:sp>
      <p:sp>
        <p:nvSpPr>
          <p:cNvPr id="142" name="文本框 141"/>
          <p:cNvSpPr txBox="1"/>
          <p:nvPr/>
        </p:nvSpPr>
        <p:spPr>
          <a:xfrm>
            <a:off x="8244620" y="4424402"/>
            <a:ext cx="881973" cy="584775"/>
          </a:xfrm>
          <a:prstGeom prst="rect">
            <a:avLst/>
          </a:prstGeom>
        </p:spPr>
        <p:txBody>
          <a:bodyPr wrap="none">
            <a:spAutoFit/>
          </a:bodyPr>
          <a:lstStyle>
            <a:defPPr>
              <a:defRPr lang="zh-CN"/>
            </a:defPPr>
            <a:lvl1pPr>
              <a:defRPr sz="32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dirty="0">
                <a:effectLst>
                  <a:outerShdw blurRad="38100" dist="38100" dir="2700000" algn="tl">
                    <a:srgbClr val="000000">
                      <a:alpha val="43137"/>
                    </a:srgbClr>
                  </a:outerShdw>
                </a:effectLst>
              </a:rPr>
              <a:t>40%</a:t>
            </a:r>
            <a:endParaRPr lang="en-US" altLang="zh-CN" b="0" dirty="0">
              <a:effectLst>
                <a:outerShdw blurRad="38100" dist="38100" dir="2700000" algn="tl">
                  <a:srgbClr val="000000">
                    <a:alpha val="43137"/>
                  </a:srgbClr>
                </a:outerShdw>
              </a:effectLst>
            </a:endParaRPr>
          </a:p>
        </p:txBody>
      </p:sp>
      <p:sp>
        <p:nvSpPr>
          <p:cNvPr id="143" name="文本框 142"/>
          <p:cNvSpPr txBox="1"/>
          <p:nvPr/>
        </p:nvSpPr>
        <p:spPr>
          <a:xfrm>
            <a:off x="8251294" y="4910955"/>
            <a:ext cx="1441420" cy="307777"/>
          </a:xfrm>
          <a:prstGeom prst="rect">
            <a:avLst/>
          </a:prstGeom>
          <a:noFill/>
        </p:spPr>
        <p:txBody>
          <a:bodyPr wrap="none">
            <a:spAutoFit/>
          </a:bodyPr>
          <a:lstStyle>
            <a:defPPr>
              <a:defRPr lang="zh-CN"/>
            </a:defPPr>
            <a:lvl1pPr>
              <a:defRPr kumimoji="0" sz="1400" b="0" i="0" u="none" strike="noStrike" cap="none" spc="0" normalizeH="0" baseline="0">
                <a:ln>
                  <a:noFill/>
                </a:ln>
                <a:solidFill>
                  <a:srgbClr val="FDFDFD"/>
                </a:solidFill>
                <a:effectLst/>
                <a:uLnTx/>
                <a:uFillTx/>
                <a:latin typeface="Montserrat"/>
                <a:ea typeface="OPPOSans R"/>
              </a:defRPr>
            </a:lvl1pPr>
          </a:lstStyle>
          <a:p>
            <a:r>
              <a:rPr lang="zh-CN" altLang="en-US" dirty="0">
                <a:effectLst>
                  <a:outerShdw blurRad="38100" dist="38100" dir="2700000" algn="tl">
                    <a:srgbClr val="000000">
                      <a:alpha val="43137"/>
                    </a:srgbClr>
                  </a:outerShdw>
                </a:effectLst>
                <a:latin typeface="+mn-ea"/>
                <a:ea typeface="+mn-ea"/>
              </a:rPr>
              <a:t>电竞酒店市占率</a:t>
            </a:r>
            <a:endParaRPr lang="zh-CN" altLang="en-US" dirty="0">
              <a:effectLst>
                <a:outerShdw blurRad="38100" dist="38100" dir="2700000" algn="tl">
                  <a:srgbClr val="000000">
                    <a:alpha val="43137"/>
                  </a:srgbClr>
                </a:outerShdw>
              </a:effectLst>
              <a:latin typeface="+mn-ea"/>
              <a:ea typeface="+mn-ea"/>
            </a:endParaRPr>
          </a:p>
        </p:txBody>
      </p:sp>
      <p:sp>
        <p:nvSpPr>
          <p:cNvPr id="144" name="文本框 143"/>
          <p:cNvSpPr txBox="1"/>
          <p:nvPr/>
        </p:nvSpPr>
        <p:spPr>
          <a:xfrm>
            <a:off x="8268985" y="5174941"/>
            <a:ext cx="1304096" cy="184666"/>
          </a:xfrm>
          <a:prstGeom prst="rect">
            <a:avLst/>
          </a:prstGeom>
          <a:noFill/>
        </p:spPr>
        <p:txBody>
          <a:bodyPr wrap="square">
            <a:spAutoFit/>
          </a:bodyPr>
          <a:lstStyle/>
          <a:p>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E- SPORTS HOTEL </a:t>
            </a:r>
            <a:endPar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endParaRPr>
          </a:p>
        </p:txBody>
      </p:sp>
      <p:sp>
        <p:nvSpPr>
          <p:cNvPr id="475" name="矩形 474"/>
          <p:cNvSpPr/>
          <p:nvPr/>
        </p:nvSpPr>
        <p:spPr>
          <a:xfrm>
            <a:off x="9939008" y="2843032"/>
            <a:ext cx="1332768" cy="3548972"/>
          </a:xfrm>
          <a:prstGeom prst="rect">
            <a:avLst/>
          </a:prstGeom>
          <a:blipFill dpi="0" rotWithShape="1">
            <a:blip r:embed="rId9">
              <a:alphaModFix amt="7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pic>
        <p:nvPicPr>
          <p:cNvPr id="478" name="图片 477" descr="图片包含 电脑, 灯光, 键盘, 黑暗&#10;&#10;描述已自动生成"/>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tretch>
            <a:fillRect/>
          </a:stretch>
        </p:blipFill>
        <p:spPr>
          <a:xfrm rot="19329856">
            <a:off x="9898657" y="3391968"/>
            <a:ext cx="413850" cy="154080"/>
          </a:xfrm>
          <a:prstGeom prst="rect">
            <a:avLst/>
          </a:prstGeom>
        </p:spPr>
      </p:pic>
      <p:grpSp>
        <p:nvGrpSpPr>
          <p:cNvPr id="273" name="组合 272"/>
          <p:cNvGrpSpPr/>
          <p:nvPr/>
        </p:nvGrpSpPr>
        <p:grpSpPr>
          <a:xfrm>
            <a:off x="8194006" y="2034213"/>
            <a:ext cx="2937080" cy="426499"/>
            <a:chOff x="4519510" y="2034213"/>
            <a:chExt cx="2937080" cy="426499"/>
          </a:xfrm>
        </p:grpSpPr>
        <p:grpSp>
          <p:nvGrpSpPr>
            <p:cNvPr id="274" name="组合 273"/>
            <p:cNvGrpSpPr/>
            <p:nvPr/>
          </p:nvGrpSpPr>
          <p:grpSpPr>
            <a:xfrm flipH="1" flipV="1">
              <a:off x="4519510" y="2134972"/>
              <a:ext cx="2937080" cy="325740"/>
              <a:chOff x="2433925" y="2176994"/>
              <a:chExt cx="5136654" cy="1048913"/>
            </a:xfrm>
          </p:grpSpPr>
          <p:sp>
            <p:nvSpPr>
              <p:cNvPr id="278" name="平行四边形 277"/>
              <p:cNvSpPr/>
              <p:nvPr/>
            </p:nvSpPr>
            <p:spPr>
              <a:xfrm>
                <a:off x="2433925" y="2535126"/>
                <a:ext cx="2843182" cy="222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endParaRPr>
              </a:p>
            </p:txBody>
          </p:sp>
          <p:sp>
            <p:nvSpPr>
              <p:cNvPr id="279" name="平行四边形 278"/>
              <p:cNvSpPr/>
              <p:nvPr/>
            </p:nvSpPr>
            <p:spPr>
              <a:xfrm>
                <a:off x="4153993" y="3060027"/>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280" name="平行四边形 279"/>
              <p:cNvSpPr/>
              <p:nvPr/>
            </p:nvSpPr>
            <p:spPr>
              <a:xfrm>
                <a:off x="5210430" y="2176994"/>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grpSp>
          <p:nvGrpSpPr>
            <p:cNvPr id="275" name="组合 274"/>
            <p:cNvGrpSpPr/>
            <p:nvPr/>
          </p:nvGrpSpPr>
          <p:grpSpPr>
            <a:xfrm>
              <a:off x="4698893" y="2034213"/>
              <a:ext cx="2010487" cy="373700"/>
              <a:chOff x="592554" y="2021812"/>
              <a:chExt cx="2010487" cy="373700"/>
            </a:xfrm>
          </p:grpSpPr>
          <p:sp>
            <p:nvSpPr>
              <p:cNvPr id="276" name="文本框 275"/>
              <p:cNvSpPr txBox="1"/>
              <p:nvPr/>
            </p:nvSpPr>
            <p:spPr>
              <a:xfrm>
                <a:off x="592554" y="2026180"/>
                <a:ext cx="2010487" cy="369332"/>
              </a:xfrm>
              <a:prstGeom prst="rect">
                <a:avLst/>
              </a:prstGeom>
            </p:spPr>
            <p:txBody>
              <a:bodyPr wrap="square" lIns="0" tIns="0" rIns="0" bIns="0">
                <a:spAutoFit/>
              </a:bodyPr>
              <a:lstStyle>
                <a:defPPr>
                  <a:defRPr lang="zh-CN"/>
                </a:defPPr>
                <a:lvl1pPr marR="0" lvl="0" indent="0" fontAlgn="auto">
                  <a:lnSpc>
                    <a:spcPct val="100000"/>
                  </a:lnSpc>
                  <a:spcBef>
                    <a:spcPts val="0"/>
                  </a:spcBef>
                  <a:spcAft>
                    <a:spcPts val="900"/>
                  </a:spcAft>
                  <a:buClrTx/>
                  <a:buSzTx/>
                  <a:buFontTx/>
                  <a:buNone/>
                  <a:defRPr kumimoji="0" sz="2400" b="0" i="0" u="none" strike="noStrike" cap="none" spc="300" normalizeH="0" baseline="0">
                    <a:ln w="22225">
                      <a:gradFill flip="none" rotWithShape="1">
                        <a:gsLst>
                          <a:gs pos="41000">
                            <a:schemeClr val="accent1"/>
                          </a:gs>
                          <a:gs pos="71000">
                            <a:schemeClr val="accent2"/>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dirty="0"/>
                  <a:t>内销</a:t>
                </a:r>
                <a:r>
                  <a:rPr lang="en-US" altLang="zh-CN" dirty="0"/>
                  <a:t>OBM</a:t>
                </a:r>
                <a:endParaRPr lang="zh-CN" altLang="en-US" dirty="0"/>
              </a:p>
            </p:txBody>
          </p:sp>
          <p:sp>
            <p:nvSpPr>
              <p:cNvPr id="277" name="文本框 276"/>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effectLst>
                      <a:outerShdw blurRad="38100" dist="38100" dir="2700000" algn="tl">
                        <a:srgbClr val="000000">
                          <a:alpha val="43137"/>
                        </a:srgbClr>
                      </a:outerShdw>
                      <a:reflection blurRad="50800" stA="15000" endPos="37000" dist="88900" dir="5400000" sy="-100000" algn="bl" rotWithShape="0"/>
                    </a:effectLst>
                  </a:rPr>
                  <a:t>内销</a:t>
                </a:r>
                <a:r>
                  <a:rPr lang="en-US" altLang="zh-CN" sz="2400" spc="300" dirty="0">
                    <a:effectLst>
                      <a:outerShdw blurRad="38100" dist="38100" dir="2700000" algn="tl">
                        <a:srgbClr val="000000">
                          <a:alpha val="43137"/>
                        </a:srgbClr>
                      </a:outerShdw>
                      <a:reflection blurRad="50800" stA="15000" endPos="37000" dist="88900" dir="5400000" sy="-100000" algn="bl" rotWithShape="0"/>
                    </a:effectLst>
                  </a:rPr>
                  <a:t>OBM</a:t>
                </a:r>
                <a:endParaRPr lang="zh-CN" altLang="en-US" sz="2400" spc="300" dirty="0">
                  <a:effectLst>
                    <a:outerShdw blurRad="38100" dist="38100" dir="2700000" algn="tl">
                      <a:srgbClr val="000000">
                        <a:alpha val="43137"/>
                      </a:srgbClr>
                    </a:outerShdw>
                    <a:reflection blurRad="50800" stA="15000" endPos="37000" dist="88900" dir="5400000" sy="-100000" algn="bl" rotWithShape="0"/>
                  </a:effectLst>
                </a:endParaRPr>
              </a:p>
            </p:txBody>
          </p:sp>
        </p:grpSp>
      </p:grpSp>
      <p:grpSp>
        <p:nvGrpSpPr>
          <p:cNvPr id="350" name="组合 349"/>
          <p:cNvGrpSpPr/>
          <p:nvPr/>
        </p:nvGrpSpPr>
        <p:grpSpPr>
          <a:xfrm flipH="1">
            <a:off x="7253288" y="656340"/>
            <a:ext cx="3914873" cy="172329"/>
            <a:chOff x="379932" y="656340"/>
            <a:chExt cx="3561080" cy="172329"/>
          </a:xfrm>
        </p:grpSpPr>
        <p:sp>
          <p:nvSpPr>
            <p:cNvPr id="351" name="任意多边形: 形状 350"/>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任意多边形: 形状 351"/>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3" name="任意多边形: 形状 352"/>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5658545" y="1464548"/>
            <a:ext cx="874911" cy="45719"/>
            <a:chOff x="5565531" y="1568626"/>
            <a:chExt cx="1060938" cy="55440"/>
          </a:xfrm>
        </p:grpSpPr>
        <p:cxnSp>
          <p:nvCxnSpPr>
            <p:cNvPr id="355" name="直接连接符 354"/>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6" name="直接连接符 355"/>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57" name="组合 356"/>
          <p:cNvGrpSpPr/>
          <p:nvPr/>
        </p:nvGrpSpPr>
        <p:grpSpPr>
          <a:xfrm>
            <a:off x="4971312" y="429953"/>
            <a:ext cx="2249376" cy="568361"/>
            <a:chOff x="3973624" y="462786"/>
            <a:chExt cx="4244752" cy="568361"/>
          </a:xfrm>
        </p:grpSpPr>
        <p:sp>
          <p:nvSpPr>
            <p:cNvPr id="358" name="文本框 357"/>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endPar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359" name="文本框 358"/>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业绩回顾</a:t>
              </a:r>
              <a:endParaRPr lang="zh-CN" altLang="en-US" sz="3600" dirty="0">
                <a:solidFill>
                  <a:schemeClr val="bg1"/>
                </a:solidFill>
                <a:latin typeface="+mj-ea"/>
                <a:ea typeface="+mj-ea"/>
              </a:endParaRPr>
            </a:p>
          </p:txBody>
        </p:sp>
      </p:grpSp>
      <p:sp>
        <p:nvSpPr>
          <p:cNvPr id="360" name="文本框 359"/>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endParaRPr lang="zh-CN" altLang="en-US" sz="1600" spc="0" dirty="0">
              <a:solidFill>
                <a:schemeClr val="bg1"/>
              </a:solidFill>
              <a:latin typeface="+mj-ea"/>
              <a:ea typeface="+mj-ea"/>
            </a:endParaRPr>
          </a:p>
        </p:txBody>
      </p:sp>
      <p:grpSp>
        <p:nvGrpSpPr>
          <p:cNvPr id="361" name="组合 360"/>
          <p:cNvGrpSpPr/>
          <p:nvPr/>
        </p:nvGrpSpPr>
        <p:grpSpPr>
          <a:xfrm>
            <a:off x="919063" y="656340"/>
            <a:ext cx="3867249" cy="172329"/>
            <a:chOff x="379932" y="656340"/>
            <a:chExt cx="3561080" cy="172329"/>
          </a:xfrm>
        </p:grpSpPr>
        <p:sp>
          <p:nvSpPr>
            <p:cNvPr id="362" name="任意多边形: 形状 361"/>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任意多边形: 形状 362"/>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4" name="任意多边形: 形状 363"/>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17"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0"/>
            <a:ext cx="12192000" cy="6858000"/>
          </a:xfrm>
          <a:prstGeom prst="rect">
            <a:avLst/>
          </a:prstGeom>
          <a:gradFill flip="none" rotWithShape="1">
            <a:gsLst>
              <a:gs pos="0">
                <a:srgbClr val="140035">
                  <a:alpha val="90000"/>
                </a:srgbClr>
              </a:gs>
              <a:gs pos="69000">
                <a:srgbClr val="140035">
                  <a:alpha val="85000"/>
                </a:srgbClr>
              </a:gs>
              <a:gs pos="100000">
                <a:srgbClr val="140035">
                  <a:alpha val="0"/>
                </a:srgbClr>
              </a:gs>
              <a:gs pos="36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88903" y="97798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694171" y="3770243"/>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3926205" y="2220595"/>
            <a:ext cx="5142865" cy="1358345"/>
            <a:chOff x="3973624" y="462786"/>
            <a:chExt cx="5161736" cy="4311954"/>
          </a:xfrm>
        </p:grpSpPr>
        <p:sp>
          <p:nvSpPr>
            <p:cNvPr id="66" name="文本框 65"/>
            <p:cNvSpPr txBox="1"/>
            <p:nvPr/>
          </p:nvSpPr>
          <p:spPr>
            <a:xfrm>
              <a:off x="3973626" y="477149"/>
              <a:ext cx="5161734" cy="429759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68" name="文本框 67"/>
            <p:cNvSpPr txBox="1"/>
            <p:nvPr/>
          </p:nvSpPr>
          <p:spPr>
            <a:xfrm>
              <a:off x="3973624" y="462786"/>
              <a:ext cx="5155020" cy="429759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solidFill>
                    <a:schemeClr val="bg1"/>
                  </a:solidFill>
                  <a:latin typeface="+mj-ea"/>
                  <a:ea typeface="+mj-ea"/>
                </a:rPr>
                <a:t>项目介绍</a:t>
              </a:r>
              <a:endParaRPr lang="zh-CN" altLang="en-US" sz="8800" dirty="0">
                <a:solidFill>
                  <a:schemeClr val="bg1"/>
                </a:solidFill>
                <a:latin typeface="+mj-ea"/>
                <a:ea typeface="+mj-ea"/>
              </a:endParaRPr>
            </a:p>
          </p:txBody>
        </p:sp>
      </p:grpSp>
      <p:grpSp>
        <p:nvGrpSpPr>
          <p:cNvPr id="69" name="组合 68"/>
          <p:cNvGrpSpPr/>
          <p:nvPr/>
        </p:nvGrpSpPr>
        <p:grpSpPr>
          <a:xfrm>
            <a:off x="5355674" y="1026219"/>
            <a:ext cx="1752907" cy="1362414"/>
            <a:chOff x="3973624" y="462786"/>
            <a:chExt cx="6266637" cy="2387278"/>
          </a:xfrm>
        </p:grpSpPr>
        <p:sp>
          <p:nvSpPr>
            <p:cNvPr id="70" name="文本框 69"/>
            <p:cNvSpPr txBox="1"/>
            <p:nvPr/>
          </p:nvSpPr>
          <p:spPr>
            <a:xfrm>
              <a:off x="4161752" y="477149"/>
              <a:ext cx="5965273"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02</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71" name="文本框 70"/>
            <p:cNvSpPr txBox="1"/>
            <p:nvPr/>
          </p:nvSpPr>
          <p:spPr>
            <a:xfrm>
              <a:off x="3973624" y="462786"/>
              <a:ext cx="6266637"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solidFill>
                    <a:schemeClr val="bg1"/>
                  </a:solidFill>
                  <a:latin typeface="+mj-ea"/>
                  <a:ea typeface="+mj-ea"/>
                </a:rPr>
                <a:t>02</a:t>
              </a:r>
              <a:endParaRPr lang="zh-CN" altLang="en-US" sz="8800" dirty="0">
                <a:solidFill>
                  <a:schemeClr val="bg1"/>
                </a:solidFill>
                <a:latin typeface="+mj-ea"/>
                <a:ea typeface="+mj-ea"/>
              </a:endParaRPr>
            </a:p>
          </p:txBody>
        </p:sp>
      </p:grpSp>
      <p:sp>
        <p:nvSpPr>
          <p:cNvPr id="76" name="梯形 75"/>
          <p:cNvSpPr/>
          <p:nvPr/>
        </p:nvSpPr>
        <p:spPr>
          <a:xfrm>
            <a:off x="1571625" y="2590957"/>
            <a:ext cx="9048750" cy="1504794"/>
          </a:xfrm>
          <a:prstGeom prst="trapezoid">
            <a:avLst>
              <a:gd name="adj" fmla="val 252862"/>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5" name="梯形 84"/>
          <p:cNvSpPr/>
          <p:nvPr/>
        </p:nvSpPr>
        <p:spPr>
          <a:xfrm>
            <a:off x="2238375" y="3587662"/>
            <a:ext cx="7715250" cy="1283034"/>
          </a:xfrm>
          <a:prstGeom prst="trapezoid">
            <a:avLst>
              <a:gd name="adj" fmla="val 204607"/>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梯形 85"/>
          <p:cNvSpPr/>
          <p:nvPr/>
        </p:nvSpPr>
        <p:spPr>
          <a:xfrm>
            <a:off x="3352800" y="4582614"/>
            <a:ext cx="5486400" cy="912380"/>
          </a:xfrm>
          <a:prstGeom prst="trapezoid">
            <a:avLst>
              <a:gd name="adj" fmla="val 189180"/>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6" name="组合 95"/>
          <p:cNvGrpSpPr/>
          <p:nvPr/>
        </p:nvGrpSpPr>
        <p:grpSpPr>
          <a:xfrm>
            <a:off x="1858017" y="5648325"/>
            <a:ext cx="413013" cy="897423"/>
            <a:chOff x="3399529" y="6928900"/>
            <a:chExt cx="203450" cy="1312247"/>
          </a:xfrm>
        </p:grpSpPr>
        <p:sp>
          <p:nvSpPr>
            <p:cNvPr id="97" name="平行四边形 96"/>
            <p:cNvSpPr/>
            <p:nvPr/>
          </p:nvSpPr>
          <p:spPr>
            <a:xfrm rot="16200000" flipH="1" flipV="1">
              <a:off x="2967270" y="7361159"/>
              <a:ext cx="910238" cy="45719"/>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p:cNvSpPr/>
            <p:nvPr/>
          </p:nvSpPr>
          <p:spPr>
            <a:xfrm rot="16200000" flipH="1" flipV="1">
              <a:off x="3030701" y="7668868"/>
              <a:ext cx="1085374" cy="59183"/>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9" name="组合 98"/>
          <p:cNvGrpSpPr/>
          <p:nvPr/>
        </p:nvGrpSpPr>
        <p:grpSpPr>
          <a:xfrm flipH="1">
            <a:off x="10283927" y="4969383"/>
            <a:ext cx="273314" cy="1339342"/>
            <a:chOff x="3392224" y="6928900"/>
            <a:chExt cx="273314" cy="1339342"/>
          </a:xfrm>
        </p:grpSpPr>
        <p:sp>
          <p:nvSpPr>
            <p:cNvPr id="100" name="平行四边形 99"/>
            <p:cNvSpPr/>
            <p:nvPr/>
          </p:nvSpPr>
          <p:spPr>
            <a:xfrm rot="16200000" flipH="1" flipV="1">
              <a:off x="2749065" y="7572059"/>
              <a:ext cx="1339342" cy="5302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p:cNvSpPr/>
            <p:nvPr/>
          </p:nvSpPr>
          <p:spPr>
            <a:xfrm rot="16200000" flipH="1" flipV="1">
              <a:off x="3261653" y="7484835"/>
              <a:ext cx="732947" cy="7482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p:cNvGrpSpPr/>
          <p:nvPr/>
        </p:nvGrpSpPr>
        <p:grpSpPr>
          <a:xfrm rot="5400000">
            <a:off x="2036837" y="1795456"/>
            <a:ext cx="827305" cy="2439783"/>
            <a:chOff x="6546171" y="5936485"/>
            <a:chExt cx="346137" cy="734337"/>
          </a:xfrm>
        </p:grpSpPr>
        <p:sp>
          <p:nvSpPr>
            <p:cNvPr id="34" name="平行四边形 33"/>
            <p:cNvSpPr/>
            <p:nvPr/>
          </p:nvSpPr>
          <p:spPr>
            <a:xfrm rot="16200000" flipH="1" flipV="1">
              <a:off x="6382507" y="610014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平行四边形 34"/>
            <p:cNvSpPr/>
            <p:nvPr/>
          </p:nvSpPr>
          <p:spPr>
            <a:xfrm rot="16200000" flipH="1" flipV="1">
              <a:off x="6696087" y="6362793"/>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rot="16200000" flipH="1" flipV="1">
              <a:off x="6535498" y="6485173"/>
              <a:ext cx="346723" cy="24576"/>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5400000">
            <a:off x="8889290" y="913291"/>
            <a:ext cx="786999" cy="2846623"/>
            <a:chOff x="3371409" y="6286743"/>
            <a:chExt cx="412519" cy="1220715"/>
          </a:xfrm>
        </p:grpSpPr>
        <p:sp>
          <p:nvSpPr>
            <p:cNvPr id="38" name="平行四边形 37"/>
            <p:cNvSpPr/>
            <p:nvPr/>
          </p:nvSpPr>
          <p:spPr>
            <a:xfrm rot="16200000" flipH="1" flipV="1">
              <a:off x="3121947" y="7178362"/>
              <a:ext cx="578558" cy="7963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rot="16200000" flipH="1" flipV="1">
              <a:off x="3164849" y="6662022"/>
              <a:ext cx="821486" cy="709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rot="16200000" flipH="1" flipV="1">
              <a:off x="3473213" y="7083437"/>
              <a:ext cx="592747" cy="2868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17"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1340861" y="5683484"/>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0" name="椭圆 189"/>
          <p:cNvSpPr/>
          <p:nvPr/>
        </p:nvSpPr>
        <p:spPr>
          <a:xfrm>
            <a:off x="371736" y="9999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813914" y="5469658"/>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flipH="1">
            <a:off x="7253288" y="656340"/>
            <a:ext cx="3914873" cy="172329"/>
            <a:chOff x="379932" y="656340"/>
            <a:chExt cx="3561080" cy="172329"/>
          </a:xfrm>
        </p:grpSpPr>
        <p:sp>
          <p:nvSpPr>
            <p:cNvPr id="129" name="任意多边形: 形状 128"/>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5658545" y="1464548"/>
            <a:ext cx="874911" cy="45719"/>
            <a:chOff x="5565531" y="1568626"/>
            <a:chExt cx="1060938" cy="55440"/>
          </a:xfrm>
        </p:grpSpPr>
        <p:cxnSp>
          <p:nvCxnSpPr>
            <p:cNvPr id="133" name="直接连接符 132"/>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4971312" y="429953"/>
            <a:ext cx="2249376" cy="568361"/>
            <a:chOff x="3973624" y="462786"/>
            <a:chExt cx="4244752" cy="568361"/>
          </a:xfrm>
        </p:grpSpPr>
        <p:sp>
          <p:nvSpPr>
            <p:cNvPr id="136" name="文本框 135"/>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endPar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37" name="文本框 136"/>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项目介绍</a:t>
              </a:r>
              <a:endParaRPr lang="zh-CN" altLang="en-US" sz="3600" dirty="0">
                <a:solidFill>
                  <a:schemeClr val="bg1"/>
                </a:solidFill>
                <a:latin typeface="+mj-ea"/>
                <a:ea typeface="+mj-ea"/>
              </a:endParaRPr>
            </a:p>
          </p:txBody>
        </p:sp>
      </p:grpSp>
      <p:sp>
        <p:nvSpPr>
          <p:cNvPr id="138" name="文本框 137"/>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endParaRPr lang="zh-CN" altLang="en-US" sz="1600" spc="0" dirty="0">
              <a:solidFill>
                <a:schemeClr val="bg1"/>
              </a:solidFill>
              <a:latin typeface="+mj-ea"/>
              <a:ea typeface="+mj-ea"/>
            </a:endParaRPr>
          </a:p>
        </p:txBody>
      </p:sp>
      <p:grpSp>
        <p:nvGrpSpPr>
          <p:cNvPr id="139" name="组合 138"/>
          <p:cNvGrpSpPr/>
          <p:nvPr/>
        </p:nvGrpSpPr>
        <p:grpSpPr>
          <a:xfrm>
            <a:off x="919063" y="656340"/>
            <a:ext cx="3867249" cy="172329"/>
            <a:chOff x="379932" y="656340"/>
            <a:chExt cx="3561080" cy="172329"/>
          </a:xfrm>
        </p:grpSpPr>
        <p:sp>
          <p:nvSpPr>
            <p:cNvPr id="145" name="任意多边形: 形状 144"/>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梯形 53"/>
          <p:cNvSpPr/>
          <p:nvPr/>
        </p:nvSpPr>
        <p:spPr>
          <a:xfrm flipV="1">
            <a:off x="3177029" y="19050"/>
            <a:ext cx="5846040" cy="6858000"/>
          </a:xfrm>
          <a:prstGeom prst="trapezoid">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7" name="椭圆 56"/>
          <p:cNvSpPr/>
          <p:nvPr/>
        </p:nvSpPr>
        <p:spPr>
          <a:xfrm>
            <a:off x="8778660"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8" name="椭圆 57"/>
          <p:cNvSpPr/>
          <p:nvPr/>
        </p:nvSpPr>
        <p:spPr>
          <a:xfrm>
            <a:off x="10366569"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9" name="椭圆 58"/>
          <p:cNvSpPr/>
          <p:nvPr/>
        </p:nvSpPr>
        <p:spPr>
          <a:xfrm>
            <a:off x="1099674"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60" name="椭圆 59"/>
          <p:cNvSpPr/>
          <p:nvPr/>
        </p:nvSpPr>
        <p:spPr>
          <a:xfrm>
            <a:off x="2536238"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854621" y="3211286"/>
            <a:ext cx="2800984" cy="1189878"/>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nSpc>
                <a:spcPct val="130000"/>
              </a:lnSpc>
            </a:pPr>
            <a:r>
              <a:rPr lang="zh-CN" altLang="en-US" sz="1400" dirty="0">
                <a:effectLst>
                  <a:outerShdw blurRad="38100" dist="38100" dir="2700000" algn="tl">
                    <a:srgbClr val="000000">
                      <a:alpha val="43137"/>
                    </a:srgbClr>
                  </a:outerShdw>
                </a:effectLst>
              </a:rPr>
              <a:t>项目发起的原因：例如建造一个科技馆，项目背景是因为国民对航天科技热度起来了，国家</a:t>
            </a:r>
            <a:r>
              <a:rPr lang="zh-CN" altLang="en-US" sz="1400">
                <a:effectLst>
                  <a:outerShdw blurRad="38100" dist="38100" dir="2700000" algn="tl">
                    <a:srgbClr val="000000">
                      <a:alpha val="43137"/>
                    </a:srgbClr>
                  </a:outerShdw>
                </a:effectLst>
              </a:rPr>
              <a:t>号召学生要</a:t>
            </a:r>
            <a:r>
              <a:rPr lang="zh-CN" altLang="en-US" sz="1400" dirty="0">
                <a:effectLst>
                  <a:outerShdw blurRad="38100" dist="38100" dir="2700000" algn="tl">
                    <a:srgbClr val="000000">
                      <a:alpha val="43137"/>
                    </a:srgbClr>
                  </a:outerShdw>
                </a:effectLst>
              </a:rPr>
              <a:t>多参加课外</a:t>
            </a:r>
            <a:r>
              <a:rPr lang="zh-CN" altLang="en-US" sz="1400">
                <a:effectLst>
                  <a:outerShdw blurRad="38100" dist="38100" dir="2700000" algn="tl">
                    <a:srgbClr val="000000">
                      <a:alpha val="43137"/>
                    </a:srgbClr>
                  </a:outerShdw>
                </a:effectLst>
              </a:rPr>
              <a:t>科技研究</a:t>
            </a:r>
            <a:endParaRPr lang="en-US" altLang="zh-CN" sz="1400" dirty="0">
              <a:effectLst>
                <a:outerShdw blurRad="38100" dist="38100" dir="2700000" algn="tl">
                  <a:srgbClr val="000000">
                    <a:alpha val="43137"/>
                  </a:srgbClr>
                </a:outerShdw>
              </a:effectLst>
            </a:endParaRPr>
          </a:p>
        </p:txBody>
      </p:sp>
      <p:sp>
        <p:nvSpPr>
          <p:cNvPr id="55" name="文本框 54"/>
          <p:cNvSpPr txBox="1"/>
          <p:nvPr/>
        </p:nvSpPr>
        <p:spPr>
          <a:xfrm>
            <a:off x="1673286" y="1564891"/>
            <a:ext cx="1066318"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rPr>
              <a:t>01</a:t>
            </a:r>
            <a:endParaRPr kumimoji="0" lang="zh-CN" altLang="en-US"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endParaRPr>
          </a:p>
        </p:txBody>
      </p:sp>
      <p:grpSp>
        <p:nvGrpSpPr>
          <p:cNvPr id="84" name="组合 83"/>
          <p:cNvGrpSpPr/>
          <p:nvPr/>
        </p:nvGrpSpPr>
        <p:grpSpPr>
          <a:xfrm>
            <a:off x="1619957" y="2703180"/>
            <a:ext cx="1445990" cy="373700"/>
            <a:chOff x="592554" y="2021812"/>
            <a:chExt cx="2010487" cy="373700"/>
          </a:xfrm>
        </p:grpSpPr>
        <p:sp>
          <p:nvSpPr>
            <p:cNvPr id="85" name="文本框 84"/>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项目背景</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86" name="文本框 85"/>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项目背景</a:t>
              </a:r>
              <a:endParaRPr lang="zh-CN" altLang="en-US" sz="2400" spc="300" dirty="0">
                <a:latin typeface="+mj-ea"/>
                <a:ea typeface="+mj-ea"/>
              </a:endParaRPr>
            </a:p>
          </p:txBody>
        </p:sp>
      </p:grpSp>
      <p:sp>
        <p:nvSpPr>
          <p:cNvPr id="56" name="文本框 55"/>
          <p:cNvSpPr txBox="1"/>
          <p:nvPr/>
        </p:nvSpPr>
        <p:spPr>
          <a:xfrm>
            <a:off x="5361553" y="1564891"/>
            <a:ext cx="1519968"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rPr>
              <a:t>02</a:t>
            </a:r>
            <a:endParaRPr kumimoji="0" lang="zh-CN" altLang="en-US"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endParaRPr>
          </a:p>
        </p:txBody>
      </p:sp>
      <p:sp>
        <p:nvSpPr>
          <p:cNvPr id="88" name="文本框 87"/>
          <p:cNvSpPr txBox="1"/>
          <p:nvPr/>
        </p:nvSpPr>
        <p:spPr>
          <a:xfrm>
            <a:off x="5535048" y="2707548"/>
            <a:ext cx="1247445"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项目目标</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89" name="文本框 88"/>
          <p:cNvSpPr txBox="1"/>
          <p:nvPr/>
        </p:nvSpPr>
        <p:spPr>
          <a:xfrm>
            <a:off x="5535049" y="2703180"/>
            <a:ext cx="129015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项目目标</a:t>
            </a:r>
            <a:endParaRPr lang="zh-CN" altLang="en-US" sz="2400" spc="300" dirty="0">
              <a:latin typeface="+mj-ea"/>
              <a:ea typeface="+mj-ea"/>
            </a:endParaRPr>
          </a:p>
        </p:txBody>
      </p:sp>
      <p:sp>
        <p:nvSpPr>
          <p:cNvPr id="93" name="文本框 92"/>
          <p:cNvSpPr txBox="1"/>
          <p:nvPr/>
        </p:nvSpPr>
        <p:spPr>
          <a:xfrm>
            <a:off x="4769713" y="3222172"/>
            <a:ext cx="2800984" cy="1189878"/>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nSpc>
                <a:spcPct val="130000"/>
              </a:lnSpc>
            </a:pPr>
            <a:r>
              <a:rPr lang="zh-CN" altLang="en-US" sz="1400" dirty="0">
                <a:effectLst>
                  <a:outerShdw blurRad="38100" dist="38100" dir="2700000" algn="tl">
                    <a:srgbClr val="000000">
                      <a:alpha val="43137"/>
                    </a:srgbClr>
                  </a:outerShdw>
                </a:effectLst>
              </a:rPr>
              <a:t>项目完成能达到什么目的：例如科技馆建成之后能覆盖超过</a:t>
            </a:r>
            <a:r>
              <a:rPr lang="en-US" altLang="zh-CN" sz="1400" dirty="0">
                <a:effectLst>
                  <a:outerShdw blurRad="38100" dist="38100" dir="2700000" algn="tl">
                    <a:srgbClr val="000000">
                      <a:alpha val="43137"/>
                    </a:srgbClr>
                  </a:outerShdw>
                </a:effectLst>
              </a:rPr>
              <a:t>10</a:t>
            </a:r>
            <a:r>
              <a:rPr lang="zh-CN" altLang="en-US" sz="1400" dirty="0">
                <a:effectLst>
                  <a:outerShdw blurRad="38100" dist="38100" dir="2700000" algn="tl">
                    <a:srgbClr val="000000">
                      <a:alpha val="43137"/>
                    </a:srgbClr>
                  </a:outerShdw>
                </a:effectLst>
              </a:rPr>
              <a:t>万周围群众的参观，增加国民科学素养以及对科技领域的探索热情</a:t>
            </a:r>
            <a:endParaRPr lang="zh-CN" altLang="en-US" sz="1400" dirty="0">
              <a:effectLst>
                <a:outerShdw blurRad="38100" dist="38100" dir="2700000" algn="tl">
                  <a:srgbClr val="000000">
                    <a:alpha val="43137"/>
                  </a:srgbClr>
                </a:outerShdw>
              </a:effectLst>
            </a:endParaRPr>
          </a:p>
        </p:txBody>
      </p:sp>
      <p:sp>
        <p:nvSpPr>
          <p:cNvPr id="83" name="文本框 82"/>
          <p:cNvSpPr txBox="1"/>
          <p:nvPr/>
        </p:nvSpPr>
        <p:spPr>
          <a:xfrm>
            <a:off x="9279050" y="1564891"/>
            <a:ext cx="1515158"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rPr>
              <a:t>03</a:t>
            </a:r>
            <a:endParaRPr kumimoji="0" lang="zh-CN" altLang="en-US"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endParaRPr>
          </a:p>
        </p:txBody>
      </p:sp>
      <p:sp>
        <p:nvSpPr>
          <p:cNvPr id="91" name="文本框 90"/>
          <p:cNvSpPr txBox="1"/>
          <p:nvPr/>
        </p:nvSpPr>
        <p:spPr>
          <a:xfrm>
            <a:off x="9450140" y="2707548"/>
            <a:ext cx="134406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项目组成</a:t>
            </a:r>
            <a:endPar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endParaRPr>
          </a:p>
        </p:txBody>
      </p:sp>
      <p:sp>
        <p:nvSpPr>
          <p:cNvPr id="92" name="文本框 91"/>
          <p:cNvSpPr txBox="1"/>
          <p:nvPr/>
        </p:nvSpPr>
        <p:spPr>
          <a:xfrm>
            <a:off x="9450141" y="2703180"/>
            <a:ext cx="1401314"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项目组成</a:t>
            </a:r>
            <a:endParaRPr lang="zh-CN" altLang="en-US" sz="2400" spc="300" dirty="0">
              <a:latin typeface="+mj-ea"/>
              <a:ea typeface="+mj-ea"/>
            </a:endParaRPr>
          </a:p>
        </p:txBody>
      </p:sp>
      <p:sp>
        <p:nvSpPr>
          <p:cNvPr id="94" name="文本框 93"/>
          <p:cNvSpPr txBox="1"/>
          <p:nvPr/>
        </p:nvSpPr>
        <p:spPr>
          <a:xfrm>
            <a:off x="8684805" y="3222172"/>
            <a:ext cx="2800984" cy="1189878"/>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nSpc>
                <a:spcPct val="130000"/>
              </a:lnSpc>
            </a:pPr>
            <a:r>
              <a:rPr lang="zh-CN" altLang="en-US" sz="1400" dirty="0">
                <a:effectLst>
                  <a:outerShdw blurRad="38100" dist="38100" dir="2700000" algn="tl">
                    <a:srgbClr val="000000">
                      <a:alpha val="43137"/>
                    </a:srgbClr>
                  </a:outerShdw>
                </a:effectLst>
              </a:rPr>
              <a:t>项目大概什么样子：有哪些重要模块和功能，例如科技馆建成之后有航空航天展厅、探索自然厅机器人大世界厅、数字</a:t>
            </a:r>
            <a:r>
              <a:rPr lang="zh-CN" altLang="en-US" sz="1400">
                <a:effectLst>
                  <a:outerShdw blurRad="38100" dist="38100" dir="2700000" algn="tl">
                    <a:srgbClr val="000000">
                      <a:alpha val="43137"/>
                    </a:srgbClr>
                  </a:outerShdw>
                </a:effectLst>
              </a:rPr>
              <a:t>力学厅</a:t>
            </a:r>
            <a:endParaRPr lang="zh-CN" altLang="en-US" sz="1400" dirty="0">
              <a:effectLst>
                <a:outerShdw blurRad="38100" dist="38100" dir="2700000" algn="tl">
                  <a:srgbClr val="000000">
                    <a:alpha val="43137"/>
                  </a:srgbClr>
                </a:outerShdw>
              </a:effectLst>
            </a:endParaRPr>
          </a:p>
        </p:txBody>
      </p:sp>
      <p:grpSp>
        <p:nvGrpSpPr>
          <p:cNvPr id="19" name="组合 18"/>
          <p:cNvGrpSpPr/>
          <p:nvPr/>
        </p:nvGrpSpPr>
        <p:grpSpPr>
          <a:xfrm>
            <a:off x="4567238" y="1845311"/>
            <a:ext cx="3177540" cy="4307839"/>
            <a:chOff x="4567238" y="1845311"/>
            <a:chExt cx="3177540" cy="4307839"/>
          </a:xfrm>
        </p:grpSpPr>
        <p:cxnSp>
          <p:nvCxnSpPr>
            <p:cNvPr id="9" name="直接连接符 8"/>
            <p:cNvCxnSpPr/>
            <p:nvPr/>
          </p:nvCxnSpPr>
          <p:spPr>
            <a:xfrm flipV="1">
              <a:off x="4567238" y="4752975"/>
              <a:ext cx="0" cy="45720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6210300" y="5749608"/>
              <a:ext cx="0" cy="403542"/>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7400925" y="4679951"/>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4567238" y="2177415"/>
              <a:ext cx="0" cy="680085"/>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flipV="1">
              <a:off x="7263765" y="1845311"/>
              <a:ext cx="0" cy="387350"/>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7744778" y="2695576"/>
              <a:ext cx="0" cy="512444"/>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9602562" y="1589314"/>
            <a:ext cx="1756681" cy="4719411"/>
            <a:chOff x="9602562" y="1589314"/>
            <a:chExt cx="1756681" cy="4719411"/>
          </a:xfrm>
        </p:grpSpPr>
        <p:cxnSp>
          <p:nvCxnSpPr>
            <p:cNvPr id="144" name="直接连接符 143"/>
            <p:cNvCxnSpPr/>
            <p:nvPr/>
          </p:nvCxnSpPr>
          <p:spPr>
            <a:xfrm flipV="1">
              <a:off x="9602562" y="5905183"/>
              <a:ext cx="0" cy="403542"/>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11359243" y="4473122"/>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11222083" y="1589314"/>
              <a:ext cx="0" cy="643347"/>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53" name="直接连接符 152"/>
          <p:cNvCxnSpPr/>
          <p:nvPr/>
        </p:nvCxnSpPr>
        <p:spPr>
          <a:xfrm flipH="1" flipV="1">
            <a:off x="2685506" y="5905183"/>
            <a:ext cx="0" cy="403542"/>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H="1" flipV="1">
            <a:off x="928825" y="4473122"/>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flipH="1" flipV="1">
            <a:off x="1065985" y="1589314"/>
            <a:ext cx="0" cy="643347"/>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4917806"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62" name="椭圆 61"/>
          <p:cNvSpPr/>
          <p:nvPr/>
        </p:nvSpPr>
        <p:spPr>
          <a:xfrm>
            <a:off x="6476569"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grpSp>
        <p:nvGrpSpPr>
          <p:cNvPr id="99" name="组合 98"/>
          <p:cNvGrpSpPr/>
          <p:nvPr/>
        </p:nvGrpSpPr>
        <p:grpSpPr>
          <a:xfrm>
            <a:off x="6629750" y="5130885"/>
            <a:ext cx="507650" cy="507646"/>
            <a:chOff x="-1366838" y="3051175"/>
            <a:chExt cx="538163" cy="538163"/>
          </a:xfrm>
        </p:grpSpPr>
        <p:sp>
          <p:nvSpPr>
            <p:cNvPr id="100" name="Oval 5"/>
            <p:cNvSpPr>
              <a:spLocks noChangeArrowheads="1"/>
            </p:cNvSpPr>
            <p:nvPr/>
          </p:nvSpPr>
          <p:spPr bwMode="auto">
            <a:xfrm>
              <a:off x="-1323975" y="3089275"/>
              <a:ext cx="457200" cy="458788"/>
            </a:xfrm>
            <a:prstGeom prst="ellipse">
              <a:avLst/>
            </a:pr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1" name="Oval 6"/>
            <p:cNvSpPr>
              <a:spLocks noChangeArrowheads="1"/>
            </p:cNvSpPr>
            <p:nvPr/>
          </p:nvSpPr>
          <p:spPr bwMode="auto">
            <a:xfrm>
              <a:off x="-1204913" y="3213100"/>
              <a:ext cx="214313" cy="214313"/>
            </a:xfrm>
            <a:prstGeom prst="ellipse">
              <a:avLst/>
            </a:pr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2" name="Line 7"/>
            <p:cNvSpPr>
              <a:spLocks noChangeShapeType="1"/>
            </p:cNvSpPr>
            <p:nvPr/>
          </p:nvSpPr>
          <p:spPr bwMode="auto">
            <a:xfrm>
              <a:off x="-1366838" y="3321050"/>
              <a:ext cx="538163"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3" name="Line 8"/>
            <p:cNvSpPr>
              <a:spLocks noChangeShapeType="1"/>
            </p:cNvSpPr>
            <p:nvPr/>
          </p:nvSpPr>
          <p:spPr bwMode="auto">
            <a:xfrm>
              <a:off x="-1098550" y="3051175"/>
              <a:ext cx="0" cy="538163"/>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04" name="组合 103"/>
          <p:cNvGrpSpPr/>
          <p:nvPr/>
        </p:nvGrpSpPr>
        <p:grpSpPr>
          <a:xfrm>
            <a:off x="5112108" y="5184316"/>
            <a:ext cx="425410" cy="400786"/>
            <a:chOff x="2219325" y="7443788"/>
            <a:chExt cx="493713" cy="465138"/>
          </a:xfrm>
        </p:grpSpPr>
        <p:sp>
          <p:nvSpPr>
            <p:cNvPr id="105" name="Freeform 29"/>
            <p:cNvSpPr/>
            <p:nvPr/>
          </p:nvSpPr>
          <p:spPr bwMode="auto">
            <a:xfrm>
              <a:off x="2219325" y="7624763"/>
              <a:ext cx="284162" cy="284163"/>
            </a:xfrm>
            <a:custGeom>
              <a:avLst/>
              <a:gdLst>
                <a:gd name="T0" fmla="*/ 62 w 74"/>
                <a:gd name="T1" fmla="*/ 13 h 74"/>
                <a:gd name="T2" fmla="*/ 71 w 74"/>
                <a:gd name="T3" fmla="*/ 47 h 74"/>
                <a:gd name="T4" fmla="*/ 47 w 74"/>
                <a:gd name="T5" fmla="*/ 71 h 74"/>
                <a:gd name="T6" fmla="*/ 13 w 74"/>
                <a:gd name="T7" fmla="*/ 62 h 74"/>
                <a:gd name="T8" fmla="*/ 13 w 74"/>
                <a:gd name="T9" fmla="*/ 13 h 74"/>
                <a:gd name="T10" fmla="*/ 62 w 74"/>
                <a:gd name="T11" fmla="*/ 13 h 74"/>
              </a:gdLst>
              <a:ahLst/>
              <a:cxnLst>
                <a:cxn ang="0">
                  <a:pos x="T0" y="T1"/>
                </a:cxn>
                <a:cxn ang="0">
                  <a:pos x="T2" y="T3"/>
                </a:cxn>
                <a:cxn ang="0">
                  <a:pos x="T4" y="T5"/>
                </a:cxn>
                <a:cxn ang="0">
                  <a:pos x="T6" y="T7"/>
                </a:cxn>
                <a:cxn ang="0">
                  <a:pos x="T8" y="T9"/>
                </a:cxn>
                <a:cxn ang="0">
                  <a:pos x="T10" y="T11"/>
                </a:cxn>
              </a:cxnLst>
              <a:rect l="0" t="0" r="r" b="b"/>
              <a:pathLst>
                <a:path w="74" h="74">
                  <a:moveTo>
                    <a:pt x="62" y="13"/>
                  </a:moveTo>
                  <a:cubicBezTo>
                    <a:pt x="71" y="22"/>
                    <a:pt x="74" y="35"/>
                    <a:pt x="71" y="47"/>
                  </a:cubicBezTo>
                  <a:cubicBezTo>
                    <a:pt x="68" y="59"/>
                    <a:pt x="59" y="68"/>
                    <a:pt x="47" y="71"/>
                  </a:cubicBezTo>
                  <a:cubicBezTo>
                    <a:pt x="34" y="74"/>
                    <a:pt x="22" y="71"/>
                    <a:pt x="13" y="62"/>
                  </a:cubicBezTo>
                  <a:cubicBezTo>
                    <a:pt x="0" y="48"/>
                    <a:pt x="0" y="27"/>
                    <a:pt x="13" y="13"/>
                  </a:cubicBezTo>
                  <a:cubicBezTo>
                    <a:pt x="27" y="0"/>
                    <a:pt x="48" y="0"/>
                    <a:pt x="62" y="13"/>
                  </a:cubicBez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6" name="Line 30"/>
            <p:cNvSpPr>
              <a:spLocks noChangeShapeType="1"/>
            </p:cNvSpPr>
            <p:nvPr/>
          </p:nvSpPr>
          <p:spPr bwMode="auto">
            <a:xfrm flipV="1">
              <a:off x="2460625" y="7443788"/>
              <a:ext cx="227012" cy="227013"/>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7" name="Freeform 31"/>
            <p:cNvSpPr/>
            <p:nvPr/>
          </p:nvSpPr>
          <p:spPr bwMode="auto">
            <a:xfrm>
              <a:off x="2557463" y="7489826"/>
              <a:ext cx="155575" cy="158750"/>
            </a:xfrm>
            <a:custGeom>
              <a:avLst/>
              <a:gdLst>
                <a:gd name="T0" fmla="*/ 0 w 98"/>
                <a:gd name="T1" fmla="*/ 54 h 100"/>
                <a:gd name="T2" fmla="*/ 45 w 98"/>
                <a:gd name="T3" fmla="*/ 100 h 100"/>
                <a:gd name="T4" fmla="*/ 98 w 98"/>
                <a:gd name="T5" fmla="*/ 46 h 100"/>
                <a:gd name="T6" fmla="*/ 53 w 98"/>
                <a:gd name="T7" fmla="*/ 0 h 100"/>
                <a:gd name="T8" fmla="*/ 0 w 98"/>
                <a:gd name="T9" fmla="*/ 54 h 100"/>
              </a:gdLst>
              <a:ahLst/>
              <a:cxnLst>
                <a:cxn ang="0">
                  <a:pos x="T0" y="T1"/>
                </a:cxn>
                <a:cxn ang="0">
                  <a:pos x="T2" y="T3"/>
                </a:cxn>
                <a:cxn ang="0">
                  <a:pos x="T4" y="T5"/>
                </a:cxn>
                <a:cxn ang="0">
                  <a:pos x="T6" y="T7"/>
                </a:cxn>
                <a:cxn ang="0">
                  <a:pos x="T8" y="T9"/>
                </a:cxn>
              </a:cxnLst>
              <a:rect l="0" t="0" r="r" b="b"/>
              <a:pathLst>
                <a:path w="98" h="100">
                  <a:moveTo>
                    <a:pt x="0" y="54"/>
                  </a:moveTo>
                  <a:lnTo>
                    <a:pt x="45" y="100"/>
                  </a:lnTo>
                  <a:lnTo>
                    <a:pt x="98" y="46"/>
                  </a:lnTo>
                  <a:lnTo>
                    <a:pt x="53" y="0"/>
                  </a:lnTo>
                  <a:lnTo>
                    <a:pt x="0" y="54"/>
                  </a:ln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62" name="组合 161"/>
          <p:cNvGrpSpPr/>
          <p:nvPr/>
        </p:nvGrpSpPr>
        <p:grpSpPr>
          <a:xfrm>
            <a:off x="1323564" y="5180822"/>
            <a:ext cx="366232" cy="407772"/>
            <a:chOff x="2806700" y="6975475"/>
            <a:chExt cx="431800" cy="538163"/>
          </a:xfrm>
        </p:grpSpPr>
        <p:sp>
          <p:nvSpPr>
            <p:cNvPr id="163" name="Freeform 5"/>
            <p:cNvSpPr/>
            <p:nvPr/>
          </p:nvSpPr>
          <p:spPr bwMode="auto">
            <a:xfrm>
              <a:off x="2806700" y="6975475"/>
              <a:ext cx="431800" cy="538163"/>
            </a:xfrm>
            <a:custGeom>
              <a:avLst/>
              <a:gdLst>
                <a:gd name="T0" fmla="*/ 0 w 272"/>
                <a:gd name="T1" fmla="*/ 339 h 339"/>
                <a:gd name="T2" fmla="*/ 0 w 272"/>
                <a:gd name="T3" fmla="*/ 0 h 339"/>
                <a:gd name="T4" fmla="*/ 197 w 272"/>
                <a:gd name="T5" fmla="*/ 0 h 339"/>
                <a:gd name="T6" fmla="*/ 272 w 272"/>
                <a:gd name="T7" fmla="*/ 90 h 339"/>
                <a:gd name="T8" fmla="*/ 272 w 272"/>
                <a:gd name="T9" fmla="*/ 339 h 339"/>
                <a:gd name="T10" fmla="*/ 0 w 272"/>
                <a:gd name="T11" fmla="*/ 339 h 339"/>
              </a:gdLst>
              <a:ahLst/>
              <a:cxnLst>
                <a:cxn ang="0">
                  <a:pos x="T0" y="T1"/>
                </a:cxn>
                <a:cxn ang="0">
                  <a:pos x="T2" y="T3"/>
                </a:cxn>
                <a:cxn ang="0">
                  <a:pos x="T4" y="T5"/>
                </a:cxn>
                <a:cxn ang="0">
                  <a:pos x="T6" y="T7"/>
                </a:cxn>
                <a:cxn ang="0">
                  <a:pos x="T8" y="T9"/>
                </a:cxn>
                <a:cxn ang="0">
                  <a:pos x="T10" y="T11"/>
                </a:cxn>
              </a:cxnLst>
              <a:rect l="0" t="0" r="r" b="b"/>
              <a:pathLst>
                <a:path w="272" h="339">
                  <a:moveTo>
                    <a:pt x="0" y="339"/>
                  </a:moveTo>
                  <a:lnTo>
                    <a:pt x="0" y="0"/>
                  </a:lnTo>
                  <a:lnTo>
                    <a:pt x="197" y="0"/>
                  </a:lnTo>
                  <a:lnTo>
                    <a:pt x="272" y="90"/>
                  </a:lnTo>
                  <a:lnTo>
                    <a:pt x="272" y="339"/>
                  </a:lnTo>
                  <a:lnTo>
                    <a:pt x="0" y="339"/>
                  </a:lnTo>
                  <a:close/>
                </a:path>
              </a:pathLst>
            </a:cu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p>
          </p:txBody>
        </p:sp>
        <p:sp>
          <p:nvSpPr>
            <p:cNvPr id="164" name="Rectangle 6"/>
            <p:cNvSpPr>
              <a:spLocks noChangeArrowheads="1"/>
            </p:cNvSpPr>
            <p:nvPr/>
          </p:nvSpPr>
          <p:spPr bwMode="auto">
            <a:xfrm>
              <a:off x="2903538" y="7299325"/>
              <a:ext cx="80963" cy="92075"/>
            </a:xfrm>
            <a:prstGeom prst="rect">
              <a:avLst/>
            </a:pr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5" name="Line 7"/>
            <p:cNvSpPr>
              <a:spLocks noChangeShapeType="1"/>
            </p:cNvSpPr>
            <p:nvPr/>
          </p:nvSpPr>
          <p:spPr bwMode="auto">
            <a:xfrm>
              <a:off x="2887663" y="7391400"/>
              <a:ext cx="269875" cy="0"/>
            </a:xfrm>
            <a:prstGeom prst="line">
              <a:avLst/>
            </a:prstGeom>
            <a:noFill/>
            <a:ln w="9525"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6" name="Rectangle 8"/>
            <p:cNvSpPr>
              <a:spLocks noChangeArrowheads="1"/>
            </p:cNvSpPr>
            <p:nvPr/>
          </p:nvSpPr>
          <p:spPr bwMode="auto">
            <a:xfrm>
              <a:off x="2984500" y="7229475"/>
              <a:ext cx="80963" cy="161925"/>
            </a:xfrm>
            <a:prstGeom prst="rect">
              <a:avLst/>
            </a:pr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Rectangle 9"/>
            <p:cNvSpPr>
              <a:spLocks noChangeArrowheads="1"/>
            </p:cNvSpPr>
            <p:nvPr/>
          </p:nvSpPr>
          <p:spPr bwMode="auto">
            <a:xfrm>
              <a:off x="3065463" y="7164388"/>
              <a:ext cx="80963" cy="227013"/>
            </a:xfrm>
            <a:prstGeom prst="rect">
              <a:avLst/>
            </a:pr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27" name="组合 126"/>
          <p:cNvGrpSpPr/>
          <p:nvPr/>
        </p:nvGrpSpPr>
        <p:grpSpPr>
          <a:xfrm>
            <a:off x="2770651" y="5169602"/>
            <a:ext cx="345186" cy="430212"/>
            <a:chOff x="3151188" y="7432675"/>
            <a:chExt cx="431801" cy="538163"/>
          </a:xfrm>
        </p:grpSpPr>
        <p:sp>
          <p:nvSpPr>
            <p:cNvPr id="118" name="Freeform 5"/>
            <p:cNvSpPr/>
            <p:nvPr/>
          </p:nvSpPr>
          <p:spPr bwMode="auto">
            <a:xfrm>
              <a:off x="3151188" y="7432675"/>
              <a:ext cx="431800" cy="538163"/>
            </a:xfrm>
            <a:custGeom>
              <a:avLst/>
              <a:gdLst>
                <a:gd name="T0" fmla="*/ 7 w 112"/>
                <a:gd name="T1" fmla="*/ 140 h 140"/>
                <a:gd name="T2" fmla="*/ 105 w 112"/>
                <a:gd name="T3" fmla="*/ 140 h 140"/>
                <a:gd name="T4" fmla="*/ 112 w 112"/>
                <a:gd name="T5" fmla="*/ 133 h 140"/>
                <a:gd name="T6" fmla="*/ 112 w 112"/>
                <a:gd name="T7" fmla="*/ 35 h 140"/>
                <a:gd name="T8" fmla="*/ 81 w 112"/>
                <a:gd name="T9" fmla="*/ 0 h 140"/>
                <a:gd name="T10" fmla="*/ 7 w 112"/>
                <a:gd name="T11" fmla="*/ 0 h 140"/>
                <a:gd name="T12" fmla="*/ 0 w 112"/>
                <a:gd name="T13" fmla="*/ 7 h 140"/>
                <a:gd name="T14" fmla="*/ 0 w 112"/>
                <a:gd name="T15" fmla="*/ 133 h 140"/>
                <a:gd name="T16" fmla="*/ 7 w 112"/>
                <a:gd name="T17"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40">
                  <a:moveTo>
                    <a:pt x="7" y="140"/>
                  </a:moveTo>
                  <a:cubicBezTo>
                    <a:pt x="105" y="140"/>
                    <a:pt x="105" y="140"/>
                    <a:pt x="105" y="140"/>
                  </a:cubicBezTo>
                  <a:cubicBezTo>
                    <a:pt x="109" y="140"/>
                    <a:pt x="112" y="137"/>
                    <a:pt x="112" y="133"/>
                  </a:cubicBezTo>
                  <a:cubicBezTo>
                    <a:pt x="112" y="35"/>
                    <a:pt x="112" y="35"/>
                    <a:pt x="112" y="35"/>
                  </a:cubicBezTo>
                  <a:cubicBezTo>
                    <a:pt x="81" y="0"/>
                    <a:pt x="81" y="0"/>
                    <a:pt x="81" y="0"/>
                  </a:cubicBezTo>
                  <a:cubicBezTo>
                    <a:pt x="7" y="0"/>
                    <a:pt x="7" y="0"/>
                    <a:pt x="7" y="0"/>
                  </a:cubicBezTo>
                  <a:cubicBezTo>
                    <a:pt x="3" y="0"/>
                    <a:pt x="0" y="3"/>
                    <a:pt x="0" y="7"/>
                  </a:cubicBezTo>
                  <a:cubicBezTo>
                    <a:pt x="0" y="133"/>
                    <a:pt x="0" y="133"/>
                    <a:pt x="0" y="133"/>
                  </a:cubicBezTo>
                  <a:cubicBezTo>
                    <a:pt x="0" y="137"/>
                    <a:pt x="3" y="140"/>
                    <a:pt x="7" y="140"/>
                  </a:cubicBezTo>
                  <a:close/>
                </a:path>
              </a:pathLst>
            </a:cu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Oval 6"/>
            <p:cNvSpPr>
              <a:spLocks noChangeArrowheads="1"/>
            </p:cNvSpPr>
            <p:nvPr/>
          </p:nvSpPr>
          <p:spPr bwMode="auto">
            <a:xfrm>
              <a:off x="3313113" y="7648575"/>
              <a:ext cx="107950" cy="107950"/>
            </a:xfrm>
            <a:prstGeom prst="ellipse">
              <a:avLst/>
            </a:pr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7"/>
            <p:cNvSpPr/>
            <p:nvPr/>
          </p:nvSpPr>
          <p:spPr bwMode="auto">
            <a:xfrm>
              <a:off x="3259138" y="7756525"/>
              <a:ext cx="215900" cy="106363"/>
            </a:xfrm>
            <a:custGeom>
              <a:avLst/>
              <a:gdLst>
                <a:gd name="T0" fmla="*/ 56 w 56"/>
                <a:gd name="T1" fmla="*/ 28 h 28"/>
                <a:gd name="T2" fmla="*/ 28 w 56"/>
                <a:gd name="T3" fmla="*/ 0 h 28"/>
                <a:gd name="T4" fmla="*/ 0 w 56"/>
                <a:gd name="T5" fmla="*/ 28 h 28"/>
              </a:gdLst>
              <a:ahLst/>
              <a:cxnLst>
                <a:cxn ang="0">
                  <a:pos x="T0" y="T1"/>
                </a:cxn>
                <a:cxn ang="0">
                  <a:pos x="T2" y="T3"/>
                </a:cxn>
                <a:cxn ang="0">
                  <a:pos x="T4" y="T5"/>
                </a:cxn>
              </a:cxnLst>
              <a:rect l="0" t="0" r="r" b="b"/>
              <a:pathLst>
                <a:path w="56" h="28">
                  <a:moveTo>
                    <a:pt x="56" y="28"/>
                  </a:moveTo>
                  <a:cubicBezTo>
                    <a:pt x="56" y="13"/>
                    <a:pt x="43" y="0"/>
                    <a:pt x="28" y="0"/>
                  </a:cubicBezTo>
                  <a:cubicBezTo>
                    <a:pt x="13" y="0"/>
                    <a:pt x="0" y="13"/>
                    <a:pt x="0" y="28"/>
                  </a:cubicBezTo>
                </a:path>
              </a:pathLst>
            </a:cu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4" name="Freeform 8"/>
            <p:cNvSpPr/>
            <p:nvPr/>
          </p:nvSpPr>
          <p:spPr bwMode="auto">
            <a:xfrm>
              <a:off x="3448051" y="7432675"/>
              <a:ext cx="134938" cy="134938"/>
            </a:xfrm>
            <a:custGeom>
              <a:avLst/>
              <a:gdLst>
                <a:gd name="T0" fmla="*/ 0 w 85"/>
                <a:gd name="T1" fmla="*/ 0 h 85"/>
                <a:gd name="T2" fmla="*/ 0 w 85"/>
                <a:gd name="T3" fmla="*/ 85 h 85"/>
                <a:gd name="T4" fmla="*/ 85 w 85"/>
                <a:gd name="T5" fmla="*/ 85 h 85"/>
              </a:gdLst>
              <a:ahLst/>
              <a:cxnLst>
                <a:cxn ang="0">
                  <a:pos x="T0" y="T1"/>
                </a:cxn>
                <a:cxn ang="0">
                  <a:pos x="T2" y="T3"/>
                </a:cxn>
                <a:cxn ang="0">
                  <a:pos x="T4" y="T5"/>
                </a:cxn>
              </a:cxnLst>
              <a:rect l="0" t="0" r="r" b="b"/>
              <a:pathLst>
                <a:path w="85" h="85">
                  <a:moveTo>
                    <a:pt x="0" y="0"/>
                  </a:moveTo>
                  <a:lnTo>
                    <a:pt x="0" y="85"/>
                  </a:lnTo>
                  <a:lnTo>
                    <a:pt x="85" y="85"/>
                  </a:lnTo>
                </a:path>
              </a:pathLst>
            </a:custGeom>
            <a:noFill/>
            <a:ln w="952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175" name="组合 174"/>
          <p:cNvGrpSpPr/>
          <p:nvPr/>
        </p:nvGrpSpPr>
        <p:grpSpPr>
          <a:xfrm>
            <a:off x="8973315" y="5187174"/>
            <a:ext cx="424702" cy="395068"/>
            <a:chOff x="13413736" y="2711480"/>
            <a:chExt cx="440330" cy="409609"/>
          </a:xfrm>
        </p:grpSpPr>
        <p:sp>
          <p:nvSpPr>
            <p:cNvPr id="176" name="Freeform 26"/>
            <p:cNvSpPr/>
            <p:nvPr/>
          </p:nvSpPr>
          <p:spPr bwMode="auto">
            <a:xfrm>
              <a:off x="13611756" y="28982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7" name="Freeform 27"/>
            <p:cNvSpPr/>
            <p:nvPr/>
          </p:nvSpPr>
          <p:spPr bwMode="auto">
            <a:xfrm>
              <a:off x="13413736" y="27114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p>
          </p:txBody>
        </p:sp>
        <p:sp>
          <p:nvSpPr>
            <p:cNvPr id="178" name="Line 28"/>
            <p:cNvSpPr>
              <a:spLocks noChangeShapeType="1"/>
            </p:cNvSpPr>
            <p:nvPr/>
          </p:nvSpPr>
          <p:spPr bwMode="auto">
            <a:xfrm>
              <a:off x="13580490" y="2851244"/>
              <a:ext cx="9120" cy="0"/>
            </a:xfrm>
            <a:prstGeom prst="line">
              <a:avLst/>
            </a:prstGeom>
            <a:noFill/>
            <a:ln w="1270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29"/>
            <p:cNvSpPr>
              <a:spLocks noChangeShapeType="1"/>
            </p:cNvSpPr>
            <p:nvPr/>
          </p:nvSpPr>
          <p:spPr bwMode="auto">
            <a:xfrm>
              <a:off x="13656049" y="2851244"/>
              <a:ext cx="13027" cy="0"/>
            </a:xfrm>
            <a:prstGeom prst="line">
              <a:avLst/>
            </a:prstGeom>
            <a:noFill/>
            <a:ln w="1270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0" name="Line 30"/>
            <p:cNvSpPr>
              <a:spLocks noChangeShapeType="1"/>
            </p:cNvSpPr>
            <p:nvPr/>
          </p:nvSpPr>
          <p:spPr bwMode="auto">
            <a:xfrm>
              <a:off x="13502325" y="2851244"/>
              <a:ext cx="11725" cy="0"/>
            </a:xfrm>
            <a:prstGeom prst="line">
              <a:avLst/>
            </a:prstGeom>
            <a:noFill/>
            <a:ln w="1270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81" name="组合 180"/>
          <p:cNvGrpSpPr/>
          <p:nvPr/>
        </p:nvGrpSpPr>
        <p:grpSpPr>
          <a:xfrm>
            <a:off x="10556669" y="5176170"/>
            <a:ext cx="433812" cy="417076"/>
            <a:chOff x="3854450" y="7526338"/>
            <a:chExt cx="534988" cy="514350"/>
          </a:xfrm>
        </p:grpSpPr>
        <p:sp>
          <p:nvSpPr>
            <p:cNvPr id="182" name="Freeform 7"/>
            <p:cNvSpPr/>
            <p:nvPr/>
          </p:nvSpPr>
          <p:spPr bwMode="auto">
            <a:xfrm>
              <a:off x="3854450" y="7526338"/>
              <a:ext cx="534988" cy="514350"/>
            </a:xfrm>
            <a:custGeom>
              <a:avLst/>
              <a:gdLst>
                <a:gd name="T0" fmla="*/ 50 w 140"/>
                <a:gd name="T1" fmla="*/ 134 h 134"/>
                <a:gd name="T2" fmla="*/ 20 w 140"/>
                <a:gd name="T3" fmla="*/ 116 h 134"/>
                <a:gd name="T4" fmla="*/ 25 w 140"/>
                <a:gd name="T5" fmla="*/ 102 h 134"/>
                <a:gd name="T6" fmla="*/ 4 w 140"/>
                <a:gd name="T7" fmla="*/ 81 h 134"/>
                <a:gd name="T8" fmla="*/ 1 w 140"/>
                <a:gd name="T9" fmla="*/ 81 h 134"/>
                <a:gd name="T10" fmla="*/ 0 w 140"/>
                <a:gd name="T11" fmla="*/ 67 h 134"/>
                <a:gd name="T12" fmla="*/ 3 w 140"/>
                <a:gd name="T13" fmla="*/ 46 h 134"/>
                <a:gd name="T14" fmla="*/ 4 w 140"/>
                <a:gd name="T15" fmla="*/ 46 h 134"/>
                <a:gd name="T16" fmla="*/ 25 w 140"/>
                <a:gd name="T17" fmla="*/ 25 h 134"/>
                <a:gd name="T18" fmla="*/ 22 w 140"/>
                <a:gd name="T19" fmla="*/ 16 h 134"/>
                <a:gd name="T20" fmla="*/ 51 w 140"/>
                <a:gd name="T21" fmla="*/ 0 h 134"/>
                <a:gd name="T22" fmla="*/ 70 w 140"/>
                <a:gd name="T23" fmla="*/ 11 h 134"/>
                <a:gd name="T24" fmla="*/ 89 w 140"/>
                <a:gd name="T25" fmla="*/ 0 h 134"/>
                <a:gd name="T26" fmla="*/ 118 w 140"/>
                <a:gd name="T27" fmla="*/ 16 h 134"/>
                <a:gd name="T28" fmla="*/ 116 w 140"/>
                <a:gd name="T29" fmla="*/ 25 h 134"/>
                <a:gd name="T30" fmla="*/ 137 w 140"/>
                <a:gd name="T31" fmla="*/ 46 h 134"/>
                <a:gd name="T32" fmla="*/ 137 w 140"/>
                <a:gd name="T33" fmla="*/ 46 h 134"/>
                <a:gd name="T34" fmla="*/ 140 w 140"/>
                <a:gd name="T35" fmla="*/ 67 h 134"/>
                <a:gd name="T36" fmla="*/ 139 w 140"/>
                <a:gd name="T37" fmla="*/ 81 h 134"/>
                <a:gd name="T38" fmla="*/ 137 w 140"/>
                <a:gd name="T39" fmla="*/ 81 h 134"/>
                <a:gd name="T40" fmla="*/ 116 w 140"/>
                <a:gd name="T41" fmla="*/ 102 h 134"/>
                <a:gd name="T42" fmla="*/ 120 w 140"/>
                <a:gd name="T43" fmla="*/ 116 h 134"/>
                <a:gd name="T44" fmla="*/ 90 w 140"/>
                <a:gd name="T45" fmla="*/ 134 h 134"/>
                <a:gd name="T46" fmla="*/ 70 w 140"/>
                <a:gd name="T47" fmla="*/ 120 h 134"/>
                <a:gd name="T48" fmla="*/ 50 w 140"/>
                <a:gd name="T4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34">
                  <a:moveTo>
                    <a:pt x="50" y="134"/>
                  </a:moveTo>
                  <a:cubicBezTo>
                    <a:pt x="38" y="131"/>
                    <a:pt x="28" y="124"/>
                    <a:pt x="20" y="116"/>
                  </a:cubicBezTo>
                  <a:cubicBezTo>
                    <a:pt x="23" y="112"/>
                    <a:pt x="25" y="107"/>
                    <a:pt x="25" y="102"/>
                  </a:cubicBezTo>
                  <a:cubicBezTo>
                    <a:pt x="25" y="90"/>
                    <a:pt x="15" y="81"/>
                    <a:pt x="4" y="81"/>
                  </a:cubicBezTo>
                  <a:cubicBezTo>
                    <a:pt x="3" y="81"/>
                    <a:pt x="2" y="81"/>
                    <a:pt x="1" y="81"/>
                  </a:cubicBezTo>
                  <a:cubicBezTo>
                    <a:pt x="0" y="77"/>
                    <a:pt x="0" y="72"/>
                    <a:pt x="0" y="67"/>
                  </a:cubicBezTo>
                  <a:cubicBezTo>
                    <a:pt x="0" y="60"/>
                    <a:pt x="1" y="53"/>
                    <a:pt x="3" y="46"/>
                  </a:cubicBezTo>
                  <a:cubicBezTo>
                    <a:pt x="4" y="46"/>
                    <a:pt x="4" y="46"/>
                    <a:pt x="4" y="46"/>
                  </a:cubicBezTo>
                  <a:cubicBezTo>
                    <a:pt x="15" y="46"/>
                    <a:pt x="25" y="37"/>
                    <a:pt x="25" y="25"/>
                  </a:cubicBezTo>
                  <a:cubicBezTo>
                    <a:pt x="25" y="22"/>
                    <a:pt x="24" y="19"/>
                    <a:pt x="22" y="16"/>
                  </a:cubicBezTo>
                  <a:cubicBezTo>
                    <a:pt x="30" y="8"/>
                    <a:pt x="40" y="3"/>
                    <a:pt x="51" y="0"/>
                  </a:cubicBezTo>
                  <a:cubicBezTo>
                    <a:pt x="55" y="6"/>
                    <a:pt x="62" y="11"/>
                    <a:pt x="70" y="11"/>
                  </a:cubicBezTo>
                  <a:cubicBezTo>
                    <a:pt x="78" y="11"/>
                    <a:pt x="85" y="6"/>
                    <a:pt x="89" y="0"/>
                  </a:cubicBezTo>
                  <a:cubicBezTo>
                    <a:pt x="100" y="3"/>
                    <a:pt x="110" y="8"/>
                    <a:pt x="118" y="16"/>
                  </a:cubicBezTo>
                  <a:cubicBezTo>
                    <a:pt x="116" y="19"/>
                    <a:pt x="116" y="22"/>
                    <a:pt x="116" y="25"/>
                  </a:cubicBezTo>
                  <a:cubicBezTo>
                    <a:pt x="116" y="37"/>
                    <a:pt x="125" y="46"/>
                    <a:pt x="137" y="46"/>
                  </a:cubicBezTo>
                  <a:cubicBezTo>
                    <a:pt x="137" y="46"/>
                    <a:pt x="137" y="46"/>
                    <a:pt x="137" y="46"/>
                  </a:cubicBezTo>
                  <a:cubicBezTo>
                    <a:pt x="139" y="53"/>
                    <a:pt x="140" y="60"/>
                    <a:pt x="140" y="67"/>
                  </a:cubicBezTo>
                  <a:cubicBezTo>
                    <a:pt x="140" y="72"/>
                    <a:pt x="140" y="77"/>
                    <a:pt x="139" y="81"/>
                  </a:cubicBezTo>
                  <a:cubicBezTo>
                    <a:pt x="138" y="81"/>
                    <a:pt x="137" y="81"/>
                    <a:pt x="137" y="81"/>
                  </a:cubicBezTo>
                  <a:cubicBezTo>
                    <a:pt x="125" y="81"/>
                    <a:pt x="116" y="90"/>
                    <a:pt x="116" y="102"/>
                  </a:cubicBezTo>
                  <a:cubicBezTo>
                    <a:pt x="116" y="107"/>
                    <a:pt x="117" y="112"/>
                    <a:pt x="120" y="116"/>
                  </a:cubicBezTo>
                  <a:cubicBezTo>
                    <a:pt x="112" y="124"/>
                    <a:pt x="102" y="131"/>
                    <a:pt x="90" y="134"/>
                  </a:cubicBezTo>
                  <a:cubicBezTo>
                    <a:pt x="87" y="126"/>
                    <a:pt x="79" y="120"/>
                    <a:pt x="70" y="120"/>
                  </a:cubicBezTo>
                  <a:cubicBezTo>
                    <a:pt x="61" y="120"/>
                    <a:pt x="53" y="126"/>
                    <a:pt x="50" y="134"/>
                  </a:cubicBezTo>
                  <a:close/>
                </a:path>
              </a:pathLst>
            </a:cu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Oval 8"/>
            <p:cNvSpPr>
              <a:spLocks noChangeArrowheads="1"/>
            </p:cNvSpPr>
            <p:nvPr/>
          </p:nvSpPr>
          <p:spPr bwMode="auto">
            <a:xfrm>
              <a:off x="4030663" y="7691438"/>
              <a:ext cx="187325" cy="187325"/>
            </a:xfrm>
            <a:prstGeom prst="ellipse">
              <a:avLst/>
            </a:prstGeom>
            <a:noFill/>
            <a:ln w="9525"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pic>
        <p:nvPicPr>
          <p:cNvPr id="185" name="图片 184" descr="图片包含 电脑, 灯光, 键盘, 黑暗&#10;&#10;描述已自动生成"/>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4669898">
            <a:off x="2835866" y="4041644"/>
            <a:ext cx="2421568" cy="103540"/>
          </a:xfrm>
          <a:prstGeom prst="rect">
            <a:avLst/>
          </a:prstGeom>
        </p:spPr>
      </p:pic>
      <p:pic>
        <p:nvPicPr>
          <p:cNvPr id="186" name="图片 185" descr="图片包含 电脑, 灯光, 键盘, 黑暗&#10;&#10;描述已自动生成"/>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930102" flipH="1">
            <a:off x="6943044" y="4041644"/>
            <a:ext cx="2421568" cy="103540"/>
          </a:xfrm>
          <a:prstGeom prst="rect">
            <a:avLst/>
          </a:prstGeom>
        </p:spPr>
      </p:pic>
      <p:sp>
        <p:nvSpPr>
          <p:cNvPr id="160" name="椭圆 159"/>
          <p:cNvSpPr/>
          <p:nvPr/>
        </p:nvSpPr>
        <p:spPr>
          <a:xfrm>
            <a:off x="97740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93" name="椭圆 192"/>
          <p:cNvSpPr/>
          <p:nvPr/>
        </p:nvSpPr>
        <p:spPr>
          <a:xfrm>
            <a:off x="243155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97" name="椭圆 196"/>
          <p:cNvSpPr/>
          <p:nvPr/>
        </p:nvSpPr>
        <p:spPr>
          <a:xfrm>
            <a:off x="480137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200" name="椭圆 199"/>
          <p:cNvSpPr/>
          <p:nvPr/>
        </p:nvSpPr>
        <p:spPr>
          <a:xfrm>
            <a:off x="637871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203" name="椭圆 202"/>
          <p:cNvSpPr/>
          <p:nvPr/>
        </p:nvSpPr>
        <p:spPr>
          <a:xfrm>
            <a:off x="8674240"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206" name="椭圆 205"/>
          <p:cNvSpPr/>
          <p:nvPr/>
        </p:nvSpPr>
        <p:spPr>
          <a:xfrm>
            <a:off x="1026491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275"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1139604"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a:scene3d>
            <a:camera prst="perspectiveLeft">
              <a:rot lat="0" lon="900001"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32657"/>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154021" y="64634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833871" y="4132529"/>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404446" y="33337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flipH="1">
            <a:off x="7253288" y="656340"/>
            <a:ext cx="3914873" cy="172329"/>
            <a:chOff x="379932" y="656340"/>
            <a:chExt cx="3561080" cy="172329"/>
          </a:xfrm>
        </p:grpSpPr>
        <p:sp>
          <p:nvSpPr>
            <p:cNvPr id="129" name="任意多边形: 形状 128"/>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5658545" y="1464548"/>
            <a:ext cx="874911" cy="45719"/>
            <a:chOff x="5565531" y="1568626"/>
            <a:chExt cx="1060938" cy="55440"/>
          </a:xfrm>
        </p:grpSpPr>
        <p:cxnSp>
          <p:nvCxnSpPr>
            <p:cNvPr id="133" name="直接连接符 132"/>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4971312" y="429953"/>
            <a:ext cx="2249376" cy="568361"/>
            <a:chOff x="3973624" y="462786"/>
            <a:chExt cx="4244752" cy="568361"/>
          </a:xfrm>
        </p:grpSpPr>
        <p:sp>
          <p:nvSpPr>
            <p:cNvPr id="136" name="文本框 135"/>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endPar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137" name="文本框 136"/>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项目介绍</a:t>
              </a:r>
              <a:endParaRPr lang="zh-CN" altLang="en-US" sz="3600" dirty="0">
                <a:solidFill>
                  <a:schemeClr val="bg1"/>
                </a:solidFill>
                <a:latin typeface="+mj-ea"/>
                <a:ea typeface="+mj-ea"/>
              </a:endParaRPr>
            </a:p>
          </p:txBody>
        </p:sp>
      </p:grpSp>
      <p:sp>
        <p:nvSpPr>
          <p:cNvPr id="138" name="文本框 137"/>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endParaRPr lang="zh-CN" altLang="en-US" sz="1600" spc="0" dirty="0">
              <a:solidFill>
                <a:schemeClr val="bg1"/>
              </a:solidFill>
              <a:latin typeface="+mj-ea"/>
              <a:ea typeface="+mj-ea"/>
            </a:endParaRPr>
          </a:p>
        </p:txBody>
      </p:sp>
      <p:grpSp>
        <p:nvGrpSpPr>
          <p:cNvPr id="139" name="组合 138"/>
          <p:cNvGrpSpPr/>
          <p:nvPr/>
        </p:nvGrpSpPr>
        <p:grpSpPr>
          <a:xfrm>
            <a:off x="919063" y="656340"/>
            <a:ext cx="3867249" cy="172329"/>
            <a:chOff x="379932" y="656340"/>
            <a:chExt cx="3561080" cy="172329"/>
          </a:xfrm>
        </p:grpSpPr>
        <p:sp>
          <p:nvSpPr>
            <p:cNvPr id="145" name="任意多边形: 形状 144"/>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1"/>
          <p:cNvSpPr/>
          <p:nvPr/>
        </p:nvSpPr>
        <p:spPr>
          <a:xfrm>
            <a:off x="1111160" y="1593071"/>
            <a:ext cx="2975066" cy="2093559"/>
          </a:xfrm>
          <a:prstGeom prst="roundRect">
            <a:avLst>
              <a:gd name="adj" fmla="val 3228"/>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a:effectLst>
            <a:reflection blurRad="6350" stA="52000" endA="300" endPos="20000" dir="5400000" sy="-100000" algn="bl" rotWithShape="0"/>
          </a:effectLst>
          <a:scene3d>
            <a:camera prst="perspectiveRight" fov="4800000">
              <a:rot lat="0" lon="20699996"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p:nvSpPr>
        <p:spPr>
          <a:xfrm>
            <a:off x="1088300" y="3936221"/>
            <a:ext cx="2975066" cy="2093559"/>
          </a:xfrm>
          <a:prstGeom prst="roundRect">
            <a:avLst>
              <a:gd name="adj" fmla="val 3228"/>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a:effectLst>
            <a:reflection blurRad="6350" stA="52000" endA="300" endPos="35000" dir="5400000" sy="-100000" algn="bl" rotWithShape="0"/>
          </a:effectLst>
          <a:scene3d>
            <a:camera prst="perspectiveRight" fov="3600000">
              <a:rot lat="0" lon="20699996"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p:cNvSpPr/>
          <p:nvPr/>
        </p:nvSpPr>
        <p:spPr>
          <a:xfrm>
            <a:off x="8054885" y="1640696"/>
            <a:ext cx="2975066" cy="2093559"/>
          </a:xfrm>
          <a:prstGeom prst="roundRect">
            <a:avLst>
              <a:gd name="adj" fmla="val 3228"/>
            </a:avLst>
          </a:prstGeom>
          <a:gradFill>
            <a:gsLst>
              <a:gs pos="100000">
                <a:schemeClr val="accent1">
                  <a:alpha val="27000"/>
                </a:schemeClr>
              </a:gs>
              <a:gs pos="0">
                <a:schemeClr val="accent1">
                  <a:alpha val="0"/>
                </a:schemeClr>
              </a:gs>
            </a:gsLst>
            <a:lin ang="0" scaled="0"/>
          </a:gradFill>
          <a:ln w="6350">
            <a:gradFill>
              <a:gsLst>
                <a:gs pos="100000">
                  <a:schemeClr val="accent1"/>
                </a:gs>
                <a:gs pos="0">
                  <a:schemeClr val="accent1">
                    <a:alpha val="0"/>
                  </a:schemeClr>
                </a:gs>
              </a:gsLst>
              <a:lin ang="0" scaled="0"/>
            </a:gradFill>
          </a:ln>
          <a:effectLst>
            <a:reflection blurRad="6350" stA="52000" endA="300" endPos="20000" dir="5400000" sy="-100000" algn="bl" rotWithShape="0"/>
          </a:effectLst>
          <a:scene3d>
            <a:camera prst="perspectiveLeft" fov="4800000">
              <a:rot lat="0" lon="900000"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p:cNvSpPr/>
          <p:nvPr/>
        </p:nvSpPr>
        <p:spPr>
          <a:xfrm>
            <a:off x="8153945" y="1541636"/>
            <a:ext cx="2975066" cy="2093559"/>
          </a:xfrm>
          <a:prstGeom prst="roundRect">
            <a:avLst>
              <a:gd name="adj" fmla="val 3228"/>
            </a:avLst>
          </a:prstGeom>
          <a:gradFill flip="none" rotWithShape="1">
            <a:gsLst>
              <a:gs pos="100000">
                <a:schemeClr val="accent1">
                  <a:alpha val="27000"/>
                </a:schemeClr>
              </a:gs>
              <a:gs pos="90000">
                <a:schemeClr val="accent1">
                  <a:alpha val="0"/>
                </a:schemeClr>
              </a:gs>
            </a:gsLst>
            <a:lin ang="18900000" scaled="1"/>
            <a:tileRect/>
          </a:gradFill>
          <a:ln w="6350">
            <a:gradFill>
              <a:gsLst>
                <a:gs pos="100000">
                  <a:schemeClr val="accent1"/>
                </a:gs>
                <a:gs pos="91000">
                  <a:schemeClr val="accent1">
                    <a:alpha val="0"/>
                  </a:schemeClr>
                </a:gs>
              </a:gsLst>
              <a:lin ang="18900000" scaled="0"/>
            </a:gradFill>
          </a:ln>
          <a:effectLst>
            <a:reflection blurRad="6350" stA="52000" endA="300" endPos="20000" dir="5400000" sy="-100000" algn="bl" rotWithShape="0"/>
          </a:effectLst>
          <a:scene3d>
            <a:camera prst="perspectiveLeft" fov="4800000">
              <a:rot lat="0" lon="900000"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p:cNvSpPr/>
          <p:nvPr/>
        </p:nvSpPr>
        <p:spPr>
          <a:xfrm>
            <a:off x="8054885" y="3980036"/>
            <a:ext cx="2975066" cy="2093559"/>
          </a:xfrm>
          <a:prstGeom prst="roundRect">
            <a:avLst>
              <a:gd name="adj" fmla="val 3228"/>
            </a:avLst>
          </a:prstGeom>
          <a:gradFill>
            <a:gsLst>
              <a:gs pos="100000">
                <a:schemeClr val="accent1">
                  <a:alpha val="27000"/>
                </a:schemeClr>
              </a:gs>
              <a:gs pos="0">
                <a:schemeClr val="accent1">
                  <a:alpha val="0"/>
                </a:schemeClr>
              </a:gs>
            </a:gsLst>
            <a:lin ang="0" scaled="0"/>
          </a:gradFill>
          <a:ln w="6350">
            <a:gradFill>
              <a:gsLst>
                <a:gs pos="100000">
                  <a:schemeClr val="accent1"/>
                </a:gs>
                <a:gs pos="0">
                  <a:schemeClr val="accent1">
                    <a:alpha val="0"/>
                  </a:schemeClr>
                </a:gs>
              </a:gsLst>
              <a:lin ang="0" scaled="0"/>
            </a:gradFill>
          </a:ln>
          <a:effectLst>
            <a:reflection blurRad="6350" stA="52000" endA="300" endPos="35000" dir="5400000" sy="-100000" algn="bl" rotWithShape="0"/>
          </a:effectLst>
          <a:scene3d>
            <a:camera prst="perspectiveLeft" fov="3600000">
              <a:rot lat="0" lon="900000"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p:cNvSpPr/>
          <p:nvPr/>
        </p:nvSpPr>
        <p:spPr>
          <a:xfrm>
            <a:off x="1010756" y="1494458"/>
            <a:ext cx="2975066" cy="2093559"/>
          </a:xfrm>
          <a:prstGeom prst="roundRect">
            <a:avLst>
              <a:gd name="adj" fmla="val 3228"/>
            </a:avLst>
          </a:prstGeom>
          <a:gradFill>
            <a:gsLst>
              <a:gs pos="0">
                <a:schemeClr val="accent1">
                  <a:alpha val="27000"/>
                </a:schemeClr>
              </a:gs>
              <a:gs pos="17000">
                <a:schemeClr val="accent1">
                  <a:alpha val="0"/>
                </a:schemeClr>
              </a:gs>
            </a:gsLst>
            <a:lin ang="2700000" scaled="0"/>
          </a:gradFill>
          <a:ln w="6350">
            <a:gradFill>
              <a:gsLst>
                <a:gs pos="0">
                  <a:schemeClr val="accent1"/>
                </a:gs>
                <a:gs pos="14000">
                  <a:schemeClr val="accent1">
                    <a:alpha val="0"/>
                  </a:schemeClr>
                </a:gs>
              </a:gsLst>
              <a:lin ang="2700000" scaled="0"/>
            </a:gradFill>
          </a:ln>
          <a:effectLst>
            <a:reflection blurRad="6350" stA="52000" endA="300" endPos="20000" dir="5400000" sy="-100000" algn="bl" rotWithShape="0"/>
          </a:effectLst>
          <a:scene3d>
            <a:camera prst="perspectiveRight" fov="4800000">
              <a:rot lat="0" lon="20699996"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p:cNvSpPr/>
          <p:nvPr/>
        </p:nvSpPr>
        <p:spPr>
          <a:xfrm>
            <a:off x="4482197" y="1803982"/>
            <a:ext cx="3227606" cy="2185712"/>
          </a:xfrm>
          <a:prstGeom prst="roundRect">
            <a:avLst>
              <a:gd name="adj" fmla="val 3228"/>
            </a:avLst>
          </a:prstGeom>
          <a:gradFill>
            <a:gsLst>
              <a:gs pos="0">
                <a:schemeClr val="accent1">
                  <a:alpha val="27000"/>
                </a:schemeClr>
              </a:gs>
              <a:gs pos="58000">
                <a:schemeClr val="accent1">
                  <a:alpha val="0"/>
                </a:schemeClr>
              </a:gs>
            </a:gsLst>
            <a:lin ang="5400000" scaled="0"/>
          </a:gradFill>
          <a:ln w="6350">
            <a:gradFill>
              <a:gsLst>
                <a:gs pos="0">
                  <a:schemeClr val="accent1"/>
                </a:gs>
                <a:gs pos="64000">
                  <a:schemeClr val="accent1">
                    <a:alpha val="0"/>
                  </a:schemeClr>
                </a:gs>
              </a:gsLst>
              <a:lin ang="5400000" scaled="0"/>
            </a:gradFill>
          </a:ln>
          <a:effectLst>
            <a:reflection blurRad="6350" stA="52000" endA="300" endPos="20000" dir="5400000" sy="-100000" algn="bl" rotWithShape="0"/>
          </a:effectLst>
          <a:scene3d>
            <a:camera prst="orthographicFront"/>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745033" y="1721631"/>
            <a:ext cx="3408269" cy="4444267"/>
            <a:chOff x="6469510" y="7146346"/>
            <a:chExt cx="3229127" cy="4444267"/>
          </a:xfrm>
          <a:effectLst>
            <a:reflection blurRad="152400" stA="40000" endPos="12000" dir="5400000" sy="-100000" algn="bl" rotWithShape="0"/>
          </a:effectLst>
          <a:scene3d>
            <a:camera prst="perspectiveLeft">
              <a:rot lat="0" lon="900001" rev="0"/>
            </a:camera>
            <a:lightRig rig="threePt" dir="t"/>
          </a:scene3d>
        </p:grpSpPr>
        <p:grpSp>
          <p:nvGrpSpPr>
            <p:cNvPr id="109" name="组合 108"/>
            <p:cNvGrpSpPr/>
            <p:nvPr/>
          </p:nvGrpSpPr>
          <p:grpSpPr>
            <a:xfrm>
              <a:off x="6469510" y="7146346"/>
              <a:ext cx="3229127" cy="2147370"/>
              <a:chOff x="7790310" y="1732518"/>
              <a:chExt cx="3229127" cy="2147370"/>
            </a:xfrm>
          </p:grpSpPr>
          <p:pic>
            <p:nvPicPr>
              <p:cNvPr id="110" name="图片 109"/>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t="152" b="152"/>
              <a:stretch>
                <a:fillRect/>
              </a:stretch>
            </p:blipFill>
            <p:spPr>
              <a:xfrm>
                <a:off x="7790310" y="1732518"/>
                <a:ext cx="3229127" cy="2147370"/>
              </a:xfrm>
              <a:prstGeom prst="roundRect">
                <a:avLst>
                  <a:gd name="adj" fmla="val 5312"/>
                </a:avLst>
              </a:prstGeom>
              <a:sp3d prstMaterial="matte"/>
            </p:spPr>
          </p:pic>
          <p:sp>
            <p:nvSpPr>
              <p:cNvPr id="111" name="矩形: 圆角 110"/>
              <p:cNvSpPr/>
              <p:nvPr/>
            </p:nvSpPr>
            <p:spPr>
              <a:xfrm>
                <a:off x="7790310" y="1732518"/>
                <a:ext cx="3229127" cy="2147370"/>
              </a:xfrm>
              <a:prstGeom prst="roundRect">
                <a:avLst>
                  <a:gd name="adj" fmla="val 5384"/>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2" name="文本框 111"/>
              <p:cNvSpPr txBox="1"/>
              <p:nvPr/>
            </p:nvSpPr>
            <p:spPr>
              <a:xfrm>
                <a:off x="8697561" y="3354487"/>
                <a:ext cx="1414626"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市场前景好</a:t>
                </a:r>
                <a:endParaRPr lang="zh-CN" altLang="en-US" sz="2400" dirty="0">
                  <a:solidFill>
                    <a:schemeClr val="bg1"/>
                  </a:solidFill>
                  <a:latin typeface="+mj-ea"/>
                  <a:ea typeface="+mj-ea"/>
                </a:endParaRPr>
              </a:p>
            </p:txBody>
          </p:sp>
        </p:grpSp>
        <p:grpSp>
          <p:nvGrpSpPr>
            <p:cNvPr id="113" name="组合 112"/>
            <p:cNvGrpSpPr/>
            <p:nvPr/>
          </p:nvGrpSpPr>
          <p:grpSpPr>
            <a:xfrm>
              <a:off x="6469510" y="9443243"/>
              <a:ext cx="3229127" cy="2147370"/>
              <a:chOff x="7790310" y="4029415"/>
              <a:chExt cx="3229127" cy="2147370"/>
            </a:xfrm>
          </p:grpSpPr>
          <p:pic>
            <p:nvPicPr>
              <p:cNvPr id="114" name="图片 113"/>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rcRect l="8" r="8"/>
              <a:stretch>
                <a:fillRect/>
              </a:stretch>
            </p:blipFill>
            <p:spPr>
              <a:xfrm>
                <a:off x="7790310" y="4029415"/>
                <a:ext cx="3229127" cy="2147370"/>
              </a:xfrm>
              <a:prstGeom prst="roundRect">
                <a:avLst>
                  <a:gd name="adj" fmla="val 5312"/>
                </a:avLst>
              </a:prstGeom>
              <a:sp3d prstMaterial="matte"/>
            </p:spPr>
          </p:pic>
          <p:sp>
            <p:nvSpPr>
              <p:cNvPr id="115" name="矩形: 圆角 114"/>
              <p:cNvSpPr/>
              <p:nvPr/>
            </p:nvSpPr>
            <p:spPr>
              <a:xfrm>
                <a:off x="7790310" y="4029415"/>
                <a:ext cx="3229127" cy="2147370"/>
              </a:xfrm>
              <a:prstGeom prst="roundRect">
                <a:avLst>
                  <a:gd name="adj" fmla="val 5021"/>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6" name="文本框 115"/>
              <p:cNvSpPr txBox="1"/>
              <p:nvPr/>
            </p:nvSpPr>
            <p:spPr>
              <a:xfrm>
                <a:off x="8697561" y="5651690"/>
                <a:ext cx="1414626"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优惠政策多</a:t>
                </a:r>
                <a:endParaRPr lang="zh-CN" altLang="en-US" sz="2400" dirty="0">
                  <a:solidFill>
                    <a:schemeClr val="bg1"/>
                  </a:solidFill>
                  <a:latin typeface="+mj-ea"/>
                  <a:ea typeface="+mj-ea"/>
                </a:endParaRPr>
              </a:p>
            </p:txBody>
          </p:sp>
        </p:grpSp>
      </p:grpSp>
      <p:sp>
        <p:nvSpPr>
          <p:cNvPr id="77" name="矩形: 圆角 76"/>
          <p:cNvSpPr/>
          <p:nvPr/>
        </p:nvSpPr>
        <p:spPr>
          <a:xfrm>
            <a:off x="4400550" y="1703924"/>
            <a:ext cx="3390900" cy="2296294"/>
          </a:xfrm>
          <a:prstGeom prst="roundRect">
            <a:avLst>
              <a:gd name="adj" fmla="val 3228"/>
            </a:avLst>
          </a:prstGeom>
          <a:gradFill>
            <a:gsLst>
              <a:gs pos="0">
                <a:schemeClr val="accent1">
                  <a:alpha val="15000"/>
                </a:schemeClr>
              </a:gs>
              <a:gs pos="11000">
                <a:schemeClr val="accent1">
                  <a:alpha val="0"/>
                </a:schemeClr>
              </a:gs>
            </a:gsLst>
            <a:lin ang="5400000" scaled="0"/>
          </a:gradFill>
          <a:ln w="6350">
            <a:gradFill>
              <a:gsLst>
                <a:gs pos="0">
                  <a:schemeClr val="accent1">
                    <a:alpha val="58000"/>
                  </a:schemeClr>
                </a:gs>
                <a:gs pos="12000">
                  <a:schemeClr val="accent1">
                    <a:alpha val="0"/>
                  </a:schemeClr>
                </a:gs>
              </a:gsLst>
              <a:lin ang="5400000" scaled="0"/>
            </a:gradFill>
          </a:ln>
          <a:effectLst>
            <a:reflection blurRad="6350" stA="52000" endA="300" endPos="20000" dir="5400000" sy="-100000" algn="bl" rotWithShape="0"/>
          </a:effectLst>
          <a:scene3d>
            <a:camera prst="orthographicFront"/>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452626" y="2872130"/>
            <a:ext cx="242699" cy="1113739"/>
            <a:chOff x="3399529" y="6289629"/>
            <a:chExt cx="242699" cy="1217829"/>
          </a:xfrm>
        </p:grpSpPr>
        <p:sp>
          <p:nvSpPr>
            <p:cNvPr id="79" name="平行四边形 78"/>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flipH="1">
            <a:off x="11432721" y="2872130"/>
            <a:ext cx="242699" cy="1113739"/>
            <a:chOff x="3399529" y="6289629"/>
            <a:chExt cx="242699" cy="1217829"/>
          </a:xfrm>
        </p:grpSpPr>
        <p:sp>
          <p:nvSpPr>
            <p:cNvPr id="86" name="平行四边形 85"/>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flipH="1">
            <a:off x="11344488" y="6089313"/>
            <a:ext cx="152187" cy="698383"/>
            <a:chOff x="3399529" y="6289629"/>
            <a:chExt cx="242699" cy="1217829"/>
          </a:xfrm>
        </p:grpSpPr>
        <p:sp>
          <p:nvSpPr>
            <p:cNvPr id="89" name="平行四边形 88"/>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平行四边形 89"/>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695325" y="6089313"/>
            <a:ext cx="152187" cy="698383"/>
            <a:chOff x="3399529" y="6289629"/>
            <a:chExt cx="242699" cy="1217829"/>
          </a:xfrm>
        </p:grpSpPr>
        <p:sp>
          <p:nvSpPr>
            <p:cNvPr id="92" name="平行四边形 91"/>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536916" y="1868402"/>
            <a:ext cx="3118167" cy="4291552"/>
            <a:chOff x="4536916" y="1746587"/>
            <a:chExt cx="3118167" cy="4291552"/>
          </a:xfrm>
          <a:effectLst>
            <a:reflection blurRad="152400" stA="40000" endPos="12000" dir="5400000" sy="-100000" algn="bl" rotWithShape="0"/>
          </a:effectLst>
        </p:grpSpPr>
        <p:pic>
          <p:nvPicPr>
            <p:cNvPr id="73" name="图片 72"/>
            <p:cNvPicPr>
              <a:picLocks noChangeAspect="1"/>
            </p:cNvPicPr>
            <p:nvPr/>
          </p:nvPicPr>
          <p:blipFill>
            <a:blip r:embed="rId5">
              <a:duotone>
                <a:prstClr val="black"/>
                <a:schemeClr val="accent1">
                  <a:tint val="45000"/>
                  <a:satMod val="400000"/>
                </a:schemeClr>
              </a:duotone>
              <a:extLst>
                <a:ext uri="{28A0092B-C50C-407E-A947-70E740481C1C}">
                  <a14:useLocalDpi xmlns:a14="http://schemas.microsoft.com/office/drawing/2010/main" val="0"/>
                </a:ext>
              </a:extLst>
            </a:blip>
            <a:srcRect t="120" b="120"/>
            <a:stretch>
              <a:fillRect/>
            </a:stretch>
          </p:blipFill>
          <p:spPr>
            <a:xfrm>
              <a:off x="4536916" y="1746587"/>
              <a:ext cx="3118167" cy="2073582"/>
            </a:xfrm>
            <a:prstGeom prst="roundRect">
              <a:avLst>
                <a:gd name="adj" fmla="val 5312"/>
              </a:avLst>
            </a:prstGeom>
          </p:spPr>
        </p:pic>
        <p:pic>
          <p:nvPicPr>
            <p:cNvPr id="75" name="图片 74"/>
            <p:cNvPicPr>
              <a:picLocks noChangeAspect="1"/>
            </p:cNvPicPr>
            <p:nvPr/>
          </p:nvPicPr>
          <p:blipFill>
            <a:blip r:embed="rId6">
              <a:duotone>
                <a:prstClr val="black"/>
                <a:schemeClr val="accent1">
                  <a:tint val="45000"/>
                  <a:satMod val="400000"/>
                </a:schemeClr>
              </a:duotone>
              <a:extLst>
                <a:ext uri="{28A0092B-C50C-407E-A947-70E740481C1C}">
                  <a14:useLocalDpi xmlns:a14="http://schemas.microsoft.com/office/drawing/2010/main" val="0"/>
                </a:ext>
              </a:extLst>
            </a:blip>
            <a:srcRect t="71" b="71"/>
            <a:stretch>
              <a:fillRect/>
            </a:stretch>
          </p:blipFill>
          <p:spPr>
            <a:xfrm>
              <a:off x="4536916" y="3964557"/>
              <a:ext cx="3118167" cy="2073582"/>
            </a:xfrm>
            <a:prstGeom prst="roundRect">
              <a:avLst>
                <a:gd name="adj" fmla="val 5312"/>
              </a:avLst>
            </a:prstGeom>
          </p:spPr>
        </p:pic>
        <p:sp>
          <p:nvSpPr>
            <p:cNvPr id="76" name="矩形: 圆角 75"/>
            <p:cNvSpPr/>
            <p:nvPr/>
          </p:nvSpPr>
          <p:spPr>
            <a:xfrm>
              <a:off x="4536916" y="1746587"/>
              <a:ext cx="3118167" cy="2073582"/>
            </a:xfrm>
            <a:prstGeom prst="roundRect">
              <a:avLst>
                <a:gd name="adj" fmla="val 3929"/>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2" name="矩形: 圆角 81"/>
            <p:cNvSpPr/>
            <p:nvPr/>
          </p:nvSpPr>
          <p:spPr>
            <a:xfrm>
              <a:off x="4536916" y="3964557"/>
              <a:ext cx="3118167" cy="2073582"/>
            </a:xfrm>
            <a:prstGeom prst="roundRect">
              <a:avLst>
                <a:gd name="adj" fmla="val 5384"/>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3" name="文本框 82"/>
            <p:cNvSpPr txBox="1"/>
            <p:nvPr/>
          </p:nvSpPr>
          <p:spPr>
            <a:xfrm>
              <a:off x="5368698" y="3312822"/>
              <a:ext cx="1623198" cy="461665"/>
            </a:xfrm>
            <a:prstGeom prst="rect">
              <a:avLst/>
            </a:prstGeom>
            <a:noFill/>
          </p:spPr>
          <p:txBody>
            <a:bodyPr wrap="square" rtlCol="0">
              <a:spAutoFit/>
            </a:bodyPr>
            <a:lstStyle/>
            <a:p>
              <a:pPr algn="ctr"/>
              <a:r>
                <a:rPr lang="zh-CN" altLang="en-US" sz="2400" dirty="0">
                  <a:solidFill>
                    <a:schemeClr val="bg1"/>
                  </a:solidFill>
                  <a:latin typeface="+mj-ea"/>
                  <a:ea typeface="+mj-ea"/>
                </a:rPr>
                <a:t>投资总额多</a:t>
              </a:r>
              <a:endParaRPr lang="zh-CN" altLang="en-US" sz="2400" dirty="0">
                <a:solidFill>
                  <a:schemeClr val="bg1"/>
                </a:solidFill>
                <a:latin typeface="+mj-ea"/>
                <a:ea typeface="+mj-ea"/>
              </a:endParaRPr>
            </a:p>
          </p:txBody>
        </p:sp>
        <p:sp>
          <p:nvSpPr>
            <p:cNvPr id="84" name="文本框 83"/>
            <p:cNvSpPr txBox="1"/>
            <p:nvPr/>
          </p:nvSpPr>
          <p:spPr>
            <a:xfrm>
              <a:off x="5308939" y="5531083"/>
              <a:ext cx="1574123" cy="461665"/>
            </a:xfrm>
            <a:prstGeom prst="rect">
              <a:avLst/>
            </a:prstGeom>
            <a:noFill/>
          </p:spPr>
          <p:txBody>
            <a:bodyPr wrap="square" rtlCol="0">
              <a:spAutoFit/>
            </a:bodyPr>
            <a:lstStyle/>
            <a:p>
              <a:pPr algn="ctr"/>
              <a:r>
                <a:rPr lang="zh-CN" altLang="en-US" sz="2400" dirty="0">
                  <a:solidFill>
                    <a:schemeClr val="bg1"/>
                  </a:solidFill>
                  <a:latin typeface="+mj-ea"/>
                  <a:ea typeface="+mj-ea"/>
                </a:rPr>
                <a:t>社会效益好</a:t>
              </a:r>
              <a:endParaRPr lang="zh-CN" altLang="en-US" sz="2400" dirty="0">
                <a:solidFill>
                  <a:schemeClr val="bg1"/>
                </a:solidFill>
                <a:latin typeface="+mj-ea"/>
                <a:ea typeface="+mj-ea"/>
              </a:endParaRPr>
            </a:p>
          </p:txBody>
        </p:sp>
      </p:grpSp>
      <p:grpSp>
        <p:nvGrpSpPr>
          <p:cNvPr id="3" name="组合 2"/>
          <p:cNvGrpSpPr/>
          <p:nvPr/>
        </p:nvGrpSpPr>
        <p:grpSpPr>
          <a:xfrm>
            <a:off x="970761" y="1715687"/>
            <a:ext cx="3430930" cy="4444267"/>
            <a:chOff x="1172563" y="1715687"/>
            <a:chExt cx="3229127" cy="4444267"/>
          </a:xfrm>
          <a:effectLst>
            <a:reflection blurRad="152400" stA="40000" endPos="12000" dir="5400000" sy="-100000" algn="bl" rotWithShape="0"/>
          </a:effectLst>
          <a:scene3d>
            <a:camera prst="perspectiveRight">
              <a:rot lat="0" lon="20699999" rev="0"/>
            </a:camera>
            <a:lightRig rig="contrasting" dir="t"/>
          </a:scene3d>
        </p:grpSpPr>
        <p:pic>
          <p:nvPicPr>
            <p:cNvPr id="66" name="图片 65"/>
            <p:cNvPicPr>
              <a:picLocks noChangeAspect="1"/>
            </p:cNvPicPr>
            <p:nvPr/>
          </p:nvPicPr>
          <p:blipFill>
            <a:blip r:embed="rId7">
              <a:duotone>
                <a:prstClr val="black"/>
                <a:schemeClr val="accent1">
                  <a:tint val="45000"/>
                  <a:satMod val="400000"/>
                </a:schemeClr>
              </a:duotone>
              <a:extLst>
                <a:ext uri="{28A0092B-C50C-407E-A947-70E740481C1C}">
                  <a14:useLocalDpi xmlns:a14="http://schemas.microsoft.com/office/drawing/2010/main" val="0"/>
                </a:ext>
              </a:extLst>
            </a:blip>
            <a:srcRect t="125" b="125"/>
            <a:stretch>
              <a:fillRect/>
            </a:stretch>
          </p:blipFill>
          <p:spPr>
            <a:xfrm>
              <a:off x="1172563" y="4012584"/>
              <a:ext cx="3229127" cy="2147370"/>
            </a:xfrm>
            <a:prstGeom prst="roundRect">
              <a:avLst>
                <a:gd name="adj" fmla="val 5312"/>
              </a:avLst>
            </a:prstGeom>
            <a:sp3d prstMaterial="matte"/>
          </p:spPr>
        </p:pic>
        <p:pic>
          <p:nvPicPr>
            <p:cNvPr id="65" name="图片 64"/>
            <p:cNvPicPr>
              <a:picLocks noChangeAspect="1"/>
            </p:cNvPicPr>
            <p:nvPr/>
          </p:nvPicPr>
          <p:blipFill>
            <a:blip r:embed="rId8">
              <a:duotone>
                <a:prstClr val="black"/>
                <a:schemeClr val="accent1">
                  <a:tint val="45000"/>
                  <a:satMod val="400000"/>
                </a:schemeClr>
              </a:duotone>
              <a:extLst>
                <a:ext uri="{28A0092B-C50C-407E-A947-70E740481C1C}">
                  <a14:useLocalDpi xmlns:a14="http://schemas.microsoft.com/office/drawing/2010/main" val="0"/>
                </a:ext>
              </a:extLst>
            </a:blip>
            <a:srcRect t="5652" b="5652"/>
            <a:stretch>
              <a:fillRect/>
            </a:stretch>
          </p:blipFill>
          <p:spPr>
            <a:xfrm>
              <a:off x="1172563" y="1715687"/>
              <a:ext cx="3229127" cy="2147370"/>
            </a:xfrm>
            <a:prstGeom prst="roundRect">
              <a:avLst>
                <a:gd name="adj" fmla="val 5312"/>
              </a:avLst>
            </a:prstGeom>
            <a:sp3d prstMaterial="matte"/>
          </p:spPr>
        </p:pic>
        <p:sp>
          <p:nvSpPr>
            <p:cNvPr id="68" name="矩形: 圆角 67"/>
            <p:cNvSpPr/>
            <p:nvPr/>
          </p:nvSpPr>
          <p:spPr>
            <a:xfrm>
              <a:off x="1172563" y="1715687"/>
              <a:ext cx="3229127" cy="2147370"/>
            </a:xfrm>
            <a:prstGeom prst="roundRect">
              <a:avLst>
                <a:gd name="adj" fmla="val 5021"/>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9" name="文本框 68"/>
            <p:cNvSpPr txBox="1"/>
            <p:nvPr/>
          </p:nvSpPr>
          <p:spPr>
            <a:xfrm>
              <a:off x="2110434" y="3337656"/>
              <a:ext cx="1470965"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建筑规模大</a:t>
              </a:r>
              <a:endParaRPr lang="zh-CN" altLang="en-US" sz="2400" dirty="0">
                <a:solidFill>
                  <a:schemeClr val="bg1"/>
                </a:solidFill>
                <a:latin typeface="+mj-ea"/>
                <a:ea typeface="+mj-ea"/>
              </a:endParaRPr>
            </a:p>
          </p:txBody>
        </p:sp>
        <p:sp>
          <p:nvSpPr>
            <p:cNvPr id="70" name="矩形: 圆角 69"/>
            <p:cNvSpPr/>
            <p:nvPr/>
          </p:nvSpPr>
          <p:spPr>
            <a:xfrm>
              <a:off x="1172563" y="4012584"/>
              <a:ext cx="3229127" cy="2147370"/>
            </a:xfrm>
            <a:prstGeom prst="roundRect">
              <a:avLst>
                <a:gd name="adj" fmla="val 5021"/>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71" name="文本框 70"/>
            <p:cNvSpPr txBox="1"/>
            <p:nvPr/>
          </p:nvSpPr>
          <p:spPr>
            <a:xfrm>
              <a:off x="2066198" y="5634859"/>
              <a:ext cx="1441858"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经济效益高</a:t>
              </a:r>
              <a:endParaRPr lang="zh-CN" altLang="en-US" sz="2400" dirty="0">
                <a:solidFill>
                  <a:schemeClr val="bg1"/>
                </a:solidFill>
                <a:latin typeface="+mj-ea"/>
                <a:ea typeface="+mj-ea"/>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rotWithShape="1">
          <a:blip r:embed="rId1">
            <a:extLst>
              <a:ext uri="{28A0092B-C50C-407E-A947-70E740481C1C}">
                <a14:useLocalDpi xmlns:a14="http://schemas.microsoft.com/office/drawing/2010/main" val="0"/>
              </a:ext>
            </a:extLst>
          </a:blip>
          <a:srcRect t="275" b="25633"/>
          <a:stretch>
            <a:fillRect/>
          </a:stretch>
        </p:blipFill>
        <p:spPr>
          <a:xfrm>
            <a:off x="-1" y="0"/>
            <a:ext cx="12192002" cy="6857798"/>
          </a:xfrm>
          <a:prstGeom prst="rect">
            <a:avLst/>
          </a:prstGeom>
        </p:spPr>
      </p:pic>
      <p:sp>
        <p:nvSpPr>
          <p:cNvPr id="67" name="矩形 66"/>
          <p:cNvSpPr/>
          <p:nvPr/>
        </p:nvSpPr>
        <p:spPr>
          <a:xfrm>
            <a:off x="-2" y="202"/>
            <a:ext cx="12192002" cy="6857597"/>
          </a:xfrm>
          <a:prstGeom prst="rect">
            <a:avLst/>
          </a:prstGeom>
          <a:blipFill dpi="0" rotWithShape="1">
            <a:blip r:embed="rId2">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0" y="0"/>
            <a:ext cx="12192000" cy="6858000"/>
          </a:xfrm>
          <a:prstGeom prst="rect">
            <a:avLst/>
          </a:prstGeom>
          <a:gradFill flip="none" rotWithShape="1">
            <a:gsLst>
              <a:gs pos="0">
                <a:srgbClr val="140035">
                  <a:alpha val="90000"/>
                </a:srgbClr>
              </a:gs>
              <a:gs pos="69000">
                <a:srgbClr val="140035">
                  <a:alpha val="85000"/>
                </a:srgbClr>
              </a:gs>
              <a:gs pos="100000">
                <a:srgbClr val="140035">
                  <a:alpha val="0"/>
                </a:srgbClr>
              </a:gs>
              <a:gs pos="36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88903" y="97798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694171" y="3770243"/>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rot="5400000">
            <a:off x="2036837" y="1795456"/>
            <a:ext cx="827305" cy="2439783"/>
            <a:chOff x="6546171" y="5936485"/>
            <a:chExt cx="346137" cy="734337"/>
          </a:xfrm>
        </p:grpSpPr>
        <p:sp>
          <p:nvSpPr>
            <p:cNvPr id="56" name="平行四边形 55"/>
            <p:cNvSpPr/>
            <p:nvPr/>
          </p:nvSpPr>
          <p:spPr>
            <a:xfrm rot="16200000" flipH="1" flipV="1">
              <a:off x="6382507" y="610014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平行四边形 57"/>
            <p:cNvSpPr/>
            <p:nvPr/>
          </p:nvSpPr>
          <p:spPr>
            <a:xfrm rot="16200000" flipH="1" flipV="1">
              <a:off x="6696087" y="6362793"/>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p:cNvSpPr/>
            <p:nvPr/>
          </p:nvSpPr>
          <p:spPr>
            <a:xfrm rot="16200000" flipH="1" flipV="1">
              <a:off x="6535498" y="6485173"/>
              <a:ext cx="346723" cy="24576"/>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rot="5400000">
            <a:off x="8889290" y="913291"/>
            <a:ext cx="786999" cy="2846623"/>
            <a:chOff x="3371409" y="6286743"/>
            <a:chExt cx="412519" cy="1220715"/>
          </a:xfrm>
        </p:grpSpPr>
        <p:sp>
          <p:nvSpPr>
            <p:cNvPr id="57" name="平行四边形 56"/>
            <p:cNvSpPr/>
            <p:nvPr/>
          </p:nvSpPr>
          <p:spPr>
            <a:xfrm rot="16200000" flipH="1" flipV="1">
              <a:off x="3121947" y="7178362"/>
              <a:ext cx="578558" cy="7963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rot="16200000" flipH="1" flipV="1">
              <a:off x="3164849" y="6662022"/>
              <a:ext cx="821486" cy="709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p:cNvSpPr/>
            <p:nvPr/>
          </p:nvSpPr>
          <p:spPr>
            <a:xfrm rot="16200000" flipH="1" flipV="1">
              <a:off x="3473213" y="7083437"/>
              <a:ext cx="592747" cy="2868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26205" y="2220595"/>
            <a:ext cx="4863465" cy="1358345"/>
            <a:chOff x="3973624" y="462786"/>
            <a:chExt cx="5161736" cy="4311954"/>
          </a:xfrm>
        </p:grpSpPr>
        <p:sp>
          <p:nvSpPr>
            <p:cNvPr id="66" name="文本框 65"/>
            <p:cNvSpPr txBox="1"/>
            <p:nvPr/>
          </p:nvSpPr>
          <p:spPr>
            <a:xfrm>
              <a:off x="3973626" y="477149"/>
              <a:ext cx="5161734" cy="429759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战略规划</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68" name="文本框 67"/>
            <p:cNvSpPr txBox="1"/>
            <p:nvPr/>
          </p:nvSpPr>
          <p:spPr>
            <a:xfrm>
              <a:off x="3973624" y="462786"/>
              <a:ext cx="5155020" cy="429759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solidFill>
                    <a:schemeClr val="bg1"/>
                  </a:solidFill>
                  <a:latin typeface="+mj-ea"/>
                  <a:ea typeface="+mj-ea"/>
                </a:rPr>
                <a:t>战略规划</a:t>
              </a:r>
              <a:endParaRPr lang="zh-CN" altLang="en-US" sz="8800" dirty="0">
                <a:solidFill>
                  <a:schemeClr val="bg1"/>
                </a:solidFill>
                <a:latin typeface="+mj-ea"/>
                <a:ea typeface="+mj-ea"/>
              </a:endParaRPr>
            </a:p>
          </p:txBody>
        </p:sp>
      </p:grpSp>
      <p:grpSp>
        <p:nvGrpSpPr>
          <p:cNvPr id="69" name="组合 68"/>
          <p:cNvGrpSpPr/>
          <p:nvPr/>
        </p:nvGrpSpPr>
        <p:grpSpPr>
          <a:xfrm>
            <a:off x="5326729" y="1026219"/>
            <a:ext cx="1977823" cy="1362414"/>
            <a:chOff x="3973624" y="462786"/>
            <a:chExt cx="6511635" cy="2387278"/>
          </a:xfrm>
        </p:grpSpPr>
        <p:sp>
          <p:nvSpPr>
            <p:cNvPr id="70" name="文本框 69"/>
            <p:cNvSpPr txBox="1"/>
            <p:nvPr/>
          </p:nvSpPr>
          <p:spPr>
            <a:xfrm>
              <a:off x="3973624" y="477149"/>
              <a:ext cx="6511635"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03</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71" name="文本框 70"/>
            <p:cNvSpPr txBox="1"/>
            <p:nvPr/>
          </p:nvSpPr>
          <p:spPr>
            <a:xfrm>
              <a:off x="4134876" y="462786"/>
              <a:ext cx="6101863"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solidFill>
                    <a:schemeClr val="bg1"/>
                  </a:solidFill>
                  <a:latin typeface="+mj-ea"/>
                  <a:ea typeface="+mj-ea"/>
                </a:rPr>
                <a:t>03</a:t>
              </a:r>
              <a:endParaRPr lang="zh-CN" altLang="en-US" sz="8800" dirty="0">
                <a:solidFill>
                  <a:schemeClr val="bg1"/>
                </a:solidFill>
                <a:latin typeface="+mj-ea"/>
                <a:ea typeface="+mj-ea"/>
              </a:endParaRPr>
            </a:p>
          </p:txBody>
        </p:sp>
      </p:grpSp>
      <p:sp>
        <p:nvSpPr>
          <p:cNvPr id="76" name="梯形 75"/>
          <p:cNvSpPr/>
          <p:nvPr/>
        </p:nvSpPr>
        <p:spPr>
          <a:xfrm>
            <a:off x="1571625" y="2590957"/>
            <a:ext cx="9048750" cy="1504794"/>
          </a:xfrm>
          <a:prstGeom prst="trapezoid">
            <a:avLst>
              <a:gd name="adj" fmla="val 252862"/>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5" name="梯形 84"/>
          <p:cNvSpPr/>
          <p:nvPr/>
        </p:nvSpPr>
        <p:spPr>
          <a:xfrm>
            <a:off x="2238375" y="3587662"/>
            <a:ext cx="7715250" cy="1283034"/>
          </a:xfrm>
          <a:prstGeom prst="trapezoid">
            <a:avLst>
              <a:gd name="adj" fmla="val 204607"/>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梯形 85"/>
          <p:cNvSpPr/>
          <p:nvPr/>
        </p:nvSpPr>
        <p:spPr>
          <a:xfrm>
            <a:off x="3352800" y="4582614"/>
            <a:ext cx="5486400" cy="912380"/>
          </a:xfrm>
          <a:prstGeom prst="trapezoid">
            <a:avLst>
              <a:gd name="adj" fmla="val 189180"/>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6" name="组合 95"/>
          <p:cNvGrpSpPr/>
          <p:nvPr/>
        </p:nvGrpSpPr>
        <p:grpSpPr>
          <a:xfrm>
            <a:off x="1858017" y="5648325"/>
            <a:ext cx="413013" cy="897423"/>
            <a:chOff x="3399529" y="6928900"/>
            <a:chExt cx="203450" cy="1312247"/>
          </a:xfrm>
        </p:grpSpPr>
        <p:sp>
          <p:nvSpPr>
            <p:cNvPr id="97" name="平行四边形 96"/>
            <p:cNvSpPr/>
            <p:nvPr/>
          </p:nvSpPr>
          <p:spPr>
            <a:xfrm rot="16200000" flipH="1" flipV="1">
              <a:off x="2967270" y="7361159"/>
              <a:ext cx="910238" cy="45719"/>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p:cNvSpPr/>
            <p:nvPr/>
          </p:nvSpPr>
          <p:spPr>
            <a:xfrm rot="16200000" flipH="1" flipV="1">
              <a:off x="3030701" y="7668868"/>
              <a:ext cx="1085374" cy="59183"/>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9" name="组合 98"/>
          <p:cNvGrpSpPr/>
          <p:nvPr/>
        </p:nvGrpSpPr>
        <p:grpSpPr>
          <a:xfrm flipH="1">
            <a:off x="10283927" y="4969383"/>
            <a:ext cx="273314" cy="1339342"/>
            <a:chOff x="3392224" y="6928900"/>
            <a:chExt cx="273314" cy="1339342"/>
          </a:xfrm>
        </p:grpSpPr>
        <p:sp>
          <p:nvSpPr>
            <p:cNvPr id="100" name="平行四边形 99"/>
            <p:cNvSpPr/>
            <p:nvPr/>
          </p:nvSpPr>
          <p:spPr>
            <a:xfrm rot="16200000" flipH="1" flipV="1">
              <a:off x="2749065" y="7572059"/>
              <a:ext cx="1339342" cy="5302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p:cNvSpPr/>
            <p:nvPr/>
          </p:nvSpPr>
          <p:spPr>
            <a:xfrm rot="16200000" flipH="1" flipV="1">
              <a:off x="3261653" y="7484835"/>
              <a:ext cx="732947" cy="7482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tags/tag1.xml><?xml version="1.0" encoding="utf-8"?>
<p:tagLst xmlns:p="http://schemas.openxmlformats.org/presentationml/2006/main">
  <p:tag name="PA" val="v5.2.10"/>
</p:tagLst>
</file>

<file path=ppt/tags/tag2.xml><?xml version="1.0" encoding="utf-8"?>
<p:tagLst xmlns:p="http://schemas.openxmlformats.org/presentationml/2006/main">
  <p:tag name="PA" val="v5.2.10"/>
</p:tagLst>
</file>

<file path=ppt/tags/tag3.xml><?xml version="1.0" encoding="utf-8"?>
<p:tagLst xmlns:p="http://schemas.openxmlformats.org/presentationml/2006/main">
  <p:tag name="PA" val="v5.2.10"/>
</p:tagLst>
</file>

<file path=ppt/tags/tag4.xml><?xml version="1.0" encoding="utf-8"?>
<p:tagLst xmlns:p="http://schemas.openxmlformats.org/presentationml/2006/main">
  <p:tag name="PA" val="v5.2.10"/>
</p:tagLst>
</file>

<file path=ppt/tags/tag5.xml><?xml version="1.0" encoding="utf-8"?>
<p:tagLst xmlns:p="http://schemas.openxmlformats.org/presentationml/2006/main">
  <p:tag name="PA" val="v5.2.10"/>
</p:tagLst>
</file>

<file path=ppt/tags/tag6.xml><?xml version="1.0" encoding="utf-8"?>
<p:tagLst xmlns:p="http://schemas.openxmlformats.org/presentationml/2006/main">
  <p:tag name="PA" val="v5.2.10"/>
</p:tagLst>
</file>

<file path=ppt/theme/theme1.xml><?xml version="1.0" encoding="utf-8"?>
<a:theme xmlns:a="http://schemas.openxmlformats.org/drawingml/2006/main" name="Office 主题​​">
  <a:themeElements>
    <a:clrScheme name="51模板01">
      <a:dk1>
        <a:srgbClr val="000002"/>
      </a:dk1>
      <a:lt1>
        <a:srgbClr val="FDFDFD"/>
      </a:lt1>
      <a:dk2>
        <a:srgbClr val="232934"/>
      </a:dk2>
      <a:lt2>
        <a:srgbClr val="D9EFF7"/>
      </a:lt2>
      <a:accent1>
        <a:srgbClr val="AD2281"/>
      </a:accent1>
      <a:accent2>
        <a:srgbClr val="351AE9"/>
      </a:accent2>
      <a:accent3>
        <a:srgbClr val="7CDF9D"/>
      </a:accent3>
      <a:accent4>
        <a:srgbClr val="23AD9F"/>
      </a:accent4>
      <a:accent5>
        <a:srgbClr val="FB9785"/>
      </a:accent5>
      <a:accent6>
        <a:srgbClr val="FA7598"/>
      </a:accent6>
      <a:hlink>
        <a:srgbClr val="F29209"/>
      </a:hlink>
      <a:folHlink>
        <a:srgbClr val="84DFCF"/>
      </a:folHlink>
    </a:clrScheme>
    <a:fontScheme name="互联网招商">
      <a:majorFont>
        <a:latin typeface="字体圈欣意冠黑体"/>
        <a:ea typeface="字体圈欣意冠黑体"/>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err="1" smtClean="0">
            <a:latin typeface="阿里巴巴普惠体 R" panose="00020600040101010101" pitchFamily="18" charset="-122"/>
            <a:ea typeface="阿里巴巴普惠体 R" panose="00020600040101010101" pitchFamily="18" charset="-122"/>
            <a:cs typeface="阿里巴巴普惠体 R" panose="00020600040101010101" pitchFamily="18"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1373</Words>
  <Application>WPS 演示</Application>
  <PresentationFormat>宽屏</PresentationFormat>
  <Paragraphs>260</Paragraphs>
  <Slides>12</Slides>
  <Notes>0</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12</vt:i4>
      </vt:variant>
    </vt:vector>
  </HeadingPairs>
  <TitlesOfParts>
    <vt:vector size="41" baseType="lpstr">
      <vt:lpstr>Arial</vt:lpstr>
      <vt:lpstr>宋体</vt:lpstr>
      <vt:lpstr>Wingdings</vt:lpstr>
      <vt:lpstr>阿里巴巴普惠体 R</vt:lpstr>
      <vt:lpstr>阿里巴巴普惠体 Medium</vt:lpstr>
      <vt:lpstr>字体圈欣意冠黑体</vt:lpstr>
      <vt:lpstr>黑体</vt:lpstr>
      <vt:lpstr>思源黑体 CN Light</vt:lpstr>
      <vt:lpstr>Bahnschrift</vt:lpstr>
      <vt:lpstr>等线</vt:lpstr>
      <vt:lpstr>Bebas</vt:lpstr>
      <vt:lpstr>Bebas Neue</vt:lpstr>
      <vt:lpstr>演示斜黑体</vt:lpstr>
      <vt:lpstr>Arial</vt:lpstr>
      <vt:lpstr>微软雅黑 Light</vt:lpstr>
      <vt:lpstr>Montserrat</vt:lpstr>
      <vt:lpstr>Menk Amglang Tig</vt:lpstr>
      <vt:lpstr>OPPOSans R</vt:lpstr>
      <vt:lpstr>字体圈欣意冠黑体</vt:lpstr>
      <vt:lpstr>Radikal</vt:lpstr>
      <vt:lpstr>微软雅黑</vt:lpstr>
      <vt:lpstr>阿里巴巴普惠体 B</vt:lpstr>
      <vt:lpstr>OPPOSans B</vt:lpstr>
      <vt:lpstr>汉仪雅酷黑 45W</vt:lpstr>
      <vt:lpstr>Arial Unicode MS</vt:lpstr>
      <vt:lpstr>Calibri</vt:lpstr>
      <vt:lpstr>字体圈欣意冠黑体</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科技风互联网招商路演ppt模板</dc:title>
  <dc:creator>我是 bob亲</dc:creator>
  <cp:keywords>P界达人</cp:keywords>
  <dc:description>www.51pptmoban.com</dc:description>
  <cp:lastModifiedBy>铭</cp:lastModifiedBy>
  <cp:revision>168</cp:revision>
  <dcterms:created xsi:type="dcterms:W3CDTF">2021-10-25T03:14:00Z</dcterms:created>
  <dcterms:modified xsi:type="dcterms:W3CDTF">2022-03-11T02:10:00Z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B260ED36CF5D4159925925ED57CEBD0A</vt:lpwstr>
  </property>
  <property fmtid="{D5CDD505-2E9C-101B-9397-08002B2CF9AE}" pid="3" name="KSOProductBuildVer">
    <vt:lpwstr>2052-11.1.0.11194</vt:lpwstr>
  </property>
</Properties>
</file>