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58" r:id="rId15"/>
    <p:sldId id="275" r:id="rId16"/>
    <p:sldId id="271" r:id="rId17"/>
    <p:sldId id="272" r:id="rId18"/>
    <p:sldId id="273" r:id="rId19"/>
    <p:sldId id="276" r:id="rId20"/>
  </p:sldIdLst>
  <p:sldSz cx="12192000" cy="6858000"/>
  <p:notesSz cx="6858000" cy="9144000"/>
  <p:embeddedFontLst>
    <p:embeddedFont>
      <p:font typeface="字魂27号-布丁体" panose="00000500000000000000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644F"/>
    <a:srgbClr val="CE2453"/>
    <a:srgbClr val="B16B3E"/>
    <a:srgbClr val="6C4C28"/>
    <a:srgbClr val="C76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735580"/>
            <a:ext cx="2395855" cy="332359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4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265" y="-391160"/>
            <a:ext cx="4262120" cy="604901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0980" y="4790440"/>
            <a:ext cx="3081020" cy="24104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39795" y="1500505"/>
            <a:ext cx="5466080" cy="2240280"/>
            <a:chOff x="5584" y="2607"/>
            <a:chExt cx="8608" cy="3528"/>
          </a:xfrm>
        </p:grpSpPr>
        <p:sp>
          <p:nvSpPr>
            <p:cNvPr id="2" name="文本框 1"/>
            <p:cNvSpPr txBox="1"/>
            <p:nvPr/>
          </p:nvSpPr>
          <p:spPr>
            <a:xfrm>
              <a:off x="5584" y="2607"/>
              <a:ext cx="8568" cy="348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13800" normalizeH="1">
                  <a:ln w="158750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字魂27号-布丁体" panose="00000500000000000000" charset="-122"/>
                  <a:ea typeface="字魂27号-布丁体" panose="00000500000000000000" charset="-122"/>
                  <a:cs typeface="字魂27号-布丁体" panose="00000500000000000000" charset="-122"/>
                  <a:sym typeface="+mn-ea"/>
                </a:rPr>
                <a:t>家长会</a:t>
              </a:r>
              <a:endParaRPr lang="zh-CN" altLang="en-US" sz="13800" normalizeH="1">
                <a:ln w="1587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24" y="2647"/>
              <a:ext cx="8568" cy="34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13800" normalizeH="1">
                  <a:ln w="9525" cap="flat" cmpd="sng">
                    <a:noFill/>
                    <a:prstDash val="solid"/>
                    <a:headEnd type="none" w="med" len="med"/>
                    <a:tailEnd type="none" w="med" len="med"/>
                  </a:ln>
                  <a:solidFill>
                    <a:srgbClr val="B16B3E"/>
                  </a:solidFill>
                  <a:latin typeface="字魂27号-布丁体" panose="00000500000000000000" charset="-122"/>
                  <a:ea typeface="字魂27号-布丁体" panose="00000500000000000000" charset="-122"/>
                  <a:cs typeface="字魂27号-布丁体" panose="00000500000000000000" charset="-122"/>
                  <a:sym typeface="+mn-ea"/>
                </a:rPr>
                <a:t>家长会</a:t>
              </a:r>
              <a:endParaRPr lang="zh-CN" altLang="en-US" sz="138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B16B3E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997450" y="3808095"/>
            <a:ext cx="2366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A4644F"/>
                </a:solidFill>
              </a:rPr>
              <a:t>二年一班</a:t>
            </a:r>
            <a:endParaRPr lang="zh-CN" altLang="en-US">
              <a:solidFill>
                <a:srgbClr val="A4644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7450" y="4305935"/>
            <a:ext cx="2366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A4644F"/>
                </a:solidFill>
              </a:rPr>
              <a:t>班主任：</a:t>
            </a:r>
            <a:r>
              <a:rPr lang="en-US" altLang="zh-CN">
                <a:solidFill>
                  <a:srgbClr val="A4644F"/>
                </a:solidFill>
              </a:rPr>
              <a:t>XXX</a:t>
            </a:r>
            <a:endParaRPr lang="en-US" altLang="zh-CN">
              <a:solidFill>
                <a:srgbClr val="A4644F"/>
              </a:solidFill>
            </a:endParaRPr>
          </a:p>
        </p:txBody>
      </p:sp>
      <p:sp>
        <p:nvSpPr>
          <p:cNvPr id="13" name="五角星 12"/>
          <p:cNvSpPr/>
          <p:nvPr/>
        </p:nvSpPr>
        <p:spPr>
          <a:xfrm>
            <a:off x="4896485" y="3847465"/>
            <a:ext cx="289560" cy="289560"/>
          </a:xfrm>
          <a:prstGeom prst="star5">
            <a:avLst>
              <a:gd name="adj" fmla="val 25950"/>
              <a:gd name="hf" fmla="val 105146"/>
              <a:gd name="vf" fmla="val 110557"/>
            </a:avLst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/>
        </p:nvSpPr>
        <p:spPr>
          <a:xfrm>
            <a:off x="7165975" y="3847465"/>
            <a:ext cx="289560" cy="289560"/>
          </a:xfrm>
          <a:prstGeom prst="star5">
            <a:avLst>
              <a:gd name="adj" fmla="val 25950"/>
              <a:gd name="hf" fmla="val 105146"/>
              <a:gd name="vf" fmla="val 110557"/>
            </a:avLst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635875" y="3992245"/>
            <a:ext cx="931545" cy="0"/>
          </a:xfrm>
          <a:prstGeom prst="line">
            <a:avLst/>
          </a:prstGeom>
          <a:ln>
            <a:solidFill>
              <a:srgbClr val="A4644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741420" y="3992245"/>
            <a:ext cx="980440" cy="0"/>
          </a:xfrm>
          <a:prstGeom prst="line">
            <a:avLst/>
          </a:prstGeom>
          <a:ln>
            <a:solidFill>
              <a:srgbClr val="A4644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752215" y="3454400"/>
            <a:ext cx="4866640" cy="245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10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+mj-ea"/>
                <a:ea typeface="+mj-ea"/>
                <a:cs typeface="+mj-ea"/>
                <a:sym typeface="+mn-ea"/>
              </a:rPr>
              <a:t>我们的相遇 爱和信任</a:t>
            </a:r>
            <a:endParaRPr lang="zh-CN" altLang="en-US" sz="10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8950" y="761365"/>
            <a:ext cx="31178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4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温馨提示：</a:t>
            </a:r>
            <a:endParaRPr lang="zh-CN" altLang="en-US" sz="4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15" name="图片 14" descr="8"/>
          <p:cNvPicPr>
            <a:picLocks noChangeAspect="1"/>
          </p:cNvPicPr>
          <p:nvPr/>
        </p:nvPicPr>
        <p:blipFill>
          <a:blip r:embed="rId1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1725" y="197358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早上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0735" y="199390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+mj-ea"/>
                <a:ea typeface="+mj-ea"/>
                <a:sym typeface="+mn-ea"/>
              </a:rPr>
              <a:t>7:30</a:t>
            </a:r>
            <a:endParaRPr lang="en-US" altLang="zh-CN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9610" y="199390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+mj-ea"/>
                <a:ea typeface="+mj-ea"/>
                <a:sym typeface="+mn-ea"/>
              </a:rPr>
              <a:t>进教室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725" y="278193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中午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1725" y="35902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下午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0735" y="2760980"/>
            <a:ext cx="77406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+mj-ea"/>
                <a:ea typeface="+mj-ea"/>
                <a:sym typeface="+mn-ea"/>
              </a:rPr>
              <a:t>11:40</a:t>
            </a:r>
            <a:endParaRPr lang="en-US" altLang="zh-CN" dirty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0735" y="3598545"/>
            <a:ext cx="9474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14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：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10</a:t>
            </a:r>
            <a:endParaRPr lang="zh-CN" altLang="en-US">
              <a:latin typeface="+mj-ea"/>
              <a:ea typeface="+mj-ea"/>
              <a:cs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1725" y="439864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傍晚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0735" y="439928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dirty="0">
                <a:latin typeface="+mj-ea"/>
                <a:ea typeface="+mj-ea"/>
                <a:sym typeface="+mn-ea"/>
              </a:rPr>
              <a:t>4:05</a:t>
            </a:r>
            <a:endParaRPr lang="en-US" altLang="zh-CN" dirty="0">
              <a:latin typeface="+mj-ea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29610" y="276098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+mj-ea"/>
                <a:ea typeface="+mj-ea"/>
                <a:sym typeface="+mn-ea"/>
              </a:rPr>
              <a:t>准备离校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29610" y="359029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+mj-ea"/>
                <a:ea typeface="+mj-ea"/>
                <a:sym typeface="+mn-ea"/>
              </a:rPr>
              <a:t>开校门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29610" y="439864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+mj-ea"/>
                <a:ea typeface="+mj-ea"/>
                <a:sym typeface="+mn-ea"/>
              </a:rPr>
              <a:t>离校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07380" y="1514475"/>
            <a:ext cx="36925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家长要准时接送，不要太早送来，让孩子在校门口等，这样不安全，也不能太晚来接，看着其他小朋友都被爸爸妈妈接走了，还没等到自己的家长来，孩子心里面会难过。</a:t>
            </a:r>
            <a:endParaRPr lang="zh-CN" altLang="en-US" sz="20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pic>
        <p:nvPicPr>
          <p:cNvPr id="10" name="图片 9" descr="千库网_母亲节母亲接送孩子剪影_元素编号11967086"/>
          <p:cNvPicPr>
            <a:picLocks noChangeAspect="1"/>
          </p:cNvPicPr>
          <p:nvPr/>
        </p:nvPicPr>
        <p:blipFill>
          <a:blip r:embed="rId2"/>
          <a:srcRect l="26448" t="8365" r="20760" b="9042"/>
          <a:stretch>
            <a:fillRect/>
          </a:stretch>
        </p:blipFill>
        <p:spPr>
          <a:xfrm>
            <a:off x="8385175" y="1823085"/>
            <a:ext cx="3218180" cy="50349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1"/>
          <p:cNvPicPr>
            <a:picLocks noChangeAspect="1"/>
          </p:cNvPicPr>
          <p:nvPr/>
        </p:nvPicPr>
        <p:blipFill>
          <a:blip r:embed="rId1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15" name="图片 14" descr="8"/>
          <p:cNvPicPr>
            <a:picLocks noChangeAspect="1"/>
          </p:cNvPicPr>
          <p:nvPr/>
        </p:nvPicPr>
        <p:blipFill>
          <a:blip r:embed="rId2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97100" y="1097915"/>
            <a:ext cx="24136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注意事项</a:t>
            </a: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：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10105" y="2513965"/>
            <a:ext cx="852170" cy="852170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01</a:t>
            </a:r>
            <a:endParaRPr lang="en-US" altLang="zh-CN" sz="3200"/>
          </a:p>
        </p:txBody>
      </p:sp>
      <p:sp>
        <p:nvSpPr>
          <p:cNvPr id="3" name="文本框 2"/>
          <p:cNvSpPr txBox="1"/>
          <p:nvPr/>
        </p:nvSpPr>
        <p:spPr>
          <a:xfrm>
            <a:off x="1338580" y="3520440"/>
            <a:ext cx="23952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sym typeface="+mn-ea"/>
              </a:rPr>
              <a:t>每天上学都不迟到，也不早到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611495" y="2513965"/>
            <a:ext cx="852170" cy="852170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02</a:t>
            </a:r>
            <a:endParaRPr lang="en-US" altLang="zh-CN" sz="3200"/>
          </a:p>
        </p:txBody>
      </p:sp>
      <p:pic>
        <p:nvPicPr>
          <p:cNvPr id="6" name="图片 5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060" y="5202555"/>
            <a:ext cx="3519805" cy="2449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70400" y="3520440"/>
            <a:ext cx="31337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dirty="0">
                <a:latin typeface="+mj-ea"/>
                <a:ea typeface="+mj-ea"/>
                <a:sym typeface="+mn-ea"/>
              </a:rPr>
              <a:t>家长在接送孩子时要严格遵守学校规定的时间、地点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86875" y="2513965"/>
            <a:ext cx="852170" cy="852170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03</a:t>
            </a:r>
            <a:endParaRPr lang="en-US" altLang="zh-CN" sz="3200"/>
          </a:p>
        </p:txBody>
      </p:sp>
      <p:sp>
        <p:nvSpPr>
          <p:cNvPr id="11" name="文本框 10"/>
          <p:cNvSpPr txBox="1"/>
          <p:nvPr/>
        </p:nvSpPr>
        <p:spPr>
          <a:xfrm>
            <a:off x="8191500" y="3520440"/>
            <a:ext cx="31337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dirty="0">
                <a:latin typeface="+mj-ea"/>
                <a:ea typeface="+mj-ea"/>
                <a:sym typeface="+mn-ea"/>
              </a:rPr>
              <a:t>因病、因事不能到校上课者，及时请假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8"/>
          <p:cNvPicPr>
            <a:picLocks noChangeAspect="1"/>
          </p:cNvPicPr>
          <p:nvPr/>
        </p:nvPicPr>
        <p:blipFill>
          <a:blip r:embed="rId1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6750" y="704850"/>
            <a:ext cx="3032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班级管理理念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3" name="图片 2" descr="千库网_小学生毕业照卡通漫画_元素编号128868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0" y="2547620"/>
            <a:ext cx="6558280" cy="4822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16100" y="1433195"/>
            <a:ext cx="39497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fontAlgn="auto">
              <a:lnSpc>
                <a:spcPct val="200000"/>
              </a:lnSpc>
              <a:buFont typeface="+mj-lt"/>
              <a:buAutoNum type="arabicPeriod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sym typeface="+mn-ea"/>
              </a:rPr>
              <a:t>重视养成教育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rabicPeriod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sym typeface="+mn-ea"/>
              </a:rPr>
              <a:t>关注每一个学生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rabicPeriod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sym typeface="+mn-ea"/>
              </a:rPr>
              <a:t>学习文化，学习做人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rabicPeriod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sym typeface="+mn-ea"/>
              </a:rPr>
              <a:t>不看中一时成绩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fontAlgn="auto">
              <a:lnSpc>
                <a:spcPct val="200000"/>
              </a:lnSpc>
              <a:buFont typeface="+mj-lt"/>
              <a:buAutoNum type="arabicPeriod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sym typeface="+mn-ea"/>
              </a:rPr>
              <a:t>希望每个人都有进步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8"/>
          <p:cNvPicPr>
            <a:picLocks noChangeAspect="1"/>
          </p:cNvPicPr>
          <p:nvPr/>
        </p:nvPicPr>
        <p:blipFill>
          <a:blip r:embed="rId1"/>
          <a:srcRect l="3619" t="6628" r="3630" b="54913"/>
          <a:stretch>
            <a:fillRect/>
          </a:stretch>
        </p:blipFill>
        <p:spPr>
          <a:xfrm>
            <a:off x="0" y="5826125"/>
            <a:ext cx="12191365" cy="1031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8680" y="1032510"/>
            <a:ext cx="37655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5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关于</a:t>
            </a:r>
            <a:r>
              <a:rPr lang="zh-CN" altLang="en-US" sz="5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点心</a:t>
            </a:r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rcRect l="40080"/>
          <a:stretch>
            <a:fillRect/>
          </a:stretch>
        </p:blipFill>
        <p:spPr>
          <a:xfrm flipH="1">
            <a:off x="7514590" y="109855"/>
            <a:ext cx="4677410" cy="68948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8680" y="2356485"/>
            <a:ext cx="67506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20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根据上级有关要求，今学年取消学生点心（含学生奶），不再收取相关费用。有关后续学生能否带点心进校问题我们将做细致调研，妥善安排，确保在校食用安全与卫生。在未安排前，暂</a:t>
            </a:r>
            <a:r>
              <a:rPr lang="zh-CN" altLang="en-US" sz="2000" b="1" dirty="0">
                <a:solidFill>
                  <a:srgbClr val="A4644F"/>
                </a:solidFill>
                <a:latin typeface="+mj-ea"/>
                <a:ea typeface="+mj-ea"/>
                <a:cs typeface="+mj-ea"/>
                <a:sym typeface="+mn-ea"/>
              </a:rPr>
              <a:t>不允许学生自带点心入校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。 谢谢配合！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pic>
        <p:nvPicPr>
          <p:cNvPr id="8" name="图片 7" descr="千库网_下午茶组合插画_元素编号12833097"/>
          <p:cNvPicPr>
            <a:picLocks noChangeAspect="1"/>
          </p:cNvPicPr>
          <p:nvPr/>
        </p:nvPicPr>
        <p:blipFill>
          <a:blip r:embed="rId3"/>
          <a:srcRect b="18365"/>
          <a:stretch>
            <a:fillRect/>
          </a:stretch>
        </p:blipFill>
        <p:spPr>
          <a:xfrm>
            <a:off x="7514590" y="3705860"/>
            <a:ext cx="3619500" cy="3152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735580"/>
            <a:ext cx="2395855" cy="332359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4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105" y="-370205"/>
            <a:ext cx="4262120" cy="604901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0980" y="4790440"/>
            <a:ext cx="3081020" cy="2410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2960" y="2291715"/>
            <a:ext cx="612584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6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让孩子爱上读书</a:t>
            </a:r>
            <a:endParaRPr lang="zh-CN" altLang="en-US" sz="6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2300" y="895350"/>
            <a:ext cx="43421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1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猜猜我有多爱你</a:t>
            </a:r>
            <a:r>
              <a:rPr lang="en-US" altLang="zh-CN" sz="2400" dirty="0">
                <a:sym typeface="+mn-ea"/>
              </a:rPr>
              <a:t>》</a:t>
            </a:r>
            <a:r>
              <a:rPr lang="zh-CN" altLang="en-US" sz="2400" dirty="0">
                <a:sym typeface="+mn-ea"/>
              </a:rPr>
              <a:t>（绘本）</a:t>
            </a:r>
            <a:endParaRPr lang="zh-CN" altLang="en-US" sz="2400" dirty="0"/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2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逃家小兔</a:t>
            </a:r>
            <a:r>
              <a:rPr lang="en-US" altLang="zh-CN" sz="2400" dirty="0">
                <a:sym typeface="+mn-ea"/>
              </a:rPr>
              <a:t>》</a:t>
            </a:r>
            <a:endParaRPr lang="en-US" altLang="zh-CN" sz="2400" dirty="0"/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3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我爱我爸爸</a:t>
            </a:r>
            <a:r>
              <a:rPr lang="en-US" altLang="zh-CN" sz="2400" dirty="0">
                <a:sym typeface="+mn-ea"/>
              </a:rPr>
              <a:t>》</a:t>
            </a:r>
            <a:r>
              <a:rPr lang="zh-CN" altLang="en-US" sz="2400" dirty="0">
                <a:sym typeface="+mn-ea"/>
              </a:rPr>
              <a:t>（绘本）</a:t>
            </a:r>
            <a:endParaRPr lang="zh-CN" altLang="en-US" sz="2400" dirty="0"/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4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红鞋子</a:t>
            </a:r>
            <a:r>
              <a:rPr lang="en-US" altLang="zh-CN" sz="2400" dirty="0">
                <a:sym typeface="+mn-ea"/>
              </a:rPr>
              <a:t>》</a:t>
            </a:r>
            <a:endParaRPr lang="en-US" altLang="zh-CN" sz="2400" dirty="0"/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爷爷一定有办法</a:t>
            </a:r>
            <a:r>
              <a:rPr lang="en-US" altLang="zh-CN" sz="2400" dirty="0">
                <a:sym typeface="+mn-ea"/>
              </a:rPr>
              <a:t>》</a:t>
            </a:r>
            <a:endParaRPr lang="en-US" altLang="zh-CN" sz="2400" dirty="0"/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安徒生童话选</a:t>
            </a:r>
            <a:r>
              <a:rPr lang="en-US" altLang="zh-CN" sz="2400" dirty="0">
                <a:sym typeface="+mn-ea"/>
              </a:rPr>
              <a:t>》</a:t>
            </a:r>
            <a:endParaRPr lang="en-US" altLang="zh-CN" sz="24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7</a:t>
            </a:r>
            <a:r>
              <a:rPr lang="zh-CN" altLang="en-US" sz="2400" dirty="0">
                <a:sym typeface="+mn-ea"/>
              </a:rPr>
              <a:t>、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格林童话选</a:t>
            </a:r>
            <a:r>
              <a:rPr lang="en-US" altLang="zh-CN" sz="2400" dirty="0">
                <a:sym typeface="+mn-ea"/>
              </a:rPr>
              <a:t>》</a:t>
            </a:r>
            <a:endParaRPr lang="en-US" altLang="zh-CN" sz="2400" dirty="0">
              <a:sym typeface="+mn-ea"/>
            </a:endParaRPr>
          </a:p>
        </p:txBody>
      </p:sp>
      <p:pic>
        <p:nvPicPr>
          <p:cNvPr id="3" name="图片 2" descr="千库网_认真读书的小女孩_元素编号11495799"/>
          <p:cNvPicPr>
            <a:picLocks noChangeAspect="1"/>
          </p:cNvPicPr>
          <p:nvPr/>
        </p:nvPicPr>
        <p:blipFill>
          <a:blip r:embed="rId2"/>
          <a:srcRect l="1667" t="4792" r="2292"/>
          <a:stretch>
            <a:fillRect/>
          </a:stretch>
        </p:blipFill>
        <p:spPr>
          <a:xfrm>
            <a:off x="7886700" y="2477770"/>
            <a:ext cx="4572000" cy="453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32400" y="895350"/>
            <a:ext cx="4454525" cy="4384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1、《哪吒传奇故事》</a:t>
            </a:r>
            <a:endParaRPr lang="zh-CN" altLang="en-US" sz="2400" dirty="0"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2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《王一梅童话系列》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3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《小企鹅心灵成长故事》 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4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《晚上的浩浩荡荡童话》  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《可爱的鼠小弟》  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6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《你看起来好像很好吃》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7</a:t>
            </a:r>
            <a:r>
              <a:rPr lang="zh-CN" altLang="en-US" sz="2400" dirty="0">
                <a:sym typeface="+mn-ea"/>
              </a:rPr>
              <a:t>、</a:t>
            </a:r>
            <a:r>
              <a:rPr lang="zh-CN" altLang="en-US" sz="2400" dirty="0">
                <a:sym typeface="+mn-ea"/>
              </a:rPr>
              <a:t>《丁丁历险记》    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3" name="图片 2" descr="千库网_认真读书的小女孩_元素编号11495799"/>
          <p:cNvPicPr>
            <a:picLocks noChangeAspect="1"/>
          </p:cNvPicPr>
          <p:nvPr/>
        </p:nvPicPr>
        <p:blipFill>
          <a:blip r:embed="rId2"/>
          <a:srcRect l="1667" t="4792" r="2292"/>
          <a:stretch>
            <a:fillRect/>
          </a:stretch>
        </p:blipFill>
        <p:spPr>
          <a:xfrm>
            <a:off x="7886700" y="2477770"/>
            <a:ext cx="4572000" cy="4532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05000" y="783590"/>
            <a:ext cx="44951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8、《了不起的狐狸爸爸》  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9、《胡萝卜种子》  </a:t>
            </a:r>
            <a:endParaRPr lang="zh-CN" altLang="en-US" sz="2400" dirty="0"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10、《小精灵的秋天》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11、《小猪唏哩呼噜》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12、《大个子老鼠小个子猫》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13、《豆蔻镇的居民和强盗》</a:t>
            </a:r>
            <a:endParaRPr lang="zh-CN" altLang="en-US" sz="2400" dirty="0"/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14、《兔子坡》</a:t>
            </a:r>
            <a:endParaRPr lang="zh-CN" altLang="en-US" sz="2400" dirty="0"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ym typeface="+mn-ea"/>
              </a:rPr>
              <a:t>15、《稻草人》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1"/>
          <p:cNvPicPr>
            <a:picLocks noChangeAspect="1"/>
          </p:cNvPicPr>
          <p:nvPr/>
        </p:nvPicPr>
        <p:blipFill>
          <a:blip r:embed="rId1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2"/>
          <a:srcRect l="10496" r="3961" b="14004"/>
          <a:stretch>
            <a:fillRect/>
          </a:stretch>
        </p:blipFill>
        <p:spPr>
          <a:xfrm>
            <a:off x="0" y="1242695"/>
            <a:ext cx="12192000" cy="5615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12578" y="1174750"/>
            <a:ext cx="3967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孩子是我们的希望,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1360" y="2030095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教育孩子是我们共同的责任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1813" y="2885440"/>
            <a:ext cx="3510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让我们携起手来,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343" y="3728085"/>
            <a:ext cx="6710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6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一起为孩子的健康成长而努力吧!</a:t>
            </a:r>
            <a:endParaRPr lang="zh-CN" altLang="en-US" sz="36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pic>
        <p:nvPicPr>
          <p:cNvPr id="7" name="图片 6" descr="5b02595a164b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75" y="4695825"/>
            <a:ext cx="4631055" cy="2162175"/>
          </a:xfrm>
          <a:prstGeom prst="rect">
            <a:avLst/>
          </a:prstGeom>
        </p:spPr>
      </p:pic>
      <p:pic>
        <p:nvPicPr>
          <p:cNvPr id="8" name="图片 7" descr="afcb034e5c40dda1eef1f0b98934c4d6"/>
          <p:cNvPicPr>
            <a:picLocks noChangeAspect="1"/>
          </p:cNvPicPr>
          <p:nvPr/>
        </p:nvPicPr>
        <p:blipFill>
          <a:blip r:embed="rId4"/>
          <a:srcRect l="19318" t="19192" r="22475"/>
          <a:stretch>
            <a:fillRect/>
          </a:stretch>
        </p:blipFill>
        <p:spPr>
          <a:xfrm>
            <a:off x="8382000" y="2235200"/>
            <a:ext cx="3329305" cy="462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735580"/>
            <a:ext cx="2395855" cy="332359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4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265" y="-391160"/>
            <a:ext cx="4262120" cy="604901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0980" y="4790440"/>
            <a:ext cx="3081020" cy="24104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49283" y="1680210"/>
            <a:ext cx="5949950" cy="1855470"/>
            <a:chOff x="5204" y="2607"/>
            <a:chExt cx="9370" cy="2922"/>
          </a:xfrm>
        </p:grpSpPr>
        <p:sp>
          <p:nvSpPr>
            <p:cNvPr id="2" name="文本框 1"/>
            <p:cNvSpPr txBox="1"/>
            <p:nvPr/>
          </p:nvSpPr>
          <p:spPr>
            <a:xfrm>
              <a:off x="5204" y="2607"/>
              <a:ext cx="9328" cy="288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11300" normalizeH="1">
                  <a:ln w="158750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字魂27号-布丁体" panose="00000500000000000000" charset="-122"/>
                  <a:ea typeface="字魂27号-布丁体" panose="00000500000000000000" charset="-122"/>
                  <a:cs typeface="字魂27号-布丁体" panose="00000500000000000000" charset="-122"/>
                  <a:sym typeface="+mn-ea"/>
                </a:rPr>
                <a:t>谢谢观看</a:t>
              </a:r>
              <a:endParaRPr lang="zh-CN" altLang="en-US" sz="11300" normalizeH="1">
                <a:ln w="1587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46" y="2647"/>
              <a:ext cx="9328" cy="28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11300" normalizeH="1">
                  <a:ln w="9525" cap="flat" cmpd="sng">
                    <a:noFill/>
                    <a:prstDash val="solid"/>
                    <a:headEnd type="none" w="med" len="med"/>
                    <a:tailEnd type="none" w="med" len="med"/>
                  </a:ln>
                  <a:solidFill>
                    <a:srgbClr val="B16B3E"/>
                  </a:solidFill>
                  <a:latin typeface="字魂27号-布丁体" panose="00000500000000000000" charset="-122"/>
                  <a:ea typeface="字魂27号-布丁体" panose="00000500000000000000" charset="-122"/>
                  <a:cs typeface="字魂27号-布丁体" panose="00000500000000000000" charset="-122"/>
                  <a:sym typeface="+mn-ea"/>
                </a:rPr>
                <a:t>谢谢观看</a:t>
              </a:r>
              <a:endParaRPr lang="zh-CN" altLang="en-US" sz="113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B16B3E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362643" y="3510280"/>
            <a:ext cx="55232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buClrTx/>
              <a:buSzTx/>
              <a:buFontTx/>
            </a:pPr>
            <a:r>
              <a:rPr lang="zh-CN" altLang="en-US" sz="1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+mn-ea"/>
                <a:cs typeface="+mn-ea"/>
                <a:sym typeface="+mn-ea"/>
              </a:rPr>
              <a:t>家长的理解和支持,是我们教师前进的动力.</a:t>
            </a:r>
            <a:endParaRPr lang="zh-CN" altLang="en-US" sz="1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19575" y="4055745"/>
            <a:ext cx="38093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buClrTx/>
              <a:buSzTx/>
              <a:buFontTx/>
            </a:pPr>
            <a:r>
              <a:rPr lang="en-US" altLang="zh-CN" sz="1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+mn-ea"/>
                <a:cs typeface="+mn-ea"/>
                <a:sym typeface="+mn-ea"/>
              </a:rPr>
              <a:t>THANKS</a:t>
            </a:r>
            <a:endParaRPr lang="en-US" altLang="zh-CN" sz="1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735580"/>
            <a:ext cx="2395855" cy="332359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4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105" y="-370205"/>
            <a:ext cx="4262120" cy="604901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0980" y="4790440"/>
            <a:ext cx="3081020" cy="2410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9360" y="1255395"/>
            <a:ext cx="38277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40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尊敬的各位家长</a:t>
            </a:r>
            <a:endParaRPr lang="zh-CN" altLang="en-US" sz="40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2960" y="2090420"/>
            <a:ext cx="625919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首先感谢各位家长朋友的 到来，关心、帮助、督促孩子是我们共同的心愿！使您的孩子得到全面发展、提高是我们共同的目标！</a:t>
            </a:r>
            <a:endParaRPr lang="zh-CN" altLang="en-US" sz="2800" dirty="0">
              <a:solidFill>
                <a:srgbClr val="B16B3E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rcRect l="10496" r="3961" b="14004"/>
          <a:stretch>
            <a:fillRect/>
          </a:stretch>
        </p:blipFill>
        <p:spPr>
          <a:xfrm flipH="1">
            <a:off x="0" y="1255395"/>
            <a:ext cx="12192000" cy="5615305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845" y="5075555"/>
            <a:ext cx="3519805" cy="244983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3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980" y="4790440"/>
            <a:ext cx="3081020" cy="2410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58765" y="542925"/>
            <a:ext cx="16433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5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目录</a:t>
            </a:r>
            <a:endParaRPr lang="zh-CN" altLang="en-US" sz="5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27480" y="2235200"/>
            <a:ext cx="850900" cy="850900"/>
          </a:xfrm>
          <a:prstGeom prst="ellipse">
            <a:avLst/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01</a:t>
            </a:r>
            <a:endParaRPr lang="en-US" altLang="zh-CN" sz="2400"/>
          </a:p>
        </p:txBody>
      </p:sp>
      <p:sp>
        <p:nvSpPr>
          <p:cNvPr id="4" name="椭圆 3"/>
          <p:cNvSpPr/>
          <p:nvPr/>
        </p:nvSpPr>
        <p:spPr>
          <a:xfrm>
            <a:off x="3424555" y="2235200"/>
            <a:ext cx="850900" cy="850900"/>
          </a:xfrm>
          <a:prstGeom prst="ellipse">
            <a:avLst/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02</a:t>
            </a:r>
            <a:endParaRPr lang="en-US" altLang="zh-CN" sz="2400"/>
          </a:p>
        </p:txBody>
      </p:sp>
      <p:sp>
        <p:nvSpPr>
          <p:cNvPr id="8" name="椭圆 7"/>
          <p:cNvSpPr/>
          <p:nvPr/>
        </p:nvSpPr>
        <p:spPr>
          <a:xfrm>
            <a:off x="5421630" y="2235200"/>
            <a:ext cx="850900" cy="850900"/>
          </a:xfrm>
          <a:prstGeom prst="ellipse">
            <a:avLst/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03</a:t>
            </a:r>
            <a:endParaRPr lang="en-US" altLang="zh-CN" sz="2400"/>
          </a:p>
        </p:txBody>
      </p:sp>
      <p:sp>
        <p:nvSpPr>
          <p:cNvPr id="10" name="椭圆 9"/>
          <p:cNvSpPr/>
          <p:nvPr/>
        </p:nvSpPr>
        <p:spPr>
          <a:xfrm>
            <a:off x="7418705" y="2235200"/>
            <a:ext cx="850900" cy="850900"/>
          </a:xfrm>
          <a:prstGeom prst="ellipse">
            <a:avLst/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04</a:t>
            </a:r>
            <a:endParaRPr lang="en-US" altLang="zh-CN" sz="2400"/>
          </a:p>
        </p:txBody>
      </p:sp>
      <p:sp>
        <p:nvSpPr>
          <p:cNvPr id="11" name="椭圆 10"/>
          <p:cNvSpPr/>
          <p:nvPr/>
        </p:nvSpPr>
        <p:spPr>
          <a:xfrm>
            <a:off x="9415780" y="2235200"/>
            <a:ext cx="850900" cy="850900"/>
          </a:xfrm>
          <a:prstGeom prst="ellipse">
            <a:avLst/>
          </a:prstGeom>
          <a:solidFill>
            <a:srgbClr val="B16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05</a:t>
            </a:r>
            <a:endParaRPr lang="en-US" altLang="zh-CN" sz="2400"/>
          </a:p>
        </p:txBody>
      </p:sp>
      <p:sp>
        <p:nvSpPr>
          <p:cNvPr id="12" name="文本框 11"/>
          <p:cNvSpPr txBox="1"/>
          <p:nvPr/>
        </p:nvSpPr>
        <p:spPr>
          <a:xfrm>
            <a:off x="1151890" y="337502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4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习惯养成</a:t>
            </a:r>
            <a:endParaRPr lang="zh-CN" altLang="en-US" sz="2400" dirty="0">
              <a:solidFill>
                <a:srgbClr val="B16B3E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5590" y="336613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4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入学荣誉课程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88890" y="3351530"/>
            <a:ext cx="15043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4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孩子接送、路队问题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823325" y="3351530"/>
            <a:ext cx="23285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介绍在校午托（公布膳食管理委员）、点心</a:t>
            </a:r>
            <a:endParaRPr lang="zh-CN" altLang="en-US" sz="2400" dirty="0">
              <a:solidFill>
                <a:srgbClr val="B16B3E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4825" y="335153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成立家委会</a:t>
            </a:r>
            <a:endParaRPr lang="zh-CN" altLang="en-US" sz="2400" dirty="0">
              <a:solidFill>
                <a:srgbClr val="B16B3E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5475" y="458470"/>
            <a:ext cx="507873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4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学习用品的准备</a:t>
            </a:r>
            <a:endParaRPr lang="zh-CN" altLang="en-US" sz="4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pic>
        <p:nvPicPr>
          <p:cNvPr id="5" name="图片 4" descr="千库网_笔袋等学生文具png图_元素编号11576245"/>
          <p:cNvPicPr>
            <a:picLocks noChangeAspect="1"/>
          </p:cNvPicPr>
          <p:nvPr/>
        </p:nvPicPr>
        <p:blipFill>
          <a:blip r:embed="rId1"/>
          <a:srcRect l="6944" t="8550" r="7785" b="7985"/>
          <a:stretch>
            <a:fillRect/>
          </a:stretch>
        </p:blipFill>
        <p:spPr>
          <a:xfrm>
            <a:off x="1221740" y="2030730"/>
            <a:ext cx="2353945" cy="1701800"/>
          </a:xfrm>
          <a:prstGeom prst="rect">
            <a:avLst/>
          </a:prstGeom>
        </p:spPr>
      </p:pic>
      <p:pic>
        <p:nvPicPr>
          <p:cNvPr id="6" name="图片 5" descr="千库网_五支粉嫩的彩色铅笔_元素编号11078803"/>
          <p:cNvPicPr>
            <a:picLocks noChangeAspect="1"/>
          </p:cNvPicPr>
          <p:nvPr/>
        </p:nvPicPr>
        <p:blipFill>
          <a:blip r:embed="rId2"/>
          <a:srcRect l="25921" t="10219" r="26627" b="7582"/>
          <a:stretch>
            <a:fillRect/>
          </a:stretch>
        </p:blipFill>
        <p:spPr>
          <a:xfrm>
            <a:off x="5809615" y="2030730"/>
            <a:ext cx="981710" cy="1701800"/>
          </a:xfrm>
          <a:prstGeom prst="rect">
            <a:avLst/>
          </a:prstGeom>
        </p:spPr>
      </p:pic>
      <p:pic>
        <p:nvPicPr>
          <p:cNvPr id="7" name="图片 6" descr="千库网_清洁删除橡皮擦humano2_元素编号121113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1420495"/>
            <a:ext cx="2871470" cy="28714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49755" y="389509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铅笔盒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4205" y="38950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铅笔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7805" y="386969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橡皮擦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1390" y="4527550"/>
            <a:ext cx="28752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尽量简洁、实用，不宜太花俏，大小适中，功能不要太多</a:t>
            </a:r>
            <a:endParaRPr lang="zh-CN" altLang="en-US" sz="1400" dirty="0">
              <a:solidFill>
                <a:srgbClr val="A4644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8190" y="4527550"/>
            <a:ext cx="28752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每天在铅笔盒里准备5支左右削好的HB铅笔,三棱形、六棱形。（中午或晚上回家削好，1-2年级不能使用自动铅笔。）</a:t>
            </a:r>
            <a:endParaRPr lang="zh-CN" altLang="en-US" sz="1400" dirty="0">
              <a:solidFill>
                <a:srgbClr val="A4644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80400" y="4527550"/>
            <a:ext cx="28752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要擦得干净，保证质量.</a:t>
            </a:r>
            <a:endParaRPr lang="zh-CN" altLang="en-US" sz="1600" dirty="0">
              <a:solidFill>
                <a:srgbClr val="A4644F"/>
              </a:solidFill>
              <a:latin typeface="+mj-ea"/>
              <a:ea typeface="+mj-ea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53230" y="1744345"/>
            <a:ext cx="0" cy="455168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23225" y="1744345"/>
            <a:ext cx="0" cy="455168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8"/>
          <p:cNvPicPr>
            <a:picLocks noChangeAspect="1"/>
          </p:cNvPicPr>
          <p:nvPr/>
        </p:nvPicPr>
        <p:blipFill>
          <a:blip r:embed="rId4"/>
          <a:srcRect l="3619" t="6628" r="3630" b="54913"/>
          <a:stretch>
            <a:fillRect/>
          </a:stretch>
        </p:blipFill>
        <p:spPr>
          <a:xfrm>
            <a:off x="0" y="5826125"/>
            <a:ext cx="12191365" cy="1031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千库网_卡通手绘学生数学用具直尺_元素编号10737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1066800"/>
            <a:ext cx="1765935" cy="1767205"/>
          </a:xfrm>
          <a:prstGeom prst="rect">
            <a:avLst/>
          </a:prstGeom>
        </p:spPr>
      </p:pic>
      <p:pic>
        <p:nvPicPr>
          <p:cNvPr id="3" name="图片 2" descr="千库网_彩铅笔筒书籍png_元素编号10907591"/>
          <p:cNvPicPr>
            <a:picLocks noChangeAspect="1"/>
          </p:cNvPicPr>
          <p:nvPr/>
        </p:nvPicPr>
        <p:blipFill>
          <a:blip r:embed="rId2"/>
          <a:srcRect l="17551" t="8712" r="19318" b="7323"/>
          <a:stretch>
            <a:fillRect/>
          </a:stretch>
        </p:blipFill>
        <p:spPr>
          <a:xfrm>
            <a:off x="5041900" y="941070"/>
            <a:ext cx="1608455" cy="2140585"/>
          </a:xfrm>
          <a:prstGeom prst="rect">
            <a:avLst/>
          </a:prstGeom>
        </p:spPr>
      </p:pic>
      <p:pic>
        <p:nvPicPr>
          <p:cNvPr id="4" name="图片 3" descr="千库网_校园文具书皮手绘插画_元素编号11140841"/>
          <p:cNvPicPr>
            <a:picLocks noChangeAspect="1"/>
          </p:cNvPicPr>
          <p:nvPr/>
        </p:nvPicPr>
        <p:blipFill>
          <a:blip r:embed="rId3"/>
          <a:srcRect l="3958" t="10417" r="2292" b="12708"/>
          <a:stretch>
            <a:fillRect/>
          </a:stretch>
        </p:blipFill>
        <p:spPr>
          <a:xfrm>
            <a:off x="8636000" y="1078230"/>
            <a:ext cx="2276475" cy="1866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" y="3435350"/>
            <a:ext cx="24307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15CM——20CM均可，塑料的，刻度清晰，能放进铅笔盒，不要太花哨，要有直线和波浪线两面。</a:t>
            </a:r>
            <a:endParaRPr lang="zh-CN" altLang="en-US" sz="1400" dirty="0">
              <a:solidFill>
                <a:srgbClr val="A4644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9755" y="28409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直尺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4205" y="320929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彩铅笔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7805" y="318389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包书皮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2660" y="3803650"/>
            <a:ext cx="243078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以备上课用，不要太大</a:t>
            </a:r>
            <a:endParaRPr lang="zh-CN" altLang="en-US" sz="1400" dirty="0">
              <a:solidFill>
                <a:srgbClr val="A4644F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22323" y="3803650"/>
            <a:ext cx="24180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rgbClr val="A4644F"/>
                </a:solidFill>
                <a:latin typeface="+mj-ea"/>
                <a:ea typeface="+mj-ea"/>
                <a:sym typeface="+mn-ea"/>
              </a:rPr>
              <a:t>透明的书皮套，贴上标签。</a:t>
            </a:r>
            <a:endParaRPr lang="zh-CN" altLang="en-US" sz="1400" dirty="0">
              <a:solidFill>
                <a:srgbClr val="A4644F"/>
              </a:solidFill>
              <a:latin typeface="+mj-ea"/>
              <a:ea typeface="+mj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53230" y="702945"/>
            <a:ext cx="0" cy="422465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23225" y="702945"/>
            <a:ext cx="0" cy="407225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8"/>
          <p:cNvPicPr>
            <a:picLocks noChangeAspect="1"/>
          </p:cNvPicPr>
          <p:nvPr/>
        </p:nvPicPr>
        <p:blipFill>
          <a:blip r:embed="rId4"/>
          <a:srcRect l="3619" t="6628" r="3630" b="54913"/>
          <a:stretch>
            <a:fillRect/>
          </a:stretch>
        </p:blipFill>
        <p:spPr>
          <a:xfrm>
            <a:off x="0" y="5826125"/>
            <a:ext cx="12191365" cy="103187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092200" y="4927600"/>
            <a:ext cx="10007600" cy="1511300"/>
          </a:xfrm>
          <a:prstGeom prst="roundRect">
            <a:avLst/>
          </a:prstGeom>
          <a:solidFill>
            <a:schemeClr val="bg1"/>
          </a:solidFill>
          <a:ln>
            <a:solidFill>
              <a:srgbClr val="A464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05865" y="5222240"/>
            <a:ext cx="99434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</a:pPr>
            <a:r>
              <a:rPr lang="zh-CN" altLang="en-US" b="1" dirty="0">
                <a:solidFill>
                  <a:srgbClr val="A4644F"/>
                </a:solidFill>
                <a:latin typeface="+mj-ea"/>
                <a:ea typeface="+mj-ea"/>
                <a:cs typeface="+mj-ea"/>
                <a:sym typeface="+mn-ea"/>
              </a:rPr>
              <a:t>以上的所有用具都要写上或贴上孩子的名字，以免丢失找不到或是无人认领。</a:t>
            </a:r>
            <a:endParaRPr lang="zh-CN" altLang="en-US" b="1" dirty="0">
              <a:solidFill>
                <a:srgbClr val="A4644F"/>
              </a:solidFill>
              <a:latin typeface="+mj-ea"/>
              <a:ea typeface="+mj-ea"/>
              <a:cs typeface="+mj-ea"/>
            </a:endParaRPr>
          </a:p>
          <a:p>
            <a:pPr indent="457200" algn="ctr" fontAlgn="auto">
              <a:lnSpc>
                <a:spcPct val="150000"/>
              </a:lnSpc>
            </a:pPr>
            <a:r>
              <a:rPr lang="zh-CN" altLang="en-US" b="1" dirty="0">
                <a:solidFill>
                  <a:srgbClr val="A4644F"/>
                </a:solidFill>
                <a:latin typeface="+mj-ea"/>
                <a:ea typeface="+mj-ea"/>
                <a:cs typeface="+mj-ea"/>
                <a:sym typeface="+mn-ea"/>
              </a:rPr>
              <a:t>所有学习用品要安全、简单，太花哨或功能太多的文具会影响孩子上课专心听讲。</a:t>
            </a:r>
            <a:endParaRPr lang="zh-CN" altLang="en-US" b="1" dirty="0">
              <a:solidFill>
                <a:srgbClr val="A4644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8"/>
          <p:cNvPicPr>
            <a:picLocks noChangeAspect="1"/>
          </p:cNvPicPr>
          <p:nvPr/>
        </p:nvPicPr>
        <p:blipFill>
          <a:blip r:embed="rId1"/>
          <a:srcRect l="3619" t="6628" r="3630" b="54913"/>
          <a:stretch>
            <a:fillRect/>
          </a:stretch>
        </p:blipFill>
        <p:spPr>
          <a:xfrm>
            <a:off x="0" y="5826125"/>
            <a:ext cx="12191365" cy="1031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985" y="730250"/>
            <a:ext cx="28130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4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作业要求：</a:t>
            </a:r>
            <a:endParaRPr lang="zh-CN" altLang="en-US" sz="4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3" name="图片 2" descr="千库网_卡通妈妈辅导孩子做作业PNG素材_元素编号120255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0" y="1002665"/>
            <a:ext cx="6642735" cy="664273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77850" y="22161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01</a:t>
            </a:r>
            <a:endParaRPr lang="en-US" altLang="zh-CN"/>
          </a:p>
        </p:txBody>
      </p:sp>
      <p:sp>
        <p:nvSpPr>
          <p:cNvPr id="6" name="椭圆 5"/>
          <p:cNvSpPr/>
          <p:nvPr/>
        </p:nvSpPr>
        <p:spPr>
          <a:xfrm>
            <a:off x="577850" y="32448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02</a:t>
            </a:r>
            <a:endParaRPr lang="en-US" altLang="zh-CN"/>
          </a:p>
        </p:txBody>
      </p:sp>
      <p:sp>
        <p:nvSpPr>
          <p:cNvPr id="7" name="椭圆 6"/>
          <p:cNvSpPr/>
          <p:nvPr/>
        </p:nvSpPr>
        <p:spPr>
          <a:xfrm>
            <a:off x="577850" y="4368165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03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1432560" y="2254885"/>
            <a:ext cx="4983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给孩子准备专门记作业的本子（作业登记本）。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32560" y="3006725"/>
            <a:ext cx="53517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每天晚上督促检查孩子作业的落实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看看是否完成，是否认真，争取做到保质保量。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32560" y="4155440"/>
            <a:ext cx="55892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孩子在家做作业的时候，要求家长关注孩子的写字姿势，并让孩子认真对待每天的家庭作业。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768350" y="12128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04</a:t>
            </a:r>
            <a:endParaRPr lang="en-US" altLang="zh-CN"/>
          </a:p>
        </p:txBody>
      </p:sp>
      <p:sp>
        <p:nvSpPr>
          <p:cNvPr id="6" name="椭圆 5"/>
          <p:cNvSpPr/>
          <p:nvPr/>
        </p:nvSpPr>
        <p:spPr>
          <a:xfrm>
            <a:off x="768350" y="27368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05</a:t>
            </a:r>
            <a:endParaRPr lang="en-US" altLang="zh-CN"/>
          </a:p>
        </p:txBody>
      </p:sp>
      <p:sp>
        <p:nvSpPr>
          <p:cNvPr id="7" name="椭圆 6"/>
          <p:cNvSpPr/>
          <p:nvPr/>
        </p:nvSpPr>
        <p:spPr>
          <a:xfrm>
            <a:off x="768350" y="4495165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622425" y="1442085"/>
            <a:ext cx="49472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  <a:sym typeface="+mn-ea"/>
              </a:rPr>
              <a:t>对孩子的书写要严格要求，要求做到工整，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连线题要用尺子来连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，从小养成良好的学习习惯。</a:t>
            </a:r>
            <a:endParaRPr lang="zh-CN" altLang="en-US" sz="1600" dirty="0"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5125" y="2999105"/>
            <a:ext cx="49352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1600" dirty="0">
                <a:latin typeface="+mj-ea"/>
                <a:ea typeface="+mj-ea"/>
                <a:sym typeface="+mn-ea"/>
              </a:rPr>
              <a:t>做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完</a:t>
            </a:r>
            <a:r>
              <a:rPr lang="zh-CN" altLang="zh-CN" sz="1600" dirty="0">
                <a:latin typeface="+mj-ea"/>
                <a:ea typeface="+mj-ea"/>
                <a:sym typeface="+mn-ea"/>
              </a:rPr>
              <a:t>作业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后</a:t>
            </a:r>
            <a:r>
              <a:rPr lang="zh-CN" altLang="zh-CN" sz="1600" dirty="0">
                <a:latin typeface="+mj-ea"/>
                <a:ea typeface="+mj-ea"/>
                <a:sym typeface="+mn-ea"/>
              </a:rPr>
              <a:t>要求孩子先</a:t>
            </a:r>
            <a:r>
              <a:rPr lang="zh-CN" altLang="zh-CN" sz="1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复习</a:t>
            </a:r>
            <a:r>
              <a:rPr lang="zh-CN" altLang="zh-CN" sz="1600" dirty="0">
                <a:latin typeface="+mj-ea"/>
                <a:ea typeface="+mj-ea"/>
                <a:sym typeface="+mn-ea"/>
              </a:rPr>
              <a:t>当天学过的内容</a:t>
            </a:r>
            <a:r>
              <a:rPr lang="en-US" altLang="zh-CN" sz="1600" dirty="0">
                <a:latin typeface="+mj-ea"/>
                <a:ea typeface="+mj-ea"/>
                <a:sym typeface="+mn-ea"/>
              </a:rPr>
              <a:t>，然后再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预习后面的内容。</a:t>
            </a:r>
            <a:endParaRPr lang="zh-CN" altLang="en-US" sz="1600" dirty="0"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2425" y="4582160"/>
            <a:ext cx="51835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  <a:sym typeface="+mn-ea"/>
              </a:rPr>
              <a:t>让孩子养成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预习的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习惯。（大声读课文，正确、通顺；数学准备学具，其他学科准备相关物品。）</a:t>
            </a:r>
            <a:endParaRPr lang="zh-CN" altLang="en-US" sz="1600" dirty="0">
              <a:latin typeface="+mj-ea"/>
              <a:ea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35125" y="1121410"/>
            <a:ext cx="1454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书写整齐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5125" y="2653030"/>
            <a:ext cx="1454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课后复习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22425" y="4263390"/>
            <a:ext cx="1454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课前预习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12" name="图片 11" descr="8"/>
          <p:cNvPicPr>
            <a:picLocks noChangeAspect="1"/>
          </p:cNvPicPr>
          <p:nvPr/>
        </p:nvPicPr>
        <p:blipFill>
          <a:blip r:embed="rId1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  <p:pic>
        <p:nvPicPr>
          <p:cNvPr id="11" name="图片 10" descr="千库网_学习的小女孩免抠元素_元素编号118492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299210"/>
            <a:ext cx="6096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1"/>
          <p:cNvPicPr>
            <a:picLocks noChangeAspect="1"/>
          </p:cNvPicPr>
          <p:nvPr/>
        </p:nvPicPr>
        <p:blipFill>
          <a:blip r:embed="rId1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793750" y="17589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07</a:t>
            </a:r>
            <a:endParaRPr lang="en-US" altLang="zh-CN"/>
          </a:p>
        </p:txBody>
      </p:sp>
      <p:sp>
        <p:nvSpPr>
          <p:cNvPr id="6" name="椭圆 5"/>
          <p:cNvSpPr/>
          <p:nvPr/>
        </p:nvSpPr>
        <p:spPr>
          <a:xfrm>
            <a:off x="6381750" y="1758950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08</a:t>
            </a:r>
            <a:endParaRPr lang="en-US" altLang="zh-CN"/>
          </a:p>
        </p:txBody>
      </p:sp>
      <p:sp>
        <p:nvSpPr>
          <p:cNvPr id="7" name="椭圆 6"/>
          <p:cNvSpPr/>
          <p:nvPr/>
        </p:nvSpPr>
        <p:spPr>
          <a:xfrm>
            <a:off x="793750" y="3709035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09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660525" y="2127885"/>
            <a:ext cx="44272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  <a:sym typeface="+mn-ea"/>
              </a:rPr>
              <a:t>不管有没有作业，都要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要求孩子读书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。尤其是在拼音方面一定要让孩子多拼！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1870" y="2260600"/>
            <a:ext cx="3230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1600" dirty="0">
                <a:latin typeface="+mj-ea"/>
                <a:ea typeface="+mj-ea"/>
                <a:sym typeface="+mn-ea"/>
              </a:rPr>
              <a:t>注重古诗词的积累，多读课外书！</a:t>
            </a:r>
            <a:endParaRPr lang="zh-CN" altLang="en-US" sz="1600" dirty="0"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2590" y="3907155"/>
            <a:ext cx="43491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  <a:sym typeface="+mn-ea"/>
              </a:rPr>
              <a:t>关注孩子每次单元测试卷</a:t>
            </a:r>
            <a:r>
              <a:rPr lang="en-US" altLang="zh-CN" sz="1600" dirty="0">
                <a:latin typeface="+mj-ea"/>
                <a:ea typeface="+mj-ea"/>
                <a:sym typeface="+mn-ea"/>
              </a:rPr>
              <a:t>，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看看孩子的弱项，并根据弱项进行复习指导，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试卷要签名，签意见</a:t>
            </a:r>
            <a:r>
              <a:rPr lang="zh-CN" altLang="en-US" sz="1600" dirty="0">
                <a:latin typeface="+mj-ea"/>
                <a:ea typeface="+mj-ea"/>
                <a:sym typeface="+mn-ea"/>
              </a:rPr>
              <a:t>。意见签在卷面台头上面。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1870" y="3907155"/>
            <a:ext cx="43173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  <a:cs typeface="+mj-ea"/>
                <a:sym typeface="+mn-ea"/>
              </a:rPr>
              <a:t>认真对待口头作业。（朗读、背诵作业认真检查过关，每天保证至少30分钟的阅读时间：课内、背诵15分钟，课外亲子阅读15分钟。）</a:t>
            </a:r>
            <a:endParaRPr lang="zh-CN" altLang="en-US" sz="1600">
              <a:latin typeface="+mj-ea"/>
              <a:ea typeface="+mj-ea"/>
              <a:cs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75730" y="3709035"/>
            <a:ext cx="648335" cy="648335"/>
          </a:xfrm>
          <a:prstGeom prst="ellipse">
            <a:avLst/>
          </a:prstGeom>
          <a:solidFill>
            <a:srgbClr val="A46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10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1660525" y="1667510"/>
            <a:ext cx="1454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多读书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10425" y="1667510"/>
            <a:ext cx="19939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积累古诗词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72590" y="3582035"/>
            <a:ext cx="19939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复习指导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41870" y="3446780"/>
            <a:ext cx="19939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2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</a:rPr>
              <a:t>口头作业</a:t>
            </a:r>
            <a:endParaRPr lang="zh-CN" altLang="en-US" sz="2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15" name="图片 14" descr="8"/>
          <p:cNvPicPr>
            <a:picLocks noChangeAspect="1"/>
          </p:cNvPicPr>
          <p:nvPr/>
        </p:nvPicPr>
        <p:blipFill>
          <a:blip r:embed="rId2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1"/>
          <p:cNvPicPr>
            <a:picLocks noChangeAspect="1"/>
          </p:cNvPicPr>
          <p:nvPr/>
        </p:nvPicPr>
        <p:blipFill>
          <a:blip r:embed="rId1"/>
          <a:srcRect l="10442" t="23624"/>
          <a:stretch>
            <a:fillRect/>
          </a:stretch>
        </p:blipFill>
        <p:spPr>
          <a:xfrm>
            <a:off x="0" y="0"/>
            <a:ext cx="4681855" cy="2494280"/>
          </a:xfrm>
          <a:prstGeom prst="rect">
            <a:avLst/>
          </a:prstGeom>
        </p:spPr>
      </p:pic>
      <p:pic>
        <p:nvPicPr>
          <p:cNvPr id="15" name="图片 14" descr="8"/>
          <p:cNvPicPr>
            <a:picLocks noChangeAspect="1"/>
          </p:cNvPicPr>
          <p:nvPr/>
        </p:nvPicPr>
        <p:blipFill>
          <a:blip r:embed="rId2"/>
          <a:srcRect l="3619" t="6628" r="3630" b="54913"/>
          <a:stretch>
            <a:fillRect/>
          </a:stretch>
        </p:blipFill>
        <p:spPr>
          <a:xfrm>
            <a:off x="0" y="5589905"/>
            <a:ext cx="12191365" cy="1268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8885" y="2095500"/>
            <a:ext cx="56216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dirty="0">
                <a:solidFill>
                  <a:srgbClr val="B16B3E"/>
                </a:solidFill>
                <a:latin typeface="+mj-ea"/>
                <a:ea typeface="+mj-ea"/>
                <a:cs typeface="+mj-ea"/>
                <a:sym typeface="+mn-ea"/>
              </a:rPr>
              <a:t>上小学后，孩子上课和完成作业很大程度上需要较强的坚持性。家长可以有意识地延长孩子注意力集中的时间。孩子做功课的时候，尽量在旁边辅导，可以及时帮助，提高学习效率。等到孩子养成独立完成功课的习惯后，家长再由辅导转到督促和检查上。</a:t>
            </a:r>
            <a:endParaRPr lang="zh-CN" altLang="en-US" dirty="0">
              <a:solidFill>
                <a:srgbClr val="B16B3E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5085" y="1327150"/>
            <a:ext cx="588581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zh-CN" altLang="en-US" sz="4400" normalizeH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A4644F"/>
                </a:solidFill>
                <a:latin typeface="字魂27号-布丁体" panose="00000500000000000000" charset="-122"/>
                <a:ea typeface="字魂27号-布丁体" panose="00000500000000000000" charset="-122"/>
                <a:cs typeface="字魂27号-布丁体" panose="00000500000000000000" charset="-122"/>
                <a:sym typeface="+mn-ea"/>
              </a:rPr>
              <a:t>注重作业辅导</a:t>
            </a:r>
            <a:endParaRPr lang="zh-CN" altLang="en-US" sz="4400" normalizeH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A4644F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4" name="图片 3" descr="千库网_学习系列之爸爸辅导孩子在写作业_元素编号114935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050" y="1101725"/>
            <a:ext cx="5949950" cy="5949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宽屏</PresentationFormat>
  <Paragraphs>223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字魂27号-布丁体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刘影</dc:creator>
  <cp:lastModifiedBy>铭</cp:lastModifiedBy>
  <cp:revision>10</cp:revision>
  <dcterms:created xsi:type="dcterms:W3CDTF">2020-08-25T11:56:00Z</dcterms:created>
  <dcterms:modified xsi:type="dcterms:W3CDTF">2022-01-14T06:21:22Z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v1.0_mb_QM6y518o0Z2j4pcNXhGRWg==</vt:lpwstr>
  </property>
  <property fmtid="{D5CDD505-2E9C-101B-9397-08002B2CF9AE}" pid="4" name="ICV">
    <vt:lpwstr>AB5767B67E6F437495B466B08439FC94</vt:lpwstr>
  </property>
</Properties>
</file>