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sldIdLst>
    <p:sldId id="256" r:id="rId4"/>
    <p:sldId id="257" r:id="rId5"/>
    <p:sldId id="258" r:id="rId6"/>
    <p:sldId id="263" r:id="rId7"/>
    <p:sldId id="259" r:id="rId8"/>
    <p:sldId id="264" r:id="rId9"/>
    <p:sldId id="265" r:id="rId10"/>
    <p:sldId id="266" r:id="rId11"/>
    <p:sldId id="260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61" r:id="rId21"/>
    <p:sldId id="275" r:id="rId22"/>
    <p:sldId id="262" r:id="rId23"/>
    <p:sldId id="276" r:id="rId24"/>
    <p:sldId id="278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6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-2310" y="-1146"/>
      </p:cViewPr>
      <p:guideLst>
        <p:guide orient="horz" pos="2160"/>
        <p:guide pos="383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jieri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C5D5-6EAA-418C-AF51-85EBCD98D2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7126F-2F23-48C3-B897-42FE57AFAE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 advTm="3000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C5D5-6EAA-418C-AF51-85EBCD98D2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7126F-2F23-48C3-B897-42FE57AFAE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 advTm="3000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C5D5-6EAA-418C-AF51-85EBCD98D2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7126F-2F23-48C3-B897-42FE57AFAE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 advTm="3000">
    <p:pull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C5D5-6EAA-418C-AF51-85EBCD98D2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7126F-2F23-48C3-B897-42FE57AFAE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 advTm="3000">
    <p:pull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C5D5-6EAA-418C-AF51-85EBCD98D2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7126F-2F23-48C3-B897-42FE57AFAE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 advTm="3000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C5D5-6EAA-418C-AF51-85EBCD98D2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7126F-2F23-48C3-B897-42FE57AFAE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 advTm="3000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C5D5-6EAA-418C-AF51-85EBCD98D2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7126F-2F23-48C3-B897-42FE57AFAE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 advTm="3000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C5D5-6EAA-418C-AF51-85EBCD98D2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7126F-2F23-48C3-B897-42FE57AFAE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 advTm="3000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C5D5-6EAA-418C-AF51-85EBCD98D2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7126F-2F23-48C3-B897-42FE57AFAEF6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920732" y="6739570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节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日</a:t>
            </a:r>
            <a:r>
              <a:rPr lang="en-US" altLang="zh-CN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ea typeface="微软雅黑" panose="020B0503020204020204" pitchFamily="34" charset="-122"/>
              </a:rPr>
              <a:t>http://www.1ppt.com/jieri/</a:t>
            </a:r>
            <a:endParaRPr lang="en-US" altLang="zh-CN" sz="100" dirty="0" smtClean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Tm="3000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C5D5-6EAA-418C-AF51-85EBCD98D2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7126F-2F23-48C3-B897-42FE57AFAE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 advTm="3000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C5D5-6EAA-418C-AF51-85EBCD98D2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7126F-2F23-48C3-B897-42FE57AFAE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 advTm="3000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8C5D5-6EAA-418C-AF51-85EBCD98D2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57126F-2F23-48C3-B897-42FE57AFAE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 advTm="3000">
    <p:pull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68C5D5-6EAA-418C-AF51-85EBCD98D2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57126F-2F23-48C3-B897-42FE57AFAEF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 advTm="3000">
    <p:pull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6.png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8.png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9.png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.png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5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 flipH="1">
            <a:off x="0" y="1"/>
            <a:ext cx="12192000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8021255" y="-1574158"/>
            <a:ext cx="4393686" cy="68580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913977" y="1738730"/>
            <a:ext cx="49218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cs typeface="+mn-ea"/>
                <a:sym typeface="+mn-lt"/>
              </a:rPr>
              <a:t>活动策划</a:t>
            </a:r>
            <a:endParaRPr lang="zh-CN" altLang="en-US" sz="3200" dirty="0"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2689185" y="-1387155"/>
            <a:ext cx="6813630" cy="10025848"/>
          </a:xfrm>
          <a:prstGeom prst="rect">
            <a:avLst/>
          </a:prstGeom>
        </p:spPr>
      </p:pic>
    </p:spTree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90777" y="840587"/>
            <a:ext cx="5992264" cy="70788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4000" dirty="0">
                <a:cs typeface="+mn-ea"/>
                <a:sym typeface="+mn-lt"/>
              </a:rPr>
              <a:t>健康</a:t>
            </a:r>
            <a:r>
              <a:rPr lang="en-US" altLang="zh-CN" sz="4000" dirty="0">
                <a:cs typeface="+mn-ea"/>
                <a:sym typeface="+mn-lt"/>
              </a:rPr>
              <a:t>《</a:t>
            </a:r>
            <a:r>
              <a:rPr lang="zh-CN" altLang="en-US" sz="4000" dirty="0">
                <a:cs typeface="+mn-ea"/>
                <a:sym typeface="+mn-lt"/>
              </a:rPr>
              <a:t>多吃粗粮身体好</a:t>
            </a:r>
            <a:r>
              <a:rPr lang="en-US" altLang="zh-CN" sz="4000" dirty="0">
                <a:cs typeface="+mn-ea"/>
                <a:sym typeface="+mn-lt"/>
              </a:rPr>
              <a:t>》 </a:t>
            </a:r>
            <a:endParaRPr lang="en-US" altLang="zh-CN" sz="4000" dirty="0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02936" y="1926281"/>
            <a:ext cx="502706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cs typeface="+mn-ea"/>
                <a:sym typeface="+mn-lt"/>
              </a:rPr>
              <a:t>活动目标： </a:t>
            </a:r>
            <a:endParaRPr lang="zh-CN" altLang="en-US" sz="2000" b="1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cs typeface="+mn-ea"/>
                <a:sym typeface="+mn-lt"/>
              </a:rPr>
              <a:t>1.</a:t>
            </a:r>
            <a:r>
              <a:rPr lang="zh-CN" altLang="en-US" sz="2000" b="1" dirty="0">
                <a:cs typeface="+mn-ea"/>
                <a:sym typeface="+mn-lt"/>
              </a:rPr>
              <a:t>了解各种粗粮的名称，感知它们基本的外形特征，并用清楚、正确的语言进行表达和交流。</a:t>
            </a:r>
            <a:endParaRPr lang="zh-CN" altLang="en-US" sz="2000" b="1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cs typeface="+mn-ea"/>
                <a:sym typeface="+mn-lt"/>
              </a:rPr>
              <a:t>2.</a:t>
            </a:r>
            <a:r>
              <a:rPr lang="zh-CN" altLang="en-US" sz="2000" b="1" dirty="0">
                <a:cs typeface="+mn-ea"/>
                <a:sym typeface="+mn-lt"/>
              </a:rPr>
              <a:t>能主动地参与粗粮的观察与操作活动，合作地完成操作任务。</a:t>
            </a:r>
            <a:endParaRPr lang="zh-CN" altLang="en-US" sz="2000" b="1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cs typeface="+mn-ea"/>
                <a:sym typeface="+mn-lt"/>
              </a:rPr>
              <a:t>3.</a:t>
            </a:r>
            <a:r>
              <a:rPr lang="zh-CN" altLang="en-US" sz="2000" b="1" dirty="0">
                <a:cs typeface="+mn-ea"/>
                <a:sym typeface="+mn-lt"/>
              </a:rPr>
              <a:t>了解粗粮对人体健康的作用，懂得要爱惜粮食。</a:t>
            </a:r>
            <a:endParaRPr lang="zh-CN" altLang="en-US" sz="2000" b="1" dirty="0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712302" y="-1849120"/>
            <a:ext cx="5818643" cy="44094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239520" y="1281254"/>
            <a:ext cx="3336629" cy="4736159"/>
          </a:xfrm>
          <a:prstGeom prst="rect">
            <a:avLst/>
          </a:prstGeom>
        </p:spPr>
      </p:pic>
    </p:spTree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90777" y="840587"/>
            <a:ext cx="5992264" cy="70788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4000" dirty="0">
                <a:cs typeface="+mn-ea"/>
                <a:sym typeface="+mn-lt"/>
              </a:rPr>
              <a:t>数学</a:t>
            </a:r>
            <a:r>
              <a:rPr lang="en-US" altLang="zh-CN" sz="4000" dirty="0">
                <a:cs typeface="+mn-ea"/>
                <a:sym typeface="+mn-lt"/>
              </a:rPr>
              <a:t>《</a:t>
            </a:r>
            <a:r>
              <a:rPr lang="zh-CN" altLang="en-US" sz="4000" dirty="0">
                <a:cs typeface="+mn-ea"/>
                <a:sym typeface="+mn-lt"/>
              </a:rPr>
              <a:t>数一数</a:t>
            </a:r>
            <a:r>
              <a:rPr lang="en-US" altLang="zh-CN" sz="4000" dirty="0">
                <a:cs typeface="+mn-ea"/>
                <a:sym typeface="+mn-lt"/>
              </a:rPr>
              <a:t>》</a:t>
            </a:r>
            <a:endParaRPr lang="en-US" altLang="zh-CN" sz="4000" dirty="0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02936" y="2218904"/>
            <a:ext cx="454954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cs typeface="+mn-ea"/>
                <a:sym typeface="+mn-lt"/>
              </a:rPr>
              <a:t>活动目标： </a:t>
            </a:r>
            <a:endParaRPr lang="zh-CN" altLang="en-US" sz="2000" b="1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2000" b="1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cs typeface="+mn-ea"/>
                <a:sym typeface="+mn-lt"/>
              </a:rPr>
              <a:t>1.</a:t>
            </a:r>
            <a:r>
              <a:rPr lang="zh-CN" altLang="en-US" sz="2000" b="1" dirty="0">
                <a:cs typeface="+mn-ea"/>
                <a:sym typeface="+mn-lt"/>
              </a:rPr>
              <a:t>感知玉米的排列方式，学习用合适的方法做标记，正确计数玉米的列数。 </a:t>
            </a:r>
            <a:endParaRPr lang="zh-CN" altLang="en-US" sz="2000" b="1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cs typeface="+mn-ea"/>
                <a:sym typeface="+mn-lt"/>
              </a:rPr>
              <a:t>2.</a:t>
            </a:r>
            <a:r>
              <a:rPr lang="zh-CN" altLang="en-US" sz="2000" b="1" dirty="0">
                <a:cs typeface="+mn-ea"/>
                <a:sym typeface="+mn-lt"/>
              </a:rPr>
              <a:t>探索玉米列数是双数的规律。 </a:t>
            </a:r>
            <a:endParaRPr lang="zh-CN" altLang="en-US" sz="2000" b="1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cs typeface="+mn-ea"/>
                <a:sym typeface="+mn-lt"/>
              </a:rPr>
              <a:t>3.</a:t>
            </a:r>
            <a:r>
              <a:rPr lang="zh-CN" altLang="en-US" sz="2000" b="1" dirty="0">
                <a:cs typeface="+mn-ea"/>
                <a:sym typeface="+mn-lt"/>
              </a:rPr>
              <a:t>激发幼儿对数学的兴趣，培养幼儿积极关注身边事物的情感态度。</a:t>
            </a:r>
            <a:endParaRPr lang="zh-CN" altLang="en-US" sz="2000" b="1" dirty="0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712302" y="-1849120"/>
            <a:ext cx="5818643" cy="44094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21051" y="557530"/>
            <a:ext cx="5742940" cy="5742940"/>
          </a:xfrm>
          <a:prstGeom prst="rect">
            <a:avLst/>
          </a:prstGeom>
        </p:spPr>
      </p:pic>
    </p:spTree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90777" y="840587"/>
            <a:ext cx="5992264" cy="70788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4000" dirty="0">
                <a:cs typeface="+mn-ea"/>
                <a:sym typeface="+mn-lt"/>
              </a:rPr>
              <a:t>语言</a:t>
            </a:r>
            <a:r>
              <a:rPr lang="en-US" altLang="zh-CN" sz="4000" dirty="0">
                <a:cs typeface="+mn-ea"/>
                <a:sym typeface="+mn-lt"/>
              </a:rPr>
              <a:t>《</a:t>
            </a:r>
            <a:r>
              <a:rPr lang="zh-CN" altLang="en-US" sz="4000" dirty="0">
                <a:cs typeface="+mn-ea"/>
                <a:sym typeface="+mn-lt"/>
              </a:rPr>
              <a:t>腊日</a:t>
            </a:r>
            <a:r>
              <a:rPr lang="en-US" altLang="zh-CN" sz="4000" dirty="0">
                <a:cs typeface="+mn-ea"/>
                <a:sym typeface="+mn-lt"/>
              </a:rPr>
              <a:t>》</a:t>
            </a:r>
            <a:endParaRPr lang="en-US" altLang="zh-CN" sz="4000" dirty="0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02936" y="1988127"/>
            <a:ext cx="454954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cs typeface="+mn-ea"/>
                <a:sym typeface="+mn-lt"/>
              </a:rPr>
              <a:t>活动目标： </a:t>
            </a:r>
            <a:endParaRPr lang="zh-CN" altLang="en-US" sz="2000" b="1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2000" b="1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cs typeface="+mn-ea"/>
                <a:sym typeface="+mn-lt"/>
              </a:rPr>
              <a:t>1.</a:t>
            </a:r>
            <a:r>
              <a:rPr lang="zh-CN" altLang="en-US" sz="2000" b="1" dirty="0">
                <a:cs typeface="+mn-ea"/>
                <a:sym typeface="+mn-lt"/>
              </a:rPr>
              <a:t>了解中国的传统节日</a:t>
            </a:r>
            <a:r>
              <a:rPr lang="en-US" altLang="zh-CN" sz="2000" b="1" dirty="0">
                <a:cs typeface="+mn-ea"/>
                <a:sym typeface="+mn-lt"/>
              </a:rPr>
              <a:t>—</a:t>
            </a:r>
            <a:r>
              <a:rPr lang="zh-CN" altLang="en-US" sz="2000" b="1" dirty="0">
                <a:cs typeface="+mn-ea"/>
                <a:sym typeface="+mn-lt"/>
              </a:rPr>
              <a:t>腊八节的习俗，表达人们对生活的热爱，对美好情感的追求。 </a:t>
            </a:r>
            <a:endParaRPr lang="zh-CN" altLang="en-US" sz="2000" b="1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cs typeface="+mn-ea"/>
                <a:sym typeface="+mn-lt"/>
              </a:rPr>
              <a:t>2.</a:t>
            </a:r>
            <a:r>
              <a:rPr lang="zh-CN" altLang="en-US" sz="2000" b="1" dirty="0">
                <a:cs typeface="+mn-ea"/>
                <a:sym typeface="+mn-lt"/>
              </a:rPr>
              <a:t>幼儿喜欢朗读古诗，并能通过声音和动作进行表演。</a:t>
            </a:r>
            <a:endParaRPr lang="zh-CN" altLang="en-US" sz="2000" b="1" dirty="0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712302" y="-1849120"/>
            <a:ext cx="5818643" cy="44094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1158648" y="1178560"/>
            <a:ext cx="4500880" cy="4500880"/>
          </a:xfrm>
          <a:prstGeom prst="rect">
            <a:avLst/>
          </a:prstGeom>
        </p:spPr>
      </p:pic>
    </p:spTree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90777" y="840587"/>
            <a:ext cx="5992264" cy="70788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4000" dirty="0">
                <a:cs typeface="+mn-ea"/>
                <a:sym typeface="+mn-lt"/>
              </a:rPr>
              <a:t>音乐</a:t>
            </a:r>
            <a:r>
              <a:rPr lang="en-US" altLang="zh-CN" sz="4000" dirty="0">
                <a:cs typeface="+mn-ea"/>
                <a:sym typeface="+mn-lt"/>
              </a:rPr>
              <a:t>《</a:t>
            </a:r>
            <a:r>
              <a:rPr lang="zh-CN" altLang="en-US" sz="4000" dirty="0">
                <a:cs typeface="+mn-ea"/>
                <a:sym typeface="+mn-lt"/>
              </a:rPr>
              <a:t>拾豆豆</a:t>
            </a:r>
            <a:r>
              <a:rPr lang="en-US" altLang="zh-CN" sz="4000" dirty="0">
                <a:cs typeface="+mn-ea"/>
                <a:sym typeface="+mn-lt"/>
              </a:rPr>
              <a:t>》 </a:t>
            </a:r>
            <a:endParaRPr lang="en-US" altLang="zh-CN" sz="4000" dirty="0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02936" y="2327673"/>
            <a:ext cx="454954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cs typeface="+mn-ea"/>
                <a:sym typeface="+mn-lt"/>
              </a:rPr>
              <a:t>活动目标： </a:t>
            </a:r>
            <a:endParaRPr lang="zh-CN" altLang="en-US" sz="2000" b="1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2000" b="1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cs typeface="+mn-ea"/>
                <a:sym typeface="+mn-lt"/>
              </a:rPr>
              <a:t>1</a:t>
            </a:r>
            <a:r>
              <a:rPr lang="zh-CN" altLang="en-US" sz="2000" b="1" dirty="0">
                <a:cs typeface="+mn-ea"/>
                <a:sym typeface="+mn-lt"/>
              </a:rPr>
              <a:t>、受和表现京剧曲调的韵味，并边唱边表演 </a:t>
            </a:r>
            <a:endParaRPr lang="zh-CN" altLang="en-US" sz="2000" b="1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cs typeface="+mn-ea"/>
                <a:sym typeface="+mn-lt"/>
              </a:rPr>
              <a:t>2</a:t>
            </a:r>
            <a:r>
              <a:rPr lang="zh-CN" altLang="en-US" sz="2000" b="1" dirty="0">
                <a:cs typeface="+mn-ea"/>
                <a:sym typeface="+mn-lt"/>
              </a:rPr>
              <a:t>．初步懂得丰收不忘爱惜劳动果实的道理</a:t>
            </a:r>
            <a:endParaRPr lang="zh-CN" altLang="en-US" sz="2000" b="1" dirty="0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712302" y="-1849120"/>
            <a:ext cx="5818643" cy="44094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49171" y="1549430"/>
            <a:ext cx="5263950" cy="3582552"/>
          </a:xfrm>
          <a:prstGeom prst="rect">
            <a:avLst/>
          </a:prstGeom>
        </p:spPr>
      </p:pic>
    </p:spTree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90777" y="840587"/>
            <a:ext cx="5992264" cy="70788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4000" dirty="0">
                <a:cs typeface="+mn-ea"/>
                <a:sym typeface="+mn-lt"/>
              </a:rPr>
              <a:t>科学</a:t>
            </a:r>
            <a:r>
              <a:rPr lang="en-US" altLang="zh-CN" sz="4000" dirty="0">
                <a:cs typeface="+mn-ea"/>
                <a:sym typeface="+mn-lt"/>
              </a:rPr>
              <a:t>《</a:t>
            </a:r>
            <a:r>
              <a:rPr lang="zh-CN" altLang="en-US" sz="4000" dirty="0">
                <a:cs typeface="+mn-ea"/>
                <a:sym typeface="+mn-lt"/>
              </a:rPr>
              <a:t>认识各种豆</a:t>
            </a:r>
            <a:r>
              <a:rPr lang="en-US" altLang="zh-CN" sz="4000" dirty="0">
                <a:cs typeface="+mn-ea"/>
                <a:sym typeface="+mn-lt"/>
              </a:rPr>
              <a:t>》 </a:t>
            </a:r>
            <a:endParaRPr lang="en-US" altLang="zh-CN" sz="4000" dirty="0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02936" y="2255472"/>
            <a:ext cx="454954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cs typeface="+mn-ea"/>
                <a:sym typeface="+mn-lt"/>
              </a:rPr>
              <a:t>活动目标： </a:t>
            </a:r>
            <a:endParaRPr lang="zh-CN" altLang="en-US" sz="2000" b="1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2000" b="1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cs typeface="+mn-ea"/>
                <a:sym typeface="+mn-lt"/>
              </a:rPr>
              <a:t>1.</a:t>
            </a:r>
            <a:r>
              <a:rPr lang="zh-CN" altLang="en-US" sz="2000" b="1">
                <a:cs typeface="+mn-ea"/>
                <a:sym typeface="+mn-lt"/>
              </a:rPr>
              <a:t>在感知各种豆类的基础上，引导幼儿大胆表述豆类的特征及用途。 </a:t>
            </a:r>
            <a:endParaRPr lang="zh-CN" altLang="en-US" sz="2000" b="1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cs typeface="+mn-ea"/>
                <a:sym typeface="+mn-lt"/>
              </a:rPr>
              <a:t>2.</a:t>
            </a:r>
            <a:r>
              <a:rPr lang="zh-CN" altLang="en-US" sz="2000" b="1">
                <a:cs typeface="+mn-ea"/>
                <a:sym typeface="+mn-lt"/>
              </a:rPr>
              <a:t>了解、认识各种豆类食品，激发幼儿喜欢吃豆类食品。</a:t>
            </a:r>
            <a:endParaRPr lang="zh-CN" altLang="en-US" sz="2000" b="1" dirty="0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712302" y="-1849120"/>
            <a:ext cx="5818643" cy="44094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 flipH="1">
            <a:off x="0" y="952347"/>
            <a:ext cx="5815323" cy="4409440"/>
          </a:xfrm>
          <a:prstGeom prst="rect">
            <a:avLst/>
          </a:prstGeom>
        </p:spPr>
      </p:pic>
    </p:spTree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90777" y="840587"/>
            <a:ext cx="5992264" cy="70788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4000" dirty="0">
                <a:cs typeface="+mn-ea"/>
                <a:sym typeface="+mn-lt"/>
              </a:rPr>
              <a:t>美术</a:t>
            </a:r>
            <a:r>
              <a:rPr lang="en-US" altLang="zh-CN" sz="4000" dirty="0">
                <a:cs typeface="+mn-ea"/>
                <a:sym typeface="+mn-lt"/>
              </a:rPr>
              <a:t>《</a:t>
            </a:r>
            <a:r>
              <a:rPr lang="zh-CN" altLang="en-US" sz="4000" dirty="0">
                <a:cs typeface="+mn-ea"/>
                <a:sym typeface="+mn-lt"/>
              </a:rPr>
              <a:t>豆豆贴画</a:t>
            </a:r>
            <a:r>
              <a:rPr lang="en-US" altLang="zh-CN" sz="4000" dirty="0">
                <a:cs typeface="+mn-ea"/>
                <a:sym typeface="+mn-lt"/>
              </a:rPr>
              <a:t>》 </a:t>
            </a:r>
            <a:endParaRPr lang="en-US" altLang="zh-CN" sz="4000" dirty="0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02936" y="2560320"/>
            <a:ext cx="4549544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cs typeface="+mn-ea"/>
                <a:sym typeface="+mn-lt"/>
              </a:rPr>
              <a:t>活动目标： </a:t>
            </a:r>
            <a:endParaRPr lang="zh-CN" altLang="en-US" sz="2000" b="1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2000" b="1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cs typeface="+mn-ea"/>
                <a:sym typeface="+mn-lt"/>
              </a:rPr>
              <a:t>1</a:t>
            </a:r>
            <a:r>
              <a:rPr lang="zh-CN" altLang="en-US" sz="2000" b="1">
                <a:cs typeface="+mn-ea"/>
                <a:sym typeface="+mn-lt"/>
              </a:rPr>
              <a:t>．了解各种豆子的特征及其作用。 </a:t>
            </a:r>
            <a:endParaRPr lang="zh-CN" altLang="en-US" sz="2000" b="1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cs typeface="+mn-ea"/>
                <a:sym typeface="+mn-lt"/>
              </a:rPr>
              <a:t>2</a:t>
            </a:r>
            <a:r>
              <a:rPr lang="zh-CN" altLang="en-US" sz="2000" b="1">
                <a:cs typeface="+mn-ea"/>
                <a:sym typeface="+mn-lt"/>
              </a:rPr>
              <a:t>．充分发挥幼儿的创造力和想象力，利用各种豆子进行贴画</a:t>
            </a:r>
            <a:endParaRPr lang="zh-CN" altLang="en-US" sz="2000" b="1" dirty="0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712302" y="-1849120"/>
            <a:ext cx="5818643" cy="44094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648508" y="1437213"/>
            <a:ext cx="5187900" cy="4127370"/>
          </a:xfrm>
          <a:prstGeom prst="rect">
            <a:avLst/>
          </a:prstGeom>
        </p:spPr>
      </p:pic>
    </p:spTree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90777" y="840587"/>
            <a:ext cx="5992264" cy="70788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4000" dirty="0">
                <a:cs typeface="+mn-ea"/>
                <a:sym typeface="+mn-lt"/>
              </a:rPr>
              <a:t>娱乐游戏</a:t>
            </a:r>
            <a:r>
              <a:rPr lang="en-US" altLang="zh-CN" sz="4000" dirty="0">
                <a:cs typeface="+mn-ea"/>
                <a:sym typeface="+mn-lt"/>
              </a:rPr>
              <a:t>《</a:t>
            </a:r>
            <a:r>
              <a:rPr lang="zh-CN" altLang="en-US" sz="4000" dirty="0">
                <a:cs typeface="+mn-ea"/>
                <a:sym typeface="+mn-lt"/>
              </a:rPr>
              <a:t>炒豆豆</a:t>
            </a:r>
            <a:r>
              <a:rPr lang="en-US" altLang="zh-CN" sz="4000" dirty="0">
                <a:cs typeface="+mn-ea"/>
                <a:sym typeface="+mn-lt"/>
              </a:rPr>
              <a:t>》</a:t>
            </a:r>
            <a:endParaRPr lang="en-US" altLang="zh-CN" sz="4000" dirty="0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02936" y="2137159"/>
            <a:ext cx="454954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cs typeface="+mn-ea"/>
                <a:sym typeface="+mn-lt"/>
              </a:rPr>
              <a:t>活动目标： </a:t>
            </a:r>
            <a:endParaRPr lang="zh-CN" altLang="en-US" sz="2000" b="1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2000" b="1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cs typeface="+mn-ea"/>
                <a:sym typeface="+mn-lt"/>
              </a:rPr>
              <a:t>1</a:t>
            </a:r>
            <a:r>
              <a:rPr lang="zh-CN" altLang="en-US" sz="2000" b="1" dirty="0">
                <a:cs typeface="+mn-ea"/>
                <a:sym typeface="+mn-lt"/>
              </a:rPr>
              <a:t>． 学会念儿歌“炒黄豆”，并能边念边做动作。  </a:t>
            </a:r>
            <a:endParaRPr lang="zh-CN" altLang="en-US" sz="2000" b="1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cs typeface="+mn-ea"/>
                <a:sym typeface="+mn-lt"/>
              </a:rPr>
              <a:t>2</a:t>
            </a:r>
            <a:r>
              <a:rPr lang="zh-CN" altLang="en-US" sz="2000" b="1" dirty="0">
                <a:cs typeface="+mn-ea"/>
                <a:sym typeface="+mn-lt"/>
              </a:rPr>
              <a:t>．掌握立滚翻的技巧，发展动作的灵活性和协调性。 </a:t>
            </a:r>
            <a:r>
              <a:rPr lang="en-US" altLang="zh-CN" sz="2000" b="1" dirty="0">
                <a:cs typeface="+mn-ea"/>
                <a:sym typeface="+mn-lt"/>
              </a:rPr>
              <a:t>3</a:t>
            </a:r>
            <a:r>
              <a:rPr lang="zh-CN" altLang="en-US" sz="2000" b="1" dirty="0">
                <a:cs typeface="+mn-ea"/>
                <a:sym typeface="+mn-lt"/>
              </a:rPr>
              <a:t>．乐意和同伴结对玩耍，体验民间游戏所带来的乐趣。</a:t>
            </a:r>
            <a:endParaRPr lang="zh-CN" altLang="en-US" sz="2000" b="1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sz="2000" b="1" dirty="0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712302" y="-1849120"/>
            <a:ext cx="5818643" cy="44094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800269" y="1548473"/>
            <a:ext cx="4581016" cy="4271530"/>
          </a:xfrm>
          <a:prstGeom prst="rect">
            <a:avLst/>
          </a:prstGeom>
        </p:spPr>
      </p:pic>
    </p:spTree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90777" y="840587"/>
            <a:ext cx="5992264" cy="70788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4000" dirty="0">
                <a:cs typeface="+mn-ea"/>
                <a:sym typeface="+mn-lt"/>
              </a:rPr>
              <a:t>主题家长社会资源： </a:t>
            </a:r>
            <a:endParaRPr lang="zh-CN" altLang="en-US" sz="4000" dirty="0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02936" y="2368544"/>
            <a:ext cx="454954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cs typeface="+mn-ea"/>
                <a:sym typeface="+mn-lt"/>
              </a:rPr>
              <a:t>1. </a:t>
            </a:r>
            <a:r>
              <a:rPr lang="zh-CN" altLang="en-US" sz="1600" b="1" dirty="0">
                <a:cs typeface="+mn-ea"/>
                <a:sym typeface="+mn-lt"/>
              </a:rPr>
              <a:t>建议家长在日常饮食中，特别是在吃腊八粥时，有意的介绍一些粗粮给孩子认识，并了解粗粮的营养价值。 </a:t>
            </a:r>
            <a:endParaRPr lang="zh-CN" altLang="en-US" sz="1600" b="1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cs typeface="+mn-ea"/>
                <a:sym typeface="+mn-lt"/>
              </a:rPr>
              <a:t>2. </a:t>
            </a:r>
            <a:r>
              <a:rPr lang="zh-CN" altLang="en-US" sz="1600" b="1" dirty="0">
                <a:cs typeface="+mn-ea"/>
                <a:sym typeface="+mn-lt"/>
              </a:rPr>
              <a:t>请家长讲一讲关于腊八节的传说故事以及风俗习惯，让孩子有一定的知识经验准备。 </a:t>
            </a:r>
            <a:endParaRPr lang="zh-CN" altLang="en-US" sz="1600" b="1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cs typeface="+mn-ea"/>
                <a:sym typeface="+mn-lt"/>
              </a:rPr>
              <a:t>3. </a:t>
            </a:r>
            <a:r>
              <a:rPr lang="zh-CN" altLang="en-US" sz="1600" b="1" dirty="0">
                <a:cs typeface="+mn-ea"/>
                <a:sym typeface="+mn-lt"/>
              </a:rPr>
              <a:t>情感资源：邀请爷爷奶来幼儿园吃腊八粥，感受节日的快乐，增进情感</a:t>
            </a:r>
            <a:endParaRPr lang="zh-CN" altLang="en-US" sz="1600" b="1" dirty="0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712302" y="-1849120"/>
            <a:ext cx="5818643" cy="44094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-4158" y="213360"/>
            <a:ext cx="5923280" cy="5923280"/>
          </a:xfrm>
          <a:prstGeom prst="rect">
            <a:avLst/>
          </a:prstGeom>
        </p:spPr>
      </p:pic>
    </p:spTree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8646288" y="-173621"/>
            <a:ext cx="3804621" cy="478872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922969" y="3257099"/>
            <a:ext cx="4690708" cy="12003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 sz="7200" dirty="0">
                <a:cs typeface="+mn-ea"/>
                <a:sym typeface="+mn-lt"/>
              </a:rPr>
              <a:t>4.</a:t>
            </a:r>
            <a:r>
              <a:rPr lang="zh-CN" altLang="en-US" sz="7200" dirty="0">
                <a:cs typeface="+mn-ea"/>
                <a:sym typeface="+mn-lt"/>
              </a:rPr>
              <a:t>环境布置</a:t>
            </a:r>
            <a:endParaRPr lang="zh-CN" altLang="en-US" sz="7200" dirty="0">
              <a:cs typeface="+mn-ea"/>
              <a:sym typeface="+mn-lt"/>
            </a:endParaRPr>
          </a:p>
        </p:txBody>
      </p:sp>
    </p:spTree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90777" y="840587"/>
            <a:ext cx="5992264" cy="70788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4000" dirty="0">
                <a:cs typeface="+mn-ea"/>
                <a:sym typeface="+mn-lt"/>
              </a:rPr>
              <a:t>环境布置</a:t>
            </a:r>
            <a:endParaRPr lang="zh-CN" altLang="en-US" sz="4000" dirty="0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373357" y="1904072"/>
            <a:ext cx="5076963" cy="4197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cs typeface="+mn-ea"/>
                <a:sym typeface="+mn-lt"/>
              </a:rPr>
              <a:t>1. </a:t>
            </a:r>
            <a:r>
              <a:rPr lang="zh-CN" altLang="en-US" sz="2000" b="1" dirty="0">
                <a:cs typeface="+mn-ea"/>
                <a:sym typeface="+mn-lt"/>
              </a:rPr>
              <a:t>收集各种粗粮实物，放在科学区，让孩子观察认识，并了解其营养价值。</a:t>
            </a:r>
            <a:endParaRPr lang="zh-CN" altLang="en-US" sz="2000" b="1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cs typeface="+mn-ea"/>
                <a:sym typeface="+mn-lt"/>
              </a:rPr>
              <a:t>2. </a:t>
            </a:r>
            <a:r>
              <a:rPr lang="zh-CN" altLang="en-US" sz="2000" b="1" dirty="0">
                <a:cs typeface="+mn-ea"/>
                <a:sym typeface="+mn-lt"/>
              </a:rPr>
              <a:t>收集腊八节饮食习俗的图片和古诗图片让孩子大胆的讲述。 </a:t>
            </a:r>
            <a:endParaRPr lang="zh-CN" altLang="en-US" sz="2000" b="1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cs typeface="+mn-ea"/>
                <a:sym typeface="+mn-lt"/>
              </a:rPr>
              <a:t>3. </a:t>
            </a:r>
            <a:r>
              <a:rPr lang="zh-CN" altLang="en-US" sz="2000" b="1" dirty="0">
                <a:cs typeface="+mn-ea"/>
                <a:sym typeface="+mn-lt"/>
              </a:rPr>
              <a:t>用</a:t>
            </a:r>
            <a:r>
              <a:rPr lang="en-US" altLang="zh-CN" sz="2000" b="1" dirty="0" err="1">
                <a:cs typeface="+mn-ea"/>
                <a:sym typeface="+mn-lt"/>
              </a:rPr>
              <a:t>kt</a:t>
            </a:r>
            <a:r>
              <a:rPr lang="zh-CN" altLang="en-US" sz="2000" b="1" dirty="0">
                <a:cs typeface="+mn-ea"/>
                <a:sym typeface="+mn-lt"/>
              </a:rPr>
              <a:t>板制作一只“碗”，制作豆贴画。 </a:t>
            </a:r>
            <a:endParaRPr lang="zh-CN" altLang="en-US" sz="2000" b="1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cs typeface="+mn-ea"/>
                <a:sym typeface="+mn-lt"/>
              </a:rPr>
              <a:t>4. </a:t>
            </a:r>
            <a:r>
              <a:rPr lang="zh-CN" altLang="en-US" sz="2000" b="1" dirty="0">
                <a:cs typeface="+mn-ea"/>
                <a:sym typeface="+mn-lt"/>
              </a:rPr>
              <a:t>教室外墙制作两颗祈福树，请家长和孩子在红布条上写上文字，画上图案祈福。 </a:t>
            </a:r>
            <a:endParaRPr lang="zh-CN" altLang="en-US" sz="2000" b="1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cs typeface="+mn-ea"/>
                <a:sym typeface="+mn-lt"/>
              </a:rPr>
              <a:t>5. </a:t>
            </a:r>
            <a:r>
              <a:rPr lang="zh-CN" altLang="en-US" sz="2000" b="1" dirty="0">
                <a:cs typeface="+mn-ea"/>
                <a:sym typeface="+mn-lt"/>
              </a:rPr>
              <a:t>将腊八粥里的八种材料陈列在主题墙上。</a:t>
            </a:r>
            <a:endParaRPr lang="zh-CN" altLang="en-US" sz="2000" b="1" dirty="0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712302" y="-1849120"/>
            <a:ext cx="5818643" cy="44094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860822" y="910313"/>
            <a:ext cx="5118654" cy="5118654"/>
          </a:xfrm>
          <a:prstGeom prst="rect">
            <a:avLst/>
          </a:prstGeom>
        </p:spPr>
      </p:pic>
    </p:spTree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 flipH="1">
            <a:off x="0" y="1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7980" y="530023"/>
            <a:ext cx="2236510" cy="132343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8000" dirty="0">
                <a:cs typeface="+mn-ea"/>
                <a:sym typeface="+mn-lt"/>
              </a:rPr>
              <a:t>目录</a:t>
            </a:r>
            <a:endParaRPr lang="zh-CN" altLang="en-US" sz="8000" dirty="0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82232" y="2055958"/>
            <a:ext cx="2412840" cy="64633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 sz="3600" dirty="0">
                <a:cs typeface="+mn-ea"/>
                <a:sym typeface="+mn-lt"/>
              </a:rPr>
              <a:t>1.</a:t>
            </a:r>
            <a:r>
              <a:rPr lang="zh-CN" altLang="en-US" sz="3600" dirty="0">
                <a:cs typeface="+mn-ea"/>
                <a:sym typeface="+mn-lt"/>
              </a:rPr>
              <a:t>活动背景</a:t>
            </a:r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82232" y="3105833"/>
            <a:ext cx="2412840" cy="64633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 sz="3600" dirty="0">
                <a:cs typeface="+mn-ea"/>
                <a:sym typeface="+mn-lt"/>
              </a:rPr>
              <a:t>2.</a:t>
            </a:r>
            <a:r>
              <a:rPr lang="zh-CN" altLang="en-US" sz="3600" dirty="0">
                <a:cs typeface="+mn-ea"/>
                <a:sym typeface="+mn-lt"/>
              </a:rPr>
              <a:t>活动目标</a:t>
            </a:r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82232" y="4155708"/>
            <a:ext cx="2412840" cy="64633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 sz="3600" dirty="0">
                <a:cs typeface="+mn-ea"/>
                <a:sym typeface="+mn-lt"/>
              </a:rPr>
              <a:t>3.</a:t>
            </a:r>
            <a:r>
              <a:rPr lang="zh-CN" altLang="en-US" sz="3600" dirty="0">
                <a:cs typeface="+mn-ea"/>
                <a:sym typeface="+mn-lt"/>
              </a:rPr>
              <a:t>活动安排</a:t>
            </a:r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203357" y="3105834"/>
            <a:ext cx="2436886" cy="64633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 sz="3600" dirty="0">
                <a:cs typeface="+mn-ea"/>
                <a:sym typeface="+mn-lt"/>
              </a:rPr>
              <a:t>4.</a:t>
            </a:r>
            <a:r>
              <a:rPr lang="zh-CN" altLang="en-US" sz="3600" dirty="0">
                <a:cs typeface="+mn-ea"/>
                <a:sym typeface="+mn-lt"/>
              </a:rPr>
              <a:t>环境布置</a:t>
            </a:r>
            <a:endParaRPr lang="zh-CN" altLang="en-US" sz="3600" dirty="0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03357" y="4155709"/>
            <a:ext cx="2409634" cy="64633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 sz="3600" dirty="0">
                <a:cs typeface="+mn-ea"/>
                <a:sym typeface="+mn-lt"/>
              </a:rPr>
              <a:t>5.</a:t>
            </a:r>
            <a:r>
              <a:rPr lang="zh-CN" altLang="en-US" sz="3600" dirty="0">
                <a:cs typeface="+mn-ea"/>
                <a:sym typeface="+mn-lt"/>
              </a:rPr>
              <a:t>活动要求</a:t>
            </a:r>
            <a:endParaRPr lang="zh-CN" altLang="en-US" sz="3600" dirty="0"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 flipH="1">
            <a:off x="-1509196" y="1191742"/>
            <a:ext cx="4393686" cy="6858000"/>
          </a:xfrm>
          <a:prstGeom prst="rect">
            <a:avLst/>
          </a:prstGeom>
        </p:spPr>
      </p:pic>
    </p:spTree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8646288" y="-173621"/>
            <a:ext cx="3804621" cy="478872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922969" y="3257099"/>
            <a:ext cx="4636206" cy="12003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 sz="7200" dirty="0">
                <a:cs typeface="+mn-ea"/>
                <a:sym typeface="+mn-lt"/>
              </a:rPr>
              <a:t>5.</a:t>
            </a:r>
            <a:r>
              <a:rPr lang="zh-CN" altLang="en-US" sz="7200" dirty="0">
                <a:cs typeface="+mn-ea"/>
                <a:sym typeface="+mn-lt"/>
              </a:rPr>
              <a:t>活动要求</a:t>
            </a:r>
            <a:endParaRPr lang="zh-CN" altLang="en-US" sz="7200" dirty="0">
              <a:cs typeface="+mn-ea"/>
              <a:sym typeface="+mn-lt"/>
            </a:endParaRPr>
          </a:p>
        </p:txBody>
      </p:sp>
    </p:spTree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90777" y="840587"/>
            <a:ext cx="5992264" cy="70788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4000" dirty="0">
                <a:cs typeface="+mn-ea"/>
                <a:sym typeface="+mn-lt"/>
              </a:rPr>
              <a:t>活动要求</a:t>
            </a:r>
            <a:endParaRPr lang="zh-CN" altLang="en-US" sz="4000" dirty="0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31280" y="1548473"/>
            <a:ext cx="49784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cs typeface="+mn-ea"/>
                <a:sym typeface="+mn-lt"/>
              </a:rPr>
              <a:t>教师要利用传统的节日资源，充分挖掘教材的教育功能，综合运用各种教学手段，让幼儿在看看、说说、唱唱、跳跳、做做的活动中，加深幼儿对腊八节习俗的理解，感受腊八节的欢乐。</a:t>
            </a:r>
            <a:endParaRPr lang="zh-CN" altLang="en-US" sz="1600" b="1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cs typeface="+mn-ea"/>
                <a:sym typeface="+mn-lt"/>
              </a:rPr>
              <a:t>在教学过程中，教师能注重给幼儿创设一个轻松活泼的活动氛围，给予幼儿充分的表达自由和动手机会，采用开放式的教学方法，注意动静交替，让孩子们始终积极参与活动，使他们的语言表达能力、动手操作能力、感受能力都能得到了培养。</a:t>
            </a:r>
            <a:endParaRPr lang="zh-CN" altLang="en-US" sz="1600" b="1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cs typeface="+mn-ea"/>
                <a:sym typeface="+mn-lt"/>
              </a:rPr>
              <a:t>各班老师结合班级情况以及年龄特点选上相关课程，及时将教学收获轨迹呈现。</a:t>
            </a:r>
            <a:endParaRPr lang="zh-CN" altLang="en-US" sz="1600" b="1" dirty="0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6712302" y="-1849120"/>
            <a:ext cx="5818643" cy="32715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782320" y="2389059"/>
            <a:ext cx="5324190" cy="2365174"/>
          </a:xfrm>
          <a:prstGeom prst="rect">
            <a:avLst/>
          </a:prstGeom>
        </p:spPr>
      </p:pic>
    </p:spTree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 flipH="1">
            <a:off x="0" y="1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21621" y="2239056"/>
            <a:ext cx="5748760" cy="156966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dist"/>
            <a:r>
              <a:rPr lang="zh-CN" altLang="en-US" sz="9600" dirty="0">
                <a:cs typeface="+mn-ea"/>
                <a:sym typeface="+mn-lt"/>
              </a:rPr>
              <a:t>谢谢欣赏</a:t>
            </a:r>
            <a:endParaRPr lang="zh-CN" altLang="en-US" sz="9600" dirty="0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8646288" y="-173621"/>
            <a:ext cx="3804621" cy="4788727"/>
          </a:xfrm>
          <a:prstGeom prst="rect">
            <a:avLst/>
          </a:prstGeom>
        </p:spPr>
      </p:pic>
    </p:spTree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8646288" y="-173621"/>
            <a:ext cx="3804621" cy="478872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922969" y="3257099"/>
            <a:ext cx="4642618" cy="12003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 sz="7200" dirty="0">
                <a:cs typeface="+mn-ea"/>
                <a:sym typeface="+mn-lt"/>
              </a:rPr>
              <a:t>1.</a:t>
            </a:r>
            <a:r>
              <a:rPr lang="zh-CN" altLang="en-US" sz="7200" dirty="0">
                <a:cs typeface="+mn-ea"/>
                <a:sym typeface="+mn-lt"/>
              </a:rPr>
              <a:t>活动背景</a:t>
            </a:r>
            <a:endParaRPr lang="zh-CN" altLang="en-US" sz="7200" dirty="0">
              <a:cs typeface="+mn-ea"/>
              <a:sym typeface="+mn-lt"/>
            </a:endParaRPr>
          </a:p>
        </p:txBody>
      </p:sp>
    </p:spTree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24019" y="1145387"/>
            <a:ext cx="4325779" cy="70788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4000" dirty="0">
                <a:cs typeface="+mn-ea"/>
                <a:sym typeface="+mn-lt"/>
              </a:rPr>
              <a:t>农历十二月初八</a:t>
            </a:r>
            <a:endParaRPr lang="zh-CN" altLang="en-US" sz="4000" dirty="0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46456" y="2061036"/>
            <a:ext cx="9080904" cy="3734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cs typeface="+mn-ea"/>
                <a:sym typeface="+mn-lt"/>
              </a:rPr>
              <a:t>农历十二月初八是我国历史悠久的传统节日“腊八节”。俗话说：“过了腊八就是年。”以往，这一天人们都会煮上香糯甜美的腊八粥，当吃着香粥时也预示着新年的脚步已越来越进。而如今，随着生活条件改善，工作节奏加快，年轻一辈的家长们已很少会记得过腊八节，煮腊八粥，感受传统节日，通过听听、说说、吃吃、看看过一个热热闹闹的腊八节。腊八节在我国有着很悠久的传统和历史，而我们的孩子对这些习俗和节日不甚了解。所以我们生成“腊八节”这一节日主题课程，让孩子从多方面了解腊八节的习俗和饮食习惯，能积极的参与到活动中，学会关爱需要帮助的人们，在寒冷的冬天，感受节日带来的温暖和快乐。</a:t>
            </a:r>
            <a:endParaRPr lang="zh-CN" altLang="en-US" sz="2000" dirty="0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712302" y="-1849120"/>
            <a:ext cx="5818643" cy="4409440"/>
          </a:xfrm>
          <a:prstGeom prst="rect">
            <a:avLst/>
          </a:prstGeom>
        </p:spPr>
      </p:pic>
    </p:spTree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8646288" y="-173621"/>
            <a:ext cx="3804621" cy="478872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922969" y="3257099"/>
            <a:ext cx="4642618" cy="12003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 sz="7200" dirty="0">
                <a:cs typeface="+mn-ea"/>
                <a:sym typeface="+mn-lt"/>
              </a:rPr>
              <a:t>2.</a:t>
            </a:r>
            <a:r>
              <a:rPr lang="zh-CN" altLang="en-US" sz="7200" dirty="0">
                <a:cs typeface="+mn-ea"/>
                <a:sym typeface="+mn-lt"/>
              </a:rPr>
              <a:t>活动目标</a:t>
            </a:r>
            <a:endParaRPr lang="zh-CN" altLang="en-US" sz="7200" dirty="0">
              <a:cs typeface="+mn-ea"/>
              <a:sym typeface="+mn-lt"/>
            </a:endParaRPr>
          </a:p>
        </p:txBody>
      </p:sp>
    </p:spTree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24019" y="840587"/>
            <a:ext cx="4325779" cy="70788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4000" dirty="0">
                <a:cs typeface="+mn-ea"/>
                <a:sym typeface="+mn-lt"/>
              </a:rPr>
              <a:t>主题总目标： </a:t>
            </a:r>
            <a:endParaRPr lang="zh-CN" altLang="en-US" sz="4000" dirty="0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81378" y="2304089"/>
            <a:ext cx="501462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cs typeface="+mn-ea"/>
                <a:sym typeface="+mn-lt"/>
              </a:rPr>
              <a:t>1</a:t>
            </a:r>
            <a:r>
              <a:rPr lang="zh-CN" altLang="en-US" sz="2000" b="1" dirty="0">
                <a:cs typeface="+mn-ea"/>
                <a:sym typeface="+mn-lt"/>
              </a:rPr>
              <a:t>．知道腊八节的时间、来历和风俗习惯，感受传统民俗节日的气氛。 </a:t>
            </a:r>
            <a:endParaRPr lang="zh-CN" altLang="en-US" sz="2000" b="1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cs typeface="+mn-ea"/>
                <a:sym typeface="+mn-lt"/>
              </a:rPr>
              <a:t>2.</a:t>
            </a:r>
            <a:r>
              <a:rPr lang="zh-CN" altLang="en-US" sz="2000" b="1" dirty="0">
                <a:cs typeface="+mn-ea"/>
                <a:sym typeface="+mn-lt"/>
              </a:rPr>
              <a:t>了解认识各种粗粮的名称，感知它们的外形和营养价值。 </a:t>
            </a:r>
            <a:endParaRPr lang="zh-CN" altLang="en-US" sz="2000" b="1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cs typeface="+mn-ea"/>
                <a:sym typeface="+mn-lt"/>
              </a:rPr>
              <a:t>3</a:t>
            </a:r>
            <a:r>
              <a:rPr lang="zh-CN" altLang="en-US" sz="2000" b="1" dirty="0">
                <a:cs typeface="+mn-ea"/>
                <a:sym typeface="+mn-lt"/>
              </a:rPr>
              <a:t>．能积极主动的参与主题活动的环境布置和材料收集。 </a:t>
            </a:r>
            <a:endParaRPr lang="zh-CN" altLang="en-US" sz="2000" b="1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cs typeface="+mn-ea"/>
                <a:sym typeface="+mn-lt"/>
              </a:rPr>
              <a:t>4</a:t>
            </a:r>
            <a:r>
              <a:rPr lang="zh-CN" altLang="en-US" sz="2000" b="1" dirty="0">
                <a:cs typeface="+mn-ea"/>
                <a:sym typeface="+mn-lt"/>
              </a:rPr>
              <a:t>．积极主动的参与邀请爷爷奶奶来幼儿园共度节日，给爷爷奶奶送上腊八粥。</a:t>
            </a:r>
            <a:endParaRPr lang="zh-CN" altLang="en-US" sz="2000" b="1" dirty="0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712302" y="-1849120"/>
            <a:ext cx="5818643" cy="44094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712302" y="1704257"/>
            <a:ext cx="4452680" cy="4452678"/>
          </a:xfrm>
          <a:prstGeom prst="rect">
            <a:avLst/>
          </a:prstGeom>
        </p:spPr>
      </p:pic>
    </p:spTree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24019" y="840587"/>
            <a:ext cx="4325779" cy="70788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4000" dirty="0">
                <a:cs typeface="+mn-ea"/>
                <a:sym typeface="+mn-lt"/>
              </a:rPr>
              <a:t>主题领域目标</a:t>
            </a:r>
            <a:endParaRPr lang="zh-CN" altLang="en-US" sz="4000" dirty="0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66800" y="1836711"/>
            <a:ext cx="5029200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cs typeface="+mn-ea"/>
                <a:sym typeface="+mn-lt"/>
              </a:rPr>
              <a:t>健康：认识各种常见粗粮，知道人体需要吸收不同的食物营养，了解一些食物搭配的相关知识。 </a:t>
            </a:r>
            <a:endParaRPr lang="zh-CN" altLang="en-US" b="1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b="1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cs typeface="+mn-ea"/>
                <a:sym typeface="+mn-lt"/>
              </a:rPr>
              <a:t>语言：乐意主动地欣赏诗歌体裁的作品，能在集体面前大胆的讲话，态度自然，声音响亮。 </a:t>
            </a:r>
            <a:endParaRPr lang="zh-CN" altLang="en-US" b="1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cs typeface="+mn-ea"/>
                <a:sym typeface="+mn-lt"/>
              </a:rPr>
              <a:t>科学：对周围的事物感兴趣，有好奇心和求知欲；培养孩子节约粮食的意识。</a:t>
            </a:r>
            <a:endParaRPr lang="zh-CN" altLang="en-US" b="1" dirty="0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712302" y="-1849120"/>
            <a:ext cx="5818643" cy="44094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862040" y="1062184"/>
            <a:ext cx="4008120" cy="4008120"/>
          </a:xfrm>
          <a:prstGeom prst="rect">
            <a:avLst/>
          </a:prstGeom>
        </p:spPr>
      </p:pic>
    </p:spTree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187624" y="6531030"/>
            <a:ext cx="1440159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bg1"/>
                </a:solidFill>
                <a:ea typeface="微软雅黑" panose="020B0503020204020204" pitchFamily="34" charset="-122"/>
              </a:rPr>
              <a:t>节</a:t>
            </a:r>
            <a:r>
              <a:rPr lang="zh-CN" altLang="en-US" sz="1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日</a:t>
            </a:r>
            <a:r>
              <a:rPr lang="en-US" altLang="zh-CN" sz="1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PPT</a:t>
            </a:r>
            <a:r>
              <a:rPr lang="zh-CN" altLang="en-US" sz="1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solidFill>
                  <a:schemeClr val="bg1"/>
                </a:solidFill>
                <a:ea typeface="微软雅黑" panose="020B0503020204020204" pitchFamily="34" charset="-122"/>
              </a:rPr>
              <a:t>http://www.1ppt.com/jieri/</a:t>
            </a:r>
            <a:endParaRPr lang="en-US" altLang="zh-CN" sz="100" dirty="0" smtClean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24019" y="840587"/>
            <a:ext cx="4325779" cy="70788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4000" dirty="0">
                <a:cs typeface="+mn-ea"/>
                <a:sym typeface="+mn-lt"/>
              </a:rPr>
              <a:t>主题总目标： </a:t>
            </a:r>
            <a:endParaRPr lang="zh-CN" altLang="en-US" sz="4000" dirty="0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46456" y="2137472"/>
            <a:ext cx="4549544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cs typeface="+mn-ea"/>
                <a:sym typeface="+mn-lt"/>
              </a:rPr>
              <a:t>艺术：在美术活动中自由自在的表达，引导幼儿感受美术活动的乐趣。感受不同音乐形式的演唱风格，对音乐活动产生学习的兴趣。 </a:t>
            </a:r>
            <a:endParaRPr lang="zh-CN" altLang="en-US" b="1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zh-CN" altLang="en-US" b="1" dirty="0"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cs typeface="+mn-ea"/>
                <a:sym typeface="+mn-lt"/>
              </a:rPr>
              <a:t>社会：体验人与人相互交流、合作、沟通、关爱的重要和快乐，乐于与人交流。</a:t>
            </a:r>
            <a:endParaRPr lang="zh-CN" altLang="en-US" b="1" dirty="0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712302" y="-1849120"/>
            <a:ext cx="5818643" cy="44094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7466609" y="1832141"/>
            <a:ext cx="3414751" cy="3130905"/>
          </a:xfrm>
          <a:prstGeom prst="rect">
            <a:avLst/>
          </a:prstGeom>
        </p:spPr>
      </p:pic>
    </p:spTree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8646288" y="-173621"/>
            <a:ext cx="3804621" cy="478872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922969" y="3257099"/>
            <a:ext cx="4642618" cy="12003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 sz="7200" dirty="0">
                <a:cs typeface="+mn-ea"/>
                <a:sym typeface="+mn-lt"/>
              </a:rPr>
              <a:t>3.</a:t>
            </a:r>
            <a:r>
              <a:rPr lang="zh-CN" altLang="en-US" sz="7200" dirty="0">
                <a:cs typeface="+mn-ea"/>
                <a:sym typeface="+mn-lt"/>
              </a:rPr>
              <a:t>活动安排</a:t>
            </a:r>
            <a:endParaRPr lang="zh-CN" altLang="en-US" sz="7200" dirty="0">
              <a:cs typeface="+mn-ea"/>
              <a:sym typeface="+mn-lt"/>
            </a:endParaRPr>
          </a:p>
        </p:txBody>
      </p:sp>
    </p:spTree>
  </p:cSld>
  <p:clrMapOvr>
    <a:masterClrMapping/>
  </p:clrMapOvr>
  <p:transition spd="med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ijadsdvk">
      <a:majorFont>
        <a:latin typeface="微软雅黑"/>
        <a:ea typeface="义启小魏楷"/>
        <a:cs typeface=""/>
      </a:majorFont>
      <a:minorFont>
        <a:latin typeface="微软雅黑"/>
        <a:ea typeface="义启小魏楷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1818</Words>
  <Application>WPS 演示</Application>
  <PresentationFormat>自定义</PresentationFormat>
  <Paragraphs>123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义启小魏楷</vt:lpstr>
      <vt:lpstr>楷体_GB2312</vt:lpstr>
      <vt:lpstr>Arial Unicode MS</vt:lpstr>
      <vt:lpstr>Calibri</vt:lpstr>
      <vt:lpstr>Arial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腊八节</dc:title>
  <dc:creator>第一PPT</dc:creator>
  <cp:keywords>www.1ppt.com</cp:keywords>
  <dc:description>www.1ppt.com</dc:description>
  <cp:lastModifiedBy>铭</cp:lastModifiedBy>
  <cp:revision>22</cp:revision>
  <dcterms:created xsi:type="dcterms:W3CDTF">2019-11-11T09:18:00Z</dcterms:created>
  <dcterms:modified xsi:type="dcterms:W3CDTF">2022-01-11T01:43:38Z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B49DCD47DBAF49F286D3DF00967E85F5</vt:lpwstr>
  </property>
  <property fmtid="{D5CDD505-2E9C-101B-9397-08002B2CF9AE}" pid="3" name="KSOProductBuildVer">
    <vt:lpwstr>2052-11.1.0.11194</vt:lpwstr>
  </property>
</Properties>
</file>