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rawings/drawing1.xml" ContentType="application/vnd.openxmlformats-officedocument.drawingml.chartshap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9" r:id="rId3"/>
    <p:sldId id="333" r:id="rId5"/>
    <p:sldId id="325" r:id="rId6"/>
    <p:sldId id="322" r:id="rId7"/>
    <p:sldId id="292" r:id="rId8"/>
    <p:sldId id="324" r:id="rId9"/>
    <p:sldId id="309" r:id="rId10"/>
    <p:sldId id="296" r:id="rId11"/>
    <p:sldId id="335" r:id="rId12"/>
    <p:sldId id="302" r:id="rId13"/>
    <p:sldId id="303" r:id="rId14"/>
    <p:sldId id="279" r:id="rId15"/>
    <p:sldId id="334" r:id="rId16"/>
    <p:sldId id="326" r:id="rId17"/>
    <p:sldId id="300" r:id="rId18"/>
    <p:sldId id="336" r:id="rId19"/>
    <p:sldId id="327" r:id="rId20"/>
    <p:sldId id="329" r:id="rId21"/>
    <p:sldId id="313" r:id="rId22"/>
    <p:sldId id="32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93F2"/>
    <a:srgbClr val="00E9FF"/>
    <a:srgbClr val="000033"/>
    <a:srgbClr val="000666"/>
    <a:srgbClr val="FF013D"/>
    <a:srgbClr val="000207"/>
    <a:srgbClr val="031871"/>
    <a:srgbClr val="00A4FF"/>
    <a:srgbClr val="0D6BFF"/>
    <a:srgbClr val="6C5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2322" autoAdjust="0"/>
  </p:normalViewPr>
  <p:slideViewPr>
    <p:cSldViewPr snapToGrid="0" showGuides="1">
      <p:cViewPr varScale="1">
        <p:scale>
          <a:sx n="82" d="100"/>
          <a:sy n="82" d="100"/>
        </p:scale>
        <p:origin x="708" y="90"/>
      </p:cViewPr>
      <p:guideLst>
        <p:guide pos="7197"/>
        <p:guide orient="horz" pos="1117"/>
        <p:guide pos="189"/>
        <p:guide orient="horz" pos="4110"/>
        <p:guide orient="horz" pos="4320"/>
        <p:guide pos="2026"/>
        <p:guide pos="1867"/>
        <p:guide pos="2230"/>
        <p:guide pos="3069"/>
        <p:guide pos="3749"/>
        <p:guide pos="3591"/>
        <p:guide pos="3953"/>
        <p:guide pos="4112"/>
        <p:guide pos="5881"/>
        <p:guide pos="5745"/>
        <p:guide pos="3477"/>
        <p:guide pos="2751"/>
        <p:guide orient="horz" pos="3974"/>
        <p:guide orient="horz" pos="4292"/>
        <p:guide orient="horz" pos="4224"/>
        <p:guide pos="6108"/>
        <p:guide pos="5586"/>
        <p:guide orient="horz" pos="1797"/>
        <p:guide orient="horz" pos="2387"/>
        <p:guide orient="horz" pos="2546"/>
        <p:guide orient="horz" pos="2727"/>
        <p:guide orient="horz" pos="3067"/>
        <p:guide orient="horz" pos="3430"/>
        <p:guide pos="483"/>
        <p:guide orient="horz" pos="618"/>
        <p:guide orient="horz" pos="3657"/>
        <p:guide orient="horz" pos="1412"/>
        <p:guide orient="horz" pos="1593"/>
        <p:guide orient="horz" pos="1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>
              <a:outerShdw blurRad="50800" dist="101600" dir="2700000" algn="ctr" rotWithShape="0">
                <a:srgbClr val="00E9FF">
                  <a:alpha val="26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>
                <a:outerShdw blurRad="50800" dist="101600" dir="2700000" algn="ctr" rotWithShape="0">
                  <a:srgbClr val="00E9FF">
                    <a:alpha val="26000"/>
                  </a:srgbClr>
                </a:outerShdw>
              </a:effectLst>
            </c:spPr>
          </c:marker>
          <c:dPt>
            <c:idx val="1"/>
            <c:marker>
              <c:symbol val="none"/>
            </c:marker>
            <c:bubble3D val="0"/>
          </c:dPt>
          <c:dPt>
            <c:idx val="2"/>
            <c:marker>
              <c:symbol val="none"/>
            </c:marker>
            <c:bubble3D val="0"/>
          </c:dPt>
          <c:dPt>
            <c:idx val="3"/>
            <c:marker>
              <c:symbol val="none"/>
            </c:marker>
            <c:bubble3D val="0"/>
          </c:dPt>
          <c:dPt>
            <c:idx val="5"/>
            <c:marker>
              <c:symbol val="none"/>
            </c:marker>
            <c:bubble3D val="0"/>
          </c:dPt>
          <c:dPt>
            <c:idx val="6"/>
            <c:marker>
              <c:symbol val="none"/>
            </c:marker>
            <c:bubble3D val="0"/>
          </c:dPt>
          <c:dPt>
            <c:idx val="7"/>
            <c:marker>
              <c:symbol val="none"/>
            </c:marker>
            <c:bubble3D val="0"/>
          </c:dPt>
          <c:dPt>
            <c:idx val="8"/>
            <c:marker>
              <c:symbol val="none"/>
            </c:marker>
            <c:bubble3D val="0"/>
          </c:dPt>
          <c:dPt>
            <c:idx val="9"/>
            <c:marker>
              <c:symbol val="none"/>
            </c:marker>
            <c:bubble3D val="0"/>
          </c:dPt>
          <c:dPt>
            <c:idx val="10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ctr" rotWithShape="0">
                    <a:srgbClr val="00E9FF">
                      <a:alpha val="26000"/>
                    </a:srgbClr>
                  </a:outerShdw>
                </a:effectLst>
              </c:spPr>
            </c:marker>
            <c:bubble3D val="0"/>
          </c:dPt>
          <c:dLbls>
            <c:delete val="1"/>
          </c:dLbls>
          <c:cat>
            <c:strRef>
              <c:f>Sheet1!$A$2:$A$12</c:f>
              <c:strCache>
                <c:ptCount val="11"/>
                <c:pt idx="0">
                  <c:v>广州</c:v>
                </c:pt>
                <c:pt idx="1">
                  <c:v>北京</c:v>
                </c:pt>
                <c:pt idx="2">
                  <c:v>上海</c:v>
                </c:pt>
                <c:pt idx="3">
                  <c:v>福建</c:v>
                </c:pt>
                <c:pt idx="4">
                  <c:v>浙江</c:v>
                </c:pt>
                <c:pt idx="5">
                  <c:v>安徽</c:v>
                </c:pt>
                <c:pt idx="6">
                  <c:v>湖南</c:v>
                </c:pt>
                <c:pt idx="7">
                  <c:v>江西</c:v>
                </c:pt>
                <c:pt idx="8">
                  <c:v>长春</c:v>
                </c:pt>
                <c:pt idx="9">
                  <c:v>昆明</c:v>
                </c:pt>
                <c:pt idx="10">
                  <c:v>南昌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7</c:v>
                </c:pt>
                <c:pt idx="1">
                  <c:v>8</c:v>
                </c:pt>
                <c:pt idx="2">
                  <c:v>4</c:v>
                </c:pt>
                <c:pt idx="3">
                  <c:v>8</c:v>
                </c:pt>
                <c:pt idx="4">
                  <c:v>13</c:v>
                </c:pt>
                <c:pt idx="5">
                  <c:v>8</c:v>
                </c:pt>
                <c:pt idx="6">
                  <c:v>10</c:v>
                </c:pt>
                <c:pt idx="7">
                  <c:v>7</c:v>
                </c:pt>
                <c:pt idx="8">
                  <c:v>5</c:v>
                </c:pt>
                <c:pt idx="9">
                  <c:v>9</c:v>
                </c:pt>
                <c:pt idx="10">
                  <c:v>6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>
              <a:outerShdw blurRad="50800" dist="101600" dir="2700000" algn="t" rotWithShape="0">
                <a:schemeClr val="bg1">
                  <a:alpha val="26000"/>
                </a:schemeClr>
              </a:outerShdw>
            </a:effectLst>
          </c:spPr>
          <c:marker>
            <c:symbol val="circle"/>
            <c:size val="6"/>
            <c:spPr>
              <a:solidFill>
                <a:schemeClr val="bg1">
                  <a:lumMod val="95000"/>
                </a:schemeClr>
              </a:solidFill>
              <a:ln w="9525">
                <a:noFill/>
              </a:ln>
              <a:effectLst>
                <a:outerShdw blurRad="50800" dist="101600" dir="2700000" algn="t" rotWithShape="0">
                  <a:schemeClr val="bg1">
                    <a:alpha val="26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2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3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4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5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6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7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8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9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Pt>
            <c:idx val="10"/>
            <c:marker>
              <c:symbol val="circle"/>
              <c:size val="6"/>
              <c:spPr>
                <a:noFill/>
                <a:ln w="9525">
                  <a:noFill/>
                </a:ln>
                <a:effectLst>
                  <a:outerShdw blurRad="50800" dist="101600" dir="2700000" algn="t" rotWithShape="0">
                    <a:schemeClr val="bg1">
                      <a:alpha val="26000"/>
                    </a:schemeClr>
                  </a:outerShdw>
                </a:effectLst>
              </c:spPr>
            </c:marker>
            <c:bubble3D val="0"/>
          </c:dPt>
          <c:dLbls>
            <c:delete val="1"/>
          </c:dLbls>
          <c:cat>
            <c:strRef>
              <c:f>Sheet1!$A$2:$A$12</c:f>
              <c:strCache>
                <c:ptCount val="11"/>
                <c:pt idx="0">
                  <c:v>广州</c:v>
                </c:pt>
                <c:pt idx="1">
                  <c:v>北京</c:v>
                </c:pt>
                <c:pt idx="2">
                  <c:v>上海</c:v>
                </c:pt>
                <c:pt idx="3">
                  <c:v>福建</c:v>
                </c:pt>
                <c:pt idx="4">
                  <c:v>浙江</c:v>
                </c:pt>
                <c:pt idx="5">
                  <c:v>安徽</c:v>
                </c:pt>
                <c:pt idx="6">
                  <c:v>湖南</c:v>
                </c:pt>
                <c:pt idx="7">
                  <c:v>江西</c:v>
                </c:pt>
                <c:pt idx="8">
                  <c:v>长春</c:v>
                </c:pt>
                <c:pt idx="9">
                  <c:v>昆明</c:v>
                </c:pt>
                <c:pt idx="10">
                  <c:v>南昌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10</c:v>
                </c:pt>
                <c:pt idx="1">
                  <c:v>16</c:v>
                </c:pt>
                <c:pt idx="2">
                  <c:v>10</c:v>
                </c:pt>
                <c:pt idx="3">
                  <c:v>4</c:v>
                </c:pt>
                <c:pt idx="4">
                  <c:v>7</c:v>
                </c:pt>
                <c:pt idx="5">
                  <c:v>11</c:v>
                </c:pt>
                <c:pt idx="6">
                  <c:v>6</c:v>
                </c:pt>
                <c:pt idx="7">
                  <c:v>8</c:v>
                </c:pt>
                <c:pt idx="8">
                  <c:v>13</c:v>
                </c:pt>
                <c:pt idx="9">
                  <c:v>5</c:v>
                </c:pt>
                <c:pt idx="10">
                  <c:v>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-942337184"/>
        <c:axId val="-942363296"/>
      </c:lineChart>
      <c:catAx>
        <c:axId val="-94233718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1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</a:p>
        </c:txPr>
        <c:crossAx val="-942363296"/>
        <c:crosses val="autoZero"/>
        <c:auto val="1"/>
        <c:lblAlgn val="ctr"/>
        <c:lblOffset val="100"/>
        <c:noMultiLvlLbl val="0"/>
      </c:catAx>
      <c:valAx>
        <c:axId val="-942363296"/>
        <c:scaling>
          <c:orientation val="minMax"/>
          <c:max val="2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</a:p>
        </c:txPr>
        <c:crossAx val="-942337184"/>
        <c:crosses val="autoZero"/>
        <c:crossBetween val="between"/>
        <c:majorUnit val="4"/>
        <c:minorUnit val="2"/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0.43663</cdr:x>
      <cdr:y>0.25037</cdr:y>
    </cdr:from>
    <cdr:to>
      <cdr:x>0.50999</cdr:x>
      <cdr:y>0.28076</cdr:y>
    </cdr:to>
    <cdr:grpSp>
      <cdr:nvGrpSpPr>
        <cdr:cNvPr id="2" name="组合 1"/>
        <cdr:cNvGrpSpPr/>
      </cdr:nvGrpSpPr>
      <cdr:grpSpPr xmlns:a="http://schemas.openxmlformats.org/drawingml/2006/main">
        <a:xfrm>
          <a:off x="2803489488" y="686303370"/>
          <a:ext cx="471025786" cy="83303748"/>
          <a:chOff x="4414966" y="1078208"/>
          <a:chExt cx="741729" cy="127497"/>
        </a:xfrm>
      </cdr:grpSpPr>
      <cdr:cxnSp>
        <cdr:nvCxnSpPr>
          <cdr:cNvPr id="3" name="直接连接符 2"/>
          <cdr:cNvCxnSpPr/>
        </cdr:nvCxnSpPr>
        <cdr:spPr xmlns:a="http://schemas.openxmlformats.org/drawingml/2006/main">
          <a:xfrm xmlns:a="http://schemas.openxmlformats.org/drawingml/2006/main">
            <a:off x="4506076" y="1078208"/>
            <a:ext cx="650619" cy="0"/>
          </a:xfrm>
          <a:prstGeom xmlns:a="http://schemas.openxmlformats.org/drawingml/2006/main" prst="line">
            <a:avLst/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>
        <cdr:nvCxnSpPr>
          <cdr:cNvPr id="4" name="直接连接符 3"/>
          <cdr:cNvCxnSpPr/>
        </cdr:nvCxnSpPr>
        <cdr:spPr xmlns:a="http://schemas.openxmlformats.org/drawingml/2006/main">
          <a:xfrm xmlns:a="http://schemas.openxmlformats.org/drawingml/2006/main" flipV="1">
            <a:off x="4414966" y="1080122"/>
            <a:ext cx="91116" cy="125583"/>
          </a:xfrm>
          <a:prstGeom xmlns:a="http://schemas.openxmlformats.org/drawingml/2006/main" prst="line">
            <a:avLst/>
          </a:prstGeom>
          <a:ln w="12700" cap="rnd"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ys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</cdr:grpSp>
  </cdr:relSizeAnchor>
  <cdr:relSizeAnchor xmlns:cdr="http://schemas.openxmlformats.org/drawingml/2006/chartDrawing">
    <cdr:from>
      <cdr:x>0.17759</cdr:x>
      <cdr:y>0.11949</cdr:y>
    </cdr:from>
    <cdr:to>
      <cdr:x>0.25095</cdr:x>
      <cdr:y>0.14988</cdr:y>
    </cdr:to>
    <cdr:grpSp>
      <cdr:nvGrpSpPr>
        <cdr:cNvPr id="5" name="组合 4"/>
        <cdr:cNvGrpSpPr/>
      </cdr:nvGrpSpPr>
      <cdr:grpSpPr xmlns:a="http://schemas.openxmlformats.org/drawingml/2006/main">
        <a:xfrm>
          <a:off x="1140259941" y="327540799"/>
          <a:ext cx="471025786" cy="83303748"/>
          <a:chOff x="4414966" y="1078208"/>
          <a:chExt cx="741729" cy="127497"/>
        </a:xfrm>
      </cdr:grpSpPr>
      <cdr:cxnSp>
        <cdr:nvCxnSpPr>
          <cdr:cNvPr id="6" name="直接连接符 5"/>
          <cdr:cNvCxnSpPr/>
        </cdr:nvCxnSpPr>
        <cdr:spPr xmlns:a="http://schemas.openxmlformats.org/drawingml/2006/main">
          <a:xfrm xmlns:a="http://schemas.openxmlformats.org/drawingml/2006/main">
            <a:off x="4506076" y="1078208"/>
            <a:ext cx="650619" cy="0"/>
          </a:xfrm>
          <a:prstGeom xmlns:a="http://schemas.openxmlformats.org/drawingml/2006/main" prst="line">
            <a:avLst/>
          </a:prstGeom>
          <a:ln w="12700" cap="rnd">
            <a:gradFill flip="none" rotWithShape="1">
              <a:gsLst>
                <a:gs pos="0">
                  <a:schemeClr val="accent3">
                    <a:lumMod val="95000"/>
                  </a:schemeClr>
                </a:gs>
                <a:gs pos="100000">
                  <a:schemeClr val="accent3">
                    <a:alpha val="0"/>
                    <a:lumMod val="95000"/>
                  </a:schemeClr>
                </a:gs>
              </a:gsLst>
              <a:lin ang="0" scaled="1"/>
              <a:tileRect/>
            </a:gradFill>
            <a:prstDash val="sys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>
        <cdr:nvCxnSpPr>
          <cdr:cNvPr id="7" name="直接连接符 6"/>
          <cdr:cNvCxnSpPr/>
        </cdr:nvCxnSpPr>
        <cdr:spPr xmlns:a="http://schemas.openxmlformats.org/drawingml/2006/main">
          <a:xfrm xmlns:a="http://schemas.openxmlformats.org/drawingml/2006/main" flipV="1">
            <a:off x="4414966" y="1080122"/>
            <a:ext cx="91116" cy="125583"/>
          </a:xfrm>
          <a:prstGeom xmlns:a="http://schemas.openxmlformats.org/drawingml/2006/main"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prstDash val="sys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24987-9353-4558-A63C-25DF0DDCA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B34CDE-88F4-41A6-A56B-902F8C1AF0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1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30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498600" y="-1787545"/>
            <a:ext cx="15189200" cy="9778048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6464" y="3003587"/>
            <a:ext cx="12593051" cy="76745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1471717" y="-1827059"/>
            <a:ext cx="15240000" cy="9838342"/>
          </a:xfrm>
          <a:prstGeom prst="rect">
            <a:avLst/>
          </a:prstGeom>
          <a:gradFill>
            <a:gsLst>
              <a:gs pos="0">
                <a:srgbClr val="000207">
                  <a:alpha val="60000"/>
                </a:srgbClr>
              </a:gs>
              <a:gs pos="100000">
                <a:srgbClr val="000207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323621" y="20202"/>
            <a:ext cx="9649326" cy="5777536"/>
          </a:xfrm>
          <a:prstGeom prst="rect">
            <a:avLst/>
          </a:prstGeom>
          <a:effectLst/>
        </p:spPr>
      </p:pic>
      <p:pic>
        <p:nvPicPr>
          <p:cNvPr id="10" name="图片 9" descr="黑暗中的灯光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60795" y="2401903"/>
            <a:ext cx="13298885" cy="169776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15102" y="1954001"/>
            <a:ext cx="9866363" cy="1546705"/>
          </a:xfrm>
          <a:prstGeom prst="rect">
            <a:avLst/>
          </a:prstGeom>
          <a:noFill/>
          <a:effectLst>
            <a:outerShdw dist="25400" dir="13500000" algn="ctr" rotWithShape="0">
              <a:schemeClr val="accent1"/>
            </a:outerShdw>
          </a:effectLst>
        </p:spPr>
        <p:txBody>
          <a:bodyPr wrap="square" rtlCol="0">
            <a:spAutoFit/>
            <a:scene3d>
              <a:camera prst="perspectiveFront" fov="3300000"/>
              <a:lightRig rig="contrasting" dir="t"/>
            </a:scene3d>
            <a:sp3d extrusionH="127000">
              <a:extrusionClr>
                <a:schemeClr val="accent1"/>
              </a:extrusionClr>
            </a:sp3d>
          </a:bodyPr>
          <a:lstStyle/>
          <a:p>
            <a:pPr>
              <a:lnSpc>
                <a:spcPct val="125000"/>
              </a:lnSpc>
            </a:pPr>
            <a:r>
              <a:rPr lang="zh-CN" altLang="en-US" sz="80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科技风年终总结汇报</a:t>
            </a:r>
            <a:endParaRPr lang="en-US" altLang="zh-CN" sz="8000" spc="3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14686" y="4110190"/>
            <a:ext cx="14309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汇报人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: XXX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7900" y="3357563"/>
            <a:ext cx="3444542" cy="528671"/>
          </a:xfrm>
          <a:prstGeom prst="rect">
            <a:avLst/>
          </a:prstGeom>
          <a:noFill/>
          <a:effectLst>
            <a:outerShdw dist="25400" dir="13500000" algn="ctr" rotWithShape="0">
              <a:schemeClr val="accent1"/>
            </a:outerShdw>
          </a:effectLst>
        </p:spPr>
        <p:txBody>
          <a:bodyPr wrap="square" rtlCol="0">
            <a:spAutoFit/>
            <a:scene3d>
              <a:camera prst="perspectiveFront" fov="3300000"/>
              <a:lightRig rig="contrasting" dir="t"/>
            </a:scene3d>
            <a:sp3d extrusionH="127000">
              <a:extrusionClr>
                <a:schemeClr val="accent1"/>
              </a:extrusionClr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2400" cap="all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Year-end report</a:t>
            </a:r>
            <a:endParaRPr lang="zh-CN" altLang="en-US" sz="2400" cap="all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4661899" y="-3044158"/>
            <a:ext cx="31992098" cy="18011442"/>
          </a:xfrm>
          <a:prstGeom prst="rect">
            <a:avLst/>
          </a:prstGeom>
          <a:scene3d>
            <a:camera prst="isometricTopUp"/>
            <a:lightRig rig="contrasting" dir="t"/>
          </a:scene3d>
          <a:sp3d extrusionH="101600"/>
        </p:spPr>
      </p:pic>
      <p:sp>
        <p:nvSpPr>
          <p:cNvPr id="7" name="矩形 6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12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208652" y="478453"/>
            <a:ext cx="567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项目工作回顾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32" name="矩形: 对角圆角 31"/>
          <p:cNvSpPr/>
          <p:nvPr/>
        </p:nvSpPr>
        <p:spPr>
          <a:xfrm>
            <a:off x="1137285" y="1737046"/>
            <a:ext cx="4561606" cy="1985239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66FFFF"/>
                </a:gs>
                <a:gs pos="43000">
                  <a:srgbClr val="026AFF"/>
                </a:gs>
                <a:gs pos="100000">
                  <a:srgbClr val="026AFF">
                    <a:alpha val="59000"/>
                  </a:srgb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对角圆角 34"/>
          <p:cNvSpPr/>
          <p:nvPr/>
        </p:nvSpPr>
        <p:spPr>
          <a:xfrm>
            <a:off x="6537960" y="1737045"/>
            <a:ext cx="4561606" cy="1999349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66FFFF"/>
                </a:gs>
                <a:gs pos="43000">
                  <a:srgbClr val="026AFF"/>
                </a:gs>
                <a:gs pos="100000">
                  <a:srgbClr val="026AFF">
                    <a:alpha val="59000"/>
                  </a:srgb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对角圆角 37"/>
          <p:cNvSpPr/>
          <p:nvPr/>
        </p:nvSpPr>
        <p:spPr>
          <a:xfrm>
            <a:off x="1137285" y="4289537"/>
            <a:ext cx="4561606" cy="1987200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66FFFF"/>
                </a:gs>
                <a:gs pos="43000">
                  <a:srgbClr val="026AFF"/>
                </a:gs>
                <a:gs pos="100000">
                  <a:srgbClr val="026AFF">
                    <a:alpha val="59000"/>
                  </a:srgb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: 对角圆角 41"/>
          <p:cNvSpPr/>
          <p:nvPr/>
        </p:nvSpPr>
        <p:spPr>
          <a:xfrm>
            <a:off x="6537960" y="4303967"/>
            <a:ext cx="4561606" cy="1987200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66FFFF"/>
                </a:gs>
                <a:gs pos="43000">
                  <a:srgbClr val="026AFF"/>
                </a:gs>
                <a:gs pos="100000">
                  <a:srgbClr val="026AFF">
                    <a:alpha val="59000"/>
                  </a:srgb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1338053" y="1944065"/>
            <a:ext cx="3752107" cy="1560502"/>
            <a:chOff x="1338053" y="2108657"/>
            <a:chExt cx="3752107" cy="1560502"/>
          </a:xfrm>
        </p:grpSpPr>
        <p:sp>
          <p:nvSpPr>
            <p:cNvPr id="44" name="文本框 43"/>
            <p:cNvSpPr txBox="1"/>
            <p:nvPr/>
          </p:nvSpPr>
          <p:spPr>
            <a:xfrm>
              <a:off x="1338053" y="2108657"/>
              <a:ext cx="2199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直播策划</a:t>
              </a:r>
              <a:endPara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88573" y="2514869"/>
              <a:ext cx="3401587" cy="1154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hangingPunct="0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通过目标来精准定位人群和市场，结合搞定产品圈定目标用户群体，为直播带来最大的流量提升，防止团队在后续实施时出现偏离</a:t>
              </a:r>
              <a:endParaRPr lang="zh-CN" altLang="en-US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57545" y="1944065"/>
            <a:ext cx="3752107" cy="1560502"/>
            <a:chOff x="6757545" y="2108657"/>
            <a:chExt cx="3752107" cy="1560502"/>
          </a:xfrm>
        </p:grpSpPr>
        <p:sp>
          <p:nvSpPr>
            <p:cNvPr id="47" name="文本框 46"/>
            <p:cNvSpPr txBox="1"/>
            <p:nvPr/>
          </p:nvSpPr>
          <p:spPr>
            <a:xfrm>
              <a:off x="6757545" y="2108657"/>
              <a:ext cx="2199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后勤保障</a:t>
              </a:r>
              <a:endPara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108065" y="2514869"/>
              <a:ext cx="3401587" cy="1154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hangingPunct="0">
                <a:lnSpc>
                  <a:spcPct val="125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618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淘宝直播结束前，每周检查直播设备、直播产品库存等情况，出现故障或缺货随时维修、补货，保证设备正常使用和产品供给充足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38053" y="4460003"/>
            <a:ext cx="3752107" cy="1560502"/>
            <a:chOff x="1338053" y="4624595"/>
            <a:chExt cx="3752107" cy="1560502"/>
          </a:xfrm>
        </p:grpSpPr>
        <p:sp>
          <p:nvSpPr>
            <p:cNvPr id="50" name="文本框 49"/>
            <p:cNvSpPr txBox="1"/>
            <p:nvPr/>
          </p:nvSpPr>
          <p:spPr>
            <a:xfrm>
              <a:off x="1338053" y="4624595"/>
              <a:ext cx="2199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脚本文案</a:t>
              </a:r>
              <a:endPara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88573" y="5030807"/>
              <a:ext cx="3401587" cy="1154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hangingPunct="0">
                <a:lnSpc>
                  <a:spcPct val="125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618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活动开启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个月前，由直播小组负责商品脚本、活动脚本、销售套路脚本和封面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+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场景策划，设计小组负责设计角标和妆容服饰道具等准备</a:t>
              </a:r>
              <a:endParaRPr lang="zh-CN" altLang="en-US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7545" y="4460003"/>
            <a:ext cx="3752107" cy="1291198"/>
            <a:chOff x="6757545" y="4624595"/>
            <a:chExt cx="3752107" cy="1291198"/>
          </a:xfrm>
        </p:grpSpPr>
        <p:sp>
          <p:nvSpPr>
            <p:cNvPr id="53" name="文本框 52"/>
            <p:cNvSpPr txBox="1"/>
            <p:nvPr/>
          </p:nvSpPr>
          <p:spPr>
            <a:xfrm>
              <a:off x="6757545" y="4624595"/>
              <a:ext cx="21994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活动形式</a:t>
              </a:r>
              <a:endPara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108065" y="5030807"/>
              <a:ext cx="3401587" cy="884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hangingPunct="0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每款单品由代言人刘小月直播特卖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8-30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分钟，小助理保持与直播间粉丝互动和分发商品优惠券，做好引流工作</a:t>
              </a:r>
              <a:endParaRPr lang="zh-CN" altLang="en-US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pic>
        <p:nvPicPr>
          <p:cNvPr id="55" name="1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8437944" flipV="1">
            <a:off x="918079" y="1534289"/>
            <a:ext cx="761493" cy="672085"/>
          </a:xfrm>
          <a:prstGeom prst="rect">
            <a:avLst/>
          </a:prstGeom>
        </p:spPr>
      </p:pic>
      <p:pic>
        <p:nvPicPr>
          <p:cNvPr id="56" name="1"/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739977" flipV="1">
            <a:off x="5311262" y="3359023"/>
            <a:ext cx="535852" cy="472937"/>
          </a:xfrm>
          <a:prstGeom prst="rect">
            <a:avLst/>
          </a:prstGeom>
        </p:spPr>
      </p:pic>
      <p:pic>
        <p:nvPicPr>
          <p:cNvPr id="57" name="1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8437944" flipV="1">
            <a:off x="6338390" y="1534289"/>
            <a:ext cx="761493" cy="672085"/>
          </a:xfrm>
          <a:prstGeom prst="rect">
            <a:avLst/>
          </a:prstGeom>
        </p:spPr>
      </p:pic>
      <p:pic>
        <p:nvPicPr>
          <p:cNvPr id="58" name="1"/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739977" flipV="1">
            <a:off x="10731573" y="3359023"/>
            <a:ext cx="535852" cy="472937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8437944" flipV="1">
            <a:off x="918079" y="4084297"/>
            <a:ext cx="761493" cy="672085"/>
          </a:xfrm>
          <a:prstGeom prst="rect">
            <a:avLst/>
          </a:prstGeom>
        </p:spPr>
      </p:pic>
      <p:pic>
        <p:nvPicPr>
          <p:cNvPr id="60" name="1"/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739977" flipV="1">
            <a:off x="5311262" y="5909031"/>
            <a:ext cx="535852" cy="472937"/>
          </a:xfrm>
          <a:prstGeom prst="rect">
            <a:avLst/>
          </a:prstGeom>
        </p:spPr>
      </p:pic>
      <p:pic>
        <p:nvPicPr>
          <p:cNvPr id="61" name="1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8437944" flipV="1">
            <a:off x="6328661" y="4089942"/>
            <a:ext cx="761493" cy="672085"/>
          </a:xfrm>
          <a:prstGeom prst="rect">
            <a:avLst/>
          </a:prstGeom>
        </p:spPr>
      </p:pic>
      <p:pic>
        <p:nvPicPr>
          <p:cNvPr id="62" name="1"/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739977" flipV="1">
            <a:off x="10726310" y="5914676"/>
            <a:ext cx="535852" cy="472937"/>
          </a:xfrm>
          <a:prstGeom prst="rect">
            <a:avLst/>
          </a:prstGeom>
        </p:spPr>
      </p:pic>
      <p:sp>
        <p:nvSpPr>
          <p:cNvPr id="63" name="矩形: 圆角 62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5" name="图片 316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92534" y="478453"/>
            <a:ext cx="579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项目亮点数据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12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3151" name="矩形 3150"/>
          <p:cNvSpPr/>
          <p:nvPr/>
        </p:nvSpPr>
        <p:spPr>
          <a:xfrm>
            <a:off x="944183" y="4856682"/>
            <a:ext cx="2108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直播观看人数</a:t>
            </a:r>
            <a:endParaRPr lang="zh-CN" altLang="en-US" sz="2200" spc="3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2163" y="2908889"/>
            <a:ext cx="1617654" cy="1617654"/>
            <a:chOff x="828899" y="2352221"/>
            <a:chExt cx="1925995" cy="1925995"/>
          </a:xfrm>
        </p:grpSpPr>
        <p:sp>
          <p:nvSpPr>
            <p:cNvPr id="3174" name="椭圆 3173"/>
            <p:cNvSpPr/>
            <p:nvPr/>
          </p:nvSpPr>
          <p:spPr>
            <a:xfrm>
              <a:off x="828899" y="2352221"/>
              <a:ext cx="1925995" cy="1925995"/>
            </a:xfrm>
            <a:prstGeom prst="ellipse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75000">
                  <a:schemeClr val="accent1">
                    <a:alpha val="3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dirty="0"/>
            </a:p>
          </p:txBody>
        </p:sp>
        <p:sp>
          <p:nvSpPr>
            <p:cNvPr id="3155" name="椭圆 3154"/>
            <p:cNvSpPr/>
            <p:nvPr/>
          </p:nvSpPr>
          <p:spPr>
            <a:xfrm>
              <a:off x="1240404" y="2763727"/>
              <a:ext cx="1102984" cy="1102982"/>
            </a:xfrm>
            <a:prstGeom prst="ellipse">
              <a:avLst/>
            </a:prstGeom>
            <a:gradFill flip="none" rotWithShape="1">
              <a:gsLst>
                <a:gs pos="15000">
                  <a:schemeClr val="accent1">
                    <a:lumMod val="40000"/>
                    <a:lumOff val="60000"/>
                  </a:schemeClr>
                </a:gs>
                <a:gs pos="74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42900" dist="469900" dir="5400000" sx="73000" sy="7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13847" y="2750574"/>
            <a:ext cx="1934286" cy="1934284"/>
            <a:chOff x="431734" y="1966876"/>
            <a:chExt cx="2688252" cy="2688250"/>
          </a:xfrm>
        </p:grpSpPr>
        <p:sp>
          <p:nvSpPr>
            <p:cNvPr id="3181" name="弧形 3180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06805"/>
                <a:gd name="adj2" fmla="val 5299691"/>
              </a:avLst>
            </a:prstGeom>
            <a:noFill/>
            <a:ln w="63500" cap="rnd">
              <a:gradFill flip="none" rotWithShape="1">
                <a:gsLst>
                  <a:gs pos="2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2" name="弧形 3181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780976"/>
                <a:gd name="adj2" fmla="val 12491472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3" name="弧形 3182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14980629"/>
                <a:gd name="adj2" fmla="val 19716637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35972" y="3484686"/>
            <a:ext cx="858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亿</a:t>
            </a:r>
            <a:endParaRPr lang="en-US" altLang="zh-CN" sz="2800" dirty="0">
              <a:solidFill>
                <a:schemeClr val="bg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59949" y="5292134"/>
            <a:ext cx="2476737" cy="652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25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双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当日各直播平台观看人数高达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1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亿人次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146" name="矩形 3145"/>
          <p:cNvSpPr/>
          <p:nvPr/>
        </p:nvSpPr>
        <p:spPr>
          <a:xfrm>
            <a:off x="3827101" y="4704285"/>
            <a:ext cx="17876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直播成交额</a:t>
            </a:r>
            <a:endParaRPr lang="zh-CN" altLang="en-US" sz="2200" spc="3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190" name="椭圆 3189"/>
          <p:cNvSpPr/>
          <p:nvPr/>
        </p:nvSpPr>
        <p:spPr>
          <a:xfrm>
            <a:off x="3592951" y="1975674"/>
            <a:ext cx="2341682" cy="2341683"/>
          </a:xfrm>
          <a:prstGeom prst="ellipse">
            <a:avLst/>
          </a:prstGeom>
          <a:gradFill>
            <a:gsLst>
              <a:gs pos="47000">
                <a:schemeClr val="accent1">
                  <a:alpha val="0"/>
                </a:schemeClr>
              </a:gs>
              <a:gs pos="75000">
                <a:schemeClr val="accent1">
                  <a:alpha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35" dirty="0"/>
          </a:p>
        </p:txBody>
      </p:sp>
      <p:sp>
        <p:nvSpPr>
          <p:cNvPr id="3191" name="椭圆 3190"/>
          <p:cNvSpPr/>
          <p:nvPr/>
        </p:nvSpPr>
        <p:spPr>
          <a:xfrm>
            <a:off x="4093271" y="2475995"/>
            <a:ext cx="1341041" cy="1341039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42900" dist="469900" dir="5400000" sx="73000" sy="73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ea typeface="+mj-ea"/>
            </a:endParaRPr>
          </a:p>
        </p:txBody>
      </p:sp>
      <p:grpSp>
        <p:nvGrpSpPr>
          <p:cNvPr id="3186" name="组合 3185"/>
          <p:cNvGrpSpPr/>
          <p:nvPr/>
        </p:nvGrpSpPr>
        <p:grpSpPr>
          <a:xfrm>
            <a:off x="3363776" y="1746500"/>
            <a:ext cx="2800032" cy="2800030"/>
            <a:chOff x="431734" y="1966876"/>
            <a:chExt cx="2688252" cy="2688250"/>
          </a:xfrm>
        </p:grpSpPr>
        <p:sp>
          <p:nvSpPr>
            <p:cNvPr id="3187" name="弧形 3186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06805"/>
                <a:gd name="adj2" fmla="val 5299691"/>
              </a:avLst>
            </a:prstGeom>
            <a:noFill/>
            <a:ln w="63500" cap="rnd">
              <a:gradFill flip="none" rotWithShape="1">
                <a:gsLst>
                  <a:gs pos="2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8" name="弧形 3187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780976"/>
                <a:gd name="adj2" fmla="val 12491472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9" name="弧形 3188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14980629"/>
                <a:gd name="adj2" fmla="val 19716637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155719" y="2900432"/>
            <a:ext cx="152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2.19</a:t>
            </a:r>
            <a:r>
              <a:rPr lang="zh-CN" altLang="en-US" sz="28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亿</a:t>
            </a:r>
            <a:endParaRPr lang="en-US" altLang="zh-CN" sz="2800" dirty="0">
              <a:solidFill>
                <a:schemeClr val="bg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25424" y="5159616"/>
            <a:ext cx="2476737" cy="652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25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稿定产品在双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各直播平台成交额达到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2.19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亿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141" name="矩形 3140"/>
          <p:cNvSpPr/>
          <p:nvPr/>
        </p:nvSpPr>
        <p:spPr>
          <a:xfrm>
            <a:off x="6609608" y="5139332"/>
            <a:ext cx="2108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当日直播排名</a:t>
            </a:r>
            <a:endParaRPr lang="zh-CN" altLang="en-US" sz="2200" spc="3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3193" name="组合 3192"/>
          <p:cNvGrpSpPr/>
          <p:nvPr/>
        </p:nvGrpSpPr>
        <p:grpSpPr>
          <a:xfrm>
            <a:off x="6674705" y="2886932"/>
            <a:ext cx="1922795" cy="1922795"/>
            <a:chOff x="828899" y="2352221"/>
            <a:chExt cx="1925995" cy="1925995"/>
          </a:xfrm>
        </p:grpSpPr>
        <p:sp>
          <p:nvSpPr>
            <p:cNvPr id="3198" name="椭圆 3197"/>
            <p:cNvSpPr/>
            <p:nvPr/>
          </p:nvSpPr>
          <p:spPr>
            <a:xfrm>
              <a:off x="828899" y="2352221"/>
              <a:ext cx="1925995" cy="1925995"/>
            </a:xfrm>
            <a:prstGeom prst="ellipse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75000">
                  <a:schemeClr val="accent1">
                    <a:alpha val="3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dirty="0"/>
            </a:p>
          </p:txBody>
        </p:sp>
        <p:sp>
          <p:nvSpPr>
            <p:cNvPr id="3199" name="椭圆 3198"/>
            <p:cNvSpPr/>
            <p:nvPr/>
          </p:nvSpPr>
          <p:spPr>
            <a:xfrm>
              <a:off x="1240404" y="2763727"/>
              <a:ext cx="1102984" cy="1102982"/>
            </a:xfrm>
            <a:prstGeom prst="ellipse">
              <a:avLst/>
            </a:prstGeom>
            <a:gradFill flip="none" rotWithShape="1">
              <a:gsLst>
                <a:gs pos="15000">
                  <a:schemeClr val="accent1">
                    <a:lumMod val="40000"/>
                    <a:lumOff val="60000"/>
                  </a:schemeClr>
                </a:gs>
                <a:gs pos="74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42900" dist="469900" dir="5400000" sx="73000" sy="7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ea typeface="+mj-ea"/>
              </a:endParaRPr>
            </a:p>
          </p:txBody>
        </p:sp>
      </p:grpSp>
      <p:grpSp>
        <p:nvGrpSpPr>
          <p:cNvPr id="3194" name="组合 3193"/>
          <p:cNvGrpSpPr/>
          <p:nvPr/>
        </p:nvGrpSpPr>
        <p:grpSpPr>
          <a:xfrm>
            <a:off x="6486525" y="2698753"/>
            <a:ext cx="2299154" cy="2299152"/>
            <a:chOff x="431734" y="1966876"/>
            <a:chExt cx="2688252" cy="2688250"/>
          </a:xfrm>
        </p:grpSpPr>
        <p:sp>
          <p:nvSpPr>
            <p:cNvPr id="3195" name="弧形 3194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06805"/>
                <a:gd name="adj2" fmla="val 5299691"/>
              </a:avLst>
            </a:prstGeom>
            <a:noFill/>
            <a:ln w="63500" cap="rnd">
              <a:gradFill flip="none" rotWithShape="1">
                <a:gsLst>
                  <a:gs pos="2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6" name="弧形 3195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780976"/>
                <a:gd name="adj2" fmla="val 12491472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7" name="弧形 3196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14980629"/>
                <a:gd name="adj2" fmla="val 19716637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193868" y="3646014"/>
            <a:ext cx="113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NO.1</a:t>
            </a:r>
            <a:endParaRPr lang="en-US" altLang="zh-CN" sz="2400" dirty="0">
              <a:solidFill>
                <a:schemeClr val="bg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24238" y="5543929"/>
            <a:ext cx="2476737" cy="38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25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淘宝双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商家直播排行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No.1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156" name="矩形 3155"/>
          <p:cNvSpPr/>
          <p:nvPr/>
        </p:nvSpPr>
        <p:spPr>
          <a:xfrm>
            <a:off x="9575199" y="4280519"/>
            <a:ext cx="1467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spc="3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店铺粉丝</a:t>
            </a:r>
            <a:endParaRPr lang="zh-CN" altLang="en-US" sz="2200" spc="3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3209" name="组合 3208"/>
          <p:cNvGrpSpPr/>
          <p:nvPr/>
        </p:nvGrpSpPr>
        <p:grpSpPr>
          <a:xfrm>
            <a:off x="9457732" y="2355384"/>
            <a:ext cx="1617654" cy="1617654"/>
            <a:chOff x="828899" y="2352221"/>
            <a:chExt cx="1925995" cy="1925995"/>
          </a:xfrm>
        </p:grpSpPr>
        <p:sp>
          <p:nvSpPr>
            <p:cNvPr id="3214" name="椭圆 3213"/>
            <p:cNvSpPr/>
            <p:nvPr/>
          </p:nvSpPr>
          <p:spPr>
            <a:xfrm>
              <a:off x="828899" y="2352221"/>
              <a:ext cx="1925995" cy="1925995"/>
            </a:xfrm>
            <a:prstGeom prst="ellipse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75000">
                  <a:schemeClr val="accent1">
                    <a:alpha val="3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dirty="0"/>
            </a:p>
          </p:txBody>
        </p:sp>
        <p:sp>
          <p:nvSpPr>
            <p:cNvPr id="3215" name="椭圆 3214"/>
            <p:cNvSpPr/>
            <p:nvPr/>
          </p:nvSpPr>
          <p:spPr>
            <a:xfrm>
              <a:off x="1240404" y="2763727"/>
              <a:ext cx="1102984" cy="1102982"/>
            </a:xfrm>
            <a:prstGeom prst="ellipse">
              <a:avLst/>
            </a:prstGeom>
            <a:gradFill flip="none" rotWithShape="1">
              <a:gsLst>
                <a:gs pos="15000">
                  <a:schemeClr val="accent1">
                    <a:lumMod val="40000"/>
                    <a:lumOff val="60000"/>
                  </a:schemeClr>
                </a:gs>
                <a:gs pos="74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42900" dist="469900" dir="5400000" sx="73000" sy="73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ea typeface="+mj-ea"/>
              </a:endParaRPr>
            </a:p>
          </p:txBody>
        </p:sp>
      </p:grpSp>
      <p:grpSp>
        <p:nvGrpSpPr>
          <p:cNvPr id="3210" name="组合 3209"/>
          <p:cNvGrpSpPr/>
          <p:nvPr/>
        </p:nvGrpSpPr>
        <p:grpSpPr>
          <a:xfrm>
            <a:off x="9299416" y="2197069"/>
            <a:ext cx="1934286" cy="1934284"/>
            <a:chOff x="431734" y="1966876"/>
            <a:chExt cx="2688252" cy="2688250"/>
          </a:xfrm>
        </p:grpSpPr>
        <p:sp>
          <p:nvSpPr>
            <p:cNvPr id="3211" name="弧形 3210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06805"/>
                <a:gd name="adj2" fmla="val 5299691"/>
              </a:avLst>
            </a:prstGeom>
            <a:noFill/>
            <a:ln w="63500" cap="rnd">
              <a:gradFill flip="none" rotWithShape="1">
                <a:gsLst>
                  <a:gs pos="2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2" name="弧形 3211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7780976"/>
                <a:gd name="adj2" fmla="val 12491472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3" name="弧形 3212"/>
            <p:cNvSpPr/>
            <p:nvPr/>
          </p:nvSpPr>
          <p:spPr>
            <a:xfrm>
              <a:off x="431734" y="1966876"/>
              <a:ext cx="2688252" cy="2688250"/>
            </a:xfrm>
            <a:prstGeom prst="arc">
              <a:avLst>
                <a:gd name="adj1" fmla="val 14980629"/>
                <a:gd name="adj2" fmla="val 19716637"/>
              </a:avLst>
            </a:prstGeom>
            <a:noFill/>
            <a:ln w="63500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9871367" y="2935025"/>
            <a:ext cx="858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3W</a:t>
            </a:r>
            <a:endParaRPr lang="en-US" altLang="zh-CN" sz="2800" dirty="0">
              <a:solidFill>
                <a:schemeClr val="bg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028191" y="4725431"/>
            <a:ext cx="2476737" cy="652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25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双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当日稿定公司在各直播平台的店铺粉丝增加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超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3W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0" name="矩形: 圆角 59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0" y="6642514"/>
            <a:ext cx="12192000" cy="202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884318" y="2275676"/>
            <a:ext cx="1731652" cy="1731646"/>
            <a:chOff x="4729711" y="1561260"/>
            <a:chExt cx="2732578" cy="2732571"/>
          </a:xfrm>
        </p:grpSpPr>
        <p:sp>
          <p:nvSpPr>
            <p:cNvPr id="65" name="椭圆 64"/>
            <p:cNvSpPr/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弧形 65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9763733"/>
                <a:gd name="adj2" fmla="val 18791981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弧形 66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405208" y="3148897"/>
            <a:ext cx="1131626" cy="1131622"/>
            <a:chOff x="4729711" y="1561260"/>
            <a:chExt cx="2732578" cy="2732571"/>
          </a:xfrm>
        </p:grpSpPr>
        <p:sp>
          <p:nvSpPr>
            <p:cNvPr id="71" name="椭圆 70"/>
            <p:cNvSpPr/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弧形 71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9904908"/>
                <a:gd name="adj2" fmla="val 18791981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弧形 72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922164" y="3136361"/>
            <a:ext cx="1402356" cy="1402352"/>
            <a:chOff x="4729711" y="1561260"/>
            <a:chExt cx="2732578" cy="2732571"/>
          </a:xfrm>
        </p:grpSpPr>
        <p:sp>
          <p:nvSpPr>
            <p:cNvPr id="76" name="椭圆 75"/>
            <p:cNvSpPr/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弧形 76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10241063"/>
                <a:gd name="adj2" fmla="val 18791981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弧形 77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45530" y="2546536"/>
            <a:ext cx="1217222" cy="1217218"/>
            <a:chOff x="4729711" y="1561260"/>
            <a:chExt cx="2732578" cy="2732571"/>
          </a:xfrm>
        </p:grpSpPr>
        <p:sp>
          <p:nvSpPr>
            <p:cNvPr id="81" name="椭圆 80"/>
            <p:cNvSpPr/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9442189"/>
                <a:gd name="adj2" fmla="val 18791981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弧形 82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1" name="图形 2"/>
          <p:cNvGrpSpPr/>
          <p:nvPr/>
        </p:nvGrpSpPr>
        <p:grpSpPr>
          <a:xfrm>
            <a:off x="3073235" y="7309642"/>
            <a:ext cx="981413" cy="640826"/>
            <a:chOff x="9721006" y="3008356"/>
            <a:chExt cx="981413" cy="640826"/>
          </a:xfrm>
          <a:solidFill>
            <a:srgbClr val="FFFFFF"/>
          </a:solidFill>
        </p:grpSpPr>
        <p:sp>
          <p:nvSpPr>
            <p:cNvPr id="602" name="任意多边形: 形状 601"/>
            <p:cNvSpPr/>
            <p:nvPr/>
          </p:nvSpPr>
          <p:spPr>
            <a:xfrm>
              <a:off x="10137175" y="3008356"/>
              <a:ext cx="565244" cy="406806"/>
            </a:xfrm>
            <a:custGeom>
              <a:avLst/>
              <a:gdLst>
                <a:gd name="connsiteX0" fmla="*/ 565245 w 565244"/>
                <a:gd name="connsiteY0" fmla="*/ 1259 h 406806"/>
                <a:gd name="connsiteX1" fmla="*/ 564284 w 565244"/>
                <a:gd name="connsiteY1" fmla="*/ 0 h 406806"/>
                <a:gd name="connsiteX2" fmla="*/ 0 w 565244"/>
                <a:gd name="connsiteY2" fmla="*/ 406806 h 406806"/>
                <a:gd name="connsiteX3" fmla="*/ 65879 w 565244"/>
                <a:gd name="connsiteY3" fmla="*/ 363681 h 406806"/>
                <a:gd name="connsiteX4" fmla="*/ 565245 w 565244"/>
                <a:gd name="connsiteY4" fmla="*/ 1259 h 40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244" h="406806">
                  <a:moveTo>
                    <a:pt x="565245" y="1259"/>
                  </a:moveTo>
                  <a:lnTo>
                    <a:pt x="564284" y="0"/>
                  </a:lnTo>
                  <a:cubicBezTo>
                    <a:pt x="403235" y="123300"/>
                    <a:pt x="210228" y="271068"/>
                    <a:pt x="0" y="406806"/>
                  </a:cubicBezTo>
                  <a:cubicBezTo>
                    <a:pt x="21716" y="392815"/>
                    <a:pt x="43663" y="378459"/>
                    <a:pt x="65879" y="363681"/>
                  </a:cubicBezTo>
                  <a:cubicBezTo>
                    <a:pt x="248741" y="242030"/>
                    <a:pt x="419513" y="112818"/>
                    <a:pt x="565245" y="1259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603" name="任意多边形: 形状 602"/>
            <p:cNvSpPr/>
            <p:nvPr/>
          </p:nvSpPr>
          <p:spPr>
            <a:xfrm>
              <a:off x="9721006" y="3641072"/>
              <a:ext cx="17180" cy="8110"/>
            </a:xfrm>
            <a:custGeom>
              <a:avLst/>
              <a:gdLst>
                <a:gd name="connsiteX0" fmla="*/ 0 w 17180"/>
                <a:gd name="connsiteY0" fmla="*/ 8110 h 8110"/>
                <a:gd name="connsiteX1" fmla="*/ 17181 w 17180"/>
                <a:gd name="connsiteY1" fmla="*/ 0 h 8110"/>
                <a:gd name="connsiteX2" fmla="*/ 0 w 17180"/>
                <a:gd name="connsiteY2" fmla="*/ 8110 h 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80" h="8110">
                  <a:moveTo>
                    <a:pt x="0" y="8110"/>
                  </a:moveTo>
                  <a:cubicBezTo>
                    <a:pt x="5727" y="5420"/>
                    <a:pt x="11454" y="2729"/>
                    <a:pt x="17181" y="0"/>
                  </a:cubicBezTo>
                  <a:cubicBezTo>
                    <a:pt x="11434" y="2748"/>
                    <a:pt x="5727" y="5420"/>
                    <a:pt x="0" y="8110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04257" y="478453"/>
            <a:ext cx="4076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项目亮点数据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25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48" name="矩形: 圆顶角 47"/>
          <p:cNvSpPr/>
          <p:nvPr/>
        </p:nvSpPr>
        <p:spPr>
          <a:xfrm>
            <a:off x="693317" y="1725840"/>
            <a:ext cx="10803357" cy="566763"/>
          </a:xfrm>
          <a:prstGeom prst="round2SameRect">
            <a:avLst/>
          </a:prstGeom>
          <a:gradFill flip="none" rotWithShape="1">
            <a:gsLst>
              <a:gs pos="73000">
                <a:srgbClr val="00B6FF">
                  <a:alpha val="11000"/>
                </a:srgbClr>
              </a:gs>
              <a:gs pos="30000">
                <a:srgbClr val="00C7FF">
                  <a:alpha val="14000"/>
                </a:srgbClr>
              </a:gs>
              <a:gs pos="0">
                <a:schemeClr val="accent1">
                  <a:alpha val="20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角 13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/>
          <p:cNvSpPr/>
          <p:nvPr/>
        </p:nvSpPr>
        <p:spPr>
          <a:xfrm>
            <a:off x="658812" y="4015481"/>
            <a:ext cx="10837861" cy="56676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04800" dist="76200" dir="4800000" sx="98000" sy="98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51" name="表格 44"/>
          <p:cNvGraphicFramePr>
            <a:graphicFrameLocks noGrp="1"/>
          </p:cNvGraphicFramePr>
          <p:nvPr/>
        </p:nvGraphicFramePr>
        <p:xfrm>
          <a:off x="695325" y="1728842"/>
          <a:ext cx="10801352" cy="4570360"/>
        </p:xfrm>
        <a:graphic>
          <a:graphicData uri="http://schemas.openxmlformats.org/drawingml/2006/table">
            <a:tbl>
              <a:tblPr firstRow="1" bandRow="1">
                <a:effectLst>
                  <a:outerShdw blurRad="342900" dist="165100" dir="5400000" sx="98000" sy="98000" algn="t" rotWithShape="0">
                    <a:schemeClr val="accent1">
                      <a:alpha val="10000"/>
                    </a:schemeClr>
                  </a:outerShdw>
                </a:effectLst>
                <a:tableStyleId>{5C22544A-7EE6-4342-B048-85BDC9FD1C3A}</a:tableStyleId>
              </a:tblPr>
              <a:tblGrid>
                <a:gridCol w="2376349"/>
                <a:gridCol w="3024327"/>
                <a:gridCol w="2266764"/>
                <a:gridCol w="3133912"/>
              </a:tblGrid>
              <a:tr h="5712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直播平台</a:t>
                      </a:r>
                      <a:endParaRPr lang="zh-CN" altLang="en-US" sz="2000" b="0" dirty="0">
                        <a:solidFill>
                          <a:schemeClr val="accent3"/>
                        </a:solidFill>
                        <a:latin typeface="+mn-lt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直播观看人数</a:t>
                      </a:r>
                      <a:r>
                        <a:rPr lang="en-US" altLang="zh-CN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(</a:t>
                      </a:r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人次</a:t>
                      </a:r>
                      <a:r>
                        <a:rPr lang="en-US" altLang="zh-CN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)</a:t>
                      </a:r>
                      <a:endParaRPr lang="zh-CN" altLang="en-US" sz="2000" b="0" dirty="0">
                        <a:solidFill>
                          <a:schemeClr val="accent3"/>
                        </a:solidFill>
                        <a:latin typeface="+mn-lt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直播产品</a:t>
                      </a:r>
                      <a:endParaRPr lang="zh-CN" altLang="en-US" sz="2000" b="0" dirty="0">
                        <a:solidFill>
                          <a:schemeClr val="accent3"/>
                        </a:solidFill>
                        <a:latin typeface="+mn-lt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直播成交额</a:t>
                      </a:r>
                      <a:r>
                        <a:rPr lang="en-US" altLang="zh-CN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(</a:t>
                      </a:r>
                      <a:r>
                        <a:rPr lang="zh-CN" altLang="en-US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千万</a:t>
                      </a:r>
                      <a:r>
                        <a:rPr lang="en-US" altLang="zh-CN" sz="2000" b="0" dirty="0">
                          <a:solidFill>
                            <a:schemeClr val="accent3"/>
                          </a:solidFill>
                          <a:latin typeface="+mn-lt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)</a:t>
                      </a:r>
                      <a:endParaRPr lang="zh-CN" altLang="en-US" sz="2000" b="0" dirty="0">
                        <a:solidFill>
                          <a:schemeClr val="accent3"/>
                        </a:solidFill>
                        <a:latin typeface="+mn-lt"/>
                        <a:ea typeface="OPPOSans M" panose="00020600040101010101" pitchFamily="18" charset="-122"/>
                        <a:cs typeface="OPPOSans M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抖音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14285714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A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¥2000,000 </a:t>
                      </a:r>
                      <a:endParaRPr lang="en-US" altLang="zh-CN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快手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5468710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B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¥120,000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头条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148512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C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¥80,000 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000" b="0" kern="1200" dirty="0">
                          <a:solidFill>
                            <a:schemeClr val="accent2"/>
                          </a:solidFill>
                          <a:latin typeface="+mj-lt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淘宝</a:t>
                      </a:r>
                      <a:endParaRPr lang="zh-CN" altLang="en-US" sz="2000" b="0" kern="1200" dirty="0">
                        <a:solidFill>
                          <a:schemeClr val="accent2"/>
                        </a:solidFill>
                        <a:latin typeface="+mj-lt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accent2"/>
                          </a:solidFill>
                          <a:latin typeface="+mj-lt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78744350</a:t>
                      </a:r>
                      <a:endParaRPr lang="zh-CN" altLang="en-US" sz="2000" b="0" kern="1200" dirty="0">
                        <a:solidFill>
                          <a:schemeClr val="accent2"/>
                        </a:solidFill>
                        <a:latin typeface="+mj-lt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000" b="0" kern="1200" dirty="0">
                          <a:solidFill>
                            <a:schemeClr val="accent2"/>
                          </a:solidFill>
                          <a:latin typeface="+mj-lt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产品</a:t>
                      </a:r>
                      <a:r>
                        <a:rPr lang="en-US" altLang="zh-CN" sz="2000" b="0" kern="1200" dirty="0">
                          <a:solidFill>
                            <a:schemeClr val="accent2"/>
                          </a:solidFill>
                          <a:latin typeface="+mj-lt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D</a:t>
                      </a:r>
                      <a:endParaRPr lang="zh-CN" altLang="en-US" sz="2000" b="0" kern="1200" dirty="0">
                        <a:solidFill>
                          <a:schemeClr val="accent2"/>
                        </a:solidFill>
                        <a:latin typeface="+mj-lt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accent2"/>
                          </a:solidFill>
                          <a:latin typeface="+mj-lt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¥215420,000 </a:t>
                      </a:r>
                      <a:endParaRPr lang="en-US" altLang="zh-CN" sz="2000" b="0" kern="1200" dirty="0">
                        <a:solidFill>
                          <a:schemeClr val="accent2"/>
                        </a:solidFill>
                        <a:latin typeface="+mj-lt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虎牙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48813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E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noProof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¥620,000 </a:t>
                      </a:r>
                      <a:endParaRPr lang="en-US" altLang="zh-CN" sz="1400" b="0" kern="1200" noProof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斗鱼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845987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F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noProof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¥240,000 </a:t>
                      </a:r>
                      <a:endParaRPr lang="en-US" altLang="zh-CN" sz="1400" b="0" kern="1200" noProof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12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B</a:t>
                      </a:r>
                      <a:r>
                        <a:rPr lang="zh-CN" altLang="en-US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站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457914</a:t>
                      </a:r>
                      <a:endParaRPr lang="zh-CN" altLang="en-US" sz="1400" b="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产品</a:t>
                      </a:r>
                      <a:r>
                        <a:rPr lang="en-US" altLang="zh-CN" sz="14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G</a:t>
                      </a:r>
                      <a:endParaRPr lang="zh-CN" altLang="en-US" sz="1400" b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noProof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OPPOSans R" panose="00020600040101010101" pitchFamily="18" charset="-122"/>
                        </a:rPr>
                        <a:t>¥520,000 </a:t>
                      </a:r>
                      <a:endParaRPr lang="en-US" altLang="zh-CN" sz="1400" b="0" kern="1200" noProof="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OPPOSans R" panose="00020600040101010101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506022" y="1173704"/>
            <a:ext cx="6865038" cy="51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300" dirty="0">
                <a:solidFill>
                  <a:schemeClr val="accent1"/>
                </a:solidFill>
                <a:latin typeface="+mn-ea"/>
                <a:cs typeface="OPPOSans M" panose="00020600040101010101" pitchFamily="18" charset="-122"/>
              </a:rPr>
              <a:t>618</a:t>
            </a:r>
            <a:r>
              <a:rPr lang="zh-CN" altLang="en-US" spc="300" dirty="0">
                <a:solidFill>
                  <a:schemeClr val="accent1"/>
                </a:solidFill>
                <a:latin typeface="+mn-ea"/>
                <a:cs typeface="OPPOSans M" panose="00020600040101010101" pitchFamily="18" charset="-122"/>
              </a:rPr>
              <a:t>淘宝直播成交额在所有直播平台中位列</a:t>
            </a:r>
            <a:r>
              <a:rPr lang="en-US" altLang="zh-CN" sz="2400" spc="3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NO.1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92535" y="478453"/>
            <a:ext cx="4365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项目亮点数据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25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1"/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cxnSp>
        <p:nvCxnSpPr>
          <p:cNvPr id="3" name="直接连接符 2"/>
          <p:cNvCxnSpPr/>
          <p:nvPr/>
        </p:nvCxnSpPr>
        <p:spPr>
          <a:xfrm>
            <a:off x="766763" y="1961322"/>
            <a:ext cx="10658475" cy="0"/>
          </a:xfrm>
          <a:prstGeom prst="line">
            <a:avLst/>
          </a:prstGeom>
          <a:ln w="635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616445" y="1340420"/>
            <a:ext cx="8228512" cy="51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北京、浙江、安徽与长春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双</a:t>
            </a:r>
            <a:r>
              <a:rPr lang="en-US" altLang="zh-CN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11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线下</a:t>
            </a:r>
            <a:r>
              <a:rPr lang="en-US" altLang="zh-CN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A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、</a:t>
            </a:r>
            <a:r>
              <a:rPr lang="en-US" altLang="zh-CN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B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产品销售额排名全国前四</a:t>
            </a:r>
            <a:endParaRPr lang="zh-CN" altLang="en-US" sz="24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7"/>
          <p:cNvSpPr/>
          <p:nvPr/>
        </p:nvSpPr>
        <p:spPr>
          <a:xfrm>
            <a:off x="751548" y="2164417"/>
            <a:ext cx="10671499" cy="4147453"/>
          </a:xfrm>
          <a:custGeom>
            <a:avLst/>
            <a:gdLst>
              <a:gd name="connsiteX0" fmla="*/ 72000 w 6545940"/>
              <a:gd name="connsiteY0" fmla="*/ 0 h 5162831"/>
              <a:gd name="connsiteX1" fmla="*/ 6473940 w 6545940"/>
              <a:gd name="connsiteY1" fmla="*/ 0 h 5162831"/>
              <a:gd name="connsiteX2" fmla="*/ 6545940 w 6545940"/>
              <a:gd name="connsiteY2" fmla="*/ 72000 h 5162831"/>
              <a:gd name="connsiteX3" fmla="*/ 6545940 w 6545940"/>
              <a:gd name="connsiteY3" fmla="*/ 5090831 h 5162831"/>
              <a:gd name="connsiteX4" fmla="*/ 6473940 w 6545940"/>
              <a:gd name="connsiteY4" fmla="*/ 5162831 h 5162831"/>
              <a:gd name="connsiteX5" fmla="*/ 72000 w 6545940"/>
              <a:gd name="connsiteY5" fmla="*/ 5162831 h 5162831"/>
              <a:gd name="connsiteX6" fmla="*/ 0 w 6545940"/>
              <a:gd name="connsiteY6" fmla="*/ 5090831 h 5162831"/>
              <a:gd name="connsiteX7" fmla="*/ 0 w 6545940"/>
              <a:gd name="connsiteY7" fmla="*/ 72000 h 5162831"/>
              <a:gd name="connsiteX8" fmla="*/ 72000 w 6545940"/>
              <a:gd name="connsiteY8" fmla="*/ 0 h 516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5940" h="5162831">
                <a:moveTo>
                  <a:pt x="72000" y="0"/>
                </a:moveTo>
                <a:lnTo>
                  <a:pt x="6473940" y="0"/>
                </a:lnTo>
                <a:cubicBezTo>
                  <a:pt x="6513684" y="0"/>
                  <a:pt x="6545940" y="32256"/>
                  <a:pt x="6545940" y="72000"/>
                </a:cubicBezTo>
                <a:lnTo>
                  <a:pt x="6545940" y="5090831"/>
                </a:lnTo>
                <a:cubicBezTo>
                  <a:pt x="6545940" y="5130575"/>
                  <a:pt x="6513684" y="5162831"/>
                  <a:pt x="6473940" y="5162831"/>
                </a:cubicBezTo>
                <a:lnTo>
                  <a:pt x="72000" y="5162831"/>
                </a:lnTo>
                <a:cubicBezTo>
                  <a:pt x="32256" y="5162831"/>
                  <a:pt x="0" y="5130575"/>
                  <a:pt x="0" y="5090831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gradFill>
            <a:gsLst>
              <a:gs pos="30000">
                <a:srgbClr val="34B5FF">
                  <a:alpha val="13000"/>
                </a:srgbClr>
              </a:gs>
              <a:gs pos="0">
                <a:schemeClr val="accent1">
                  <a:alpha val="20000"/>
                </a:schemeClr>
              </a:gs>
              <a:gs pos="73000">
                <a:schemeClr val="accent2">
                  <a:alpha val="0"/>
                </a:schemeClr>
              </a:gs>
              <a:gs pos="100000">
                <a:srgbClr val="026AFF">
                  <a:alpha val="11000"/>
                </a:srgbClr>
              </a:gs>
            </a:gsLst>
            <a:lin ang="0" scaled="0"/>
          </a:gradFill>
          <a:ln>
            <a:noFill/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02688" y="2244463"/>
            <a:ext cx="10111408" cy="4196025"/>
            <a:chOff x="1002688" y="2257163"/>
            <a:chExt cx="10111408" cy="4316782"/>
          </a:xfrm>
        </p:grpSpPr>
        <p:graphicFrame>
          <p:nvGraphicFramePr>
            <p:cNvPr id="4" name="图表 3"/>
            <p:cNvGraphicFramePr/>
            <p:nvPr/>
          </p:nvGraphicFramePr>
          <p:xfrm>
            <a:off x="1002688" y="2257163"/>
            <a:ext cx="10111408" cy="43167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5376484" y="3022071"/>
              <a:ext cx="849948" cy="31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13</a:t>
              </a:r>
              <a:r>
                <a:rPr lang="zh-CN" altLang="en-US" sz="1400" dirty="0">
                  <a:solidFill>
                    <a:schemeClr val="accent1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亿元</a:t>
              </a:r>
              <a:endParaRPr lang="zh-CN" altLang="en-US" sz="1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55984" y="2448278"/>
              <a:ext cx="849948" cy="316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16</a:t>
              </a:r>
              <a:r>
                <a:rPr lang="zh-CN" altLang="en-US" sz="1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亿元</a:t>
              </a:r>
              <a:endPara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623627" y="2325885"/>
            <a:ext cx="4765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双</a:t>
            </a:r>
            <a:r>
              <a:rPr lang="en-US" altLang="zh-CN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11</a:t>
            </a:r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全国分公司线下</a:t>
            </a:r>
            <a:r>
              <a:rPr lang="en-US" altLang="zh-CN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A</a:t>
            </a:r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、</a:t>
            </a:r>
            <a:r>
              <a:rPr lang="en-US" altLang="zh-CN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B</a:t>
            </a:r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产品销售额总览       </a:t>
            </a:r>
            <a:r>
              <a:rPr lang="zh-CN" altLang="en-US" sz="1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单位</a:t>
            </a:r>
            <a:r>
              <a:rPr lang="en-US" altLang="zh-CN" sz="1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: </a:t>
            </a:r>
            <a:r>
              <a:rPr lang="zh-CN" altLang="en-US" sz="1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亿元</a:t>
            </a:r>
            <a:endParaRPr lang="zh-CN" altLang="en-US" sz="1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224795" y="2810287"/>
            <a:ext cx="1015365" cy="307777"/>
            <a:chOff x="6799787" y="2467387"/>
            <a:chExt cx="1015365" cy="307777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6799787" y="2638079"/>
              <a:ext cx="216000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7069205" y="2467387"/>
              <a:ext cx="7459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1"/>
                  </a:solidFill>
                  <a:latin typeface="+mn-ea"/>
                  <a:cs typeface="OPPOSans M" panose="00020600040101010101" pitchFamily="18" charset="-122"/>
                </a:rPr>
                <a:t>A </a:t>
              </a:r>
              <a:r>
                <a:rPr lang="zh-CN" altLang="en-US" sz="1400" dirty="0">
                  <a:solidFill>
                    <a:schemeClr val="accent1"/>
                  </a:solidFill>
                  <a:latin typeface="+mn-ea"/>
                  <a:cs typeface="OPPOSans M" panose="00020600040101010101" pitchFamily="18" charset="-122"/>
                </a:rPr>
                <a:t>产品</a:t>
              </a:r>
              <a:endParaRPr lang="zh-CN" altLang="en-US" sz="1400" dirty="0">
                <a:solidFill>
                  <a:schemeClr val="accent1"/>
                </a:solidFill>
                <a:latin typeface="+mn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257229" y="2810287"/>
            <a:ext cx="1015365" cy="307777"/>
            <a:chOff x="7994992" y="2747829"/>
            <a:chExt cx="1015365" cy="30777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7994992" y="2906197"/>
              <a:ext cx="216000" cy="0"/>
            </a:xfrm>
            <a:prstGeom prst="line">
              <a:avLst/>
            </a:prstGeom>
            <a:ln w="381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8264410" y="2747829"/>
              <a:ext cx="7459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accent3"/>
                  </a:solidFill>
                  <a:latin typeface="+mn-ea"/>
                  <a:cs typeface="OPPOSans M" panose="00020600040101010101" pitchFamily="18" charset="-122"/>
                </a:rPr>
                <a:t>B 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  <a:cs typeface="OPPOSans M" panose="00020600040101010101" pitchFamily="18" charset="-122"/>
                </a:rPr>
                <a:t>产品</a:t>
              </a:r>
              <a:endParaRPr lang="zh-CN" altLang="en-US" sz="1400" dirty="0">
                <a:solidFill>
                  <a:schemeClr val="accent3"/>
                </a:solidFill>
                <a:latin typeface="+mn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66388" y="3452406"/>
            <a:ext cx="320466" cy="320466"/>
            <a:chOff x="624370" y="2159512"/>
            <a:chExt cx="2302980" cy="2302978"/>
          </a:xfrm>
          <a:effectLst>
            <a:glow rad="12700">
              <a:srgbClr val="00E9FF">
                <a:alpha val="30000"/>
              </a:srgbClr>
            </a:glow>
          </a:effectLst>
        </p:grpSpPr>
        <p:sp>
          <p:nvSpPr>
            <p:cNvPr id="57" name="椭圆 56"/>
            <p:cNvSpPr/>
            <p:nvPr/>
          </p:nvSpPr>
          <p:spPr>
            <a:xfrm>
              <a:off x="1229791" y="2764932"/>
              <a:ext cx="1092138" cy="1092137"/>
            </a:xfrm>
            <a:prstGeom prst="ellipse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75000">
                  <a:schemeClr val="accent1">
                    <a:alpha val="3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dirty="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24370" y="2159512"/>
              <a:ext cx="2302980" cy="2302978"/>
              <a:chOff x="431734" y="1966876"/>
              <a:chExt cx="2688252" cy="2688250"/>
            </a:xfrm>
          </p:grpSpPr>
          <p:sp>
            <p:nvSpPr>
              <p:cNvPr id="54" name="弧形 53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706805"/>
                  <a:gd name="adj2" fmla="val 5299691"/>
                </a:avLst>
              </a:prstGeom>
              <a:noFill/>
              <a:ln w="12700" cap="rnd">
                <a:gradFill flip="none" rotWithShape="1">
                  <a:gsLst>
                    <a:gs pos="2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弧形 54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7780976"/>
                  <a:gd name="adj2" fmla="val 12491472"/>
                </a:avLst>
              </a:prstGeom>
              <a:noFill/>
              <a:ln w="12700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14980629"/>
                  <a:gd name="adj2" fmla="val 19716637"/>
                </a:avLst>
              </a:prstGeom>
              <a:noFill/>
              <a:ln w="12700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63747" y="2938219"/>
            <a:ext cx="320466" cy="320466"/>
            <a:chOff x="624370" y="2159512"/>
            <a:chExt cx="2302980" cy="2302978"/>
          </a:xfrm>
          <a:effectLst>
            <a:glow rad="12700">
              <a:schemeClr val="bg1">
                <a:lumMod val="95000"/>
                <a:alpha val="30000"/>
              </a:schemeClr>
            </a:glow>
          </a:effectLst>
        </p:grpSpPr>
        <p:sp>
          <p:nvSpPr>
            <p:cNvPr id="60" name="椭圆 59"/>
            <p:cNvSpPr/>
            <p:nvPr/>
          </p:nvSpPr>
          <p:spPr>
            <a:xfrm>
              <a:off x="1229791" y="2764932"/>
              <a:ext cx="1092138" cy="1092137"/>
            </a:xfrm>
            <a:prstGeom prst="ellipse">
              <a:avLst/>
            </a:prstGeom>
            <a:gradFill>
              <a:gsLst>
                <a:gs pos="47000">
                  <a:schemeClr val="bg1">
                    <a:lumMod val="95000"/>
                    <a:alpha val="0"/>
                  </a:schemeClr>
                </a:gs>
                <a:gs pos="75000">
                  <a:schemeClr val="bg1">
                    <a:lumMod val="85000"/>
                    <a:alpha val="3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dirty="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4370" y="2159512"/>
              <a:ext cx="2302980" cy="2302978"/>
              <a:chOff x="431734" y="1966876"/>
              <a:chExt cx="2688252" cy="2688250"/>
            </a:xfrm>
          </p:grpSpPr>
          <p:sp>
            <p:nvSpPr>
              <p:cNvPr id="62" name="弧形 61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706805"/>
                  <a:gd name="adj2" fmla="val 5299691"/>
                </a:avLst>
              </a:prstGeom>
              <a:noFill/>
              <a:ln w="12700" cap="rnd">
                <a:gradFill flip="none" rotWithShape="1">
                  <a:gsLst>
                    <a:gs pos="21000">
                      <a:schemeClr val="bg1">
                        <a:lumMod val="95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弧形 62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7780976"/>
                  <a:gd name="adj2" fmla="val 12491472"/>
                </a:avLst>
              </a:prstGeom>
              <a:noFill/>
              <a:ln w="12700" cap="rnd">
                <a:gradFill flip="none" rotWithShape="1">
                  <a:gsLst>
                    <a:gs pos="0">
                      <a:schemeClr val="bg1">
                        <a:lumMod val="95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431734" y="1966876"/>
                <a:ext cx="2688252" cy="2688250"/>
              </a:xfrm>
              <a:prstGeom prst="arc">
                <a:avLst>
                  <a:gd name="adj1" fmla="val 14980629"/>
                  <a:gd name="adj2" fmla="val 19716637"/>
                </a:avLst>
              </a:prstGeom>
              <a:noFill/>
              <a:ln w="12700" cap="rnd">
                <a:gradFill flip="none" rotWithShape="1">
                  <a:gsLst>
                    <a:gs pos="0">
                      <a:schemeClr val="bg1">
                        <a:lumMod val="95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-2007" y="-31704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795585" y="537323"/>
            <a:ext cx="77672" cy="274415"/>
            <a:chOff x="11816367" y="6023716"/>
            <a:chExt cx="77672" cy="274415"/>
          </a:xfrm>
        </p:grpSpPr>
        <p:sp>
          <p:nvSpPr>
            <p:cNvPr id="18" name="椭圆 17"/>
            <p:cNvSpPr/>
            <p:nvPr/>
          </p:nvSpPr>
          <p:spPr>
            <a:xfrm flipH="1">
              <a:off x="11816367" y="6023716"/>
              <a:ext cx="77672" cy="77672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1816367" y="6122089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11816367" y="6220460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旁门左道PPT出品"/>
          <p:cNvSpPr/>
          <p:nvPr/>
        </p:nvSpPr>
        <p:spPr>
          <a:xfrm>
            <a:off x="1464410" y="1238188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926983" y="340694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92827" y="5292102"/>
            <a:ext cx="1735102" cy="17351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11139" y="6111533"/>
            <a:ext cx="252000" cy="176720"/>
            <a:chOff x="311139" y="6009933"/>
            <a:chExt cx="252000" cy="176720"/>
          </a:xfrm>
          <a:solidFill>
            <a:srgbClr val="00E9FF"/>
          </a:solidFill>
        </p:grpSpPr>
        <p:sp>
          <p:nvSpPr>
            <p:cNvPr id="22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4892165" y="2441121"/>
            <a:ext cx="0" cy="190800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5391249" y="4047307"/>
            <a:ext cx="4535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Reflection and improvement</a:t>
            </a:r>
            <a:endParaRPr lang="en-US" altLang="zh-CN" sz="2000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58591" y="2283117"/>
            <a:ext cx="4701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PART/THREE</a:t>
            </a:r>
            <a:endParaRPr lang="en-US" altLang="zh-CN" sz="54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31858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6475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3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6889" y="2798943"/>
            <a:ext cx="835688" cy="895673"/>
          </a:xfrm>
          <a:prstGeom prst="rect">
            <a:avLst/>
          </a:prstGeom>
        </p:spPr>
      </p:pic>
      <p:sp>
        <p:nvSpPr>
          <p:cNvPr id="156" name="文本框 155"/>
          <p:cNvSpPr txBox="1"/>
          <p:nvPr/>
        </p:nvSpPr>
        <p:spPr>
          <a:xfrm>
            <a:off x="5358591" y="3123648"/>
            <a:ext cx="53164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工作反思与改进</a:t>
            </a:r>
            <a:endParaRPr lang="zh-CN" altLang="en-US" sz="5400" spc="3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29692" y="-6367670"/>
            <a:ext cx="11941328" cy="1193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椭圆 98"/>
          <p:cNvSpPr/>
          <p:nvPr/>
        </p:nvSpPr>
        <p:spPr>
          <a:xfrm>
            <a:off x="1632769" y="-658764"/>
            <a:ext cx="8926464" cy="8926464"/>
          </a:xfrm>
          <a:prstGeom prst="ellipse">
            <a:avLst/>
          </a:prstGeom>
          <a:gradFill>
            <a:gsLst>
              <a:gs pos="4000">
                <a:schemeClr val="accent1">
                  <a:alpha val="8000"/>
                </a:schemeClr>
              </a:gs>
              <a:gs pos="50000">
                <a:schemeClr val="accent2">
                  <a:alpha val="0"/>
                </a:schemeClr>
              </a:gs>
              <a:gs pos="96000">
                <a:schemeClr val="accent1">
                  <a:alpha val="8000"/>
                </a:schemeClr>
              </a:gs>
            </a:gsLst>
            <a:lin ang="10800000" scaled="1"/>
          </a:gradFill>
          <a:ln w="31750"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0">
                  <a:schemeClr val="accent1">
                    <a:alpha val="6000"/>
                  </a:schemeClr>
                </a:gs>
                <a:gs pos="73000">
                  <a:srgbClr val="066DCA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374397" y="1077483"/>
            <a:ext cx="5458444" cy="5458444"/>
          </a:xfrm>
          <a:prstGeom prst="ellipse">
            <a:avLst/>
          </a:prstGeom>
          <a:gradFill>
            <a:gsLst>
              <a:gs pos="4000">
                <a:schemeClr val="accent1">
                  <a:alpha val="8000"/>
                </a:schemeClr>
              </a:gs>
              <a:gs pos="50000">
                <a:schemeClr val="accent2">
                  <a:alpha val="0"/>
                </a:schemeClr>
              </a:gs>
              <a:gs pos="96000">
                <a:schemeClr val="accent1">
                  <a:alpha val="8000"/>
                </a:schemeClr>
              </a:gs>
            </a:gsLst>
            <a:lin ang="10800000" scaled="1"/>
          </a:gradFill>
          <a:ln w="31750"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0">
                  <a:schemeClr val="accent1">
                    <a:alpha val="6000"/>
                  </a:schemeClr>
                </a:gs>
                <a:gs pos="73000">
                  <a:srgbClr val="066DCA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 rot="10800000">
            <a:off x="11638031" y="592847"/>
            <a:ext cx="240559" cy="175196"/>
            <a:chOff x="311139" y="6009933"/>
            <a:chExt cx="396000" cy="288402"/>
          </a:xfrm>
          <a:solidFill>
            <a:srgbClr val="00E9FF"/>
          </a:solidFill>
        </p:grpSpPr>
        <p:sp>
          <p:nvSpPr>
            <p:cNvPr id="27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50"/>
            <p:cNvSpPr/>
            <p:nvPr/>
          </p:nvSpPr>
          <p:spPr>
            <a:xfrm>
              <a:off x="311139" y="6244335"/>
              <a:ext cx="396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92535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工作反思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34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40" name="椭圆 39"/>
          <p:cNvSpPr/>
          <p:nvPr/>
        </p:nvSpPr>
        <p:spPr>
          <a:xfrm>
            <a:off x="5099712" y="2805861"/>
            <a:ext cx="1997212" cy="1997212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42900" dist="469900" dir="5400000" sx="73000" sy="73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270980" y="1908688"/>
            <a:ext cx="1758716" cy="2013876"/>
            <a:chOff x="1289284" y="1786327"/>
            <a:chExt cx="1758716" cy="2013876"/>
          </a:xfrm>
        </p:grpSpPr>
        <p:sp>
          <p:nvSpPr>
            <p:cNvPr id="48" name="矩形: 圆角 47"/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59564" y="2449128"/>
              <a:ext cx="1415772" cy="13510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新人小白带教</a:t>
              </a:r>
              <a:endParaRPr lang="en-US" altLang="zh-CN" sz="1600" dirty="0">
                <a:solidFill>
                  <a:schemeClr val="accent3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主力骨干培养</a:t>
              </a:r>
              <a:endParaRPr lang="zh-CN" altLang="en-US" sz="1600" dirty="0">
                <a:solidFill>
                  <a:schemeClr val="accent3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团队士气激励</a:t>
              </a:r>
              <a:endParaRPr lang="en-US" altLang="zh-CN" sz="1600" dirty="0">
                <a:solidFill>
                  <a:schemeClr val="accent3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员工状态关注</a:t>
              </a:r>
              <a:endParaRPr lang="zh-CN" altLang="en-US" sz="16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460755" y="1826053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团队管理</a:t>
              </a:r>
              <a:endParaRPr lang="zh-CN" altLang="en-US" sz="2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70980" y="4409325"/>
            <a:ext cx="1758716" cy="1694943"/>
            <a:chOff x="1289284" y="1786327"/>
            <a:chExt cx="1758716" cy="1694943"/>
          </a:xfrm>
        </p:grpSpPr>
        <p:sp>
          <p:nvSpPr>
            <p:cNvPr id="52" name="矩形: 圆角 51"/>
            <p:cNvSpPr/>
            <p:nvPr/>
          </p:nvSpPr>
          <p:spPr>
            <a:xfrm>
              <a:off x="1289284" y="1786327"/>
              <a:ext cx="1758716" cy="511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356971" y="2449128"/>
              <a:ext cx="1620957" cy="10321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缺乏换位思考</a:t>
              </a:r>
              <a:endParaRPr lang="en-US" altLang="zh-CN" sz="1600" dirty="0">
                <a:solidFill>
                  <a:schemeClr val="accent3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说话方式直接</a:t>
              </a:r>
              <a:endParaRPr lang="en-US" altLang="zh-CN" sz="1600" dirty="0">
                <a:solidFill>
                  <a:schemeClr val="accent3"/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3"/>
                  </a:solidFill>
                  <a:latin typeface="+mn-ea"/>
                </a:rPr>
                <a:t>工作反馈不及时</a:t>
              </a:r>
              <a:endParaRPr lang="zh-CN" altLang="en-US" sz="16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460755" y="1826053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沟通方式</a:t>
              </a:r>
              <a:endParaRPr lang="zh-CN" altLang="en-US" sz="2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162305" y="1908688"/>
            <a:ext cx="1758716" cy="4195580"/>
            <a:chOff x="8973381" y="1908688"/>
            <a:chExt cx="1758716" cy="4195580"/>
          </a:xfrm>
        </p:grpSpPr>
        <p:grpSp>
          <p:nvGrpSpPr>
            <p:cNvPr id="59" name="组合 58"/>
            <p:cNvGrpSpPr/>
            <p:nvPr/>
          </p:nvGrpSpPr>
          <p:grpSpPr>
            <a:xfrm>
              <a:off x="8973381" y="1908688"/>
              <a:ext cx="1758716" cy="2015031"/>
              <a:chOff x="1289284" y="1786327"/>
              <a:chExt cx="1758716" cy="2015031"/>
            </a:xfrm>
          </p:grpSpPr>
          <p:sp>
            <p:nvSpPr>
              <p:cNvPr id="64" name="矩形: 圆角 63"/>
              <p:cNvSpPr/>
              <p:nvPr/>
            </p:nvSpPr>
            <p:spPr>
              <a:xfrm>
                <a:off x="1289284" y="1786327"/>
                <a:ext cx="1758716" cy="51162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1459564" y="2449128"/>
                <a:ext cx="1415772" cy="13522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工作思路不宽</a:t>
                </a:r>
                <a:endParaRPr lang="en-US" altLang="zh-CN" sz="1600" dirty="0">
                  <a:solidFill>
                    <a:schemeClr val="accent3"/>
                  </a:solidFill>
                  <a:latin typeface="+mn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创新意识不强</a:t>
                </a:r>
                <a:endParaRPr lang="en-US" altLang="zh-CN" sz="1600" dirty="0">
                  <a:solidFill>
                    <a:schemeClr val="accent3"/>
                  </a:solidFill>
                  <a:latin typeface="+mn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工作不够灵活</a:t>
                </a:r>
                <a:endParaRPr lang="en-US" altLang="zh-CN" sz="1600" dirty="0">
                  <a:solidFill>
                    <a:schemeClr val="accent3"/>
                  </a:solidFill>
                  <a:latin typeface="+mn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学习停留表面</a:t>
                </a:r>
                <a:endParaRPr lang="zh-CN" altLang="en-US" sz="1600" dirty="0">
                  <a:solidFill>
                    <a:schemeClr val="accent3"/>
                  </a:solidFill>
                  <a:latin typeface="+mn-ea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460755" y="1826053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3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缺乏创新</a:t>
                </a:r>
                <a:endParaRPr lang="zh-CN" altLang="en-US" sz="2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8973381" y="4409325"/>
              <a:ext cx="1758716" cy="1694943"/>
              <a:chOff x="1289284" y="1786327"/>
              <a:chExt cx="1758716" cy="1694943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1289284" y="1786327"/>
                <a:ext cx="1758716" cy="51162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459564" y="2449128"/>
                <a:ext cx="1415772" cy="1032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时间管理不足</a:t>
                </a:r>
                <a:endParaRPr lang="en-US" altLang="zh-CN" sz="1600" dirty="0">
                  <a:solidFill>
                    <a:schemeClr val="accent3"/>
                  </a:solidFill>
                  <a:latin typeface="+mn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理论知识偏弱</a:t>
                </a:r>
                <a:endParaRPr lang="en-US" altLang="zh-CN" sz="1600" dirty="0">
                  <a:solidFill>
                    <a:schemeClr val="accent3"/>
                  </a:solidFill>
                  <a:latin typeface="+mn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accent3"/>
                    </a:solidFill>
                    <a:latin typeface="+mn-ea"/>
                  </a:rPr>
                  <a:t>身体精力有限</a:t>
                </a:r>
                <a:endParaRPr lang="zh-CN" altLang="en-US" sz="1600" dirty="0">
                  <a:solidFill>
                    <a:schemeClr val="accent3"/>
                  </a:solidFill>
                  <a:latin typeface="+mn-ea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460756" y="1826053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3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工作效率</a:t>
                </a:r>
                <a:endParaRPr lang="zh-CN" altLang="en-US" sz="2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sp>
        <p:nvSpPr>
          <p:cNvPr id="67" name="椭圆 66"/>
          <p:cNvSpPr/>
          <p:nvPr/>
        </p:nvSpPr>
        <p:spPr>
          <a:xfrm rot="2700000">
            <a:off x="4089941" y="1997277"/>
            <a:ext cx="4012118" cy="401211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>
            <a:off x="4108493" y="1835359"/>
            <a:ext cx="3975014" cy="3975014"/>
          </a:xfrm>
          <a:prstGeom prst="arc">
            <a:avLst>
              <a:gd name="adj1" fmla="val 10990213"/>
              <a:gd name="adj2" fmla="val 16232006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46" name="弧形 45"/>
          <p:cNvSpPr/>
          <p:nvPr/>
        </p:nvSpPr>
        <p:spPr>
          <a:xfrm>
            <a:off x="4138349" y="1865215"/>
            <a:ext cx="3915302" cy="3915302"/>
          </a:xfrm>
          <a:prstGeom prst="arc">
            <a:avLst>
              <a:gd name="adj1" fmla="val 6712815"/>
              <a:gd name="adj2" fmla="val 11800274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53" name="弧形 52"/>
          <p:cNvSpPr/>
          <p:nvPr/>
        </p:nvSpPr>
        <p:spPr>
          <a:xfrm>
            <a:off x="4138349" y="1865215"/>
            <a:ext cx="3915302" cy="3915302"/>
          </a:xfrm>
          <a:prstGeom prst="arc">
            <a:avLst>
              <a:gd name="adj1" fmla="val 534558"/>
              <a:gd name="adj2" fmla="val 4097631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135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54" name="弧形 53"/>
          <p:cNvSpPr/>
          <p:nvPr/>
        </p:nvSpPr>
        <p:spPr>
          <a:xfrm>
            <a:off x="4120055" y="1835359"/>
            <a:ext cx="3963452" cy="3975014"/>
          </a:xfrm>
          <a:prstGeom prst="arc">
            <a:avLst>
              <a:gd name="adj1" fmla="val 17398791"/>
              <a:gd name="adj2" fmla="val 1350437"/>
            </a:avLst>
          </a:prstGeom>
          <a:ln w="29210" cap="rnd">
            <a:gradFill flip="none" rotWithShape="1">
              <a:gsLst>
                <a:gs pos="100000">
                  <a:schemeClr val="accent1"/>
                </a:gs>
                <a:gs pos="14000">
                  <a:schemeClr val="accent1">
                    <a:alpha val="0"/>
                  </a:schemeClr>
                </a:gs>
              </a:gsLst>
              <a:lin ang="135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6642514"/>
            <a:ext cx="12192000" cy="202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663540" y="3168036"/>
            <a:ext cx="909033" cy="910475"/>
            <a:chOff x="5641482" y="3168036"/>
            <a:chExt cx="909033" cy="910475"/>
          </a:xfrm>
          <a:solidFill>
            <a:schemeClr val="bg1">
              <a:lumMod val="95000"/>
            </a:schemeClr>
          </a:solidFill>
        </p:grpSpPr>
        <p:sp>
          <p:nvSpPr>
            <p:cNvPr id="5" name="任意多边形: 形状 4"/>
            <p:cNvSpPr/>
            <p:nvPr/>
          </p:nvSpPr>
          <p:spPr>
            <a:xfrm>
              <a:off x="5893992" y="3320984"/>
              <a:ext cx="404015" cy="378764"/>
            </a:xfrm>
            <a:custGeom>
              <a:avLst/>
              <a:gdLst>
                <a:gd name="connsiteX0" fmla="*/ 202008 w 404015"/>
                <a:gd name="connsiteY0" fmla="*/ 328262 h 378764"/>
                <a:gd name="connsiteX1" fmla="*/ 353513 w 404015"/>
                <a:gd name="connsiteY1" fmla="*/ 189382 h 378764"/>
                <a:gd name="connsiteX2" fmla="*/ 202008 w 404015"/>
                <a:gd name="connsiteY2" fmla="*/ 50502 h 378764"/>
                <a:gd name="connsiteX3" fmla="*/ 50502 w 404015"/>
                <a:gd name="connsiteY3" fmla="*/ 189382 h 378764"/>
                <a:gd name="connsiteX4" fmla="*/ 202008 w 404015"/>
                <a:gd name="connsiteY4" fmla="*/ 328262 h 378764"/>
                <a:gd name="connsiteX5" fmla="*/ 202008 w 404015"/>
                <a:gd name="connsiteY5" fmla="*/ 378764 h 378764"/>
                <a:gd name="connsiteX6" fmla="*/ 404015 w 404015"/>
                <a:gd name="connsiteY6" fmla="*/ 189382 h 378764"/>
                <a:gd name="connsiteX7" fmla="*/ 202008 w 404015"/>
                <a:gd name="connsiteY7" fmla="*/ 0 h 378764"/>
                <a:gd name="connsiteX8" fmla="*/ 0 w 404015"/>
                <a:gd name="connsiteY8" fmla="*/ 189382 h 378764"/>
                <a:gd name="connsiteX9" fmla="*/ 202008 w 404015"/>
                <a:gd name="connsiteY9" fmla="*/ 378764 h 37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015" h="378764">
                  <a:moveTo>
                    <a:pt x="202008" y="328262"/>
                  </a:moveTo>
                  <a:cubicBezTo>
                    <a:pt x="288803" y="328262"/>
                    <a:pt x="353513" y="263062"/>
                    <a:pt x="353513" y="189382"/>
                  </a:cubicBezTo>
                  <a:cubicBezTo>
                    <a:pt x="353513" y="115702"/>
                    <a:pt x="288803" y="50502"/>
                    <a:pt x="202008" y="50502"/>
                  </a:cubicBezTo>
                  <a:cubicBezTo>
                    <a:pt x="115212" y="50502"/>
                    <a:pt x="50502" y="115702"/>
                    <a:pt x="50502" y="189382"/>
                  </a:cubicBezTo>
                  <a:cubicBezTo>
                    <a:pt x="50502" y="263062"/>
                    <a:pt x="115212" y="328262"/>
                    <a:pt x="202008" y="328262"/>
                  </a:cubicBezTo>
                  <a:close/>
                  <a:moveTo>
                    <a:pt x="202008" y="378764"/>
                  </a:moveTo>
                  <a:cubicBezTo>
                    <a:pt x="313574" y="378764"/>
                    <a:pt x="404015" y="293974"/>
                    <a:pt x="404015" y="189382"/>
                  </a:cubicBezTo>
                  <a:cubicBezTo>
                    <a:pt x="404015" y="84790"/>
                    <a:pt x="313574" y="0"/>
                    <a:pt x="202008" y="0"/>
                  </a:cubicBezTo>
                  <a:cubicBezTo>
                    <a:pt x="90441" y="0"/>
                    <a:pt x="0" y="84790"/>
                    <a:pt x="0" y="189382"/>
                  </a:cubicBezTo>
                  <a:cubicBezTo>
                    <a:pt x="0" y="293974"/>
                    <a:pt x="90441" y="378764"/>
                    <a:pt x="202008" y="378764"/>
                  </a:cubicBezTo>
                  <a:close/>
                </a:path>
              </a:pathLst>
            </a:custGeom>
            <a:grpFill/>
            <a:ln w="252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5893989" y="3168036"/>
              <a:ext cx="404017" cy="329704"/>
            </a:xfrm>
            <a:custGeom>
              <a:avLst/>
              <a:gdLst>
                <a:gd name="connsiteX0" fmla="*/ 202013 w 404017"/>
                <a:gd name="connsiteY0" fmla="*/ 0 h 329704"/>
                <a:gd name="connsiteX1" fmla="*/ 318710 w 404017"/>
                <a:gd name="connsiteY1" fmla="*/ 40011 h 329704"/>
                <a:gd name="connsiteX2" fmla="*/ 404018 w 404017"/>
                <a:gd name="connsiteY2" fmla="*/ 159443 h 329704"/>
                <a:gd name="connsiteX3" fmla="*/ 404015 w 404017"/>
                <a:gd name="connsiteY3" fmla="*/ 329705 h 329704"/>
                <a:gd name="connsiteX4" fmla="*/ 353513 w 404017"/>
                <a:gd name="connsiteY4" fmla="*/ 329705 h 329704"/>
                <a:gd name="connsiteX5" fmla="*/ 353516 w 404017"/>
                <a:gd name="connsiteY5" fmla="*/ 159443 h 329704"/>
                <a:gd name="connsiteX6" fmla="*/ 302332 w 404017"/>
                <a:gd name="connsiteY6" fmla="*/ 87783 h 329704"/>
                <a:gd name="connsiteX7" fmla="*/ 202013 w 404017"/>
                <a:gd name="connsiteY7" fmla="*/ 53388 h 329704"/>
                <a:gd name="connsiteX8" fmla="*/ 101688 w 404017"/>
                <a:gd name="connsiteY8" fmla="*/ 87784 h 329704"/>
                <a:gd name="connsiteX9" fmla="*/ 50504 w 404017"/>
                <a:gd name="connsiteY9" fmla="*/ 159443 h 329704"/>
                <a:gd name="connsiteX10" fmla="*/ 50502 w 404017"/>
                <a:gd name="connsiteY10" fmla="*/ 329705 h 329704"/>
                <a:gd name="connsiteX11" fmla="*/ 0 w 404017"/>
                <a:gd name="connsiteY11" fmla="*/ 329705 h 329704"/>
                <a:gd name="connsiteX12" fmla="*/ 3 w 404017"/>
                <a:gd name="connsiteY12" fmla="*/ 159440 h 329704"/>
                <a:gd name="connsiteX13" fmla="*/ 85310 w 404017"/>
                <a:gd name="connsiteY13" fmla="*/ 40012 h 329704"/>
                <a:gd name="connsiteX14" fmla="*/ 202013 w 404017"/>
                <a:gd name="connsiteY14" fmla="*/ 0 h 32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4017" h="329704">
                  <a:moveTo>
                    <a:pt x="202013" y="0"/>
                  </a:moveTo>
                  <a:lnTo>
                    <a:pt x="318710" y="40011"/>
                  </a:lnTo>
                  <a:cubicBezTo>
                    <a:pt x="369742" y="57508"/>
                    <a:pt x="404018" y="105494"/>
                    <a:pt x="404018" y="159443"/>
                  </a:cubicBezTo>
                  <a:lnTo>
                    <a:pt x="404015" y="329705"/>
                  </a:lnTo>
                  <a:lnTo>
                    <a:pt x="353513" y="329705"/>
                  </a:lnTo>
                  <a:lnTo>
                    <a:pt x="353516" y="159443"/>
                  </a:lnTo>
                  <a:cubicBezTo>
                    <a:pt x="353516" y="127074"/>
                    <a:pt x="332949" y="98281"/>
                    <a:pt x="302332" y="87783"/>
                  </a:cubicBezTo>
                  <a:lnTo>
                    <a:pt x="202013" y="53388"/>
                  </a:lnTo>
                  <a:lnTo>
                    <a:pt x="101688" y="87784"/>
                  </a:lnTo>
                  <a:cubicBezTo>
                    <a:pt x="71069" y="98281"/>
                    <a:pt x="50504" y="127074"/>
                    <a:pt x="50504" y="159443"/>
                  </a:cubicBezTo>
                  <a:lnTo>
                    <a:pt x="50502" y="329705"/>
                  </a:lnTo>
                  <a:lnTo>
                    <a:pt x="0" y="329705"/>
                  </a:lnTo>
                  <a:lnTo>
                    <a:pt x="3" y="159440"/>
                  </a:lnTo>
                  <a:cubicBezTo>
                    <a:pt x="3" y="105494"/>
                    <a:pt x="34278" y="57508"/>
                    <a:pt x="85310" y="40012"/>
                  </a:cubicBezTo>
                  <a:lnTo>
                    <a:pt x="202013" y="0"/>
                  </a:lnTo>
                  <a:close/>
                </a:path>
              </a:pathLst>
            </a:custGeom>
            <a:grpFill/>
            <a:ln w="252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641482" y="3766193"/>
              <a:ext cx="909033" cy="312318"/>
            </a:xfrm>
            <a:custGeom>
              <a:avLst/>
              <a:gdLst>
                <a:gd name="connsiteX0" fmla="*/ 353513 w 909033"/>
                <a:gd name="connsiteY0" fmla="*/ 186064 h 312318"/>
                <a:gd name="connsiteX1" fmla="*/ 454517 w 909033"/>
                <a:gd name="connsiteY1" fmla="*/ 85060 h 312318"/>
                <a:gd name="connsiteX2" fmla="*/ 555521 w 909033"/>
                <a:gd name="connsiteY2" fmla="*/ 186064 h 312318"/>
                <a:gd name="connsiteX3" fmla="*/ 656524 w 909033"/>
                <a:gd name="connsiteY3" fmla="*/ 85060 h 312318"/>
                <a:gd name="connsiteX4" fmla="*/ 610010 w 909033"/>
                <a:gd name="connsiteY4" fmla="*/ 0 h 312318"/>
                <a:gd name="connsiteX5" fmla="*/ 909034 w 909033"/>
                <a:gd name="connsiteY5" fmla="*/ 186064 h 312318"/>
                <a:gd name="connsiteX6" fmla="*/ 909034 w 909033"/>
                <a:gd name="connsiteY6" fmla="*/ 312319 h 312318"/>
                <a:gd name="connsiteX7" fmla="*/ 0 w 909033"/>
                <a:gd name="connsiteY7" fmla="*/ 312319 h 312318"/>
                <a:gd name="connsiteX8" fmla="*/ 0 w 909033"/>
                <a:gd name="connsiteY8" fmla="*/ 186064 h 312318"/>
                <a:gd name="connsiteX9" fmla="*/ 299024 w 909033"/>
                <a:gd name="connsiteY9" fmla="*/ 0 h 312318"/>
                <a:gd name="connsiteX10" fmla="*/ 252509 w 909033"/>
                <a:gd name="connsiteY10" fmla="*/ 85060 h 312318"/>
                <a:gd name="connsiteX11" fmla="*/ 353513 w 909033"/>
                <a:gd name="connsiteY11" fmla="*/ 186064 h 312318"/>
                <a:gd name="connsiteX12" fmla="*/ 202008 w 909033"/>
                <a:gd name="connsiteY12" fmla="*/ 312319 h 312318"/>
                <a:gd name="connsiteX13" fmla="*/ 202008 w 909033"/>
                <a:gd name="connsiteY13" fmla="*/ 160813 h 312318"/>
                <a:gd name="connsiteX14" fmla="*/ 151506 w 909033"/>
                <a:gd name="connsiteY14" fmla="*/ 160813 h 312318"/>
                <a:gd name="connsiteX15" fmla="*/ 151506 w 909033"/>
                <a:gd name="connsiteY15" fmla="*/ 312319 h 312318"/>
                <a:gd name="connsiteX16" fmla="*/ 202008 w 909033"/>
                <a:gd name="connsiteY16" fmla="*/ 312319 h 312318"/>
                <a:gd name="connsiteX17" fmla="*/ 757528 w 909033"/>
                <a:gd name="connsiteY17" fmla="*/ 160813 h 312318"/>
                <a:gd name="connsiteX18" fmla="*/ 757528 w 909033"/>
                <a:gd name="connsiteY18" fmla="*/ 312319 h 312318"/>
                <a:gd name="connsiteX19" fmla="*/ 707026 w 909033"/>
                <a:gd name="connsiteY19" fmla="*/ 312319 h 312318"/>
                <a:gd name="connsiteX20" fmla="*/ 707026 w 909033"/>
                <a:gd name="connsiteY20" fmla="*/ 160813 h 312318"/>
                <a:gd name="connsiteX21" fmla="*/ 757528 w 909033"/>
                <a:gd name="connsiteY21" fmla="*/ 160813 h 31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9033" h="312318">
                  <a:moveTo>
                    <a:pt x="353513" y="186064"/>
                  </a:moveTo>
                  <a:cubicBezTo>
                    <a:pt x="409295" y="186064"/>
                    <a:pt x="454517" y="140845"/>
                    <a:pt x="454517" y="85060"/>
                  </a:cubicBezTo>
                  <a:cubicBezTo>
                    <a:pt x="454517" y="140845"/>
                    <a:pt x="499739" y="186064"/>
                    <a:pt x="555521" y="186064"/>
                  </a:cubicBezTo>
                  <a:cubicBezTo>
                    <a:pt x="611303" y="186064"/>
                    <a:pt x="656524" y="140845"/>
                    <a:pt x="656524" y="85060"/>
                  </a:cubicBezTo>
                  <a:cubicBezTo>
                    <a:pt x="656524" y="49345"/>
                    <a:pt x="637988" y="17961"/>
                    <a:pt x="610010" y="0"/>
                  </a:cubicBezTo>
                  <a:cubicBezTo>
                    <a:pt x="753847" y="26902"/>
                    <a:pt x="909034" y="88151"/>
                    <a:pt x="909034" y="186064"/>
                  </a:cubicBezTo>
                  <a:lnTo>
                    <a:pt x="909034" y="312319"/>
                  </a:lnTo>
                  <a:lnTo>
                    <a:pt x="0" y="312319"/>
                  </a:lnTo>
                  <a:lnTo>
                    <a:pt x="0" y="186064"/>
                  </a:lnTo>
                  <a:cubicBezTo>
                    <a:pt x="0" y="88151"/>
                    <a:pt x="155187" y="26902"/>
                    <a:pt x="299024" y="0"/>
                  </a:cubicBezTo>
                  <a:cubicBezTo>
                    <a:pt x="271046" y="17961"/>
                    <a:pt x="252509" y="49345"/>
                    <a:pt x="252509" y="85060"/>
                  </a:cubicBezTo>
                  <a:cubicBezTo>
                    <a:pt x="252509" y="140845"/>
                    <a:pt x="297731" y="186064"/>
                    <a:pt x="353513" y="186064"/>
                  </a:cubicBezTo>
                  <a:close/>
                  <a:moveTo>
                    <a:pt x="202008" y="312319"/>
                  </a:moveTo>
                  <a:lnTo>
                    <a:pt x="202008" y="160813"/>
                  </a:lnTo>
                  <a:lnTo>
                    <a:pt x="151506" y="160813"/>
                  </a:lnTo>
                  <a:lnTo>
                    <a:pt x="151506" y="312319"/>
                  </a:lnTo>
                  <a:lnTo>
                    <a:pt x="202008" y="312319"/>
                  </a:lnTo>
                  <a:close/>
                  <a:moveTo>
                    <a:pt x="757528" y="160813"/>
                  </a:moveTo>
                  <a:lnTo>
                    <a:pt x="757528" y="312319"/>
                  </a:lnTo>
                  <a:lnTo>
                    <a:pt x="707026" y="312319"/>
                  </a:lnTo>
                  <a:lnTo>
                    <a:pt x="707026" y="160813"/>
                  </a:lnTo>
                  <a:lnTo>
                    <a:pt x="757528" y="160813"/>
                  </a:lnTo>
                  <a:close/>
                </a:path>
              </a:pathLst>
            </a:custGeom>
            <a:grpFill/>
            <a:ln w="252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920745" y="3761161"/>
              <a:ext cx="350508" cy="140594"/>
            </a:xfrm>
            <a:custGeom>
              <a:avLst/>
              <a:gdLst>
                <a:gd name="connsiteX0" fmla="*/ 0 w 350508"/>
                <a:gd name="connsiteY0" fmla="*/ 8934 h 140594"/>
                <a:gd name="connsiteX1" fmla="*/ 175254 w 350508"/>
                <a:gd name="connsiteY1" fmla="*/ 140595 h 140594"/>
                <a:gd name="connsiteX2" fmla="*/ 350508 w 350508"/>
                <a:gd name="connsiteY2" fmla="*/ 8934 h 140594"/>
                <a:gd name="connsiteX3" fmla="*/ 301486 w 350508"/>
                <a:gd name="connsiteY3" fmla="*/ 0 h 140594"/>
                <a:gd name="connsiteX4" fmla="*/ 301509 w 350508"/>
                <a:gd name="connsiteY4" fmla="*/ 1715 h 140594"/>
                <a:gd name="connsiteX5" fmla="*/ 175567 w 350508"/>
                <a:gd name="connsiteY5" fmla="*/ 90093 h 140594"/>
                <a:gd name="connsiteX6" fmla="*/ 175254 w 350508"/>
                <a:gd name="connsiteY6" fmla="*/ 90093 h 140594"/>
                <a:gd name="connsiteX7" fmla="*/ 174941 w 350508"/>
                <a:gd name="connsiteY7" fmla="*/ 90093 h 140594"/>
                <a:gd name="connsiteX8" fmla="*/ 48999 w 350508"/>
                <a:gd name="connsiteY8" fmla="*/ 1715 h 140594"/>
                <a:gd name="connsiteX9" fmla="*/ 49022 w 350508"/>
                <a:gd name="connsiteY9" fmla="*/ 0 h 140594"/>
                <a:gd name="connsiteX10" fmla="*/ 0 w 350508"/>
                <a:gd name="connsiteY10" fmla="*/ 8934 h 14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508" h="140594">
                  <a:moveTo>
                    <a:pt x="0" y="8934"/>
                  </a:moveTo>
                  <a:cubicBezTo>
                    <a:pt x="11340" y="83230"/>
                    <a:pt x="85482" y="140595"/>
                    <a:pt x="175254" y="140595"/>
                  </a:cubicBezTo>
                  <a:cubicBezTo>
                    <a:pt x="265026" y="140595"/>
                    <a:pt x="339168" y="83230"/>
                    <a:pt x="350508" y="8934"/>
                  </a:cubicBezTo>
                  <a:cubicBezTo>
                    <a:pt x="334037" y="5510"/>
                    <a:pt x="317614" y="2533"/>
                    <a:pt x="301486" y="0"/>
                  </a:cubicBezTo>
                  <a:cubicBezTo>
                    <a:pt x="301501" y="571"/>
                    <a:pt x="301509" y="1141"/>
                    <a:pt x="301509" y="1715"/>
                  </a:cubicBezTo>
                  <a:cubicBezTo>
                    <a:pt x="301509" y="50451"/>
                    <a:pt x="245151" y="89974"/>
                    <a:pt x="175567" y="90093"/>
                  </a:cubicBezTo>
                  <a:lnTo>
                    <a:pt x="175254" y="90093"/>
                  </a:lnTo>
                  <a:lnTo>
                    <a:pt x="174941" y="90093"/>
                  </a:lnTo>
                  <a:cubicBezTo>
                    <a:pt x="105357" y="89974"/>
                    <a:pt x="48999" y="50451"/>
                    <a:pt x="48999" y="1715"/>
                  </a:cubicBezTo>
                  <a:cubicBezTo>
                    <a:pt x="48999" y="1141"/>
                    <a:pt x="49007" y="571"/>
                    <a:pt x="49022" y="0"/>
                  </a:cubicBezTo>
                  <a:cubicBezTo>
                    <a:pt x="32894" y="2533"/>
                    <a:pt x="16471" y="5510"/>
                    <a:pt x="0" y="8934"/>
                  </a:cubicBezTo>
                  <a:close/>
                </a:path>
              </a:pathLst>
            </a:custGeom>
            <a:grpFill/>
            <a:ln w="252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5391075" y="4132012"/>
            <a:ext cx="1453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reflection</a:t>
            </a:r>
            <a:endParaRPr lang="en-US" altLang="zh-CN" sz="1600" cap="all" dirty="0">
              <a:solidFill>
                <a:schemeClr val="bg1">
                  <a:lumMod val="9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633698" y="2339851"/>
            <a:ext cx="2929240" cy="2929233"/>
            <a:chOff x="4729711" y="1561260"/>
            <a:chExt cx="2732578" cy="2732571"/>
          </a:xfrm>
        </p:grpSpPr>
        <p:sp>
          <p:nvSpPr>
            <p:cNvPr id="80" name="弧形 79"/>
            <p:cNvSpPr/>
            <p:nvPr/>
          </p:nvSpPr>
          <p:spPr>
            <a:xfrm>
              <a:off x="4960816" y="1792364"/>
              <a:ext cx="2270369" cy="2270363"/>
            </a:xfrm>
            <a:prstGeom prst="arc">
              <a:avLst>
                <a:gd name="adj1" fmla="val 11205243"/>
                <a:gd name="adj2" fmla="val 18965809"/>
              </a:avLst>
            </a:prstGeom>
            <a:ln w="9525">
              <a:gradFill>
                <a:gsLst>
                  <a:gs pos="0">
                    <a:schemeClr val="accent1">
                      <a:alpha val="69000"/>
                    </a:schemeClr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729711" y="1561260"/>
              <a:ext cx="2732578" cy="2732571"/>
            </a:xfrm>
            <a:prstGeom prst="ellips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17352492"/>
                <a:gd name="adj2" fmla="val 18791981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弧形 82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297837"/>
                <a:gd name="adj2" fmla="val 1582619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4729711" y="1561260"/>
              <a:ext cx="2732578" cy="2732571"/>
            </a:xfrm>
            <a:prstGeom prst="arc">
              <a:avLst>
                <a:gd name="adj1" fmla="val 6187996"/>
                <a:gd name="adj2" fmla="val 8083446"/>
              </a:avLst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>
              <a:off x="4960816" y="1792364"/>
              <a:ext cx="2270369" cy="2270363"/>
            </a:xfrm>
            <a:prstGeom prst="arc">
              <a:avLst>
                <a:gd name="adj1" fmla="val 390567"/>
                <a:gd name="adj2" fmla="val 6534497"/>
              </a:avLst>
            </a:prstGeom>
            <a:ln w="9525">
              <a:gradFill>
                <a:gsLst>
                  <a:gs pos="0">
                    <a:schemeClr val="accent1">
                      <a:alpha val="69000"/>
                    </a:schemeClr>
                  </a:gs>
                  <a:gs pos="92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6" name="矩形: 对角圆角 175"/>
          <p:cNvSpPr/>
          <p:nvPr/>
        </p:nvSpPr>
        <p:spPr>
          <a:xfrm>
            <a:off x="767114" y="1726791"/>
            <a:ext cx="10658123" cy="4581151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66FFFF"/>
                </a:gs>
                <a:gs pos="43000">
                  <a:srgbClr val="026AFF"/>
                </a:gs>
                <a:gs pos="100000">
                  <a:srgbClr val="026AFF">
                    <a:alpha val="59000"/>
                  </a:srgb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7" name="图片 186" descr="黑暗中的灯光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42948" y="4681522"/>
            <a:ext cx="3470706" cy="75649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04258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工作改进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48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1"/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68" name="矩形: 圆角 67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文本框 168"/>
          <p:cNvSpPr txBox="1"/>
          <p:nvPr/>
        </p:nvSpPr>
        <p:spPr>
          <a:xfrm>
            <a:off x="6815774" y="2991984"/>
            <a:ext cx="4427852" cy="69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利用碎片时间学习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使用思维导图进行会议记录和开展头脑风暴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790932" y="2991984"/>
            <a:ext cx="3870274" cy="69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营造公平的团队氛围，明确团队制度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管理好团队情绪，学会授权和容忍</a:t>
            </a:r>
            <a:endParaRPr lang="en-US" altLang="zh-CN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1634176" y="5217843"/>
            <a:ext cx="3870274" cy="69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在互相尊重的前提下进行沟通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多换位思考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41494" y="5217843"/>
            <a:ext cx="3870274" cy="690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集中精力，先处理眼前的工作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工作和时间都要为自己预留三分之一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1456792" y="2111953"/>
            <a:ext cx="673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2">
                          <a:lumMod val="100000"/>
                          <a:alpha val="55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zh-CN" altLang="en-US" sz="6000" b="1" i="1" dirty="0">
              <a:ln w="22225">
                <a:gradFill>
                  <a:gsLst>
                    <a:gs pos="0">
                      <a:schemeClr val="accent1">
                        <a:lumMod val="100000"/>
                      </a:schemeClr>
                    </a:gs>
                    <a:gs pos="100000">
                      <a:schemeClr val="accent2">
                        <a:lumMod val="100000"/>
                        <a:alpha val="55000"/>
                      </a:schemeClr>
                    </a:gs>
                  </a:gsLst>
                  <a:lin ang="6000000" scaled="0"/>
                </a:gradFill>
              </a:ln>
              <a:noFill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2025870" y="2111953"/>
            <a:ext cx="102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2">
                          <a:lumMod val="100000"/>
                          <a:alpha val="55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r>
              <a:rPr lang="en-US" altLang="zh-CN" sz="6000" b="1" i="1" dirty="0">
                <a:ln w="22225">
                  <a:noFill/>
                </a:ln>
                <a:solidFill>
                  <a:schemeClr val="accent1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6000" b="1" i="1" dirty="0">
              <a:ln w="22225">
                <a:noFill/>
              </a:ln>
              <a:solidFill>
                <a:schemeClr val="accent1"/>
              </a:soli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590691" y="2099427"/>
            <a:ext cx="673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zh-CN" altLang="en-US" sz="6000" b="1" i="1" dirty="0">
              <a:ln w="22225">
                <a:noFill/>
              </a:ln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7112877" y="2099427"/>
            <a:ext cx="102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2">
                          <a:lumMod val="100000"/>
                          <a:alpha val="55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2</a:t>
            </a:r>
            <a:r>
              <a:rPr lang="en-US" altLang="zh-CN" sz="6000" b="1" i="1" dirty="0">
                <a:ln w="22225">
                  <a:noFill/>
                </a:ln>
                <a:solidFill>
                  <a:schemeClr val="accent1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6000" b="1" i="1" dirty="0">
              <a:ln w="22225">
                <a:noFill/>
              </a:ln>
              <a:solidFill>
                <a:schemeClr val="accent1"/>
              </a:soli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6590691" y="4226745"/>
            <a:ext cx="673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zh-CN" altLang="en-US" sz="6000" b="1" i="1" dirty="0">
              <a:ln w="22225">
                <a:noFill/>
              </a:ln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7112877" y="4226745"/>
            <a:ext cx="102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2">
                          <a:lumMod val="100000"/>
                          <a:alpha val="55000"/>
                        </a:schemeClr>
                      </a:gs>
                    </a:gsLst>
                    <a:lin ang="6000000" scaled="0"/>
                  </a:gradFill>
                </a:ln>
                <a:noFill/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4</a:t>
            </a:r>
            <a:r>
              <a:rPr lang="en-US" altLang="zh-CN" sz="6000" b="1" i="1" dirty="0">
                <a:ln w="22225">
                  <a:noFill/>
                </a:ln>
                <a:solidFill>
                  <a:schemeClr val="accent1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6000" b="1" i="1" dirty="0">
              <a:ln w="22225">
                <a:noFill/>
              </a:ln>
              <a:solidFill>
                <a:schemeClr val="accent1"/>
              </a:soli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1400470" y="4226745"/>
            <a:ext cx="673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zh-CN" altLang="en-US" sz="6000" b="1" i="1" dirty="0">
              <a:ln w="22225">
                <a:noFill/>
              </a:ln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1922656" y="4226745"/>
            <a:ext cx="102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>
                <a:ln w="22225">
                  <a:gradFill>
                    <a:gsLst>
                      <a:gs pos="0">
                        <a:schemeClr val="accent1">
                          <a:lumMod val="100000"/>
                        </a:schemeClr>
                      </a:gs>
                      <a:gs pos="100000">
                        <a:schemeClr val="accent2">
                          <a:lumMod val="100000"/>
                          <a:alpha val="55000"/>
                        </a:schemeClr>
                      </a:gs>
                    </a:gsLst>
                    <a:lin ang="6000000" scaled="0"/>
                  </a:gradFill>
                </a:ln>
                <a:noFill/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3</a:t>
            </a:r>
            <a:r>
              <a:rPr lang="en-US" altLang="zh-CN" sz="6000" b="1" i="1" dirty="0">
                <a:ln w="22225">
                  <a:noFill/>
                </a:ln>
                <a:solidFill>
                  <a:schemeClr val="accent1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6000" b="1" i="1" dirty="0">
              <a:ln w="22225">
                <a:noFill/>
              </a:ln>
              <a:solidFill>
                <a:schemeClr val="accent1"/>
              </a:soli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7" name="任意多边形 21"/>
          <p:cNvSpPr/>
          <p:nvPr/>
        </p:nvSpPr>
        <p:spPr>
          <a:xfrm>
            <a:off x="10325563" y="5361469"/>
            <a:ext cx="3470706" cy="3435226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lumMod val="40000"/>
                  <a:lumOff val="60000"/>
                </a:schemeClr>
              </a:gs>
              <a:gs pos="7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42900" dist="469900" dir="5400000" sx="73000" sy="73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ea typeface="+mj-ea"/>
            </a:endParaRPr>
          </a:p>
        </p:txBody>
      </p:sp>
      <p:pic>
        <p:nvPicPr>
          <p:cNvPr id="190" name="图片 189" descr="黑暗中的灯光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42948" y="2537068"/>
            <a:ext cx="3470706" cy="756490"/>
          </a:xfrm>
          <a:prstGeom prst="rect">
            <a:avLst/>
          </a:prstGeom>
        </p:spPr>
      </p:pic>
      <p:pic>
        <p:nvPicPr>
          <p:cNvPr id="192" name="图片 191" descr="黑暗中的灯光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72257" y="2549768"/>
            <a:ext cx="3470706" cy="756490"/>
          </a:xfrm>
          <a:prstGeom prst="rect">
            <a:avLst/>
          </a:prstGeom>
        </p:spPr>
      </p:pic>
      <p:pic>
        <p:nvPicPr>
          <p:cNvPr id="193" name="图片 192" descr="黑暗中的灯光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72257" y="4673003"/>
            <a:ext cx="3470706" cy="756490"/>
          </a:xfrm>
          <a:prstGeom prst="rect">
            <a:avLst/>
          </a:prstGeom>
        </p:spPr>
      </p:pic>
      <p:sp>
        <p:nvSpPr>
          <p:cNvPr id="168" name="文本框 167"/>
          <p:cNvSpPr txBox="1"/>
          <p:nvPr/>
        </p:nvSpPr>
        <p:spPr>
          <a:xfrm>
            <a:off x="7947307" y="2548635"/>
            <a:ext cx="2358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提高创新意识</a:t>
            </a:r>
            <a:endParaRPr lang="zh-CN" altLang="en-US" sz="2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7947307" y="4688056"/>
            <a:ext cx="2358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提升工作效率</a:t>
            </a:r>
            <a:endParaRPr lang="zh-CN" altLang="en-US" sz="2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2711451" y="2566107"/>
            <a:ext cx="2358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加强团队管理</a:t>
            </a:r>
            <a:endParaRPr lang="zh-CN" altLang="en-US" sz="2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2711451" y="4682232"/>
            <a:ext cx="2358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改善沟通方式</a:t>
            </a:r>
            <a:endParaRPr lang="zh-CN" altLang="en-US" sz="2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-2007" y="-31704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1795585" y="537323"/>
            <a:ext cx="77672" cy="274415"/>
            <a:chOff x="11816367" y="6023716"/>
            <a:chExt cx="77672" cy="274415"/>
          </a:xfrm>
        </p:grpSpPr>
        <p:sp>
          <p:nvSpPr>
            <p:cNvPr id="18" name="椭圆 17"/>
            <p:cNvSpPr/>
            <p:nvPr/>
          </p:nvSpPr>
          <p:spPr>
            <a:xfrm flipH="1">
              <a:off x="11816367" y="6023716"/>
              <a:ext cx="77672" cy="77672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1816367" y="6122089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11816367" y="6220460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旁门左道PPT出品"/>
          <p:cNvSpPr/>
          <p:nvPr/>
        </p:nvSpPr>
        <p:spPr>
          <a:xfrm>
            <a:off x="1464410" y="1238188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926983" y="340694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92827" y="5292102"/>
            <a:ext cx="1735102" cy="17351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11139" y="6111533"/>
            <a:ext cx="252000" cy="176720"/>
            <a:chOff x="311139" y="6009933"/>
            <a:chExt cx="252000" cy="176720"/>
          </a:xfrm>
          <a:solidFill>
            <a:srgbClr val="00E9FF"/>
          </a:solidFill>
        </p:grpSpPr>
        <p:sp>
          <p:nvSpPr>
            <p:cNvPr id="22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4892165" y="2441121"/>
            <a:ext cx="0" cy="190800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5391249" y="4047307"/>
            <a:ext cx="4535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Planning and Outlook</a:t>
            </a:r>
            <a:endParaRPr lang="en-US" altLang="zh-CN" sz="2000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58591" y="2283117"/>
            <a:ext cx="4701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PART/FOUR</a:t>
            </a:r>
            <a:endParaRPr lang="en-US" altLang="zh-CN" sz="54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31858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6475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4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6889" y="2798943"/>
            <a:ext cx="835688" cy="895673"/>
          </a:xfrm>
          <a:prstGeom prst="rect">
            <a:avLst/>
          </a:prstGeom>
        </p:spPr>
      </p:pic>
      <p:sp>
        <p:nvSpPr>
          <p:cNvPr id="156" name="文本框 155"/>
          <p:cNvSpPr txBox="1"/>
          <p:nvPr/>
        </p:nvSpPr>
        <p:spPr>
          <a:xfrm>
            <a:off x="5358591" y="3123648"/>
            <a:ext cx="53164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工作规划与展望</a:t>
            </a:r>
            <a:endParaRPr lang="zh-CN" altLang="en-US" sz="5400" spc="3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29692" y="-6367670"/>
            <a:ext cx="11941328" cy="1193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92535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工作规划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40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140" name="文本框 139"/>
          <p:cNvSpPr txBox="1"/>
          <p:nvPr/>
        </p:nvSpPr>
        <p:spPr>
          <a:xfrm>
            <a:off x="660402" y="2240157"/>
            <a:ext cx="1020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n w="22225">
                  <a:gradFill>
                    <a:gsLst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01</a:t>
            </a:r>
            <a:r>
              <a:rPr lang="en-US" altLang="zh-CN" sz="4400" b="1" i="1" dirty="0">
                <a:ln w="22225">
                  <a:noFill/>
                </a:ln>
                <a:gradFill>
                  <a:gsLst>
                    <a:gs pos="0">
                      <a:schemeClr val="accent5">
                        <a:lumMod val="30000"/>
                        <a:lumOff val="70000"/>
                      </a:schemeClr>
                    </a:gs>
                    <a:gs pos="68000">
                      <a:schemeClr val="accent2">
                        <a:lumMod val="100000"/>
                        <a:alpha val="56000"/>
                      </a:schemeClr>
                    </a:gs>
                  </a:gsLst>
                  <a:lin ang="6000000" scaled="0"/>
                </a:gra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22225">
                <a:noFill/>
              </a:ln>
              <a:gradFill>
                <a:gsLst>
                  <a:gs pos="0">
                    <a:schemeClr val="accent5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660405" y="3124570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完成营销任务</a:t>
            </a:r>
            <a:endParaRPr lang="zh-CN" altLang="en-US" sz="20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2" name="矩形 141"/>
          <p:cNvSpPr/>
          <p:nvPr/>
        </p:nvSpPr>
        <p:spPr>
          <a:xfrm flipH="1">
            <a:off x="660400" y="3450214"/>
            <a:ext cx="1945637" cy="169289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合理运用多样广告投放模式，塑造稿定品牌扩大营销</a:t>
            </a:r>
            <a:endParaRPr lang="zh-CN" altLang="en-US" sz="1400" dirty="0">
              <a:solidFill>
                <a:schemeClr val="accent3"/>
              </a:solidFill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按季度实行营销任务分解，确保营销任务兑现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891790" y="1605979"/>
            <a:ext cx="1171019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n w="22225">
                  <a:gradFill>
                    <a:gsLst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02</a:t>
            </a:r>
            <a:r>
              <a:rPr lang="en-US" altLang="zh-CN" sz="4400" b="1" i="1" dirty="0">
                <a:ln w="22225">
                  <a:noFill/>
                </a:ln>
                <a:gradFill>
                  <a:gsLst>
                    <a:gs pos="0">
                      <a:schemeClr val="accent5">
                        <a:lumMod val="30000"/>
                        <a:lumOff val="70000"/>
                      </a:schemeClr>
                    </a:gs>
                    <a:gs pos="68000">
                      <a:schemeClr val="accent2">
                        <a:lumMod val="100000"/>
                        <a:alpha val="56000"/>
                      </a:schemeClr>
                    </a:gs>
                  </a:gsLst>
                  <a:lin ang="6000000" scaled="0"/>
                </a:gra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22225">
                <a:noFill/>
              </a:ln>
              <a:gradFill>
                <a:gsLst>
                  <a:gs pos="0">
                    <a:schemeClr val="accent5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2891793" y="2466008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完善激励机制</a:t>
            </a:r>
            <a:endParaRPr lang="zh-CN" altLang="en-US" sz="20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9" name="矩形 138"/>
          <p:cNvSpPr/>
          <p:nvPr/>
        </p:nvSpPr>
        <p:spPr>
          <a:xfrm flipH="1">
            <a:off x="2891788" y="2998916"/>
            <a:ext cx="1945637" cy="169289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季度调整营销人员薪酬结构</a:t>
            </a:r>
            <a:endParaRPr lang="en-US" altLang="zh-CN" sz="1400" dirty="0">
              <a:solidFill>
                <a:schemeClr val="accent3"/>
              </a:solidFill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对营销顾问进行季度</a:t>
            </a:r>
            <a:r>
              <a:rPr lang="en-US" altLang="zh-CN" sz="1400" dirty="0">
                <a:solidFill>
                  <a:schemeClr val="accent3"/>
                </a:solidFill>
              </a:rPr>
              <a:t>KPI</a:t>
            </a:r>
            <a:r>
              <a:rPr lang="zh-CN" altLang="en-US" sz="1400" dirty="0">
                <a:solidFill>
                  <a:schemeClr val="accent3"/>
                </a:solidFill>
              </a:rPr>
              <a:t>考核，优秀者可在日后内部晋升享有优先权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5123178" y="2240157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n w="22225">
                  <a:gradFill>
                    <a:gsLst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03</a:t>
            </a:r>
            <a:r>
              <a:rPr lang="en-US" altLang="zh-CN" sz="4400" b="1" i="1" dirty="0">
                <a:ln w="22225">
                  <a:noFill/>
                </a:ln>
                <a:gradFill>
                  <a:gsLst>
                    <a:gs pos="0">
                      <a:schemeClr val="accent5">
                        <a:lumMod val="30000"/>
                        <a:lumOff val="70000"/>
                      </a:schemeClr>
                    </a:gs>
                    <a:gs pos="68000">
                      <a:schemeClr val="accent2">
                        <a:lumMod val="100000"/>
                        <a:alpha val="56000"/>
                      </a:schemeClr>
                    </a:gs>
                  </a:gsLst>
                  <a:lin ang="6000000" scaled="0"/>
                </a:gra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22225">
                <a:noFill/>
              </a:ln>
              <a:gradFill>
                <a:gsLst>
                  <a:gs pos="0">
                    <a:schemeClr val="accent5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123181" y="3124570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组织结构优化</a:t>
            </a:r>
            <a:endParaRPr lang="en-US" altLang="zh-CN" sz="20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354566" y="1605979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n w="22225">
                  <a:gradFill>
                    <a:gsLst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04</a:t>
            </a:r>
            <a:r>
              <a:rPr lang="en-US" altLang="zh-CN" sz="4400" b="1" i="1" dirty="0">
                <a:ln w="22225">
                  <a:noFill/>
                </a:ln>
                <a:gradFill>
                  <a:gsLst>
                    <a:gs pos="0">
                      <a:schemeClr val="accent5">
                        <a:lumMod val="30000"/>
                        <a:lumOff val="70000"/>
                      </a:schemeClr>
                    </a:gs>
                    <a:gs pos="68000">
                      <a:schemeClr val="accent2">
                        <a:lumMod val="100000"/>
                        <a:alpha val="56000"/>
                      </a:schemeClr>
                    </a:gs>
                  </a:gsLst>
                  <a:lin ang="6000000" scaled="0"/>
                </a:gra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22225">
                <a:noFill/>
              </a:ln>
              <a:gradFill>
                <a:gsLst>
                  <a:gs pos="0">
                    <a:schemeClr val="accent5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7354569" y="2466008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引进优秀人才</a:t>
            </a:r>
            <a:endParaRPr lang="zh-CN" altLang="en-US" sz="20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3" name="矩形 132"/>
          <p:cNvSpPr/>
          <p:nvPr/>
        </p:nvSpPr>
        <p:spPr>
          <a:xfrm flipH="1">
            <a:off x="7354564" y="2998916"/>
            <a:ext cx="1945637" cy="169289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协助人力资源部完善销售部营销人员招聘条件</a:t>
            </a:r>
            <a:endParaRPr lang="zh-CN" altLang="en-US" sz="1400" dirty="0">
              <a:solidFill>
                <a:schemeClr val="accent3"/>
              </a:solidFill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建立营销专业人才库，以满足稿定公司对营销岗位需要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585954" y="2240157"/>
            <a:ext cx="1171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n w="22225">
                  <a:gradFill>
                    <a:gsLst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  <a:gs pos="68000">
                        <a:schemeClr val="accent2">
                          <a:lumMod val="100000"/>
                          <a:alpha val="56000"/>
                        </a:schemeClr>
                      </a:gs>
                    </a:gsLst>
                    <a:lin ang="6000000" scaled="0"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</a:rPr>
              <a:t>05</a:t>
            </a:r>
            <a:r>
              <a:rPr lang="en-US" altLang="zh-CN" sz="4400" b="1" i="1" dirty="0">
                <a:ln w="22225">
                  <a:noFill/>
                </a:ln>
                <a:gradFill>
                  <a:gsLst>
                    <a:gs pos="0">
                      <a:schemeClr val="accent5">
                        <a:lumMod val="30000"/>
                        <a:lumOff val="70000"/>
                      </a:schemeClr>
                    </a:gs>
                    <a:gs pos="68000">
                      <a:schemeClr val="accent2">
                        <a:lumMod val="100000"/>
                        <a:alpha val="56000"/>
                      </a:schemeClr>
                    </a:gs>
                  </a:gsLst>
                  <a:lin ang="6000000" scaled="0"/>
                </a:gra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  <a:ea typeface="OPPOSans M" panose="00020600040101010101" pitchFamily="18" charset="-122"/>
                <a:cs typeface="OPPOSans M" panose="00020600040101010101" pitchFamily="18" charset="-122"/>
              </a:rPr>
              <a:t>.</a:t>
            </a:r>
            <a:endParaRPr lang="zh-CN" altLang="en-US" sz="4400" b="1" i="1" dirty="0">
              <a:ln w="22225">
                <a:noFill/>
              </a:ln>
              <a:gradFill>
                <a:gsLst>
                  <a:gs pos="0">
                    <a:schemeClr val="accent5">
                      <a:lumMod val="30000"/>
                      <a:lumOff val="70000"/>
                    </a:schemeClr>
                  </a:gs>
                  <a:gs pos="68000">
                    <a:schemeClr val="accent2">
                      <a:lumMod val="100000"/>
                      <a:alpha val="56000"/>
                    </a:schemeClr>
                  </a:gs>
                </a:gsLst>
                <a:lin ang="6000000" scaled="0"/>
              </a:gradFill>
              <a:effectLst>
                <a:outerShdw blurRad="254000" dist="127000" algn="ctr" rotWithShape="0">
                  <a:schemeClr val="accent5">
                    <a:alpha val="40000"/>
                  </a:schemeClr>
                </a:outerShdw>
              </a:effectLst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585957" y="3124570"/>
            <a:ext cx="1945638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提高业务技能</a:t>
            </a:r>
            <a:endParaRPr lang="zh-CN" altLang="en-US" sz="20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0" name="矩形 129"/>
          <p:cNvSpPr/>
          <p:nvPr/>
        </p:nvSpPr>
        <p:spPr>
          <a:xfrm flipH="1">
            <a:off x="9585952" y="3450214"/>
            <a:ext cx="1945637" cy="169289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制定切实可行的员工培训工作计划，并逐季度予以实施</a:t>
            </a:r>
            <a:endParaRPr lang="en-US" altLang="zh-CN" sz="1400" dirty="0">
              <a:solidFill>
                <a:schemeClr val="accent3"/>
              </a:solidFill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推行营销人员末尾淘汰制，以提高稿定公司市场竞争力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-407030" y="4515099"/>
            <a:ext cx="13006060" cy="2248046"/>
          </a:xfrm>
          <a:prstGeom prst="ellipse">
            <a:avLst/>
          </a:prstGeom>
          <a:gradFill>
            <a:gsLst>
              <a:gs pos="30000">
                <a:schemeClr val="accent1">
                  <a:alpha val="0"/>
                </a:schemeClr>
              </a:gs>
              <a:gs pos="100000">
                <a:schemeClr val="accent1">
                  <a:alpha val="13000"/>
                </a:schemeClr>
              </a:gs>
            </a:gsLst>
            <a:lin ang="5400000" scaled="1"/>
          </a:gradFill>
          <a:ln w="25400" cap="rnd">
            <a:gradFill>
              <a:gsLst>
                <a:gs pos="3900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2212428" y="4665333"/>
            <a:ext cx="7613360" cy="150902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9" name="直接连接符 198"/>
          <p:cNvCxnSpPr/>
          <p:nvPr/>
        </p:nvCxnSpPr>
        <p:spPr>
          <a:xfrm flipV="1">
            <a:off x="8440920" y="5102942"/>
            <a:ext cx="0" cy="1875136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5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 flipV="1">
            <a:off x="5948443" y="5451852"/>
            <a:ext cx="0" cy="1526226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5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>
          <a:xfrm flipV="1">
            <a:off x="3912127" y="5102942"/>
            <a:ext cx="0" cy="1875136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5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 flipV="1">
            <a:off x="10606291" y="5732070"/>
            <a:ext cx="0" cy="1526226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5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 flipV="1">
            <a:off x="1680739" y="5732070"/>
            <a:ext cx="0" cy="1526226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5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/>
        </p:nvSpPr>
        <p:spPr>
          <a:xfrm flipH="1">
            <a:off x="5123176" y="3450214"/>
            <a:ext cx="1945637" cy="162031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根据公司战略需要，梳理销售部现有人员架构，优化人员配置</a:t>
            </a:r>
            <a:endParaRPr lang="en-US" altLang="zh-CN" sz="1400" dirty="0">
              <a:solidFill>
                <a:schemeClr val="accent3"/>
              </a:solidFill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</a:rPr>
              <a:t>内部定期轮岗工作</a:t>
            </a:r>
            <a:endParaRPr lang="en-US" altLang="zh-CN" sz="1400" dirty="0">
              <a:solidFill>
                <a:schemeClr val="accent3"/>
              </a:solidFill>
            </a:endParaRPr>
          </a:p>
          <a:p>
            <a:pPr marL="285750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1000" dirty="0">
              <a:solidFill>
                <a:schemeClr val="accent3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矩形: 圆角 36"/>
          <p:cNvSpPr/>
          <p:nvPr/>
        </p:nvSpPr>
        <p:spPr>
          <a:xfrm flipH="1">
            <a:off x="1146582" y="944563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92535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个人成长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40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cxnSp>
        <p:nvCxnSpPr>
          <p:cNvPr id="29" name="直接连接符 28"/>
          <p:cNvCxnSpPr/>
          <p:nvPr/>
        </p:nvCxnSpPr>
        <p:spPr>
          <a:xfrm>
            <a:off x="9788392" y="5984083"/>
            <a:ext cx="0" cy="2738175"/>
          </a:xfrm>
          <a:prstGeom prst="line">
            <a:avLst/>
          </a:prstGeom>
          <a:ln w="15875" cap="rnd"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4929" y="2046363"/>
            <a:ext cx="2766812" cy="3817326"/>
            <a:chOff x="644929" y="1737498"/>
            <a:chExt cx="2766812" cy="3817326"/>
          </a:xfrm>
        </p:grpSpPr>
        <p:sp>
          <p:nvSpPr>
            <p:cNvPr id="44" name="矩形: 圆角 5"/>
            <p:cNvSpPr/>
            <p:nvPr/>
          </p:nvSpPr>
          <p:spPr>
            <a:xfrm>
              <a:off x="830801" y="1737498"/>
              <a:ext cx="2385474" cy="3640718"/>
            </a:xfrm>
            <a:prstGeom prst="round2DiagRect">
              <a:avLst/>
            </a:prstGeom>
            <a:gradFill flip="none" rotWithShape="1">
              <a:gsLst>
                <a:gs pos="0">
                  <a:schemeClr val="accent5">
                    <a:alpha val="85000"/>
                  </a:schemeClr>
                </a:gs>
                <a:gs pos="73000">
                  <a:schemeClr val="accent2">
                    <a:alpha val="0"/>
                  </a:schemeClr>
                </a:gs>
                <a:gs pos="30000">
                  <a:schemeClr val="accent2">
                    <a:alpha val="3200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5"/>
                  </a:gs>
                  <a:gs pos="43000">
                    <a:schemeClr val="accent6">
                      <a:alpha val="59000"/>
                    </a:schemeClr>
                  </a:gs>
                  <a:gs pos="100000">
                    <a:schemeClr val="accent6">
                      <a:alpha val="59000"/>
                    </a:schemeClr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extrusionH="1016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 descr="黑暗中的灯光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44929" y="5201607"/>
              <a:ext cx="2766812" cy="353217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974226" y="2287291"/>
              <a:ext cx="1798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00E9F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n-lt"/>
                </a:rPr>
                <a:t>自我学习提升</a:t>
              </a:r>
              <a:endParaRPr lang="zh-CN" altLang="en-US" dirty="0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31461" y="1892368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1" u="none" strike="noStrike" kern="1200" cap="none" normalizeH="0" baseline="0" noProof="0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0</a:t>
              </a:r>
              <a:endParaRPr kumimoji="0" lang="zh-CN" altLang="en-US" sz="4400" b="1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33594" y="1892368"/>
              <a:ext cx="434734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1" u="none" strike="noStrike" kern="1200" cap="none" normalizeH="0" baseline="0" noProof="0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1</a:t>
              </a:r>
              <a:endParaRPr kumimoji="0" lang="zh-CN" altLang="en-US" sz="4400" b="1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85112" y="2686340"/>
              <a:ext cx="2093990" cy="1423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每月完成一本营销书籍阅读，撰写读书心得分享团队内部成员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考取高级营销师资格证，计划攻读硕士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65413" y="1641962"/>
            <a:ext cx="2766812" cy="3807298"/>
            <a:chOff x="3411689" y="2130902"/>
            <a:chExt cx="2766812" cy="3807298"/>
          </a:xfrm>
        </p:grpSpPr>
        <p:sp>
          <p:nvSpPr>
            <p:cNvPr id="17" name="矩形: 圆角 5"/>
            <p:cNvSpPr/>
            <p:nvPr/>
          </p:nvSpPr>
          <p:spPr>
            <a:xfrm flipH="1">
              <a:off x="3602358" y="2130902"/>
              <a:ext cx="2385474" cy="3640718"/>
            </a:xfrm>
            <a:prstGeom prst="round2DiagRect">
              <a:avLst/>
            </a:prstGeom>
            <a:gradFill flip="none" rotWithShape="1">
              <a:gsLst>
                <a:gs pos="0">
                  <a:schemeClr val="accent5">
                    <a:alpha val="85000"/>
                  </a:schemeClr>
                </a:gs>
                <a:gs pos="73000">
                  <a:schemeClr val="accent2">
                    <a:alpha val="0"/>
                  </a:schemeClr>
                </a:gs>
                <a:gs pos="30000">
                  <a:schemeClr val="accent2">
                    <a:alpha val="3200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5"/>
                  </a:gs>
                  <a:gs pos="43000">
                    <a:schemeClr val="accent6">
                      <a:alpha val="59000"/>
                    </a:schemeClr>
                  </a:gs>
                  <a:gs pos="100000">
                    <a:schemeClr val="accent6">
                      <a:alpha val="59000"/>
                    </a:schemeClr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extrusionH="1016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4" name="图片 23" descr="黑暗中的灯光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411689" y="5584983"/>
              <a:ext cx="2766812" cy="35321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708478" y="2636423"/>
              <a:ext cx="1798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00E9F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n-lt"/>
                </a:rPr>
                <a:t>青苗培训计划</a:t>
              </a:r>
              <a:endParaRPr lang="zh-CN" altLang="en-US" dirty="0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79825" y="2241500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0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027456" y="2241500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2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733476" y="3035472"/>
              <a:ext cx="2093990" cy="2500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开展针对新人小白营销顾问为其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1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个月的企业内训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培训结束后通过员工反应层、学习层、行为层和结果层四个层级进行综合考核，内化员工的营销能力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  <a:p>
              <a:pPr marL="285750" indent="-285750" algn="just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85897" y="2048491"/>
            <a:ext cx="2766812" cy="3815198"/>
            <a:chOff x="6159977" y="1737498"/>
            <a:chExt cx="2766812" cy="3815198"/>
          </a:xfrm>
        </p:grpSpPr>
        <p:sp>
          <p:nvSpPr>
            <p:cNvPr id="18" name="矩形: 圆角 5"/>
            <p:cNvSpPr/>
            <p:nvPr/>
          </p:nvSpPr>
          <p:spPr>
            <a:xfrm>
              <a:off x="6373915" y="1737498"/>
              <a:ext cx="2385474" cy="3640718"/>
            </a:xfrm>
            <a:prstGeom prst="round2DiagRect">
              <a:avLst/>
            </a:prstGeom>
            <a:gradFill flip="none" rotWithShape="1">
              <a:gsLst>
                <a:gs pos="0">
                  <a:schemeClr val="accent5"/>
                </a:gs>
                <a:gs pos="73000">
                  <a:schemeClr val="accent2">
                    <a:alpha val="0"/>
                  </a:schemeClr>
                </a:gs>
                <a:gs pos="31000">
                  <a:schemeClr val="accent2">
                    <a:alpha val="3200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5"/>
                  </a:gs>
                  <a:gs pos="43000">
                    <a:schemeClr val="accent6">
                      <a:alpha val="59000"/>
                    </a:schemeClr>
                  </a:gs>
                  <a:gs pos="100000">
                    <a:schemeClr val="accent6">
                      <a:alpha val="59000"/>
                    </a:schemeClr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extrusionH="1016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43" name="图片 42" descr="黑暗中的灯光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159977" y="5199479"/>
              <a:ext cx="2766812" cy="353217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6468918" y="1892368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0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816549" y="1892368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3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545147" y="2686340"/>
              <a:ext cx="2093990" cy="1692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季度开发营销课程，对销售部新人小白或有同行经验的营销顾问进行岗前培训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学员转化营销课程至内部其他部门学习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511683" y="2287291"/>
              <a:ext cx="1798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00E9F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n-lt"/>
                </a:rPr>
                <a:t>开发营销课程</a:t>
              </a:r>
              <a:endParaRPr lang="zh-CN" altLang="en-US" dirty="0">
                <a:solidFill>
                  <a:schemeClr val="accent1"/>
                </a:solidFill>
                <a:latin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06382" y="1641962"/>
            <a:ext cx="2766812" cy="3828323"/>
            <a:chOff x="8964039" y="2130902"/>
            <a:chExt cx="2766812" cy="3828323"/>
          </a:xfrm>
        </p:grpSpPr>
        <p:sp>
          <p:nvSpPr>
            <p:cNvPr id="19" name="矩形: 圆角 5"/>
            <p:cNvSpPr/>
            <p:nvPr/>
          </p:nvSpPr>
          <p:spPr>
            <a:xfrm flipH="1">
              <a:off x="9145472" y="2130902"/>
              <a:ext cx="2385474" cy="3640718"/>
            </a:xfrm>
            <a:prstGeom prst="round2DiagRect">
              <a:avLst/>
            </a:prstGeom>
            <a:gradFill flip="none" rotWithShape="1">
              <a:gsLst>
                <a:gs pos="0">
                  <a:schemeClr val="accent5">
                    <a:alpha val="85000"/>
                  </a:schemeClr>
                </a:gs>
                <a:gs pos="73000">
                  <a:schemeClr val="accent2">
                    <a:alpha val="0"/>
                  </a:schemeClr>
                </a:gs>
                <a:gs pos="30000">
                  <a:schemeClr val="accent2">
                    <a:alpha val="3200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5"/>
                  </a:gs>
                  <a:gs pos="43000">
                    <a:schemeClr val="accent6">
                      <a:alpha val="59000"/>
                    </a:schemeClr>
                  </a:gs>
                  <a:gs pos="100000">
                    <a:schemeClr val="accent6">
                      <a:alpha val="59000"/>
                    </a:schemeClr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extrusionH="1016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黑暗中的灯光&#10;&#10;描述已自动生成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964039" y="5606008"/>
              <a:ext cx="2766812" cy="35321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241330" y="2241500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0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588961" y="2241500"/>
              <a:ext cx="543739" cy="769441"/>
            </a:xfrm>
            <a:prstGeom prst="rect">
              <a:avLst/>
            </a:prstGeom>
            <a:noFill/>
            <a:effectLst>
              <a:outerShdw blurRad="254000" dist="63500" dir="16200000" rotWithShape="0">
                <a:srgbClr val="40B4FF">
                  <a:alpha val="30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pPr algn="dist">
                <a:defRPr/>
              </a:pPr>
              <a:r>
                <a:rPr lang="en-US" altLang="zh-CN" sz="4400" b="1" i="1" dirty="0">
                  <a:ln>
                    <a:gradFill flip="none" rotWithShape="1">
                      <a:gsLst>
                        <a:gs pos="50000">
                          <a:schemeClr val="accent3">
                            <a:alpha val="10000"/>
                          </a:schemeClr>
                        </a:gs>
                        <a:gs pos="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4</a:t>
              </a:r>
              <a:endParaRPr lang="zh-CN" altLang="en-US" sz="4400" b="1" i="1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</a:schemeClr>
                      </a:gs>
                      <a:gs pos="0">
                        <a:schemeClr val="accent5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294981" y="3035472"/>
              <a:ext cx="2093990" cy="2231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根据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ERP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上线后的情况，进行逐步调整，直至其符合销售部实际业务操作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  <a:p>
              <a:pPr marL="285750" indent="-285750" algn="just" hangingPunct="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流程优化注意主次有别，按其重要性、发生的频率及特殊情况进行排序</a:t>
              </a:r>
              <a:endParaRPr lang="en-US" altLang="zh-CN" sz="1400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84095" y="2636423"/>
              <a:ext cx="1798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00E9F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n-lt"/>
                </a:rPr>
                <a:t>流程设计优化</a:t>
              </a:r>
              <a:endParaRPr lang="zh-CN" altLang="en-US" dirty="0">
                <a:solidFill>
                  <a:schemeClr val="accent1"/>
                </a:solidFill>
                <a:latin typeface="+mn-lt"/>
              </a:endParaRPr>
            </a:p>
          </p:txBody>
        </p:sp>
      </p:grpSp>
      <p:pic>
        <p:nvPicPr>
          <p:cNvPr id="68" name="Picture 7"/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582323" y="-9826342"/>
            <a:ext cx="43946856" cy="34768082"/>
          </a:xfrm>
          <a:prstGeom prst="rect">
            <a:avLst/>
          </a:prstGeom>
          <a:scene3d>
            <a:camera prst="perspectiveRelaxed" fov="2700000">
              <a:rot lat="16773552" lon="64" rev="21599891"/>
            </a:camera>
            <a:lightRig rig="soft" dir="t"/>
          </a:scene3d>
        </p:spPr>
      </p:pic>
      <p:grpSp>
        <p:nvGrpSpPr>
          <p:cNvPr id="6" name="组合 5"/>
          <p:cNvGrpSpPr/>
          <p:nvPr/>
        </p:nvGrpSpPr>
        <p:grpSpPr>
          <a:xfrm>
            <a:off x="1002237" y="5565821"/>
            <a:ext cx="10104120" cy="2841191"/>
            <a:chOff x="1002237" y="5565821"/>
            <a:chExt cx="10104120" cy="2841191"/>
          </a:xfrm>
        </p:grpSpPr>
        <p:cxnSp>
          <p:nvCxnSpPr>
            <p:cNvPr id="26" name="旁门左道PPT出品"/>
            <p:cNvCxnSpPr/>
            <p:nvPr/>
          </p:nvCxnSpPr>
          <p:spPr>
            <a:xfrm>
              <a:off x="3292214" y="6393302"/>
              <a:ext cx="0" cy="201371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129359" y="6425211"/>
              <a:ext cx="0" cy="1748314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759909" y="6299200"/>
              <a:ext cx="0" cy="1815737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旁门左道PPT出品"/>
            <p:cNvCxnSpPr/>
            <p:nvPr/>
          </p:nvCxnSpPr>
          <p:spPr>
            <a:xfrm>
              <a:off x="4363240" y="5697538"/>
              <a:ext cx="0" cy="1339465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94833" y="6100549"/>
              <a:ext cx="0" cy="669869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699348" y="6299200"/>
              <a:ext cx="0" cy="1351582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323613" y="5984083"/>
              <a:ext cx="0" cy="765320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002237" y="5984083"/>
              <a:ext cx="0" cy="613567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1106357" y="5565821"/>
              <a:ext cx="0" cy="1412829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矩形: 圆角 63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29692" y="-6367670"/>
            <a:ext cx="11941328" cy="11930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22411" y="3269853"/>
            <a:ext cx="1208789" cy="306996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7294216" y="2175179"/>
            <a:ext cx="994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2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44145" y="486301"/>
            <a:ext cx="41827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cap="all" dirty="0">
                <a:solidFill>
                  <a:schemeClr val="bg1">
                    <a:lumMod val="95000"/>
                  </a:schemeClr>
                </a:solidFill>
                <a:latin typeface="+mn-ea"/>
                <a:cs typeface="OPPOSans B" panose="00020600040101010101" pitchFamily="18" charset="-122"/>
              </a:rPr>
              <a:t> WORK SUMMARY</a:t>
            </a:r>
            <a:endParaRPr lang="en-US" altLang="zh-CN" sz="1600" cap="all" dirty="0">
              <a:solidFill>
                <a:schemeClr val="bg1">
                  <a:lumMod val="95000"/>
                </a:schemeClr>
              </a:solidFill>
              <a:latin typeface="+mn-ea"/>
              <a:cs typeface="OPPOSans B" panose="00020600040101010101" pitchFamily="18" charset="-122"/>
            </a:endParaRPr>
          </a:p>
          <a:p>
            <a:r>
              <a:rPr lang="en-US" altLang="zh-CN" sz="4800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  <a:endParaRPr lang="en-US" altLang="zh-CN" sz="4800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1139" y="6121693"/>
            <a:ext cx="252000" cy="176720"/>
            <a:chOff x="311139" y="6009933"/>
            <a:chExt cx="252000" cy="176720"/>
          </a:xfrm>
          <a:solidFill>
            <a:srgbClr val="00E9FF"/>
          </a:solidFill>
        </p:grpSpPr>
        <p:sp>
          <p:nvSpPr>
            <p:cNvPr id="34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816367" y="537323"/>
            <a:ext cx="77672" cy="274415"/>
            <a:chOff x="11816367" y="6023716"/>
            <a:chExt cx="77672" cy="274415"/>
          </a:xfrm>
        </p:grpSpPr>
        <p:sp>
          <p:nvSpPr>
            <p:cNvPr id="38" name="椭圆 37"/>
            <p:cNvSpPr/>
            <p:nvPr/>
          </p:nvSpPr>
          <p:spPr>
            <a:xfrm flipH="1">
              <a:off x="11816367" y="6023716"/>
              <a:ext cx="77672" cy="77672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11816367" y="6122089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H="1">
              <a:off x="11816367" y="6220460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899722" y="2678655"/>
            <a:ext cx="268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年度工作概述</a:t>
            </a:r>
            <a:endParaRPr lang="en-US" altLang="zh-CN" sz="24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9722" y="3140320"/>
            <a:ext cx="3038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Work Overview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3634" y="3877534"/>
            <a:ext cx="1071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99722" y="4571724"/>
            <a:ext cx="4292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Reflection and 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improvement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13634" y="2175179"/>
            <a:ext cx="994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27069" y="3208576"/>
            <a:ext cx="2702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Job completion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27069" y="4587226"/>
            <a:ext cx="4292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Planning and 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  <a:p>
            <a:r>
              <a:rPr lang="en-US" altLang="zh-CN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Outlook</a:t>
            </a:r>
            <a:endParaRPr lang="en-US" altLang="zh-CN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11767" y="2175179"/>
            <a:ext cx="994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09085" y="3884154"/>
            <a:ext cx="994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0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91534" y="3884154"/>
            <a:ext cx="994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4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27069" y="2685951"/>
            <a:ext cx="2440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100000">
                      <a:srgbClr val="00A4FF"/>
                    </a:gs>
                    <a:gs pos="0">
                      <a:srgbClr val="00E9FF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</a:rPr>
              <a:t>工作完成情况</a:t>
            </a:r>
            <a:endParaRPr lang="en-US" altLang="zh-CN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27069" y="4125299"/>
            <a:ext cx="268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100000">
                      <a:srgbClr val="00A4FF"/>
                    </a:gs>
                    <a:gs pos="0">
                      <a:srgbClr val="00E9FF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</a:rPr>
              <a:t>工作规划与展望</a:t>
            </a:r>
            <a:endParaRPr lang="en-US" altLang="zh-CN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99722" y="4125299"/>
            <a:ext cx="268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100000">
                      <a:srgbClr val="00A4FF"/>
                    </a:gs>
                    <a:gs pos="0">
                      <a:srgbClr val="00E9FF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</a:rPr>
              <a:t>工作反思与改进</a:t>
            </a:r>
            <a:endParaRPr lang="en-US" altLang="zh-CN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6925" y="3262451"/>
            <a:ext cx="1208789" cy="30699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2189234" y="2175179"/>
            <a:ext cx="7745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6925" y="4991306"/>
            <a:ext cx="1208789" cy="306996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042930" y="3903221"/>
            <a:ext cx="1071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3</a:t>
            </a:r>
            <a:endParaRPr lang="en-US" altLang="zh-CN" sz="9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268290" y="4961107"/>
            <a:ext cx="1208789" cy="306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498600" y="-1787545"/>
            <a:ext cx="15189200" cy="9778048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6464" y="3003587"/>
            <a:ext cx="12593051" cy="76745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1471717" y="-1808780"/>
            <a:ext cx="15240000" cy="9838342"/>
          </a:xfrm>
          <a:prstGeom prst="rect">
            <a:avLst/>
          </a:prstGeom>
          <a:gradFill>
            <a:gsLst>
              <a:gs pos="0">
                <a:srgbClr val="000207">
                  <a:alpha val="60000"/>
                </a:srgbClr>
              </a:gs>
              <a:gs pos="100000">
                <a:srgbClr val="000207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323621" y="426342"/>
            <a:ext cx="9649326" cy="5777536"/>
          </a:xfrm>
          <a:prstGeom prst="rect">
            <a:avLst/>
          </a:prstGeom>
          <a:effectLst/>
        </p:spPr>
      </p:pic>
      <p:grpSp>
        <p:nvGrpSpPr>
          <p:cNvPr id="3" name="组合 2"/>
          <p:cNvGrpSpPr/>
          <p:nvPr/>
        </p:nvGrpSpPr>
        <p:grpSpPr>
          <a:xfrm>
            <a:off x="1185404" y="1831695"/>
            <a:ext cx="9925759" cy="2879334"/>
            <a:chOff x="1185404" y="1537561"/>
            <a:chExt cx="9925759" cy="2879334"/>
          </a:xfrm>
        </p:grpSpPr>
        <p:sp>
          <p:nvSpPr>
            <p:cNvPr id="8" name="文本框 7"/>
            <p:cNvSpPr txBox="1"/>
            <p:nvPr/>
          </p:nvSpPr>
          <p:spPr>
            <a:xfrm>
              <a:off x="1185404" y="1537561"/>
              <a:ext cx="9925759" cy="1875193"/>
            </a:xfrm>
            <a:prstGeom prst="rect">
              <a:avLst/>
            </a:prstGeom>
            <a:noFill/>
            <a:effectLst>
              <a:outerShdw dist="25400" dir="13500000" algn="ctr" rotWithShape="0">
                <a:schemeClr val="accent1"/>
              </a:outerShdw>
            </a:effectLst>
          </p:spPr>
          <p:txBody>
            <a:bodyPr wrap="square" rtlCol="0">
              <a:spAutoFit/>
              <a:scene3d>
                <a:camera prst="perspectiveFront" fov="3300000"/>
                <a:lightRig rig="contrasting" dir="t"/>
              </a:scene3d>
              <a:sp3d extrusionH="127000">
                <a:extrusionClr>
                  <a:schemeClr val="accent1"/>
                </a:extrusionClr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感</a:t>
              </a:r>
              <a:r>
                <a:rPr lang="en-US" altLang="zh-CN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•</a:t>
              </a:r>
              <a:r>
                <a:rPr lang="zh-CN" altLang="en-US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谢</a:t>
              </a:r>
              <a:r>
                <a:rPr lang="en-US" altLang="zh-CN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•</a:t>
              </a:r>
              <a:r>
                <a:rPr lang="zh-CN" altLang="en-US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观</a:t>
              </a:r>
              <a:r>
                <a:rPr lang="en-US" altLang="zh-CN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•</a:t>
              </a:r>
              <a:r>
                <a:rPr lang="zh-CN" altLang="en-US" sz="10000" spc="3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看</a:t>
              </a:r>
              <a:endParaRPr lang="en-US" altLang="zh-CN" sz="100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87970" y="3357563"/>
              <a:ext cx="5920626" cy="528671"/>
            </a:xfrm>
            <a:prstGeom prst="rect">
              <a:avLst/>
            </a:prstGeom>
            <a:noFill/>
            <a:effectLst>
              <a:outerShdw dist="25400" dir="13500000" algn="ctr" rotWithShape="0">
                <a:schemeClr val="accent1"/>
              </a:outerShdw>
            </a:effectLst>
          </p:spPr>
          <p:txBody>
            <a:bodyPr wrap="square" rtlCol="0">
              <a:spAutoFit/>
              <a:scene3d>
                <a:camera prst="perspectiveFront" fov="3300000"/>
                <a:lightRig rig="contrasting" dir="t"/>
              </a:scene3d>
              <a:sp3d extrusionH="127000">
                <a:extrusionClr>
                  <a:schemeClr val="accent1"/>
                </a:extrusionClr>
              </a:sp3d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cap="all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THANK YOU FOR YOUR WATCHING</a:t>
              </a:r>
              <a:endParaRPr lang="zh-CN" altLang="en-US" sz="2400" cap="all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32798" y="4110190"/>
              <a:ext cx="143097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汇报人</a:t>
              </a:r>
              <a:r>
                <a:rPr lang="en-US" altLang="zh-CN" sz="1400" dirty="0">
                  <a:solidFill>
                    <a:schemeClr val="accent3"/>
                  </a:solidFill>
                  <a:ea typeface="OPPOSans M" panose="00020600040101010101" pitchFamily="18" charset="-122"/>
                  <a:cs typeface="OPPOSans M" panose="00020600040101010101" pitchFamily="18" charset="-122"/>
                </a:rPr>
                <a:t>: XXX</a:t>
              </a:r>
              <a:endParaRPr lang="en-US" altLang="zh-CN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529692" y="-6367670"/>
            <a:ext cx="11941328" cy="11930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-2007" y="-31704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11139" y="6111533"/>
            <a:ext cx="252000" cy="176720"/>
            <a:chOff x="311139" y="6009933"/>
            <a:chExt cx="252000" cy="176720"/>
          </a:xfrm>
          <a:solidFill>
            <a:srgbClr val="00E9FF"/>
          </a:solidFill>
        </p:grpSpPr>
        <p:sp>
          <p:nvSpPr>
            <p:cNvPr id="13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795585" y="537323"/>
            <a:ext cx="77672" cy="274415"/>
            <a:chOff x="11816367" y="6023716"/>
            <a:chExt cx="77672" cy="274415"/>
          </a:xfrm>
        </p:grpSpPr>
        <p:sp>
          <p:nvSpPr>
            <p:cNvPr id="18" name="椭圆 17"/>
            <p:cNvSpPr/>
            <p:nvPr/>
          </p:nvSpPr>
          <p:spPr>
            <a:xfrm flipH="1">
              <a:off x="11816367" y="6023716"/>
              <a:ext cx="77672" cy="77672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1816367" y="6122089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11816367" y="6220460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旁门左道PPT出品"/>
          <p:cNvSpPr/>
          <p:nvPr/>
        </p:nvSpPr>
        <p:spPr>
          <a:xfrm>
            <a:off x="1464410" y="1238188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926983" y="340694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92827" y="5292102"/>
            <a:ext cx="1735102" cy="17351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4892165" y="2441121"/>
            <a:ext cx="0" cy="190800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5391249" y="4047307"/>
            <a:ext cx="2692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Work Overview</a:t>
            </a:r>
            <a:endParaRPr lang="en-US" altLang="zh-CN" sz="2000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58591" y="2283117"/>
            <a:ext cx="4701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PART/ONE</a:t>
            </a:r>
            <a:endParaRPr lang="en-US" altLang="zh-CN" sz="54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7433" y="2783177"/>
            <a:ext cx="835688" cy="895673"/>
          </a:xfrm>
          <a:prstGeom prst="rect">
            <a:avLst/>
          </a:prstGeom>
        </p:spPr>
      </p:pic>
      <p:sp>
        <p:nvSpPr>
          <p:cNvPr id="156" name="文本框 155"/>
          <p:cNvSpPr txBox="1"/>
          <p:nvPr/>
        </p:nvSpPr>
        <p:spPr>
          <a:xfrm>
            <a:off x="5358591" y="3123648"/>
            <a:ext cx="48975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年度工作概述</a:t>
            </a:r>
            <a:endParaRPr lang="en-US" altLang="zh-CN" sz="5400" spc="3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931858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459492" y="2158724"/>
            <a:ext cx="120417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1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2007" y="-31704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6" name="Picture 7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582323" y="-9826342"/>
            <a:ext cx="43946856" cy="34768082"/>
          </a:xfrm>
          <a:prstGeom prst="rect">
            <a:avLst/>
          </a:prstGeom>
          <a:scene3d>
            <a:camera prst="perspectiveRelaxed" fov="2700000">
              <a:rot lat="16773552" lon="64" rev="21599891"/>
            </a:camera>
            <a:lightRig rig="soft" dir="t"/>
          </a:scene3d>
        </p:spPr>
      </p:pic>
      <p:grpSp>
        <p:nvGrpSpPr>
          <p:cNvPr id="32" name="组合 31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33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1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pic>
        <p:nvPicPr>
          <p:cNvPr id="28" name="图片 27" descr="黑暗中的灯光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78933" y="5499815"/>
            <a:ext cx="2766812" cy="353217"/>
          </a:xfrm>
          <a:prstGeom prst="rect">
            <a:avLst/>
          </a:prstGeom>
        </p:spPr>
      </p:pic>
      <p:sp>
        <p:nvSpPr>
          <p:cNvPr id="23" name="Freeform 38"/>
          <p:cNvSpPr/>
          <p:nvPr/>
        </p:nvSpPr>
        <p:spPr>
          <a:xfrm>
            <a:off x="1080939" y="1979922"/>
            <a:ext cx="2853330" cy="3680282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5"/>
                </a:gs>
                <a:gs pos="43000">
                  <a:schemeClr val="accent6">
                    <a:alpha val="59000"/>
                  </a:schemeClr>
                </a:gs>
                <a:gs pos="100000">
                  <a:schemeClr val="accent6">
                    <a:alpha val="59000"/>
                  </a:scheme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2" name="图片 41" descr="黑暗中的灯光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683098" y="5234344"/>
            <a:ext cx="2766812" cy="353217"/>
          </a:xfrm>
          <a:prstGeom prst="rect">
            <a:avLst/>
          </a:prstGeom>
        </p:spPr>
      </p:pic>
      <p:sp>
        <p:nvSpPr>
          <p:cNvPr id="43" name="Freeform 38"/>
          <p:cNvSpPr/>
          <p:nvPr/>
        </p:nvSpPr>
        <p:spPr>
          <a:xfrm>
            <a:off x="4685104" y="1714451"/>
            <a:ext cx="2853330" cy="3680282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5"/>
                </a:gs>
                <a:gs pos="43000">
                  <a:schemeClr val="accent6">
                    <a:alpha val="59000"/>
                  </a:schemeClr>
                </a:gs>
                <a:gs pos="100000">
                  <a:schemeClr val="accent6">
                    <a:alpha val="59000"/>
                  </a:scheme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 descr="黑暗中的灯光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287263" y="5499815"/>
            <a:ext cx="2766812" cy="353217"/>
          </a:xfrm>
          <a:prstGeom prst="rect">
            <a:avLst/>
          </a:prstGeom>
        </p:spPr>
      </p:pic>
      <p:sp>
        <p:nvSpPr>
          <p:cNvPr id="46" name="Freeform 38"/>
          <p:cNvSpPr/>
          <p:nvPr/>
        </p:nvSpPr>
        <p:spPr>
          <a:xfrm>
            <a:off x="8289269" y="1979922"/>
            <a:ext cx="2853330" cy="3680282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30000">
                <a:schemeClr val="accent2">
                  <a:alpha val="3200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5"/>
                </a:gs>
                <a:gs pos="43000">
                  <a:schemeClr val="accent6">
                    <a:alpha val="59000"/>
                  </a:schemeClr>
                </a:gs>
                <a:gs pos="100000">
                  <a:schemeClr val="accent6">
                    <a:alpha val="59000"/>
                  </a:schemeClr>
                </a:gs>
              </a:gsLst>
              <a:lin ang="5400000" scaled="1"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178264" y="2145668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2000"/>
                          <a:lumOff val="98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2000"/>
                        <a:lumOff val="98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90393" y="2145668"/>
            <a:ext cx="490840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2000"/>
                          <a:lumOff val="98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1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2000"/>
                        <a:lumOff val="98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23870" y="1932308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69475" y="1932308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2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86856" y="2145668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0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832461" y="2145668"/>
            <a:ext cx="623889" cy="923330"/>
          </a:xfrm>
          <a:prstGeom prst="rect">
            <a:avLst/>
          </a:prstGeom>
          <a:noFill/>
          <a:effectLst>
            <a:outerShdw blurRad="254000" dist="63500" dir="16200000" rotWithShape="0">
              <a:srgbClr val="40B4FF">
                <a:alpha val="30000"/>
              </a:srgb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1" u="none" strike="noStrike" kern="1200" cap="none" normalizeH="0" baseline="0" noProof="0" dirty="0">
                <a:ln>
                  <a:gradFill flip="none" rotWithShape="1">
                    <a:gsLst>
                      <a:gs pos="50000">
                        <a:schemeClr val="accent3">
                          <a:alpha val="10000"/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3</a:t>
            </a:r>
            <a:endParaRPr kumimoji="0" lang="zh-CN" altLang="en-US" sz="5400" b="0" i="1" u="none" strike="noStrike" kern="1200" cap="none" normalizeH="0" baseline="0" noProof="0" dirty="0">
              <a:ln>
                <a:gradFill flip="none" rotWithShape="1">
                  <a:gsLst>
                    <a:gs pos="50000">
                      <a:schemeClr val="accent3">
                        <a:alpha val="10000"/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ln>
              <a:noFill/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20131" y="3093935"/>
            <a:ext cx="2509658" cy="2231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疫情还不稳定，对行业有新的考验，我们要面临公司生存和发展两方面的工作，同时在务实和理想中前行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伴随着各种不确定性，稿定每一位员工陪着企业一起努力地走了过来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46322" y="3093935"/>
            <a:ext cx="2509658" cy="2148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直播带货是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20XX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年快速增长的销售模式，明星和网红们借助淘宝、快手、抖音等直播平台进行直播带货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销售部迅速响应公司的安排，于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20XX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年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3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月成立直播小组负责全年直播工作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2013" y="2859475"/>
            <a:ext cx="2509658" cy="1962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面对疫情的影响，公司及时调整战略举措，大力推进业务转型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  <a:p>
            <a:pPr marL="285750" indent="-285750" algn="just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销售部充分理解公司战略，内部架构先后进行了调整、团队改组和人员分拆节间距</a:t>
            </a:r>
            <a:endParaRPr lang="zh-CN" altLang="en-US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02237" y="5697538"/>
            <a:ext cx="10104120" cy="2709474"/>
            <a:chOff x="1002237" y="5697538"/>
            <a:chExt cx="10104120" cy="2709474"/>
          </a:xfrm>
        </p:grpSpPr>
        <p:cxnSp>
          <p:nvCxnSpPr>
            <p:cNvPr id="41" name="旁门左道PPT出品"/>
            <p:cNvCxnSpPr/>
            <p:nvPr/>
          </p:nvCxnSpPr>
          <p:spPr>
            <a:xfrm>
              <a:off x="3292214" y="6393302"/>
              <a:ext cx="0" cy="2013710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129359" y="6425211"/>
              <a:ext cx="0" cy="1748314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759909" y="6299200"/>
              <a:ext cx="0" cy="1815737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旁门左道PPT出品"/>
            <p:cNvCxnSpPr/>
            <p:nvPr/>
          </p:nvCxnSpPr>
          <p:spPr>
            <a:xfrm>
              <a:off x="4363240" y="5697538"/>
              <a:ext cx="0" cy="1339465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194833" y="6100549"/>
              <a:ext cx="0" cy="669869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699348" y="6299200"/>
              <a:ext cx="0" cy="1351582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8323613" y="5984083"/>
              <a:ext cx="0" cy="765320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002237" y="5984083"/>
              <a:ext cx="0" cy="613567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1106357" y="5984083"/>
              <a:ext cx="0" cy="994567"/>
            </a:xfrm>
            <a:prstGeom prst="line">
              <a:avLst/>
            </a:prstGeom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: 圆角 59"/>
          <p:cNvSpPr/>
          <p:nvPr/>
        </p:nvSpPr>
        <p:spPr>
          <a:xfrm flipH="1">
            <a:off x="2702975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/>
          <p:cNvSpPr/>
          <p:nvPr/>
        </p:nvSpPr>
        <p:spPr>
          <a:xfrm flipH="1">
            <a:off x="1741950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00484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总体市场环境分析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0" name="矩形 59"/>
          <p:cNvSpPr/>
          <p:nvPr/>
        </p:nvSpPr>
        <p:spPr>
          <a:xfrm>
            <a:off x="-2007" y="-27547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5975997" y="2159160"/>
            <a:ext cx="578057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895272" y="2240332"/>
            <a:ext cx="4882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lang="en-US" altLang="zh-CN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Q1-Q4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稿定公司销售额总览</a:t>
            </a:r>
            <a:endParaRPr lang="en-US" altLang="zh-CN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873255" y="2293044"/>
            <a:ext cx="1231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M" panose="00020600040101010101" pitchFamily="18" charset="-122"/>
              </a:rPr>
              <a:t>单位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  <a:cs typeface="OPPOSans M" panose="00020600040101010101" pitchFamily="18" charset="-122"/>
              </a:rPr>
              <a:t>: 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M" panose="00020600040101010101" pitchFamily="18" charset="-122"/>
              </a:rPr>
              <a:t>亿元</a:t>
            </a:r>
            <a:endParaRPr lang="en-US" altLang="zh-CN" sz="1400" dirty="0">
              <a:solidFill>
                <a:schemeClr val="accent3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895273" y="1599328"/>
            <a:ext cx="5078745" cy="51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成绩斐然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全年</a:t>
            </a:r>
            <a:r>
              <a:rPr lang="zh-CN" altLang="en-US" sz="18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销售总额达到</a:t>
            </a:r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160</a:t>
            </a: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亿元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88" name="形状 487"/>
          <p:cNvSpPr/>
          <p:nvPr/>
        </p:nvSpPr>
        <p:spPr>
          <a:xfrm rot="17941610" flipV="1">
            <a:off x="6802324" y="3447695"/>
            <a:ext cx="1521365" cy="1089567"/>
          </a:xfrm>
          <a:prstGeom prst="swooshArrow">
            <a:avLst>
              <a:gd name="adj1" fmla="val 21261"/>
              <a:gd name="adj2" fmla="val 31370"/>
            </a:avLst>
          </a:prstGeom>
          <a:gradFill flip="none" rotWithShape="1">
            <a:gsLst>
              <a:gs pos="0">
                <a:schemeClr val="accent3">
                  <a:alpha val="63000"/>
                </a:schemeClr>
              </a:gs>
              <a:gs pos="100000">
                <a:schemeClr val="accent3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89" name="Rectangle 174"/>
          <p:cNvSpPr>
            <a:spLocks noChangeArrowheads="1"/>
          </p:cNvSpPr>
          <p:nvPr/>
        </p:nvSpPr>
        <p:spPr bwMode="auto">
          <a:xfrm rot="5400000">
            <a:off x="9800276" y="4435667"/>
            <a:ext cx="2520000" cy="271463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0" name="Line 213"/>
          <p:cNvSpPr>
            <a:spLocks noChangeShapeType="1"/>
          </p:cNvSpPr>
          <p:nvPr/>
        </p:nvSpPr>
        <p:spPr bwMode="auto">
          <a:xfrm>
            <a:off x="6204226" y="5876743"/>
            <a:ext cx="5536800" cy="0"/>
          </a:xfrm>
          <a:prstGeom prst="line">
            <a:avLst/>
          </a:prstGeom>
          <a:noFill/>
          <a:ln w="9525" cap="flat">
            <a:solidFill>
              <a:schemeClr val="bg1">
                <a:lumMod val="95000"/>
                <a:alpha val="5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91" name="Rectangle 221"/>
          <p:cNvSpPr>
            <a:spLocks noChangeArrowheads="1"/>
          </p:cNvSpPr>
          <p:nvPr/>
        </p:nvSpPr>
        <p:spPr bwMode="auto">
          <a:xfrm>
            <a:off x="10777508" y="6081713"/>
            <a:ext cx="6059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20XX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Q4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492" name="Rectangle 174"/>
          <p:cNvSpPr>
            <a:spLocks noChangeArrowheads="1"/>
          </p:cNvSpPr>
          <p:nvPr/>
        </p:nvSpPr>
        <p:spPr bwMode="auto">
          <a:xfrm rot="5400000">
            <a:off x="9966101" y="4629842"/>
            <a:ext cx="2190356" cy="2734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t="100000" r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3" name="Rectangle 174"/>
          <p:cNvSpPr>
            <a:spLocks noChangeArrowheads="1"/>
          </p:cNvSpPr>
          <p:nvPr/>
        </p:nvSpPr>
        <p:spPr bwMode="auto">
          <a:xfrm rot="5400000">
            <a:off x="8692834" y="4752186"/>
            <a:ext cx="1916942" cy="271463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4" name="Rectangle 220"/>
          <p:cNvSpPr>
            <a:spLocks noChangeArrowheads="1"/>
          </p:cNvSpPr>
          <p:nvPr/>
        </p:nvSpPr>
        <p:spPr bwMode="auto">
          <a:xfrm>
            <a:off x="9380508" y="6081713"/>
            <a:ext cx="6059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20XX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Q3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495" name="Rectangle 174"/>
          <p:cNvSpPr>
            <a:spLocks noChangeArrowheads="1"/>
          </p:cNvSpPr>
          <p:nvPr/>
        </p:nvSpPr>
        <p:spPr bwMode="auto">
          <a:xfrm rot="5400000">
            <a:off x="8833623" y="4908341"/>
            <a:ext cx="1635366" cy="2714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t="100000" r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6" name="Rectangle 174"/>
          <p:cNvSpPr>
            <a:spLocks noChangeArrowheads="1"/>
          </p:cNvSpPr>
          <p:nvPr/>
        </p:nvSpPr>
        <p:spPr bwMode="auto">
          <a:xfrm rot="5400000">
            <a:off x="7658874" y="5076669"/>
            <a:ext cx="1208019" cy="271463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7" name="Rectangle 174"/>
          <p:cNvSpPr>
            <a:spLocks noChangeArrowheads="1"/>
          </p:cNvSpPr>
          <p:nvPr/>
        </p:nvSpPr>
        <p:spPr bwMode="auto">
          <a:xfrm rot="5400000">
            <a:off x="6362918" y="5189684"/>
            <a:ext cx="981991" cy="271463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8" name="Rectangle 218"/>
          <p:cNvSpPr>
            <a:spLocks noChangeArrowheads="1"/>
          </p:cNvSpPr>
          <p:nvPr/>
        </p:nvSpPr>
        <p:spPr bwMode="auto">
          <a:xfrm>
            <a:off x="6586508" y="6081713"/>
            <a:ext cx="57387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20XX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Q1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499" name="Rectangle 219"/>
          <p:cNvSpPr>
            <a:spLocks noChangeArrowheads="1"/>
          </p:cNvSpPr>
          <p:nvPr/>
        </p:nvSpPr>
        <p:spPr bwMode="auto">
          <a:xfrm>
            <a:off x="7983508" y="6081713"/>
            <a:ext cx="6059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20XX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Q2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500" name="Rectangle 174"/>
          <p:cNvSpPr>
            <a:spLocks noChangeArrowheads="1"/>
          </p:cNvSpPr>
          <p:nvPr/>
        </p:nvSpPr>
        <p:spPr bwMode="auto">
          <a:xfrm rot="5400000">
            <a:off x="7789160" y="5253350"/>
            <a:ext cx="945346" cy="2714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t="100000" r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1" name="Rectangle 174"/>
          <p:cNvSpPr>
            <a:spLocks noChangeArrowheads="1"/>
          </p:cNvSpPr>
          <p:nvPr/>
        </p:nvSpPr>
        <p:spPr bwMode="auto">
          <a:xfrm rot="5400000">
            <a:off x="6465859" y="5343350"/>
            <a:ext cx="765347" cy="2714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t="100000" r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2" name="Rectangle 214"/>
          <p:cNvSpPr>
            <a:spLocks noChangeArrowheads="1"/>
          </p:cNvSpPr>
          <p:nvPr/>
        </p:nvSpPr>
        <p:spPr bwMode="auto">
          <a:xfrm>
            <a:off x="6771690" y="4549451"/>
            <a:ext cx="1570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solidFill>
                  <a:schemeClr val="accent3"/>
                </a:solidFill>
                <a:latin typeface="+mn-ea"/>
              </a:rPr>
              <a:t>65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503" name="Rectangle 215"/>
          <p:cNvSpPr>
            <a:spLocks noChangeArrowheads="1"/>
          </p:cNvSpPr>
          <p:nvPr/>
        </p:nvSpPr>
        <p:spPr bwMode="auto">
          <a:xfrm>
            <a:off x="8182804" y="4317587"/>
            <a:ext cx="1570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solidFill>
                  <a:schemeClr val="accent3"/>
                </a:solidFill>
                <a:latin typeface="+mn-ea"/>
              </a:rPr>
              <a:t>80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504" name="Rectangle 216"/>
          <p:cNvSpPr>
            <a:spLocks noChangeArrowheads="1"/>
          </p:cNvSpPr>
          <p:nvPr/>
        </p:nvSpPr>
        <p:spPr bwMode="auto">
          <a:xfrm>
            <a:off x="9547443" y="3647116"/>
            <a:ext cx="18434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11</a:t>
            </a:r>
            <a:r>
              <a:rPr lang="en-US" altLang="zh-CN" sz="1000" dirty="0">
                <a:solidFill>
                  <a:schemeClr val="accent3"/>
                </a:solidFill>
                <a:latin typeface="+mn-ea"/>
              </a:rPr>
              <a:t>5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sp>
        <p:nvSpPr>
          <p:cNvPr id="505" name="Rectangle 217"/>
          <p:cNvSpPr>
            <a:spLocks noChangeArrowheads="1"/>
          </p:cNvSpPr>
          <p:nvPr/>
        </p:nvSpPr>
        <p:spPr bwMode="auto">
          <a:xfrm>
            <a:off x="10942615" y="3032856"/>
            <a:ext cx="20999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1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chemeClr val="accent3"/>
                </a:solidFill>
                <a:effectLst/>
                <a:latin typeface="+mn-ea"/>
              </a:rPr>
              <a:t>60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+mn-ea"/>
            </a:endParaRPr>
          </a:p>
        </p:txBody>
      </p:sp>
      <p:grpSp>
        <p:nvGrpSpPr>
          <p:cNvPr id="506" name="组合 505"/>
          <p:cNvGrpSpPr/>
          <p:nvPr/>
        </p:nvGrpSpPr>
        <p:grpSpPr>
          <a:xfrm>
            <a:off x="5947796" y="3400340"/>
            <a:ext cx="157094" cy="2516089"/>
            <a:chOff x="6013742" y="3183719"/>
            <a:chExt cx="157094" cy="2516089"/>
          </a:xfrm>
        </p:grpSpPr>
        <p:sp>
          <p:nvSpPr>
            <p:cNvPr id="507" name="Rectangle 418"/>
            <p:cNvSpPr>
              <a:spLocks noChangeArrowheads="1"/>
            </p:cNvSpPr>
            <p:nvPr/>
          </p:nvSpPr>
          <p:spPr bwMode="auto">
            <a:xfrm>
              <a:off x="6074067" y="5545920"/>
              <a:ext cx="78548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0</a:t>
              </a:r>
              <a:endParaRPr kumimoji="0" lang="zh-CN" altLang="zh-CN" sz="2000" b="0" i="0" u="none" strike="noStrike" cap="none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08" name="Rectangle 419"/>
            <p:cNvSpPr>
              <a:spLocks noChangeArrowheads="1"/>
            </p:cNvSpPr>
            <p:nvPr/>
          </p:nvSpPr>
          <p:spPr bwMode="auto">
            <a:xfrm>
              <a:off x="6013742" y="5207782"/>
              <a:ext cx="131446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10</a:t>
              </a:r>
              <a:endParaRPr kumimoji="0" lang="zh-CN" altLang="zh-CN" sz="2000" b="0" i="0" u="none" strike="noStrike" cap="none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09" name="Rectangle 420"/>
            <p:cNvSpPr>
              <a:spLocks noChangeArrowheads="1"/>
            </p:cNvSpPr>
            <p:nvPr/>
          </p:nvSpPr>
          <p:spPr bwMode="auto">
            <a:xfrm>
              <a:off x="6013742" y="4872820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20</a:t>
              </a:r>
              <a:endParaRPr kumimoji="0" lang="zh-CN" altLang="zh-CN" sz="2000" b="0" i="0" u="none" strike="noStrike" cap="none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10" name="Rectangle 421"/>
            <p:cNvSpPr>
              <a:spLocks noChangeArrowheads="1"/>
            </p:cNvSpPr>
            <p:nvPr/>
          </p:nvSpPr>
          <p:spPr bwMode="auto">
            <a:xfrm>
              <a:off x="6013742" y="4534682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30</a:t>
              </a:r>
              <a:endParaRPr kumimoji="0" lang="zh-CN" altLang="zh-CN" sz="2000" b="0" i="0" u="none" strike="noStrike" cap="none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11" name="Rectangle 422"/>
            <p:cNvSpPr>
              <a:spLocks noChangeArrowheads="1"/>
            </p:cNvSpPr>
            <p:nvPr/>
          </p:nvSpPr>
          <p:spPr bwMode="auto">
            <a:xfrm>
              <a:off x="6013742" y="4196545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40</a:t>
              </a:r>
              <a:endPara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12" name="Rectangle 423"/>
            <p:cNvSpPr>
              <a:spLocks noChangeArrowheads="1"/>
            </p:cNvSpPr>
            <p:nvPr/>
          </p:nvSpPr>
          <p:spPr bwMode="auto">
            <a:xfrm>
              <a:off x="6013742" y="3856820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50</a:t>
              </a:r>
              <a:endPara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13" name="Rectangle 424"/>
            <p:cNvSpPr>
              <a:spLocks noChangeArrowheads="1"/>
            </p:cNvSpPr>
            <p:nvPr/>
          </p:nvSpPr>
          <p:spPr bwMode="auto">
            <a:xfrm>
              <a:off x="6013742" y="3518682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60</a:t>
              </a:r>
              <a:endParaRPr kumimoji="0" lang="zh-CN" altLang="zh-CN" sz="2000" b="0" i="0" u="none" strike="noStrike" cap="none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14" name="Rectangle 426"/>
            <p:cNvSpPr>
              <a:spLocks noChangeArrowheads="1"/>
            </p:cNvSpPr>
            <p:nvPr/>
          </p:nvSpPr>
          <p:spPr bwMode="auto">
            <a:xfrm>
              <a:off x="6013742" y="3183719"/>
              <a:ext cx="157094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1000" b="0" i="0" u="none" strike="noStrike" cap="none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+mn-ea"/>
                </a:rPr>
                <a:t>70</a:t>
              </a:r>
              <a:endPara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+mn-ea"/>
              </a:endParaRPr>
            </a:p>
          </p:txBody>
        </p:sp>
      </p:grpSp>
      <p:sp>
        <p:nvSpPr>
          <p:cNvPr id="197" name="文本框 196"/>
          <p:cNvSpPr txBox="1"/>
          <p:nvPr/>
        </p:nvSpPr>
        <p:spPr>
          <a:xfrm>
            <a:off x="216813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年度业绩完成情况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199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0" name="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62" name="矩形 61"/>
          <p:cNvSpPr/>
          <p:nvPr/>
        </p:nvSpPr>
        <p:spPr>
          <a:xfrm>
            <a:off x="0" y="6642514"/>
            <a:ext cx="12192000" cy="2026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/>
          <p:cNvSpPr/>
          <p:nvPr/>
        </p:nvSpPr>
        <p:spPr>
          <a:xfrm flipH="1">
            <a:off x="2702975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/>
          <p:cNvSpPr/>
          <p:nvPr/>
        </p:nvSpPr>
        <p:spPr>
          <a:xfrm flipH="1">
            <a:off x="1741950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935724" y="2391428"/>
            <a:ext cx="962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160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亿元</a:t>
            </a:r>
            <a:endParaRPr lang="zh-CN" altLang="en-US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935724" y="209600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销售总额</a:t>
            </a:r>
            <a:endParaRPr lang="zh-CN" altLang="en-US" sz="14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719655" y="2391428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32.8%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721571" y="2096003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</a:rPr>
              <a:t>同比增长 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84301" y="4005052"/>
            <a:ext cx="4341600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301" y="5088965"/>
            <a:ext cx="4341600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935724" y="4500638"/>
            <a:ext cx="11336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114.7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亿元</a:t>
            </a:r>
            <a:endParaRPr lang="zh-CN" altLang="en-US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935724" y="4205214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线上直播销售额</a:t>
            </a:r>
            <a:endParaRPr lang="zh-CN" altLang="en-US" sz="14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19542" y="4500638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62.3%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721571" y="4205214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</a:rPr>
              <a:t>同比增长 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35724" y="5584551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3281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个</a:t>
            </a:r>
            <a:endParaRPr lang="zh-CN" altLang="en-US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935724" y="528912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渠道商合作</a:t>
            </a:r>
            <a:endParaRPr lang="zh-CN" altLang="en-US" sz="14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719768" y="5584551"/>
            <a:ext cx="9813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13.5%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726016" y="5289127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</a:rPr>
              <a:t>同比增长 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784302" y="2956308"/>
            <a:ext cx="4341880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935724" y="3451895"/>
            <a:ext cx="902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45.3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  <a:cs typeface="OPPOSans H" panose="00020600040101010101" pitchFamily="18" charset="-122"/>
              </a:rPr>
              <a:t>元</a:t>
            </a:r>
            <a:endParaRPr lang="zh-CN" altLang="en-US" sz="1400" dirty="0">
              <a:solidFill>
                <a:schemeClr val="accent3"/>
              </a:solidFill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81" name="旁门左道PPT出品"/>
          <p:cNvSpPr/>
          <p:nvPr/>
        </p:nvSpPr>
        <p:spPr>
          <a:xfrm>
            <a:off x="1935724" y="3156470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线下门店销售额</a:t>
            </a:r>
            <a:endParaRPr lang="zh-CN" altLang="en-US" sz="14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719655" y="3451895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25.2%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721571" y="3156470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</a:rPr>
              <a:t>同比增长 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15942" y="4274808"/>
            <a:ext cx="591524" cy="541908"/>
            <a:chOff x="-775296" y="3360700"/>
            <a:chExt cx="171450" cy="171450"/>
          </a:xfrm>
        </p:grpSpPr>
        <p:sp>
          <p:nvSpPr>
            <p:cNvPr id="85" name="任意多边形: 形状 84"/>
            <p:cNvSpPr/>
            <p:nvPr/>
          </p:nvSpPr>
          <p:spPr>
            <a:xfrm>
              <a:off x="-775296" y="3360700"/>
              <a:ext cx="171450" cy="171450"/>
            </a:xfrm>
            <a:custGeom>
              <a:avLst/>
              <a:gdLst>
                <a:gd name="connsiteX0" fmla="*/ 157163 w 171450"/>
                <a:gd name="connsiteY0" fmla="*/ 0 h 171450"/>
                <a:gd name="connsiteX1" fmla="*/ 14288 w 171450"/>
                <a:gd name="connsiteY1" fmla="*/ 0 h 171450"/>
                <a:gd name="connsiteX2" fmla="*/ 0 w 171450"/>
                <a:gd name="connsiteY2" fmla="*/ 14288 h 171450"/>
                <a:gd name="connsiteX3" fmla="*/ 0 w 171450"/>
                <a:gd name="connsiteY3" fmla="*/ 157163 h 171450"/>
                <a:gd name="connsiteX4" fmla="*/ 14288 w 171450"/>
                <a:gd name="connsiteY4" fmla="*/ 171450 h 171450"/>
                <a:gd name="connsiteX5" fmla="*/ 157163 w 171450"/>
                <a:gd name="connsiteY5" fmla="*/ 171450 h 171450"/>
                <a:gd name="connsiteX6" fmla="*/ 171450 w 171450"/>
                <a:gd name="connsiteY6" fmla="*/ 157163 h 171450"/>
                <a:gd name="connsiteX7" fmla="*/ 171450 w 171450"/>
                <a:gd name="connsiteY7" fmla="*/ 14288 h 171450"/>
                <a:gd name="connsiteX8" fmla="*/ 157163 w 171450"/>
                <a:gd name="connsiteY8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71450">
                  <a:moveTo>
                    <a:pt x="157163" y="0"/>
                  </a:moveTo>
                  <a:lnTo>
                    <a:pt x="14288" y="0"/>
                  </a:lnTo>
                  <a:cubicBezTo>
                    <a:pt x="6397" y="0"/>
                    <a:pt x="0" y="6397"/>
                    <a:pt x="0" y="14288"/>
                  </a:cubicBezTo>
                  <a:lnTo>
                    <a:pt x="0" y="157163"/>
                  </a:lnTo>
                  <a:cubicBezTo>
                    <a:pt x="0" y="165053"/>
                    <a:pt x="6397" y="171450"/>
                    <a:pt x="14288" y="171450"/>
                  </a:cubicBezTo>
                  <a:lnTo>
                    <a:pt x="157163" y="171450"/>
                  </a:lnTo>
                  <a:cubicBezTo>
                    <a:pt x="165053" y="171450"/>
                    <a:pt x="171450" y="165053"/>
                    <a:pt x="171450" y="157163"/>
                  </a:cubicBezTo>
                  <a:lnTo>
                    <a:pt x="171450" y="14288"/>
                  </a:lnTo>
                  <a:cubicBezTo>
                    <a:pt x="171450" y="6397"/>
                    <a:pt x="165053" y="0"/>
                    <a:pt x="157163" y="0"/>
                  </a:cubicBezTo>
                  <a:close/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-746721" y="3422612"/>
              <a:ext cx="57150" cy="47625"/>
            </a:xfrm>
            <a:custGeom>
              <a:avLst/>
              <a:gdLst>
                <a:gd name="connsiteX0" fmla="*/ 57150 w 57150"/>
                <a:gd name="connsiteY0" fmla="*/ 0 h 47625"/>
                <a:gd name="connsiteX1" fmla="*/ 0 w 57150"/>
                <a:gd name="connsiteY1" fmla="*/ 0 h 47625"/>
                <a:gd name="connsiteX2" fmla="*/ 0 w 57150"/>
                <a:gd name="connsiteY2" fmla="*/ 47625 h 47625"/>
                <a:gd name="connsiteX3" fmla="*/ 57150 w 57150"/>
                <a:gd name="connsiteY3" fmla="*/ 47625 h 47625"/>
                <a:gd name="connsiteX4" fmla="*/ 57150 w 57150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47625">
                  <a:moveTo>
                    <a:pt x="57150" y="0"/>
                  </a:moveTo>
                  <a:lnTo>
                    <a:pt x="0" y="0"/>
                  </a:lnTo>
                  <a:lnTo>
                    <a:pt x="0" y="47625"/>
                  </a:lnTo>
                  <a:lnTo>
                    <a:pt x="57150" y="47625"/>
                  </a:lnTo>
                  <a:lnTo>
                    <a:pt x="57150" y="0"/>
                  </a:lnTo>
                  <a:close/>
                </a:path>
              </a:pathLst>
            </a:custGeom>
            <a:noFill/>
            <a:ln w="190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-660996" y="3417850"/>
              <a:ext cx="23812" cy="57150"/>
            </a:xfrm>
            <a:custGeom>
              <a:avLst/>
              <a:gdLst>
                <a:gd name="connsiteX0" fmla="*/ 23813 w 23812"/>
                <a:gd name="connsiteY0" fmla="*/ 0 h 57150"/>
                <a:gd name="connsiteX1" fmla="*/ 0 w 23812"/>
                <a:gd name="connsiteY1" fmla="*/ 19050 h 57150"/>
                <a:gd name="connsiteX2" fmla="*/ 0 w 23812"/>
                <a:gd name="connsiteY2" fmla="*/ 38100 h 57150"/>
                <a:gd name="connsiteX3" fmla="*/ 23813 w 23812"/>
                <a:gd name="connsiteY3" fmla="*/ 57150 h 57150"/>
                <a:gd name="connsiteX4" fmla="*/ 23813 w 23812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" h="57150">
                  <a:moveTo>
                    <a:pt x="23813" y="0"/>
                  </a:moveTo>
                  <a:lnTo>
                    <a:pt x="0" y="19050"/>
                  </a:lnTo>
                  <a:lnTo>
                    <a:pt x="0" y="38100"/>
                  </a:lnTo>
                  <a:lnTo>
                    <a:pt x="23813" y="57150"/>
                  </a:lnTo>
                  <a:lnTo>
                    <a:pt x="23813" y="0"/>
                  </a:lnTo>
                  <a:close/>
                </a:path>
              </a:pathLst>
            </a:custGeom>
            <a:noFill/>
            <a:ln w="190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88310" y="5401850"/>
            <a:ext cx="657450" cy="525962"/>
            <a:chOff x="-806260" y="2842356"/>
            <a:chExt cx="190500" cy="152400"/>
          </a:xfrm>
        </p:grpSpPr>
        <p:sp>
          <p:nvSpPr>
            <p:cNvPr id="89" name="任意多边形: 形状 88"/>
            <p:cNvSpPr/>
            <p:nvPr/>
          </p:nvSpPr>
          <p:spPr>
            <a:xfrm>
              <a:off x="-806260" y="2842356"/>
              <a:ext cx="152400" cy="152400"/>
            </a:xfrm>
            <a:custGeom>
              <a:avLst/>
              <a:gdLst>
                <a:gd name="connsiteX0" fmla="*/ 95250 w 152400"/>
                <a:gd name="connsiteY0" fmla="*/ 152400 h 152400"/>
                <a:gd name="connsiteX1" fmla="*/ 152400 w 152400"/>
                <a:gd name="connsiteY1" fmla="*/ 95250 h 152400"/>
                <a:gd name="connsiteX2" fmla="*/ 133350 w 152400"/>
                <a:gd name="connsiteY2" fmla="*/ 114300 h 152400"/>
                <a:gd name="connsiteX3" fmla="*/ 114300 w 152400"/>
                <a:gd name="connsiteY3" fmla="*/ 133350 h 152400"/>
                <a:gd name="connsiteX4" fmla="*/ 95250 w 152400"/>
                <a:gd name="connsiteY4" fmla="*/ 152400 h 152400"/>
                <a:gd name="connsiteX5" fmla="*/ 95250 w 152400"/>
                <a:gd name="connsiteY5" fmla="*/ 152400 h 152400"/>
                <a:gd name="connsiteX6" fmla="*/ 0 w 152400"/>
                <a:gd name="connsiteY6" fmla="*/ 57150 h 152400"/>
                <a:gd name="connsiteX7" fmla="*/ 57150 w 152400"/>
                <a:gd name="connsiteY7" fmla="*/ 0 h 152400"/>
                <a:gd name="connsiteX8" fmla="*/ 95250 w 152400"/>
                <a:gd name="connsiteY8" fmla="*/ 381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00" h="152400">
                  <a:moveTo>
                    <a:pt x="95250" y="152400"/>
                  </a:moveTo>
                  <a:lnTo>
                    <a:pt x="152400" y="95250"/>
                  </a:lnTo>
                  <a:lnTo>
                    <a:pt x="133350" y="114300"/>
                  </a:lnTo>
                  <a:lnTo>
                    <a:pt x="114300" y="133350"/>
                  </a:lnTo>
                  <a:lnTo>
                    <a:pt x="95250" y="152400"/>
                  </a:lnTo>
                  <a:close/>
                  <a:moveTo>
                    <a:pt x="95250" y="152400"/>
                  </a:moveTo>
                  <a:lnTo>
                    <a:pt x="0" y="57150"/>
                  </a:lnTo>
                  <a:lnTo>
                    <a:pt x="57150" y="0"/>
                  </a:lnTo>
                  <a:lnTo>
                    <a:pt x="95250" y="38100"/>
                  </a:lnTo>
                </a:path>
              </a:pathLst>
            </a:custGeom>
            <a:noFill/>
            <a:ln w="2540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-744347" y="2842356"/>
              <a:ext cx="128587" cy="95250"/>
            </a:xfrm>
            <a:custGeom>
              <a:avLst/>
              <a:gdLst>
                <a:gd name="connsiteX0" fmla="*/ 0 w 128587"/>
                <a:gd name="connsiteY0" fmla="*/ 71438 h 95250"/>
                <a:gd name="connsiteX1" fmla="*/ 71438 w 128587"/>
                <a:gd name="connsiteY1" fmla="*/ 0 h 95250"/>
                <a:gd name="connsiteX2" fmla="*/ 128588 w 128587"/>
                <a:gd name="connsiteY2" fmla="*/ 57150 h 95250"/>
                <a:gd name="connsiteX3" fmla="*/ 90488 w 128587"/>
                <a:gd name="connsiteY3" fmla="*/ 95250 h 95250"/>
                <a:gd name="connsiteX4" fmla="*/ 52388 w 128587"/>
                <a:gd name="connsiteY4" fmla="*/ 57150 h 95250"/>
                <a:gd name="connsiteX5" fmla="*/ 23813 w 128587"/>
                <a:gd name="connsiteY5" fmla="*/ 85725 h 95250"/>
                <a:gd name="connsiteX6" fmla="*/ 0 w 128587"/>
                <a:gd name="connsiteY6" fmla="*/ 71438 h 95250"/>
                <a:gd name="connsiteX7" fmla="*/ 0 w 128587"/>
                <a:gd name="connsiteY7" fmla="*/ 71438 h 95250"/>
                <a:gd name="connsiteX8" fmla="*/ 33338 w 128587"/>
                <a:gd name="connsiteY8" fmla="*/ 3810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587" h="95250">
                  <a:moveTo>
                    <a:pt x="0" y="71438"/>
                  </a:moveTo>
                  <a:lnTo>
                    <a:pt x="71438" y="0"/>
                  </a:lnTo>
                  <a:lnTo>
                    <a:pt x="128588" y="57150"/>
                  </a:lnTo>
                  <a:lnTo>
                    <a:pt x="90488" y="95250"/>
                  </a:lnTo>
                  <a:lnTo>
                    <a:pt x="52388" y="57150"/>
                  </a:lnTo>
                  <a:lnTo>
                    <a:pt x="23813" y="85725"/>
                  </a:lnTo>
                  <a:lnTo>
                    <a:pt x="0" y="71438"/>
                  </a:lnTo>
                  <a:close/>
                  <a:moveTo>
                    <a:pt x="0" y="71438"/>
                  </a:moveTo>
                  <a:lnTo>
                    <a:pt x="33338" y="3810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-706247" y="2961418"/>
              <a:ext cx="14287" cy="14287"/>
            </a:xfrm>
            <a:custGeom>
              <a:avLst/>
              <a:gdLst>
                <a:gd name="connsiteX0" fmla="*/ 14288 w 14287"/>
                <a:gd name="connsiteY0" fmla="*/ 14288 h 14287"/>
                <a:gd name="connsiteX1" fmla="*/ 0 w 14287"/>
                <a:gd name="connsiteY1" fmla="*/ 0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14287">
                  <a:moveTo>
                    <a:pt x="14288" y="14288"/>
                  </a:move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-687197" y="2942368"/>
              <a:ext cx="14287" cy="14287"/>
            </a:xfrm>
            <a:custGeom>
              <a:avLst/>
              <a:gdLst>
                <a:gd name="connsiteX0" fmla="*/ 14288 w 14287"/>
                <a:gd name="connsiteY0" fmla="*/ 14288 h 14287"/>
                <a:gd name="connsiteX1" fmla="*/ 0 w 14287"/>
                <a:gd name="connsiteY1" fmla="*/ 0 h 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14287">
                  <a:moveTo>
                    <a:pt x="14288" y="14288"/>
                  </a:move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03275" y="2161752"/>
            <a:ext cx="616859" cy="579504"/>
            <a:chOff x="-825310" y="1982788"/>
            <a:chExt cx="228600" cy="228600"/>
          </a:xfrm>
          <a:noFill/>
        </p:grpSpPr>
        <p:sp>
          <p:nvSpPr>
            <p:cNvPr id="94" name="任意多边形: 形状 93"/>
            <p:cNvSpPr/>
            <p:nvPr/>
          </p:nvSpPr>
          <p:spPr>
            <a:xfrm>
              <a:off x="-825310" y="1982788"/>
              <a:ext cx="228600" cy="228600"/>
            </a:xfrm>
            <a:custGeom>
              <a:avLst/>
              <a:gdLst>
                <a:gd name="connsiteX0" fmla="*/ 0 w 228600"/>
                <a:gd name="connsiteY0" fmla="*/ 0 h 228600"/>
                <a:gd name="connsiteX1" fmla="*/ 228600 w 228600"/>
                <a:gd name="connsiteY1" fmla="*/ 0 h 228600"/>
                <a:gd name="connsiteX2" fmla="*/ 228600 w 228600"/>
                <a:gd name="connsiteY2" fmla="*/ 228600 h 228600"/>
                <a:gd name="connsiteX3" fmla="*/ 0 w 2286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28600">
                  <a:moveTo>
                    <a:pt x="0" y="0"/>
                  </a:moveTo>
                  <a:lnTo>
                    <a:pt x="228600" y="0"/>
                  </a:lnTo>
                  <a:lnTo>
                    <a:pt x="228600" y="228600"/>
                  </a:lnTo>
                  <a:lnTo>
                    <a:pt x="0" y="22860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-806260" y="2006600"/>
              <a:ext cx="95250" cy="47625"/>
            </a:xfrm>
            <a:custGeom>
              <a:avLst/>
              <a:gdLst>
                <a:gd name="connsiteX0" fmla="*/ 95250 w 95250"/>
                <a:gd name="connsiteY0" fmla="*/ 23813 h 47625"/>
                <a:gd name="connsiteX1" fmla="*/ 47625 w 95250"/>
                <a:gd name="connsiteY1" fmla="*/ 47625 h 47625"/>
                <a:gd name="connsiteX2" fmla="*/ 0 w 95250"/>
                <a:gd name="connsiteY2" fmla="*/ 23813 h 47625"/>
                <a:gd name="connsiteX3" fmla="*/ 47625 w 95250"/>
                <a:gd name="connsiteY3" fmla="*/ 0 h 47625"/>
                <a:gd name="connsiteX4" fmla="*/ 95250 w 95250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47625">
                  <a:moveTo>
                    <a:pt x="95250" y="23813"/>
                  </a:moveTo>
                  <a:cubicBezTo>
                    <a:pt x="95250" y="36964"/>
                    <a:pt x="73928" y="47625"/>
                    <a:pt x="47625" y="47625"/>
                  </a:cubicBezTo>
                  <a:cubicBezTo>
                    <a:pt x="21322" y="47625"/>
                    <a:pt x="0" y="36964"/>
                    <a:pt x="0" y="23813"/>
                  </a:cubicBezTo>
                  <a:cubicBezTo>
                    <a:pt x="0" y="10661"/>
                    <a:pt x="21322" y="0"/>
                    <a:pt x="47625" y="0"/>
                  </a:cubicBezTo>
                  <a:cubicBezTo>
                    <a:pt x="73928" y="0"/>
                    <a:pt x="95250" y="10661"/>
                    <a:pt x="95250" y="23813"/>
                  </a:cubicBez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-806260" y="2030413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2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-806260" y="2063750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2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-806260" y="2097088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2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-806260" y="2130425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2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-711010" y="2073275"/>
              <a:ext cx="95250" cy="47625"/>
            </a:xfrm>
            <a:custGeom>
              <a:avLst/>
              <a:gdLst>
                <a:gd name="connsiteX0" fmla="*/ 95250 w 95250"/>
                <a:gd name="connsiteY0" fmla="*/ 23813 h 47625"/>
                <a:gd name="connsiteX1" fmla="*/ 47625 w 95250"/>
                <a:gd name="connsiteY1" fmla="*/ 47625 h 47625"/>
                <a:gd name="connsiteX2" fmla="*/ 0 w 95250"/>
                <a:gd name="connsiteY2" fmla="*/ 23813 h 47625"/>
                <a:gd name="connsiteX3" fmla="*/ 47625 w 95250"/>
                <a:gd name="connsiteY3" fmla="*/ 0 h 47625"/>
                <a:gd name="connsiteX4" fmla="*/ 95250 w 95250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47625">
                  <a:moveTo>
                    <a:pt x="95250" y="23813"/>
                  </a:moveTo>
                  <a:cubicBezTo>
                    <a:pt x="95250" y="36964"/>
                    <a:pt x="73928" y="47625"/>
                    <a:pt x="47625" y="47625"/>
                  </a:cubicBezTo>
                  <a:cubicBezTo>
                    <a:pt x="21322" y="47625"/>
                    <a:pt x="0" y="36964"/>
                    <a:pt x="0" y="23813"/>
                  </a:cubicBezTo>
                  <a:cubicBezTo>
                    <a:pt x="0" y="10661"/>
                    <a:pt x="21322" y="0"/>
                    <a:pt x="47625" y="0"/>
                  </a:cubicBezTo>
                  <a:cubicBezTo>
                    <a:pt x="73928" y="0"/>
                    <a:pt x="95250" y="10661"/>
                    <a:pt x="95250" y="23813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-711010" y="2097088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3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>
            <a:xfrm>
              <a:off x="-711010" y="2130425"/>
              <a:ext cx="95250" cy="57150"/>
            </a:xfrm>
            <a:custGeom>
              <a:avLst/>
              <a:gdLst>
                <a:gd name="connsiteX0" fmla="*/ 0 w 95250"/>
                <a:gd name="connsiteY0" fmla="*/ 0 h 57150"/>
                <a:gd name="connsiteX1" fmla="*/ 0 w 95250"/>
                <a:gd name="connsiteY1" fmla="*/ 33338 h 57150"/>
                <a:gd name="connsiteX2" fmla="*/ 47625 w 95250"/>
                <a:gd name="connsiteY2" fmla="*/ 57150 h 57150"/>
                <a:gd name="connsiteX3" fmla="*/ 95250 w 95250"/>
                <a:gd name="connsiteY3" fmla="*/ 33338 h 57150"/>
                <a:gd name="connsiteX4" fmla="*/ 95250 w 95250"/>
                <a:gd name="connsiteY4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57150">
                  <a:moveTo>
                    <a:pt x="0" y="0"/>
                  </a:moveTo>
                  <a:cubicBezTo>
                    <a:pt x="0" y="0"/>
                    <a:pt x="0" y="20186"/>
                    <a:pt x="0" y="33338"/>
                  </a:cubicBezTo>
                  <a:cubicBezTo>
                    <a:pt x="0" y="46489"/>
                    <a:pt x="21323" y="57150"/>
                    <a:pt x="47625" y="57150"/>
                  </a:cubicBezTo>
                  <a:cubicBezTo>
                    <a:pt x="73927" y="57150"/>
                    <a:pt x="95250" y="46489"/>
                    <a:pt x="95250" y="33338"/>
                  </a:cubicBezTo>
                  <a:cubicBezTo>
                    <a:pt x="95250" y="25548"/>
                    <a:pt x="95250" y="0"/>
                    <a:pt x="95250" y="0"/>
                  </a:cubicBezTo>
                </a:path>
              </a:pathLst>
            </a:custGeom>
            <a:grp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38593" y="3267016"/>
            <a:ext cx="546222" cy="429285"/>
            <a:chOff x="807685" y="3267016"/>
            <a:chExt cx="546222" cy="429285"/>
          </a:xfrm>
        </p:grpSpPr>
        <p:grpSp>
          <p:nvGrpSpPr>
            <p:cNvPr id="118" name="组合 117"/>
            <p:cNvGrpSpPr/>
            <p:nvPr/>
          </p:nvGrpSpPr>
          <p:grpSpPr>
            <a:xfrm>
              <a:off x="913613" y="3267016"/>
              <a:ext cx="440294" cy="429285"/>
              <a:chOff x="-763107" y="3897228"/>
              <a:chExt cx="440294" cy="429285"/>
            </a:xfrm>
          </p:grpSpPr>
          <p:sp>
            <p:nvSpPr>
              <p:cNvPr id="132" name="任意多边形: 形状 131"/>
              <p:cNvSpPr/>
              <p:nvPr/>
            </p:nvSpPr>
            <p:spPr>
              <a:xfrm>
                <a:off x="-763107" y="4315507"/>
                <a:ext cx="440294" cy="11006"/>
              </a:xfrm>
              <a:custGeom>
                <a:avLst/>
                <a:gdLst>
                  <a:gd name="connsiteX0" fmla="*/ 0 w 190500"/>
                  <a:gd name="connsiteY0" fmla="*/ 0 h 4762"/>
                  <a:gd name="connsiteX1" fmla="*/ 190500 w 1905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4762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-631019" y="3897228"/>
                <a:ext cx="264176" cy="418279"/>
              </a:xfrm>
              <a:custGeom>
                <a:avLst/>
                <a:gdLst>
                  <a:gd name="connsiteX0" fmla="*/ 104775 w 114300"/>
                  <a:gd name="connsiteY0" fmla="*/ 0 h 180975"/>
                  <a:gd name="connsiteX1" fmla="*/ 114300 w 114300"/>
                  <a:gd name="connsiteY1" fmla="*/ 0 h 180975"/>
                  <a:gd name="connsiteX2" fmla="*/ 114300 w 114300"/>
                  <a:gd name="connsiteY2" fmla="*/ 180975 h 180975"/>
                  <a:gd name="connsiteX3" fmla="*/ 104775 w 114300"/>
                  <a:gd name="connsiteY3" fmla="*/ 180975 h 180975"/>
                  <a:gd name="connsiteX4" fmla="*/ 9525 w 114300"/>
                  <a:gd name="connsiteY4" fmla="*/ 180975 h 180975"/>
                  <a:gd name="connsiteX5" fmla="*/ 0 w 114300"/>
                  <a:gd name="connsiteY5" fmla="*/ 180975 h 180975"/>
                  <a:gd name="connsiteX6" fmla="*/ 0 w 114300"/>
                  <a:gd name="connsiteY6" fmla="*/ 0 h 180975"/>
                  <a:gd name="connsiteX7" fmla="*/ 9525 w 114300"/>
                  <a:gd name="connsiteY7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180975">
                    <a:moveTo>
                      <a:pt x="104775" y="0"/>
                    </a:moveTo>
                    <a:cubicBezTo>
                      <a:pt x="110036" y="0"/>
                      <a:pt x="114300" y="0"/>
                      <a:pt x="114300" y="0"/>
                    </a:cubicBezTo>
                    <a:lnTo>
                      <a:pt x="114300" y="180975"/>
                    </a:lnTo>
                    <a:cubicBezTo>
                      <a:pt x="114300" y="180975"/>
                      <a:pt x="110036" y="180975"/>
                      <a:pt x="104775" y="180975"/>
                    </a:cubicBezTo>
                    <a:lnTo>
                      <a:pt x="9525" y="180975"/>
                    </a:lnTo>
                    <a:cubicBezTo>
                      <a:pt x="4264" y="180975"/>
                      <a:pt x="0" y="180975"/>
                      <a:pt x="0" y="180975"/>
                    </a:cubicBezTo>
                    <a:lnTo>
                      <a:pt x="0" y="0"/>
                    </a:lnTo>
                    <a:cubicBezTo>
                      <a:pt x="0" y="0"/>
                      <a:pt x="4264" y="0"/>
                      <a:pt x="9525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-564975" y="396327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-476916" y="396327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-564975" y="404032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-476916" y="404032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-476916" y="4117375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-476916" y="4194425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flipH="1">
              <a:off x="807685" y="3416723"/>
              <a:ext cx="281104" cy="274075"/>
              <a:chOff x="-763107" y="3897228"/>
              <a:chExt cx="440294" cy="429285"/>
            </a:xfrm>
          </p:grpSpPr>
          <p:sp>
            <p:nvSpPr>
              <p:cNvPr id="125" name="任意多边形: 形状 124"/>
              <p:cNvSpPr/>
              <p:nvPr/>
            </p:nvSpPr>
            <p:spPr>
              <a:xfrm>
                <a:off x="-763107" y="4315507"/>
                <a:ext cx="440294" cy="11006"/>
              </a:xfrm>
              <a:custGeom>
                <a:avLst/>
                <a:gdLst>
                  <a:gd name="connsiteX0" fmla="*/ 0 w 190500"/>
                  <a:gd name="connsiteY0" fmla="*/ 0 h 4762"/>
                  <a:gd name="connsiteX1" fmla="*/ 190500 w 1905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4762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-631019" y="3897228"/>
                <a:ext cx="264176" cy="418279"/>
              </a:xfrm>
              <a:custGeom>
                <a:avLst/>
                <a:gdLst>
                  <a:gd name="connsiteX0" fmla="*/ 104775 w 114300"/>
                  <a:gd name="connsiteY0" fmla="*/ 0 h 180975"/>
                  <a:gd name="connsiteX1" fmla="*/ 114300 w 114300"/>
                  <a:gd name="connsiteY1" fmla="*/ 0 h 180975"/>
                  <a:gd name="connsiteX2" fmla="*/ 114300 w 114300"/>
                  <a:gd name="connsiteY2" fmla="*/ 180975 h 180975"/>
                  <a:gd name="connsiteX3" fmla="*/ 104775 w 114300"/>
                  <a:gd name="connsiteY3" fmla="*/ 180975 h 180975"/>
                  <a:gd name="connsiteX4" fmla="*/ 9525 w 114300"/>
                  <a:gd name="connsiteY4" fmla="*/ 180975 h 180975"/>
                  <a:gd name="connsiteX5" fmla="*/ 0 w 114300"/>
                  <a:gd name="connsiteY5" fmla="*/ 180975 h 180975"/>
                  <a:gd name="connsiteX6" fmla="*/ 0 w 114300"/>
                  <a:gd name="connsiteY6" fmla="*/ 0 h 180975"/>
                  <a:gd name="connsiteX7" fmla="*/ 9525 w 114300"/>
                  <a:gd name="connsiteY7" fmla="*/ 0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" h="180975">
                    <a:moveTo>
                      <a:pt x="104775" y="0"/>
                    </a:moveTo>
                    <a:cubicBezTo>
                      <a:pt x="110036" y="0"/>
                      <a:pt x="114300" y="0"/>
                      <a:pt x="114300" y="0"/>
                    </a:cubicBezTo>
                    <a:lnTo>
                      <a:pt x="114300" y="180975"/>
                    </a:lnTo>
                    <a:cubicBezTo>
                      <a:pt x="114300" y="180975"/>
                      <a:pt x="110036" y="180975"/>
                      <a:pt x="104775" y="180975"/>
                    </a:cubicBezTo>
                    <a:lnTo>
                      <a:pt x="9525" y="180975"/>
                    </a:lnTo>
                    <a:cubicBezTo>
                      <a:pt x="4264" y="180975"/>
                      <a:pt x="0" y="180975"/>
                      <a:pt x="0" y="180975"/>
                    </a:cubicBezTo>
                    <a:lnTo>
                      <a:pt x="0" y="0"/>
                    </a:lnTo>
                    <a:cubicBezTo>
                      <a:pt x="0" y="0"/>
                      <a:pt x="4264" y="0"/>
                      <a:pt x="9525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-564975" y="396327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-476916" y="396327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-476916" y="4040322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-476916" y="4117375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-476916" y="4194425"/>
                <a:ext cx="44029" cy="44029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-2007" y="-31704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29692" y="-6367670"/>
            <a:ext cx="11941328" cy="1193038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1795585" y="537323"/>
            <a:ext cx="77672" cy="274415"/>
            <a:chOff x="11816367" y="6023716"/>
            <a:chExt cx="77672" cy="274415"/>
          </a:xfrm>
        </p:grpSpPr>
        <p:sp>
          <p:nvSpPr>
            <p:cNvPr id="18" name="椭圆 17"/>
            <p:cNvSpPr/>
            <p:nvPr/>
          </p:nvSpPr>
          <p:spPr>
            <a:xfrm flipH="1">
              <a:off x="11816367" y="6023716"/>
              <a:ext cx="77672" cy="77672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1816367" y="6122089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11816367" y="6220460"/>
              <a:ext cx="77672" cy="77671"/>
            </a:xfrm>
            <a:prstGeom prst="ellipse">
              <a:avLst/>
            </a:prstGeom>
            <a:solidFill>
              <a:srgbClr val="00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旁门左道PPT出品"/>
          <p:cNvSpPr/>
          <p:nvPr/>
        </p:nvSpPr>
        <p:spPr>
          <a:xfrm>
            <a:off x="1464410" y="1238188"/>
            <a:ext cx="648356" cy="6483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926983" y="340694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8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92827" y="5292102"/>
            <a:ext cx="1735102" cy="17351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11139" y="6111533"/>
            <a:ext cx="252000" cy="176720"/>
            <a:chOff x="311139" y="6009933"/>
            <a:chExt cx="252000" cy="176720"/>
          </a:xfrm>
          <a:solidFill>
            <a:srgbClr val="00E9FF"/>
          </a:solidFill>
        </p:grpSpPr>
        <p:sp>
          <p:nvSpPr>
            <p:cNvPr id="22" name="矩形 48"/>
            <p:cNvSpPr/>
            <p:nvPr/>
          </p:nvSpPr>
          <p:spPr>
            <a:xfrm>
              <a:off x="311139" y="6132653"/>
              <a:ext cx="252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49"/>
            <p:cNvSpPr/>
            <p:nvPr/>
          </p:nvSpPr>
          <p:spPr>
            <a:xfrm>
              <a:off x="311139" y="6009933"/>
              <a:ext cx="180000" cy="54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4892165" y="2441121"/>
            <a:ext cx="0" cy="1908000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rgbClr val="00A4FF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5391249" y="4047307"/>
            <a:ext cx="2692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cap="all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n-ea"/>
                <a:cs typeface="OPPOSans M" panose="00020600040101010101" pitchFamily="18" charset="-122"/>
              </a:rPr>
              <a:t>Job completion</a:t>
            </a:r>
            <a:endParaRPr lang="en-US" altLang="zh-CN" sz="2000" cap="all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58591" y="2283117"/>
            <a:ext cx="47015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PART/TWO</a:t>
            </a:r>
            <a:endParaRPr lang="en-US" altLang="zh-CN" sz="54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31858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0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6475" y="2158724"/>
            <a:ext cx="15856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2</a:t>
            </a:r>
            <a:endParaRPr lang="en-US" altLang="zh-CN" sz="16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7433" y="2783177"/>
            <a:ext cx="835688" cy="895673"/>
          </a:xfrm>
          <a:prstGeom prst="rect">
            <a:avLst/>
          </a:prstGeom>
        </p:spPr>
      </p:pic>
      <p:sp>
        <p:nvSpPr>
          <p:cNvPr id="156" name="文本框 155"/>
          <p:cNvSpPr txBox="1"/>
          <p:nvPr/>
        </p:nvSpPr>
        <p:spPr>
          <a:xfrm>
            <a:off x="5358591" y="3123648"/>
            <a:ext cx="48975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rPr>
              <a:t>工作完成情况</a:t>
            </a:r>
            <a:endParaRPr lang="en-US" altLang="zh-CN" sz="5400" spc="300" dirty="0"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81" name="矩形 80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任意多边形: 形状 79"/>
          <p:cNvSpPr/>
          <p:nvPr/>
        </p:nvSpPr>
        <p:spPr>
          <a:xfrm>
            <a:off x="-233082" y="5409875"/>
            <a:ext cx="12694023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85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kern="0" dirty="0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5" name="任意多边形: 形状 44"/>
          <p:cNvSpPr/>
          <p:nvPr/>
        </p:nvSpPr>
        <p:spPr>
          <a:xfrm flipH="1">
            <a:off x="-8031" y="5842260"/>
            <a:ext cx="12200031" cy="2025122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79" name="任意多边形: 形状 78"/>
          <p:cNvSpPr/>
          <p:nvPr/>
        </p:nvSpPr>
        <p:spPr>
          <a:xfrm flipH="1">
            <a:off x="0" y="5404406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46" name="任意多边形: 形状 45"/>
          <p:cNvSpPr/>
          <p:nvPr/>
        </p:nvSpPr>
        <p:spPr>
          <a:xfrm>
            <a:off x="-4015" y="5911897"/>
            <a:ext cx="12192000" cy="2405154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2DEFC"/>
                </a:gs>
                <a:gs pos="50000">
                  <a:srgbClr val="02DEFC">
                    <a:alpha val="70000"/>
                  </a:srgbClr>
                </a:gs>
                <a:gs pos="100000">
                  <a:srgbClr val="02DEF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kern="0" dirty="0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48652" y="3008814"/>
            <a:ext cx="17160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 w="3175"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lang="zh-CN" altLang="en-US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lang="en-US" altLang="zh-CN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rPr>
              <a:t>月</a:t>
            </a:r>
            <a:endParaRPr lang="zh-CN" altLang="en-US" sz="2000" b="0" dirty="0">
              <a:solidFill>
                <a:schemeClr val="accent4"/>
              </a:solidFill>
              <a:latin typeface="+mn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601" name="图形 2"/>
          <p:cNvGrpSpPr/>
          <p:nvPr/>
        </p:nvGrpSpPr>
        <p:grpSpPr>
          <a:xfrm>
            <a:off x="3073235" y="7332291"/>
            <a:ext cx="981413" cy="640826"/>
            <a:chOff x="9721006" y="3008356"/>
            <a:chExt cx="981413" cy="640826"/>
          </a:xfrm>
          <a:solidFill>
            <a:srgbClr val="FFFFFF"/>
          </a:solidFill>
        </p:grpSpPr>
        <p:sp>
          <p:nvSpPr>
            <p:cNvPr id="602" name="任意多边形: 形状 601"/>
            <p:cNvSpPr/>
            <p:nvPr/>
          </p:nvSpPr>
          <p:spPr>
            <a:xfrm>
              <a:off x="10137175" y="3008356"/>
              <a:ext cx="565244" cy="406806"/>
            </a:xfrm>
            <a:custGeom>
              <a:avLst/>
              <a:gdLst>
                <a:gd name="connsiteX0" fmla="*/ 565245 w 565244"/>
                <a:gd name="connsiteY0" fmla="*/ 1259 h 406806"/>
                <a:gd name="connsiteX1" fmla="*/ 564284 w 565244"/>
                <a:gd name="connsiteY1" fmla="*/ 0 h 406806"/>
                <a:gd name="connsiteX2" fmla="*/ 0 w 565244"/>
                <a:gd name="connsiteY2" fmla="*/ 406806 h 406806"/>
                <a:gd name="connsiteX3" fmla="*/ 65879 w 565244"/>
                <a:gd name="connsiteY3" fmla="*/ 363681 h 406806"/>
                <a:gd name="connsiteX4" fmla="*/ 565245 w 565244"/>
                <a:gd name="connsiteY4" fmla="*/ 1259 h 40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244" h="406806">
                  <a:moveTo>
                    <a:pt x="565245" y="1259"/>
                  </a:moveTo>
                  <a:lnTo>
                    <a:pt x="564284" y="0"/>
                  </a:lnTo>
                  <a:cubicBezTo>
                    <a:pt x="403235" y="123300"/>
                    <a:pt x="210228" y="271068"/>
                    <a:pt x="0" y="406806"/>
                  </a:cubicBezTo>
                  <a:cubicBezTo>
                    <a:pt x="21716" y="392815"/>
                    <a:pt x="43663" y="378459"/>
                    <a:pt x="65879" y="363681"/>
                  </a:cubicBezTo>
                  <a:cubicBezTo>
                    <a:pt x="248741" y="242030"/>
                    <a:pt x="419513" y="112818"/>
                    <a:pt x="565245" y="1259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603" name="任意多边形: 形状 602"/>
            <p:cNvSpPr/>
            <p:nvPr/>
          </p:nvSpPr>
          <p:spPr>
            <a:xfrm>
              <a:off x="9721006" y="3641072"/>
              <a:ext cx="17180" cy="8110"/>
            </a:xfrm>
            <a:custGeom>
              <a:avLst/>
              <a:gdLst>
                <a:gd name="connsiteX0" fmla="*/ 0 w 17180"/>
                <a:gd name="connsiteY0" fmla="*/ 8110 h 8110"/>
                <a:gd name="connsiteX1" fmla="*/ 17181 w 17180"/>
                <a:gd name="connsiteY1" fmla="*/ 0 h 8110"/>
                <a:gd name="connsiteX2" fmla="*/ 0 w 17180"/>
                <a:gd name="connsiteY2" fmla="*/ 8110 h 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80" h="8110">
                  <a:moveTo>
                    <a:pt x="0" y="8110"/>
                  </a:moveTo>
                  <a:cubicBezTo>
                    <a:pt x="5727" y="5420"/>
                    <a:pt x="11454" y="2729"/>
                    <a:pt x="17181" y="0"/>
                  </a:cubicBezTo>
                  <a:cubicBezTo>
                    <a:pt x="11434" y="2748"/>
                    <a:pt x="5727" y="5420"/>
                    <a:pt x="0" y="8110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27029" y="2252065"/>
            <a:ext cx="1663108" cy="1238390"/>
            <a:chOff x="3142694" y="2568515"/>
            <a:chExt cx="1663108" cy="1238390"/>
          </a:xfrm>
        </p:grpSpPr>
        <p:sp>
          <p:nvSpPr>
            <p:cNvPr id="36" name="文本框 35"/>
            <p:cNvSpPr txBox="1"/>
            <p:nvPr/>
          </p:nvSpPr>
          <p:spPr>
            <a:xfrm>
              <a:off x="3142694" y="2921919"/>
              <a:ext cx="1663108" cy="8849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FF"/>
                </a:buClr>
                <a:buSzPct val="95000"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>
                      <a:alpha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hangingPunct="0">
                <a:lnSpc>
                  <a:spcPct val="125000"/>
                </a:lnSpc>
                <a:defRPr/>
              </a:pP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邀请刘小月担任稿定公司产品直播带货合作伙伴</a:t>
              </a:r>
              <a:endParaRPr lang="en-US" altLang="zh-CN" sz="1400" dirty="0">
                <a:solidFill>
                  <a:schemeClr val="accent3">
                    <a:alpha val="8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159362" y="2568515"/>
              <a:ext cx="16419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0" normalizeH="0" baseline="0">
                  <a:ln w="3175"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>
                <a:defRPr/>
              </a:pP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4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月</a:t>
              </a:r>
              <a:endParaRPr lang="zh-CN" altLang="en-US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96770" y="2507611"/>
            <a:ext cx="80922" cy="2943624"/>
            <a:chOff x="3006757" y="2508436"/>
            <a:chExt cx="80922" cy="294362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048105" y="2508436"/>
              <a:ext cx="1" cy="2890543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3006757" y="5371138"/>
              <a:ext cx="80922" cy="8092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21C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E9FF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77094" y="1904817"/>
            <a:ext cx="1697314" cy="955511"/>
            <a:chOff x="7721519" y="3062427"/>
            <a:chExt cx="1697314" cy="955511"/>
          </a:xfrm>
        </p:grpSpPr>
        <p:sp>
          <p:nvSpPr>
            <p:cNvPr id="35" name="文本框 34"/>
            <p:cNvSpPr txBox="1"/>
            <p:nvPr/>
          </p:nvSpPr>
          <p:spPr>
            <a:xfrm>
              <a:off x="7725134" y="3402257"/>
              <a:ext cx="1652775" cy="6156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FF"/>
                </a:buClr>
                <a:buSzPct val="95000"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>
                      <a:alpha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hangingPunct="0">
                <a:lnSpc>
                  <a:spcPct val="125000"/>
                </a:lnSpc>
                <a:defRPr/>
              </a:pPr>
              <a:r>
                <a:rPr lang="en-US" altLang="zh-CN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"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双十一</a:t>
              </a:r>
              <a:r>
                <a:rPr lang="en-US" altLang="zh-CN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"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轻松抢</a:t>
              </a:r>
              <a:r>
                <a:rPr lang="en-US" altLang="zh-CN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折，健康不打折</a:t>
              </a:r>
              <a:endParaRPr lang="zh-CN" altLang="en-US" sz="1400" dirty="0">
                <a:solidFill>
                  <a:schemeClr val="accent3">
                    <a:alpha val="8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721519" y="3062427"/>
              <a:ext cx="16973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0" normalizeH="0" baseline="0">
                  <a:ln w="3175"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>
                <a:defRPr/>
              </a:pP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11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月</a:t>
              </a:r>
              <a:endParaRPr lang="zh-CN" altLang="en-US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56084" y="2209098"/>
            <a:ext cx="80922" cy="3351976"/>
            <a:chOff x="7599650" y="2168525"/>
            <a:chExt cx="80922" cy="3351976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7634858" y="2168525"/>
              <a:ext cx="1" cy="3312517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7599650" y="5439579"/>
              <a:ext cx="80922" cy="8092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21C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29256" y="2894503"/>
            <a:ext cx="1668231" cy="975984"/>
            <a:chOff x="10186051" y="2889788"/>
            <a:chExt cx="1668231" cy="975984"/>
          </a:xfrm>
        </p:grpSpPr>
        <p:sp>
          <p:nvSpPr>
            <p:cNvPr id="44" name="文本框 43"/>
            <p:cNvSpPr txBox="1"/>
            <p:nvPr/>
          </p:nvSpPr>
          <p:spPr>
            <a:xfrm>
              <a:off x="10188993" y="2889788"/>
              <a:ext cx="166528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0" normalizeH="0" baseline="0">
                  <a:ln w="3175"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>
                <a:defRPr/>
              </a:pP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12</a:t>
              </a:r>
              <a:r>
                <a:rPr lang="zh-CN" altLang="en-US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月</a:t>
              </a:r>
              <a:endParaRPr lang="zh-CN" altLang="en-US" sz="2000" b="0" dirty="0">
                <a:solidFill>
                  <a:schemeClr val="accent4"/>
                </a:solidFill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186051" y="3268942"/>
              <a:ext cx="1651694" cy="5968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FF"/>
                </a:buClr>
                <a:buSzPct val="95000"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>
                      <a:alpha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lvl="0" hangingPunct="0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alpha val="8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R" panose="00020600040101010101" pitchFamily="18" charset="-122"/>
                </a:rPr>
                <a:t>全民狂欢，</a:t>
              </a:r>
              <a:r>
                <a:rPr lang="en-US" altLang="zh-CN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“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双十二</a:t>
              </a:r>
              <a:r>
                <a:rPr lang="en-US" altLang="zh-CN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”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年终盛典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alpha val="8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67688" y="3163291"/>
            <a:ext cx="80922" cy="2382879"/>
            <a:chOff x="9958430" y="3158576"/>
            <a:chExt cx="80922" cy="2382879"/>
          </a:xfrm>
        </p:grpSpPr>
        <p:cxnSp>
          <p:nvCxnSpPr>
            <p:cNvPr id="59" name="直接连接符 58"/>
            <p:cNvCxnSpPr/>
            <p:nvPr/>
          </p:nvCxnSpPr>
          <p:spPr>
            <a:xfrm flipH="1">
              <a:off x="9993640" y="3158576"/>
              <a:ext cx="1" cy="2208246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9958430" y="5460533"/>
              <a:ext cx="80922" cy="8092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21C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08653" y="478453"/>
            <a:ext cx="38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项目工作回顾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77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5448652" y="3212347"/>
            <a:ext cx="1759880" cy="4660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95000"/>
              <a:defRPr kumimoji="0" sz="1200" b="0" i="0" u="none" strike="noStrike" cap="none" spc="0" normalizeH="0" baseline="0">
                <a:ln>
                  <a:noFill/>
                </a:ln>
                <a:solidFill>
                  <a:prstClr val="white">
                    <a:alpha val="8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9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alpha val="8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R" panose="00020600040101010101" pitchFamily="18" charset="-122"/>
              </a:rPr>
              <a:t>稿定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alpha val="8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R" panose="00020600040101010101" pitchFamily="18" charset="-122"/>
              </a:rPr>
              <a:t>618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alpha val="8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R" panose="00020600040101010101" pitchFamily="18" charset="-122"/>
              </a:rPr>
              <a:t>年终大促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alpha val="85000"/>
                </a:schemeClr>
              </a:solidFill>
              <a:effectLst/>
              <a:uLnTx/>
              <a:uFillTx/>
              <a:latin typeface="+mn-ea"/>
              <a:ea typeface="+mn-ea"/>
              <a:cs typeface="阿里巴巴普惠体 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10332" y="3507011"/>
            <a:ext cx="80922" cy="2259811"/>
            <a:chOff x="5339096" y="3509906"/>
            <a:chExt cx="80922" cy="2259811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5369720" y="3509906"/>
              <a:ext cx="1" cy="2100319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5339096" y="5688795"/>
              <a:ext cx="80922" cy="8092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E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9FF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05571" y="3692206"/>
            <a:ext cx="1904635" cy="965415"/>
            <a:chOff x="595258" y="3468624"/>
            <a:chExt cx="1904635" cy="965415"/>
          </a:xfrm>
        </p:grpSpPr>
        <p:sp>
          <p:nvSpPr>
            <p:cNvPr id="34" name="文本框 33"/>
            <p:cNvSpPr txBox="1"/>
            <p:nvPr/>
          </p:nvSpPr>
          <p:spPr>
            <a:xfrm>
              <a:off x="595258" y="3818358"/>
              <a:ext cx="1609955" cy="6156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FF"/>
                </a:buClr>
                <a:buSzPct val="95000"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>
                      <a:alpha val="8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FFFF"/>
                </a:buClr>
                <a:buSzPct val="9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alpha val="8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R" panose="00020600040101010101" pitchFamily="18" charset="-122"/>
                </a:rPr>
                <a:t>成立</a:t>
              </a:r>
              <a:r>
                <a:rPr lang="zh-CN" altLang="en-US" sz="1400" dirty="0">
                  <a:solidFill>
                    <a:schemeClr val="accent3">
                      <a:alpha val="85000"/>
                    </a:schemeClr>
                  </a:solidFill>
                  <a:latin typeface="+mn-ea"/>
                  <a:ea typeface="+mn-ea"/>
                </a:rPr>
                <a:t>稿定产品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alpha val="8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R" panose="00020600040101010101" pitchFamily="18" charset="-122"/>
                </a:rPr>
                <a:t>直播小组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alpha val="8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R" panose="00020600040101010101" pitchFamily="18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5258" y="3468624"/>
              <a:ext cx="190463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0" normalizeH="0" baseline="0">
                  <a:ln w="3175"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20XX</a:t>
              </a:r>
              <a:r>
                <a:rPr kumimoji="0" lang="zh-CN" alt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2000" b="0" dirty="0">
                  <a:solidFill>
                    <a:schemeClr val="accent4"/>
                  </a:solidFill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3</a:t>
              </a:r>
              <a:r>
                <a:rPr kumimoji="0" lang="zh-CN" altLang="en-US" sz="2000" b="0" i="0" u="none" strike="noStrike" kern="1200" cap="none" spc="0" normalizeH="0" baseline="0" noProof="0" dirty="0">
                  <a:ln w="3175"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OPPOSans M" panose="00020600040101010101" pitchFamily="18" charset="-122"/>
                  <a:cs typeface="OPPOSans M" panose="00020600040101010101" pitchFamily="18" charset="-122"/>
                </a:rPr>
                <a:t>月</a:t>
              </a:r>
              <a:endParaRPr kumimoji="0" lang="zh-CN" alt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9571" y="3959167"/>
            <a:ext cx="80922" cy="1847735"/>
            <a:chOff x="740690" y="4073229"/>
            <a:chExt cx="80922" cy="1847735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775895" y="4073229"/>
              <a:ext cx="1" cy="1696488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740690" y="5840042"/>
              <a:ext cx="80922" cy="80922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21C2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E9FF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47" name="矩形: 圆角 46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-2007" y="-275479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0" name="矩形: 圆角 29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34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53" name="矩形 52"/>
          <p:cNvSpPr/>
          <p:nvPr/>
        </p:nvSpPr>
        <p:spPr>
          <a:xfrm>
            <a:off x="544501" y="1525026"/>
            <a:ext cx="35702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官宣刘小月成为稿定科技</a:t>
            </a:r>
            <a:endParaRPr lang="en-US" altLang="zh-CN" sz="2400" dirty="0">
              <a:solidFill>
                <a:schemeClr val="accent1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>
              <a:defRPr/>
            </a:pPr>
            <a:r>
              <a:rPr lang="zh-CN" altLang="en-US" sz="2400" dirty="0">
                <a:solidFill>
                  <a:schemeClr val="accent1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品牌新代言人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8356" y="2516765"/>
            <a:ext cx="3420000" cy="1154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5000"/>
              </a:lnSpc>
              <a:defRPr/>
            </a:pP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29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日，稿定科技官方宣布刘小月出任其品牌代言人，其追求创新、坚守初心做好产品的理念，与刘小月务不忘初心坚持做一位好演员的精神不谋而合。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61257" y="2382471"/>
            <a:ext cx="56546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10741680" y="5518101"/>
            <a:ext cx="1180268" cy="118026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49000">
                <a:schemeClr val="accent1">
                  <a:alpha val="2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旁门左道PPT出品"/>
          <p:cNvSpPr/>
          <p:nvPr/>
        </p:nvSpPr>
        <p:spPr>
          <a:xfrm>
            <a:off x="11514608" y="6311612"/>
            <a:ext cx="426067" cy="42606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125816" y="3994670"/>
            <a:ext cx="3420000" cy="2090436"/>
          </a:xfrm>
          <a:prstGeom prst="roundRect">
            <a:avLst>
              <a:gd name="adj" fmla="val 6943"/>
            </a:avLst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125816" y="1531785"/>
            <a:ext cx="3420000" cy="2090436"/>
          </a:xfrm>
          <a:prstGeom prst="roundRect">
            <a:avLst>
              <a:gd name="adj" fmla="val 6943"/>
            </a:avLst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392652" y="3994670"/>
            <a:ext cx="3420000" cy="2090436"/>
          </a:xfrm>
          <a:prstGeom prst="roundRect">
            <a:avLst>
              <a:gd name="adj" fmla="val 6943"/>
            </a:avLst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59488" y="3994670"/>
            <a:ext cx="3420000" cy="2090436"/>
          </a:xfrm>
          <a:prstGeom prst="roundRect">
            <a:avLst>
              <a:gd name="adj" fmla="val 6943"/>
            </a:avLst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4392652" y="1531785"/>
            <a:ext cx="3420000" cy="2090436"/>
          </a:xfrm>
          <a:prstGeom prst="roundRect">
            <a:avLst>
              <a:gd name="adj" fmla="val 6943"/>
            </a:avLst>
          </a:prstGeom>
          <a:noFill/>
          <a:ln>
            <a:solidFill>
              <a:schemeClr val="accent1"/>
            </a:solidFill>
          </a:ln>
          <a:effectLst>
            <a:outerShdw blurRad="381000" dist="508000" dir="5400000" sx="84000" sy="84000" algn="t" rotWithShape="0">
              <a:prstClr val="black">
                <a:alpha val="59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92534" y="478453"/>
            <a:ext cx="5903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项目工作回顾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6642514"/>
            <a:ext cx="12192000" cy="202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7313" y="-240364"/>
            <a:ext cx="13046626" cy="7338728"/>
          </a:xfrm>
          <a:prstGeom prst="rect">
            <a:avLst/>
          </a:prstGeom>
        </p:spPr>
      </p:pic>
      <p:sp>
        <p:nvSpPr>
          <p:cNvPr id="81" name="矩形 80"/>
          <p:cNvSpPr/>
          <p:nvPr/>
        </p:nvSpPr>
        <p:spPr>
          <a:xfrm>
            <a:off x="-2007" y="-233916"/>
            <a:ext cx="12192000" cy="7432158"/>
          </a:xfrm>
          <a:prstGeom prst="rect">
            <a:avLst/>
          </a:prstGeom>
          <a:gradFill flip="none" rotWithShape="1">
            <a:gsLst>
              <a:gs pos="69000">
                <a:srgbClr val="000033">
                  <a:alpha val="80000"/>
                </a:srgbClr>
              </a:gs>
              <a:gs pos="50000">
                <a:srgbClr val="000033">
                  <a:alpha val="80000"/>
                </a:srgbClr>
              </a:gs>
              <a:gs pos="0">
                <a:srgbClr val="000033">
                  <a:alpha val="80000"/>
                </a:srgbClr>
              </a:gs>
              <a:gs pos="100000">
                <a:srgbClr val="00003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1" name="图形 2"/>
          <p:cNvGrpSpPr/>
          <p:nvPr/>
        </p:nvGrpSpPr>
        <p:grpSpPr>
          <a:xfrm>
            <a:off x="3073235" y="7309642"/>
            <a:ext cx="981413" cy="640826"/>
            <a:chOff x="9721006" y="3008356"/>
            <a:chExt cx="981413" cy="640826"/>
          </a:xfrm>
          <a:solidFill>
            <a:srgbClr val="FFFFFF"/>
          </a:solidFill>
        </p:grpSpPr>
        <p:sp>
          <p:nvSpPr>
            <p:cNvPr id="602" name="任意多边形: 形状 601"/>
            <p:cNvSpPr/>
            <p:nvPr/>
          </p:nvSpPr>
          <p:spPr>
            <a:xfrm>
              <a:off x="10137175" y="3008356"/>
              <a:ext cx="565244" cy="406806"/>
            </a:xfrm>
            <a:custGeom>
              <a:avLst/>
              <a:gdLst>
                <a:gd name="connsiteX0" fmla="*/ 565245 w 565244"/>
                <a:gd name="connsiteY0" fmla="*/ 1259 h 406806"/>
                <a:gd name="connsiteX1" fmla="*/ 564284 w 565244"/>
                <a:gd name="connsiteY1" fmla="*/ 0 h 406806"/>
                <a:gd name="connsiteX2" fmla="*/ 0 w 565244"/>
                <a:gd name="connsiteY2" fmla="*/ 406806 h 406806"/>
                <a:gd name="connsiteX3" fmla="*/ 65879 w 565244"/>
                <a:gd name="connsiteY3" fmla="*/ 363681 h 406806"/>
                <a:gd name="connsiteX4" fmla="*/ 565245 w 565244"/>
                <a:gd name="connsiteY4" fmla="*/ 1259 h 40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244" h="406806">
                  <a:moveTo>
                    <a:pt x="565245" y="1259"/>
                  </a:moveTo>
                  <a:lnTo>
                    <a:pt x="564284" y="0"/>
                  </a:lnTo>
                  <a:cubicBezTo>
                    <a:pt x="403235" y="123300"/>
                    <a:pt x="210228" y="271068"/>
                    <a:pt x="0" y="406806"/>
                  </a:cubicBezTo>
                  <a:cubicBezTo>
                    <a:pt x="21716" y="392815"/>
                    <a:pt x="43663" y="378459"/>
                    <a:pt x="65879" y="363681"/>
                  </a:cubicBezTo>
                  <a:cubicBezTo>
                    <a:pt x="248741" y="242030"/>
                    <a:pt x="419513" y="112818"/>
                    <a:pt x="565245" y="1259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603" name="任意多边形: 形状 602"/>
            <p:cNvSpPr/>
            <p:nvPr/>
          </p:nvSpPr>
          <p:spPr>
            <a:xfrm>
              <a:off x="9721006" y="3641072"/>
              <a:ext cx="17180" cy="8110"/>
            </a:xfrm>
            <a:custGeom>
              <a:avLst/>
              <a:gdLst>
                <a:gd name="connsiteX0" fmla="*/ 0 w 17180"/>
                <a:gd name="connsiteY0" fmla="*/ 8110 h 8110"/>
                <a:gd name="connsiteX1" fmla="*/ 17181 w 17180"/>
                <a:gd name="connsiteY1" fmla="*/ 0 h 8110"/>
                <a:gd name="connsiteX2" fmla="*/ 0 w 17180"/>
                <a:gd name="connsiteY2" fmla="*/ 8110 h 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80" h="8110">
                  <a:moveTo>
                    <a:pt x="0" y="8110"/>
                  </a:moveTo>
                  <a:cubicBezTo>
                    <a:pt x="5727" y="5420"/>
                    <a:pt x="11454" y="2729"/>
                    <a:pt x="17181" y="0"/>
                  </a:cubicBezTo>
                  <a:cubicBezTo>
                    <a:pt x="11434" y="2748"/>
                    <a:pt x="5727" y="5420"/>
                    <a:pt x="0" y="8110"/>
                  </a:cubicBezTo>
                  <a:close/>
                </a:path>
              </a:pathLst>
            </a:custGeom>
            <a:solidFill>
              <a:srgbClr val="FFFFFF"/>
            </a:solidFill>
            <a:ln w="1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04257" y="478453"/>
            <a:ext cx="6057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6000000" scaled="0"/>
                </a:gradFill>
                <a:latin typeface="+mj-ea"/>
                <a:ea typeface="+mj-ea"/>
                <a:cs typeface="OPPOSans M" panose="00020600040101010101" pitchFamily="18" charset="-122"/>
              </a:rPr>
              <a:t>项目亮点数据</a:t>
            </a:r>
            <a:endParaRPr lang="en-US" altLang="zh-CN" sz="3200" spc="3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6000000" scaled="0"/>
              </a:gra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-542301" y="-679208"/>
            <a:ext cx="1813647" cy="1835182"/>
            <a:chOff x="282367" y="305112"/>
            <a:chExt cx="516908" cy="523047"/>
          </a:xfrm>
        </p:grpSpPr>
        <p:sp>
          <p:nvSpPr>
            <p:cNvPr id="77" name="旁门左道PPT出品"/>
            <p:cNvSpPr/>
            <p:nvPr/>
          </p:nvSpPr>
          <p:spPr>
            <a:xfrm>
              <a:off x="295275" y="324159"/>
              <a:ext cx="504000" cy="504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90000"/>
                  </a:schemeClr>
                </a:gs>
                <a:gs pos="49000">
                  <a:schemeClr val="accent1">
                    <a:alpha val="40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7877989" flipV="1">
              <a:off x="259898" y="327581"/>
              <a:ext cx="382734" cy="337796"/>
            </a:xfrm>
            <a:prstGeom prst="rect">
              <a:avLst/>
            </a:prstGeom>
          </p:spPr>
        </p:pic>
      </p:grpSp>
      <p:sp>
        <p:nvSpPr>
          <p:cNvPr id="61" name="矩形: 圆角 60"/>
          <p:cNvSpPr/>
          <p:nvPr/>
        </p:nvSpPr>
        <p:spPr>
          <a:xfrm flipH="1">
            <a:off x="1856809" y="719276"/>
            <a:ext cx="1440000" cy="144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>
                  <a:alpha val="9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/>
          <p:cNvSpPr/>
          <p:nvPr/>
        </p:nvSpPr>
        <p:spPr>
          <a:xfrm flipH="1">
            <a:off x="895784" y="895796"/>
            <a:ext cx="1190002" cy="70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2697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01558" y="2514990"/>
            <a:ext cx="2199318" cy="3603767"/>
            <a:chOff x="873917" y="2633521"/>
            <a:chExt cx="2199318" cy="3603767"/>
          </a:xfrm>
          <a:scene3d>
            <a:camera prst="perspectiveRight"/>
            <a:lightRig rig="contrasting" dir="t"/>
          </a:scene3d>
        </p:grpSpPr>
        <p:sp>
          <p:nvSpPr>
            <p:cNvPr id="64" name="矩形: 对角圆角 63"/>
            <p:cNvSpPr/>
            <p:nvPr/>
          </p:nvSpPr>
          <p:spPr>
            <a:xfrm flipH="1">
              <a:off x="873917" y="2633521"/>
              <a:ext cx="2199318" cy="3603767"/>
            </a:xfrm>
            <a:prstGeom prst="round2DiagRect">
              <a:avLst/>
            </a:prstGeom>
            <a:gradFill>
              <a:gsLst>
                <a:gs pos="30000">
                  <a:schemeClr val="accent2">
                    <a:alpha val="32000"/>
                  </a:schemeClr>
                </a:gs>
                <a:gs pos="0">
                  <a:schemeClr val="accent1">
                    <a:alpha val="85000"/>
                  </a:schemeClr>
                </a:gs>
                <a:gs pos="73000">
                  <a:schemeClr val="accent2">
                    <a:alpha val="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0"/>
            </a:gradFill>
            <a:ln>
              <a:noFill/>
            </a:ln>
            <a:effectLst/>
            <a:sp3d extrusionH="254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245665" y="2872489"/>
              <a:ext cx="1455822" cy="1455822"/>
              <a:chOff x="1560785" y="2933537"/>
              <a:chExt cx="1776503" cy="1776503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10940" y="3083692"/>
                <a:ext cx="1476192" cy="14761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10000"/>
                      <a:lumOff val="9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939800" dist="914400" dir="8100000" sx="92000" sy="92000" algn="tr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560785" y="2933537"/>
                <a:ext cx="1776503" cy="1776503"/>
              </a:xfrm>
              <a:prstGeom prst="ellipse">
                <a:avLst/>
              </a:prstGeom>
              <a:noFill/>
              <a:ln w="6350" cap="rnd">
                <a:gradFill flip="none" rotWithShape="1">
                  <a:gsLst>
                    <a:gs pos="25000">
                      <a:schemeClr val="bg1">
                        <a:alpha val="0"/>
                      </a:schemeClr>
                    </a:gs>
                    <a:gs pos="83000">
                      <a:schemeClr val="accent1">
                        <a:lumMod val="70000"/>
                        <a:lumOff val="30000"/>
                      </a:schemeClr>
                    </a:gs>
                  </a:gsLst>
                  <a:lin ang="3000000" scaled="0"/>
                  <a:tileRect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952750" y="4351695"/>
              <a:ext cx="2041653" cy="1498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25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#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刘小月代言稿定科技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#——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微博话题搜索量</a:t>
              </a:r>
              <a:r>
                <a:rPr lang="en-US" altLang="zh-CN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721345</a:t>
              </a: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万次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，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连续一周进入微博热搜话题</a:t>
              </a:r>
              <a:r>
                <a:rPr lang="en-US" altLang="zh-CN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TOP 10</a:t>
              </a:r>
              <a:endPara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493792" y="1687973"/>
            <a:ext cx="2199318" cy="3603767"/>
            <a:chOff x="873917" y="2633521"/>
            <a:chExt cx="2199318" cy="3603767"/>
          </a:xfrm>
          <a:scene3d>
            <a:camera prst="perspectiveRight"/>
            <a:lightRig rig="contrasting" dir="t"/>
          </a:scene3d>
        </p:grpSpPr>
        <p:sp>
          <p:nvSpPr>
            <p:cNvPr id="136" name="矩形: 对角圆角 135"/>
            <p:cNvSpPr/>
            <p:nvPr/>
          </p:nvSpPr>
          <p:spPr>
            <a:xfrm flipH="1">
              <a:off x="873917" y="2633521"/>
              <a:ext cx="2199318" cy="3603767"/>
            </a:xfrm>
            <a:prstGeom prst="round2DiagRect">
              <a:avLst/>
            </a:prstGeom>
            <a:gradFill>
              <a:gsLst>
                <a:gs pos="30000">
                  <a:schemeClr val="accent2">
                    <a:alpha val="32000"/>
                  </a:schemeClr>
                </a:gs>
                <a:gs pos="0">
                  <a:schemeClr val="accent1">
                    <a:alpha val="85000"/>
                  </a:schemeClr>
                </a:gs>
                <a:gs pos="73000">
                  <a:schemeClr val="accent2">
                    <a:alpha val="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2700000" scaled="0"/>
            </a:gradFill>
            <a:ln>
              <a:noFill/>
            </a:ln>
            <a:effectLst/>
            <a:sp3d extrusionH="254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1245665" y="2872489"/>
              <a:ext cx="1455822" cy="1455822"/>
              <a:chOff x="1560785" y="2933537"/>
              <a:chExt cx="1776503" cy="1776503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1710940" y="3083692"/>
                <a:ext cx="1476192" cy="147619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10000"/>
                      <a:lumOff val="9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939800" dist="914400" dir="8100000" sx="92000" sy="92000" algn="tr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560785" y="2933537"/>
                <a:ext cx="1776503" cy="1776503"/>
              </a:xfrm>
              <a:prstGeom prst="ellipse">
                <a:avLst/>
              </a:prstGeom>
              <a:noFill/>
              <a:ln w="6350" cap="rnd">
                <a:gradFill flip="none" rotWithShape="1">
                  <a:gsLst>
                    <a:gs pos="25000">
                      <a:schemeClr val="bg1">
                        <a:alpha val="0"/>
                      </a:schemeClr>
                    </a:gs>
                    <a:gs pos="83000">
                      <a:schemeClr val="accent1">
                        <a:lumMod val="70000"/>
                        <a:lumOff val="30000"/>
                      </a:schemeClr>
                    </a:gs>
                  </a:gsLst>
                  <a:lin ang="3000000" scaled="0"/>
                  <a:tileRect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952750" y="4351695"/>
              <a:ext cx="2041653" cy="122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稿定科技微信公众号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”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嗨</a:t>
              </a:r>
              <a:r>
                <a:rPr lang="en-US" altLang="zh-CN" sz="1400" dirty="0">
                  <a:solidFill>
                    <a:schemeClr val="accent3"/>
                  </a:solidFill>
                  <a:latin typeface="+mn-ea"/>
                </a:rPr>
                <a:t>~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刘小月来了”阅读量首破</a:t>
              </a:r>
              <a:r>
                <a:rPr lang="en-US" altLang="zh-CN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50W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，日均新增</a:t>
              </a:r>
              <a:r>
                <a:rPr lang="en-US" altLang="zh-CN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5000</a:t>
              </a:r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6000000" scaled="0"/>
                  </a:gradFill>
                  <a:latin typeface="+mj-lt"/>
                  <a:ea typeface="OPPOSans B" panose="00020600040101010101" pitchFamily="18" charset="-122"/>
                  <a:cs typeface="OPPOSans B" panose="00020600040101010101" pitchFamily="18" charset="-122"/>
                </a:rPr>
                <a:t>名</a:t>
              </a:r>
              <a:r>
                <a:rPr lang="zh-CN" altLang="en-US" sz="1400" dirty="0">
                  <a:solidFill>
                    <a:schemeClr val="accent3"/>
                  </a:solidFill>
                  <a:latin typeface="+mn-ea"/>
                </a:rPr>
                <a:t>用户关注</a:t>
              </a:r>
              <a:endParaRPr lang="zh-CN" altLang="en-US" sz="1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sp>
        <p:nvSpPr>
          <p:cNvPr id="142" name="矩形: 对角圆角 141"/>
          <p:cNvSpPr/>
          <p:nvPr/>
        </p:nvSpPr>
        <p:spPr>
          <a:xfrm flipH="1">
            <a:off x="5970337" y="2514990"/>
            <a:ext cx="2199318" cy="3603767"/>
          </a:xfrm>
          <a:prstGeom prst="round2DiagRect">
            <a:avLst/>
          </a:prstGeom>
          <a:gradFill>
            <a:gsLst>
              <a:gs pos="30000">
                <a:schemeClr val="accent2">
                  <a:alpha val="32000"/>
                </a:schemeClr>
              </a:gs>
              <a:gs pos="0">
                <a:schemeClr val="accent1">
                  <a:alpha val="85000"/>
                </a:schemeClr>
              </a:gs>
              <a:gs pos="73000">
                <a:schemeClr val="accent2">
                  <a:alpha val="0"/>
                </a:schemeClr>
              </a:gs>
              <a:gs pos="100000">
                <a:schemeClr val="accent2">
                  <a:alpha val="11000"/>
                </a:schemeClr>
              </a:gs>
            </a:gsLst>
            <a:lin ang="2700000" scaled="0"/>
          </a:gradFill>
          <a:ln>
            <a:noFill/>
          </a:ln>
          <a:effectLst/>
          <a:scene3d>
            <a:camera prst="perspectiveRight"/>
            <a:lightRig rig="contrasting" dir="t"/>
          </a:scene3d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3" name="组合 142"/>
          <p:cNvGrpSpPr/>
          <p:nvPr/>
        </p:nvGrpSpPr>
        <p:grpSpPr>
          <a:xfrm>
            <a:off x="6342085" y="2753958"/>
            <a:ext cx="1455822" cy="1455822"/>
            <a:chOff x="1560785" y="2933537"/>
            <a:chExt cx="1776503" cy="1776503"/>
          </a:xfrm>
          <a:scene3d>
            <a:camera prst="perspectiveRight"/>
            <a:lightRig rig="contrasting" dir="t"/>
          </a:scene3d>
        </p:grpSpPr>
        <p:sp>
          <p:nvSpPr>
            <p:cNvPr id="145" name="椭圆 144"/>
            <p:cNvSpPr/>
            <p:nvPr/>
          </p:nvSpPr>
          <p:spPr>
            <a:xfrm>
              <a:off x="1710940" y="3083692"/>
              <a:ext cx="1476192" cy="147619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10000"/>
                    <a:lumOff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939800" dist="914400" dir="8100000" sx="92000" sy="92000" algn="tr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1560785" y="2933537"/>
              <a:ext cx="1776503" cy="1776503"/>
            </a:xfrm>
            <a:prstGeom prst="ellipse">
              <a:avLst/>
            </a:prstGeom>
            <a:noFill/>
            <a:ln w="6350" cap="rnd">
              <a:gradFill flip="none" rotWithShape="1">
                <a:gsLst>
                  <a:gs pos="25000">
                    <a:schemeClr val="bg1">
                      <a:alpha val="0"/>
                    </a:schemeClr>
                  </a:gs>
                  <a:gs pos="83000">
                    <a:schemeClr val="accent1">
                      <a:lumMod val="70000"/>
                      <a:lumOff val="30000"/>
                    </a:schemeClr>
                  </a:gs>
                </a:gsLst>
                <a:lin ang="3000000" scaled="0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6049170" y="4233164"/>
            <a:ext cx="2041653" cy="1498424"/>
          </a:xfrm>
          <a:prstGeom prst="rect">
            <a:avLst/>
          </a:prstGeom>
          <a:noFill/>
          <a:scene3d>
            <a:camera prst="perspectiveRight"/>
            <a:lightRig rig="contrasting" dir="t"/>
          </a:scene3d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今日头条视频等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28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家平台刊登、转载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——#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刘小月代言稿定科技</a:t>
            </a:r>
            <a:r>
              <a:rPr lang="en-US" altLang="zh-CN" sz="1400" dirty="0">
                <a:solidFill>
                  <a:schemeClr val="accent3"/>
                </a:solidFill>
                <a:latin typeface="+mn-ea"/>
              </a:rPr>
              <a:t>#</a:t>
            </a:r>
            <a:r>
              <a:rPr lang="zh-CN" altLang="en-US" sz="1400" dirty="0">
                <a:solidFill>
                  <a:schemeClr val="accent3"/>
                </a:solidFill>
                <a:latin typeface="+mn-ea"/>
              </a:rPr>
              <a:t>软文，合共曝光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15943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万次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9163710" y="2190063"/>
            <a:ext cx="16946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721345</a:t>
            </a: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万次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9200580" y="1894638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微博话题搜索量</a:t>
            </a:r>
            <a:endParaRPr lang="zh-CN" altLang="en-US" sz="16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9250273" y="5568517"/>
            <a:ext cx="1521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15943</a:t>
            </a: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万次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9097988" y="5273093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头条等软文曝光量</a:t>
            </a:r>
            <a:endParaRPr lang="zh-CN" altLang="en-US" sz="16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9473892" y="3316214"/>
            <a:ext cx="1074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破</a:t>
            </a:r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50W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8837500" y="3020790"/>
            <a:ext cx="23471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”嗨</a:t>
            </a:r>
            <a:r>
              <a:rPr lang="en-US" altLang="zh-CN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~</a:t>
            </a:r>
            <a:r>
              <a:rPr lang="zh-CN" altLang="en-US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刘小月来了”阅读量</a:t>
            </a:r>
            <a:endParaRPr lang="zh-CN" altLang="en-US" sz="16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9444236" y="4456014"/>
            <a:ext cx="11336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5000</a:t>
            </a: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6000000" scaled="0"/>
                </a:gradFill>
                <a:latin typeface="+mj-lt"/>
                <a:ea typeface="OPPOSans H" panose="00020600040101010101" pitchFamily="18" charset="-122"/>
                <a:cs typeface="OPPOSans H" panose="00020600040101010101" pitchFamily="18" charset="-122"/>
              </a:rPr>
              <a:t>名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6000000" scaled="0"/>
              </a:gradFill>
              <a:latin typeface="+mj-lt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0" name="旁门左道PPT出品"/>
          <p:cNvSpPr/>
          <p:nvPr/>
        </p:nvSpPr>
        <p:spPr>
          <a:xfrm>
            <a:off x="9200580" y="4160589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日均新增用户数</a:t>
            </a:r>
            <a:endParaRPr lang="zh-CN" altLang="en-US" sz="1600" dirty="0">
              <a:solidFill>
                <a:schemeClr val="accent3"/>
              </a:solidFill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0" y="6642514"/>
            <a:ext cx="12192000" cy="202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>
            <a:off x="8837500" y="2779220"/>
            <a:ext cx="2347117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8837500" y="3925029"/>
            <a:ext cx="2347117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>
            <a:off x="8837500" y="5044050"/>
            <a:ext cx="2347117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>
            <a:off x="8837500" y="6140075"/>
            <a:ext cx="2347117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文本框 174"/>
          <p:cNvSpPr txBox="1"/>
          <p:nvPr/>
        </p:nvSpPr>
        <p:spPr>
          <a:xfrm>
            <a:off x="1557620" y="3220210"/>
            <a:ext cx="12818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微博</a:t>
            </a:r>
            <a:endParaRPr lang="en-US" altLang="zh-CN" sz="3600" spc="3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4037974" y="2387694"/>
            <a:ext cx="12818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微信</a:t>
            </a:r>
            <a:endParaRPr lang="en-US" altLang="zh-CN" sz="3600" spc="3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518328" y="3220210"/>
            <a:ext cx="12818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头条</a:t>
            </a:r>
            <a:endParaRPr lang="en-US" altLang="zh-CN" sz="3600" spc="300" dirty="0">
              <a:solidFill>
                <a:schemeClr val="accent1"/>
              </a:soli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GUIDESSETTING" val="{&quot;Id&quot;:&quot;c4303e36-3f31-4c85-bdc4-7d0f155d78bd&quot;,&quot;Name&quot;:&quot;稿定&quot;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稿定PP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E9FF"/>
      </a:accent1>
      <a:accent2>
        <a:srgbClr val="00A4FF"/>
      </a:accent2>
      <a:accent3>
        <a:srgbClr val="F2F2F2"/>
      </a:accent3>
      <a:accent4>
        <a:srgbClr val="00FFFF"/>
      </a:accent4>
      <a:accent5>
        <a:srgbClr val="66FFFF"/>
      </a:accent5>
      <a:accent6>
        <a:srgbClr val="026AFF"/>
      </a:accent6>
      <a:hlink>
        <a:srgbClr val="0563C1"/>
      </a:hlink>
      <a:folHlink>
        <a:srgbClr val="954F72"/>
      </a:folHlink>
    </a:clrScheme>
    <a:fontScheme name="稿定PPT">
      <a:majorFont>
        <a:latin typeface="OPPOSans B"/>
        <a:ea typeface="锐字云字库综艺GB"/>
        <a:cs typeface=""/>
      </a:majorFont>
      <a:minorFont>
        <a:latin typeface="OPPOSans M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2620</Words>
  <Application>WPS 演示</Application>
  <PresentationFormat>宽屏</PresentationFormat>
  <Paragraphs>516</Paragraphs>
  <Slides>20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OPPOSans M</vt:lpstr>
      <vt:lpstr>OPPOSans B</vt:lpstr>
      <vt:lpstr>OPPOSans H</vt:lpstr>
      <vt:lpstr>等线</vt:lpstr>
      <vt:lpstr>字体圈欣意冠黑体</vt:lpstr>
      <vt:lpstr>黑体</vt:lpstr>
      <vt:lpstr>Arial</vt:lpstr>
      <vt:lpstr>阿里巴巴普惠体 R</vt:lpstr>
      <vt:lpstr>锐字云字库综艺GB</vt:lpstr>
      <vt:lpstr>Menk Amglang Tig</vt:lpstr>
      <vt:lpstr>微软雅黑</vt:lpstr>
      <vt:lpstr>Arial Unicode MS</vt:lpstr>
      <vt:lpstr>OPPOSans R</vt:lpstr>
      <vt:lpstr>微软雅黑 Light</vt:lpstr>
      <vt:lpstr>演示新手书</vt:lpstr>
      <vt:lpstr>OPPOSans 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蓝黑科技风电商年终总结汇报ppt模板</dc:title>
  <dc:creator>sukyliu</dc:creator>
  <cp:keywords>稿定年终PPT模板大赛</cp:keywords>
  <dc:description>www.51pptmoban.com</dc:description>
  <cp:lastModifiedBy>铭</cp:lastModifiedBy>
  <cp:revision>1311</cp:revision>
  <dcterms:created xsi:type="dcterms:W3CDTF">2021-10-28T07:09:00Z</dcterms:created>
  <dcterms:modified xsi:type="dcterms:W3CDTF">2022-03-11T02:17:19Z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21DC18FE34D144E8B08DEE15E0FFAA28</vt:lpwstr>
  </property>
  <property fmtid="{D5CDD505-2E9C-101B-9397-08002B2CF9AE}" pid="3" name="KSOProductBuildVer">
    <vt:lpwstr>2052-11.1.0.11194</vt:lpwstr>
  </property>
</Properties>
</file>