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sldIdLst>
    <p:sldId id="256" r:id="rId4"/>
    <p:sldId id="257" r:id="rId5"/>
    <p:sldId id="258" r:id="rId6"/>
    <p:sldId id="260" r:id="rId7"/>
    <p:sldId id="264" r:id="rId8"/>
    <p:sldId id="265" r:id="rId9"/>
    <p:sldId id="266" r:id="rId10"/>
    <p:sldId id="259" r:id="rId11"/>
    <p:sldId id="261" r:id="rId12"/>
    <p:sldId id="267" r:id="rId13"/>
    <p:sldId id="268" r:id="rId14"/>
    <p:sldId id="270" r:id="rId15"/>
    <p:sldId id="269" r:id="rId16"/>
    <p:sldId id="262" r:id="rId17"/>
    <p:sldId id="271" r:id="rId18"/>
    <p:sldId id="272" r:id="rId19"/>
    <p:sldId id="274" r:id="rId20"/>
    <p:sldId id="275" r:id="rId21"/>
    <p:sldId id="263" r:id="rId22"/>
    <p:sldId id="279" r:id="rId23"/>
    <p:sldId id="280" r:id="rId24"/>
    <p:sldId id="281" r:id="rId25"/>
    <p:sldId id="276" r:id="rId26"/>
    <p:sldId id="278" r:id="rId27"/>
    <p:sldId id="273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5445"/>
    <a:srgbClr val="CABB90"/>
    <a:srgbClr val="856647"/>
    <a:srgbClr val="F7E4A6"/>
    <a:srgbClr val="FFFB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-2256" y="-11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gs" Target="tags/tag34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EFEFE"/>
            </a:solidFill>
            <a:ln>
              <a:noFill/>
            </a:ln>
          </c:spPr>
          <c:explosion val="0"/>
          <c:dPt>
            <c:idx val="0"/>
            <c:bubble3D val="0"/>
            <c:spPr>
              <a:solidFill>
                <a:srgbClr val="CABB9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1B5445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9050">
      <a:noFill/>
    </a:ln>
    <a:effectLst/>
  </c:spPr>
  <c:txPr>
    <a:bodyPr/>
    <a:lstStyle/>
    <a:p>
      <a:pPr>
        <a:defRPr lang="zh-CN" sz="1050">
          <a:solidFill>
            <a:schemeClr val="bg1"/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CABB90"/>
            </a:solidFill>
            <a:ln>
              <a:noFill/>
            </a:ln>
          </c:spPr>
          <c:explosion val="0"/>
          <c:dPt>
            <c:idx val="0"/>
            <c:bubble3D val="0"/>
            <c:spPr>
              <a:solidFill>
                <a:srgbClr val="CABB9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1B5445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19050">
      <a:noFill/>
    </a:ln>
    <a:effectLst/>
  </c:spPr>
  <c:txPr>
    <a:bodyPr/>
    <a:lstStyle/>
    <a:p>
      <a:pPr>
        <a:defRPr lang="zh-CN" sz="1050">
          <a:solidFill>
            <a:schemeClr val="bg1"/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D4263-DC0C-4137-A349-860BE416E4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5B8D5-869D-4A5F-81B9-5936B94F66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D4263-DC0C-4137-A349-860BE416E4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5B8D5-869D-4A5F-81B9-5936B94F66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D4263-DC0C-4137-A349-860BE416E4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5B8D5-869D-4A5F-81B9-5936B94F66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D4263-DC0C-4137-A349-860BE416E4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5B8D5-869D-4A5F-81B9-5936B94F66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8381" y="574130"/>
            <a:ext cx="2063303" cy="2676717"/>
          </a:xfrm>
          <a:prstGeom prst="rect">
            <a:avLst/>
          </a:prstGeom>
        </p:spPr>
      </p:pic>
      <p:sp>
        <p:nvSpPr>
          <p:cNvPr id="17" name="矩形 16"/>
          <p:cNvSpPr/>
          <p:nvPr userDrawn="1"/>
        </p:nvSpPr>
        <p:spPr>
          <a:xfrm>
            <a:off x="1335314" y="1291771"/>
            <a:ext cx="9434286" cy="3978958"/>
          </a:xfrm>
          <a:prstGeom prst="rect">
            <a:avLst/>
          </a:prstGeom>
          <a:solidFill>
            <a:srgbClr val="FFF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50" y="1145745"/>
            <a:ext cx="1081840" cy="385893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95" y="4268315"/>
            <a:ext cx="5029997" cy="27547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368" y="4540209"/>
            <a:ext cx="6569109" cy="23309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1973" y="5830502"/>
            <a:ext cx="3067071" cy="95915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50" y="5816871"/>
            <a:ext cx="3568956" cy="95915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005" y="5270729"/>
            <a:ext cx="2119068" cy="86993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2362" y="4759815"/>
            <a:ext cx="3568956" cy="21413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D4263-DC0C-4137-A349-860BE416E4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5B8D5-869D-4A5F-81B9-5936B94F66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D4263-DC0C-4137-A349-860BE416E4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5B8D5-869D-4A5F-81B9-5936B94F66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D4263-DC0C-4137-A349-860BE416E4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5B8D5-869D-4A5F-81B9-5936B94F66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D4263-DC0C-4137-A349-860BE416E4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5B8D5-869D-4A5F-81B9-5936B94F66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D4263-DC0C-4137-A349-860BE416E4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5B8D5-869D-4A5F-81B9-5936B94F661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007605" y="673957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D4263-DC0C-4137-A349-860BE416E4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5B8D5-869D-4A5F-81B9-5936B94F66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CD4263-DC0C-4137-A349-860BE416E4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5B8D5-869D-4A5F-81B9-5936B94F661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CD4263-DC0C-4137-A349-860BE416E4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5B8D5-869D-4A5F-81B9-5936B94F661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11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1.jpeg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1" Type="http://schemas.openxmlformats.org/officeDocument/2006/relationships/slideLayout" Target="../slideLayouts/slideLayout2.xml"/><Relationship Id="rId20" Type="http://schemas.openxmlformats.org/officeDocument/2006/relationships/tags" Target="../tags/tag29.xml"/><Relationship Id="rId2" Type="http://schemas.openxmlformats.org/officeDocument/2006/relationships/tags" Target="../tags/tag11.xml"/><Relationship Id="rId19" Type="http://schemas.openxmlformats.org/officeDocument/2006/relationships/tags" Target="../tags/tag28.xml"/><Relationship Id="rId18" Type="http://schemas.openxmlformats.org/officeDocument/2006/relationships/tags" Target="../tags/tag27.xml"/><Relationship Id="rId17" Type="http://schemas.openxmlformats.org/officeDocument/2006/relationships/tags" Target="../tags/tag26.xml"/><Relationship Id="rId16" Type="http://schemas.openxmlformats.org/officeDocument/2006/relationships/tags" Target="../tags/tag25.xml"/><Relationship Id="rId15" Type="http://schemas.openxmlformats.org/officeDocument/2006/relationships/tags" Target="../tags/tag24.xml"/><Relationship Id="rId14" Type="http://schemas.openxmlformats.org/officeDocument/2006/relationships/tags" Target="../tags/tag23.xml"/><Relationship Id="rId13" Type="http://schemas.openxmlformats.org/officeDocument/2006/relationships/tags" Target="../tags/tag22.xml"/><Relationship Id="rId12" Type="http://schemas.openxmlformats.org/officeDocument/2006/relationships/tags" Target="../tags/tag21.xml"/><Relationship Id="rId11" Type="http://schemas.openxmlformats.org/officeDocument/2006/relationships/tags" Target="../tags/tag20.xml"/><Relationship Id="rId10" Type="http://schemas.openxmlformats.org/officeDocument/2006/relationships/tags" Target="../tags/tag19.xml"/><Relationship Id="rId1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11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11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microsoft.com/office/2007/relationships/hdphoto" Target="../media/image17.wdp"/><Relationship Id="rId6" Type="http://schemas.openxmlformats.org/officeDocument/2006/relationships/image" Target="../media/image16.png"/><Relationship Id="rId5" Type="http://schemas.openxmlformats.org/officeDocument/2006/relationships/image" Target="../media/image6.png"/><Relationship Id="rId4" Type="http://schemas.microsoft.com/office/2007/relationships/hdphoto" Target="../media/image15.wdp"/><Relationship Id="rId3" Type="http://schemas.openxmlformats.org/officeDocument/2006/relationships/image" Target="../media/image14.png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11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054" y="840453"/>
            <a:ext cx="1081840" cy="385893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230" y="3480657"/>
            <a:ext cx="5029997" cy="27547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368" y="4540209"/>
            <a:ext cx="6569109" cy="23309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161" y="1323925"/>
            <a:ext cx="2063303" cy="267671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1973" y="5830502"/>
            <a:ext cx="3067071" cy="95915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85" y="5029213"/>
            <a:ext cx="3568956" cy="95915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717" y="2276326"/>
            <a:ext cx="1552575" cy="214312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947143" y="695622"/>
            <a:ext cx="1926671" cy="5360097"/>
            <a:chOff x="4947143" y="695622"/>
            <a:chExt cx="1926671" cy="5360097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7143" y="695622"/>
              <a:ext cx="1926671" cy="5360097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5369554" y="895946"/>
              <a:ext cx="1012823" cy="4524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b="1" dirty="0">
                  <a:solidFill>
                    <a:srgbClr val="F7E4A6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方正正黑简体" panose="02000000000000000000" pitchFamily="2" charset="-122"/>
                  <a:ea typeface="方正正黑简体" panose="02000000000000000000" pitchFamily="2" charset="-122"/>
                  <a:cs typeface="+mn-ea"/>
                  <a:sym typeface="+mn-lt"/>
                </a:rPr>
                <a:t>公司简介</a:t>
              </a:r>
              <a:endParaRPr lang="zh-CN" altLang="en-US" sz="7200" b="1" dirty="0">
                <a:solidFill>
                  <a:srgbClr val="F7E4A6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 rot="5400000">
              <a:off x="3740593" y="2979892"/>
              <a:ext cx="31576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lang="en-US" altLang="zh-CN" sz="2000" spc="300" dirty="0">
                  <a:solidFill>
                    <a:srgbClr val="FFFBE1"/>
                  </a:solidFill>
                  <a:cs typeface="+mn-ea"/>
                  <a:sym typeface="+mn-lt"/>
                </a:rPr>
                <a:t>COMPANY PROFILE</a:t>
              </a:r>
              <a:endParaRPr lang="zh-CN" altLang="en-US" sz="2000" spc="300" dirty="0">
                <a:solidFill>
                  <a:srgbClr val="FFFBE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2362" y="4759815"/>
            <a:ext cx="3568956" cy="21413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302" y="5292445"/>
            <a:ext cx="2119068" cy="8699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365"/>
          <p:cNvSpPr>
            <a:spLocks noChangeArrowheads="1"/>
          </p:cNvSpPr>
          <p:nvPr/>
        </p:nvSpPr>
        <p:spPr bwMode="auto">
          <a:xfrm>
            <a:off x="4897922" y="1486455"/>
            <a:ext cx="182614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公司业务</a:t>
            </a:r>
            <a:endParaRPr lang="en-US" altLang="zh-CN" sz="32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50" name="372"/>
          <p:cNvCxnSpPr>
            <a:cxnSpLocks noChangeShapeType="1"/>
          </p:cNvCxnSpPr>
          <p:nvPr/>
        </p:nvCxnSpPr>
        <p:spPr bwMode="auto">
          <a:xfrm>
            <a:off x="3861236" y="2118885"/>
            <a:ext cx="3905250" cy="9525"/>
          </a:xfrm>
          <a:prstGeom prst="line">
            <a:avLst/>
          </a:prstGeom>
          <a:noFill/>
          <a:ln w="6350">
            <a:solidFill>
              <a:srgbClr val="574F1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7" name="Group 53"/>
          <p:cNvGrpSpPr/>
          <p:nvPr/>
        </p:nvGrpSpPr>
        <p:grpSpPr>
          <a:xfrm>
            <a:off x="5246240" y="2403763"/>
            <a:ext cx="1020002" cy="1020002"/>
            <a:chOff x="5582822" y="1783124"/>
            <a:chExt cx="1026356" cy="1026356"/>
          </a:xfrm>
          <a:effectLst/>
        </p:grpSpPr>
        <p:sp>
          <p:nvSpPr>
            <p:cNvPr id="68" name="Oval 3"/>
            <p:cNvSpPr/>
            <p:nvPr/>
          </p:nvSpPr>
          <p:spPr>
            <a:xfrm>
              <a:off x="5582822" y="1783124"/>
              <a:ext cx="1026356" cy="1026356"/>
            </a:xfrm>
            <a:prstGeom prst="ellipse">
              <a:avLst/>
            </a:prstGeom>
            <a:solidFill>
              <a:srgbClr val="1B544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75" name="Group 23"/>
            <p:cNvGrpSpPr/>
            <p:nvPr/>
          </p:nvGrpSpPr>
          <p:grpSpPr>
            <a:xfrm>
              <a:off x="5916784" y="2139143"/>
              <a:ext cx="358432" cy="314318"/>
              <a:chOff x="1640798" y="2149003"/>
              <a:chExt cx="464344" cy="407194"/>
            </a:xfrm>
            <a:solidFill>
              <a:sysClr val="window" lastClr="FFFFFF"/>
            </a:solidFill>
          </p:grpSpPr>
          <p:sp>
            <p:nvSpPr>
              <p:cNvPr id="76" name="AutoShape 147"/>
              <p:cNvSpPr/>
              <p:nvPr/>
            </p:nvSpPr>
            <p:spPr bwMode="auto">
              <a:xfrm>
                <a:off x="1640798" y="2149003"/>
                <a:ext cx="464344" cy="407194"/>
              </a:xfrm>
              <a:custGeom>
                <a:avLst/>
                <a:gdLst>
                  <a:gd name="T0" fmla="+- 0 10800 597"/>
                  <a:gd name="T1" fmla="*/ T0 w 20407"/>
                  <a:gd name="T2" fmla="+- 0 11028 672"/>
                  <a:gd name="T3" fmla="*/ 11028 h 20712"/>
                  <a:gd name="T4" fmla="+- 0 10800 597"/>
                  <a:gd name="T5" fmla="*/ T4 w 20407"/>
                  <a:gd name="T6" fmla="+- 0 11028 672"/>
                  <a:gd name="T7" fmla="*/ 11028 h 20712"/>
                  <a:gd name="T8" fmla="+- 0 10800 597"/>
                  <a:gd name="T9" fmla="*/ T8 w 20407"/>
                  <a:gd name="T10" fmla="+- 0 11028 672"/>
                  <a:gd name="T11" fmla="*/ 11028 h 20712"/>
                  <a:gd name="T12" fmla="+- 0 10800 597"/>
                  <a:gd name="T13" fmla="*/ T12 w 20407"/>
                  <a:gd name="T14" fmla="+- 0 11028 672"/>
                  <a:gd name="T15" fmla="*/ 11028 h 2071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0407" h="20712">
                    <a:moveTo>
                      <a:pt x="17706" y="10922"/>
                    </a:moveTo>
                    <a:lnTo>
                      <a:pt x="10657" y="19017"/>
                    </a:lnTo>
                    <a:cubicBezTo>
                      <a:pt x="10407" y="19305"/>
                      <a:pt x="9998" y="19305"/>
                      <a:pt x="9748" y="19017"/>
                    </a:cubicBezTo>
                    <a:lnTo>
                      <a:pt x="2699" y="10922"/>
                    </a:lnTo>
                    <a:cubicBezTo>
                      <a:pt x="817" y="8762"/>
                      <a:pt x="817" y="5247"/>
                      <a:pt x="2699" y="3087"/>
                    </a:cubicBezTo>
                    <a:cubicBezTo>
                      <a:pt x="4512" y="1004"/>
                      <a:pt x="7429" y="931"/>
                      <a:pt x="9338" y="2923"/>
                    </a:cubicBezTo>
                    <a:lnTo>
                      <a:pt x="10202" y="3825"/>
                    </a:lnTo>
                    <a:lnTo>
                      <a:pt x="11067" y="2923"/>
                    </a:lnTo>
                    <a:cubicBezTo>
                      <a:pt x="12976" y="931"/>
                      <a:pt x="15893" y="1004"/>
                      <a:pt x="17706" y="3087"/>
                    </a:cubicBezTo>
                    <a:cubicBezTo>
                      <a:pt x="19588" y="5247"/>
                      <a:pt x="19588" y="8762"/>
                      <a:pt x="17706" y="10922"/>
                    </a:cubicBezTo>
                    <a:moveTo>
                      <a:pt x="18616" y="2043"/>
                    </a:moveTo>
                    <a:cubicBezTo>
                      <a:pt x="16301" y="-617"/>
                      <a:pt x="12601" y="-672"/>
                      <a:pt x="10202" y="1830"/>
                    </a:cubicBezTo>
                    <a:cubicBezTo>
                      <a:pt x="7805" y="-672"/>
                      <a:pt x="4104" y="-617"/>
                      <a:pt x="1789" y="2043"/>
                    </a:cubicBezTo>
                    <a:cubicBezTo>
                      <a:pt x="-597" y="4783"/>
                      <a:pt x="-597" y="9226"/>
                      <a:pt x="1789" y="11967"/>
                    </a:cubicBezTo>
                    <a:cubicBezTo>
                      <a:pt x="2470" y="12750"/>
                      <a:pt x="8838" y="20061"/>
                      <a:pt x="8838" y="20061"/>
                    </a:cubicBezTo>
                    <a:cubicBezTo>
                      <a:pt x="9592" y="20928"/>
                      <a:pt x="10812" y="20928"/>
                      <a:pt x="11567" y="20061"/>
                    </a:cubicBezTo>
                    <a:cubicBezTo>
                      <a:pt x="11567" y="20061"/>
                      <a:pt x="18539" y="12056"/>
                      <a:pt x="18616" y="11967"/>
                    </a:cubicBezTo>
                    <a:cubicBezTo>
                      <a:pt x="21003" y="9226"/>
                      <a:pt x="21003" y="4783"/>
                      <a:pt x="18616" y="204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7" name="AutoShape 148"/>
              <p:cNvSpPr/>
              <p:nvPr/>
            </p:nvSpPr>
            <p:spPr bwMode="auto">
              <a:xfrm>
                <a:off x="1713029" y="2222028"/>
                <a:ext cx="69056" cy="6905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326" y="0"/>
                    </a:moveTo>
                    <a:cubicBezTo>
                      <a:pt x="19317" y="0"/>
                      <a:pt x="19317" y="4"/>
                      <a:pt x="19308" y="4"/>
                    </a:cubicBezTo>
                    <a:cubicBezTo>
                      <a:pt x="8643" y="13"/>
                      <a:pt x="0" y="8659"/>
                      <a:pt x="0" y="19326"/>
                    </a:cubicBezTo>
                    <a:cubicBezTo>
                      <a:pt x="0" y="20580"/>
                      <a:pt x="1019" y="21600"/>
                      <a:pt x="2273" y="21600"/>
                    </a:cubicBezTo>
                    <a:cubicBezTo>
                      <a:pt x="3528" y="21600"/>
                      <a:pt x="4547" y="20580"/>
                      <a:pt x="4547" y="19326"/>
                    </a:cubicBezTo>
                    <a:lnTo>
                      <a:pt x="4547" y="19321"/>
                    </a:lnTo>
                    <a:cubicBezTo>
                      <a:pt x="4547" y="11164"/>
                      <a:pt x="11164" y="4547"/>
                      <a:pt x="19321" y="4547"/>
                    </a:cubicBezTo>
                    <a:lnTo>
                      <a:pt x="19326" y="4547"/>
                    </a:lnTo>
                    <a:cubicBezTo>
                      <a:pt x="20580" y="4547"/>
                      <a:pt x="21599" y="3528"/>
                      <a:pt x="21599" y="2273"/>
                    </a:cubicBezTo>
                    <a:cubicBezTo>
                      <a:pt x="21599" y="1019"/>
                      <a:pt x="20580" y="0"/>
                      <a:pt x="19326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78" name="Text Placeholder 4"/>
          <p:cNvSpPr txBox="1"/>
          <p:nvPr/>
        </p:nvSpPr>
        <p:spPr>
          <a:xfrm>
            <a:off x="4508389" y="3869369"/>
            <a:ext cx="2481104" cy="65374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此部分内容作为文字排版占位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0" indent="0" algn="ctr">
              <a:lnSpc>
                <a:spcPct val="100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（建议使用主题字体）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9" name="TextBox 36"/>
          <p:cNvSpPr txBox="1"/>
          <p:nvPr/>
        </p:nvSpPr>
        <p:spPr>
          <a:xfrm>
            <a:off x="5246240" y="354287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渠道开发</a:t>
            </a:r>
            <a:endParaRPr lang="id-ID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0" name="Group 51"/>
          <p:cNvGrpSpPr/>
          <p:nvPr/>
        </p:nvGrpSpPr>
        <p:grpSpPr>
          <a:xfrm>
            <a:off x="2224184" y="2416707"/>
            <a:ext cx="1020002" cy="1020002"/>
            <a:chOff x="2297797" y="1783124"/>
            <a:chExt cx="1026356" cy="1026356"/>
          </a:xfrm>
          <a:effectLst/>
        </p:grpSpPr>
        <p:sp>
          <p:nvSpPr>
            <p:cNvPr id="81" name="Oval 2"/>
            <p:cNvSpPr/>
            <p:nvPr/>
          </p:nvSpPr>
          <p:spPr>
            <a:xfrm>
              <a:off x="2297797" y="1783124"/>
              <a:ext cx="1026356" cy="1026356"/>
            </a:xfrm>
            <a:prstGeom prst="ellipse">
              <a:avLst/>
            </a:prstGeom>
            <a:solidFill>
              <a:srgbClr val="CABB9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id-ID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2" name="AutoShape 149"/>
            <p:cNvSpPr/>
            <p:nvPr/>
          </p:nvSpPr>
          <p:spPr bwMode="auto">
            <a:xfrm>
              <a:off x="2631759" y="2167329"/>
              <a:ext cx="358432" cy="2579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3" name="Text Placeholder 4"/>
          <p:cNvSpPr txBox="1"/>
          <p:nvPr/>
        </p:nvSpPr>
        <p:spPr>
          <a:xfrm>
            <a:off x="1486332" y="3882313"/>
            <a:ext cx="2481104" cy="65374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此部分内容作为文字排版占位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0" indent="0" algn="ctr">
              <a:lnSpc>
                <a:spcPct val="100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（建议使用主题字体）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4" name="TextBox 29"/>
          <p:cNvSpPr txBox="1"/>
          <p:nvPr/>
        </p:nvSpPr>
        <p:spPr>
          <a:xfrm>
            <a:off x="2224185" y="3555814"/>
            <a:ext cx="10054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平面设计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5" name="Group 54"/>
          <p:cNvGrpSpPr/>
          <p:nvPr/>
        </p:nvGrpSpPr>
        <p:grpSpPr>
          <a:xfrm>
            <a:off x="8656611" y="2416707"/>
            <a:ext cx="1020002" cy="1020002"/>
            <a:chOff x="8867847" y="1783124"/>
            <a:chExt cx="1026356" cy="1026356"/>
          </a:xfrm>
          <a:effectLst/>
        </p:grpSpPr>
        <p:sp>
          <p:nvSpPr>
            <p:cNvPr id="86" name="Oval 4"/>
            <p:cNvSpPr/>
            <p:nvPr/>
          </p:nvSpPr>
          <p:spPr>
            <a:xfrm>
              <a:off x="8867847" y="1783124"/>
              <a:ext cx="1026356" cy="1026356"/>
            </a:xfrm>
            <a:prstGeom prst="ellipse">
              <a:avLst/>
            </a:prstGeom>
            <a:solidFill>
              <a:srgbClr val="CABB9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87" name="Group 14"/>
            <p:cNvGrpSpPr/>
            <p:nvPr/>
          </p:nvGrpSpPr>
          <p:grpSpPr>
            <a:xfrm>
              <a:off x="9201809" y="2117086"/>
              <a:ext cx="358432" cy="358432"/>
              <a:chOff x="3498967" y="3049909"/>
              <a:chExt cx="464344" cy="464344"/>
            </a:xfrm>
            <a:solidFill>
              <a:sysClr val="window" lastClr="FFFFFF"/>
            </a:solidFill>
          </p:grpSpPr>
          <p:sp>
            <p:nvSpPr>
              <p:cNvPr id="88" name="AutoShape 126"/>
              <p:cNvSpPr/>
              <p:nvPr/>
            </p:nvSpPr>
            <p:spPr bwMode="auto">
              <a:xfrm>
                <a:off x="3498967" y="304990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9" name="AutoShape 127"/>
              <p:cNvSpPr/>
              <p:nvPr/>
            </p:nvSpPr>
            <p:spPr bwMode="auto">
              <a:xfrm>
                <a:off x="3687085" y="3122140"/>
                <a:ext cx="109538" cy="1087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90" name="Text Placeholder 4"/>
          <p:cNvSpPr txBox="1"/>
          <p:nvPr/>
        </p:nvSpPr>
        <p:spPr>
          <a:xfrm>
            <a:off x="7918759" y="3882313"/>
            <a:ext cx="2481104" cy="65374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此部分内容作为文字排版占位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0" indent="0" algn="ctr">
              <a:lnSpc>
                <a:spcPct val="100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（建议使用主题字体）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1" name="TextBox 42"/>
          <p:cNvSpPr txBox="1"/>
          <p:nvPr/>
        </p:nvSpPr>
        <p:spPr>
          <a:xfrm>
            <a:off x="8656610" y="355581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创意策划</a:t>
            </a:r>
            <a:endParaRPr lang="id-ID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78" grpId="0"/>
      <p:bldP spid="79" grpId="0"/>
      <p:bldP spid="83" grpId="0"/>
      <p:bldP spid="84" grpId="0"/>
      <p:bldP spid="90" grpId="0"/>
      <p:bldP spid="9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365"/>
          <p:cNvSpPr>
            <a:spLocks noChangeArrowheads="1"/>
          </p:cNvSpPr>
          <p:nvPr/>
        </p:nvSpPr>
        <p:spPr bwMode="auto">
          <a:xfrm>
            <a:off x="4897922" y="1486455"/>
            <a:ext cx="182614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产业结构</a:t>
            </a:r>
            <a:endParaRPr lang="en-US" altLang="zh-CN" sz="32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50" name="372"/>
          <p:cNvCxnSpPr>
            <a:cxnSpLocks noChangeShapeType="1"/>
          </p:cNvCxnSpPr>
          <p:nvPr/>
        </p:nvCxnSpPr>
        <p:spPr bwMode="auto">
          <a:xfrm>
            <a:off x="3861236" y="2118885"/>
            <a:ext cx="3905250" cy="9525"/>
          </a:xfrm>
          <a:prstGeom prst="line">
            <a:avLst/>
          </a:prstGeom>
          <a:noFill/>
          <a:ln w="6350">
            <a:solidFill>
              <a:srgbClr val="574F1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6" name="文本框 65"/>
          <p:cNvSpPr txBox="1"/>
          <p:nvPr/>
        </p:nvSpPr>
        <p:spPr>
          <a:xfrm>
            <a:off x="1849724" y="2078090"/>
            <a:ext cx="13165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1B5445"/>
                </a:solidFill>
                <a:cs typeface="+mn-ea"/>
                <a:sym typeface="+mn-lt"/>
              </a:rPr>
              <a:t>TEXT HERE</a:t>
            </a:r>
            <a:endParaRPr lang="zh-CN" altLang="en-US" sz="1600" b="1" dirty="0">
              <a:solidFill>
                <a:srgbClr val="1B5445"/>
              </a:solidFill>
              <a:cs typeface="+mn-ea"/>
              <a:sym typeface="+mn-lt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905873" y="2288774"/>
            <a:ext cx="12297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rgbClr val="1B5445"/>
                </a:solidFill>
                <a:cs typeface="+mn-ea"/>
                <a:sym typeface="+mn-lt"/>
              </a:rPr>
              <a:t>Supporters say that the ease of use .</a:t>
            </a:r>
            <a:endParaRPr lang="zh-CN" altLang="en-US" sz="1200" dirty="0">
              <a:solidFill>
                <a:srgbClr val="1B5445"/>
              </a:solidFill>
              <a:cs typeface="+mn-ea"/>
              <a:sym typeface="+mn-lt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374527" y="3749659"/>
            <a:ext cx="12297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Supporters say that the ease of use 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9064054" y="4291486"/>
            <a:ext cx="12297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Supporters say that the ease of use 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8798416" y="1777319"/>
            <a:ext cx="12297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rgbClr val="1B5445"/>
                </a:solidFill>
                <a:cs typeface="+mn-ea"/>
                <a:sym typeface="+mn-lt"/>
              </a:rPr>
              <a:t>Supporters say that the ease of use .</a:t>
            </a:r>
            <a:endParaRPr lang="zh-CN" altLang="en-US" sz="1200" dirty="0">
              <a:solidFill>
                <a:srgbClr val="1B5445"/>
              </a:solidFill>
              <a:cs typeface="+mn-ea"/>
              <a:sym typeface="+mn-lt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2604523" y="3437937"/>
            <a:ext cx="1738975" cy="1540667"/>
            <a:chOff x="2137079" y="3556866"/>
            <a:chExt cx="1738975" cy="1540667"/>
          </a:xfrm>
        </p:grpSpPr>
        <p:cxnSp>
          <p:nvCxnSpPr>
            <p:cNvPr id="74" name="直接连接符 73"/>
            <p:cNvCxnSpPr/>
            <p:nvPr/>
          </p:nvCxnSpPr>
          <p:spPr>
            <a:xfrm flipH="1">
              <a:off x="3631001" y="3865365"/>
              <a:ext cx="245053" cy="11921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2" name="组合 91"/>
            <p:cNvGrpSpPr/>
            <p:nvPr/>
          </p:nvGrpSpPr>
          <p:grpSpPr>
            <a:xfrm>
              <a:off x="2137079" y="3556866"/>
              <a:ext cx="1540668" cy="1540667"/>
              <a:chOff x="2137079" y="3556866"/>
              <a:chExt cx="1540668" cy="1540667"/>
            </a:xfrm>
          </p:grpSpPr>
          <p:pic>
            <p:nvPicPr>
              <p:cNvPr id="93" name="图片 92"/>
              <p:cNvPicPr>
                <a:picLocks noChangeAspect="1"/>
              </p:cNvPicPr>
              <p:nvPr/>
            </p:nvPicPr>
            <p:blipFill rotWithShape="1">
              <a:blip r:embed="rId1" cstate="screen">
                <a:grayscl/>
              </a:blip>
              <a:srcRect/>
              <a:stretch>
                <a:fillRect/>
              </a:stretch>
            </p:blipFill>
            <p:spPr>
              <a:xfrm>
                <a:off x="2137079" y="3556866"/>
                <a:ext cx="1540668" cy="1540667"/>
              </a:xfrm>
              <a:custGeom>
                <a:avLst/>
                <a:gdLst>
                  <a:gd name="connsiteX0" fmla="*/ 921466 w 1842932"/>
                  <a:gd name="connsiteY0" fmla="*/ 0 h 1842932"/>
                  <a:gd name="connsiteX1" fmla="*/ 1842932 w 1842932"/>
                  <a:gd name="connsiteY1" fmla="*/ 921466 h 1842932"/>
                  <a:gd name="connsiteX2" fmla="*/ 921466 w 1842932"/>
                  <a:gd name="connsiteY2" fmla="*/ 1842932 h 1842932"/>
                  <a:gd name="connsiteX3" fmla="*/ 0 w 1842932"/>
                  <a:gd name="connsiteY3" fmla="*/ 921466 h 1842932"/>
                  <a:gd name="connsiteX4" fmla="*/ 921466 w 1842932"/>
                  <a:gd name="connsiteY4" fmla="*/ 0 h 1842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2932" h="1842932">
                    <a:moveTo>
                      <a:pt x="921466" y="0"/>
                    </a:moveTo>
                    <a:cubicBezTo>
                      <a:pt x="1430378" y="0"/>
                      <a:pt x="1842932" y="412554"/>
                      <a:pt x="1842932" y="921466"/>
                    </a:cubicBezTo>
                    <a:cubicBezTo>
                      <a:pt x="1842932" y="1430378"/>
                      <a:pt x="1430378" y="1842932"/>
                      <a:pt x="921466" y="1842932"/>
                    </a:cubicBezTo>
                    <a:cubicBezTo>
                      <a:pt x="412554" y="1842932"/>
                      <a:pt x="0" y="1430378"/>
                      <a:pt x="0" y="921466"/>
                    </a:cubicBezTo>
                    <a:cubicBezTo>
                      <a:pt x="0" y="412554"/>
                      <a:pt x="412554" y="0"/>
                      <a:pt x="921466" y="0"/>
                    </a:cubicBezTo>
                    <a:close/>
                  </a:path>
                </a:pathLst>
              </a:custGeom>
            </p:spPr>
          </p:pic>
          <p:sp>
            <p:nvSpPr>
              <p:cNvPr id="94" name="文本框 19"/>
              <p:cNvSpPr txBox="1"/>
              <p:nvPr/>
            </p:nvSpPr>
            <p:spPr>
              <a:xfrm>
                <a:off x="2251348" y="4417074"/>
                <a:ext cx="131651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5" name="文本框 26"/>
              <p:cNvSpPr txBox="1"/>
              <p:nvPr/>
            </p:nvSpPr>
            <p:spPr>
              <a:xfrm>
                <a:off x="2342269" y="3845227"/>
                <a:ext cx="1309974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34</a:t>
                </a:r>
                <a:r>
                  <a:rPr lang="en-US" altLang="zh-CN" sz="3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%</a:t>
                </a:r>
                <a:endParaRPr lang="zh-CN" altLang="en-US" sz="44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7183749" y="3697658"/>
            <a:ext cx="1490257" cy="1404414"/>
            <a:chOff x="7722985" y="4479311"/>
            <a:chExt cx="1490257" cy="1404414"/>
          </a:xfrm>
        </p:grpSpPr>
        <p:cxnSp>
          <p:nvCxnSpPr>
            <p:cNvPr id="97" name="直接连接符 96"/>
            <p:cNvCxnSpPr/>
            <p:nvPr/>
          </p:nvCxnSpPr>
          <p:spPr>
            <a:xfrm>
              <a:off x="7722985" y="4479311"/>
              <a:ext cx="239179" cy="13681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8" name="组合 97"/>
            <p:cNvGrpSpPr/>
            <p:nvPr/>
          </p:nvGrpSpPr>
          <p:grpSpPr>
            <a:xfrm>
              <a:off x="7848404" y="4545830"/>
              <a:ext cx="1364838" cy="1337895"/>
              <a:chOff x="7848404" y="4545830"/>
              <a:chExt cx="1364838" cy="1337895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7875347" y="4545830"/>
                <a:ext cx="1337895" cy="1337895"/>
              </a:xfrm>
              <a:prstGeom prst="ellipse">
                <a:avLst/>
              </a:prstGeom>
              <a:solidFill>
                <a:srgbClr val="1B54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cs typeface="+mn-ea"/>
                  <a:sym typeface="+mn-lt"/>
                </a:endParaRPr>
              </a:p>
            </p:txBody>
          </p:sp>
          <p:sp>
            <p:nvSpPr>
              <p:cNvPr id="100" name="文本框 22"/>
              <p:cNvSpPr txBox="1"/>
              <p:nvPr/>
            </p:nvSpPr>
            <p:spPr>
              <a:xfrm>
                <a:off x="7848404" y="5230391"/>
                <a:ext cx="131651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1" name="文本框 33"/>
              <p:cNvSpPr txBox="1"/>
              <p:nvPr/>
            </p:nvSpPr>
            <p:spPr>
              <a:xfrm>
                <a:off x="7963391" y="4657538"/>
                <a:ext cx="109036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45</a:t>
                </a:r>
                <a:r>
                  <a:rPr lang="en-US" altLang="zh-CN" sz="28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%</a:t>
                </a:r>
                <a:endParaRPr lang="zh-CN" altLang="en-US" sz="3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2" name="组合 101"/>
          <p:cNvGrpSpPr/>
          <p:nvPr/>
        </p:nvGrpSpPr>
        <p:grpSpPr>
          <a:xfrm>
            <a:off x="8746066" y="2404516"/>
            <a:ext cx="1316514" cy="1716772"/>
            <a:chOff x="9087174" y="2610430"/>
            <a:chExt cx="1316514" cy="1716772"/>
          </a:xfrm>
        </p:grpSpPr>
        <p:cxnSp>
          <p:nvCxnSpPr>
            <p:cNvPr id="103" name="直接连接符 102"/>
            <p:cNvCxnSpPr/>
            <p:nvPr/>
          </p:nvCxnSpPr>
          <p:spPr>
            <a:xfrm flipV="1">
              <a:off x="9152174" y="3889517"/>
              <a:ext cx="288783" cy="4376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4" name="组合 103"/>
            <p:cNvGrpSpPr/>
            <p:nvPr/>
          </p:nvGrpSpPr>
          <p:grpSpPr>
            <a:xfrm>
              <a:off x="9087174" y="2610430"/>
              <a:ext cx="1316514" cy="1314593"/>
              <a:chOff x="9087174" y="2610430"/>
              <a:chExt cx="1316514" cy="1314593"/>
            </a:xfrm>
          </p:grpSpPr>
          <p:pic>
            <p:nvPicPr>
              <p:cNvPr id="105" name="图片 104"/>
              <p:cNvPicPr>
                <a:picLocks noChangeAspect="1"/>
              </p:cNvPicPr>
              <p:nvPr/>
            </p:nvPicPr>
            <p:blipFill rotWithShape="1">
              <a:blip r:embed="rId2" cstate="screen">
                <a:grayscl/>
              </a:blip>
              <a:srcRect/>
              <a:stretch>
                <a:fillRect/>
              </a:stretch>
            </p:blipFill>
            <p:spPr>
              <a:xfrm>
                <a:off x="9087174" y="2610430"/>
                <a:ext cx="1314593" cy="1314593"/>
              </a:xfrm>
              <a:custGeom>
                <a:avLst/>
                <a:gdLst>
                  <a:gd name="connsiteX0" fmla="*/ 518278 w 1036556"/>
                  <a:gd name="connsiteY0" fmla="*/ 0 h 1036556"/>
                  <a:gd name="connsiteX1" fmla="*/ 1036556 w 1036556"/>
                  <a:gd name="connsiteY1" fmla="*/ 518278 h 1036556"/>
                  <a:gd name="connsiteX2" fmla="*/ 518278 w 1036556"/>
                  <a:gd name="connsiteY2" fmla="*/ 1036556 h 1036556"/>
                  <a:gd name="connsiteX3" fmla="*/ 0 w 1036556"/>
                  <a:gd name="connsiteY3" fmla="*/ 518278 h 1036556"/>
                  <a:gd name="connsiteX4" fmla="*/ 518278 w 1036556"/>
                  <a:gd name="connsiteY4" fmla="*/ 0 h 1036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36556" h="1036556">
                    <a:moveTo>
                      <a:pt x="518278" y="0"/>
                    </a:moveTo>
                    <a:cubicBezTo>
                      <a:pt x="804515" y="0"/>
                      <a:pt x="1036556" y="232041"/>
                      <a:pt x="1036556" y="518278"/>
                    </a:cubicBezTo>
                    <a:cubicBezTo>
                      <a:pt x="1036556" y="804515"/>
                      <a:pt x="804515" y="1036556"/>
                      <a:pt x="518278" y="1036556"/>
                    </a:cubicBezTo>
                    <a:cubicBezTo>
                      <a:pt x="232041" y="1036556"/>
                      <a:pt x="0" y="804515"/>
                      <a:pt x="0" y="518278"/>
                    </a:cubicBezTo>
                    <a:cubicBezTo>
                      <a:pt x="0" y="232041"/>
                      <a:pt x="232041" y="0"/>
                      <a:pt x="518278" y="0"/>
                    </a:cubicBezTo>
                    <a:close/>
                  </a:path>
                </a:pathLst>
              </a:custGeom>
            </p:spPr>
          </p:pic>
          <p:sp>
            <p:nvSpPr>
              <p:cNvPr id="106" name="文本框 24"/>
              <p:cNvSpPr txBox="1"/>
              <p:nvPr/>
            </p:nvSpPr>
            <p:spPr>
              <a:xfrm>
                <a:off x="9087174" y="3276383"/>
                <a:ext cx="131651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" name="文本框 34"/>
              <p:cNvSpPr txBox="1"/>
              <p:nvPr/>
            </p:nvSpPr>
            <p:spPr>
              <a:xfrm>
                <a:off x="9236180" y="2778859"/>
                <a:ext cx="109036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6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15</a:t>
                </a:r>
                <a:r>
                  <a:rPr lang="en-US" altLang="zh-CN" sz="28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%</a:t>
                </a:r>
                <a:endParaRPr lang="zh-CN" altLang="en-US" sz="36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3241766" y="2270269"/>
            <a:ext cx="1142604" cy="810098"/>
            <a:chOff x="2876493" y="1771303"/>
            <a:chExt cx="1142604" cy="810098"/>
          </a:xfrm>
        </p:grpSpPr>
        <p:sp>
          <p:nvSpPr>
            <p:cNvPr id="109" name="椭圆 108"/>
            <p:cNvSpPr/>
            <p:nvPr/>
          </p:nvSpPr>
          <p:spPr>
            <a:xfrm>
              <a:off x="2876493" y="1771303"/>
              <a:ext cx="771393" cy="771393"/>
            </a:xfrm>
            <a:prstGeom prst="ellipse">
              <a:avLst/>
            </a:prstGeom>
            <a:solidFill>
              <a:srgbClr val="1B54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cxnSp>
          <p:nvCxnSpPr>
            <p:cNvPr id="110" name="直接连接符 109"/>
            <p:cNvCxnSpPr/>
            <p:nvPr/>
          </p:nvCxnSpPr>
          <p:spPr>
            <a:xfrm>
              <a:off x="3612170" y="2351880"/>
              <a:ext cx="406927" cy="22952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文本框 35"/>
            <p:cNvSpPr txBox="1"/>
            <p:nvPr/>
          </p:nvSpPr>
          <p:spPr>
            <a:xfrm>
              <a:off x="2899751" y="1831688"/>
              <a:ext cx="724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cs typeface="+mn-ea"/>
                  <a:sym typeface="+mn-lt"/>
                </a:rPr>
                <a:t>9</a:t>
              </a:r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%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4523409" y="2320025"/>
            <a:ext cx="2535931" cy="2535930"/>
            <a:chOff x="3930087" y="1527162"/>
            <a:chExt cx="4086110" cy="4086109"/>
          </a:xfrm>
        </p:grpSpPr>
        <p:sp>
          <p:nvSpPr>
            <p:cNvPr id="113" name="椭圆 112"/>
            <p:cNvSpPr/>
            <p:nvPr/>
          </p:nvSpPr>
          <p:spPr>
            <a:xfrm>
              <a:off x="3930087" y="1527162"/>
              <a:ext cx="4086110" cy="4086109"/>
            </a:xfrm>
            <a:prstGeom prst="ellipse">
              <a:avLst/>
            </a:prstGeom>
            <a:solidFill>
              <a:srgbClr val="CABB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+mn-ea"/>
                <a:sym typeface="+mn-lt"/>
              </a:endParaRPr>
            </a:p>
          </p:txBody>
        </p:sp>
        <p:sp>
          <p:nvSpPr>
            <p:cNvPr id="114" name="矩形 113"/>
            <p:cNvSpPr/>
            <p:nvPr/>
          </p:nvSpPr>
          <p:spPr>
            <a:xfrm>
              <a:off x="4611806" y="3746923"/>
              <a:ext cx="2651766" cy="1512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Supporters say that the ease of use of presentation software can save a lot of time</a:t>
              </a:r>
              <a:endParaRPr lang="en-US" altLang="zh-CN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5" name="文本框 32"/>
            <p:cNvSpPr txBox="1"/>
            <p:nvPr/>
          </p:nvSpPr>
          <p:spPr>
            <a:xfrm>
              <a:off x="4657824" y="3059189"/>
              <a:ext cx="2576491" cy="6446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cs typeface="+mn-ea"/>
                  <a:sym typeface="+mn-lt"/>
                </a:rPr>
                <a:t>TEXT HERE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6" name="Sitemap"/>
            <p:cNvSpPr>
              <a:spLocks noEditPoints="1"/>
            </p:cNvSpPr>
            <p:nvPr/>
          </p:nvSpPr>
          <p:spPr bwMode="auto">
            <a:xfrm>
              <a:off x="5351049" y="1882839"/>
              <a:ext cx="1190038" cy="1033110"/>
            </a:xfrm>
            <a:custGeom>
              <a:avLst/>
              <a:gdLst>
                <a:gd name="T0" fmla="*/ 147 w 396"/>
                <a:gd name="T1" fmla="*/ 5 h 340"/>
                <a:gd name="T2" fmla="*/ 142 w 396"/>
                <a:gd name="T3" fmla="*/ 96 h 340"/>
                <a:gd name="T4" fmla="*/ 157 w 396"/>
                <a:gd name="T5" fmla="*/ 110 h 340"/>
                <a:gd name="T6" fmla="*/ 248 w 396"/>
                <a:gd name="T7" fmla="*/ 106 h 340"/>
                <a:gd name="T8" fmla="*/ 253 w 396"/>
                <a:gd name="T9" fmla="*/ 15 h 340"/>
                <a:gd name="T10" fmla="*/ 238 w 396"/>
                <a:gd name="T11" fmla="*/ 0 h 340"/>
                <a:gd name="T12" fmla="*/ 159 w 396"/>
                <a:gd name="T13" fmla="*/ 17 h 340"/>
                <a:gd name="T14" fmla="*/ 236 w 396"/>
                <a:gd name="T15" fmla="*/ 93 h 340"/>
                <a:gd name="T16" fmla="*/ 159 w 396"/>
                <a:gd name="T17" fmla="*/ 17 h 340"/>
                <a:gd name="T18" fmla="*/ 189 w 396"/>
                <a:gd name="T19" fmla="*/ 120 h 340"/>
                <a:gd name="T20" fmla="*/ 63 w 396"/>
                <a:gd name="T21" fmla="*/ 163 h 340"/>
                <a:gd name="T22" fmla="*/ 54 w 396"/>
                <a:gd name="T23" fmla="*/ 220 h 340"/>
                <a:gd name="T24" fmla="*/ 71 w 396"/>
                <a:gd name="T25" fmla="*/ 181 h 340"/>
                <a:gd name="T26" fmla="*/ 189 w 396"/>
                <a:gd name="T27" fmla="*/ 220 h 340"/>
                <a:gd name="T28" fmla="*/ 207 w 396"/>
                <a:gd name="T29" fmla="*/ 181 h 340"/>
                <a:gd name="T30" fmla="*/ 325 w 396"/>
                <a:gd name="T31" fmla="*/ 220 h 340"/>
                <a:gd name="T32" fmla="*/ 342 w 396"/>
                <a:gd name="T33" fmla="*/ 172 h 340"/>
                <a:gd name="T34" fmla="*/ 207 w 396"/>
                <a:gd name="T35" fmla="*/ 163 h 340"/>
                <a:gd name="T36" fmla="*/ 198 w 396"/>
                <a:gd name="T37" fmla="*/ 111 h 340"/>
                <a:gd name="T38" fmla="*/ 5 w 396"/>
                <a:gd name="T39" fmla="*/ 234 h 340"/>
                <a:gd name="T40" fmla="*/ 0 w 396"/>
                <a:gd name="T41" fmla="*/ 326 h 340"/>
                <a:gd name="T42" fmla="*/ 15 w 396"/>
                <a:gd name="T43" fmla="*/ 340 h 340"/>
                <a:gd name="T44" fmla="*/ 105 w 396"/>
                <a:gd name="T45" fmla="*/ 336 h 340"/>
                <a:gd name="T46" fmla="*/ 110 w 396"/>
                <a:gd name="T47" fmla="*/ 245 h 340"/>
                <a:gd name="T48" fmla="*/ 96 w 396"/>
                <a:gd name="T49" fmla="*/ 231 h 340"/>
                <a:gd name="T50" fmla="*/ 157 w 396"/>
                <a:gd name="T51" fmla="*/ 231 h 340"/>
                <a:gd name="T52" fmla="*/ 142 w 396"/>
                <a:gd name="T53" fmla="*/ 245 h 340"/>
                <a:gd name="T54" fmla="*/ 148 w 396"/>
                <a:gd name="T55" fmla="*/ 336 h 340"/>
                <a:gd name="T56" fmla="*/ 238 w 396"/>
                <a:gd name="T57" fmla="*/ 340 h 340"/>
                <a:gd name="T58" fmla="*/ 253 w 396"/>
                <a:gd name="T59" fmla="*/ 326 h 340"/>
                <a:gd name="T60" fmla="*/ 248 w 396"/>
                <a:gd name="T61" fmla="*/ 234 h 340"/>
                <a:gd name="T62" fmla="*/ 157 w 396"/>
                <a:gd name="T63" fmla="*/ 231 h 340"/>
                <a:gd name="T64" fmla="*/ 290 w 396"/>
                <a:gd name="T65" fmla="*/ 234 h 340"/>
                <a:gd name="T66" fmla="*/ 286 w 396"/>
                <a:gd name="T67" fmla="*/ 326 h 340"/>
                <a:gd name="T68" fmla="*/ 300 w 396"/>
                <a:gd name="T69" fmla="*/ 340 h 340"/>
                <a:gd name="T70" fmla="*/ 390 w 396"/>
                <a:gd name="T71" fmla="*/ 336 h 340"/>
                <a:gd name="T72" fmla="*/ 396 w 396"/>
                <a:gd name="T73" fmla="*/ 245 h 340"/>
                <a:gd name="T74" fmla="*/ 381 w 396"/>
                <a:gd name="T75" fmla="*/ 231 h 340"/>
                <a:gd name="T76" fmla="*/ 17 w 396"/>
                <a:gd name="T77" fmla="*/ 248 h 340"/>
                <a:gd name="T78" fmla="*/ 93 w 396"/>
                <a:gd name="T79" fmla="*/ 323 h 340"/>
                <a:gd name="T80" fmla="*/ 17 w 396"/>
                <a:gd name="T81" fmla="*/ 248 h 340"/>
                <a:gd name="T82" fmla="*/ 236 w 396"/>
                <a:gd name="T83" fmla="*/ 248 h 340"/>
                <a:gd name="T84" fmla="*/ 159 w 396"/>
                <a:gd name="T85" fmla="*/ 323 h 340"/>
                <a:gd name="T86" fmla="*/ 303 w 396"/>
                <a:gd name="T87" fmla="*/ 248 h 340"/>
                <a:gd name="T88" fmla="*/ 379 w 396"/>
                <a:gd name="T89" fmla="*/ 323 h 340"/>
                <a:gd name="T90" fmla="*/ 303 w 396"/>
                <a:gd name="T91" fmla="*/ 248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96" h="340">
                  <a:moveTo>
                    <a:pt x="157" y="0"/>
                  </a:moveTo>
                  <a:cubicBezTo>
                    <a:pt x="153" y="0"/>
                    <a:pt x="149" y="2"/>
                    <a:pt x="147" y="5"/>
                  </a:cubicBezTo>
                  <a:cubicBezTo>
                    <a:pt x="144" y="7"/>
                    <a:pt x="142" y="11"/>
                    <a:pt x="142" y="15"/>
                  </a:cubicBezTo>
                  <a:lnTo>
                    <a:pt x="142" y="96"/>
                  </a:lnTo>
                  <a:cubicBezTo>
                    <a:pt x="142" y="100"/>
                    <a:pt x="144" y="104"/>
                    <a:pt x="147" y="106"/>
                  </a:cubicBezTo>
                  <a:cubicBezTo>
                    <a:pt x="149" y="109"/>
                    <a:pt x="153" y="110"/>
                    <a:pt x="157" y="110"/>
                  </a:cubicBezTo>
                  <a:lnTo>
                    <a:pt x="238" y="110"/>
                  </a:lnTo>
                  <a:cubicBezTo>
                    <a:pt x="242" y="110"/>
                    <a:pt x="246" y="109"/>
                    <a:pt x="248" y="106"/>
                  </a:cubicBezTo>
                  <a:cubicBezTo>
                    <a:pt x="251" y="104"/>
                    <a:pt x="253" y="100"/>
                    <a:pt x="253" y="96"/>
                  </a:cubicBezTo>
                  <a:lnTo>
                    <a:pt x="253" y="15"/>
                  </a:lnTo>
                  <a:cubicBezTo>
                    <a:pt x="253" y="11"/>
                    <a:pt x="251" y="7"/>
                    <a:pt x="248" y="5"/>
                  </a:cubicBezTo>
                  <a:cubicBezTo>
                    <a:pt x="246" y="2"/>
                    <a:pt x="242" y="0"/>
                    <a:pt x="238" y="0"/>
                  </a:cubicBezTo>
                  <a:lnTo>
                    <a:pt x="157" y="0"/>
                  </a:lnTo>
                  <a:close/>
                  <a:moveTo>
                    <a:pt x="159" y="17"/>
                  </a:moveTo>
                  <a:lnTo>
                    <a:pt x="236" y="17"/>
                  </a:lnTo>
                  <a:lnTo>
                    <a:pt x="236" y="93"/>
                  </a:lnTo>
                  <a:lnTo>
                    <a:pt x="159" y="93"/>
                  </a:lnTo>
                  <a:lnTo>
                    <a:pt x="159" y="17"/>
                  </a:lnTo>
                  <a:close/>
                  <a:moveTo>
                    <a:pt x="198" y="111"/>
                  </a:moveTo>
                  <a:cubicBezTo>
                    <a:pt x="193" y="111"/>
                    <a:pt x="189" y="116"/>
                    <a:pt x="189" y="120"/>
                  </a:cubicBezTo>
                  <a:lnTo>
                    <a:pt x="189" y="163"/>
                  </a:lnTo>
                  <a:lnTo>
                    <a:pt x="63" y="163"/>
                  </a:lnTo>
                  <a:cubicBezTo>
                    <a:pt x="59" y="163"/>
                    <a:pt x="54" y="168"/>
                    <a:pt x="54" y="172"/>
                  </a:cubicBezTo>
                  <a:lnTo>
                    <a:pt x="54" y="220"/>
                  </a:lnTo>
                  <a:cubicBezTo>
                    <a:pt x="54" y="229"/>
                    <a:pt x="72" y="229"/>
                    <a:pt x="71" y="220"/>
                  </a:cubicBezTo>
                  <a:lnTo>
                    <a:pt x="71" y="181"/>
                  </a:lnTo>
                  <a:lnTo>
                    <a:pt x="189" y="181"/>
                  </a:lnTo>
                  <a:lnTo>
                    <a:pt x="189" y="220"/>
                  </a:lnTo>
                  <a:cubicBezTo>
                    <a:pt x="189" y="229"/>
                    <a:pt x="207" y="229"/>
                    <a:pt x="207" y="220"/>
                  </a:cubicBezTo>
                  <a:lnTo>
                    <a:pt x="207" y="181"/>
                  </a:lnTo>
                  <a:lnTo>
                    <a:pt x="325" y="181"/>
                  </a:lnTo>
                  <a:lnTo>
                    <a:pt x="325" y="220"/>
                  </a:lnTo>
                  <a:cubicBezTo>
                    <a:pt x="325" y="229"/>
                    <a:pt x="342" y="229"/>
                    <a:pt x="342" y="220"/>
                  </a:cubicBezTo>
                  <a:lnTo>
                    <a:pt x="342" y="172"/>
                  </a:lnTo>
                  <a:cubicBezTo>
                    <a:pt x="342" y="168"/>
                    <a:pt x="337" y="163"/>
                    <a:pt x="333" y="163"/>
                  </a:cubicBezTo>
                  <a:lnTo>
                    <a:pt x="207" y="163"/>
                  </a:lnTo>
                  <a:lnTo>
                    <a:pt x="207" y="120"/>
                  </a:lnTo>
                  <a:cubicBezTo>
                    <a:pt x="207" y="115"/>
                    <a:pt x="202" y="111"/>
                    <a:pt x="198" y="111"/>
                  </a:cubicBezTo>
                  <a:close/>
                  <a:moveTo>
                    <a:pt x="15" y="231"/>
                  </a:moveTo>
                  <a:cubicBezTo>
                    <a:pt x="12" y="231"/>
                    <a:pt x="8" y="232"/>
                    <a:pt x="5" y="234"/>
                  </a:cubicBezTo>
                  <a:cubicBezTo>
                    <a:pt x="2" y="237"/>
                    <a:pt x="0" y="241"/>
                    <a:pt x="0" y="245"/>
                  </a:cubicBezTo>
                  <a:lnTo>
                    <a:pt x="0" y="326"/>
                  </a:lnTo>
                  <a:cubicBezTo>
                    <a:pt x="0" y="330"/>
                    <a:pt x="3" y="334"/>
                    <a:pt x="6" y="336"/>
                  </a:cubicBezTo>
                  <a:cubicBezTo>
                    <a:pt x="8" y="339"/>
                    <a:pt x="12" y="340"/>
                    <a:pt x="15" y="340"/>
                  </a:cubicBezTo>
                  <a:lnTo>
                    <a:pt x="96" y="340"/>
                  </a:lnTo>
                  <a:cubicBezTo>
                    <a:pt x="99" y="340"/>
                    <a:pt x="103" y="339"/>
                    <a:pt x="105" y="336"/>
                  </a:cubicBezTo>
                  <a:cubicBezTo>
                    <a:pt x="108" y="334"/>
                    <a:pt x="110" y="330"/>
                    <a:pt x="110" y="326"/>
                  </a:cubicBezTo>
                  <a:lnTo>
                    <a:pt x="110" y="245"/>
                  </a:lnTo>
                  <a:cubicBezTo>
                    <a:pt x="110" y="241"/>
                    <a:pt x="109" y="237"/>
                    <a:pt x="106" y="234"/>
                  </a:cubicBezTo>
                  <a:cubicBezTo>
                    <a:pt x="103" y="232"/>
                    <a:pt x="99" y="231"/>
                    <a:pt x="96" y="231"/>
                  </a:cubicBezTo>
                  <a:lnTo>
                    <a:pt x="15" y="231"/>
                  </a:lnTo>
                  <a:close/>
                  <a:moveTo>
                    <a:pt x="157" y="231"/>
                  </a:moveTo>
                  <a:cubicBezTo>
                    <a:pt x="154" y="231"/>
                    <a:pt x="150" y="232"/>
                    <a:pt x="147" y="234"/>
                  </a:cubicBezTo>
                  <a:cubicBezTo>
                    <a:pt x="144" y="237"/>
                    <a:pt x="142" y="241"/>
                    <a:pt x="142" y="245"/>
                  </a:cubicBezTo>
                  <a:lnTo>
                    <a:pt x="142" y="326"/>
                  </a:lnTo>
                  <a:cubicBezTo>
                    <a:pt x="142" y="330"/>
                    <a:pt x="145" y="334"/>
                    <a:pt x="148" y="336"/>
                  </a:cubicBezTo>
                  <a:cubicBezTo>
                    <a:pt x="150" y="339"/>
                    <a:pt x="154" y="340"/>
                    <a:pt x="157" y="340"/>
                  </a:cubicBezTo>
                  <a:lnTo>
                    <a:pt x="238" y="340"/>
                  </a:lnTo>
                  <a:cubicBezTo>
                    <a:pt x="241" y="340"/>
                    <a:pt x="245" y="339"/>
                    <a:pt x="247" y="336"/>
                  </a:cubicBezTo>
                  <a:cubicBezTo>
                    <a:pt x="250" y="334"/>
                    <a:pt x="253" y="330"/>
                    <a:pt x="253" y="326"/>
                  </a:cubicBezTo>
                  <a:lnTo>
                    <a:pt x="253" y="245"/>
                  </a:lnTo>
                  <a:cubicBezTo>
                    <a:pt x="253" y="241"/>
                    <a:pt x="251" y="237"/>
                    <a:pt x="248" y="234"/>
                  </a:cubicBezTo>
                  <a:cubicBezTo>
                    <a:pt x="245" y="232"/>
                    <a:pt x="241" y="231"/>
                    <a:pt x="238" y="231"/>
                  </a:cubicBezTo>
                  <a:lnTo>
                    <a:pt x="157" y="231"/>
                  </a:lnTo>
                  <a:close/>
                  <a:moveTo>
                    <a:pt x="300" y="231"/>
                  </a:moveTo>
                  <a:cubicBezTo>
                    <a:pt x="297" y="231"/>
                    <a:pt x="293" y="232"/>
                    <a:pt x="290" y="234"/>
                  </a:cubicBezTo>
                  <a:cubicBezTo>
                    <a:pt x="287" y="237"/>
                    <a:pt x="286" y="241"/>
                    <a:pt x="286" y="245"/>
                  </a:cubicBezTo>
                  <a:lnTo>
                    <a:pt x="286" y="326"/>
                  </a:lnTo>
                  <a:cubicBezTo>
                    <a:pt x="286" y="330"/>
                    <a:pt x="288" y="334"/>
                    <a:pt x="291" y="336"/>
                  </a:cubicBezTo>
                  <a:cubicBezTo>
                    <a:pt x="293" y="339"/>
                    <a:pt x="297" y="340"/>
                    <a:pt x="300" y="340"/>
                  </a:cubicBezTo>
                  <a:lnTo>
                    <a:pt x="381" y="340"/>
                  </a:lnTo>
                  <a:cubicBezTo>
                    <a:pt x="384" y="340"/>
                    <a:pt x="388" y="339"/>
                    <a:pt x="390" y="336"/>
                  </a:cubicBezTo>
                  <a:cubicBezTo>
                    <a:pt x="393" y="334"/>
                    <a:pt x="396" y="330"/>
                    <a:pt x="396" y="326"/>
                  </a:cubicBezTo>
                  <a:lnTo>
                    <a:pt x="396" y="245"/>
                  </a:lnTo>
                  <a:cubicBezTo>
                    <a:pt x="396" y="241"/>
                    <a:pt x="394" y="237"/>
                    <a:pt x="391" y="234"/>
                  </a:cubicBezTo>
                  <a:cubicBezTo>
                    <a:pt x="388" y="232"/>
                    <a:pt x="384" y="231"/>
                    <a:pt x="381" y="231"/>
                  </a:cubicBezTo>
                  <a:lnTo>
                    <a:pt x="300" y="231"/>
                  </a:lnTo>
                  <a:close/>
                  <a:moveTo>
                    <a:pt x="17" y="248"/>
                  </a:moveTo>
                  <a:lnTo>
                    <a:pt x="93" y="248"/>
                  </a:lnTo>
                  <a:lnTo>
                    <a:pt x="93" y="323"/>
                  </a:lnTo>
                  <a:lnTo>
                    <a:pt x="17" y="323"/>
                  </a:lnTo>
                  <a:lnTo>
                    <a:pt x="17" y="248"/>
                  </a:lnTo>
                  <a:close/>
                  <a:moveTo>
                    <a:pt x="159" y="248"/>
                  </a:moveTo>
                  <a:lnTo>
                    <a:pt x="236" y="248"/>
                  </a:lnTo>
                  <a:lnTo>
                    <a:pt x="236" y="323"/>
                  </a:lnTo>
                  <a:lnTo>
                    <a:pt x="159" y="323"/>
                  </a:lnTo>
                  <a:lnTo>
                    <a:pt x="159" y="248"/>
                  </a:lnTo>
                  <a:close/>
                  <a:moveTo>
                    <a:pt x="303" y="248"/>
                  </a:moveTo>
                  <a:lnTo>
                    <a:pt x="379" y="248"/>
                  </a:lnTo>
                  <a:lnTo>
                    <a:pt x="379" y="323"/>
                  </a:lnTo>
                  <a:lnTo>
                    <a:pt x="303" y="323"/>
                  </a:lnTo>
                  <a:lnTo>
                    <a:pt x="303" y="248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000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66" grpId="0"/>
      <p:bldP spid="69" grpId="0"/>
      <p:bldP spid="70" grpId="0"/>
      <p:bldP spid="71" grpId="0"/>
      <p:bldP spid="7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365"/>
          <p:cNvSpPr>
            <a:spLocks noChangeArrowheads="1"/>
          </p:cNvSpPr>
          <p:nvPr/>
        </p:nvSpPr>
        <p:spPr bwMode="auto">
          <a:xfrm>
            <a:off x="4897922" y="1486455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产业结构</a:t>
            </a:r>
            <a:endParaRPr lang="zh-CN" altLang="en-US" sz="32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50" name="372"/>
          <p:cNvCxnSpPr>
            <a:cxnSpLocks noChangeShapeType="1"/>
          </p:cNvCxnSpPr>
          <p:nvPr/>
        </p:nvCxnSpPr>
        <p:spPr bwMode="auto">
          <a:xfrm>
            <a:off x="3861236" y="2118885"/>
            <a:ext cx="3905250" cy="9525"/>
          </a:xfrm>
          <a:prstGeom prst="line">
            <a:avLst/>
          </a:prstGeom>
          <a:noFill/>
          <a:ln w="6350">
            <a:solidFill>
              <a:srgbClr val="574F1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Rounded Rectangle 3"/>
          <p:cNvSpPr/>
          <p:nvPr/>
        </p:nvSpPr>
        <p:spPr>
          <a:xfrm>
            <a:off x="2294977" y="2332951"/>
            <a:ext cx="2016642" cy="2439287"/>
          </a:xfrm>
          <a:prstGeom prst="roundRect">
            <a:avLst>
              <a:gd name="adj" fmla="val 2738"/>
            </a:avLst>
          </a:prstGeom>
          <a:noFill/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Rectangle 5"/>
          <p:cNvSpPr/>
          <p:nvPr/>
        </p:nvSpPr>
        <p:spPr>
          <a:xfrm>
            <a:off x="2454141" y="2558040"/>
            <a:ext cx="1698313" cy="1873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endParaRPr lang="en-US" sz="20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Design and </a:t>
            </a:r>
            <a:r>
              <a:rPr lang="en-US" sz="1000" b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Illsutartions</a:t>
            </a:r>
            <a:endParaRPr 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endParaRPr 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Assertively unleash flexible technology whereas equity invested internal</a:t>
            </a:r>
            <a:endParaRPr 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Rounded Rectangle 7"/>
          <p:cNvSpPr/>
          <p:nvPr/>
        </p:nvSpPr>
        <p:spPr>
          <a:xfrm>
            <a:off x="4963479" y="2332951"/>
            <a:ext cx="2016642" cy="2439287"/>
          </a:xfrm>
          <a:prstGeom prst="roundRect">
            <a:avLst>
              <a:gd name="adj" fmla="val 2738"/>
            </a:avLst>
          </a:prstGeom>
          <a:noFill/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Rectangle 8"/>
          <p:cNvSpPr/>
          <p:nvPr/>
        </p:nvSpPr>
        <p:spPr>
          <a:xfrm>
            <a:off x="5122643" y="2558040"/>
            <a:ext cx="1698313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endParaRPr lang="en-US" sz="2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Business </a:t>
            </a:r>
            <a:r>
              <a:rPr lang="en-US" sz="1000" b="1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Proejct</a:t>
            </a:r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&amp; Plan</a:t>
            </a:r>
            <a:endParaRPr 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endParaRPr 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Assertively unleash flexible technology whereas equity invested internal</a:t>
            </a:r>
            <a:endParaRPr 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Rounded Rectangle 10"/>
          <p:cNvSpPr/>
          <p:nvPr/>
        </p:nvSpPr>
        <p:spPr>
          <a:xfrm>
            <a:off x="7631981" y="2328520"/>
            <a:ext cx="2016642" cy="2439287"/>
          </a:xfrm>
          <a:prstGeom prst="roundRect">
            <a:avLst>
              <a:gd name="adj" fmla="val 2738"/>
            </a:avLst>
          </a:prstGeom>
          <a:noFill/>
          <a:ln w="31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Rectangle 11"/>
          <p:cNvSpPr/>
          <p:nvPr/>
        </p:nvSpPr>
        <p:spPr>
          <a:xfrm>
            <a:off x="7791145" y="2553609"/>
            <a:ext cx="1698313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endParaRPr lang="en-US" sz="2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en-US" sz="1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Marketing &amp; Analysis</a:t>
            </a:r>
            <a:endParaRPr 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endParaRPr 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Assertively unleash flexible technology whereas equity invested internal</a:t>
            </a:r>
            <a:endParaRPr 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Freeform 69"/>
          <p:cNvSpPr>
            <a:spLocks noEditPoints="1"/>
          </p:cNvSpPr>
          <p:nvPr/>
        </p:nvSpPr>
        <p:spPr bwMode="auto">
          <a:xfrm>
            <a:off x="5730023" y="2535666"/>
            <a:ext cx="483554" cy="320099"/>
          </a:xfrm>
          <a:custGeom>
            <a:avLst/>
            <a:gdLst>
              <a:gd name="T0" fmla="*/ 23 w 105"/>
              <a:gd name="T1" fmla="*/ 48 h 70"/>
              <a:gd name="T2" fmla="*/ 12 w 105"/>
              <a:gd name="T3" fmla="*/ 59 h 70"/>
              <a:gd name="T4" fmla="*/ 23 w 105"/>
              <a:gd name="T5" fmla="*/ 70 h 70"/>
              <a:gd name="T6" fmla="*/ 34 w 105"/>
              <a:gd name="T7" fmla="*/ 59 h 70"/>
              <a:gd name="T8" fmla="*/ 23 w 105"/>
              <a:gd name="T9" fmla="*/ 48 h 70"/>
              <a:gd name="T10" fmla="*/ 82 w 105"/>
              <a:gd name="T11" fmla="*/ 48 h 70"/>
              <a:gd name="T12" fmla="*/ 71 w 105"/>
              <a:gd name="T13" fmla="*/ 59 h 70"/>
              <a:gd name="T14" fmla="*/ 82 w 105"/>
              <a:gd name="T15" fmla="*/ 70 h 70"/>
              <a:gd name="T16" fmla="*/ 93 w 105"/>
              <a:gd name="T17" fmla="*/ 59 h 70"/>
              <a:gd name="T18" fmla="*/ 82 w 105"/>
              <a:gd name="T19" fmla="*/ 48 h 70"/>
              <a:gd name="T20" fmla="*/ 101 w 105"/>
              <a:gd name="T21" fmla="*/ 31 h 70"/>
              <a:gd name="T22" fmla="*/ 80 w 105"/>
              <a:gd name="T23" fmla="*/ 31 h 70"/>
              <a:gd name="T24" fmla="*/ 75 w 105"/>
              <a:gd name="T25" fmla="*/ 18 h 70"/>
              <a:gd name="T26" fmla="*/ 66 w 105"/>
              <a:gd name="T27" fmla="*/ 5 h 70"/>
              <a:gd name="T28" fmla="*/ 43 w 105"/>
              <a:gd name="T29" fmla="*/ 0 h 70"/>
              <a:gd name="T30" fmla="*/ 27 w 105"/>
              <a:gd name="T31" fmla="*/ 2 h 70"/>
              <a:gd name="T32" fmla="*/ 15 w 105"/>
              <a:gd name="T33" fmla="*/ 31 h 70"/>
              <a:gd name="T34" fmla="*/ 4 w 105"/>
              <a:gd name="T35" fmla="*/ 31 h 70"/>
              <a:gd name="T36" fmla="*/ 0 w 105"/>
              <a:gd name="T37" fmla="*/ 35 h 70"/>
              <a:gd name="T38" fmla="*/ 0 w 105"/>
              <a:gd name="T39" fmla="*/ 53 h 70"/>
              <a:gd name="T40" fmla="*/ 4 w 105"/>
              <a:gd name="T41" fmla="*/ 57 h 70"/>
              <a:gd name="T42" fmla="*/ 10 w 105"/>
              <a:gd name="T43" fmla="*/ 57 h 70"/>
              <a:gd name="T44" fmla="*/ 10 w 105"/>
              <a:gd name="T45" fmla="*/ 57 h 70"/>
              <a:gd name="T46" fmla="*/ 23 w 105"/>
              <a:gd name="T47" fmla="*/ 44 h 70"/>
              <a:gd name="T48" fmla="*/ 36 w 105"/>
              <a:gd name="T49" fmla="*/ 57 h 70"/>
              <a:gd name="T50" fmla="*/ 36 w 105"/>
              <a:gd name="T51" fmla="*/ 57 h 70"/>
              <a:gd name="T52" fmla="*/ 69 w 105"/>
              <a:gd name="T53" fmla="*/ 57 h 70"/>
              <a:gd name="T54" fmla="*/ 69 w 105"/>
              <a:gd name="T55" fmla="*/ 57 h 70"/>
              <a:gd name="T56" fmla="*/ 82 w 105"/>
              <a:gd name="T57" fmla="*/ 44 h 70"/>
              <a:gd name="T58" fmla="*/ 95 w 105"/>
              <a:gd name="T59" fmla="*/ 57 h 70"/>
              <a:gd name="T60" fmla="*/ 95 w 105"/>
              <a:gd name="T61" fmla="*/ 57 h 70"/>
              <a:gd name="T62" fmla="*/ 101 w 105"/>
              <a:gd name="T63" fmla="*/ 57 h 70"/>
              <a:gd name="T64" fmla="*/ 105 w 105"/>
              <a:gd name="T65" fmla="*/ 53 h 70"/>
              <a:gd name="T66" fmla="*/ 105 w 105"/>
              <a:gd name="T67" fmla="*/ 35 h 70"/>
              <a:gd name="T68" fmla="*/ 101 w 105"/>
              <a:gd name="T69" fmla="*/ 31 h 70"/>
              <a:gd name="T70" fmla="*/ 42 w 105"/>
              <a:gd name="T71" fmla="*/ 33 h 70"/>
              <a:gd name="T72" fmla="*/ 20 w 105"/>
              <a:gd name="T73" fmla="*/ 33 h 70"/>
              <a:gd name="T74" fmla="*/ 21 w 105"/>
              <a:gd name="T75" fmla="*/ 16 h 70"/>
              <a:gd name="T76" fmla="*/ 22 w 105"/>
              <a:gd name="T77" fmla="*/ 11 h 70"/>
              <a:gd name="T78" fmla="*/ 30 w 105"/>
              <a:gd name="T79" fmla="*/ 5 h 70"/>
              <a:gd name="T80" fmla="*/ 42 w 105"/>
              <a:gd name="T81" fmla="*/ 5 h 70"/>
              <a:gd name="T82" fmla="*/ 42 w 105"/>
              <a:gd name="T83" fmla="*/ 33 h 70"/>
              <a:gd name="T84" fmla="*/ 46 w 105"/>
              <a:gd name="T85" fmla="*/ 33 h 70"/>
              <a:gd name="T86" fmla="*/ 46 w 105"/>
              <a:gd name="T87" fmla="*/ 5 h 70"/>
              <a:gd name="T88" fmla="*/ 58 w 105"/>
              <a:gd name="T89" fmla="*/ 5 h 70"/>
              <a:gd name="T90" fmla="*/ 75 w 105"/>
              <a:gd name="T91" fmla="*/ 25 h 70"/>
              <a:gd name="T92" fmla="*/ 77 w 105"/>
              <a:gd name="T93" fmla="*/ 33 h 70"/>
              <a:gd name="T94" fmla="*/ 46 w 105"/>
              <a:gd name="T95" fmla="*/ 33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5" h="70">
                <a:moveTo>
                  <a:pt x="23" y="48"/>
                </a:moveTo>
                <a:cubicBezTo>
                  <a:pt x="17" y="48"/>
                  <a:pt x="12" y="53"/>
                  <a:pt x="12" y="59"/>
                </a:cubicBezTo>
                <a:cubicBezTo>
                  <a:pt x="12" y="65"/>
                  <a:pt x="17" y="70"/>
                  <a:pt x="23" y="70"/>
                </a:cubicBezTo>
                <a:cubicBezTo>
                  <a:pt x="29" y="70"/>
                  <a:pt x="34" y="65"/>
                  <a:pt x="34" y="59"/>
                </a:cubicBezTo>
                <a:cubicBezTo>
                  <a:pt x="34" y="53"/>
                  <a:pt x="29" y="48"/>
                  <a:pt x="23" y="48"/>
                </a:cubicBezTo>
                <a:close/>
                <a:moveTo>
                  <a:pt x="82" y="48"/>
                </a:moveTo>
                <a:cubicBezTo>
                  <a:pt x="76" y="48"/>
                  <a:pt x="71" y="53"/>
                  <a:pt x="71" y="59"/>
                </a:cubicBezTo>
                <a:cubicBezTo>
                  <a:pt x="71" y="65"/>
                  <a:pt x="76" y="70"/>
                  <a:pt x="82" y="70"/>
                </a:cubicBezTo>
                <a:cubicBezTo>
                  <a:pt x="88" y="70"/>
                  <a:pt x="93" y="65"/>
                  <a:pt x="93" y="59"/>
                </a:cubicBezTo>
                <a:cubicBezTo>
                  <a:pt x="93" y="53"/>
                  <a:pt x="88" y="48"/>
                  <a:pt x="82" y="48"/>
                </a:cubicBezTo>
                <a:close/>
                <a:moveTo>
                  <a:pt x="101" y="31"/>
                </a:moveTo>
                <a:cubicBezTo>
                  <a:pt x="80" y="31"/>
                  <a:pt x="80" y="31"/>
                  <a:pt x="80" y="31"/>
                </a:cubicBezTo>
                <a:cubicBezTo>
                  <a:pt x="80" y="26"/>
                  <a:pt x="77" y="21"/>
                  <a:pt x="75" y="18"/>
                </a:cubicBezTo>
                <a:cubicBezTo>
                  <a:pt x="73" y="13"/>
                  <a:pt x="70" y="8"/>
                  <a:pt x="66" y="5"/>
                </a:cubicBezTo>
                <a:cubicBezTo>
                  <a:pt x="60" y="0"/>
                  <a:pt x="51" y="0"/>
                  <a:pt x="43" y="0"/>
                </a:cubicBezTo>
                <a:cubicBezTo>
                  <a:pt x="38" y="0"/>
                  <a:pt x="32" y="0"/>
                  <a:pt x="27" y="2"/>
                </a:cubicBezTo>
                <a:cubicBezTo>
                  <a:pt x="17" y="7"/>
                  <a:pt x="15" y="21"/>
                  <a:pt x="15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2" y="31"/>
                  <a:pt x="0" y="33"/>
                  <a:pt x="0" y="35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5"/>
                  <a:pt x="2" y="57"/>
                  <a:pt x="4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0"/>
                  <a:pt x="16" y="44"/>
                  <a:pt x="23" y="44"/>
                </a:cubicBezTo>
                <a:cubicBezTo>
                  <a:pt x="30" y="44"/>
                  <a:pt x="36" y="50"/>
                  <a:pt x="36" y="57"/>
                </a:cubicBezTo>
                <a:cubicBezTo>
                  <a:pt x="36" y="57"/>
                  <a:pt x="36" y="57"/>
                  <a:pt x="36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69" y="50"/>
                  <a:pt x="75" y="44"/>
                  <a:pt x="82" y="44"/>
                </a:cubicBezTo>
                <a:cubicBezTo>
                  <a:pt x="89" y="44"/>
                  <a:pt x="95" y="50"/>
                  <a:pt x="95" y="57"/>
                </a:cubicBezTo>
                <a:cubicBezTo>
                  <a:pt x="95" y="57"/>
                  <a:pt x="95" y="57"/>
                  <a:pt x="95" y="57"/>
                </a:cubicBezTo>
                <a:cubicBezTo>
                  <a:pt x="101" y="57"/>
                  <a:pt x="101" y="57"/>
                  <a:pt x="101" y="57"/>
                </a:cubicBezTo>
                <a:cubicBezTo>
                  <a:pt x="103" y="57"/>
                  <a:pt x="105" y="55"/>
                  <a:pt x="105" y="53"/>
                </a:cubicBezTo>
                <a:cubicBezTo>
                  <a:pt x="105" y="35"/>
                  <a:pt x="105" y="35"/>
                  <a:pt x="105" y="35"/>
                </a:cubicBezTo>
                <a:cubicBezTo>
                  <a:pt x="105" y="33"/>
                  <a:pt x="103" y="31"/>
                  <a:pt x="101" y="31"/>
                </a:cubicBezTo>
                <a:close/>
                <a:moveTo>
                  <a:pt x="42" y="33"/>
                </a:move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20"/>
                  <a:pt x="21" y="16"/>
                </a:cubicBezTo>
                <a:cubicBezTo>
                  <a:pt x="21" y="14"/>
                  <a:pt x="22" y="13"/>
                  <a:pt x="22" y="11"/>
                </a:cubicBezTo>
                <a:cubicBezTo>
                  <a:pt x="24" y="8"/>
                  <a:pt x="26" y="5"/>
                  <a:pt x="30" y="5"/>
                </a:cubicBezTo>
                <a:cubicBezTo>
                  <a:pt x="31" y="5"/>
                  <a:pt x="42" y="5"/>
                  <a:pt x="42" y="5"/>
                </a:cubicBezTo>
                <a:lnTo>
                  <a:pt x="42" y="33"/>
                </a:lnTo>
                <a:close/>
                <a:moveTo>
                  <a:pt x="46" y="33"/>
                </a:moveTo>
                <a:cubicBezTo>
                  <a:pt x="46" y="5"/>
                  <a:pt x="46" y="5"/>
                  <a:pt x="46" y="5"/>
                </a:cubicBezTo>
                <a:cubicBezTo>
                  <a:pt x="50" y="5"/>
                  <a:pt x="54" y="4"/>
                  <a:pt x="58" y="5"/>
                </a:cubicBezTo>
                <a:cubicBezTo>
                  <a:pt x="67" y="7"/>
                  <a:pt x="71" y="18"/>
                  <a:pt x="75" y="25"/>
                </a:cubicBezTo>
                <a:cubicBezTo>
                  <a:pt x="76" y="27"/>
                  <a:pt x="77" y="33"/>
                  <a:pt x="77" y="33"/>
                </a:cubicBezTo>
                <a:lnTo>
                  <a:pt x="46" y="33"/>
                </a:lnTo>
                <a:close/>
              </a:path>
            </a:pathLst>
          </a:custGeom>
          <a:solidFill>
            <a:srgbClr val="1B544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Freeform 225"/>
          <p:cNvSpPr/>
          <p:nvPr/>
        </p:nvSpPr>
        <p:spPr bwMode="auto">
          <a:xfrm>
            <a:off x="8451632" y="2452235"/>
            <a:ext cx="486960" cy="486960"/>
          </a:xfrm>
          <a:custGeom>
            <a:avLst/>
            <a:gdLst>
              <a:gd name="T0" fmla="*/ 74 w 106"/>
              <a:gd name="T1" fmla="*/ 47 h 106"/>
              <a:gd name="T2" fmla="*/ 25 w 106"/>
              <a:gd name="T3" fmla="*/ 9 h 106"/>
              <a:gd name="T4" fmla="*/ 48 w 106"/>
              <a:gd name="T5" fmla="*/ 46 h 106"/>
              <a:gd name="T6" fmla="*/ 20 w 106"/>
              <a:gd name="T7" fmla="*/ 45 h 106"/>
              <a:gd name="T8" fmla="*/ 2 w 106"/>
              <a:gd name="T9" fmla="*/ 27 h 106"/>
              <a:gd name="T10" fmla="*/ 6 w 106"/>
              <a:gd name="T11" fmla="*/ 46 h 106"/>
              <a:gd name="T12" fmla="*/ 6 w 106"/>
              <a:gd name="T13" fmla="*/ 60 h 106"/>
              <a:gd name="T14" fmla="*/ 2 w 106"/>
              <a:gd name="T15" fmla="*/ 79 h 106"/>
              <a:gd name="T16" fmla="*/ 20 w 106"/>
              <a:gd name="T17" fmla="*/ 61 h 106"/>
              <a:gd name="T18" fmla="*/ 48 w 106"/>
              <a:gd name="T19" fmla="*/ 60 h 106"/>
              <a:gd name="T20" fmla="*/ 25 w 106"/>
              <a:gd name="T21" fmla="*/ 97 h 106"/>
              <a:gd name="T22" fmla="*/ 74 w 106"/>
              <a:gd name="T23" fmla="*/ 59 h 106"/>
              <a:gd name="T24" fmla="*/ 106 w 106"/>
              <a:gd name="T25" fmla="*/ 53 h 106"/>
              <a:gd name="T26" fmla="*/ 74 w 106"/>
              <a:gd name="T27" fmla="*/ 4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6" h="106">
                <a:moveTo>
                  <a:pt x="74" y="47"/>
                </a:moveTo>
                <a:cubicBezTo>
                  <a:pt x="60" y="20"/>
                  <a:pt x="18" y="0"/>
                  <a:pt x="25" y="9"/>
                </a:cubicBezTo>
                <a:cubicBezTo>
                  <a:pt x="31" y="17"/>
                  <a:pt x="51" y="46"/>
                  <a:pt x="48" y="46"/>
                </a:cubicBezTo>
                <a:cubicBezTo>
                  <a:pt x="46" y="46"/>
                  <a:pt x="25" y="47"/>
                  <a:pt x="20" y="45"/>
                </a:cubicBezTo>
                <a:cubicBezTo>
                  <a:pt x="16" y="43"/>
                  <a:pt x="5" y="27"/>
                  <a:pt x="2" y="27"/>
                </a:cubicBezTo>
                <a:cubicBezTo>
                  <a:pt x="0" y="28"/>
                  <a:pt x="6" y="46"/>
                  <a:pt x="6" y="46"/>
                </a:cubicBezTo>
                <a:cubicBezTo>
                  <a:pt x="6" y="60"/>
                  <a:pt x="6" y="60"/>
                  <a:pt x="6" y="60"/>
                </a:cubicBezTo>
                <a:cubicBezTo>
                  <a:pt x="6" y="60"/>
                  <a:pt x="0" y="78"/>
                  <a:pt x="2" y="79"/>
                </a:cubicBezTo>
                <a:cubicBezTo>
                  <a:pt x="5" y="79"/>
                  <a:pt x="16" y="63"/>
                  <a:pt x="20" y="61"/>
                </a:cubicBezTo>
                <a:cubicBezTo>
                  <a:pt x="25" y="59"/>
                  <a:pt x="46" y="60"/>
                  <a:pt x="48" y="60"/>
                </a:cubicBezTo>
                <a:cubicBezTo>
                  <a:pt x="51" y="60"/>
                  <a:pt x="31" y="89"/>
                  <a:pt x="25" y="97"/>
                </a:cubicBezTo>
                <a:cubicBezTo>
                  <a:pt x="18" y="106"/>
                  <a:pt x="60" y="86"/>
                  <a:pt x="74" y="59"/>
                </a:cubicBezTo>
                <a:cubicBezTo>
                  <a:pt x="75" y="59"/>
                  <a:pt x="105" y="61"/>
                  <a:pt x="106" y="53"/>
                </a:cubicBezTo>
                <a:cubicBezTo>
                  <a:pt x="105" y="45"/>
                  <a:pt x="75" y="47"/>
                  <a:pt x="74" y="47"/>
                </a:cubicBezTo>
                <a:close/>
              </a:path>
            </a:pathLst>
          </a:custGeom>
          <a:solidFill>
            <a:srgbClr val="85664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Freeform 299"/>
          <p:cNvSpPr/>
          <p:nvPr/>
        </p:nvSpPr>
        <p:spPr bwMode="auto">
          <a:xfrm>
            <a:off x="3012848" y="2602070"/>
            <a:ext cx="531228" cy="187293"/>
          </a:xfrm>
          <a:custGeom>
            <a:avLst/>
            <a:gdLst>
              <a:gd name="T0" fmla="*/ 29 w 116"/>
              <a:gd name="T1" fmla="*/ 16 h 41"/>
              <a:gd name="T2" fmla="*/ 33 w 116"/>
              <a:gd name="T3" fmla="*/ 11 h 41"/>
              <a:gd name="T4" fmla="*/ 33 w 116"/>
              <a:gd name="T5" fmla="*/ 4 h 41"/>
              <a:gd name="T6" fmla="*/ 29 w 116"/>
              <a:gd name="T7" fmla="*/ 0 h 41"/>
              <a:gd name="T8" fmla="*/ 16 w 116"/>
              <a:gd name="T9" fmla="*/ 0 h 41"/>
              <a:gd name="T10" fmla="*/ 11 w 116"/>
              <a:gd name="T11" fmla="*/ 4 h 41"/>
              <a:gd name="T12" fmla="*/ 11 w 116"/>
              <a:gd name="T13" fmla="*/ 11 h 41"/>
              <a:gd name="T14" fmla="*/ 16 w 116"/>
              <a:gd name="T15" fmla="*/ 16 h 41"/>
              <a:gd name="T16" fmla="*/ 17 w 116"/>
              <a:gd name="T17" fmla="*/ 16 h 41"/>
              <a:gd name="T18" fmla="*/ 17 w 116"/>
              <a:gd name="T19" fmla="*/ 29 h 41"/>
              <a:gd name="T20" fmla="*/ 15 w 116"/>
              <a:gd name="T21" fmla="*/ 31 h 41"/>
              <a:gd name="T22" fmla="*/ 10 w 116"/>
              <a:gd name="T23" fmla="*/ 31 h 41"/>
              <a:gd name="T24" fmla="*/ 5 w 116"/>
              <a:gd name="T25" fmla="*/ 26 h 41"/>
              <a:gd name="T26" fmla="*/ 6 w 116"/>
              <a:gd name="T27" fmla="*/ 33 h 41"/>
              <a:gd name="T28" fmla="*/ 5 w 116"/>
              <a:gd name="T29" fmla="*/ 41 h 41"/>
              <a:gd name="T30" fmla="*/ 10 w 116"/>
              <a:gd name="T31" fmla="*/ 37 h 41"/>
              <a:gd name="T32" fmla="*/ 15 w 116"/>
              <a:gd name="T33" fmla="*/ 37 h 41"/>
              <a:gd name="T34" fmla="*/ 23 w 116"/>
              <a:gd name="T35" fmla="*/ 29 h 41"/>
              <a:gd name="T36" fmla="*/ 23 w 116"/>
              <a:gd name="T37" fmla="*/ 16 h 41"/>
              <a:gd name="T38" fmla="*/ 24 w 116"/>
              <a:gd name="T39" fmla="*/ 16 h 41"/>
              <a:gd name="T40" fmla="*/ 31 w 116"/>
              <a:gd name="T41" fmla="*/ 31 h 41"/>
              <a:gd name="T42" fmla="*/ 101 w 116"/>
              <a:gd name="T43" fmla="*/ 31 h 41"/>
              <a:gd name="T44" fmla="*/ 116 w 116"/>
              <a:gd name="T45" fmla="*/ 16 h 41"/>
              <a:gd name="T46" fmla="*/ 29 w 116"/>
              <a:gd name="T47" fmla="*/ 16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6" h="41">
                <a:moveTo>
                  <a:pt x="29" y="16"/>
                </a:moveTo>
                <a:cubicBezTo>
                  <a:pt x="31" y="16"/>
                  <a:pt x="33" y="14"/>
                  <a:pt x="33" y="11"/>
                </a:cubicBezTo>
                <a:cubicBezTo>
                  <a:pt x="33" y="4"/>
                  <a:pt x="33" y="4"/>
                  <a:pt x="33" y="4"/>
                </a:cubicBezTo>
                <a:cubicBezTo>
                  <a:pt x="33" y="2"/>
                  <a:pt x="31" y="0"/>
                  <a:pt x="2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3" y="0"/>
                  <a:pt x="11" y="2"/>
                  <a:pt x="11" y="4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4"/>
                  <a:pt x="13" y="16"/>
                  <a:pt x="16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30"/>
                  <a:pt x="16" y="31"/>
                  <a:pt x="15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29"/>
                  <a:pt x="9" y="26"/>
                  <a:pt x="5" y="26"/>
                </a:cubicBezTo>
                <a:cubicBezTo>
                  <a:pt x="0" y="26"/>
                  <a:pt x="4" y="31"/>
                  <a:pt x="6" y="33"/>
                </a:cubicBezTo>
                <a:cubicBezTo>
                  <a:pt x="4" y="35"/>
                  <a:pt x="0" y="41"/>
                  <a:pt x="5" y="41"/>
                </a:cubicBezTo>
                <a:cubicBezTo>
                  <a:pt x="8" y="41"/>
                  <a:pt x="9" y="39"/>
                  <a:pt x="10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9" y="37"/>
                  <a:pt x="23" y="33"/>
                  <a:pt x="23" y="29"/>
                </a:cubicBezTo>
                <a:cubicBezTo>
                  <a:pt x="23" y="16"/>
                  <a:pt x="23" y="16"/>
                  <a:pt x="23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31" y="31"/>
                  <a:pt x="31" y="31"/>
                  <a:pt x="31" y="31"/>
                </a:cubicBezTo>
                <a:cubicBezTo>
                  <a:pt x="101" y="31"/>
                  <a:pt x="101" y="31"/>
                  <a:pt x="101" y="31"/>
                </a:cubicBezTo>
                <a:cubicBezTo>
                  <a:pt x="116" y="16"/>
                  <a:pt x="116" y="16"/>
                  <a:pt x="116" y="16"/>
                </a:cubicBezTo>
                <a:lnTo>
                  <a:pt x="29" y="16"/>
                </a:lnTo>
                <a:close/>
              </a:path>
            </a:pathLst>
          </a:custGeom>
          <a:solidFill>
            <a:srgbClr val="CABB9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27" grpId="0" animBg="1"/>
      <p:bldP spid="28" grpId="0"/>
      <p:bldP spid="30" grpId="0" animBg="1"/>
      <p:bldP spid="31" grpId="0"/>
      <p:bldP spid="33" grpId="0" animBg="1"/>
      <p:bldP spid="34" grpId="0"/>
      <p:bldP spid="36" grpId="0" animBg="1"/>
      <p:bldP spid="37" grpId="0" animBg="1"/>
      <p:bldP spid="3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365"/>
          <p:cNvSpPr>
            <a:spLocks noChangeArrowheads="1"/>
          </p:cNvSpPr>
          <p:nvPr/>
        </p:nvSpPr>
        <p:spPr bwMode="auto">
          <a:xfrm>
            <a:off x="4897922" y="1486455"/>
            <a:ext cx="182614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销售策略</a:t>
            </a:r>
            <a:endParaRPr lang="en-US" altLang="zh-CN" sz="32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50" name="372"/>
          <p:cNvCxnSpPr>
            <a:cxnSpLocks noChangeShapeType="1"/>
          </p:cNvCxnSpPr>
          <p:nvPr/>
        </p:nvCxnSpPr>
        <p:spPr bwMode="auto">
          <a:xfrm>
            <a:off x="3861236" y="2118885"/>
            <a:ext cx="3905250" cy="9525"/>
          </a:xfrm>
          <a:prstGeom prst="line">
            <a:avLst/>
          </a:prstGeom>
          <a:noFill/>
          <a:ln w="6350">
            <a:solidFill>
              <a:srgbClr val="574F1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19" name="124"/>
          <p:cNvGrpSpPr/>
          <p:nvPr/>
        </p:nvGrpSpPr>
        <p:grpSpPr bwMode="auto">
          <a:xfrm>
            <a:off x="2093395" y="2703284"/>
            <a:ext cx="3165475" cy="1107996"/>
            <a:chOff x="0" y="0"/>
            <a:chExt cx="3165637" cy="1107887"/>
          </a:xfrm>
        </p:grpSpPr>
        <p:grpSp>
          <p:nvGrpSpPr>
            <p:cNvPr id="120" name="淘宝店chenying0907 104"/>
            <p:cNvGrpSpPr/>
            <p:nvPr/>
          </p:nvGrpSpPr>
          <p:grpSpPr bwMode="auto">
            <a:xfrm>
              <a:off x="217785" y="97828"/>
              <a:ext cx="912340" cy="912340"/>
              <a:chOff x="0" y="0"/>
              <a:chExt cx="4710831" cy="4710828"/>
            </a:xfrm>
          </p:grpSpPr>
          <p:sp>
            <p:nvSpPr>
              <p:cNvPr id="124" name="105"/>
              <p:cNvSpPr>
                <a:spLocks noChangeArrowheads="1"/>
              </p:cNvSpPr>
              <p:nvPr/>
            </p:nvSpPr>
            <p:spPr bwMode="auto">
              <a:xfrm>
                <a:off x="203456" y="207938"/>
                <a:ext cx="4303645" cy="429480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5" name="106"/>
              <p:cNvSpPr>
                <a:spLocks noChangeArrowheads="1"/>
              </p:cNvSpPr>
              <p:nvPr/>
            </p:nvSpPr>
            <p:spPr bwMode="auto">
              <a:xfrm>
                <a:off x="-1477" y="3031"/>
                <a:ext cx="4713511" cy="4704612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21" name="96"/>
            <p:cNvSpPr txBox="1">
              <a:spLocks noChangeArrowheads="1"/>
            </p:cNvSpPr>
            <p:nvPr/>
          </p:nvSpPr>
          <p:spPr bwMode="auto">
            <a:xfrm>
              <a:off x="0" y="0"/>
              <a:ext cx="781023" cy="1107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6600" dirty="0">
                  <a:latin typeface="+mn-lt"/>
                  <a:ea typeface="+mn-ea"/>
                  <a:cs typeface="+mn-ea"/>
                  <a:sym typeface="+mn-lt"/>
                </a:rPr>
                <a:t>A</a:t>
              </a:r>
              <a:endParaRPr lang="zh-CN" altLang="en-US" sz="6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2" name="100"/>
            <p:cNvSpPr txBox="1">
              <a:spLocks noChangeArrowheads="1"/>
            </p:cNvSpPr>
            <p:nvPr/>
          </p:nvSpPr>
          <p:spPr bwMode="auto">
            <a:xfrm>
              <a:off x="1208042" y="149534"/>
              <a:ext cx="16305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{ 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第一个部分 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}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3" name="01"/>
            <p:cNvSpPr>
              <a:spLocks noChangeArrowheads="1"/>
            </p:cNvSpPr>
            <p:nvPr/>
          </p:nvSpPr>
          <p:spPr bwMode="auto">
            <a:xfrm>
              <a:off x="1230376" y="496839"/>
              <a:ext cx="1935261" cy="526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atinLnBrk="1">
                <a:lnSpc>
                  <a:spcPct val="15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</a:t>
              </a:r>
              <a:r>
                <a:rPr lang="en-US" altLang="zh-CN" sz="100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。</a:t>
              </a:r>
              <a:endParaRPr lang="zh-CN" alt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6" name="125"/>
          <p:cNvGrpSpPr/>
          <p:nvPr/>
        </p:nvGrpSpPr>
        <p:grpSpPr bwMode="auto">
          <a:xfrm>
            <a:off x="6472244" y="2751158"/>
            <a:ext cx="3266074" cy="1107996"/>
            <a:chOff x="291454" y="85407"/>
            <a:chExt cx="3265412" cy="1107851"/>
          </a:xfrm>
        </p:grpSpPr>
        <p:grpSp>
          <p:nvGrpSpPr>
            <p:cNvPr id="127" name="淘宝店chenying0907 113"/>
            <p:cNvGrpSpPr/>
            <p:nvPr/>
          </p:nvGrpSpPr>
          <p:grpSpPr bwMode="auto">
            <a:xfrm>
              <a:off x="586432" y="134711"/>
              <a:ext cx="912340" cy="912340"/>
              <a:chOff x="0" y="0"/>
              <a:chExt cx="4710831" cy="4710828"/>
            </a:xfrm>
          </p:grpSpPr>
          <p:sp>
            <p:nvSpPr>
              <p:cNvPr id="131" name="114"/>
              <p:cNvSpPr>
                <a:spLocks noChangeArrowheads="1"/>
              </p:cNvSpPr>
              <p:nvPr/>
            </p:nvSpPr>
            <p:spPr bwMode="auto">
              <a:xfrm>
                <a:off x="200942" y="205974"/>
                <a:ext cx="4302546" cy="430285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2" name="115"/>
              <p:cNvSpPr>
                <a:spLocks noChangeArrowheads="1"/>
              </p:cNvSpPr>
              <p:nvPr/>
            </p:nvSpPr>
            <p:spPr bwMode="auto">
              <a:xfrm>
                <a:off x="-3944" y="1074"/>
                <a:ext cx="4712318" cy="471265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28" name="97"/>
            <p:cNvSpPr txBox="1">
              <a:spLocks noChangeArrowheads="1"/>
            </p:cNvSpPr>
            <p:nvPr/>
          </p:nvSpPr>
          <p:spPr bwMode="auto">
            <a:xfrm>
              <a:off x="291454" y="85407"/>
              <a:ext cx="715115" cy="1107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6600" dirty="0">
                  <a:latin typeface="+mn-lt"/>
                  <a:ea typeface="+mn-ea"/>
                  <a:cs typeface="+mn-ea"/>
                  <a:sym typeface="+mn-lt"/>
                </a:rPr>
                <a:t>B</a:t>
              </a:r>
              <a:endParaRPr lang="zh-CN" altLang="en-US" sz="6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9" name="102"/>
            <p:cNvSpPr>
              <a:spLocks noChangeArrowheads="1"/>
            </p:cNvSpPr>
            <p:nvPr/>
          </p:nvSpPr>
          <p:spPr bwMode="auto">
            <a:xfrm>
              <a:off x="1622096" y="573012"/>
              <a:ext cx="1934770" cy="526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atinLnBrk="1">
                <a:lnSpc>
                  <a:spcPct val="15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</a:t>
              </a:r>
              <a:r>
                <a:rPr lang="en-US" altLang="zh-CN" sz="100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。</a:t>
              </a:r>
              <a:endParaRPr lang="zh-CN" alt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0" name="117"/>
            <p:cNvSpPr txBox="1">
              <a:spLocks noChangeArrowheads="1"/>
            </p:cNvSpPr>
            <p:nvPr/>
          </p:nvSpPr>
          <p:spPr bwMode="auto">
            <a:xfrm>
              <a:off x="1560703" y="203108"/>
              <a:ext cx="16305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{ 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第二个部分 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}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330" y="1255512"/>
            <a:ext cx="2063303" cy="267671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8464" y="1304946"/>
            <a:ext cx="1081840" cy="385893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457" y="4639006"/>
            <a:ext cx="4045033" cy="22153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368" y="4540209"/>
            <a:ext cx="6569109" cy="233097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2155" y="4758837"/>
            <a:ext cx="3568956" cy="214137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5683" y="5941054"/>
            <a:ext cx="3067071" cy="95915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744" y="5941054"/>
            <a:ext cx="3568956" cy="959157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002668" y="993770"/>
            <a:ext cx="1731823" cy="4818022"/>
            <a:chOff x="3459609" y="1929368"/>
            <a:chExt cx="972614" cy="270586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9609" y="1929368"/>
              <a:ext cx="972614" cy="2705863"/>
            </a:xfrm>
            <a:prstGeom prst="rect">
              <a:avLst/>
            </a:prstGeom>
          </p:spPr>
        </p:pic>
        <p:grpSp>
          <p:nvGrpSpPr>
            <p:cNvPr id="20" name="组合 19"/>
            <p:cNvGrpSpPr/>
            <p:nvPr/>
          </p:nvGrpSpPr>
          <p:grpSpPr>
            <a:xfrm>
              <a:off x="3629897" y="2182995"/>
              <a:ext cx="653175" cy="2202224"/>
              <a:chOff x="2869478" y="3099577"/>
              <a:chExt cx="653175" cy="2202224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2889949" y="3519976"/>
                <a:ext cx="632704" cy="1686026"/>
                <a:chOff x="5471242" y="1823863"/>
                <a:chExt cx="632704" cy="2736518"/>
              </a:xfrm>
            </p:grpSpPr>
            <p:sp>
              <p:nvSpPr>
                <p:cNvPr id="27" name="文本框 26"/>
                <p:cNvSpPr txBox="1"/>
                <p:nvPr/>
              </p:nvSpPr>
              <p:spPr>
                <a:xfrm>
                  <a:off x="5471242" y="1823863"/>
                  <a:ext cx="449413" cy="2736518"/>
                </a:xfrm>
                <a:prstGeom prst="rect">
                  <a:avLst/>
                </a:prstGeom>
                <a:noFill/>
                <a:effectLst/>
              </p:spPr>
              <p:txBody>
                <a:bodyPr vert="eaVert" wrap="square" rtlCol="0">
                  <a:spAutoFit/>
                </a:bodyPr>
                <a:lstStyle/>
                <a:p>
                  <a:pPr lvl="0">
                    <a:defRPr/>
                  </a:pPr>
                  <a:r>
                    <a:rPr kumimoji="1" lang="zh-CN" altLang="en-US" sz="4000" spc="300" dirty="0">
                      <a:solidFill>
                        <a:srgbClr val="FFFBE1"/>
                      </a:solidFill>
                      <a:cs typeface="+mn-ea"/>
                      <a:sym typeface="+mn-lt"/>
                    </a:rPr>
                    <a:t>产品介绍</a:t>
                  </a:r>
                  <a:endParaRPr kumimoji="1" lang="zh-CN" altLang="en-US" sz="4000" spc="300" dirty="0">
                    <a:solidFill>
                      <a:srgbClr val="FFFBE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文本框 27"/>
                <p:cNvSpPr txBox="1"/>
                <p:nvPr/>
              </p:nvSpPr>
              <p:spPr>
                <a:xfrm>
                  <a:off x="5913810" y="1823863"/>
                  <a:ext cx="190136" cy="167508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000" i="0" u="none" strike="noStrike" kern="1200" cap="none" spc="300" normalizeH="0" baseline="0" noProof="0" dirty="0">
                      <a:ln>
                        <a:noFill/>
                      </a:ln>
                      <a:solidFill>
                        <a:srgbClr val="FFFBE1"/>
                      </a:solidFill>
                      <a:uLnTx/>
                      <a:uFillTx/>
                      <a:cs typeface="+mn-ea"/>
                      <a:sym typeface="+mn-lt"/>
                    </a:rPr>
                    <a:t>PART 01</a:t>
                  </a:r>
                  <a:endParaRPr kumimoji="0" lang="en-US" altLang="zh-CN" sz="100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FFFBE1"/>
                    </a:solidFill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24" name="直接连接符 23"/>
              <p:cNvCxnSpPr/>
              <p:nvPr/>
            </p:nvCxnSpPr>
            <p:spPr>
              <a:xfrm flipH="1">
                <a:off x="2869478" y="3099577"/>
                <a:ext cx="470267" cy="349611"/>
              </a:xfrm>
              <a:prstGeom prst="line">
                <a:avLst/>
              </a:prstGeom>
              <a:ln>
                <a:solidFill>
                  <a:srgbClr val="FFFBE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H="1">
                <a:off x="2869478" y="4952190"/>
                <a:ext cx="470267" cy="349611"/>
              </a:xfrm>
              <a:prstGeom prst="line">
                <a:avLst/>
              </a:prstGeom>
              <a:ln>
                <a:solidFill>
                  <a:srgbClr val="FFFBE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508" y="5007632"/>
            <a:ext cx="2119068" cy="8699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365"/>
          <p:cNvSpPr>
            <a:spLocks noChangeArrowheads="1"/>
          </p:cNvSpPr>
          <p:nvPr/>
        </p:nvSpPr>
        <p:spPr bwMode="auto">
          <a:xfrm>
            <a:off x="4897922" y="1486455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产品分类</a:t>
            </a:r>
            <a:endParaRPr lang="zh-CN" altLang="en-US" sz="32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50" name="372"/>
          <p:cNvCxnSpPr>
            <a:cxnSpLocks noChangeShapeType="1"/>
          </p:cNvCxnSpPr>
          <p:nvPr/>
        </p:nvCxnSpPr>
        <p:spPr bwMode="auto">
          <a:xfrm>
            <a:off x="3861236" y="2118885"/>
            <a:ext cx="3905250" cy="9525"/>
          </a:xfrm>
          <a:prstGeom prst="line">
            <a:avLst/>
          </a:prstGeom>
          <a:noFill/>
          <a:ln w="6350">
            <a:solidFill>
              <a:srgbClr val="574F1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PA_库_Line 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>
            <a:off x="5491338" y="2541073"/>
            <a:ext cx="0" cy="1452562"/>
          </a:xfrm>
          <a:prstGeom prst="line">
            <a:avLst/>
          </a:prstGeom>
          <a:noFill/>
          <a:ln w="12700">
            <a:solidFill>
              <a:srgbClr val="CBCCC4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PA_库_矩形 26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984801" y="3091935"/>
            <a:ext cx="1506537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LOREM  </a:t>
            </a:r>
            <a:endParaRPr lang="en-US" altLang="zh-CN" sz="2700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PA_库_矩形 29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984801" y="2891910"/>
            <a:ext cx="103265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666666"/>
                </a:solidFill>
                <a:latin typeface="+mn-lt"/>
                <a:ea typeface="+mn-ea"/>
                <a:cs typeface="+mn-ea"/>
                <a:sym typeface="+mn-lt"/>
              </a:rPr>
              <a:t>ETIAM ET COI</a:t>
            </a:r>
            <a:endParaRPr lang="en-US" altLang="zh-CN" sz="1000">
              <a:solidFill>
                <a:srgbClr val="66666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9" name="图片占位符 9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1844866" y="2316940"/>
            <a:ext cx="1853443" cy="1853443"/>
          </a:xfrm>
          <a:custGeom>
            <a:avLst/>
            <a:gdLst>
              <a:gd name="connsiteX0" fmla="*/ 2272487 w 4544974"/>
              <a:gd name="connsiteY0" fmla="*/ 0 h 4544974"/>
              <a:gd name="connsiteX1" fmla="*/ 4544974 w 4544974"/>
              <a:gd name="connsiteY1" fmla="*/ 2272487 h 4544974"/>
              <a:gd name="connsiteX2" fmla="*/ 2272487 w 4544974"/>
              <a:gd name="connsiteY2" fmla="*/ 4544974 h 4544974"/>
              <a:gd name="connsiteX3" fmla="*/ 0 w 4544974"/>
              <a:gd name="connsiteY3" fmla="*/ 2272487 h 4544974"/>
              <a:gd name="connsiteX4" fmla="*/ 2272487 w 4544974"/>
              <a:gd name="connsiteY4" fmla="*/ 0 h 4544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44974" h="4544974">
                <a:moveTo>
                  <a:pt x="2272487" y="0"/>
                </a:moveTo>
                <a:cubicBezTo>
                  <a:pt x="3527547" y="0"/>
                  <a:pt x="4544974" y="1017427"/>
                  <a:pt x="4544974" y="2272487"/>
                </a:cubicBezTo>
                <a:cubicBezTo>
                  <a:pt x="4544974" y="3527547"/>
                  <a:pt x="3527547" y="4544974"/>
                  <a:pt x="2272487" y="4544974"/>
                </a:cubicBezTo>
                <a:cubicBezTo>
                  <a:pt x="1017427" y="4544974"/>
                  <a:pt x="0" y="3527547"/>
                  <a:pt x="0" y="2272487"/>
                </a:cubicBezTo>
                <a:cubicBezTo>
                  <a:pt x="0" y="1017427"/>
                  <a:pt x="1017427" y="0"/>
                  <a:pt x="2272487" y="0"/>
                </a:cubicBezTo>
                <a:close/>
              </a:path>
            </a:pathLst>
          </a:custGeom>
          <a:solidFill>
            <a:srgbClr val="5F8B77"/>
          </a:solidFill>
        </p:spPr>
      </p:pic>
      <p:grpSp>
        <p:nvGrpSpPr>
          <p:cNvPr id="32" name="124"/>
          <p:cNvGrpSpPr/>
          <p:nvPr/>
        </p:nvGrpSpPr>
        <p:grpSpPr bwMode="auto">
          <a:xfrm>
            <a:off x="6305657" y="2450312"/>
            <a:ext cx="3954390" cy="874150"/>
            <a:chOff x="1208042" y="149534"/>
            <a:chExt cx="3391470" cy="874065"/>
          </a:xfrm>
        </p:grpSpPr>
        <p:sp>
          <p:nvSpPr>
            <p:cNvPr id="35" name="100"/>
            <p:cNvSpPr txBox="1">
              <a:spLocks noChangeArrowheads="1"/>
            </p:cNvSpPr>
            <p:nvPr/>
          </p:nvSpPr>
          <p:spPr bwMode="auto">
            <a:xfrm>
              <a:off x="1208042" y="149534"/>
              <a:ext cx="1280223" cy="369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{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第一代产品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}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101"/>
            <p:cNvSpPr>
              <a:spLocks noChangeArrowheads="1"/>
            </p:cNvSpPr>
            <p:nvPr/>
          </p:nvSpPr>
          <p:spPr bwMode="auto">
            <a:xfrm>
              <a:off x="1230375" y="496839"/>
              <a:ext cx="3369137" cy="526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atinLnBrk="1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点击输入简要文字内容，文字内容需概括精炼。点击输入简要文字内容，文字内容需概括精炼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。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0" name="124"/>
          <p:cNvGrpSpPr/>
          <p:nvPr/>
        </p:nvGrpSpPr>
        <p:grpSpPr bwMode="auto">
          <a:xfrm>
            <a:off x="6305657" y="3712291"/>
            <a:ext cx="3954385" cy="874150"/>
            <a:chOff x="1208042" y="149534"/>
            <a:chExt cx="3391465" cy="874065"/>
          </a:xfrm>
        </p:grpSpPr>
        <p:sp>
          <p:nvSpPr>
            <p:cNvPr id="41" name="100"/>
            <p:cNvSpPr txBox="1">
              <a:spLocks noChangeArrowheads="1"/>
            </p:cNvSpPr>
            <p:nvPr/>
          </p:nvSpPr>
          <p:spPr bwMode="auto">
            <a:xfrm>
              <a:off x="1208042" y="149534"/>
              <a:ext cx="1280223" cy="369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{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第二代产品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}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101"/>
            <p:cNvSpPr>
              <a:spLocks noChangeArrowheads="1"/>
            </p:cNvSpPr>
            <p:nvPr/>
          </p:nvSpPr>
          <p:spPr bwMode="auto">
            <a:xfrm>
              <a:off x="1230375" y="496839"/>
              <a:ext cx="3369132" cy="526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atinLnBrk="1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点击输入简要文字内容，文字内容需概括精炼。点击输入简要文字内容，文字内容需概括精炼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。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22" grpId="0" animBg="1"/>
      <p:bldP spid="24" grpId="0" autoUpdateAnimBg="0"/>
      <p:bldP spid="26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372"/>
          <p:cNvCxnSpPr>
            <a:cxnSpLocks noChangeShapeType="1"/>
          </p:cNvCxnSpPr>
          <p:nvPr/>
        </p:nvCxnSpPr>
        <p:spPr bwMode="auto">
          <a:xfrm>
            <a:off x="1896728" y="2299986"/>
            <a:ext cx="1922797" cy="4690"/>
          </a:xfrm>
          <a:prstGeom prst="line">
            <a:avLst/>
          </a:prstGeom>
          <a:noFill/>
          <a:ln w="6350">
            <a:solidFill>
              <a:srgbClr val="574F1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5" name="组合 44"/>
          <p:cNvGrpSpPr/>
          <p:nvPr/>
        </p:nvGrpSpPr>
        <p:grpSpPr>
          <a:xfrm>
            <a:off x="3081604" y="4230654"/>
            <a:ext cx="609600" cy="609600"/>
            <a:chOff x="9028113" y="4802188"/>
            <a:chExt cx="609600" cy="609600"/>
          </a:xfrm>
        </p:grpSpPr>
        <p:sp>
          <p:nvSpPr>
            <p:cNvPr id="46" name="PA_库_矩形 12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  <p:cNvSpPr/>
            <p:nvPr>
              <p:custDataLst>
                <p:tags r:id="rId1"/>
              </p:custDataLst>
            </p:nvPr>
          </p:nvSpPr>
          <p:spPr>
            <a:xfrm>
              <a:off x="9028113" y="4802188"/>
              <a:ext cx="609600" cy="609600"/>
            </a:xfrm>
            <a:prstGeom prst="rect">
              <a:avLst/>
            </a:prstGeom>
            <a:solidFill>
              <a:srgbClr val="2F5249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PA_库_AutoShape 117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  <p:cNvSpPr/>
            <p:nvPr>
              <p:custDataLst>
                <p:tags r:id="rId2"/>
              </p:custDataLst>
            </p:nvPr>
          </p:nvSpPr>
          <p:spPr bwMode="auto">
            <a:xfrm>
              <a:off x="9205913" y="5014913"/>
              <a:ext cx="246062" cy="184150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lIns="9525" tIns="9525" rIns="9525" bIns="9525" anchor="ctr"/>
            <a:lstStyle/>
            <a:p>
              <a:pPr marL="0" marR="0" lvl="0" indent="0" algn="ctr" defTabSz="1143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75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022741" y="4230654"/>
            <a:ext cx="609600" cy="609600"/>
            <a:chOff x="7969250" y="4802188"/>
            <a:chExt cx="609600" cy="609600"/>
          </a:xfrm>
        </p:grpSpPr>
        <p:sp>
          <p:nvSpPr>
            <p:cNvPr id="51" name="PA_库_矩形 11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  <p:cNvSpPr/>
            <p:nvPr>
              <p:custDataLst>
                <p:tags r:id="rId3"/>
              </p:custDataLst>
            </p:nvPr>
          </p:nvSpPr>
          <p:spPr>
            <a:xfrm>
              <a:off x="7969250" y="4802188"/>
              <a:ext cx="609600" cy="609600"/>
            </a:xfrm>
            <a:prstGeom prst="rect">
              <a:avLst/>
            </a:prstGeom>
            <a:solidFill>
              <a:srgbClr val="61A49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9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52" name="PA_库_组合 14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  <p:cNvGrpSpPr/>
            <p:nvPr>
              <p:custDataLst>
                <p:tags r:id="rId4"/>
              </p:custDataLst>
            </p:nvPr>
          </p:nvGrpSpPr>
          <p:grpSpPr>
            <a:xfrm>
              <a:off x="8128537" y="4986877"/>
              <a:ext cx="239393" cy="239393"/>
              <a:chOff x="3498967" y="3049909"/>
              <a:chExt cx="464344" cy="464344"/>
            </a:xfrm>
            <a:solidFill>
              <a:srgbClr val="FFFFFF"/>
            </a:solidFill>
          </p:grpSpPr>
          <p:sp>
            <p:nvSpPr>
              <p:cNvPr id="53" name="AutoShape 126"/>
              <p:cNvSpPr/>
              <p:nvPr/>
            </p:nvSpPr>
            <p:spPr bwMode="auto">
              <a:xfrm>
                <a:off x="3498967" y="304990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9525" tIns="9525" rIns="9525" bIns="9525" anchor="ctr"/>
              <a:lstStyle/>
              <a:p>
                <a:pPr marL="0" marR="0" lvl="0" indent="0" algn="ctr" defTabSz="1143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4" name="AutoShape 127"/>
              <p:cNvSpPr/>
              <p:nvPr/>
            </p:nvSpPr>
            <p:spPr bwMode="auto">
              <a:xfrm>
                <a:off x="3687085" y="3122140"/>
                <a:ext cx="109538" cy="1087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9525" tIns="9525" rIns="9525" bIns="9525" anchor="ctr"/>
              <a:lstStyle/>
              <a:p>
                <a:pPr marL="0" marR="0" lvl="0" indent="0" algn="ctr" defTabSz="1143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75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55" name="PA_库_矩形 18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853866" y="1382669"/>
            <a:ext cx="186301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12179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EASY AND FULLY EDITABLE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PA_库_矩形 19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835230" y="2596801"/>
            <a:ext cx="3116262" cy="1473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consectetur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adipiscing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elit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Etiam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et convallis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orci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 Sed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sed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velit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nec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mi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pellentesqueposuere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Donec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id fermentum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nisl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 Nam dictum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fringilla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nunc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,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eu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porttitor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nisi pharetra id. Duis sed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finibus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augue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 Sed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quis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augue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enim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Suspendisse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pretium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fringilla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mi a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fermentu</a:t>
            </a:r>
            <a:endParaRPr lang="en-US" altLang="zh-CN" sz="10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PA_库_矩形 10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835230" y="1629344"/>
            <a:ext cx="172996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主打产品</a:t>
            </a:r>
            <a:endParaRPr lang="zh-CN" altLang="en-US" sz="30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926" y="1872028"/>
            <a:ext cx="4886325" cy="2743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 autoUpdateAnimBg="0"/>
      <p:bldP spid="5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4530059" y="1956087"/>
            <a:ext cx="2675067" cy="2675067"/>
          </a:xfrm>
          <a:prstGeom prst="ellipse">
            <a:avLst/>
          </a:prstGeom>
          <a:blipFill dpi="0" rotWithShape="1">
            <a:blip r:embed="rId1"/>
            <a:srcRect/>
            <a:tile tx="0" ty="0" sx="100000" sy="100000" flip="none" algn="ctr"/>
          </a:blipFill>
          <a:ln>
            <a:solidFill>
              <a:srgbClr val="1B54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PA_库_矩形 9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15045" y="3179714"/>
            <a:ext cx="2628900" cy="1073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,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consectetuer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adipiscing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elit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, sed diam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nonummy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nibh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euismod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tincidunt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ut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laoreet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dolore magna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aliquam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erat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volutpat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 Ut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wisi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enim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ad minim</a:t>
            </a:r>
            <a:endParaRPr lang="en-US" altLang="zh-CN" sz="10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PA_库_矩形 10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715045" y="2498677"/>
            <a:ext cx="172996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生产储运</a:t>
            </a:r>
            <a:endParaRPr lang="zh-CN" altLang="en-US" sz="30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PA_库_文本框 44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15045" y="2190702"/>
            <a:ext cx="1919287" cy="35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700" dirty="0">
                <a:solidFill>
                  <a:srgbClr val="999999"/>
                </a:solidFill>
                <a:latin typeface="+mn-lt"/>
                <a:ea typeface="+mn-ea"/>
                <a:cs typeface="+mn-ea"/>
                <a:sym typeface="+mn-lt"/>
              </a:rPr>
              <a:t>BUSINESS</a:t>
            </a:r>
            <a:endParaRPr lang="en-US" altLang="zh-CN" sz="1700" dirty="0">
              <a:solidFill>
                <a:srgbClr val="99999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4582" y="2481714"/>
            <a:ext cx="2708275" cy="1787400"/>
            <a:chOff x="8345488" y="2957513"/>
            <a:chExt cx="2708275" cy="1787400"/>
          </a:xfrm>
        </p:grpSpPr>
        <p:sp>
          <p:nvSpPr>
            <p:cNvPr id="30" name="PA_库_矩形 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  <p:cNvSpPr/>
            <p:nvPr>
              <p:custDataLst>
                <p:tags r:id="rId5"/>
              </p:custDataLst>
            </p:nvPr>
          </p:nvSpPr>
          <p:spPr>
            <a:xfrm>
              <a:off x="8345488" y="3216275"/>
              <a:ext cx="2286000" cy="88900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PA_库_矩形 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8345488" y="3216275"/>
              <a:ext cx="1828800" cy="88900"/>
            </a:xfrm>
            <a:prstGeom prst="rect">
              <a:avLst/>
            </a:prstGeom>
            <a:solidFill>
              <a:srgbClr val="61A4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121793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PA_库_Loremipsum 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8356600" y="2957513"/>
              <a:ext cx="1025525" cy="272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00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Lorem ipsum</a:t>
              </a:r>
              <a:endParaRPr lang="zh-CN" altLang="zh-CN" sz="10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PA_库_78%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10693400" y="3121025"/>
              <a:ext cx="360363" cy="472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00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78%</a:t>
              </a:r>
              <a:endParaRPr lang="zh-CN" altLang="zh-CN" sz="10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PA_库_矩形 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  <p:cNvSpPr/>
            <p:nvPr>
              <p:custDataLst>
                <p:tags r:id="rId9"/>
              </p:custDataLst>
            </p:nvPr>
          </p:nvSpPr>
          <p:spPr>
            <a:xfrm>
              <a:off x="8345488" y="3605213"/>
              <a:ext cx="2286000" cy="88900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PA_库_矩形 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8345488" y="3605213"/>
              <a:ext cx="2012950" cy="88900"/>
            </a:xfrm>
            <a:prstGeom prst="rect">
              <a:avLst/>
            </a:prstGeom>
            <a:solidFill>
              <a:srgbClr val="2F52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121793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PA_库_Loremipsum 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8356600" y="3359150"/>
              <a:ext cx="1025525" cy="272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00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Lorem ipsum</a:t>
              </a:r>
              <a:endParaRPr lang="zh-CN" altLang="zh-CN" sz="10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PA_库_86%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0693400" y="3509963"/>
              <a:ext cx="360363" cy="472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69</a:t>
              </a:r>
              <a:r>
                <a:rPr lang="zh-CN" altLang="zh-CN" sz="100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zh-CN" sz="10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PA_库_矩形 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  <p:cNvSpPr/>
            <p:nvPr>
              <p:custDataLst>
                <p:tags r:id="rId13"/>
              </p:custDataLst>
            </p:nvPr>
          </p:nvSpPr>
          <p:spPr>
            <a:xfrm>
              <a:off x="8345488" y="3994150"/>
              <a:ext cx="2286000" cy="88900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PA_库_矩形 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  <p:cNvSpPr/>
            <p:nvPr>
              <p:custDataLst>
                <p:tags r:id="rId14"/>
              </p:custDataLst>
            </p:nvPr>
          </p:nvSpPr>
          <p:spPr>
            <a:xfrm>
              <a:off x="8345488" y="3994150"/>
              <a:ext cx="2195512" cy="88900"/>
            </a:xfrm>
            <a:prstGeom prst="rect">
              <a:avLst/>
            </a:prstGeom>
            <a:solidFill>
              <a:srgbClr val="61A493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PA_库_Loremipsum 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8348663" y="3746500"/>
              <a:ext cx="1025525" cy="272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00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Lorem ipsum</a:t>
              </a:r>
              <a:endParaRPr lang="zh-CN" altLang="zh-CN" sz="10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PA_库_95%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  <p:cNvSpPr txBox="1"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10683875" y="3898900"/>
              <a:ext cx="361950" cy="472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00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95%</a:t>
              </a:r>
              <a:endParaRPr lang="zh-CN" altLang="zh-CN" sz="10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PA_库_矩形 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  <p:cNvSpPr/>
            <p:nvPr>
              <p:custDataLst>
                <p:tags r:id="rId17"/>
              </p:custDataLst>
            </p:nvPr>
          </p:nvSpPr>
          <p:spPr>
            <a:xfrm>
              <a:off x="8345488" y="4367213"/>
              <a:ext cx="2286000" cy="88900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PA_库_矩形 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  <p:cNvSpPr/>
            <p:nvPr>
              <p:custDataLst>
                <p:tags r:id="rId18"/>
              </p:custDataLst>
            </p:nvPr>
          </p:nvSpPr>
          <p:spPr>
            <a:xfrm>
              <a:off x="8345488" y="4367213"/>
              <a:ext cx="1371600" cy="88900"/>
            </a:xfrm>
            <a:prstGeom prst="rect">
              <a:avLst/>
            </a:prstGeom>
            <a:solidFill>
              <a:srgbClr val="A0C8B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kumimoji="0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PA_库_Loremipsum 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  <p:cNvSpPr txBox="1"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8348663" y="4119563"/>
              <a:ext cx="1025525" cy="272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00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Lorem ipsum</a:t>
              </a:r>
              <a:endParaRPr lang="zh-CN" altLang="zh-CN" sz="10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PA_库_95%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  <p:cNvSpPr txBox="1"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10683875" y="4271963"/>
              <a:ext cx="361950" cy="472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93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93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89</a:t>
              </a:r>
              <a:r>
                <a:rPr lang="zh-CN" altLang="zh-CN" sz="100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zh-CN" sz="10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6" grpId="0" autoUpdateAnimBg="0"/>
      <p:bldP spid="27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26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<p:cNvSpPr>
            <a:spLocks noChangeArrowheads="1"/>
          </p:cNvSpPr>
          <p:nvPr/>
        </p:nvSpPr>
        <p:spPr bwMode="auto">
          <a:xfrm>
            <a:off x="4762273" y="1455368"/>
            <a:ext cx="230559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市场占有率</a:t>
            </a:r>
            <a:endParaRPr lang="zh-CN" altLang="en-US" sz="32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Chord 6"/>
          <p:cNvSpPr/>
          <p:nvPr/>
        </p:nvSpPr>
        <p:spPr>
          <a:xfrm>
            <a:off x="2219329" y="2975551"/>
            <a:ext cx="1204140" cy="677940"/>
          </a:xfrm>
          <a:custGeom>
            <a:avLst/>
            <a:gdLst>
              <a:gd name="connsiteX0" fmla="*/ 1753824 w 1754372"/>
              <a:gd name="connsiteY0" fmla="*/ 846190 h 1754372"/>
              <a:gd name="connsiteX1" fmla="*/ 1322010 w 1754372"/>
              <a:gd name="connsiteY1" fmla="*/ 1633219 h 1754372"/>
              <a:gd name="connsiteX2" fmla="*/ 424315 w 1754372"/>
              <a:gd name="connsiteY2" fmla="*/ 1628427 h 1754372"/>
              <a:gd name="connsiteX3" fmla="*/ 929 w 1754372"/>
              <a:gd name="connsiteY3" fmla="*/ 836832 h 1754372"/>
              <a:gd name="connsiteX4" fmla="*/ 1753824 w 1754372"/>
              <a:gd name="connsiteY4" fmla="*/ 846190 h 1754372"/>
              <a:gd name="connsiteX0-1" fmla="*/ 1753827 w 1754377"/>
              <a:gd name="connsiteY0-2" fmla="*/ 9358 h 917539"/>
              <a:gd name="connsiteX1-3" fmla="*/ 1322013 w 1754377"/>
              <a:gd name="connsiteY1-4" fmla="*/ 796387 h 917539"/>
              <a:gd name="connsiteX2-5" fmla="*/ 424318 w 1754377"/>
              <a:gd name="connsiteY2-6" fmla="*/ 791595 h 917539"/>
              <a:gd name="connsiteX3-7" fmla="*/ 932 w 1754377"/>
              <a:gd name="connsiteY3-8" fmla="*/ 0 h 917539"/>
              <a:gd name="connsiteX4-9" fmla="*/ 1753827 w 1754377"/>
              <a:gd name="connsiteY4-10" fmla="*/ 9358 h 917539"/>
              <a:gd name="connsiteX0-11" fmla="*/ 1753827 w 1754377"/>
              <a:gd name="connsiteY0-12" fmla="*/ 79547 h 987728"/>
              <a:gd name="connsiteX1-13" fmla="*/ 1322013 w 1754377"/>
              <a:gd name="connsiteY1-14" fmla="*/ 866576 h 987728"/>
              <a:gd name="connsiteX2-15" fmla="*/ 424318 w 1754377"/>
              <a:gd name="connsiteY2-16" fmla="*/ 861784 h 987728"/>
              <a:gd name="connsiteX3-17" fmla="*/ 932 w 1754377"/>
              <a:gd name="connsiteY3-18" fmla="*/ 70189 h 987728"/>
              <a:gd name="connsiteX4-19" fmla="*/ 1753827 w 1754377"/>
              <a:gd name="connsiteY4-20" fmla="*/ 79547 h 9877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754377" h="987728">
                <a:moveTo>
                  <a:pt x="1753827" y="79547"/>
                </a:moveTo>
                <a:cubicBezTo>
                  <a:pt x="1765202" y="401249"/>
                  <a:pt x="1599457" y="703338"/>
                  <a:pt x="1322013" y="866576"/>
                </a:cubicBezTo>
                <a:cubicBezTo>
                  <a:pt x="1044569" y="1029814"/>
                  <a:pt x="700003" y="1027975"/>
                  <a:pt x="424318" y="861784"/>
                </a:cubicBezTo>
                <a:cubicBezTo>
                  <a:pt x="148633" y="695593"/>
                  <a:pt x="-13877" y="391751"/>
                  <a:pt x="932" y="70189"/>
                </a:cubicBezTo>
                <a:cubicBezTo>
                  <a:pt x="510802" y="371019"/>
                  <a:pt x="1382180" y="-200018"/>
                  <a:pt x="1753827" y="79547"/>
                </a:cubicBezTo>
                <a:close/>
              </a:path>
            </a:pathLst>
          </a:custGeom>
          <a:solidFill>
            <a:srgbClr val="1B54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cs typeface="+mn-ea"/>
                <a:sym typeface="+mn-lt"/>
              </a:rPr>
              <a:t>60%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Oval 7"/>
          <p:cNvSpPr/>
          <p:nvPr/>
        </p:nvSpPr>
        <p:spPr>
          <a:xfrm>
            <a:off x="2219328" y="2448479"/>
            <a:ext cx="1205011" cy="1205011"/>
          </a:xfrm>
          <a:prstGeom prst="ellipse">
            <a:avLst/>
          </a:prstGeom>
          <a:noFill/>
          <a:ln w="1270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8" name="Freeform 11"/>
          <p:cNvSpPr/>
          <p:nvPr/>
        </p:nvSpPr>
        <p:spPr>
          <a:xfrm>
            <a:off x="6420882" y="2965114"/>
            <a:ext cx="1217733" cy="690020"/>
          </a:xfrm>
          <a:custGeom>
            <a:avLst/>
            <a:gdLst>
              <a:gd name="connsiteX0" fmla="*/ 1566215 w 1628832"/>
              <a:gd name="connsiteY0" fmla="*/ 825 h 672806"/>
              <a:gd name="connsiteX1" fmla="*/ 1628832 w 1628832"/>
              <a:gd name="connsiteY1" fmla="*/ 7793 h 672806"/>
              <a:gd name="connsiteX2" fmla="*/ 1616432 w 1628832"/>
              <a:gd name="connsiteY2" fmla="*/ 56020 h 672806"/>
              <a:gd name="connsiteX3" fmla="*/ 778073 w 1628832"/>
              <a:gd name="connsiteY3" fmla="*/ 672806 h 672806"/>
              <a:gd name="connsiteX4" fmla="*/ 50168 w 1628832"/>
              <a:gd name="connsiteY4" fmla="*/ 285782 h 672806"/>
              <a:gd name="connsiteX5" fmla="*/ 0 w 1628832"/>
              <a:gd name="connsiteY5" fmla="*/ 193355 h 672806"/>
              <a:gd name="connsiteX6" fmla="*/ 70648 w 1628832"/>
              <a:gd name="connsiteY6" fmla="*/ 201691 h 672806"/>
              <a:gd name="connsiteX7" fmla="*/ 1566215 w 1628832"/>
              <a:gd name="connsiteY7" fmla="*/ 825 h 672806"/>
              <a:gd name="connsiteX0-1" fmla="*/ 1566215 w 1628832"/>
              <a:gd name="connsiteY0-2" fmla="*/ 825 h 680049"/>
              <a:gd name="connsiteX1-3" fmla="*/ 1628832 w 1628832"/>
              <a:gd name="connsiteY1-4" fmla="*/ 7793 h 680049"/>
              <a:gd name="connsiteX2-5" fmla="*/ 1616432 w 1628832"/>
              <a:gd name="connsiteY2-6" fmla="*/ 56020 h 680049"/>
              <a:gd name="connsiteX3-7" fmla="*/ 807667 w 1628832"/>
              <a:gd name="connsiteY3-8" fmla="*/ 680049 h 680049"/>
              <a:gd name="connsiteX4-9" fmla="*/ 50168 w 1628832"/>
              <a:gd name="connsiteY4-10" fmla="*/ 285782 h 680049"/>
              <a:gd name="connsiteX5-11" fmla="*/ 0 w 1628832"/>
              <a:gd name="connsiteY5-12" fmla="*/ 193355 h 680049"/>
              <a:gd name="connsiteX6-13" fmla="*/ 70648 w 1628832"/>
              <a:gd name="connsiteY6-14" fmla="*/ 201691 h 680049"/>
              <a:gd name="connsiteX7-15" fmla="*/ 1566215 w 1628832"/>
              <a:gd name="connsiteY7-16" fmla="*/ 825 h 680049"/>
              <a:gd name="connsiteX0-17" fmla="*/ 1566215 w 1628832"/>
              <a:gd name="connsiteY0-18" fmla="*/ 825 h 682011"/>
              <a:gd name="connsiteX1-19" fmla="*/ 1628832 w 1628832"/>
              <a:gd name="connsiteY1-20" fmla="*/ 7793 h 682011"/>
              <a:gd name="connsiteX2-21" fmla="*/ 1616432 w 1628832"/>
              <a:gd name="connsiteY2-22" fmla="*/ 56020 h 682011"/>
              <a:gd name="connsiteX3-23" fmla="*/ 807667 w 1628832"/>
              <a:gd name="connsiteY3-24" fmla="*/ 680049 h 682011"/>
              <a:gd name="connsiteX4-25" fmla="*/ 50168 w 1628832"/>
              <a:gd name="connsiteY4-26" fmla="*/ 285782 h 682011"/>
              <a:gd name="connsiteX5-27" fmla="*/ 0 w 1628832"/>
              <a:gd name="connsiteY5-28" fmla="*/ 193355 h 682011"/>
              <a:gd name="connsiteX6-29" fmla="*/ 70648 w 1628832"/>
              <a:gd name="connsiteY6-30" fmla="*/ 201691 h 682011"/>
              <a:gd name="connsiteX7-31" fmla="*/ 1566215 w 1628832"/>
              <a:gd name="connsiteY7-32" fmla="*/ 825 h 682011"/>
              <a:gd name="connsiteX0-33" fmla="*/ 1566215 w 1646026"/>
              <a:gd name="connsiteY0-34" fmla="*/ 825 h 684795"/>
              <a:gd name="connsiteX1-35" fmla="*/ 1628832 w 1646026"/>
              <a:gd name="connsiteY1-36" fmla="*/ 7793 h 684795"/>
              <a:gd name="connsiteX2-37" fmla="*/ 1646026 w 1646026"/>
              <a:gd name="connsiteY2-38" fmla="*/ 56020 h 684795"/>
              <a:gd name="connsiteX3-39" fmla="*/ 807667 w 1646026"/>
              <a:gd name="connsiteY3-40" fmla="*/ 680049 h 684795"/>
              <a:gd name="connsiteX4-41" fmla="*/ 50168 w 1646026"/>
              <a:gd name="connsiteY4-42" fmla="*/ 285782 h 684795"/>
              <a:gd name="connsiteX5-43" fmla="*/ 0 w 1646026"/>
              <a:gd name="connsiteY5-44" fmla="*/ 193355 h 684795"/>
              <a:gd name="connsiteX6-45" fmla="*/ 70648 w 1646026"/>
              <a:gd name="connsiteY6-46" fmla="*/ 201691 h 684795"/>
              <a:gd name="connsiteX7-47" fmla="*/ 1566215 w 1646026"/>
              <a:gd name="connsiteY7-48" fmla="*/ 825 h 684795"/>
              <a:gd name="connsiteX0-49" fmla="*/ 1566215 w 1646026"/>
              <a:gd name="connsiteY0-50" fmla="*/ 825 h 684795"/>
              <a:gd name="connsiteX1-51" fmla="*/ 1628832 w 1646026"/>
              <a:gd name="connsiteY1-52" fmla="*/ 7793 h 684795"/>
              <a:gd name="connsiteX2-53" fmla="*/ 1646026 w 1646026"/>
              <a:gd name="connsiteY2-54" fmla="*/ 56020 h 684795"/>
              <a:gd name="connsiteX3-55" fmla="*/ 807667 w 1646026"/>
              <a:gd name="connsiteY3-56" fmla="*/ 680049 h 684795"/>
              <a:gd name="connsiteX4-57" fmla="*/ 50168 w 1646026"/>
              <a:gd name="connsiteY4-58" fmla="*/ 285782 h 684795"/>
              <a:gd name="connsiteX5-59" fmla="*/ 0 w 1646026"/>
              <a:gd name="connsiteY5-60" fmla="*/ 193355 h 684795"/>
              <a:gd name="connsiteX6-61" fmla="*/ 70648 w 1646026"/>
              <a:gd name="connsiteY6-62" fmla="*/ 201691 h 684795"/>
              <a:gd name="connsiteX7-63" fmla="*/ 1566215 w 1646026"/>
              <a:gd name="connsiteY7-64" fmla="*/ 825 h 6847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646026" h="684795">
                <a:moveTo>
                  <a:pt x="1566215" y="825"/>
                </a:moveTo>
                <a:lnTo>
                  <a:pt x="1628832" y="7793"/>
                </a:lnTo>
                <a:lnTo>
                  <a:pt x="1646026" y="56020"/>
                </a:lnTo>
                <a:cubicBezTo>
                  <a:pt x="1633529" y="427840"/>
                  <a:pt x="1073643" y="641755"/>
                  <a:pt x="807667" y="680049"/>
                </a:cubicBezTo>
                <a:cubicBezTo>
                  <a:pt x="541691" y="718343"/>
                  <a:pt x="207919" y="519285"/>
                  <a:pt x="50168" y="285782"/>
                </a:cubicBezTo>
                <a:lnTo>
                  <a:pt x="0" y="193355"/>
                </a:lnTo>
                <a:lnTo>
                  <a:pt x="70648" y="201691"/>
                </a:lnTo>
                <a:cubicBezTo>
                  <a:pt x="558950" y="229026"/>
                  <a:pt x="1146488" y="-15960"/>
                  <a:pt x="1566215" y="825"/>
                </a:cubicBezTo>
                <a:close/>
              </a:path>
            </a:pathLst>
          </a:custGeom>
          <a:solidFill>
            <a:srgbClr val="8566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cs typeface="+mn-ea"/>
                <a:sym typeface="+mn-lt"/>
              </a:rPr>
              <a:t>25%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Oval 10"/>
          <p:cNvSpPr/>
          <p:nvPr/>
        </p:nvSpPr>
        <p:spPr>
          <a:xfrm>
            <a:off x="6420882" y="2434007"/>
            <a:ext cx="1205011" cy="1199543"/>
          </a:xfrm>
          <a:prstGeom prst="ellipse">
            <a:avLst/>
          </a:prstGeom>
          <a:noFill/>
          <a:ln w="1270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1" name="Freeform 15"/>
          <p:cNvSpPr/>
          <p:nvPr/>
        </p:nvSpPr>
        <p:spPr>
          <a:xfrm>
            <a:off x="8680574" y="2680806"/>
            <a:ext cx="1205011" cy="936140"/>
          </a:xfrm>
          <a:custGeom>
            <a:avLst/>
            <a:gdLst>
              <a:gd name="connsiteX0" fmla="*/ 1604485 w 1755648"/>
              <a:gd name="connsiteY0" fmla="*/ 0 h 1363915"/>
              <a:gd name="connsiteX1" fmla="*/ 1605730 w 1755648"/>
              <a:gd name="connsiteY1" fmla="*/ 1501 h 1363915"/>
              <a:gd name="connsiteX2" fmla="*/ 1755648 w 1755648"/>
              <a:gd name="connsiteY2" fmla="*/ 490074 h 1363915"/>
              <a:gd name="connsiteX3" fmla="*/ 877824 w 1755648"/>
              <a:gd name="connsiteY3" fmla="*/ 1363915 h 1363915"/>
              <a:gd name="connsiteX4" fmla="*/ 0 w 1755648"/>
              <a:gd name="connsiteY4" fmla="*/ 490074 h 1363915"/>
              <a:gd name="connsiteX5" fmla="*/ 17835 w 1755648"/>
              <a:gd name="connsiteY5" fmla="*/ 313965 h 1363915"/>
              <a:gd name="connsiteX6" fmla="*/ 19210 w 1755648"/>
              <a:gd name="connsiteY6" fmla="*/ 309556 h 1363915"/>
              <a:gd name="connsiteX7" fmla="*/ 465497 w 1755648"/>
              <a:gd name="connsiteY7" fmla="*/ 217496 h 1363915"/>
              <a:gd name="connsiteX8" fmla="*/ 1386872 w 1755648"/>
              <a:gd name="connsiteY8" fmla="*/ 32627 h 1363915"/>
              <a:gd name="connsiteX0-1" fmla="*/ 1604485 w 1755648"/>
              <a:gd name="connsiteY0-2" fmla="*/ 0 h 1363915"/>
              <a:gd name="connsiteX1-3" fmla="*/ 1605730 w 1755648"/>
              <a:gd name="connsiteY1-4" fmla="*/ 1501 h 1363915"/>
              <a:gd name="connsiteX2-5" fmla="*/ 1755648 w 1755648"/>
              <a:gd name="connsiteY2-6" fmla="*/ 490074 h 1363915"/>
              <a:gd name="connsiteX3-7" fmla="*/ 877824 w 1755648"/>
              <a:gd name="connsiteY3-8" fmla="*/ 1363915 h 1363915"/>
              <a:gd name="connsiteX4-9" fmla="*/ 0 w 1755648"/>
              <a:gd name="connsiteY4-10" fmla="*/ 490074 h 1363915"/>
              <a:gd name="connsiteX5-11" fmla="*/ 17835 w 1755648"/>
              <a:gd name="connsiteY5-12" fmla="*/ 313965 h 1363915"/>
              <a:gd name="connsiteX6-13" fmla="*/ 19210 w 1755648"/>
              <a:gd name="connsiteY6-14" fmla="*/ 309556 h 1363915"/>
              <a:gd name="connsiteX7-15" fmla="*/ 465497 w 1755648"/>
              <a:gd name="connsiteY7-16" fmla="*/ 111171 h 1363915"/>
              <a:gd name="connsiteX8-17" fmla="*/ 1386872 w 1755648"/>
              <a:gd name="connsiteY8-18" fmla="*/ 32627 h 1363915"/>
              <a:gd name="connsiteX9" fmla="*/ 1604485 w 1755648"/>
              <a:gd name="connsiteY9" fmla="*/ 0 h 136391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" y="connsiteY9"/>
              </a:cxn>
            </a:cxnLst>
            <a:rect l="l" t="t" r="r" b="b"/>
            <a:pathLst>
              <a:path w="1755648" h="1363915">
                <a:moveTo>
                  <a:pt x="1604485" y="0"/>
                </a:moveTo>
                <a:lnTo>
                  <a:pt x="1605730" y="1501"/>
                </a:lnTo>
                <a:cubicBezTo>
                  <a:pt x="1700381" y="140967"/>
                  <a:pt x="1755648" y="309096"/>
                  <a:pt x="1755648" y="490074"/>
                </a:cubicBezTo>
                <a:cubicBezTo>
                  <a:pt x="1755648" y="972683"/>
                  <a:pt x="1362633" y="1363915"/>
                  <a:pt x="877824" y="1363915"/>
                </a:cubicBezTo>
                <a:cubicBezTo>
                  <a:pt x="393015" y="1363915"/>
                  <a:pt x="0" y="972683"/>
                  <a:pt x="0" y="490074"/>
                </a:cubicBezTo>
                <a:cubicBezTo>
                  <a:pt x="0" y="429748"/>
                  <a:pt x="6141" y="370850"/>
                  <a:pt x="17835" y="313965"/>
                </a:cubicBezTo>
                <a:lnTo>
                  <a:pt x="19210" y="309556"/>
                </a:lnTo>
                <a:cubicBezTo>
                  <a:pt x="167972" y="278869"/>
                  <a:pt x="316735" y="141858"/>
                  <a:pt x="465497" y="111171"/>
                </a:cubicBezTo>
                <a:cubicBezTo>
                  <a:pt x="781191" y="43603"/>
                  <a:pt x="1091689" y="81559"/>
                  <a:pt x="1386872" y="32627"/>
                </a:cubicBezTo>
                <a:lnTo>
                  <a:pt x="1604485" y="0"/>
                </a:lnTo>
                <a:close/>
              </a:path>
            </a:pathLst>
          </a:custGeom>
          <a:solidFill>
            <a:srgbClr val="CABB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90%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Oval 16"/>
          <p:cNvSpPr/>
          <p:nvPr/>
        </p:nvSpPr>
        <p:spPr>
          <a:xfrm>
            <a:off x="8680574" y="2421192"/>
            <a:ext cx="1205011" cy="1199543"/>
          </a:xfrm>
          <a:prstGeom prst="ellipse">
            <a:avLst/>
          </a:prstGeom>
          <a:noFill/>
          <a:ln w="1270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3" name="Freeform 19"/>
          <p:cNvSpPr/>
          <p:nvPr/>
        </p:nvSpPr>
        <p:spPr>
          <a:xfrm>
            <a:off x="4353112" y="3237412"/>
            <a:ext cx="904927" cy="322185"/>
          </a:xfrm>
          <a:custGeom>
            <a:avLst/>
            <a:gdLst>
              <a:gd name="connsiteX0" fmla="*/ 1527957 w 1527957"/>
              <a:gd name="connsiteY0" fmla="*/ 0 h 623770"/>
              <a:gd name="connsiteX1" fmla="*/ 1499871 w 1527957"/>
              <a:gd name="connsiteY1" fmla="*/ 90068 h 623770"/>
              <a:gd name="connsiteX2" fmla="*/ 691030 w 1527957"/>
              <a:gd name="connsiteY2" fmla="*/ 623770 h 623770"/>
              <a:gd name="connsiteX3" fmla="*/ 70315 w 1527957"/>
              <a:gd name="connsiteY3" fmla="*/ 367828 h 623770"/>
              <a:gd name="connsiteX4" fmla="*/ 0 w 1527957"/>
              <a:gd name="connsiteY4" fmla="*/ 282992 h 623770"/>
              <a:gd name="connsiteX5" fmla="*/ 164586 w 1527957"/>
              <a:gd name="connsiteY5" fmla="*/ 254714 h 623770"/>
              <a:gd name="connsiteX6" fmla="*/ 1388267 w 1527957"/>
              <a:gd name="connsiteY6" fmla="*/ 15544 h 623770"/>
              <a:gd name="connsiteX0-1" fmla="*/ 1527957 w 1527957"/>
              <a:gd name="connsiteY0-2" fmla="*/ 0 h 623770"/>
              <a:gd name="connsiteX1-3" fmla="*/ 1499871 w 1527957"/>
              <a:gd name="connsiteY1-4" fmla="*/ 90068 h 623770"/>
              <a:gd name="connsiteX2-5" fmla="*/ 691030 w 1527957"/>
              <a:gd name="connsiteY2-6" fmla="*/ 623770 h 623770"/>
              <a:gd name="connsiteX3-7" fmla="*/ 70315 w 1527957"/>
              <a:gd name="connsiteY3-8" fmla="*/ 367828 h 623770"/>
              <a:gd name="connsiteX4-9" fmla="*/ 0 w 1527957"/>
              <a:gd name="connsiteY4-10" fmla="*/ 282992 h 623770"/>
              <a:gd name="connsiteX5-11" fmla="*/ 164586 w 1527957"/>
              <a:gd name="connsiteY5-12" fmla="*/ 254713 h 623770"/>
              <a:gd name="connsiteX6-13" fmla="*/ 1388267 w 1527957"/>
              <a:gd name="connsiteY6-14" fmla="*/ 15544 h 623770"/>
              <a:gd name="connsiteX7" fmla="*/ 1527957 w 1527957"/>
              <a:gd name="connsiteY7" fmla="*/ 0 h 623770"/>
              <a:gd name="connsiteX0-15" fmla="*/ 1527957 w 1527957"/>
              <a:gd name="connsiteY0-16" fmla="*/ 0 h 623770"/>
              <a:gd name="connsiteX1-17" fmla="*/ 1499871 w 1527957"/>
              <a:gd name="connsiteY1-18" fmla="*/ 90068 h 623770"/>
              <a:gd name="connsiteX2-19" fmla="*/ 691030 w 1527957"/>
              <a:gd name="connsiteY2-20" fmla="*/ 623770 h 623770"/>
              <a:gd name="connsiteX3-21" fmla="*/ 70315 w 1527957"/>
              <a:gd name="connsiteY3-22" fmla="*/ 367828 h 623770"/>
              <a:gd name="connsiteX4-23" fmla="*/ 0 w 1527957"/>
              <a:gd name="connsiteY4-24" fmla="*/ 282992 h 623770"/>
              <a:gd name="connsiteX5-25" fmla="*/ 164586 w 1527957"/>
              <a:gd name="connsiteY5-26" fmla="*/ 254713 h 623770"/>
              <a:gd name="connsiteX6-27" fmla="*/ 1388267 w 1527957"/>
              <a:gd name="connsiteY6-28" fmla="*/ 15544 h 623770"/>
              <a:gd name="connsiteX7-29" fmla="*/ 1527957 w 1527957"/>
              <a:gd name="connsiteY7-30" fmla="*/ 0 h 623770"/>
              <a:gd name="connsiteX0-31" fmla="*/ 1527957 w 1527957"/>
              <a:gd name="connsiteY0-32" fmla="*/ 3472 h 627242"/>
              <a:gd name="connsiteX1-33" fmla="*/ 1499871 w 1527957"/>
              <a:gd name="connsiteY1-34" fmla="*/ 93540 h 627242"/>
              <a:gd name="connsiteX2-35" fmla="*/ 691030 w 1527957"/>
              <a:gd name="connsiteY2-36" fmla="*/ 627242 h 627242"/>
              <a:gd name="connsiteX3-37" fmla="*/ 70315 w 1527957"/>
              <a:gd name="connsiteY3-38" fmla="*/ 371300 h 627242"/>
              <a:gd name="connsiteX4-39" fmla="*/ 0 w 1527957"/>
              <a:gd name="connsiteY4-40" fmla="*/ 286464 h 627242"/>
              <a:gd name="connsiteX5-41" fmla="*/ 176907 w 1527957"/>
              <a:gd name="connsiteY5-42" fmla="*/ 123284 h 627242"/>
              <a:gd name="connsiteX6-43" fmla="*/ 1388267 w 1527957"/>
              <a:gd name="connsiteY6-44" fmla="*/ 19016 h 627242"/>
              <a:gd name="connsiteX7-45" fmla="*/ 1527957 w 1527957"/>
              <a:gd name="connsiteY7-46" fmla="*/ 3472 h 6272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29" y="connsiteY7-30"/>
              </a:cxn>
            </a:cxnLst>
            <a:rect l="l" t="t" r="r" b="b"/>
            <a:pathLst>
              <a:path w="1527957" h="627242">
                <a:moveTo>
                  <a:pt x="1527957" y="3472"/>
                </a:moveTo>
                <a:lnTo>
                  <a:pt x="1499871" y="93540"/>
                </a:lnTo>
                <a:cubicBezTo>
                  <a:pt x="1366610" y="407174"/>
                  <a:pt x="1054637" y="627242"/>
                  <a:pt x="691030" y="627242"/>
                </a:cubicBezTo>
                <a:cubicBezTo>
                  <a:pt x="448626" y="627242"/>
                  <a:pt x="229170" y="529434"/>
                  <a:pt x="70315" y="371300"/>
                </a:cubicBezTo>
                <a:lnTo>
                  <a:pt x="0" y="286464"/>
                </a:lnTo>
                <a:lnTo>
                  <a:pt x="176907" y="123284"/>
                </a:lnTo>
                <a:cubicBezTo>
                  <a:pt x="623453" y="-110261"/>
                  <a:pt x="1008067" y="69307"/>
                  <a:pt x="1388267" y="19016"/>
                </a:cubicBezTo>
                <a:lnTo>
                  <a:pt x="1527957" y="3472"/>
                </a:lnTo>
                <a:close/>
              </a:path>
            </a:pathLst>
          </a:custGeom>
          <a:solidFill>
            <a:srgbClr val="B7D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10%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Oval 20"/>
          <p:cNvSpPr/>
          <p:nvPr/>
        </p:nvSpPr>
        <p:spPr>
          <a:xfrm>
            <a:off x="4173912" y="2434007"/>
            <a:ext cx="1205011" cy="1199543"/>
          </a:xfrm>
          <a:prstGeom prst="ellipse">
            <a:avLst/>
          </a:prstGeom>
          <a:noFill/>
          <a:ln w="1270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cxnSp>
        <p:nvCxnSpPr>
          <p:cNvPr id="103" name="372"/>
          <p:cNvCxnSpPr>
            <a:cxnSpLocks noChangeShapeType="1"/>
          </p:cNvCxnSpPr>
          <p:nvPr/>
        </p:nvCxnSpPr>
        <p:spPr bwMode="auto">
          <a:xfrm>
            <a:off x="3861236" y="2118885"/>
            <a:ext cx="3905250" cy="9525"/>
          </a:xfrm>
          <a:prstGeom prst="line">
            <a:avLst/>
          </a:prstGeom>
          <a:noFill/>
          <a:ln w="6350">
            <a:solidFill>
              <a:srgbClr val="574F1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4" name="文本框 103"/>
          <p:cNvSpPr txBox="1"/>
          <p:nvPr/>
        </p:nvSpPr>
        <p:spPr>
          <a:xfrm>
            <a:off x="2232117" y="3824499"/>
            <a:ext cx="13165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1B5445"/>
                </a:solidFill>
                <a:cs typeface="+mn-ea"/>
                <a:sym typeface="+mn-lt"/>
              </a:rPr>
              <a:t>TEXT HERE</a:t>
            </a:r>
            <a:endParaRPr lang="zh-CN" altLang="en-US" sz="1600" b="1" dirty="0">
              <a:solidFill>
                <a:srgbClr val="1B5445"/>
              </a:solidFill>
              <a:cs typeface="+mn-ea"/>
              <a:sym typeface="+mn-lt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2193762" y="4059572"/>
            <a:ext cx="12297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rgbClr val="1B5445"/>
                </a:solidFill>
                <a:cs typeface="+mn-ea"/>
                <a:sym typeface="+mn-lt"/>
              </a:rPr>
              <a:t>Supporters say that the ease of use .</a:t>
            </a:r>
            <a:endParaRPr lang="zh-CN" altLang="en-US" sz="1200" dirty="0">
              <a:solidFill>
                <a:srgbClr val="1B5445"/>
              </a:solidFill>
              <a:cs typeface="+mn-ea"/>
              <a:sym typeface="+mn-lt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4144537" y="3805172"/>
            <a:ext cx="13165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1B5445"/>
                </a:solidFill>
                <a:cs typeface="+mn-ea"/>
                <a:sym typeface="+mn-lt"/>
              </a:rPr>
              <a:t>TEXT HERE</a:t>
            </a:r>
            <a:endParaRPr lang="zh-CN" altLang="en-US" sz="1600" b="1" dirty="0">
              <a:solidFill>
                <a:srgbClr val="1B5445"/>
              </a:solidFill>
              <a:cs typeface="+mn-ea"/>
              <a:sym typeface="+mn-lt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4106182" y="4040245"/>
            <a:ext cx="12297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rgbClr val="1B5445"/>
                </a:solidFill>
                <a:cs typeface="+mn-ea"/>
                <a:sym typeface="+mn-lt"/>
              </a:rPr>
              <a:t>Supporters say that the ease of use .</a:t>
            </a:r>
            <a:endParaRPr lang="zh-CN" altLang="en-US" sz="1200" dirty="0">
              <a:solidFill>
                <a:srgbClr val="1B5445"/>
              </a:solidFill>
              <a:cs typeface="+mn-ea"/>
              <a:sym typeface="+mn-lt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6447263" y="3818433"/>
            <a:ext cx="13165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1B5445"/>
                </a:solidFill>
                <a:cs typeface="+mn-ea"/>
                <a:sym typeface="+mn-lt"/>
              </a:rPr>
              <a:t>TEXT HERE</a:t>
            </a:r>
            <a:endParaRPr lang="zh-CN" altLang="en-US" sz="1600" b="1" dirty="0">
              <a:solidFill>
                <a:srgbClr val="1B5445"/>
              </a:solidFill>
              <a:cs typeface="+mn-ea"/>
              <a:sym typeface="+mn-lt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6408908" y="4053506"/>
            <a:ext cx="12297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rgbClr val="1B5445"/>
                </a:solidFill>
                <a:cs typeface="+mn-ea"/>
                <a:sym typeface="+mn-lt"/>
              </a:rPr>
              <a:t>Supporters say that the ease of use .</a:t>
            </a:r>
            <a:endParaRPr lang="zh-CN" altLang="en-US" sz="1200" dirty="0">
              <a:solidFill>
                <a:srgbClr val="1B5445"/>
              </a:solidFill>
              <a:cs typeface="+mn-ea"/>
              <a:sym typeface="+mn-lt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8720455" y="3775096"/>
            <a:ext cx="13165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1B5445"/>
                </a:solidFill>
                <a:cs typeface="+mn-ea"/>
                <a:sym typeface="+mn-lt"/>
              </a:rPr>
              <a:t>TEXT HERE</a:t>
            </a:r>
            <a:endParaRPr lang="zh-CN" altLang="en-US" sz="1600" b="1" dirty="0">
              <a:solidFill>
                <a:srgbClr val="1B5445"/>
              </a:solidFill>
              <a:cs typeface="+mn-ea"/>
              <a:sym typeface="+mn-lt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8682100" y="4010169"/>
            <a:ext cx="12297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rgbClr val="1B5445"/>
                </a:solidFill>
                <a:cs typeface="+mn-ea"/>
                <a:sym typeface="+mn-lt"/>
              </a:rPr>
              <a:t>Supporters say that the ease of use .</a:t>
            </a:r>
            <a:endParaRPr lang="zh-CN" altLang="en-US" sz="1200" dirty="0">
              <a:solidFill>
                <a:srgbClr val="1B5445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 animBg="1"/>
      <p:bldP spid="47" grpId="0" animBg="1"/>
      <p:bldP spid="48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330" y="1255512"/>
            <a:ext cx="2063303" cy="267671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8464" y="1304946"/>
            <a:ext cx="1081840" cy="385893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457" y="4639006"/>
            <a:ext cx="4045033" cy="22153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368" y="4540209"/>
            <a:ext cx="6569109" cy="233097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2155" y="4758837"/>
            <a:ext cx="3568956" cy="214137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5683" y="5941054"/>
            <a:ext cx="3067071" cy="95915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744" y="5941054"/>
            <a:ext cx="3568956" cy="959157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002668" y="993770"/>
            <a:ext cx="1731823" cy="4818022"/>
            <a:chOff x="3459609" y="1929368"/>
            <a:chExt cx="972614" cy="270586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9609" y="1929368"/>
              <a:ext cx="972614" cy="2705863"/>
            </a:xfrm>
            <a:prstGeom prst="rect">
              <a:avLst/>
            </a:prstGeom>
          </p:spPr>
        </p:pic>
        <p:grpSp>
          <p:nvGrpSpPr>
            <p:cNvPr id="20" name="组合 19"/>
            <p:cNvGrpSpPr/>
            <p:nvPr/>
          </p:nvGrpSpPr>
          <p:grpSpPr>
            <a:xfrm>
              <a:off x="3629897" y="2182995"/>
              <a:ext cx="653175" cy="2202224"/>
              <a:chOff x="2869478" y="3099577"/>
              <a:chExt cx="653175" cy="2202224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2889949" y="3519976"/>
                <a:ext cx="632704" cy="1686026"/>
                <a:chOff x="5471242" y="1823863"/>
                <a:chExt cx="632704" cy="2736518"/>
              </a:xfrm>
            </p:grpSpPr>
            <p:sp>
              <p:nvSpPr>
                <p:cNvPr id="27" name="文本框 26"/>
                <p:cNvSpPr txBox="1"/>
                <p:nvPr/>
              </p:nvSpPr>
              <p:spPr>
                <a:xfrm>
                  <a:off x="5471242" y="1823863"/>
                  <a:ext cx="449413" cy="2736518"/>
                </a:xfrm>
                <a:prstGeom prst="rect">
                  <a:avLst/>
                </a:prstGeom>
                <a:noFill/>
                <a:effectLst/>
              </p:spPr>
              <p:txBody>
                <a:bodyPr vert="eaVert" wrap="square" rtlCol="0">
                  <a:spAutoFit/>
                </a:bodyPr>
                <a:lstStyle/>
                <a:p>
                  <a:pPr lvl="0">
                    <a:defRPr/>
                  </a:pPr>
                  <a:r>
                    <a:rPr kumimoji="1" lang="zh-CN" altLang="en-US" sz="4000" spc="300" dirty="0">
                      <a:solidFill>
                        <a:srgbClr val="FFFBE1"/>
                      </a:solidFill>
                      <a:cs typeface="+mn-ea"/>
                      <a:sym typeface="+mn-lt"/>
                    </a:rPr>
                    <a:t>发展前景</a:t>
                  </a:r>
                  <a:endParaRPr kumimoji="1" lang="zh-CN" altLang="en-US" sz="4000" spc="300" dirty="0">
                    <a:solidFill>
                      <a:srgbClr val="FFFBE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文本框 27"/>
                <p:cNvSpPr txBox="1"/>
                <p:nvPr/>
              </p:nvSpPr>
              <p:spPr>
                <a:xfrm>
                  <a:off x="5913810" y="1823863"/>
                  <a:ext cx="190136" cy="167508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000" i="0" u="none" strike="noStrike" kern="1200" cap="none" spc="300" normalizeH="0" baseline="0" noProof="0" dirty="0">
                      <a:ln>
                        <a:noFill/>
                      </a:ln>
                      <a:solidFill>
                        <a:srgbClr val="FFFBE1"/>
                      </a:solidFill>
                      <a:uLnTx/>
                      <a:uFillTx/>
                      <a:cs typeface="+mn-ea"/>
                      <a:sym typeface="+mn-lt"/>
                    </a:rPr>
                    <a:t>PART 01</a:t>
                  </a:r>
                  <a:endParaRPr kumimoji="0" lang="en-US" altLang="zh-CN" sz="100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FFFBE1"/>
                    </a:solidFill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24" name="直接连接符 23"/>
              <p:cNvCxnSpPr/>
              <p:nvPr/>
            </p:nvCxnSpPr>
            <p:spPr>
              <a:xfrm flipH="1">
                <a:off x="2869478" y="3099577"/>
                <a:ext cx="470267" cy="349611"/>
              </a:xfrm>
              <a:prstGeom prst="line">
                <a:avLst/>
              </a:prstGeom>
              <a:ln>
                <a:solidFill>
                  <a:srgbClr val="FFFBE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H="1">
                <a:off x="2869478" y="4952190"/>
                <a:ext cx="470267" cy="349611"/>
              </a:xfrm>
              <a:prstGeom prst="line">
                <a:avLst/>
              </a:prstGeom>
              <a:ln>
                <a:solidFill>
                  <a:srgbClr val="FFFBE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508" y="5007632"/>
            <a:ext cx="2119068" cy="8699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096546" y="2246434"/>
            <a:ext cx="682179" cy="698050"/>
            <a:chOff x="2096546" y="2246434"/>
            <a:chExt cx="682179" cy="698050"/>
          </a:xfrm>
        </p:grpSpPr>
        <p:sp>
          <p:nvSpPr>
            <p:cNvPr id="3" name="椭圆 2"/>
            <p:cNvSpPr/>
            <p:nvPr/>
          </p:nvSpPr>
          <p:spPr>
            <a:xfrm>
              <a:off x="2096546" y="2246434"/>
              <a:ext cx="673492" cy="673492"/>
            </a:xfrm>
            <a:prstGeom prst="ellipse">
              <a:avLst/>
            </a:prstGeom>
            <a:solidFill>
              <a:srgbClr val="1B54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132394" y="2298153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FBE1"/>
                  </a:solidFill>
                  <a:cs typeface="+mn-ea"/>
                  <a:sym typeface="+mn-lt"/>
                </a:rPr>
                <a:t>目</a:t>
              </a:r>
              <a:endParaRPr lang="zh-CN" altLang="en-US" sz="3600" b="1" dirty="0">
                <a:solidFill>
                  <a:srgbClr val="FFFBE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096546" y="3375483"/>
            <a:ext cx="683935" cy="693264"/>
            <a:chOff x="2096546" y="3375483"/>
            <a:chExt cx="683935" cy="693264"/>
          </a:xfrm>
        </p:grpSpPr>
        <p:sp>
          <p:nvSpPr>
            <p:cNvPr id="16" name="椭圆 15"/>
            <p:cNvSpPr/>
            <p:nvPr/>
          </p:nvSpPr>
          <p:spPr>
            <a:xfrm>
              <a:off x="2096546" y="3375483"/>
              <a:ext cx="673492" cy="673492"/>
            </a:xfrm>
            <a:prstGeom prst="ellipse">
              <a:avLst/>
            </a:prstGeom>
            <a:solidFill>
              <a:srgbClr val="1B54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134150" y="3422416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FBE1"/>
                  </a:solidFill>
                  <a:cs typeface="+mn-ea"/>
                  <a:sym typeface="+mn-lt"/>
                </a:rPr>
                <a:t>录</a:t>
              </a:r>
              <a:endParaRPr lang="zh-CN" altLang="en-US" sz="3600" b="1" dirty="0">
                <a:solidFill>
                  <a:srgbClr val="FFFBE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459609" y="1929368"/>
            <a:ext cx="972614" cy="2705863"/>
            <a:chOff x="3459609" y="1929368"/>
            <a:chExt cx="972614" cy="270586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9609" y="1929368"/>
              <a:ext cx="972614" cy="2705863"/>
            </a:xfrm>
            <a:prstGeom prst="rect">
              <a:avLst/>
            </a:prstGeom>
          </p:spPr>
        </p:pic>
        <p:grpSp>
          <p:nvGrpSpPr>
            <p:cNvPr id="20" name="组合 19"/>
            <p:cNvGrpSpPr/>
            <p:nvPr/>
          </p:nvGrpSpPr>
          <p:grpSpPr>
            <a:xfrm>
              <a:off x="3545784" y="2182995"/>
              <a:ext cx="737288" cy="2202224"/>
              <a:chOff x="2785365" y="3099577"/>
              <a:chExt cx="737288" cy="2202224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2785365" y="3519976"/>
                <a:ext cx="737288" cy="1686026"/>
                <a:chOff x="5366658" y="1823863"/>
                <a:chExt cx="737288" cy="2736518"/>
              </a:xfrm>
            </p:grpSpPr>
            <p:sp>
              <p:nvSpPr>
                <p:cNvPr id="27" name="文本框 26"/>
                <p:cNvSpPr txBox="1"/>
                <p:nvPr/>
              </p:nvSpPr>
              <p:spPr>
                <a:xfrm>
                  <a:off x="5366658" y="1823863"/>
                  <a:ext cx="553998" cy="2736518"/>
                </a:xfrm>
                <a:prstGeom prst="rect">
                  <a:avLst/>
                </a:prstGeom>
                <a:noFill/>
                <a:effectLst/>
              </p:spPr>
              <p:txBody>
                <a:bodyPr vert="eaVert" wrap="square" rtlCol="0">
                  <a:spAutoFit/>
                </a:bodyPr>
                <a:lstStyle/>
                <a:p>
                  <a:pPr lvl="0">
                    <a:defRPr/>
                  </a:pPr>
                  <a:r>
                    <a:rPr kumimoji="1" lang="zh-CN" altLang="en-US" sz="2400" spc="300" dirty="0">
                      <a:solidFill>
                        <a:srgbClr val="FFFBE1"/>
                      </a:solidFill>
                      <a:cs typeface="+mn-ea"/>
                      <a:sym typeface="+mn-lt"/>
                    </a:rPr>
                    <a:t>企业概况</a:t>
                  </a:r>
                  <a:endParaRPr kumimoji="1" lang="zh-CN" altLang="en-US" sz="2400" spc="300" dirty="0">
                    <a:solidFill>
                      <a:srgbClr val="FFFBE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文本框 27"/>
                <p:cNvSpPr txBox="1"/>
                <p:nvPr/>
              </p:nvSpPr>
              <p:spPr>
                <a:xfrm>
                  <a:off x="5765392" y="1823863"/>
                  <a:ext cx="338554" cy="167508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000" i="0" u="none" strike="noStrike" kern="1200" cap="none" spc="300" normalizeH="0" baseline="0" noProof="0" dirty="0">
                      <a:ln>
                        <a:noFill/>
                      </a:ln>
                      <a:solidFill>
                        <a:srgbClr val="FFFBE1"/>
                      </a:solidFill>
                      <a:uLnTx/>
                      <a:uFillTx/>
                      <a:cs typeface="+mn-ea"/>
                      <a:sym typeface="+mn-lt"/>
                    </a:rPr>
                    <a:t>PART 01</a:t>
                  </a:r>
                  <a:endParaRPr kumimoji="0" lang="en-US" altLang="zh-CN" sz="100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FFFBE1"/>
                    </a:solidFill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24" name="直接连接符 23"/>
              <p:cNvCxnSpPr/>
              <p:nvPr/>
            </p:nvCxnSpPr>
            <p:spPr>
              <a:xfrm flipH="1">
                <a:off x="2869478" y="3099577"/>
                <a:ext cx="470267" cy="349611"/>
              </a:xfrm>
              <a:prstGeom prst="line">
                <a:avLst/>
              </a:prstGeom>
              <a:ln>
                <a:solidFill>
                  <a:srgbClr val="FFFBE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H="1">
                <a:off x="2869478" y="4952190"/>
                <a:ext cx="470267" cy="349611"/>
              </a:xfrm>
              <a:prstGeom prst="line">
                <a:avLst/>
              </a:prstGeom>
              <a:ln>
                <a:solidFill>
                  <a:srgbClr val="FFFBE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组合 7"/>
          <p:cNvGrpSpPr/>
          <p:nvPr/>
        </p:nvGrpSpPr>
        <p:grpSpPr>
          <a:xfrm>
            <a:off x="5192591" y="1929368"/>
            <a:ext cx="972614" cy="2705863"/>
            <a:chOff x="5192591" y="1943520"/>
            <a:chExt cx="972614" cy="2705863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2591" y="1943520"/>
              <a:ext cx="972614" cy="2705863"/>
            </a:xfrm>
            <a:prstGeom prst="rect">
              <a:avLst/>
            </a:prstGeom>
          </p:spPr>
        </p:pic>
        <p:grpSp>
          <p:nvGrpSpPr>
            <p:cNvPr id="31" name="组合 30"/>
            <p:cNvGrpSpPr/>
            <p:nvPr/>
          </p:nvGrpSpPr>
          <p:grpSpPr>
            <a:xfrm>
              <a:off x="5278766" y="2197147"/>
              <a:ext cx="737288" cy="2202224"/>
              <a:chOff x="2785365" y="3099577"/>
              <a:chExt cx="737288" cy="2202224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2785365" y="3519976"/>
                <a:ext cx="737288" cy="1686026"/>
                <a:chOff x="5366658" y="1823863"/>
                <a:chExt cx="737288" cy="2736518"/>
              </a:xfrm>
            </p:grpSpPr>
            <p:sp>
              <p:nvSpPr>
                <p:cNvPr id="37" name="文本框 36"/>
                <p:cNvSpPr txBox="1"/>
                <p:nvPr/>
              </p:nvSpPr>
              <p:spPr>
                <a:xfrm>
                  <a:off x="5366658" y="1823863"/>
                  <a:ext cx="553998" cy="2736518"/>
                </a:xfrm>
                <a:prstGeom prst="rect">
                  <a:avLst/>
                </a:prstGeom>
                <a:noFill/>
                <a:effectLst/>
              </p:spPr>
              <p:txBody>
                <a:bodyPr vert="eaVert" wrap="square" rtlCol="0">
                  <a:spAutoFit/>
                </a:bodyPr>
                <a:lstStyle/>
                <a:p>
                  <a:pPr lvl="0">
                    <a:defRPr/>
                  </a:pPr>
                  <a:r>
                    <a:rPr kumimoji="1" lang="zh-CN" altLang="en-US" sz="2400" spc="300" dirty="0">
                      <a:solidFill>
                        <a:srgbClr val="FFFBE1"/>
                      </a:solidFill>
                      <a:cs typeface="+mn-ea"/>
                      <a:sym typeface="+mn-lt"/>
                    </a:rPr>
                    <a:t>主营业务</a:t>
                  </a:r>
                  <a:endParaRPr kumimoji="1" lang="zh-CN" altLang="en-US" sz="2400" spc="300" dirty="0">
                    <a:solidFill>
                      <a:srgbClr val="FFFBE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文本框 37"/>
                <p:cNvSpPr txBox="1"/>
                <p:nvPr/>
              </p:nvSpPr>
              <p:spPr>
                <a:xfrm>
                  <a:off x="5765392" y="1823863"/>
                  <a:ext cx="338554" cy="167508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000" i="0" u="none" strike="noStrike" kern="1200" cap="none" spc="300" normalizeH="0" baseline="0" noProof="0" dirty="0">
                      <a:ln>
                        <a:noFill/>
                      </a:ln>
                      <a:solidFill>
                        <a:srgbClr val="FFFBE1"/>
                      </a:solidFill>
                      <a:uLnTx/>
                      <a:uFillTx/>
                      <a:cs typeface="+mn-ea"/>
                      <a:sym typeface="+mn-lt"/>
                    </a:rPr>
                    <a:t>PART 02</a:t>
                  </a:r>
                  <a:endParaRPr kumimoji="0" lang="en-US" altLang="zh-CN" sz="100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FFFBE1"/>
                    </a:solidFill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35" name="直接连接符 34"/>
              <p:cNvCxnSpPr/>
              <p:nvPr/>
            </p:nvCxnSpPr>
            <p:spPr>
              <a:xfrm flipH="1">
                <a:off x="2869478" y="3099577"/>
                <a:ext cx="470267" cy="349611"/>
              </a:xfrm>
              <a:prstGeom prst="line">
                <a:avLst/>
              </a:prstGeom>
              <a:ln>
                <a:solidFill>
                  <a:srgbClr val="FFFBE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H="1">
                <a:off x="2869478" y="4952190"/>
                <a:ext cx="470267" cy="349611"/>
              </a:xfrm>
              <a:prstGeom prst="line">
                <a:avLst/>
              </a:prstGeom>
              <a:ln>
                <a:solidFill>
                  <a:srgbClr val="FFFBE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组合 5"/>
          <p:cNvGrpSpPr/>
          <p:nvPr/>
        </p:nvGrpSpPr>
        <p:grpSpPr>
          <a:xfrm>
            <a:off x="7008245" y="1929368"/>
            <a:ext cx="972614" cy="2705863"/>
            <a:chOff x="7008245" y="1939991"/>
            <a:chExt cx="972614" cy="2705863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8245" y="1939991"/>
              <a:ext cx="972614" cy="2705863"/>
            </a:xfrm>
            <a:prstGeom prst="rect">
              <a:avLst/>
            </a:prstGeom>
          </p:spPr>
        </p:pic>
        <p:grpSp>
          <p:nvGrpSpPr>
            <p:cNvPr id="40" name="组合 39"/>
            <p:cNvGrpSpPr/>
            <p:nvPr/>
          </p:nvGrpSpPr>
          <p:grpSpPr>
            <a:xfrm>
              <a:off x="7094420" y="2193618"/>
              <a:ext cx="737288" cy="2202224"/>
              <a:chOff x="2785365" y="3099577"/>
              <a:chExt cx="737288" cy="2202224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2785365" y="3519976"/>
                <a:ext cx="737288" cy="1686026"/>
                <a:chOff x="5366658" y="1823863"/>
                <a:chExt cx="737288" cy="2736518"/>
              </a:xfrm>
            </p:grpSpPr>
            <p:sp>
              <p:nvSpPr>
                <p:cNvPr id="44" name="文本框 43"/>
                <p:cNvSpPr txBox="1"/>
                <p:nvPr/>
              </p:nvSpPr>
              <p:spPr>
                <a:xfrm>
                  <a:off x="5366658" y="1823863"/>
                  <a:ext cx="553998" cy="2736518"/>
                </a:xfrm>
                <a:prstGeom prst="rect">
                  <a:avLst/>
                </a:prstGeom>
                <a:noFill/>
                <a:effectLst/>
              </p:spPr>
              <p:txBody>
                <a:bodyPr vert="eaVert" wrap="square" rtlCol="0">
                  <a:spAutoFit/>
                </a:bodyPr>
                <a:lstStyle/>
                <a:p>
                  <a:pPr lvl="0">
                    <a:defRPr/>
                  </a:pPr>
                  <a:r>
                    <a:rPr kumimoji="1" lang="zh-CN" altLang="en-US" sz="2400" spc="300" dirty="0">
                      <a:solidFill>
                        <a:srgbClr val="FFFBE1"/>
                      </a:solidFill>
                      <a:cs typeface="+mn-ea"/>
                      <a:sym typeface="+mn-lt"/>
                    </a:rPr>
                    <a:t>产品介绍</a:t>
                  </a:r>
                  <a:endParaRPr kumimoji="1" lang="zh-CN" altLang="en-US" sz="2400" spc="300" dirty="0">
                    <a:solidFill>
                      <a:srgbClr val="FFFBE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文本框 44"/>
                <p:cNvSpPr txBox="1"/>
                <p:nvPr/>
              </p:nvSpPr>
              <p:spPr>
                <a:xfrm>
                  <a:off x="5765392" y="1823863"/>
                  <a:ext cx="338554" cy="167508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000" i="0" u="none" strike="noStrike" kern="1200" cap="none" spc="300" normalizeH="0" baseline="0" noProof="0" dirty="0">
                      <a:ln>
                        <a:noFill/>
                      </a:ln>
                      <a:solidFill>
                        <a:srgbClr val="FFFBE1"/>
                      </a:solidFill>
                      <a:uLnTx/>
                      <a:uFillTx/>
                      <a:cs typeface="+mn-ea"/>
                      <a:sym typeface="+mn-lt"/>
                    </a:rPr>
                    <a:t>PART 03</a:t>
                  </a:r>
                  <a:endParaRPr kumimoji="0" lang="en-US" altLang="zh-CN" sz="100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FFFBE1"/>
                    </a:solidFill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42" name="直接连接符 41"/>
              <p:cNvCxnSpPr/>
              <p:nvPr/>
            </p:nvCxnSpPr>
            <p:spPr>
              <a:xfrm flipH="1">
                <a:off x="2869478" y="3099577"/>
                <a:ext cx="470267" cy="349611"/>
              </a:xfrm>
              <a:prstGeom prst="line">
                <a:avLst/>
              </a:prstGeom>
              <a:ln>
                <a:solidFill>
                  <a:srgbClr val="FFFBE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flipH="1">
                <a:off x="2869478" y="4952190"/>
                <a:ext cx="470267" cy="349611"/>
              </a:xfrm>
              <a:prstGeom prst="line">
                <a:avLst/>
              </a:prstGeom>
              <a:ln>
                <a:solidFill>
                  <a:srgbClr val="FFFBE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组合 4"/>
          <p:cNvGrpSpPr/>
          <p:nvPr/>
        </p:nvGrpSpPr>
        <p:grpSpPr>
          <a:xfrm>
            <a:off x="8729508" y="1929368"/>
            <a:ext cx="972614" cy="2705863"/>
            <a:chOff x="8729508" y="1975200"/>
            <a:chExt cx="972614" cy="2705863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29508" y="1975200"/>
              <a:ext cx="972614" cy="2705863"/>
            </a:xfrm>
            <a:prstGeom prst="rect">
              <a:avLst/>
            </a:prstGeom>
          </p:spPr>
        </p:pic>
        <p:grpSp>
          <p:nvGrpSpPr>
            <p:cNvPr id="54" name="组合 53"/>
            <p:cNvGrpSpPr/>
            <p:nvPr/>
          </p:nvGrpSpPr>
          <p:grpSpPr>
            <a:xfrm>
              <a:off x="8815683" y="2228827"/>
              <a:ext cx="737288" cy="2202224"/>
              <a:chOff x="2785365" y="3099577"/>
              <a:chExt cx="737288" cy="2202224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2785365" y="3519976"/>
                <a:ext cx="737288" cy="1686026"/>
                <a:chOff x="5366658" y="1823863"/>
                <a:chExt cx="737288" cy="2736518"/>
              </a:xfrm>
            </p:grpSpPr>
            <p:sp>
              <p:nvSpPr>
                <p:cNvPr id="58" name="文本框 57"/>
                <p:cNvSpPr txBox="1"/>
                <p:nvPr/>
              </p:nvSpPr>
              <p:spPr>
                <a:xfrm>
                  <a:off x="5366658" y="1823863"/>
                  <a:ext cx="553998" cy="2736518"/>
                </a:xfrm>
                <a:prstGeom prst="rect">
                  <a:avLst/>
                </a:prstGeom>
                <a:noFill/>
                <a:effectLst/>
              </p:spPr>
              <p:txBody>
                <a:bodyPr vert="eaVert" wrap="square" rtlCol="0">
                  <a:spAutoFit/>
                </a:bodyPr>
                <a:lstStyle/>
                <a:p>
                  <a:pPr lvl="0">
                    <a:defRPr/>
                  </a:pPr>
                  <a:r>
                    <a:rPr kumimoji="1" lang="zh-CN" altLang="en-US" sz="2400" spc="300" dirty="0">
                      <a:solidFill>
                        <a:srgbClr val="FFFBE1"/>
                      </a:solidFill>
                      <a:cs typeface="+mn-ea"/>
                      <a:sym typeface="+mn-lt"/>
                    </a:rPr>
                    <a:t>发展前景</a:t>
                  </a:r>
                  <a:endParaRPr kumimoji="1" lang="zh-CN" altLang="en-US" sz="2400" spc="300" dirty="0">
                    <a:solidFill>
                      <a:srgbClr val="FFFBE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文本框 58"/>
                <p:cNvSpPr txBox="1"/>
                <p:nvPr/>
              </p:nvSpPr>
              <p:spPr>
                <a:xfrm>
                  <a:off x="5765392" y="1823863"/>
                  <a:ext cx="338554" cy="167508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000" i="0" u="none" strike="noStrike" kern="1200" cap="none" spc="300" normalizeH="0" baseline="0" noProof="0" dirty="0">
                      <a:ln>
                        <a:noFill/>
                      </a:ln>
                      <a:solidFill>
                        <a:srgbClr val="FFFBE1"/>
                      </a:solidFill>
                      <a:uLnTx/>
                      <a:uFillTx/>
                      <a:cs typeface="+mn-ea"/>
                      <a:sym typeface="+mn-lt"/>
                    </a:rPr>
                    <a:t>PART 04</a:t>
                  </a:r>
                  <a:endParaRPr kumimoji="0" lang="en-US" altLang="zh-CN" sz="100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FFFBE1"/>
                    </a:solidFill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56" name="直接连接符 55"/>
              <p:cNvCxnSpPr/>
              <p:nvPr/>
            </p:nvCxnSpPr>
            <p:spPr>
              <a:xfrm flipH="1">
                <a:off x="2869478" y="3099577"/>
                <a:ext cx="470267" cy="349611"/>
              </a:xfrm>
              <a:prstGeom prst="line">
                <a:avLst/>
              </a:prstGeom>
              <a:ln>
                <a:solidFill>
                  <a:srgbClr val="FFFBE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H="1">
                <a:off x="2869478" y="4952190"/>
                <a:ext cx="470267" cy="349611"/>
              </a:xfrm>
              <a:prstGeom prst="line">
                <a:avLst/>
              </a:prstGeom>
              <a:ln>
                <a:solidFill>
                  <a:srgbClr val="FFFBE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A_库_矩形 5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260540" y="2815099"/>
            <a:ext cx="3129383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12179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0" cap="none" spc="0" normalizeH="0" baseline="0" noProof="0" dirty="0">
                <a:ln>
                  <a:noFill/>
                </a:ln>
                <a:solidFill>
                  <a:srgbClr val="1B5445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LOREM IPSUM </a:t>
            </a:r>
            <a:endParaRPr kumimoji="0" lang="en-US" altLang="zh-CN" sz="3000" b="1" i="0" u="none" strike="noStrike" kern="0" cap="none" spc="0" normalizeH="0" baseline="0" noProof="0" dirty="0">
              <a:ln>
                <a:noFill/>
              </a:ln>
              <a:solidFill>
                <a:srgbClr val="1B5445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defTabSz="12179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0" cap="none" spc="0" normalizeH="0" baseline="0" noProof="0" dirty="0">
                <a:ln>
                  <a:noFill/>
                </a:ln>
                <a:solidFill>
                  <a:srgbClr val="1B5445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DOLOR </a:t>
            </a:r>
            <a:endParaRPr kumimoji="0" lang="en-US" altLang="zh-CN" sz="3000" b="1" i="0" u="none" strike="noStrike" kern="0" cap="none" spc="0" normalizeH="0" baseline="0" noProof="0" dirty="0">
              <a:ln>
                <a:noFill/>
              </a:ln>
              <a:solidFill>
                <a:srgbClr val="1B5445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  <a:p>
            <a:pPr marL="0" marR="0" lvl="0" indent="0" defTabSz="12179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0" cap="none" spc="0" normalizeH="0" baseline="0" noProof="0" dirty="0">
                <a:ln>
                  <a:noFill/>
                </a:ln>
                <a:solidFill>
                  <a:srgbClr val="1B5445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SIT AMET</a:t>
            </a:r>
            <a:endParaRPr kumimoji="0" lang="en-US" altLang="zh-CN" sz="3000" b="1" i="0" u="none" strike="noStrike" kern="0" cap="none" spc="0" normalizeH="0" baseline="0" noProof="0" dirty="0">
              <a:ln>
                <a:noFill/>
              </a:ln>
              <a:solidFill>
                <a:srgbClr val="1B5445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PA_库_矩形 6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60540" y="2615074"/>
            <a:ext cx="186301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121793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EASY AND FULLY EDITABLE</a:t>
            </a:r>
            <a:endParaRPr kumimoji="0" lang="en-US" altLang="zh-CN" sz="10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PA_库_矩形 7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89278" y="2392299"/>
            <a:ext cx="3914775" cy="1989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Lorem ipsum dolor sit </a:t>
            </a:r>
            <a:r>
              <a:rPr lang="en-US" altLang="zh-CN" sz="12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Etiam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et convallis </a:t>
            </a:r>
            <a:r>
              <a:rPr lang="en-US" altLang="zh-CN" sz="12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orci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 Sed </a:t>
            </a:r>
            <a:r>
              <a:rPr lang="en-US" altLang="zh-CN" sz="12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sed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velit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nec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mi </a:t>
            </a:r>
            <a:r>
              <a:rPr lang="en-US" altLang="zh-CN" sz="12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pellentesqueposuere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Donec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id fermentum </a:t>
            </a:r>
            <a:r>
              <a:rPr lang="en-US" altLang="zh-CN" sz="12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nisl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 Nam dictum </a:t>
            </a:r>
            <a:r>
              <a:rPr lang="en-US" altLang="zh-CN" sz="12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fringilla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nunc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eu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porttitorLorem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ipsum dolor sit </a:t>
            </a:r>
            <a:r>
              <a:rPr lang="en-US" altLang="zh-CN" sz="12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Etiam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et convallis </a:t>
            </a:r>
            <a:r>
              <a:rPr lang="en-US" altLang="zh-CN" sz="12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orci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 Sed </a:t>
            </a:r>
            <a:r>
              <a:rPr lang="en-US" altLang="zh-CN" sz="12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sed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velit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nec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mi </a:t>
            </a:r>
            <a:r>
              <a:rPr lang="en-US" altLang="zh-CN" sz="12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pellentesqueposuere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Donec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id fermentum </a:t>
            </a:r>
            <a:r>
              <a:rPr lang="en-US" altLang="zh-CN" sz="12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nisl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 Nam dictum </a:t>
            </a:r>
            <a:r>
              <a:rPr lang="en-US" altLang="zh-CN" sz="12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fringilla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nunc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eu</a:t>
            </a:r>
            <a:r>
              <a:rPr lang="en-US" altLang="zh-CN" sz="1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porttitor</a:t>
            </a:r>
            <a:endParaRPr lang="en-US" altLang="zh-CN" sz="12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51" name="PA_库_直接连接符 8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<p:cNvCxnSpPr/>
          <p:nvPr>
            <p:custDataLst>
              <p:tags r:id="rId4"/>
            </p:custDataLst>
          </p:nvPr>
        </p:nvCxnSpPr>
        <p:spPr>
          <a:xfrm>
            <a:off x="5462155" y="2037112"/>
            <a:ext cx="0" cy="2428732"/>
          </a:xfrm>
          <a:prstGeom prst="line">
            <a:avLst/>
          </a:prstGeom>
          <a:noFill/>
          <a:ln w="19050" cap="flat" cmpd="sng" algn="ctr">
            <a:solidFill>
              <a:srgbClr val="1B5445"/>
            </a:solidFill>
            <a:prstDash val="dash"/>
          </a:ln>
          <a:effectLst/>
        </p:spPr>
      </p:cxnSp>
      <p:sp>
        <p:nvSpPr>
          <p:cNvPr id="52" name="Rectangle 26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<p:cNvSpPr>
            <a:spLocks noChangeArrowheads="1"/>
          </p:cNvSpPr>
          <p:nvPr/>
        </p:nvSpPr>
        <p:spPr bwMode="auto">
          <a:xfrm>
            <a:off x="2168092" y="2099405"/>
            <a:ext cx="33591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市场计划</a:t>
            </a:r>
            <a:endParaRPr lang="zh-CN" altLang="en-US" sz="32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7" grpId="1"/>
      <p:bldP spid="48" grpId="0"/>
      <p:bldP spid="50" grpId="0" autoUpdateAnimBg="0"/>
      <p:bldP spid="5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26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<p:cNvSpPr>
            <a:spLocks noChangeArrowheads="1"/>
          </p:cNvSpPr>
          <p:nvPr/>
        </p:nvSpPr>
        <p:spPr bwMode="auto">
          <a:xfrm>
            <a:off x="4762273" y="1455368"/>
            <a:ext cx="230559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竞品对比</a:t>
            </a:r>
            <a:endParaRPr lang="zh-CN" altLang="en-US" sz="32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03" name="372"/>
          <p:cNvCxnSpPr>
            <a:cxnSpLocks noChangeShapeType="1"/>
          </p:cNvCxnSpPr>
          <p:nvPr/>
        </p:nvCxnSpPr>
        <p:spPr bwMode="auto">
          <a:xfrm>
            <a:off x="3861236" y="2118885"/>
            <a:ext cx="3905250" cy="9525"/>
          </a:xfrm>
          <a:prstGeom prst="line">
            <a:avLst/>
          </a:prstGeom>
          <a:noFill/>
          <a:ln w="6350">
            <a:solidFill>
              <a:srgbClr val="574F1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" name="TextBox 11"/>
          <p:cNvSpPr txBox="1"/>
          <p:nvPr/>
        </p:nvSpPr>
        <p:spPr>
          <a:xfrm>
            <a:off x="2383165" y="2546088"/>
            <a:ext cx="27509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B5445"/>
                </a:solidFill>
                <a:cs typeface="+mn-ea"/>
                <a:sym typeface="+mn-lt"/>
              </a:rPr>
              <a:t>与竞品的对比（一）</a:t>
            </a:r>
            <a:endParaRPr lang="zh-CN" altLang="en-US" sz="2000" b="1" dirty="0">
              <a:solidFill>
                <a:srgbClr val="1B5445"/>
              </a:solidFill>
              <a:cs typeface="+mn-ea"/>
              <a:sym typeface="+mn-lt"/>
            </a:endParaRPr>
          </a:p>
        </p:txBody>
      </p:sp>
      <p:sp>
        <p:nvSpPr>
          <p:cNvPr id="47" name="TextBox 12"/>
          <p:cNvSpPr txBox="1"/>
          <p:nvPr/>
        </p:nvSpPr>
        <p:spPr>
          <a:xfrm>
            <a:off x="6721866" y="2546088"/>
            <a:ext cx="27509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B5445"/>
                </a:solidFill>
                <a:cs typeface="+mn-ea"/>
                <a:sym typeface="+mn-lt"/>
              </a:rPr>
              <a:t>与竞品的对比（二）</a:t>
            </a:r>
            <a:endParaRPr lang="zh-CN" altLang="en-US" sz="2000" b="1" dirty="0">
              <a:solidFill>
                <a:srgbClr val="1B5445"/>
              </a:solidFill>
              <a:cs typeface="+mn-ea"/>
              <a:sym typeface="+mn-lt"/>
            </a:endParaRPr>
          </a:p>
        </p:txBody>
      </p:sp>
      <p:grpSp>
        <p:nvGrpSpPr>
          <p:cNvPr id="48" name="Group 3"/>
          <p:cNvGrpSpPr/>
          <p:nvPr/>
        </p:nvGrpSpPr>
        <p:grpSpPr>
          <a:xfrm>
            <a:off x="2239295" y="3033281"/>
            <a:ext cx="3541468" cy="1024905"/>
            <a:chOff x="2850041" y="2972145"/>
            <a:chExt cx="3541468" cy="1024905"/>
          </a:xfrm>
        </p:grpSpPr>
        <p:grpSp>
          <p:nvGrpSpPr>
            <p:cNvPr id="50" name="Group 1"/>
            <p:cNvGrpSpPr/>
            <p:nvPr/>
          </p:nvGrpSpPr>
          <p:grpSpPr>
            <a:xfrm>
              <a:off x="2908025" y="3213402"/>
              <a:ext cx="2644645" cy="771197"/>
              <a:chOff x="2928211" y="3167239"/>
              <a:chExt cx="2612657" cy="605562"/>
            </a:xfrm>
          </p:grpSpPr>
          <p:grpSp>
            <p:nvGrpSpPr>
              <p:cNvPr id="64" name="Group 15"/>
              <p:cNvGrpSpPr/>
              <p:nvPr/>
            </p:nvGrpSpPr>
            <p:grpSpPr>
              <a:xfrm>
                <a:off x="2929408" y="3167239"/>
                <a:ext cx="2611460" cy="167937"/>
                <a:chOff x="5560990" y="4525556"/>
                <a:chExt cx="5147448" cy="214084"/>
              </a:xfrm>
            </p:grpSpPr>
            <p:sp>
              <p:nvSpPr>
                <p:cNvPr id="68" name="Rectangle 22"/>
                <p:cNvSpPr/>
                <p:nvPr/>
              </p:nvSpPr>
              <p:spPr>
                <a:xfrm>
                  <a:off x="5638800" y="4530963"/>
                  <a:ext cx="5069638" cy="208677"/>
                </a:xfrm>
                <a:prstGeom prst="rect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Rectangle 23"/>
                <p:cNvSpPr/>
                <p:nvPr/>
              </p:nvSpPr>
              <p:spPr>
                <a:xfrm>
                  <a:off x="5560990" y="4525556"/>
                  <a:ext cx="4177701" cy="208677"/>
                </a:xfrm>
                <a:prstGeom prst="rect">
                  <a:avLst/>
                </a:prstGeom>
                <a:solidFill>
                  <a:srgbClr val="1B5445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5" name="Group 24"/>
              <p:cNvGrpSpPr/>
              <p:nvPr/>
            </p:nvGrpSpPr>
            <p:grpSpPr>
              <a:xfrm>
                <a:off x="2928211" y="3604861"/>
                <a:ext cx="2575325" cy="167940"/>
                <a:chOff x="5632212" y="4525550"/>
                <a:chExt cx="5076226" cy="214090"/>
              </a:xfrm>
            </p:grpSpPr>
            <p:sp>
              <p:nvSpPr>
                <p:cNvPr id="66" name="Rectangle 27"/>
                <p:cNvSpPr/>
                <p:nvPr/>
              </p:nvSpPr>
              <p:spPr>
                <a:xfrm>
                  <a:off x="5638800" y="4530963"/>
                  <a:ext cx="5069638" cy="208677"/>
                </a:xfrm>
                <a:prstGeom prst="rect">
                  <a:avLst/>
                </a:prstGeom>
                <a:solidFill>
                  <a:sysClr val="window" lastClr="FFFFFF">
                    <a:lumMod val="7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Rectangle 28"/>
                <p:cNvSpPr/>
                <p:nvPr/>
              </p:nvSpPr>
              <p:spPr>
                <a:xfrm>
                  <a:off x="5632212" y="4525550"/>
                  <a:ext cx="3658048" cy="208677"/>
                </a:xfrm>
                <a:prstGeom prst="rect">
                  <a:avLst/>
                </a:prstGeom>
                <a:solidFill>
                  <a:srgbClr val="856647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1" name="TextBox 2"/>
            <p:cNvSpPr txBox="1"/>
            <p:nvPr/>
          </p:nvSpPr>
          <p:spPr>
            <a:xfrm>
              <a:off x="2850041" y="2972145"/>
              <a:ext cx="79770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PSD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TextBox 29"/>
            <p:cNvSpPr txBox="1"/>
            <p:nvPr/>
          </p:nvSpPr>
          <p:spPr>
            <a:xfrm>
              <a:off x="2850041" y="3523705"/>
              <a:ext cx="79770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WEB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TextBox 30"/>
            <p:cNvSpPr txBox="1"/>
            <p:nvPr/>
          </p:nvSpPr>
          <p:spPr>
            <a:xfrm>
              <a:off x="5593803" y="3179352"/>
              <a:ext cx="7977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95%</a:t>
              </a: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TextBox 31"/>
            <p:cNvSpPr txBox="1"/>
            <p:nvPr/>
          </p:nvSpPr>
          <p:spPr>
            <a:xfrm>
              <a:off x="5576645" y="3720051"/>
              <a:ext cx="7977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80%</a:t>
              </a: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0" name="Group 44"/>
          <p:cNvGrpSpPr/>
          <p:nvPr/>
        </p:nvGrpSpPr>
        <p:grpSpPr>
          <a:xfrm>
            <a:off x="6721866" y="3067398"/>
            <a:ext cx="3541468" cy="1024905"/>
            <a:chOff x="2850041" y="2972145"/>
            <a:chExt cx="3541468" cy="1024905"/>
          </a:xfrm>
        </p:grpSpPr>
        <p:grpSp>
          <p:nvGrpSpPr>
            <p:cNvPr id="71" name="Group 45"/>
            <p:cNvGrpSpPr/>
            <p:nvPr/>
          </p:nvGrpSpPr>
          <p:grpSpPr>
            <a:xfrm>
              <a:off x="2908025" y="3218783"/>
              <a:ext cx="2644645" cy="765842"/>
              <a:chOff x="2928211" y="3171469"/>
              <a:chExt cx="2612657" cy="601358"/>
            </a:xfrm>
          </p:grpSpPr>
          <p:grpSp>
            <p:nvGrpSpPr>
              <p:cNvPr id="76" name="Group 50"/>
              <p:cNvGrpSpPr/>
              <p:nvPr/>
            </p:nvGrpSpPr>
            <p:grpSpPr>
              <a:xfrm>
                <a:off x="2929408" y="3171469"/>
                <a:ext cx="2611460" cy="163695"/>
                <a:chOff x="5560990" y="4530963"/>
                <a:chExt cx="5147448" cy="208677"/>
              </a:xfrm>
            </p:grpSpPr>
            <p:sp>
              <p:nvSpPr>
                <p:cNvPr id="80" name="Rectangle 54"/>
                <p:cNvSpPr/>
                <p:nvPr/>
              </p:nvSpPr>
              <p:spPr>
                <a:xfrm>
                  <a:off x="5638800" y="4530963"/>
                  <a:ext cx="5069638" cy="208677"/>
                </a:xfrm>
                <a:prstGeom prst="rect">
                  <a:avLst/>
                </a:prstGeom>
                <a:solidFill>
                  <a:sysClr val="window" lastClr="FFFFFF">
                    <a:lumMod val="7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Rectangle 55"/>
                <p:cNvSpPr/>
                <p:nvPr/>
              </p:nvSpPr>
              <p:spPr>
                <a:xfrm>
                  <a:off x="5560990" y="4530963"/>
                  <a:ext cx="4177701" cy="208677"/>
                </a:xfrm>
                <a:prstGeom prst="rect">
                  <a:avLst/>
                </a:prstGeom>
                <a:solidFill>
                  <a:srgbClr val="1B5445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77" name="Group 51"/>
              <p:cNvGrpSpPr/>
              <p:nvPr/>
            </p:nvGrpSpPr>
            <p:grpSpPr>
              <a:xfrm>
                <a:off x="2928211" y="3609132"/>
                <a:ext cx="2575325" cy="163695"/>
                <a:chOff x="5632212" y="4530963"/>
                <a:chExt cx="5076226" cy="208677"/>
              </a:xfrm>
            </p:grpSpPr>
            <p:sp>
              <p:nvSpPr>
                <p:cNvPr id="78" name="Rectangle 52"/>
                <p:cNvSpPr/>
                <p:nvPr/>
              </p:nvSpPr>
              <p:spPr>
                <a:xfrm>
                  <a:off x="5638800" y="4530963"/>
                  <a:ext cx="5069638" cy="208677"/>
                </a:xfrm>
                <a:prstGeom prst="rect">
                  <a:avLst/>
                </a:prstGeom>
                <a:solidFill>
                  <a:sysClr val="window" lastClr="FFFFFF">
                    <a:lumMod val="7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Rectangle 53"/>
                <p:cNvSpPr/>
                <p:nvPr/>
              </p:nvSpPr>
              <p:spPr>
                <a:xfrm>
                  <a:off x="5632212" y="4530963"/>
                  <a:ext cx="3658048" cy="208677"/>
                </a:xfrm>
                <a:prstGeom prst="rect">
                  <a:avLst/>
                </a:prstGeom>
                <a:solidFill>
                  <a:srgbClr val="856647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72" name="TextBox 46"/>
            <p:cNvSpPr txBox="1"/>
            <p:nvPr/>
          </p:nvSpPr>
          <p:spPr>
            <a:xfrm>
              <a:off x="2850041" y="2972145"/>
              <a:ext cx="79770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PSD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TextBox 47"/>
            <p:cNvSpPr txBox="1"/>
            <p:nvPr/>
          </p:nvSpPr>
          <p:spPr>
            <a:xfrm>
              <a:off x="2850041" y="3523705"/>
              <a:ext cx="79770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WEB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4" name="TextBox 48"/>
            <p:cNvSpPr txBox="1"/>
            <p:nvPr/>
          </p:nvSpPr>
          <p:spPr>
            <a:xfrm>
              <a:off x="5593803" y="3179352"/>
              <a:ext cx="7977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95%</a:t>
              </a: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5" name="TextBox 49"/>
            <p:cNvSpPr txBox="1"/>
            <p:nvPr/>
          </p:nvSpPr>
          <p:spPr>
            <a:xfrm>
              <a:off x="5576645" y="3720051"/>
              <a:ext cx="79770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80%</a:t>
              </a: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799"/>
                                </p:stCondLst>
                                <p:childTnLst>
                                  <p:par>
                                    <p:cTn id="22" presetID="2" presetClass="entr" presetSubtype="2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4" dur="9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5" dur="9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799"/>
                                </p:stCondLst>
                                <p:childTnLst>
                                  <p:par>
                                    <p:cTn id="27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3" presetID="2" presetClass="entr" presetSubtype="2" fill="hold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5" dur="8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6" dur="8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  <p:bldP spid="46" grpId="0"/>
          <p:bldP spid="4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799"/>
                                </p:stCondLst>
                                <p:childTnLst>
                                  <p:par>
                                    <p:cTn id="2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9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9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799"/>
                                </p:stCondLst>
                                <p:childTnLst>
                                  <p:par>
                                    <p:cTn id="27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8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8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  <p:bldP spid="46" grpId="0"/>
          <p:bldP spid="47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1335314" y="1757555"/>
            <a:ext cx="9434285" cy="2887548"/>
            <a:chOff x="-160054" y="1533727"/>
            <a:chExt cx="9689982" cy="3598412"/>
          </a:xfrm>
        </p:grpSpPr>
        <p:sp>
          <p:nvSpPr>
            <p:cNvPr id="47" name="矩形 46"/>
            <p:cNvSpPr/>
            <p:nvPr/>
          </p:nvSpPr>
          <p:spPr>
            <a:xfrm>
              <a:off x="-160054" y="3735950"/>
              <a:ext cx="9689982" cy="1396189"/>
            </a:xfrm>
            <a:prstGeom prst="rect">
              <a:avLst/>
            </a:prstGeom>
            <a:solidFill>
              <a:srgbClr val="CABB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graphicFrame>
          <p:nvGraphicFramePr>
            <p:cNvPr id="48" name="图表 47"/>
            <p:cNvGraphicFramePr/>
            <p:nvPr/>
          </p:nvGraphicFramePr>
          <p:xfrm>
            <a:off x="4386540" y="1533727"/>
            <a:ext cx="2924307" cy="194953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50" name="文本框 17"/>
            <p:cNvSpPr txBox="1"/>
            <p:nvPr/>
          </p:nvSpPr>
          <p:spPr>
            <a:xfrm>
              <a:off x="7798338" y="2266967"/>
              <a:ext cx="1420243" cy="728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Sample Heading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18"/>
            <p:cNvSpPr txBox="1"/>
            <p:nvPr/>
          </p:nvSpPr>
          <p:spPr>
            <a:xfrm>
              <a:off x="7785272" y="1550740"/>
              <a:ext cx="1420243" cy="728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Sample Heading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19"/>
            <p:cNvSpPr txBox="1"/>
            <p:nvPr/>
          </p:nvSpPr>
          <p:spPr>
            <a:xfrm>
              <a:off x="7296540" y="1702845"/>
              <a:ext cx="714616" cy="383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30%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文本框 20"/>
            <p:cNvSpPr txBox="1"/>
            <p:nvPr/>
          </p:nvSpPr>
          <p:spPr>
            <a:xfrm>
              <a:off x="7296540" y="2255047"/>
              <a:ext cx="714616" cy="383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70%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5774440" y="1855350"/>
              <a:ext cx="131195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6567639" y="2393547"/>
              <a:ext cx="553653" cy="1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4510252" y="1590001"/>
              <a:ext cx="1" cy="1706696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任意多边形 14"/>
            <p:cNvSpPr/>
            <p:nvPr/>
          </p:nvSpPr>
          <p:spPr>
            <a:xfrm>
              <a:off x="832804" y="3845660"/>
              <a:ext cx="333931" cy="374468"/>
            </a:xfrm>
            <a:custGeom>
              <a:avLst/>
              <a:gdLst>
                <a:gd name="connsiteX0" fmla="*/ 157858 w 370624"/>
                <a:gd name="connsiteY0" fmla="*/ 99531 h 370624"/>
                <a:gd name="connsiteX1" fmla="*/ 157858 w 370624"/>
                <a:gd name="connsiteY1" fmla="*/ 157858 h 370624"/>
                <a:gd name="connsiteX2" fmla="*/ 99531 w 370624"/>
                <a:gd name="connsiteY2" fmla="*/ 157858 h 370624"/>
                <a:gd name="connsiteX3" fmla="*/ 99531 w 370624"/>
                <a:gd name="connsiteY3" fmla="*/ 212764 h 370624"/>
                <a:gd name="connsiteX4" fmla="*/ 157858 w 370624"/>
                <a:gd name="connsiteY4" fmla="*/ 212764 h 370624"/>
                <a:gd name="connsiteX5" fmla="*/ 157858 w 370624"/>
                <a:gd name="connsiteY5" fmla="*/ 271091 h 370624"/>
                <a:gd name="connsiteX6" fmla="*/ 212764 w 370624"/>
                <a:gd name="connsiteY6" fmla="*/ 271091 h 370624"/>
                <a:gd name="connsiteX7" fmla="*/ 212764 w 370624"/>
                <a:gd name="connsiteY7" fmla="*/ 212764 h 370624"/>
                <a:gd name="connsiteX8" fmla="*/ 271091 w 370624"/>
                <a:gd name="connsiteY8" fmla="*/ 212764 h 370624"/>
                <a:gd name="connsiteX9" fmla="*/ 271091 w 370624"/>
                <a:gd name="connsiteY9" fmla="*/ 157858 h 370624"/>
                <a:gd name="connsiteX10" fmla="*/ 212764 w 370624"/>
                <a:gd name="connsiteY10" fmla="*/ 157858 h 370624"/>
                <a:gd name="connsiteX11" fmla="*/ 212764 w 370624"/>
                <a:gd name="connsiteY11" fmla="*/ 99531 h 370624"/>
                <a:gd name="connsiteX12" fmla="*/ 185312 w 370624"/>
                <a:gd name="connsiteY12" fmla="*/ 0 h 370624"/>
                <a:gd name="connsiteX13" fmla="*/ 370624 w 370624"/>
                <a:gd name="connsiteY13" fmla="*/ 185312 h 370624"/>
                <a:gd name="connsiteX14" fmla="*/ 185312 w 370624"/>
                <a:gd name="connsiteY14" fmla="*/ 370624 h 370624"/>
                <a:gd name="connsiteX15" fmla="*/ 0 w 370624"/>
                <a:gd name="connsiteY15" fmla="*/ 185312 h 370624"/>
                <a:gd name="connsiteX16" fmla="*/ 185312 w 370624"/>
                <a:gd name="connsiteY16" fmla="*/ 0 h 37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70624" h="370624">
                  <a:moveTo>
                    <a:pt x="157858" y="99531"/>
                  </a:moveTo>
                  <a:lnTo>
                    <a:pt x="157858" y="157858"/>
                  </a:lnTo>
                  <a:lnTo>
                    <a:pt x="99531" y="157858"/>
                  </a:lnTo>
                  <a:lnTo>
                    <a:pt x="99531" y="212764"/>
                  </a:lnTo>
                  <a:lnTo>
                    <a:pt x="157858" y="212764"/>
                  </a:lnTo>
                  <a:lnTo>
                    <a:pt x="157858" y="271091"/>
                  </a:lnTo>
                  <a:lnTo>
                    <a:pt x="212764" y="271091"/>
                  </a:lnTo>
                  <a:lnTo>
                    <a:pt x="212764" y="212764"/>
                  </a:lnTo>
                  <a:lnTo>
                    <a:pt x="271091" y="212764"/>
                  </a:lnTo>
                  <a:lnTo>
                    <a:pt x="271091" y="157858"/>
                  </a:lnTo>
                  <a:lnTo>
                    <a:pt x="212764" y="157858"/>
                  </a:lnTo>
                  <a:lnTo>
                    <a:pt x="212764" y="99531"/>
                  </a:lnTo>
                  <a:close/>
                  <a:moveTo>
                    <a:pt x="185312" y="0"/>
                  </a:moveTo>
                  <a:cubicBezTo>
                    <a:pt x="287657" y="0"/>
                    <a:pt x="370624" y="82967"/>
                    <a:pt x="370624" y="185312"/>
                  </a:cubicBezTo>
                  <a:cubicBezTo>
                    <a:pt x="370624" y="287657"/>
                    <a:pt x="287657" y="370624"/>
                    <a:pt x="185312" y="370624"/>
                  </a:cubicBezTo>
                  <a:cubicBezTo>
                    <a:pt x="82967" y="370624"/>
                    <a:pt x="0" y="287657"/>
                    <a:pt x="0" y="185312"/>
                  </a:cubicBezTo>
                  <a:cubicBezTo>
                    <a:pt x="0" y="82967"/>
                    <a:pt x="82967" y="0"/>
                    <a:pt x="1853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7" name="文本框 40"/>
            <p:cNvSpPr txBox="1"/>
            <p:nvPr/>
          </p:nvSpPr>
          <p:spPr>
            <a:xfrm>
              <a:off x="1160934" y="3848849"/>
              <a:ext cx="3227393" cy="421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Please enter your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534686" y="4220128"/>
              <a:ext cx="3788832" cy="74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 dolor sit </a:t>
              </a:r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amet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, </a:t>
              </a:r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adipisicing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elit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, </a:t>
              </a:r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sed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 do </a:t>
              </a:r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eiusmod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tempor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incididunt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ut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labore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 et </a:t>
              </a:r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dolore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 magna </a:t>
              </a:r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aliqua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. 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9" name="任意多边形 17"/>
            <p:cNvSpPr/>
            <p:nvPr/>
          </p:nvSpPr>
          <p:spPr>
            <a:xfrm>
              <a:off x="5212796" y="3845660"/>
              <a:ext cx="333931" cy="374468"/>
            </a:xfrm>
            <a:custGeom>
              <a:avLst/>
              <a:gdLst>
                <a:gd name="connsiteX0" fmla="*/ 157858 w 370624"/>
                <a:gd name="connsiteY0" fmla="*/ 99531 h 370624"/>
                <a:gd name="connsiteX1" fmla="*/ 157858 w 370624"/>
                <a:gd name="connsiteY1" fmla="*/ 157858 h 370624"/>
                <a:gd name="connsiteX2" fmla="*/ 99531 w 370624"/>
                <a:gd name="connsiteY2" fmla="*/ 157858 h 370624"/>
                <a:gd name="connsiteX3" fmla="*/ 99531 w 370624"/>
                <a:gd name="connsiteY3" fmla="*/ 212764 h 370624"/>
                <a:gd name="connsiteX4" fmla="*/ 157858 w 370624"/>
                <a:gd name="connsiteY4" fmla="*/ 212764 h 370624"/>
                <a:gd name="connsiteX5" fmla="*/ 157858 w 370624"/>
                <a:gd name="connsiteY5" fmla="*/ 271091 h 370624"/>
                <a:gd name="connsiteX6" fmla="*/ 212764 w 370624"/>
                <a:gd name="connsiteY6" fmla="*/ 271091 h 370624"/>
                <a:gd name="connsiteX7" fmla="*/ 212764 w 370624"/>
                <a:gd name="connsiteY7" fmla="*/ 212764 h 370624"/>
                <a:gd name="connsiteX8" fmla="*/ 271091 w 370624"/>
                <a:gd name="connsiteY8" fmla="*/ 212764 h 370624"/>
                <a:gd name="connsiteX9" fmla="*/ 271091 w 370624"/>
                <a:gd name="connsiteY9" fmla="*/ 157858 h 370624"/>
                <a:gd name="connsiteX10" fmla="*/ 212764 w 370624"/>
                <a:gd name="connsiteY10" fmla="*/ 157858 h 370624"/>
                <a:gd name="connsiteX11" fmla="*/ 212764 w 370624"/>
                <a:gd name="connsiteY11" fmla="*/ 99531 h 370624"/>
                <a:gd name="connsiteX12" fmla="*/ 185312 w 370624"/>
                <a:gd name="connsiteY12" fmla="*/ 0 h 370624"/>
                <a:gd name="connsiteX13" fmla="*/ 370624 w 370624"/>
                <a:gd name="connsiteY13" fmla="*/ 185312 h 370624"/>
                <a:gd name="connsiteX14" fmla="*/ 185312 w 370624"/>
                <a:gd name="connsiteY14" fmla="*/ 370624 h 370624"/>
                <a:gd name="connsiteX15" fmla="*/ 0 w 370624"/>
                <a:gd name="connsiteY15" fmla="*/ 185312 h 370624"/>
                <a:gd name="connsiteX16" fmla="*/ 185312 w 370624"/>
                <a:gd name="connsiteY16" fmla="*/ 0 h 370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70624" h="370624">
                  <a:moveTo>
                    <a:pt x="157858" y="99531"/>
                  </a:moveTo>
                  <a:lnTo>
                    <a:pt x="157858" y="157858"/>
                  </a:lnTo>
                  <a:lnTo>
                    <a:pt x="99531" y="157858"/>
                  </a:lnTo>
                  <a:lnTo>
                    <a:pt x="99531" y="212764"/>
                  </a:lnTo>
                  <a:lnTo>
                    <a:pt x="157858" y="212764"/>
                  </a:lnTo>
                  <a:lnTo>
                    <a:pt x="157858" y="271091"/>
                  </a:lnTo>
                  <a:lnTo>
                    <a:pt x="212764" y="271091"/>
                  </a:lnTo>
                  <a:lnTo>
                    <a:pt x="212764" y="212764"/>
                  </a:lnTo>
                  <a:lnTo>
                    <a:pt x="271091" y="212764"/>
                  </a:lnTo>
                  <a:lnTo>
                    <a:pt x="271091" y="157858"/>
                  </a:lnTo>
                  <a:lnTo>
                    <a:pt x="212764" y="157858"/>
                  </a:lnTo>
                  <a:lnTo>
                    <a:pt x="212764" y="99531"/>
                  </a:lnTo>
                  <a:close/>
                  <a:moveTo>
                    <a:pt x="185312" y="0"/>
                  </a:moveTo>
                  <a:cubicBezTo>
                    <a:pt x="287657" y="0"/>
                    <a:pt x="370624" y="82967"/>
                    <a:pt x="370624" y="185312"/>
                  </a:cubicBezTo>
                  <a:cubicBezTo>
                    <a:pt x="370624" y="287657"/>
                    <a:pt x="287657" y="370624"/>
                    <a:pt x="185312" y="370624"/>
                  </a:cubicBezTo>
                  <a:cubicBezTo>
                    <a:pt x="82967" y="370624"/>
                    <a:pt x="0" y="287657"/>
                    <a:pt x="0" y="185312"/>
                  </a:cubicBezTo>
                  <a:cubicBezTo>
                    <a:pt x="0" y="82967"/>
                    <a:pt x="82967" y="0"/>
                    <a:pt x="1853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70" name="文本框 43"/>
            <p:cNvSpPr txBox="1"/>
            <p:nvPr/>
          </p:nvSpPr>
          <p:spPr>
            <a:xfrm>
              <a:off x="5540925" y="3848849"/>
              <a:ext cx="3227393" cy="421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Please enter your title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4914677" y="4220128"/>
              <a:ext cx="3788832" cy="7479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 dolor sit </a:t>
              </a:r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amet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, </a:t>
              </a:r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adipisicing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elit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, </a:t>
              </a:r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sed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 do </a:t>
              </a:r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eiusmod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tempor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incididunt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ut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labore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 et </a:t>
              </a:r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dolore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 magna </a:t>
              </a:r>
              <a:r>
                <a:rPr lang="en-US" altLang="zh-CN" sz="1100" dirty="0" err="1">
                  <a:solidFill>
                    <a:schemeClr val="bg1"/>
                  </a:solidFill>
                  <a:cs typeface="+mn-ea"/>
                  <a:sym typeface="+mn-lt"/>
                </a:rPr>
                <a:t>aliqua</a:t>
              </a:r>
              <a:r>
                <a:rPr lang="en-US" altLang="zh-CN" sz="1100" dirty="0">
                  <a:solidFill>
                    <a:schemeClr val="bg1"/>
                  </a:solidFill>
                  <a:cs typeface="+mn-ea"/>
                  <a:sym typeface="+mn-lt"/>
                </a:rPr>
                <a:t>. </a:t>
              </a:r>
              <a:endParaRPr lang="zh-CN" alt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aphicFrame>
          <p:nvGraphicFramePr>
            <p:cNvPr id="72" name="图表 71"/>
            <p:cNvGraphicFramePr/>
            <p:nvPr/>
          </p:nvGraphicFramePr>
          <p:xfrm>
            <a:off x="-46775" y="1533727"/>
            <a:ext cx="2924307" cy="194953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73" name="文本框 49"/>
            <p:cNvSpPr txBox="1"/>
            <p:nvPr/>
          </p:nvSpPr>
          <p:spPr>
            <a:xfrm>
              <a:off x="3361770" y="2268058"/>
              <a:ext cx="1420243" cy="728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Sample Heading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文本框 50"/>
            <p:cNvSpPr txBox="1"/>
            <p:nvPr/>
          </p:nvSpPr>
          <p:spPr>
            <a:xfrm>
              <a:off x="3351957" y="1540456"/>
              <a:ext cx="1420243" cy="7287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Sample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Heading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5" name="文本框 51"/>
            <p:cNvSpPr txBox="1"/>
            <p:nvPr/>
          </p:nvSpPr>
          <p:spPr>
            <a:xfrm>
              <a:off x="2863225" y="1702845"/>
              <a:ext cx="714616" cy="383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30%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6" name="文本框 52"/>
            <p:cNvSpPr txBox="1"/>
            <p:nvPr/>
          </p:nvSpPr>
          <p:spPr>
            <a:xfrm>
              <a:off x="2863225" y="2255047"/>
              <a:ext cx="714616" cy="3835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70%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1341125" y="1855350"/>
              <a:ext cx="131195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2134324" y="2393547"/>
              <a:ext cx="553653" cy="1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26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<p:cNvSpPr>
            <a:spLocks noChangeArrowheads="1"/>
          </p:cNvSpPr>
          <p:nvPr/>
        </p:nvSpPr>
        <p:spPr bwMode="auto">
          <a:xfrm>
            <a:off x="4762273" y="1455368"/>
            <a:ext cx="230559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五年计划</a:t>
            </a:r>
            <a:endParaRPr lang="zh-CN" altLang="en-US" sz="32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03" name="372"/>
          <p:cNvCxnSpPr>
            <a:cxnSpLocks noChangeShapeType="1"/>
          </p:cNvCxnSpPr>
          <p:nvPr/>
        </p:nvCxnSpPr>
        <p:spPr bwMode="auto">
          <a:xfrm>
            <a:off x="3861236" y="2118885"/>
            <a:ext cx="3905250" cy="9525"/>
          </a:xfrm>
          <a:prstGeom prst="line">
            <a:avLst/>
          </a:prstGeom>
          <a:noFill/>
          <a:ln w="6350">
            <a:solidFill>
              <a:srgbClr val="574F1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Freeform 7"/>
          <p:cNvSpPr/>
          <p:nvPr/>
        </p:nvSpPr>
        <p:spPr>
          <a:xfrm>
            <a:off x="1422626" y="2654784"/>
            <a:ext cx="7393057" cy="1225494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-1" fmla="*/ 0 w 6038850"/>
              <a:gd name="connsiteY0-2" fmla="*/ 299838 h 1304686"/>
              <a:gd name="connsiteX1-3" fmla="*/ 2705100 w 6038850"/>
              <a:gd name="connsiteY1-4" fmla="*/ 52188 h 1304686"/>
              <a:gd name="connsiteX2-5" fmla="*/ 5619750 w 6038850"/>
              <a:gd name="connsiteY2-6" fmla="*/ 1195188 h 1304686"/>
              <a:gd name="connsiteX3-7" fmla="*/ 6038850 w 6038850"/>
              <a:gd name="connsiteY3-8" fmla="*/ 1176138 h 1304686"/>
              <a:gd name="connsiteX0-9" fmla="*/ 0 w 6038850"/>
              <a:gd name="connsiteY0-10" fmla="*/ 287550 h 1218694"/>
              <a:gd name="connsiteX1-11" fmla="*/ 2705100 w 6038850"/>
              <a:gd name="connsiteY1-12" fmla="*/ 39900 h 1218694"/>
              <a:gd name="connsiteX2-13" fmla="*/ 4832350 w 6038850"/>
              <a:gd name="connsiteY2-14" fmla="*/ 1005100 h 1218694"/>
              <a:gd name="connsiteX3-15" fmla="*/ 6038850 w 6038850"/>
              <a:gd name="connsiteY3-16" fmla="*/ 1163850 h 1218694"/>
              <a:gd name="connsiteX0-17" fmla="*/ 0 w 6038850"/>
              <a:gd name="connsiteY0-18" fmla="*/ 287550 h 1225494"/>
              <a:gd name="connsiteX1-19" fmla="*/ 2705100 w 6038850"/>
              <a:gd name="connsiteY1-20" fmla="*/ 39900 h 1225494"/>
              <a:gd name="connsiteX2-21" fmla="*/ 4832350 w 6038850"/>
              <a:gd name="connsiteY2-22" fmla="*/ 1005100 h 1225494"/>
              <a:gd name="connsiteX3-23" fmla="*/ 6038850 w 6038850"/>
              <a:gd name="connsiteY3-24" fmla="*/ 1163850 h 12254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12700" cmpd="sng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248857" y="3699011"/>
            <a:ext cx="401324" cy="401324"/>
            <a:chOff x="980810" y="3224747"/>
            <a:chExt cx="401324" cy="401324"/>
          </a:xfrm>
        </p:grpSpPr>
        <p:sp>
          <p:nvSpPr>
            <p:cNvPr id="30" name="Rounded Rectangle 34"/>
            <p:cNvSpPr/>
            <p:nvPr/>
          </p:nvSpPr>
          <p:spPr>
            <a:xfrm>
              <a:off x="980810" y="3224747"/>
              <a:ext cx="401324" cy="401324"/>
            </a:xfrm>
            <a:prstGeom prst="roundRect">
              <a:avLst>
                <a:gd name="adj" fmla="val 50000"/>
              </a:avLst>
            </a:prstGeom>
            <a:solidFill>
              <a:srgbClr val="71BEB9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1" name="Freeform 50"/>
            <p:cNvSpPr>
              <a:spLocks noEditPoints="1"/>
            </p:cNvSpPr>
            <p:nvPr/>
          </p:nvSpPr>
          <p:spPr bwMode="auto">
            <a:xfrm>
              <a:off x="1114635" y="3341225"/>
              <a:ext cx="133675" cy="168368"/>
            </a:xfrm>
            <a:custGeom>
              <a:avLst/>
              <a:gdLst/>
              <a:ahLst/>
              <a:cxnLst>
                <a:cxn ang="0">
                  <a:pos x="187" y="135"/>
                </a:cxn>
                <a:cxn ang="0">
                  <a:pos x="44" y="135"/>
                </a:cxn>
                <a:cxn ang="0">
                  <a:pos x="44" y="156"/>
                </a:cxn>
                <a:cxn ang="0">
                  <a:pos x="187" y="156"/>
                </a:cxn>
                <a:cxn ang="0">
                  <a:pos x="187" y="135"/>
                </a:cxn>
                <a:cxn ang="0">
                  <a:pos x="187" y="95"/>
                </a:cxn>
                <a:cxn ang="0">
                  <a:pos x="44" y="95"/>
                </a:cxn>
                <a:cxn ang="0">
                  <a:pos x="44" y="115"/>
                </a:cxn>
                <a:cxn ang="0">
                  <a:pos x="187" y="115"/>
                </a:cxn>
                <a:cxn ang="0">
                  <a:pos x="187" y="95"/>
                </a:cxn>
                <a:cxn ang="0">
                  <a:pos x="187" y="54"/>
                </a:cxn>
                <a:cxn ang="0">
                  <a:pos x="44" y="54"/>
                </a:cxn>
                <a:cxn ang="0">
                  <a:pos x="44" y="75"/>
                </a:cxn>
                <a:cxn ang="0">
                  <a:pos x="187" y="75"/>
                </a:cxn>
                <a:cxn ang="0">
                  <a:pos x="187" y="54"/>
                </a:cxn>
                <a:cxn ang="0">
                  <a:pos x="44" y="196"/>
                </a:cxn>
                <a:cxn ang="0">
                  <a:pos x="116" y="196"/>
                </a:cxn>
                <a:cxn ang="0">
                  <a:pos x="116" y="176"/>
                </a:cxn>
                <a:cxn ang="0">
                  <a:pos x="44" y="176"/>
                </a:cxn>
                <a:cxn ang="0">
                  <a:pos x="44" y="196"/>
                </a:cxn>
                <a:cxn ang="0">
                  <a:pos x="233" y="29"/>
                </a:cxn>
                <a:cxn ang="0">
                  <a:pos x="233" y="0"/>
                </a:cxn>
                <a:cxn ang="0">
                  <a:pos x="0" y="0"/>
                </a:cxn>
                <a:cxn ang="0">
                  <a:pos x="0" y="301"/>
                </a:cxn>
                <a:cxn ang="0">
                  <a:pos x="29" y="301"/>
                </a:cxn>
                <a:cxn ang="0">
                  <a:pos x="29" y="330"/>
                </a:cxn>
                <a:cxn ang="0">
                  <a:pos x="262" y="330"/>
                </a:cxn>
                <a:cxn ang="0">
                  <a:pos x="262" y="29"/>
                </a:cxn>
                <a:cxn ang="0">
                  <a:pos x="233" y="29"/>
                </a:cxn>
                <a:cxn ang="0">
                  <a:pos x="15" y="286"/>
                </a:cxn>
                <a:cxn ang="0">
                  <a:pos x="15" y="16"/>
                </a:cxn>
                <a:cxn ang="0">
                  <a:pos x="216" y="16"/>
                </a:cxn>
                <a:cxn ang="0">
                  <a:pos x="216" y="216"/>
                </a:cxn>
                <a:cxn ang="0">
                  <a:pos x="148" y="216"/>
                </a:cxn>
                <a:cxn ang="0">
                  <a:pos x="148" y="286"/>
                </a:cxn>
                <a:cxn ang="0">
                  <a:pos x="15" y="286"/>
                </a:cxn>
                <a:cxn ang="0">
                  <a:pos x="245" y="315"/>
                </a:cxn>
                <a:cxn ang="0">
                  <a:pos x="44" y="315"/>
                </a:cxn>
                <a:cxn ang="0">
                  <a:pos x="44" y="301"/>
                </a:cxn>
                <a:cxn ang="0">
                  <a:pos x="155" y="301"/>
                </a:cxn>
                <a:cxn ang="0">
                  <a:pos x="233" y="225"/>
                </a:cxn>
                <a:cxn ang="0">
                  <a:pos x="233" y="45"/>
                </a:cxn>
                <a:cxn ang="0">
                  <a:pos x="245" y="45"/>
                </a:cxn>
                <a:cxn ang="0">
                  <a:pos x="245" y="315"/>
                </a:cxn>
              </a:cxnLst>
              <a:rect l="0" t="0" r="r" b="b"/>
              <a:pathLst>
                <a:path w="262" h="330">
                  <a:moveTo>
                    <a:pt x="187" y="135"/>
                  </a:moveTo>
                  <a:lnTo>
                    <a:pt x="44" y="135"/>
                  </a:lnTo>
                  <a:lnTo>
                    <a:pt x="44" y="156"/>
                  </a:lnTo>
                  <a:lnTo>
                    <a:pt x="187" y="156"/>
                  </a:lnTo>
                  <a:lnTo>
                    <a:pt x="187" y="135"/>
                  </a:lnTo>
                  <a:close/>
                  <a:moveTo>
                    <a:pt x="187" y="95"/>
                  </a:moveTo>
                  <a:lnTo>
                    <a:pt x="44" y="95"/>
                  </a:lnTo>
                  <a:lnTo>
                    <a:pt x="44" y="115"/>
                  </a:lnTo>
                  <a:lnTo>
                    <a:pt x="187" y="115"/>
                  </a:lnTo>
                  <a:lnTo>
                    <a:pt x="187" y="95"/>
                  </a:lnTo>
                  <a:close/>
                  <a:moveTo>
                    <a:pt x="187" y="54"/>
                  </a:moveTo>
                  <a:lnTo>
                    <a:pt x="44" y="54"/>
                  </a:lnTo>
                  <a:lnTo>
                    <a:pt x="44" y="75"/>
                  </a:lnTo>
                  <a:lnTo>
                    <a:pt x="187" y="75"/>
                  </a:lnTo>
                  <a:lnTo>
                    <a:pt x="187" y="54"/>
                  </a:lnTo>
                  <a:close/>
                  <a:moveTo>
                    <a:pt x="44" y="196"/>
                  </a:moveTo>
                  <a:lnTo>
                    <a:pt x="116" y="196"/>
                  </a:lnTo>
                  <a:lnTo>
                    <a:pt x="116" y="176"/>
                  </a:lnTo>
                  <a:lnTo>
                    <a:pt x="44" y="176"/>
                  </a:lnTo>
                  <a:lnTo>
                    <a:pt x="44" y="196"/>
                  </a:lnTo>
                  <a:close/>
                  <a:moveTo>
                    <a:pt x="233" y="29"/>
                  </a:moveTo>
                  <a:lnTo>
                    <a:pt x="233" y="0"/>
                  </a:lnTo>
                  <a:lnTo>
                    <a:pt x="0" y="0"/>
                  </a:lnTo>
                  <a:lnTo>
                    <a:pt x="0" y="301"/>
                  </a:lnTo>
                  <a:lnTo>
                    <a:pt x="29" y="301"/>
                  </a:lnTo>
                  <a:lnTo>
                    <a:pt x="29" y="330"/>
                  </a:lnTo>
                  <a:lnTo>
                    <a:pt x="262" y="330"/>
                  </a:lnTo>
                  <a:lnTo>
                    <a:pt x="262" y="29"/>
                  </a:lnTo>
                  <a:lnTo>
                    <a:pt x="233" y="29"/>
                  </a:lnTo>
                  <a:close/>
                  <a:moveTo>
                    <a:pt x="15" y="286"/>
                  </a:moveTo>
                  <a:lnTo>
                    <a:pt x="15" y="16"/>
                  </a:lnTo>
                  <a:lnTo>
                    <a:pt x="216" y="16"/>
                  </a:lnTo>
                  <a:lnTo>
                    <a:pt x="216" y="216"/>
                  </a:lnTo>
                  <a:lnTo>
                    <a:pt x="148" y="216"/>
                  </a:lnTo>
                  <a:lnTo>
                    <a:pt x="148" y="286"/>
                  </a:lnTo>
                  <a:lnTo>
                    <a:pt x="15" y="286"/>
                  </a:lnTo>
                  <a:close/>
                  <a:moveTo>
                    <a:pt x="245" y="315"/>
                  </a:moveTo>
                  <a:lnTo>
                    <a:pt x="44" y="315"/>
                  </a:lnTo>
                  <a:lnTo>
                    <a:pt x="44" y="301"/>
                  </a:lnTo>
                  <a:lnTo>
                    <a:pt x="155" y="301"/>
                  </a:lnTo>
                  <a:lnTo>
                    <a:pt x="233" y="225"/>
                  </a:lnTo>
                  <a:lnTo>
                    <a:pt x="233" y="45"/>
                  </a:lnTo>
                  <a:lnTo>
                    <a:pt x="245" y="45"/>
                  </a:lnTo>
                  <a:lnTo>
                    <a:pt x="245" y="3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169995" y="3066869"/>
            <a:ext cx="401324" cy="401324"/>
            <a:chOff x="5261726" y="4096288"/>
            <a:chExt cx="401324" cy="401324"/>
          </a:xfrm>
        </p:grpSpPr>
        <p:sp>
          <p:nvSpPr>
            <p:cNvPr id="33" name="Rounded Rectangle 29"/>
            <p:cNvSpPr/>
            <p:nvPr/>
          </p:nvSpPr>
          <p:spPr>
            <a:xfrm>
              <a:off x="5261726" y="4096288"/>
              <a:ext cx="401324" cy="401324"/>
            </a:xfrm>
            <a:prstGeom prst="roundRect">
              <a:avLst>
                <a:gd name="adj" fmla="val 50000"/>
              </a:avLst>
            </a:prstGeom>
            <a:solidFill>
              <a:srgbClr val="1B5445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grpSp>
          <p:nvGrpSpPr>
            <p:cNvPr id="34" name="Group 30"/>
            <p:cNvGrpSpPr/>
            <p:nvPr/>
          </p:nvGrpSpPr>
          <p:grpSpPr>
            <a:xfrm>
              <a:off x="5381374" y="4225899"/>
              <a:ext cx="162028" cy="142102"/>
              <a:chOff x="3175" y="-1587"/>
              <a:chExt cx="490538" cy="430212"/>
            </a:xfrm>
            <a:solidFill>
              <a:srgbClr val="FFFFFF"/>
            </a:solidFill>
          </p:grpSpPr>
          <p:sp>
            <p:nvSpPr>
              <p:cNvPr id="35" name="Freeform 175"/>
              <p:cNvSpPr>
                <a:spLocks noEditPoints="1"/>
              </p:cNvSpPr>
              <p:nvPr/>
            </p:nvSpPr>
            <p:spPr bwMode="auto">
              <a:xfrm>
                <a:off x="3175" y="-1587"/>
                <a:ext cx="490538" cy="430212"/>
              </a:xfrm>
              <a:custGeom>
                <a:avLst/>
                <a:gdLst>
                  <a:gd name="T0" fmla="*/ 128 w 128"/>
                  <a:gd name="T1" fmla="*/ 66 h 112"/>
                  <a:gd name="T2" fmla="*/ 112 w 128"/>
                  <a:gd name="T3" fmla="*/ 6 h 112"/>
                  <a:gd name="T4" fmla="*/ 104 w 128"/>
                  <a:gd name="T5" fmla="*/ 0 h 112"/>
                  <a:gd name="T6" fmla="*/ 64 w 128"/>
                  <a:gd name="T7" fmla="*/ 0 h 112"/>
                  <a:gd name="T8" fmla="*/ 24 w 128"/>
                  <a:gd name="T9" fmla="*/ 0 h 112"/>
                  <a:gd name="T10" fmla="*/ 16 w 128"/>
                  <a:gd name="T11" fmla="*/ 6 h 112"/>
                  <a:gd name="T12" fmla="*/ 0 w 128"/>
                  <a:gd name="T13" fmla="*/ 66 h 112"/>
                  <a:gd name="T14" fmla="*/ 0 w 128"/>
                  <a:gd name="T15" fmla="*/ 68 h 112"/>
                  <a:gd name="T16" fmla="*/ 0 w 128"/>
                  <a:gd name="T17" fmla="*/ 96 h 112"/>
                  <a:gd name="T18" fmla="*/ 16 w 128"/>
                  <a:gd name="T19" fmla="*/ 112 h 112"/>
                  <a:gd name="T20" fmla="*/ 112 w 128"/>
                  <a:gd name="T21" fmla="*/ 112 h 112"/>
                  <a:gd name="T22" fmla="*/ 128 w 128"/>
                  <a:gd name="T23" fmla="*/ 96 h 112"/>
                  <a:gd name="T24" fmla="*/ 128 w 128"/>
                  <a:gd name="T25" fmla="*/ 68 h 112"/>
                  <a:gd name="T26" fmla="*/ 128 w 128"/>
                  <a:gd name="T27" fmla="*/ 66 h 112"/>
                  <a:gd name="T28" fmla="*/ 120 w 128"/>
                  <a:gd name="T29" fmla="*/ 96 h 112"/>
                  <a:gd name="T30" fmla="*/ 112 w 128"/>
                  <a:gd name="T31" fmla="*/ 104 h 112"/>
                  <a:gd name="T32" fmla="*/ 16 w 128"/>
                  <a:gd name="T33" fmla="*/ 104 h 112"/>
                  <a:gd name="T34" fmla="*/ 8 w 128"/>
                  <a:gd name="T35" fmla="*/ 96 h 112"/>
                  <a:gd name="T36" fmla="*/ 8 w 128"/>
                  <a:gd name="T37" fmla="*/ 68 h 112"/>
                  <a:gd name="T38" fmla="*/ 24 w 128"/>
                  <a:gd name="T39" fmla="*/ 8 h 112"/>
                  <a:gd name="T40" fmla="*/ 104 w 128"/>
                  <a:gd name="T41" fmla="*/ 8 h 112"/>
                  <a:gd name="T42" fmla="*/ 120 w 128"/>
                  <a:gd name="T43" fmla="*/ 68 h 112"/>
                  <a:gd name="T44" fmla="*/ 120 w 128"/>
                  <a:gd name="T45" fmla="*/ 9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8" h="112">
                    <a:moveTo>
                      <a:pt x="128" y="66"/>
                    </a:moveTo>
                    <a:cubicBezTo>
                      <a:pt x="112" y="6"/>
                      <a:pt x="112" y="6"/>
                      <a:pt x="112" y="6"/>
                    </a:cubicBezTo>
                    <a:cubicBezTo>
                      <a:pt x="111" y="2"/>
                      <a:pt x="108" y="0"/>
                      <a:pt x="10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0" y="0"/>
                      <a:pt x="17" y="2"/>
                      <a:pt x="16" y="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7"/>
                      <a:pt x="0" y="67"/>
                      <a:pt x="0" y="68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05"/>
                      <a:pt x="7" y="112"/>
                      <a:pt x="16" y="112"/>
                    </a:cubicBezTo>
                    <a:cubicBezTo>
                      <a:pt x="112" y="112"/>
                      <a:pt x="112" y="112"/>
                      <a:pt x="112" y="112"/>
                    </a:cubicBezTo>
                    <a:cubicBezTo>
                      <a:pt x="121" y="112"/>
                      <a:pt x="128" y="105"/>
                      <a:pt x="128" y="96"/>
                    </a:cubicBezTo>
                    <a:cubicBezTo>
                      <a:pt x="128" y="68"/>
                      <a:pt x="128" y="68"/>
                      <a:pt x="128" y="68"/>
                    </a:cubicBezTo>
                    <a:cubicBezTo>
                      <a:pt x="128" y="67"/>
                      <a:pt x="128" y="67"/>
                      <a:pt x="128" y="66"/>
                    </a:cubicBezTo>
                    <a:close/>
                    <a:moveTo>
                      <a:pt x="120" y="96"/>
                    </a:moveTo>
                    <a:cubicBezTo>
                      <a:pt x="120" y="100"/>
                      <a:pt x="116" y="104"/>
                      <a:pt x="112" y="104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2" y="104"/>
                      <a:pt x="8" y="100"/>
                      <a:pt x="8" y="96"/>
                    </a:cubicBezTo>
                    <a:cubicBezTo>
                      <a:pt x="8" y="68"/>
                      <a:pt x="8" y="68"/>
                      <a:pt x="8" y="6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20" y="68"/>
                      <a:pt x="120" y="68"/>
                      <a:pt x="120" y="68"/>
                    </a:cubicBezTo>
                    <a:lnTo>
                      <a:pt x="120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36" name="Freeform 176"/>
              <p:cNvSpPr>
                <a:spLocks noEditPoints="1"/>
              </p:cNvSpPr>
              <p:nvPr/>
            </p:nvSpPr>
            <p:spPr bwMode="auto">
              <a:xfrm>
                <a:off x="60325" y="58738"/>
                <a:ext cx="374650" cy="277812"/>
              </a:xfrm>
              <a:custGeom>
                <a:avLst/>
                <a:gdLst>
                  <a:gd name="T0" fmla="*/ 80 w 98"/>
                  <a:gd name="T1" fmla="*/ 0 h 72"/>
                  <a:gd name="T2" fmla="*/ 18 w 98"/>
                  <a:gd name="T3" fmla="*/ 0 h 72"/>
                  <a:gd name="T4" fmla="*/ 14 w 98"/>
                  <a:gd name="T5" fmla="*/ 3 h 72"/>
                  <a:gd name="T6" fmla="*/ 0 w 98"/>
                  <a:gd name="T7" fmla="*/ 51 h 72"/>
                  <a:gd name="T8" fmla="*/ 1 w 98"/>
                  <a:gd name="T9" fmla="*/ 54 h 72"/>
                  <a:gd name="T10" fmla="*/ 4 w 98"/>
                  <a:gd name="T11" fmla="*/ 56 h 72"/>
                  <a:gd name="T12" fmla="*/ 16 w 98"/>
                  <a:gd name="T13" fmla="*/ 56 h 72"/>
                  <a:gd name="T14" fmla="*/ 20 w 98"/>
                  <a:gd name="T15" fmla="*/ 56 h 72"/>
                  <a:gd name="T16" fmla="*/ 23 w 98"/>
                  <a:gd name="T17" fmla="*/ 56 h 72"/>
                  <a:gd name="T18" fmla="*/ 28 w 98"/>
                  <a:gd name="T19" fmla="*/ 68 h 72"/>
                  <a:gd name="T20" fmla="*/ 35 w 98"/>
                  <a:gd name="T21" fmla="*/ 72 h 72"/>
                  <a:gd name="T22" fmla="*/ 63 w 98"/>
                  <a:gd name="T23" fmla="*/ 72 h 72"/>
                  <a:gd name="T24" fmla="*/ 70 w 98"/>
                  <a:gd name="T25" fmla="*/ 68 h 72"/>
                  <a:gd name="T26" fmla="*/ 75 w 98"/>
                  <a:gd name="T27" fmla="*/ 56 h 72"/>
                  <a:gd name="T28" fmla="*/ 78 w 98"/>
                  <a:gd name="T29" fmla="*/ 56 h 72"/>
                  <a:gd name="T30" fmla="*/ 82 w 98"/>
                  <a:gd name="T31" fmla="*/ 56 h 72"/>
                  <a:gd name="T32" fmla="*/ 94 w 98"/>
                  <a:gd name="T33" fmla="*/ 56 h 72"/>
                  <a:gd name="T34" fmla="*/ 97 w 98"/>
                  <a:gd name="T35" fmla="*/ 54 h 72"/>
                  <a:gd name="T36" fmla="*/ 98 w 98"/>
                  <a:gd name="T37" fmla="*/ 51 h 72"/>
                  <a:gd name="T38" fmla="*/ 84 w 98"/>
                  <a:gd name="T39" fmla="*/ 3 h 72"/>
                  <a:gd name="T40" fmla="*/ 80 w 98"/>
                  <a:gd name="T41" fmla="*/ 0 h 72"/>
                  <a:gd name="T42" fmla="*/ 82 w 98"/>
                  <a:gd name="T43" fmla="*/ 48 h 72"/>
                  <a:gd name="T44" fmla="*/ 75 w 98"/>
                  <a:gd name="T45" fmla="*/ 48 h 72"/>
                  <a:gd name="T46" fmla="*/ 68 w 98"/>
                  <a:gd name="T47" fmla="*/ 52 h 72"/>
                  <a:gd name="T48" fmla="*/ 63 w 98"/>
                  <a:gd name="T49" fmla="*/ 64 h 72"/>
                  <a:gd name="T50" fmla="*/ 35 w 98"/>
                  <a:gd name="T51" fmla="*/ 64 h 72"/>
                  <a:gd name="T52" fmla="*/ 30 w 98"/>
                  <a:gd name="T53" fmla="*/ 52 h 72"/>
                  <a:gd name="T54" fmla="*/ 23 w 98"/>
                  <a:gd name="T55" fmla="*/ 48 h 72"/>
                  <a:gd name="T56" fmla="*/ 16 w 98"/>
                  <a:gd name="T57" fmla="*/ 48 h 72"/>
                  <a:gd name="T58" fmla="*/ 6 w 98"/>
                  <a:gd name="T59" fmla="*/ 48 h 72"/>
                  <a:gd name="T60" fmla="*/ 18 w 98"/>
                  <a:gd name="T61" fmla="*/ 4 h 72"/>
                  <a:gd name="T62" fmla="*/ 80 w 98"/>
                  <a:gd name="T63" fmla="*/ 4 h 72"/>
                  <a:gd name="T64" fmla="*/ 92 w 98"/>
                  <a:gd name="T65" fmla="*/ 48 h 72"/>
                  <a:gd name="T66" fmla="*/ 82 w 98"/>
                  <a:gd name="T67" fmla="*/ 4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8" h="72">
                    <a:moveTo>
                      <a:pt x="80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1"/>
                      <a:pt x="14" y="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2"/>
                      <a:pt x="0" y="53"/>
                      <a:pt x="1" y="54"/>
                    </a:cubicBezTo>
                    <a:cubicBezTo>
                      <a:pt x="2" y="55"/>
                      <a:pt x="3" y="56"/>
                      <a:pt x="4" y="56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3" y="56"/>
                      <a:pt x="23" y="56"/>
                      <a:pt x="23" y="56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30" y="70"/>
                      <a:pt x="32" y="72"/>
                      <a:pt x="35" y="72"/>
                    </a:cubicBezTo>
                    <a:cubicBezTo>
                      <a:pt x="63" y="72"/>
                      <a:pt x="63" y="72"/>
                      <a:pt x="63" y="72"/>
                    </a:cubicBezTo>
                    <a:cubicBezTo>
                      <a:pt x="66" y="72"/>
                      <a:pt x="68" y="70"/>
                      <a:pt x="70" y="68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8" y="56"/>
                      <a:pt x="78" y="56"/>
                      <a:pt x="78" y="56"/>
                    </a:cubicBezTo>
                    <a:cubicBezTo>
                      <a:pt x="82" y="56"/>
                      <a:pt x="82" y="56"/>
                      <a:pt x="82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5" y="56"/>
                      <a:pt x="96" y="55"/>
                      <a:pt x="97" y="54"/>
                    </a:cubicBezTo>
                    <a:cubicBezTo>
                      <a:pt x="98" y="53"/>
                      <a:pt x="98" y="52"/>
                      <a:pt x="98" y="51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83" y="1"/>
                      <a:pt x="82" y="0"/>
                      <a:pt x="80" y="0"/>
                    </a:cubicBezTo>
                    <a:close/>
                    <a:moveTo>
                      <a:pt x="82" y="48"/>
                    </a:moveTo>
                    <a:cubicBezTo>
                      <a:pt x="75" y="48"/>
                      <a:pt x="75" y="48"/>
                      <a:pt x="75" y="48"/>
                    </a:cubicBezTo>
                    <a:cubicBezTo>
                      <a:pt x="72" y="48"/>
                      <a:pt x="70" y="50"/>
                      <a:pt x="68" y="52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28" y="50"/>
                      <a:pt x="26" y="48"/>
                      <a:pt x="23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80" y="4"/>
                      <a:pt x="80" y="4"/>
                      <a:pt x="80" y="4"/>
                    </a:cubicBezTo>
                    <a:cubicBezTo>
                      <a:pt x="92" y="48"/>
                      <a:pt x="92" y="48"/>
                      <a:pt x="92" y="48"/>
                    </a:cubicBezTo>
                    <a:lnTo>
                      <a:pt x="8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2261542" y="2580134"/>
            <a:ext cx="401324" cy="401324"/>
            <a:chOff x="980810" y="3224747"/>
            <a:chExt cx="401324" cy="401324"/>
          </a:xfrm>
        </p:grpSpPr>
        <p:sp>
          <p:nvSpPr>
            <p:cNvPr id="38" name="Rounded Rectangle 34"/>
            <p:cNvSpPr/>
            <p:nvPr/>
          </p:nvSpPr>
          <p:spPr>
            <a:xfrm>
              <a:off x="980810" y="3224747"/>
              <a:ext cx="401324" cy="401324"/>
            </a:xfrm>
            <a:prstGeom prst="roundRect">
              <a:avLst>
                <a:gd name="adj" fmla="val 50000"/>
              </a:avLst>
            </a:prstGeom>
            <a:solidFill>
              <a:srgbClr val="CABB9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9" name="Freeform 50"/>
            <p:cNvSpPr>
              <a:spLocks noEditPoints="1"/>
            </p:cNvSpPr>
            <p:nvPr/>
          </p:nvSpPr>
          <p:spPr bwMode="auto">
            <a:xfrm>
              <a:off x="1114635" y="3341225"/>
              <a:ext cx="133675" cy="168368"/>
            </a:xfrm>
            <a:custGeom>
              <a:avLst/>
              <a:gdLst/>
              <a:ahLst/>
              <a:cxnLst>
                <a:cxn ang="0">
                  <a:pos x="187" y="135"/>
                </a:cxn>
                <a:cxn ang="0">
                  <a:pos x="44" y="135"/>
                </a:cxn>
                <a:cxn ang="0">
                  <a:pos x="44" y="156"/>
                </a:cxn>
                <a:cxn ang="0">
                  <a:pos x="187" y="156"/>
                </a:cxn>
                <a:cxn ang="0">
                  <a:pos x="187" y="135"/>
                </a:cxn>
                <a:cxn ang="0">
                  <a:pos x="187" y="95"/>
                </a:cxn>
                <a:cxn ang="0">
                  <a:pos x="44" y="95"/>
                </a:cxn>
                <a:cxn ang="0">
                  <a:pos x="44" y="115"/>
                </a:cxn>
                <a:cxn ang="0">
                  <a:pos x="187" y="115"/>
                </a:cxn>
                <a:cxn ang="0">
                  <a:pos x="187" y="95"/>
                </a:cxn>
                <a:cxn ang="0">
                  <a:pos x="187" y="54"/>
                </a:cxn>
                <a:cxn ang="0">
                  <a:pos x="44" y="54"/>
                </a:cxn>
                <a:cxn ang="0">
                  <a:pos x="44" y="75"/>
                </a:cxn>
                <a:cxn ang="0">
                  <a:pos x="187" y="75"/>
                </a:cxn>
                <a:cxn ang="0">
                  <a:pos x="187" y="54"/>
                </a:cxn>
                <a:cxn ang="0">
                  <a:pos x="44" y="196"/>
                </a:cxn>
                <a:cxn ang="0">
                  <a:pos x="116" y="196"/>
                </a:cxn>
                <a:cxn ang="0">
                  <a:pos x="116" y="176"/>
                </a:cxn>
                <a:cxn ang="0">
                  <a:pos x="44" y="176"/>
                </a:cxn>
                <a:cxn ang="0">
                  <a:pos x="44" y="196"/>
                </a:cxn>
                <a:cxn ang="0">
                  <a:pos x="233" y="29"/>
                </a:cxn>
                <a:cxn ang="0">
                  <a:pos x="233" y="0"/>
                </a:cxn>
                <a:cxn ang="0">
                  <a:pos x="0" y="0"/>
                </a:cxn>
                <a:cxn ang="0">
                  <a:pos x="0" y="301"/>
                </a:cxn>
                <a:cxn ang="0">
                  <a:pos x="29" y="301"/>
                </a:cxn>
                <a:cxn ang="0">
                  <a:pos x="29" y="330"/>
                </a:cxn>
                <a:cxn ang="0">
                  <a:pos x="262" y="330"/>
                </a:cxn>
                <a:cxn ang="0">
                  <a:pos x="262" y="29"/>
                </a:cxn>
                <a:cxn ang="0">
                  <a:pos x="233" y="29"/>
                </a:cxn>
                <a:cxn ang="0">
                  <a:pos x="15" y="286"/>
                </a:cxn>
                <a:cxn ang="0">
                  <a:pos x="15" y="16"/>
                </a:cxn>
                <a:cxn ang="0">
                  <a:pos x="216" y="16"/>
                </a:cxn>
                <a:cxn ang="0">
                  <a:pos x="216" y="216"/>
                </a:cxn>
                <a:cxn ang="0">
                  <a:pos x="148" y="216"/>
                </a:cxn>
                <a:cxn ang="0">
                  <a:pos x="148" y="286"/>
                </a:cxn>
                <a:cxn ang="0">
                  <a:pos x="15" y="286"/>
                </a:cxn>
                <a:cxn ang="0">
                  <a:pos x="245" y="315"/>
                </a:cxn>
                <a:cxn ang="0">
                  <a:pos x="44" y="315"/>
                </a:cxn>
                <a:cxn ang="0">
                  <a:pos x="44" y="301"/>
                </a:cxn>
                <a:cxn ang="0">
                  <a:pos x="155" y="301"/>
                </a:cxn>
                <a:cxn ang="0">
                  <a:pos x="233" y="225"/>
                </a:cxn>
                <a:cxn ang="0">
                  <a:pos x="233" y="45"/>
                </a:cxn>
                <a:cxn ang="0">
                  <a:pos x="245" y="45"/>
                </a:cxn>
                <a:cxn ang="0">
                  <a:pos x="245" y="315"/>
                </a:cxn>
              </a:cxnLst>
              <a:rect l="0" t="0" r="r" b="b"/>
              <a:pathLst>
                <a:path w="262" h="330">
                  <a:moveTo>
                    <a:pt x="187" y="135"/>
                  </a:moveTo>
                  <a:lnTo>
                    <a:pt x="44" y="135"/>
                  </a:lnTo>
                  <a:lnTo>
                    <a:pt x="44" y="156"/>
                  </a:lnTo>
                  <a:lnTo>
                    <a:pt x="187" y="156"/>
                  </a:lnTo>
                  <a:lnTo>
                    <a:pt x="187" y="135"/>
                  </a:lnTo>
                  <a:close/>
                  <a:moveTo>
                    <a:pt x="187" y="95"/>
                  </a:moveTo>
                  <a:lnTo>
                    <a:pt x="44" y="95"/>
                  </a:lnTo>
                  <a:lnTo>
                    <a:pt x="44" y="115"/>
                  </a:lnTo>
                  <a:lnTo>
                    <a:pt x="187" y="115"/>
                  </a:lnTo>
                  <a:lnTo>
                    <a:pt x="187" y="95"/>
                  </a:lnTo>
                  <a:close/>
                  <a:moveTo>
                    <a:pt x="187" y="54"/>
                  </a:moveTo>
                  <a:lnTo>
                    <a:pt x="44" y="54"/>
                  </a:lnTo>
                  <a:lnTo>
                    <a:pt x="44" y="75"/>
                  </a:lnTo>
                  <a:lnTo>
                    <a:pt x="187" y="75"/>
                  </a:lnTo>
                  <a:lnTo>
                    <a:pt x="187" y="54"/>
                  </a:lnTo>
                  <a:close/>
                  <a:moveTo>
                    <a:pt x="44" y="196"/>
                  </a:moveTo>
                  <a:lnTo>
                    <a:pt x="116" y="196"/>
                  </a:lnTo>
                  <a:lnTo>
                    <a:pt x="116" y="176"/>
                  </a:lnTo>
                  <a:lnTo>
                    <a:pt x="44" y="176"/>
                  </a:lnTo>
                  <a:lnTo>
                    <a:pt x="44" y="196"/>
                  </a:lnTo>
                  <a:close/>
                  <a:moveTo>
                    <a:pt x="233" y="29"/>
                  </a:moveTo>
                  <a:lnTo>
                    <a:pt x="233" y="0"/>
                  </a:lnTo>
                  <a:lnTo>
                    <a:pt x="0" y="0"/>
                  </a:lnTo>
                  <a:lnTo>
                    <a:pt x="0" y="301"/>
                  </a:lnTo>
                  <a:lnTo>
                    <a:pt x="29" y="301"/>
                  </a:lnTo>
                  <a:lnTo>
                    <a:pt x="29" y="330"/>
                  </a:lnTo>
                  <a:lnTo>
                    <a:pt x="262" y="330"/>
                  </a:lnTo>
                  <a:lnTo>
                    <a:pt x="262" y="29"/>
                  </a:lnTo>
                  <a:lnTo>
                    <a:pt x="233" y="29"/>
                  </a:lnTo>
                  <a:close/>
                  <a:moveTo>
                    <a:pt x="15" y="286"/>
                  </a:moveTo>
                  <a:lnTo>
                    <a:pt x="15" y="16"/>
                  </a:lnTo>
                  <a:lnTo>
                    <a:pt x="216" y="16"/>
                  </a:lnTo>
                  <a:lnTo>
                    <a:pt x="216" y="216"/>
                  </a:lnTo>
                  <a:lnTo>
                    <a:pt x="148" y="216"/>
                  </a:lnTo>
                  <a:lnTo>
                    <a:pt x="148" y="286"/>
                  </a:lnTo>
                  <a:lnTo>
                    <a:pt x="15" y="286"/>
                  </a:lnTo>
                  <a:close/>
                  <a:moveTo>
                    <a:pt x="245" y="315"/>
                  </a:moveTo>
                  <a:lnTo>
                    <a:pt x="44" y="315"/>
                  </a:lnTo>
                  <a:lnTo>
                    <a:pt x="44" y="301"/>
                  </a:lnTo>
                  <a:lnTo>
                    <a:pt x="155" y="301"/>
                  </a:lnTo>
                  <a:lnTo>
                    <a:pt x="233" y="225"/>
                  </a:lnTo>
                  <a:lnTo>
                    <a:pt x="233" y="45"/>
                  </a:lnTo>
                  <a:lnTo>
                    <a:pt x="245" y="45"/>
                  </a:lnTo>
                  <a:lnTo>
                    <a:pt x="245" y="3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273406" y="2483560"/>
            <a:ext cx="401324" cy="401324"/>
            <a:chOff x="3308741" y="3195147"/>
            <a:chExt cx="401324" cy="401324"/>
          </a:xfrm>
        </p:grpSpPr>
        <p:sp>
          <p:nvSpPr>
            <p:cNvPr id="41" name="Rounded Rectangle 37"/>
            <p:cNvSpPr/>
            <p:nvPr/>
          </p:nvSpPr>
          <p:spPr>
            <a:xfrm>
              <a:off x="3308741" y="3195147"/>
              <a:ext cx="401324" cy="401324"/>
            </a:xfrm>
            <a:prstGeom prst="roundRect">
              <a:avLst>
                <a:gd name="adj" fmla="val 50000"/>
              </a:avLst>
            </a:prstGeom>
            <a:solidFill>
              <a:srgbClr val="B5DDE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42" name="Freeform 48"/>
            <p:cNvSpPr>
              <a:spLocks noEditPoints="1"/>
            </p:cNvSpPr>
            <p:nvPr/>
          </p:nvSpPr>
          <p:spPr bwMode="auto">
            <a:xfrm>
              <a:off x="3447594" y="3305370"/>
              <a:ext cx="123618" cy="180879"/>
            </a:xfrm>
            <a:custGeom>
              <a:avLst/>
              <a:gdLst/>
              <a:ahLst/>
              <a:cxnLst>
                <a:cxn ang="0">
                  <a:pos x="76" y="31"/>
                </a:cxn>
                <a:cxn ang="0">
                  <a:pos x="80" y="27"/>
                </a:cxn>
                <a:cxn ang="0">
                  <a:pos x="76" y="23"/>
                </a:cxn>
                <a:cxn ang="0">
                  <a:pos x="23" y="76"/>
                </a:cxn>
                <a:cxn ang="0">
                  <a:pos x="27" y="80"/>
                </a:cxn>
                <a:cxn ang="0">
                  <a:pos x="31" y="76"/>
                </a:cxn>
                <a:cxn ang="0">
                  <a:pos x="76" y="31"/>
                </a:cxn>
                <a:cxn ang="0">
                  <a:pos x="44" y="192"/>
                </a:cxn>
                <a:cxn ang="0">
                  <a:pos x="45" y="203"/>
                </a:cxn>
                <a:cxn ang="0">
                  <a:pos x="56" y="209"/>
                </a:cxn>
                <a:cxn ang="0">
                  <a:pos x="57" y="216"/>
                </a:cxn>
                <a:cxn ang="0">
                  <a:pos x="76" y="221"/>
                </a:cxn>
                <a:cxn ang="0">
                  <a:pos x="95" y="216"/>
                </a:cxn>
                <a:cxn ang="0">
                  <a:pos x="96" y="209"/>
                </a:cxn>
                <a:cxn ang="0">
                  <a:pos x="106" y="203"/>
                </a:cxn>
                <a:cxn ang="0">
                  <a:pos x="108" y="192"/>
                </a:cxn>
                <a:cxn ang="0">
                  <a:pos x="76" y="197"/>
                </a:cxn>
                <a:cxn ang="0">
                  <a:pos x="44" y="192"/>
                </a:cxn>
                <a:cxn ang="0">
                  <a:pos x="41" y="170"/>
                </a:cxn>
                <a:cxn ang="0">
                  <a:pos x="42" y="182"/>
                </a:cxn>
                <a:cxn ang="0">
                  <a:pos x="76" y="188"/>
                </a:cxn>
                <a:cxn ang="0">
                  <a:pos x="109" y="182"/>
                </a:cxn>
                <a:cxn ang="0">
                  <a:pos x="111" y="170"/>
                </a:cxn>
                <a:cxn ang="0">
                  <a:pos x="76" y="177"/>
                </a:cxn>
                <a:cxn ang="0">
                  <a:pos x="41" y="170"/>
                </a:cxn>
                <a:cxn ang="0">
                  <a:pos x="76" y="0"/>
                </a:cxn>
                <a:cxn ang="0">
                  <a:pos x="0" y="76"/>
                </a:cxn>
                <a:cxn ang="0">
                  <a:pos x="36" y="141"/>
                </a:cxn>
                <a:cxn ang="0">
                  <a:pos x="39" y="160"/>
                </a:cxn>
                <a:cxn ang="0">
                  <a:pos x="76" y="168"/>
                </a:cxn>
                <a:cxn ang="0">
                  <a:pos x="113" y="160"/>
                </a:cxn>
                <a:cxn ang="0">
                  <a:pos x="115" y="141"/>
                </a:cxn>
                <a:cxn ang="0">
                  <a:pos x="152" y="76"/>
                </a:cxn>
                <a:cxn ang="0">
                  <a:pos x="76" y="0"/>
                </a:cxn>
                <a:cxn ang="0">
                  <a:pos x="104" y="132"/>
                </a:cxn>
                <a:cxn ang="0">
                  <a:pos x="102" y="150"/>
                </a:cxn>
                <a:cxn ang="0">
                  <a:pos x="76" y="154"/>
                </a:cxn>
                <a:cxn ang="0">
                  <a:pos x="50" y="150"/>
                </a:cxn>
                <a:cxn ang="0">
                  <a:pos x="48" y="132"/>
                </a:cxn>
                <a:cxn ang="0">
                  <a:pos x="13" y="76"/>
                </a:cxn>
                <a:cxn ang="0">
                  <a:pos x="76" y="14"/>
                </a:cxn>
                <a:cxn ang="0">
                  <a:pos x="139" y="76"/>
                </a:cxn>
                <a:cxn ang="0">
                  <a:pos x="104" y="132"/>
                </a:cxn>
                <a:cxn ang="0">
                  <a:pos x="93" y="104"/>
                </a:cxn>
                <a:cxn ang="0">
                  <a:pos x="76" y="74"/>
                </a:cxn>
                <a:cxn ang="0">
                  <a:pos x="59" y="104"/>
                </a:cxn>
                <a:cxn ang="0">
                  <a:pos x="52" y="89"/>
                </a:cxn>
                <a:cxn ang="0">
                  <a:pos x="41" y="94"/>
                </a:cxn>
                <a:cxn ang="0">
                  <a:pos x="58" y="131"/>
                </a:cxn>
                <a:cxn ang="0">
                  <a:pos x="76" y="98"/>
                </a:cxn>
                <a:cxn ang="0">
                  <a:pos x="94" y="131"/>
                </a:cxn>
                <a:cxn ang="0">
                  <a:pos x="111" y="94"/>
                </a:cxn>
                <a:cxn ang="0">
                  <a:pos x="100" y="89"/>
                </a:cxn>
                <a:cxn ang="0">
                  <a:pos x="93" y="104"/>
                </a:cxn>
              </a:cxnLst>
              <a:rect l="0" t="0" r="r" b="b"/>
              <a:pathLst>
                <a:path w="152" h="221">
                  <a:moveTo>
                    <a:pt x="76" y="31"/>
                  </a:moveTo>
                  <a:cubicBezTo>
                    <a:pt x="78" y="31"/>
                    <a:pt x="80" y="30"/>
                    <a:pt x="80" y="27"/>
                  </a:cubicBezTo>
                  <a:cubicBezTo>
                    <a:pt x="80" y="25"/>
                    <a:pt x="78" y="23"/>
                    <a:pt x="76" y="23"/>
                  </a:cubicBezTo>
                  <a:cubicBezTo>
                    <a:pt x="47" y="23"/>
                    <a:pt x="23" y="47"/>
                    <a:pt x="23" y="76"/>
                  </a:cubicBezTo>
                  <a:cubicBezTo>
                    <a:pt x="23" y="78"/>
                    <a:pt x="25" y="80"/>
                    <a:pt x="27" y="80"/>
                  </a:cubicBezTo>
                  <a:cubicBezTo>
                    <a:pt x="29" y="80"/>
                    <a:pt x="31" y="78"/>
                    <a:pt x="31" y="76"/>
                  </a:cubicBezTo>
                  <a:cubicBezTo>
                    <a:pt x="31" y="52"/>
                    <a:pt x="51" y="31"/>
                    <a:pt x="76" y="31"/>
                  </a:cubicBezTo>
                  <a:close/>
                  <a:moveTo>
                    <a:pt x="44" y="192"/>
                  </a:moveTo>
                  <a:cubicBezTo>
                    <a:pt x="45" y="203"/>
                    <a:pt x="45" y="203"/>
                    <a:pt x="45" y="203"/>
                  </a:cubicBezTo>
                  <a:cubicBezTo>
                    <a:pt x="45" y="203"/>
                    <a:pt x="48" y="207"/>
                    <a:pt x="56" y="209"/>
                  </a:cubicBezTo>
                  <a:cubicBezTo>
                    <a:pt x="57" y="216"/>
                    <a:pt x="57" y="216"/>
                    <a:pt x="57" y="216"/>
                  </a:cubicBezTo>
                  <a:cubicBezTo>
                    <a:pt x="57" y="216"/>
                    <a:pt x="61" y="221"/>
                    <a:pt x="76" y="221"/>
                  </a:cubicBezTo>
                  <a:cubicBezTo>
                    <a:pt x="91" y="221"/>
                    <a:pt x="95" y="216"/>
                    <a:pt x="95" y="216"/>
                  </a:cubicBezTo>
                  <a:cubicBezTo>
                    <a:pt x="96" y="209"/>
                    <a:pt x="96" y="209"/>
                    <a:pt x="96" y="209"/>
                  </a:cubicBezTo>
                  <a:cubicBezTo>
                    <a:pt x="104" y="207"/>
                    <a:pt x="106" y="203"/>
                    <a:pt x="106" y="203"/>
                  </a:cubicBezTo>
                  <a:cubicBezTo>
                    <a:pt x="108" y="192"/>
                    <a:pt x="108" y="192"/>
                    <a:pt x="108" y="192"/>
                  </a:cubicBezTo>
                  <a:cubicBezTo>
                    <a:pt x="98" y="195"/>
                    <a:pt x="87" y="197"/>
                    <a:pt x="76" y="197"/>
                  </a:cubicBezTo>
                  <a:cubicBezTo>
                    <a:pt x="64" y="197"/>
                    <a:pt x="54" y="195"/>
                    <a:pt x="44" y="192"/>
                  </a:cubicBezTo>
                  <a:close/>
                  <a:moveTo>
                    <a:pt x="41" y="170"/>
                  </a:moveTo>
                  <a:cubicBezTo>
                    <a:pt x="42" y="182"/>
                    <a:pt x="42" y="182"/>
                    <a:pt x="42" y="182"/>
                  </a:cubicBezTo>
                  <a:cubicBezTo>
                    <a:pt x="52" y="186"/>
                    <a:pt x="64" y="188"/>
                    <a:pt x="76" y="188"/>
                  </a:cubicBezTo>
                  <a:cubicBezTo>
                    <a:pt x="88" y="188"/>
                    <a:pt x="99" y="186"/>
                    <a:pt x="109" y="182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00" y="174"/>
                    <a:pt x="89" y="177"/>
                    <a:pt x="76" y="177"/>
                  </a:cubicBezTo>
                  <a:cubicBezTo>
                    <a:pt x="63" y="177"/>
                    <a:pt x="51" y="174"/>
                    <a:pt x="41" y="170"/>
                  </a:cubicBezTo>
                  <a:close/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04"/>
                    <a:pt x="15" y="128"/>
                    <a:pt x="36" y="141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50" y="165"/>
                    <a:pt x="63" y="168"/>
                    <a:pt x="76" y="168"/>
                  </a:cubicBezTo>
                  <a:cubicBezTo>
                    <a:pt x="89" y="168"/>
                    <a:pt x="102" y="165"/>
                    <a:pt x="113" y="160"/>
                  </a:cubicBezTo>
                  <a:cubicBezTo>
                    <a:pt x="115" y="141"/>
                    <a:pt x="115" y="141"/>
                    <a:pt x="115" y="141"/>
                  </a:cubicBezTo>
                  <a:cubicBezTo>
                    <a:pt x="137" y="128"/>
                    <a:pt x="152" y="104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104" y="132"/>
                  </a:moveTo>
                  <a:cubicBezTo>
                    <a:pt x="102" y="150"/>
                    <a:pt x="102" y="150"/>
                    <a:pt x="102" y="150"/>
                  </a:cubicBezTo>
                  <a:cubicBezTo>
                    <a:pt x="102" y="150"/>
                    <a:pt x="95" y="154"/>
                    <a:pt x="76" y="154"/>
                  </a:cubicBezTo>
                  <a:cubicBezTo>
                    <a:pt x="57" y="154"/>
                    <a:pt x="50" y="150"/>
                    <a:pt x="50" y="150"/>
                  </a:cubicBezTo>
                  <a:cubicBezTo>
                    <a:pt x="48" y="132"/>
                    <a:pt x="48" y="132"/>
                    <a:pt x="48" y="132"/>
                  </a:cubicBezTo>
                  <a:cubicBezTo>
                    <a:pt x="27" y="122"/>
                    <a:pt x="13" y="101"/>
                    <a:pt x="13" y="76"/>
                  </a:cubicBezTo>
                  <a:cubicBezTo>
                    <a:pt x="13" y="42"/>
                    <a:pt x="41" y="14"/>
                    <a:pt x="76" y="14"/>
                  </a:cubicBezTo>
                  <a:cubicBezTo>
                    <a:pt x="110" y="14"/>
                    <a:pt x="139" y="42"/>
                    <a:pt x="139" y="76"/>
                  </a:cubicBezTo>
                  <a:cubicBezTo>
                    <a:pt x="139" y="101"/>
                    <a:pt x="124" y="122"/>
                    <a:pt x="104" y="132"/>
                  </a:cubicBezTo>
                  <a:close/>
                  <a:moveTo>
                    <a:pt x="93" y="104"/>
                  </a:moveTo>
                  <a:cubicBezTo>
                    <a:pt x="76" y="74"/>
                    <a:pt x="76" y="74"/>
                    <a:pt x="76" y="7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58" y="131"/>
                    <a:pt x="58" y="131"/>
                    <a:pt x="58" y="131"/>
                  </a:cubicBezTo>
                  <a:cubicBezTo>
                    <a:pt x="76" y="98"/>
                    <a:pt x="76" y="98"/>
                    <a:pt x="76" y="98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00" y="89"/>
                    <a:pt x="100" y="89"/>
                    <a:pt x="100" y="89"/>
                  </a:cubicBezTo>
                  <a:lnTo>
                    <a:pt x="93" y="1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>
                <a:cs typeface="+mn-ea"/>
                <a:sym typeface="+mn-lt"/>
              </a:endParaRPr>
            </a:p>
          </p:txBody>
        </p:sp>
      </p:grpSp>
      <p:grpSp>
        <p:nvGrpSpPr>
          <p:cNvPr id="43" name="124"/>
          <p:cNvGrpSpPr/>
          <p:nvPr/>
        </p:nvGrpSpPr>
        <p:grpSpPr bwMode="auto">
          <a:xfrm>
            <a:off x="1573274" y="3207669"/>
            <a:ext cx="1935162" cy="862961"/>
            <a:chOff x="1230376" y="160722"/>
            <a:chExt cx="1935261" cy="862876"/>
          </a:xfrm>
        </p:grpSpPr>
        <p:sp>
          <p:nvSpPr>
            <p:cNvPr id="44" name="100"/>
            <p:cNvSpPr txBox="1">
              <a:spLocks noChangeArrowheads="1"/>
            </p:cNvSpPr>
            <p:nvPr/>
          </p:nvSpPr>
          <p:spPr bwMode="auto">
            <a:xfrm>
              <a:off x="1611816" y="160722"/>
              <a:ext cx="1015074" cy="369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{ 2020 }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101"/>
            <p:cNvSpPr>
              <a:spLocks noChangeArrowheads="1"/>
            </p:cNvSpPr>
            <p:nvPr/>
          </p:nvSpPr>
          <p:spPr bwMode="auto">
            <a:xfrm>
              <a:off x="1230376" y="496839"/>
              <a:ext cx="1935261" cy="526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latinLnBrk="1">
                <a:lnSpc>
                  <a:spcPct val="15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</a:t>
              </a:r>
              <a:r>
                <a:rPr lang="en-US" altLang="zh-CN" sz="100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。</a:t>
              </a:r>
              <a:endParaRPr lang="zh-CN" alt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5" name="124"/>
          <p:cNvGrpSpPr/>
          <p:nvPr/>
        </p:nvGrpSpPr>
        <p:grpSpPr bwMode="auto">
          <a:xfrm>
            <a:off x="3578756" y="3036712"/>
            <a:ext cx="1935162" cy="862961"/>
            <a:chOff x="1230376" y="160722"/>
            <a:chExt cx="1935261" cy="862876"/>
          </a:xfrm>
        </p:grpSpPr>
        <p:sp>
          <p:nvSpPr>
            <p:cNvPr id="56" name="100"/>
            <p:cNvSpPr txBox="1">
              <a:spLocks noChangeArrowheads="1"/>
            </p:cNvSpPr>
            <p:nvPr/>
          </p:nvSpPr>
          <p:spPr bwMode="auto">
            <a:xfrm>
              <a:off x="1611816" y="160722"/>
              <a:ext cx="1015073" cy="369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{ 2022 }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101"/>
            <p:cNvSpPr>
              <a:spLocks noChangeArrowheads="1"/>
            </p:cNvSpPr>
            <p:nvPr/>
          </p:nvSpPr>
          <p:spPr bwMode="auto">
            <a:xfrm>
              <a:off x="1230376" y="496839"/>
              <a:ext cx="1935261" cy="526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latinLnBrk="1">
                <a:lnSpc>
                  <a:spcPct val="15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</a:t>
              </a:r>
              <a:r>
                <a:rPr lang="en-US" altLang="zh-CN" sz="100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。</a:t>
              </a:r>
              <a:endParaRPr lang="zh-CN" alt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8" name="124"/>
          <p:cNvGrpSpPr/>
          <p:nvPr/>
        </p:nvGrpSpPr>
        <p:grpSpPr bwMode="auto">
          <a:xfrm>
            <a:off x="5464688" y="3784947"/>
            <a:ext cx="1935162" cy="862961"/>
            <a:chOff x="1230376" y="160722"/>
            <a:chExt cx="1935261" cy="862876"/>
          </a:xfrm>
        </p:grpSpPr>
        <p:sp>
          <p:nvSpPr>
            <p:cNvPr id="59" name="100"/>
            <p:cNvSpPr txBox="1">
              <a:spLocks noChangeArrowheads="1"/>
            </p:cNvSpPr>
            <p:nvPr/>
          </p:nvSpPr>
          <p:spPr bwMode="auto">
            <a:xfrm>
              <a:off x="1611816" y="160722"/>
              <a:ext cx="1015074" cy="369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{ 2024 }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101"/>
            <p:cNvSpPr>
              <a:spLocks noChangeArrowheads="1"/>
            </p:cNvSpPr>
            <p:nvPr/>
          </p:nvSpPr>
          <p:spPr bwMode="auto">
            <a:xfrm>
              <a:off x="1230376" y="496839"/>
              <a:ext cx="1935261" cy="526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latinLnBrk="1">
                <a:lnSpc>
                  <a:spcPct val="15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</a:t>
              </a:r>
              <a:r>
                <a:rPr lang="en-US" altLang="zh-CN" sz="100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。</a:t>
              </a:r>
              <a:endParaRPr lang="zh-CN" alt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1" name="124"/>
          <p:cNvGrpSpPr/>
          <p:nvPr/>
        </p:nvGrpSpPr>
        <p:grpSpPr bwMode="auto">
          <a:xfrm>
            <a:off x="7090699" y="2719741"/>
            <a:ext cx="1935162" cy="862961"/>
            <a:chOff x="1230376" y="160722"/>
            <a:chExt cx="1935261" cy="862876"/>
          </a:xfrm>
        </p:grpSpPr>
        <p:sp>
          <p:nvSpPr>
            <p:cNvPr id="62" name="100"/>
            <p:cNvSpPr txBox="1">
              <a:spLocks noChangeArrowheads="1"/>
            </p:cNvSpPr>
            <p:nvPr/>
          </p:nvSpPr>
          <p:spPr bwMode="auto">
            <a:xfrm>
              <a:off x="1611816" y="160722"/>
              <a:ext cx="1015073" cy="369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{ 2025 }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101"/>
            <p:cNvSpPr>
              <a:spLocks noChangeArrowheads="1"/>
            </p:cNvSpPr>
            <p:nvPr/>
          </p:nvSpPr>
          <p:spPr bwMode="auto">
            <a:xfrm>
              <a:off x="1230376" y="496839"/>
              <a:ext cx="1935261" cy="526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latinLnBrk="1">
                <a:lnSpc>
                  <a:spcPct val="15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</a:t>
              </a:r>
              <a:r>
                <a:rPr lang="en-US" altLang="zh-CN" sz="100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。</a:t>
              </a:r>
              <a:endParaRPr lang="zh-CN" alt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54276" y="2010558"/>
            <a:ext cx="1973827" cy="27246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2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6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<p:cNvSpPr>
            <a:spLocks noChangeArrowheads="1"/>
          </p:cNvSpPr>
          <p:nvPr/>
        </p:nvSpPr>
        <p:spPr bwMode="auto">
          <a:xfrm>
            <a:off x="4416425" y="1432187"/>
            <a:ext cx="33591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未来发展</a:t>
            </a:r>
            <a:endParaRPr lang="zh-CN" altLang="en-US" sz="32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6" name="24"/>
          <p:cNvGrpSpPr/>
          <p:nvPr/>
        </p:nvGrpSpPr>
        <p:grpSpPr bwMode="auto">
          <a:xfrm>
            <a:off x="1279567" y="3694915"/>
            <a:ext cx="1935162" cy="862961"/>
            <a:chOff x="1230376" y="160722"/>
            <a:chExt cx="1935261" cy="862876"/>
          </a:xfrm>
        </p:grpSpPr>
        <p:sp>
          <p:nvSpPr>
            <p:cNvPr id="18" name="100"/>
            <p:cNvSpPr txBox="1">
              <a:spLocks noChangeArrowheads="1"/>
            </p:cNvSpPr>
            <p:nvPr/>
          </p:nvSpPr>
          <p:spPr bwMode="auto">
            <a:xfrm>
              <a:off x="1611816" y="160722"/>
              <a:ext cx="1015074" cy="369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{ 2020 }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101"/>
            <p:cNvSpPr>
              <a:spLocks noChangeArrowheads="1"/>
            </p:cNvSpPr>
            <p:nvPr/>
          </p:nvSpPr>
          <p:spPr bwMode="auto">
            <a:xfrm>
              <a:off x="1230376" y="496839"/>
              <a:ext cx="1935261" cy="526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latinLnBrk="1">
                <a:lnSpc>
                  <a:spcPct val="15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</a:t>
              </a:r>
              <a:r>
                <a:rPr lang="en-US" altLang="zh-CN" sz="100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。</a:t>
              </a:r>
              <a:endParaRPr lang="zh-CN" alt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124"/>
          <p:cNvGrpSpPr/>
          <p:nvPr/>
        </p:nvGrpSpPr>
        <p:grpSpPr bwMode="auto">
          <a:xfrm>
            <a:off x="2247148" y="2166191"/>
            <a:ext cx="1935162" cy="862961"/>
            <a:chOff x="1230376" y="160722"/>
            <a:chExt cx="1935261" cy="862876"/>
          </a:xfrm>
        </p:grpSpPr>
        <p:sp>
          <p:nvSpPr>
            <p:cNvPr id="24" name="100"/>
            <p:cNvSpPr txBox="1">
              <a:spLocks noChangeArrowheads="1"/>
            </p:cNvSpPr>
            <p:nvPr/>
          </p:nvSpPr>
          <p:spPr bwMode="auto">
            <a:xfrm>
              <a:off x="1611817" y="160722"/>
              <a:ext cx="1015073" cy="369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{ 2022 }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101"/>
            <p:cNvSpPr>
              <a:spLocks noChangeArrowheads="1"/>
            </p:cNvSpPr>
            <p:nvPr/>
          </p:nvSpPr>
          <p:spPr bwMode="auto">
            <a:xfrm>
              <a:off x="1230376" y="496839"/>
              <a:ext cx="1935261" cy="526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latinLnBrk="1">
                <a:lnSpc>
                  <a:spcPct val="15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</a:t>
              </a:r>
              <a:r>
                <a:rPr lang="en-US" altLang="zh-CN" sz="100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。</a:t>
              </a:r>
              <a:endParaRPr lang="zh-CN" alt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7" name="124"/>
          <p:cNvGrpSpPr/>
          <p:nvPr/>
        </p:nvGrpSpPr>
        <p:grpSpPr bwMode="auto">
          <a:xfrm>
            <a:off x="8111062" y="2166191"/>
            <a:ext cx="1935162" cy="862961"/>
            <a:chOff x="1230376" y="160722"/>
            <a:chExt cx="1935261" cy="862876"/>
          </a:xfrm>
        </p:grpSpPr>
        <p:sp>
          <p:nvSpPr>
            <p:cNvPr id="28" name="100"/>
            <p:cNvSpPr txBox="1">
              <a:spLocks noChangeArrowheads="1"/>
            </p:cNvSpPr>
            <p:nvPr/>
          </p:nvSpPr>
          <p:spPr bwMode="auto">
            <a:xfrm>
              <a:off x="1611816" y="160722"/>
              <a:ext cx="1015074" cy="369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{ 2023 }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101"/>
            <p:cNvSpPr>
              <a:spLocks noChangeArrowheads="1"/>
            </p:cNvSpPr>
            <p:nvPr/>
          </p:nvSpPr>
          <p:spPr bwMode="auto">
            <a:xfrm>
              <a:off x="1230376" y="496839"/>
              <a:ext cx="1935261" cy="526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latinLnBrk="1">
                <a:lnSpc>
                  <a:spcPct val="15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</a:t>
              </a:r>
              <a:r>
                <a:rPr lang="en-US" altLang="zh-CN" sz="100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。</a:t>
              </a:r>
              <a:endParaRPr lang="zh-CN" alt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0" name="124"/>
          <p:cNvGrpSpPr/>
          <p:nvPr/>
        </p:nvGrpSpPr>
        <p:grpSpPr bwMode="auto">
          <a:xfrm>
            <a:off x="9078643" y="3694915"/>
            <a:ext cx="1935162" cy="862961"/>
            <a:chOff x="1230376" y="160722"/>
            <a:chExt cx="1935261" cy="862876"/>
          </a:xfrm>
        </p:grpSpPr>
        <p:sp>
          <p:nvSpPr>
            <p:cNvPr id="31" name="100"/>
            <p:cNvSpPr txBox="1">
              <a:spLocks noChangeArrowheads="1"/>
            </p:cNvSpPr>
            <p:nvPr/>
          </p:nvSpPr>
          <p:spPr bwMode="auto">
            <a:xfrm>
              <a:off x="1611816" y="160722"/>
              <a:ext cx="1015074" cy="369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{ 2025 }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101"/>
            <p:cNvSpPr>
              <a:spLocks noChangeArrowheads="1"/>
            </p:cNvSpPr>
            <p:nvPr/>
          </p:nvSpPr>
          <p:spPr bwMode="auto">
            <a:xfrm>
              <a:off x="1230376" y="496839"/>
              <a:ext cx="1935261" cy="526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latinLnBrk="1">
                <a:lnSpc>
                  <a:spcPct val="15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</a:t>
              </a:r>
              <a:r>
                <a:rPr lang="en-US" altLang="zh-CN" sz="100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。</a:t>
              </a:r>
              <a:endParaRPr lang="zh-CN" alt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3" name="Rectangle 26" descr="e7d195523061f1c0c2b73831c94a3edc981f60e396d3e182073EE1468018468A7F192AE5E5CD515B6C3125F8AF6E4EE646174E8CF0B46FD19828DCE8CDA3B3A044A74F0E769C5FA8CB87AB6FC303C8BA3785FAC64AF5424729F73D702B10A37FC3D67650A6B768A7E6DA3F135580AB3C82E22BBCF540F0801F11EB60CB43D6CCD96805BBA0FC2BC53D428B34F2254AA5"/>
          <p:cNvSpPr>
            <a:spLocks noChangeArrowheads="1"/>
          </p:cNvSpPr>
          <p:nvPr/>
        </p:nvSpPr>
        <p:spPr bwMode="auto">
          <a:xfrm>
            <a:off x="4841147" y="2263416"/>
            <a:ext cx="2422619" cy="673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93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9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Lorem ipsum dolor sit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amet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consectetur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adipiscing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elit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Etiam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et convallis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orci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. Sed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sed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velit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1000" dirty="0" err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nec</a:t>
            </a:r>
            <a:r>
              <a:rPr lang="en-US" altLang="zh-CN" sz="10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mi</a:t>
            </a:r>
            <a:endParaRPr lang="en-US" altLang="zh-CN" sz="10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06062">
            <a:off x="4478112" y="2648720"/>
            <a:ext cx="3378262" cy="4382610"/>
          </a:xfrm>
          <a:prstGeom prst="rect">
            <a:avLst/>
          </a:prstGeom>
        </p:spPr>
      </p:pic>
      <p:cxnSp>
        <p:nvCxnSpPr>
          <p:cNvPr id="34" name="372"/>
          <p:cNvCxnSpPr>
            <a:cxnSpLocks noChangeShapeType="1"/>
          </p:cNvCxnSpPr>
          <p:nvPr/>
        </p:nvCxnSpPr>
        <p:spPr bwMode="auto">
          <a:xfrm>
            <a:off x="4099831" y="2109255"/>
            <a:ext cx="3905250" cy="9525"/>
          </a:xfrm>
          <a:prstGeom prst="line">
            <a:avLst/>
          </a:prstGeom>
          <a:noFill/>
          <a:ln w="6350">
            <a:solidFill>
              <a:srgbClr val="574F1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054" y="840453"/>
            <a:ext cx="1081840" cy="385893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230" y="3480657"/>
            <a:ext cx="5029997" cy="275478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368" y="4540209"/>
            <a:ext cx="6569109" cy="23309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161" y="1323925"/>
            <a:ext cx="2063303" cy="267671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143" y="695622"/>
            <a:ext cx="1926671" cy="536009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2362" y="4759815"/>
            <a:ext cx="3568956" cy="214137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1973" y="5830502"/>
            <a:ext cx="3067071" cy="95915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85" y="5029213"/>
            <a:ext cx="3568956" cy="95915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005" y="5270729"/>
            <a:ext cx="2119068" cy="86993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717" y="2276326"/>
            <a:ext cx="1552575" cy="2143125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5238170" y="948716"/>
            <a:ext cx="101282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F7E4A6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rPr>
              <a:t>谢谢聆听</a:t>
            </a:r>
            <a:endParaRPr lang="zh-CN" altLang="en-US" sz="7200" dirty="0">
              <a:solidFill>
                <a:srgbClr val="F7E4A6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330" y="1255512"/>
            <a:ext cx="2063303" cy="267671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8464" y="1304946"/>
            <a:ext cx="1081840" cy="385893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457" y="4639006"/>
            <a:ext cx="4045033" cy="22153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368" y="4540209"/>
            <a:ext cx="6569109" cy="233097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2155" y="4758837"/>
            <a:ext cx="3568956" cy="214137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5683" y="5941054"/>
            <a:ext cx="3067071" cy="95915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744" y="5941054"/>
            <a:ext cx="3568956" cy="959157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002668" y="993770"/>
            <a:ext cx="1731823" cy="4818022"/>
            <a:chOff x="3459609" y="1929368"/>
            <a:chExt cx="972614" cy="270586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9609" y="1929368"/>
              <a:ext cx="972614" cy="2705863"/>
            </a:xfrm>
            <a:prstGeom prst="rect">
              <a:avLst/>
            </a:prstGeom>
          </p:spPr>
        </p:pic>
        <p:grpSp>
          <p:nvGrpSpPr>
            <p:cNvPr id="20" name="组合 19"/>
            <p:cNvGrpSpPr/>
            <p:nvPr/>
          </p:nvGrpSpPr>
          <p:grpSpPr>
            <a:xfrm>
              <a:off x="3629897" y="2182995"/>
              <a:ext cx="653175" cy="2202224"/>
              <a:chOff x="2869478" y="3099577"/>
              <a:chExt cx="653175" cy="2202224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2889949" y="3519976"/>
                <a:ext cx="632704" cy="1686026"/>
                <a:chOff x="5471242" y="1823863"/>
                <a:chExt cx="632704" cy="2736518"/>
              </a:xfrm>
            </p:grpSpPr>
            <p:sp>
              <p:nvSpPr>
                <p:cNvPr id="27" name="文本框 26"/>
                <p:cNvSpPr txBox="1"/>
                <p:nvPr/>
              </p:nvSpPr>
              <p:spPr>
                <a:xfrm>
                  <a:off x="5471242" y="1823863"/>
                  <a:ext cx="449413" cy="2736518"/>
                </a:xfrm>
                <a:prstGeom prst="rect">
                  <a:avLst/>
                </a:prstGeom>
                <a:noFill/>
                <a:effectLst/>
              </p:spPr>
              <p:txBody>
                <a:bodyPr vert="eaVert" wrap="square" rtlCol="0">
                  <a:spAutoFit/>
                </a:bodyPr>
                <a:lstStyle/>
                <a:p>
                  <a:pPr lvl="0">
                    <a:defRPr/>
                  </a:pPr>
                  <a:r>
                    <a:rPr kumimoji="1" lang="zh-CN" altLang="en-US" sz="4000" spc="300" dirty="0">
                      <a:solidFill>
                        <a:srgbClr val="FFFBE1"/>
                      </a:solidFill>
                      <a:cs typeface="+mn-ea"/>
                      <a:sym typeface="+mn-lt"/>
                    </a:rPr>
                    <a:t>企业概况</a:t>
                  </a:r>
                  <a:endParaRPr kumimoji="1" lang="zh-CN" altLang="en-US" sz="4000" spc="300" dirty="0">
                    <a:solidFill>
                      <a:srgbClr val="FFFBE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文本框 27"/>
                <p:cNvSpPr txBox="1"/>
                <p:nvPr/>
              </p:nvSpPr>
              <p:spPr>
                <a:xfrm>
                  <a:off x="5913810" y="1823863"/>
                  <a:ext cx="190136" cy="167508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000" i="0" u="none" strike="noStrike" kern="1200" cap="none" spc="300" normalizeH="0" baseline="0" noProof="0" dirty="0">
                      <a:ln>
                        <a:noFill/>
                      </a:ln>
                      <a:solidFill>
                        <a:srgbClr val="FFFBE1"/>
                      </a:solidFill>
                      <a:uLnTx/>
                      <a:uFillTx/>
                      <a:cs typeface="+mn-ea"/>
                      <a:sym typeface="+mn-lt"/>
                    </a:rPr>
                    <a:t>PART 01</a:t>
                  </a:r>
                  <a:endParaRPr kumimoji="0" lang="en-US" altLang="zh-CN" sz="100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FFFBE1"/>
                    </a:solidFill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24" name="直接连接符 23"/>
              <p:cNvCxnSpPr/>
              <p:nvPr/>
            </p:nvCxnSpPr>
            <p:spPr>
              <a:xfrm flipH="1">
                <a:off x="2869478" y="3099577"/>
                <a:ext cx="470267" cy="349611"/>
              </a:xfrm>
              <a:prstGeom prst="line">
                <a:avLst/>
              </a:prstGeom>
              <a:ln>
                <a:solidFill>
                  <a:srgbClr val="FFFBE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H="1">
                <a:off x="2869478" y="4952190"/>
                <a:ext cx="470267" cy="349611"/>
              </a:xfrm>
              <a:prstGeom prst="line">
                <a:avLst/>
              </a:prstGeom>
              <a:ln>
                <a:solidFill>
                  <a:srgbClr val="FFFBE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508" y="5007632"/>
            <a:ext cx="2119068" cy="8699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365"/>
          <p:cNvSpPr>
            <a:spLocks noChangeArrowheads="1"/>
          </p:cNvSpPr>
          <p:nvPr/>
        </p:nvSpPr>
        <p:spPr bwMode="auto">
          <a:xfrm>
            <a:off x="4897924" y="1486455"/>
            <a:ext cx="182614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kern="0" dirty="0">
                <a:solidFill>
                  <a:srgbClr val="2C2710"/>
                </a:solidFill>
                <a:latin typeface="+mn-lt"/>
                <a:ea typeface="+mn-ea"/>
                <a:cs typeface="+mn-ea"/>
                <a:sym typeface="+mn-lt"/>
              </a:rPr>
              <a:t>公司简介</a:t>
            </a:r>
            <a:endParaRPr lang="zh-CN" altLang="en-US" sz="3200" kern="0" dirty="0">
              <a:solidFill>
                <a:srgbClr val="2C271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50" name="372"/>
          <p:cNvCxnSpPr>
            <a:cxnSpLocks noChangeShapeType="1"/>
          </p:cNvCxnSpPr>
          <p:nvPr/>
        </p:nvCxnSpPr>
        <p:spPr bwMode="auto">
          <a:xfrm>
            <a:off x="3861236" y="2118885"/>
            <a:ext cx="3905250" cy="9525"/>
          </a:xfrm>
          <a:prstGeom prst="line">
            <a:avLst/>
          </a:prstGeom>
          <a:noFill/>
          <a:ln w="6350">
            <a:solidFill>
              <a:srgbClr val="574F1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" name="矩形 5"/>
          <p:cNvSpPr/>
          <p:nvPr/>
        </p:nvSpPr>
        <p:spPr>
          <a:xfrm>
            <a:off x="2662061" y="3175005"/>
            <a:ext cx="6369050" cy="1384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　　时至今日，品牌已发展拥有完整的时尚产业，包括：高级男装、女装成衣、奢华珠宝、眼镜、钟表、化妆品等。独特的风格和品味，已经广为世界各地追逐时尚潮流的人们所钟爱。</a:t>
            </a: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　　正如众多时尚评论人士对评论所说的：</a:t>
            </a:r>
            <a:r>
              <a:rPr lang="en-US" altLang="x-none" sz="1400" dirty="0">
                <a:solidFill>
                  <a:srgbClr val="333333"/>
                </a:solidFill>
                <a:cs typeface="+mn-ea"/>
                <a:sym typeface="+mn-lt"/>
              </a:rPr>
              <a:t>fashion comes and goes, but the style stays </a:t>
            </a: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（时尚潮来潮去，只有品味永存）</a:t>
            </a: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52" name="矩形 7"/>
          <p:cNvSpPr/>
          <p:nvPr/>
        </p:nvSpPr>
        <p:spPr>
          <a:xfrm>
            <a:off x="3770136" y="2273808"/>
            <a:ext cx="415290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1B5445"/>
                </a:solidFill>
                <a:cs typeface="+mn-ea"/>
                <a:sym typeface="+mn-lt"/>
              </a:rPr>
              <a:t>时尚潮来潮去   只有品味永存</a:t>
            </a:r>
            <a:endParaRPr lang="zh-CN" altLang="en-US" sz="2400" dirty="0">
              <a:solidFill>
                <a:srgbClr val="1B5445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4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365"/>
          <p:cNvSpPr>
            <a:spLocks noChangeArrowheads="1"/>
          </p:cNvSpPr>
          <p:nvPr/>
        </p:nvSpPr>
        <p:spPr bwMode="auto">
          <a:xfrm>
            <a:off x="4897924" y="1486455"/>
            <a:ext cx="182614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精英团队</a:t>
            </a:r>
            <a:endParaRPr lang="en-US" altLang="zh-CN" sz="32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50" name="372"/>
          <p:cNvCxnSpPr>
            <a:cxnSpLocks noChangeShapeType="1"/>
          </p:cNvCxnSpPr>
          <p:nvPr/>
        </p:nvCxnSpPr>
        <p:spPr bwMode="auto">
          <a:xfrm>
            <a:off x="3861236" y="2118885"/>
            <a:ext cx="3905250" cy="9525"/>
          </a:xfrm>
          <a:prstGeom prst="line">
            <a:avLst/>
          </a:prstGeom>
          <a:noFill/>
          <a:ln w="6350">
            <a:solidFill>
              <a:srgbClr val="574F1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5" name="图片占位符 3"/>
          <p:cNvPicPr>
            <a:picLocks noChangeAspect="1"/>
          </p:cNvPicPr>
          <p:nvPr/>
        </p:nvPicPr>
        <p:blipFill>
          <a:blip r:embed="rId1" cstate="screen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Blur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2833633" y="2353744"/>
            <a:ext cx="1478401" cy="1478401"/>
          </a:xfrm>
          <a:custGeom>
            <a:avLst/>
            <a:gdLst>
              <a:gd name="connsiteX0" fmla="*/ 957266 w 1914532"/>
              <a:gd name="connsiteY0" fmla="*/ 0 h 1914532"/>
              <a:gd name="connsiteX1" fmla="*/ 1453113 w 1914532"/>
              <a:gd name="connsiteY1" fmla="*/ 205386 h 1914532"/>
              <a:gd name="connsiteX2" fmla="*/ 1709146 w 1914532"/>
              <a:gd name="connsiteY2" fmla="*/ 461420 h 1914532"/>
              <a:gd name="connsiteX3" fmla="*/ 1709146 w 1914532"/>
              <a:gd name="connsiteY3" fmla="*/ 1453113 h 1914532"/>
              <a:gd name="connsiteX4" fmla="*/ 1453113 w 1914532"/>
              <a:gd name="connsiteY4" fmla="*/ 1709146 h 1914532"/>
              <a:gd name="connsiteX5" fmla="*/ 461419 w 1914532"/>
              <a:gd name="connsiteY5" fmla="*/ 1709146 h 1914532"/>
              <a:gd name="connsiteX6" fmla="*/ 205386 w 1914532"/>
              <a:gd name="connsiteY6" fmla="*/ 1453113 h 1914532"/>
              <a:gd name="connsiteX7" fmla="*/ 205386 w 1914532"/>
              <a:gd name="connsiteY7" fmla="*/ 461420 h 1914532"/>
              <a:gd name="connsiteX8" fmla="*/ 461419 w 1914532"/>
              <a:gd name="connsiteY8" fmla="*/ 205386 h 1914532"/>
              <a:gd name="connsiteX9" fmla="*/ 957266 w 1914532"/>
              <a:gd name="connsiteY9" fmla="*/ 0 h 191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14532" h="1914532">
                <a:moveTo>
                  <a:pt x="957266" y="0"/>
                </a:moveTo>
                <a:cubicBezTo>
                  <a:pt x="1136727" y="0"/>
                  <a:pt x="1316188" y="68462"/>
                  <a:pt x="1453113" y="205386"/>
                </a:cubicBezTo>
                <a:lnTo>
                  <a:pt x="1709146" y="461420"/>
                </a:lnTo>
                <a:cubicBezTo>
                  <a:pt x="1982995" y="735268"/>
                  <a:pt x="1982995" y="1179264"/>
                  <a:pt x="1709146" y="1453113"/>
                </a:cubicBezTo>
                <a:lnTo>
                  <a:pt x="1453113" y="1709146"/>
                </a:lnTo>
                <a:cubicBezTo>
                  <a:pt x="1179264" y="1982995"/>
                  <a:pt x="735268" y="1982995"/>
                  <a:pt x="461419" y="1709146"/>
                </a:cubicBezTo>
                <a:lnTo>
                  <a:pt x="205386" y="1453113"/>
                </a:lnTo>
                <a:cubicBezTo>
                  <a:pt x="-68462" y="1179264"/>
                  <a:pt x="-68462" y="735268"/>
                  <a:pt x="205386" y="461420"/>
                </a:cubicBezTo>
                <a:lnTo>
                  <a:pt x="461419" y="205386"/>
                </a:lnTo>
                <a:cubicBezTo>
                  <a:pt x="598344" y="68462"/>
                  <a:pt x="777805" y="0"/>
                  <a:pt x="957266" y="0"/>
                </a:cubicBezTo>
                <a:close/>
              </a:path>
            </a:pathLst>
          </a:custGeom>
          <a:effectLst/>
        </p:spPr>
      </p:pic>
      <p:pic>
        <p:nvPicPr>
          <p:cNvPr id="16" name="图片占位符 8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5432756" y="2353744"/>
            <a:ext cx="1478401" cy="1478401"/>
          </a:xfrm>
          <a:custGeom>
            <a:avLst/>
            <a:gdLst>
              <a:gd name="connsiteX0" fmla="*/ 957266 w 1914532"/>
              <a:gd name="connsiteY0" fmla="*/ 0 h 1914532"/>
              <a:gd name="connsiteX1" fmla="*/ 1453113 w 1914532"/>
              <a:gd name="connsiteY1" fmla="*/ 205386 h 1914532"/>
              <a:gd name="connsiteX2" fmla="*/ 1709146 w 1914532"/>
              <a:gd name="connsiteY2" fmla="*/ 461420 h 1914532"/>
              <a:gd name="connsiteX3" fmla="*/ 1709146 w 1914532"/>
              <a:gd name="connsiteY3" fmla="*/ 1453113 h 1914532"/>
              <a:gd name="connsiteX4" fmla="*/ 1453113 w 1914532"/>
              <a:gd name="connsiteY4" fmla="*/ 1709146 h 1914532"/>
              <a:gd name="connsiteX5" fmla="*/ 461419 w 1914532"/>
              <a:gd name="connsiteY5" fmla="*/ 1709146 h 1914532"/>
              <a:gd name="connsiteX6" fmla="*/ 205386 w 1914532"/>
              <a:gd name="connsiteY6" fmla="*/ 1453113 h 1914532"/>
              <a:gd name="connsiteX7" fmla="*/ 205386 w 1914532"/>
              <a:gd name="connsiteY7" fmla="*/ 461420 h 1914532"/>
              <a:gd name="connsiteX8" fmla="*/ 461419 w 1914532"/>
              <a:gd name="connsiteY8" fmla="*/ 205386 h 1914532"/>
              <a:gd name="connsiteX9" fmla="*/ 957266 w 1914532"/>
              <a:gd name="connsiteY9" fmla="*/ 0 h 191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14532" h="1914532">
                <a:moveTo>
                  <a:pt x="957266" y="0"/>
                </a:moveTo>
                <a:cubicBezTo>
                  <a:pt x="1136727" y="0"/>
                  <a:pt x="1316188" y="68462"/>
                  <a:pt x="1453113" y="205386"/>
                </a:cubicBezTo>
                <a:lnTo>
                  <a:pt x="1709146" y="461420"/>
                </a:lnTo>
                <a:cubicBezTo>
                  <a:pt x="1982995" y="735268"/>
                  <a:pt x="1982995" y="1179264"/>
                  <a:pt x="1709146" y="1453113"/>
                </a:cubicBezTo>
                <a:lnTo>
                  <a:pt x="1453113" y="1709146"/>
                </a:lnTo>
                <a:cubicBezTo>
                  <a:pt x="1179264" y="1982995"/>
                  <a:pt x="735268" y="1982995"/>
                  <a:pt x="461419" y="1709146"/>
                </a:cubicBezTo>
                <a:lnTo>
                  <a:pt x="205386" y="1453113"/>
                </a:lnTo>
                <a:cubicBezTo>
                  <a:pt x="-68462" y="1179264"/>
                  <a:pt x="-68462" y="735268"/>
                  <a:pt x="205386" y="461420"/>
                </a:cubicBezTo>
                <a:lnTo>
                  <a:pt x="461419" y="205386"/>
                </a:lnTo>
                <a:cubicBezTo>
                  <a:pt x="598344" y="68462"/>
                  <a:pt x="777805" y="0"/>
                  <a:pt x="957266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effectLst/>
        </p:spPr>
      </p:pic>
      <p:pic>
        <p:nvPicPr>
          <p:cNvPr id="18" name="图片占位符 13"/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8012805" y="2353744"/>
            <a:ext cx="1478401" cy="1478401"/>
          </a:xfrm>
          <a:custGeom>
            <a:avLst/>
            <a:gdLst>
              <a:gd name="connsiteX0" fmla="*/ 957266 w 1914532"/>
              <a:gd name="connsiteY0" fmla="*/ 0 h 1914532"/>
              <a:gd name="connsiteX1" fmla="*/ 1453113 w 1914532"/>
              <a:gd name="connsiteY1" fmla="*/ 205386 h 1914532"/>
              <a:gd name="connsiteX2" fmla="*/ 1709146 w 1914532"/>
              <a:gd name="connsiteY2" fmla="*/ 461420 h 1914532"/>
              <a:gd name="connsiteX3" fmla="*/ 1709146 w 1914532"/>
              <a:gd name="connsiteY3" fmla="*/ 1453113 h 1914532"/>
              <a:gd name="connsiteX4" fmla="*/ 1453113 w 1914532"/>
              <a:gd name="connsiteY4" fmla="*/ 1709146 h 1914532"/>
              <a:gd name="connsiteX5" fmla="*/ 461419 w 1914532"/>
              <a:gd name="connsiteY5" fmla="*/ 1709146 h 1914532"/>
              <a:gd name="connsiteX6" fmla="*/ 205386 w 1914532"/>
              <a:gd name="connsiteY6" fmla="*/ 1453113 h 1914532"/>
              <a:gd name="connsiteX7" fmla="*/ 205386 w 1914532"/>
              <a:gd name="connsiteY7" fmla="*/ 461420 h 1914532"/>
              <a:gd name="connsiteX8" fmla="*/ 461419 w 1914532"/>
              <a:gd name="connsiteY8" fmla="*/ 205386 h 1914532"/>
              <a:gd name="connsiteX9" fmla="*/ 957266 w 1914532"/>
              <a:gd name="connsiteY9" fmla="*/ 0 h 1914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14532" h="1914532">
                <a:moveTo>
                  <a:pt x="957266" y="0"/>
                </a:moveTo>
                <a:cubicBezTo>
                  <a:pt x="1136727" y="0"/>
                  <a:pt x="1316188" y="68462"/>
                  <a:pt x="1453113" y="205386"/>
                </a:cubicBezTo>
                <a:lnTo>
                  <a:pt x="1709146" y="461420"/>
                </a:lnTo>
                <a:cubicBezTo>
                  <a:pt x="1982995" y="735268"/>
                  <a:pt x="1982995" y="1179264"/>
                  <a:pt x="1709146" y="1453113"/>
                </a:cubicBezTo>
                <a:lnTo>
                  <a:pt x="1453113" y="1709146"/>
                </a:lnTo>
                <a:cubicBezTo>
                  <a:pt x="1179264" y="1982995"/>
                  <a:pt x="735268" y="1982995"/>
                  <a:pt x="461419" y="1709146"/>
                </a:cubicBezTo>
                <a:lnTo>
                  <a:pt x="205386" y="1453113"/>
                </a:lnTo>
                <a:cubicBezTo>
                  <a:pt x="-68462" y="1179264"/>
                  <a:pt x="-68462" y="735268"/>
                  <a:pt x="205386" y="461420"/>
                </a:cubicBezTo>
                <a:lnTo>
                  <a:pt x="461419" y="205386"/>
                </a:lnTo>
                <a:cubicBezTo>
                  <a:pt x="598344" y="68462"/>
                  <a:pt x="777805" y="0"/>
                  <a:pt x="957266" y="0"/>
                </a:cubicBezTo>
                <a:close/>
              </a:path>
            </a:pathLst>
          </a:custGeom>
          <a:effectLst/>
        </p:spPr>
      </p:pic>
      <p:grpSp>
        <p:nvGrpSpPr>
          <p:cNvPr id="20" name="124"/>
          <p:cNvGrpSpPr/>
          <p:nvPr/>
        </p:nvGrpSpPr>
        <p:grpSpPr bwMode="auto">
          <a:xfrm>
            <a:off x="2513294" y="3993820"/>
            <a:ext cx="1935162" cy="874150"/>
            <a:chOff x="1230376" y="149534"/>
            <a:chExt cx="1935261" cy="874064"/>
          </a:xfrm>
        </p:grpSpPr>
        <p:sp>
          <p:nvSpPr>
            <p:cNvPr id="22" name="100"/>
            <p:cNvSpPr txBox="1">
              <a:spLocks noChangeArrowheads="1"/>
            </p:cNvSpPr>
            <p:nvPr/>
          </p:nvSpPr>
          <p:spPr bwMode="auto">
            <a:xfrm>
              <a:off x="1647987" y="149534"/>
              <a:ext cx="1100037" cy="369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{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王幂幂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}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101"/>
            <p:cNvSpPr>
              <a:spLocks noChangeArrowheads="1"/>
            </p:cNvSpPr>
            <p:nvPr/>
          </p:nvSpPr>
          <p:spPr bwMode="auto">
            <a:xfrm>
              <a:off x="1230376" y="496839"/>
              <a:ext cx="1935261" cy="526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latinLnBrk="1">
                <a:lnSpc>
                  <a:spcPct val="15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</a:t>
              </a:r>
              <a:r>
                <a:rPr lang="en-US" altLang="zh-CN" sz="100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。</a:t>
              </a:r>
              <a:endParaRPr lang="zh-CN" alt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24"/>
          <p:cNvGrpSpPr/>
          <p:nvPr/>
        </p:nvGrpSpPr>
        <p:grpSpPr bwMode="auto">
          <a:xfrm>
            <a:off x="5133912" y="3993820"/>
            <a:ext cx="1935162" cy="874150"/>
            <a:chOff x="1230376" y="149534"/>
            <a:chExt cx="1935261" cy="874064"/>
          </a:xfrm>
        </p:grpSpPr>
        <p:sp>
          <p:nvSpPr>
            <p:cNvPr id="27" name="100"/>
            <p:cNvSpPr txBox="1">
              <a:spLocks noChangeArrowheads="1"/>
            </p:cNvSpPr>
            <p:nvPr/>
          </p:nvSpPr>
          <p:spPr bwMode="auto">
            <a:xfrm>
              <a:off x="1647987" y="149534"/>
              <a:ext cx="1100037" cy="369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{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张知知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}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101"/>
            <p:cNvSpPr>
              <a:spLocks noChangeArrowheads="1"/>
            </p:cNvSpPr>
            <p:nvPr/>
          </p:nvSpPr>
          <p:spPr bwMode="auto">
            <a:xfrm>
              <a:off x="1230376" y="496839"/>
              <a:ext cx="1935261" cy="526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latinLnBrk="1">
                <a:lnSpc>
                  <a:spcPct val="15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</a:t>
              </a:r>
              <a:r>
                <a:rPr lang="en-US" altLang="zh-CN" sz="100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。</a:t>
              </a:r>
              <a:endParaRPr lang="zh-CN" alt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124"/>
          <p:cNvGrpSpPr/>
          <p:nvPr/>
        </p:nvGrpSpPr>
        <p:grpSpPr bwMode="auto">
          <a:xfrm>
            <a:off x="7754529" y="3993820"/>
            <a:ext cx="1935162" cy="874150"/>
            <a:chOff x="1230376" y="149534"/>
            <a:chExt cx="1935261" cy="874064"/>
          </a:xfrm>
        </p:grpSpPr>
        <p:sp>
          <p:nvSpPr>
            <p:cNvPr id="30" name="100"/>
            <p:cNvSpPr txBox="1">
              <a:spLocks noChangeArrowheads="1"/>
            </p:cNvSpPr>
            <p:nvPr/>
          </p:nvSpPr>
          <p:spPr bwMode="auto">
            <a:xfrm>
              <a:off x="1647987" y="149534"/>
              <a:ext cx="1100037" cy="369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{</a:t>
              </a:r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刘小包</a:t>
              </a:r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 }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101"/>
            <p:cNvSpPr>
              <a:spLocks noChangeArrowheads="1"/>
            </p:cNvSpPr>
            <p:nvPr/>
          </p:nvSpPr>
          <p:spPr bwMode="auto">
            <a:xfrm>
              <a:off x="1230376" y="496839"/>
              <a:ext cx="1935261" cy="526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latinLnBrk="1">
                <a:lnSpc>
                  <a:spcPct val="150000"/>
                </a:lnSpc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点击输入简要文字内容，文字内容需概括精炼</a:t>
              </a:r>
              <a:r>
                <a:rPr lang="en-US" altLang="zh-CN" sz="100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。</a:t>
              </a:r>
              <a:endParaRPr lang="zh-CN" alt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365"/>
          <p:cNvSpPr>
            <a:spLocks noChangeArrowheads="1"/>
          </p:cNvSpPr>
          <p:nvPr/>
        </p:nvSpPr>
        <p:spPr bwMode="auto">
          <a:xfrm>
            <a:off x="4897924" y="1486455"/>
            <a:ext cx="182614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rgbClr val="000000"/>
                </a:solidFill>
                <a:cs typeface="+mn-ea"/>
                <a:sym typeface="+mn-lt"/>
              </a:rPr>
              <a:t>企业文化</a:t>
            </a:r>
            <a:endParaRPr lang="en-US" altLang="zh-CN" sz="32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cxnSp>
        <p:nvCxnSpPr>
          <p:cNvPr id="50" name="372"/>
          <p:cNvCxnSpPr>
            <a:cxnSpLocks noChangeShapeType="1"/>
          </p:cNvCxnSpPr>
          <p:nvPr/>
        </p:nvCxnSpPr>
        <p:spPr bwMode="auto">
          <a:xfrm>
            <a:off x="3861236" y="2118885"/>
            <a:ext cx="3905250" cy="9525"/>
          </a:xfrm>
          <a:prstGeom prst="line">
            <a:avLst/>
          </a:prstGeom>
          <a:noFill/>
          <a:ln w="6350">
            <a:solidFill>
              <a:srgbClr val="574F1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Freeform 5"/>
          <p:cNvSpPr>
            <a:spLocks noChangeAspect="1"/>
          </p:cNvSpPr>
          <p:nvPr/>
        </p:nvSpPr>
        <p:spPr>
          <a:xfrm>
            <a:off x="1611016" y="2600403"/>
            <a:ext cx="860425" cy="863600"/>
          </a:xfrm>
          <a:custGeom>
            <a:avLst/>
            <a:gdLst/>
            <a:ahLst/>
            <a:cxnLst>
              <a:cxn ang="0">
                <a:pos x="146134" y="688258"/>
              </a:cxn>
              <a:cxn ang="0">
                <a:pos x="176289" y="128516"/>
              </a:cxn>
              <a:cxn ang="0">
                <a:pos x="595362" y="58839"/>
              </a:cxn>
              <a:cxn ang="0">
                <a:pos x="823455" y="70452"/>
              </a:cxn>
              <a:cxn ang="0">
                <a:pos x="820363" y="312000"/>
              </a:cxn>
              <a:cxn ang="0">
                <a:pos x="705156" y="717677"/>
              </a:cxn>
              <a:cxn ang="0">
                <a:pos x="146134" y="688258"/>
              </a:cxn>
            </a:cxnLst>
            <a:rect l="0" t="0" r="0" b="0"/>
            <a:pathLst>
              <a:path w="1114" h="1116">
                <a:moveTo>
                  <a:pt x="189" y="889"/>
                </a:moveTo>
                <a:cubicBezTo>
                  <a:pt x="0" y="679"/>
                  <a:pt x="17" y="355"/>
                  <a:pt x="228" y="166"/>
                </a:cubicBezTo>
                <a:cubicBezTo>
                  <a:pt x="380" y="29"/>
                  <a:pt x="593" y="0"/>
                  <a:pt x="770" y="76"/>
                </a:cubicBezTo>
                <a:cubicBezTo>
                  <a:pt x="837" y="104"/>
                  <a:pt x="998" y="91"/>
                  <a:pt x="1065" y="91"/>
                </a:cubicBezTo>
                <a:cubicBezTo>
                  <a:pt x="1056" y="194"/>
                  <a:pt x="1040" y="332"/>
                  <a:pt x="1061" y="403"/>
                </a:cubicBezTo>
                <a:cubicBezTo>
                  <a:pt x="1114" y="586"/>
                  <a:pt x="1063" y="791"/>
                  <a:pt x="912" y="927"/>
                </a:cubicBezTo>
                <a:cubicBezTo>
                  <a:pt x="702" y="1116"/>
                  <a:pt x="378" y="1099"/>
                  <a:pt x="189" y="889"/>
                </a:cubicBezTo>
                <a:close/>
              </a:path>
            </a:pathLst>
          </a:custGeom>
          <a:solidFill>
            <a:srgbClr val="1B5445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6251D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33" name="直接连接符 2"/>
          <p:cNvCxnSpPr/>
          <p:nvPr/>
        </p:nvCxnSpPr>
        <p:spPr>
          <a:xfrm>
            <a:off x="2547641" y="2611515"/>
            <a:ext cx="0" cy="749300"/>
          </a:xfrm>
          <a:prstGeom prst="line">
            <a:avLst/>
          </a:prstGeom>
          <a:ln w="9525" cap="flat" cmpd="sng">
            <a:solidFill>
              <a:srgbClr val="333333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34" name="TextBox 3"/>
          <p:cNvSpPr txBox="1"/>
          <p:nvPr/>
        </p:nvSpPr>
        <p:spPr>
          <a:xfrm>
            <a:off x="1723729" y="2687715"/>
            <a:ext cx="70961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8F8F8"/>
                </a:solidFill>
                <a:cs typeface="+mn-ea"/>
                <a:sym typeface="+mn-lt"/>
              </a:rPr>
              <a:t>企业精神</a:t>
            </a:r>
            <a:endParaRPr lang="zh-CN" altLang="en-US" sz="2000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35" name="TextBox 4"/>
          <p:cNvSpPr txBox="1"/>
          <p:nvPr/>
        </p:nvSpPr>
        <p:spPr>
          <a:xfrm>
            <a:off x="2645819" y="2640902"/>
            <a:ext cx="3100684" cy="70057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诚信、团结、拼搏、求实、包容、博爱、创新、共赢！</a:t>
            </a: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36" name="Freeform 5"/>
          <p:cNvSpPr>
            <a:spLocks noChangeAspect="1"/>
          </p:cNvSpPr>
          <p:nvPr/>
        </p:nvSpPr>
        <p:spPr>
          <a:xfrm>
            <a:off x="1611016" y="3725940"/>
            <a:ext cx="860425" cy="865188"/>
          </a:xfrm>
          <a:custGeom>
            <a:avLst/>
            <a:gdLst/>
            <a:ahLst/>
            <a:cxnLst>
              <a:cxn ang="0">
                <a:pos x="146134" y="688258"/>
              </a:cxn>
              <a:cxn ang="0">
                <a:pos x="176289" y="128516"/>
              </a:cxn>
              <a:cxn ang="0">
                <a:pos x="595362" y="58839"/>
              </a:cxn>
              <a:cxn ang="0">
                <a:pos x="823455" y="70452"/>
              </a:cxn>
              <a:cxn ang="0">
                <a:pos x="820363" y="312000"/>
              </a:cxn>
              <a:cxn ang="0">
                <a:pos x="705156" y="717677"/>
              </a:cxn>
              <a:cxn ang="0">
                <a:pos x="146134" y="688258"/>
              </a:cxn>
            </a:cxnLst>
            <a:rect l="0" t="0" r="0" b="0"/>
            <a:pathLst>
              <a:path w="1114" h="1116">
                <a:moveTo>
                  <a:pt x="189" y="889"/>
                </a:moveTo>
                <a:cubicBezTo>
                  <a:pt x="0" y="679"/>
                  <a:pt x="17" y="355"/>
                  <a:pt x="228" y="166"/>
                </a:cubicBezTo>
                <a:cubicBezTo>
                  <a:pt x="380" y="29"/>
                  <a:pt x="593" y="0"/>
                  <a:pt x="770" y="76"/>
                </a:cubicBezTo>
                <a:cubicBezTo>
                  <a:pt x="837" y="104"/>
                  <a:pt x="998" y="91"/>
                  <a:pt x="1065" y="91"/>
                </a:cubicBezTo>
                <a:cubicBezTo>
                  <a:pt x="1056" y="194"/>
                  <a:pt x="1040" y="332"/>
                  <a:pt x="1061" y="403"/>
                </a:cubicBezTo>
                <a:cubicBezTo>
                  <a:pt x="1114" y="586"/>
                  <a:pt x="1063" y="791"/>
                  <a:pt x="912" y="927"/>
                </a:cubicBezTo>
                <a:cubicBezTo>
                  <a:pt x="702" y="1116"/>
                  <a:pt x="378" y="1099"/>
                  <a:pt x="189" y="889"/>
                </a:cubicBezTo>
                <a:close/>
              </a:path>
            </a:pathLst>
          </a:custGeom>
          <a:solidFill>
            <a:srgbClr val="856647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6251D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TextBox 6"/>
          <p:cNvSpPr txBox="1"/>
          <p:nvPr/>
        </p:nvSpPr>
        <p:spPr>
          <a:xfrm>
            <a:off x="1728491" y="3787853"/>
            <a:ext cx="7048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8F8F8"/>
                </a:solidFill>
                <a:cs typeface="+mn-ea"/>
                <a:sym typeface="+mn-lt"/>
              </a:rPr>
              <a:t>企业使命</a:t>
            </a:r>
            <a:endParaRPr lang="zh-CN" altLang="en-US" sz="2000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38" name="TextBox 7"/>
          <p:cNvSpPr txBox="1"/>
          <p:nvPr/>
        </p:nvSpPr>
        <p:spPr>
          <a:xfrm>
            <a:off x="2645819" y="3720402"/>
            <a:ext cx="3100684" cy="70057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以企业精神和品牌文化的整合促进社会整体和谐发展！</a:t>
            </a: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cxnSp>
        <p:nvCxnSpPr>
          <p:cNvPr id="39" name="直接连接符 14"/>
          <p:cNvCxnSpPr/>
          <p:nvPr/>
        </p:nvCxnSpPr>
        <p:spPr>
          <a:xfrm>
            <a:off x="2547641" y="3668790"/>
            <a:ext cx="0" cy="777875"/>
          </a:xfrm>
          <a:prstGeom prst="line">
            <a:avLst/>
          </a:prstGeom>
          <a:ln w="9525" cap="flat" cmpd="sng">
            <a:solidFill>
              <a:srgbClr val="333333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40" name="Freeform 5"/>
          <p:cNvSpPr>
            <a:spLocks noChangeAspect="1"/>
          </p:cNvSpPr>
          <p:nvPr/>
        </p:nvSpPr>
        <p:spPr>
          <a:xfrm>
            <a:off x="5854890" y="2650994"/>
            <a:ext cx="860425" cy="863600"/>
          </a:xfrm>
          <a:custGeom>
            <a:avLst/>
            <a:gdLst/>
            <a:ahLst/>
            <a:cxnLst>
              <a:cxn ang="0">
                <a:pos x="146134" y="688258"/>
              </a:cxn>
              <a:cxn ang="0">
                <a:pos x="176289" y="128516"/>
              </a:cxn>
              <a:cxn ang="0">
                <a:pos x="595362" y="58839"/>
              </a:cxn>
              <a:cxn ang="0">
                <a:pos x="823455" y="70452"/>
              </a:cxn>
              <a:cxn ang="0">
                <a:pos x="820363" y="312000"/>
              </a:cxn>
              <a:cxn ang="0">
                <a:pos x="705156" y="717677"/>
              </a:cxn>
              <a:cxn ang="0">
                <a:pos x="146134" y="688258"/>
              </a:cxn>
            </a:cxnLst>
            <a:rect l="0" t="0" r="0" b="0"/>
            <a:pathLst>
              <a:path w="1114" h="1116">
                <a:moveTo>
                  <a:pt x="189" y="889"/>
                </a:moveTo>
                <a:cubicBezTo>
                  <a:pt x="0" y="679"/>
                  <a:pt x="17" y="355"/>
                  <a:pt x="228" y="166"/>
                </a:cubicBezTo>
                <a:cubicBezTo>
                  <a:pt x="380" y="29"/>
                  <a:pt x="593" y="0"/>
                  <a:pt x="770" y="76"/>
                </a:cubicBezTo>
                <a:cubicBezTo>
                  <a:pt x="837" y="104"/>
                  <a:pt x="998" y="91"/>
                  <a:pt x="1065" y="91"/>
                </a:cubicBezTo>
                <a:cubicBezTo>
                  <a:pt x="1056" y="194"/>
                  <a:pt x="1040" y="332"/>
                  <a:pt x="1061" y="403"/>
                </a:cubicBezTo>
                <a:cubicBezTo>
                  <a:pt x="1114" y="586"/>
                  <a:pt x="1063" y="791"/>
                  <a:pt x="912" y="927"/>
                </a:cubicBezTo>
                <a:cubicBezTo>
                  <a:pt x="702" y="1116"/>
                  <a:pt x="378" y="1099"/>
                  <a:pt x="189" y="889"/>
                </a:cubicBezTo>
                <a:close/>
              </a:path>
            </a:pathLst>
          </a:custGeom>
          <a:solidFill>
            <a:srgbClr val="856647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6251D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TextBox 9"/>
          <p:cNvSpPr txBox="1"/>
          <p:nvPr/>
        </p:nvSpPr>
        <p:spPr>
          <a:xfrm>
            <a:off x="5980303" y="2739894"/>
            <a:ext cx="696912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8F8F8"/>
                </a:solidFill>
                <a:cs typeface="+mn-ea"/>
                <a:sym typeface="+mn-lt"/>
              </a:rPr>
              <a:t>经营方针</a:t>
            </a:r>
            <a:endParaRPr lang="zh-CN" altLang="en-US" sz="2000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42" name="TextBox 10"/>
          <p:cNvSpPr txBox="1"/>
          <p:nvPr/>
        </p:nvSpPr>
        <p:spPr>
          <a:xfrm>
            <a:off x="6863285" y="2656478"/>
            <a:ext cx="3407890" cy="70057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专业化、网络化、规范化、精细化、国际化！</a:t>
            </a: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43" name="Freeform 5"/>
          <p:cNvSpPr>
            <a:spLocks noChangeAspect="1"/>
          </p:cNvSpPr>
          <p:nvPr/>
        </p:nvSpPr>
        <p:spPr>
          <a:xfrm>
            <a:off x="5854890" y="3662231"/>
            <a:ext cx="860425" cy="863600"/>
          </a:xfrm>
          <a:custGeom>
            <a:avLst/>
            <a:gdLst/>
            <a:ahLst/>
            <a:cxnLst>
              <a:cxn ang="0">
                <a:pos x="146134" y="688258"/>
              </a:cxn>
              <a:cxn ang="0">
                <a:pos x="176289" y="128516"/>
              </a:cxn>
              <a:cxn ang="0">
                <a:pos x="595362" y="58839"/>
              </a:cxn>
              <a:cxn ang="0">
                <a:pos x="823455" y="70452"/>
              </a:cxn>
              <a:cxn ang="0">
                <a:pos x="820363" y="312000"/>
              </a:cxn>
              <a:cxn ang="0">
                <a:pos x="705156" y="717677"/>
              </a:cxn>
              <a:cxn ang="0">
                <a:pos x="146134" y="688258"/>
              </a:cxn>
            </a:cxnLst>
            <a:rect l="0" t="0" r="0" b="0"/>
            <a:pathLst>
              <a:path w="1114" h="1116">
                <a:moveTo>
                  <a:pt x="189" y="889"/>
                </a:moveTo>
                <a:cubicBezTo>
                  <a:pt x="0" y="679"/>
                  <a:pt x="17" y="355"/>
                  <a:pt x="228" y="166"/>
                </a:cubicBezTo>
                <a:cubicBezTo>
                  <a:pt x="380" y="29"/>
                  <a:pt x="593" y="0"/>
                  <a:pt x="770" y="76"/>
                </a:cubicBezTo>
                <a:cubicBezTo>
                  <a:pt x="837" y="104"/>
                  <a:pt x="998" y="91"/>
                  <a:pt x="1065" y="91"/>
                </a:cubicBezTo>
                <a:cubicBezTo>
                  <a:pt x="1056" y="194"/>
                  <a:pt x="1040" y="332"/>
                  <a:pt x="1061" y="403"/>
                </a:cubicBezTo>
                <a:cubicBezTo>
                  <a:pt x="1114" y="586"/>
                  <a:pt x="1063" y="791"/>
                  <a:pt x="912" y="927"/>
                </a:cubicBezTo>
                <a:cubicBezTo>
                  <a:pt x="702" y="1116"/>
                  <a:pt x="378" y="1099"/>
                  <a:pt x="189" y="889"/>
                </a:cubicBezTo>
                <a:close/>
              </a:path>
            </a:pathLst>
          </a:custGeom>
          <a:solidFill>
            <a:srgbClr val="1B5445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C6251D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TextBox 12"/>
          <p:cNvSpPr txBox="1"/>
          <p:nvPr/>
        </p:nvSpPr>
        <p:spPr>
          <a:xfrm>
            <a:off x="5980303" y="3749544"/>
            <a:ext cx="69691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8F8F8"/>
                </a:solidFill>
                <a:cs typeface="+mn-ea"/>
                <a:sym typeface="+mn-lt"/>
              </a:rPr>
              <a:t>企业</a:t>
            </a:r>
            <a:endParaRPr lang="en-US" altLang="x-none" sz="2000" dirty="0">
              <a:solidFill>
                <a:srgbClr val="F8F8F8"/>
              </a:solidFill>
              <a:cs typeface="+mn-ea"/>
              <a:sym typeface="+mn-lt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8F8F8"/>
                </a:solidFill>
                <a:cs typeface="+mn-ea"/>
                <a:sym typeface="+mn-lt"/>
              </a:rPr>
              <a:t>定位</a:t>
            </a:r>
            <a:endParaRPr lang="zh-CN" altLang="en-US" sz="2000" dirty="0">
              <a:solidFill>
                <a:srgbClr val="F8F8F8"/>
              </a:solidFill>
              <a:cs typeface="+mn-ea"/>
              <a:sym typeface="+mn-lt"/>
            </a:endParaRPr>
          </a:p>
        </p:txBody>
      </p:sp>
      <p:sp>
        <p:nvSpPr>
          <p:cNvPr id="45" name="TextBox 13"/>
          <p:cNvSpPr txBox="1"/>
          <p:nvPr/>
        </p:nvSpPr>
        <p:spPr>
          <a:xfrm>
            <a:off x="6863284" y="3866153"/>
            <a:ext cx="3306965" cy="37741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333333"/>
                </a:solidFill>
                <a:cs typeface="+mn-ea"/>
                <a:sym typeface="+mn-lt"/>
              </a:rPr>
              <a:t>国际品牌国内市场运作商。</a:t>
            </a:r>
            <a:endParaRPr lang="zh-CN" altLang="en-US" sz="14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cxnSp>
        <p:nvCxnSpPr>
          <p:cNvPr id="46" name="直接连接符 15"/>
          <p:cNvCxnSpPr/>
          <p:nvPr/>
        </p:nvCxnSpPr>
        <p:spPr>
          <a:xfrm>
            <a:off x="6791515" y="2584319"/>
            <a:ext cx="0" cy="800100"/>
          </a:xfrm>
          <a:prstGeom prst="line">
            <a:avLst/>
          </a:prstGeom>
          <a:ln w="9525" cap="flat" cmpd="sng">
            <a:solidFill>
              <a:srgbClr val="333333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47" name="直接连接符 16"/>
          <p:cNvCxnSpPr/>
          <p:nvPr/>
        </p:nvCxnSpPr>
        <p:spPr>
          <a:xfrm>
            <a:off x="6791515" y="3662231"/>
            <a:ext cx="0" cy="752475"/>
          </a:xfrm>
          <a:prstGeom prst="line">
            <a:avLst/>
          </a:prstGeom>
          <a:ln w="9525" cap="flat" cmpd="sng">
            <a:solidFill>
              <a:srgbClr val="333333"/>
            </a:solidFill>
            <a:prstDash val="solid"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00"/>
                            </p:stCondLst>
                            <p:childTnLst>
                              <p:par>
                                <p:cTn id="8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34" grpId="0"/>
      <p:bldP spid="35" grpId="0"/>
      <p:bldP spid="37" grpId="0"/>
      <p:bldP spid="38" grpId="0"/>
      <p:bldP spid="41" grpId="0"/>
      <p:bldP spid="42" grpId="0"/>
      <p:bldP spid="44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365"/>
          <p:cNvSpPr>
            <a:spLocks noChangeArrowheads="1"/>
          </p:cNvSpPr>
          <p:nvPr/>
        </p:nvSpPr>
        <p:spPr bwMode="auto">
          <a:xfrm>
            <a:off x="4897922" y="1486455"/>
            <a:ext cx="182614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企业荣誉</a:t>
            </a:r>
            <a:endParaRPr lang="en-US" altLang="zh-CN" sz="32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50" name="372"/>
          <p:cNvCxnSpPr>
            <a:cxnSpLocks noChangeShapeType="1"/>
          </p:cNvCxnSpPr>
          <p:nvPr/>
        </p:nvCxnSpPr>
        <p:spPr bwMode="auto">
          <a:xfrm>
            <a:off x="3861236" y="2118885"/>
            <a:ext cx="3905250" cy="9525"/>
          </a:xfrm>
          <a:prstGeom prst="line">
            <a:avLst/>
          </a:prstGeom>
          <a:noFill/>
          <a:ln w="6350">
            <a:solidFill>
              <a:srgbClr val="574F1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矩形 30"/>
          <p:cNvSpPr/>
          <p:nvPr/>
        </p:nvSpPr>
        <p:spPr>
          <a:xfrm>
            <a:off x="1335314" y="3126118"/>
            <a:ext cx="9434286" cy="611341"/>
          </a:xfrm>
          <a:prstGeom prst="rect">
            <a:avLst/>
          </a:prstGeom>
          <a:solidFill>
            <a:srgbClr val="CABB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2311320" y="3178000"/>
            <a:ext cx="551221" cy="490261"/>
            <a:chOff x="542248" y="3183869"/>
            <a:chExt cx="551221" cy="490261"/>
          </a:xfrm>
        </p:grpSpPr>
        <p:sp>
          <p:nvSpPr>
            <p:cNvPr id="51" name="矩形: 圆角 50"/>
            <p:cNvSpPr/>
            <p:nvPr/>
          </p:nvSpPr>
          <p:spPr>
            <a:xfrm>
              <a:off x="572729" y="3183869"/>
              <a:ext cx="490261" cy="49026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B5445"/>
                </a:solidFill>
                <a:cs typeface="+mn-ea"/>
                <a:sym typeface="+mn-lt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542248" y="3242042"/>
              <a:ext cx="5512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1B5445"/>
                  </a:solidFill>
                  <a:cs typeface="+mn-ea"/>
                  <a:sym typeface="+mn-lt"/>
                </a:rPr>
                <a:t>01</a:t>
              </a:r>
              <a:endParaRPr lang="zh-CN" altLang="en-US" b="1" dirty="0">
                <a:solidFill>
                  <a:srgbClr val="1B544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520875" y="3178000"/>
            <a:ext cx="551221" cy="490261"/>
            <a:chOff x="542248" y="3183869"/>
            <a:chExt cx="551221" cy="490261"/>
          </a:xfrm>
        </p:grpSpPr>
        <p:sp>
          <p:nvSpPr>
            <p:cNvPr id="54" name="矩形: 圆角 53"/>
            <p:cNvSpPr/>
            <p:nvPr/>
          </p:nvSpPr>
          <p:spPr>
            <a:xfrm>
              <a:off x="572729" y="3183869"/>
              <a:ext cx="490261" cy="49026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B5445"/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542248" y="3242042"/>
              <a:ext cx="5512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1B5445"/>
                  </a:solidFill>
                  <a:cs typeface="+mn-ea"/>
                  <a:sym typeface="+mn-lt"/>
                </a:rPr>
                <a:t>02</a:t>
              </a:r>
              <a:endParaRPr lang="zh-CN" altLang="en-US" b="1" dirty="0">
                <a:solidFill>
                  <a:srgbClr val="1B544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730430" y="3178000"/>
            <a:ext cx="551221" cy="490261"/>
            <a:chOff x="542248" y="3183869"/>
            <a:chExt cx="551221" cy="490261"/>
          </a:xfrm>
        </p:grpSpPr>
        <p:sp>
          <p:nvSpPr>
            <p:cNvPr id="57" name="矩形: 圆角 56"/>
            <p:cNvSpPr/>
            <p:nvPr/>
          </p:nvSpPr>
          <p:spPr>
            <a:xfrm>
              <a:off x="572729" y="3183869"/>
              <a:ext cx="490261" cy="49026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1B5445"/>
                </a:solidFill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542248" y="3242042"/>
              <a:ext cx="5512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1B5445"/>
                  </a:solidFill>
                  <a:cs typeface="+mn-ea"/>
                  <a:sym typeface="+mn-lt"/>
                </a:rPr>
                <a:t>03</a:t>
              </a:r>
              <a:endParaRPr lang="zh-CN" altLang="en-US" b="1" dirty="0">
                <a:solidFill>
                  <a:srgbClr val="1B544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939985" y="3178000"/>
            <a:ext cx="551221" cy="490261"/>
            <a:chOff x="542248" y="3183869"/>
            <a:chExt cx="551221" cy="490261"/>
          </a:xfrm>
        </p:grpSpPr>
        <p:sp>
          <p:nvSpPr>
            <p:cNvPr id="60" name="矩形: 圆角 59"/>
            <p:cNvSpPr/>
            <p:nvPr/>
          </p:nvSpPr>
          <p:spPr>
            <a:xfrm>
              <a:off x="572729" y="3183869"/>
              <a:ext cx="490261" cy="49026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B5445"/>
                </a:solidFill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542248" y="3242042"/>
              <a:ext cx="5512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1B5445"/>
                  </a:solidFill>
                  <a:cs typeface="+mn-ea"/>
                  <a:sym typeface="+mn-lt"/>
                </a:rPr>
                <a:t>04</a:t>
              </a:r>
              <a:endParaRPr lang="zh-CN" altLang="en-US" b="1" dirty="0">
                <a:solidFill>
                  <a:srgbClr val="1B544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5" name="Text Box 37"/>
          <p:cNvSpPr txBox="1"/>
          <p:nvPr/>
        </p:nvSpPr>
        <p:spPr>
          <a:xfrm>
            <a:off x="1741171" y="2284888"/>
            <a:ext cx="1228221" cy="33855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x-none" sz="1600" b="1" dirty="0" smtClean="0">
                <a:solidFill>
                  <a:srgbClr val="1B5445"/>
                </a:solidFill>
                <a:cs typeface="+mn-ea"/>
                <a:sym typeface="+mn-lt"/>
              </a:rPr>
              <a:t>2020</a:t>
            </a:r>
            <a:r>
              <a:rPr lang="zh-CN" altLang="en-US" sz="1600" b="1" dirty="0" smtClean="0">
                <a:solidFill>
                  <a:srgbClr val="1B5445"/>
                </a:solidFill>
                <a:cs typeface="+mn-ea"/>
                <a:sym typeface="+mn-lt"/>
              </a:rPr>
              <a:t>年</a:t>
            </a:r>
            <a:r>
              <a:rPr lang="en-US" altLang="x-none" sz="1600" b="1" dirty="0">
                <a:solidFill>
                  <a:srgbClr val="1B5445"/>
                </a:solidFill>
                <a:cs typeface="+mn-ea"/>
                <a:sym typeface="+mn-lt"/>
              </a:rPr>
              <a:t>5</a:t>
            </a:r>
            <a:r>
              <a:rPr lang="zh-CN" altLang="en-US" sz="1600" b="1" dirty="0">
                <a:solidFill>
                  <a:srgbClr val="1B5445"/>
                </a:solidFill>
                <a:cs typeface="+mn-ea"/>
                <a:sym typeface="+mn-lt"/>
              </a:rPr>
              <a:t>月</a:t>
            </a:r>
            <a:endParaRPr lang="zh-CN" altLang="en-US" sz="1600" b="1" dirty="0">
              <a:solidFill>
                <a:srgbClr val="1B5445"/>
              </a:solidFill>
              <a:cs typeface="+mn-ea"/>
              <a:sym typeface="+mn-lt"/>
            </a:endParaRPr>
          </a:p>
        </p:txBody>
      </p:sp>
      <p:sp>
        <p:nvSpPr>
          <p:cNvPr id="66" name="Text Box 38"/>
          <p:cNvSpPr txBox="1"/>
          <p:nvPr/>
        </p:nvSpPr>
        <p:spPr>
          <a:xfrm>
            <a:off x="1741171" y="2643663"/>
            <a:ext cx="14592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rgbClr val="333333"/>
                </a:solidFill>
                <a:cs typeface="+mn-ea"/>
                <a:sym typeface="+mn-lt"/>
              </a:rPr>
              <a:t>第二代产品荣获德国红点设计大奖</a:t>
            </a:r>
            <a:endParaRPr lang="zh-CN" altLang="en-US" sz="12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69" name="Text Box 43"/>
          <p:cNvSpPr txBox="1"/>
          <p:nvPr/>
        </p:nvSpPr>
        <p:spPr>
          <a:xfrm>
            <a:off x="4020679" y="3846017"/>
            <a:ext cx="1228221" cy="33855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x-none" sz="1600" b="1" dirty="0" smtClean="0">
                <a:solidFill>
                  <a:srgbClr val="1B5445"/>
                </a:solidFill>
                <a:cs typeface="+mn-ea"/>
                <a:sym typeface="+mn-lt"/>
              </a:rPr>
              <a:t>2022</a:t>
            </a:r>
            <a:r>
              <a:rPr lang="zh-CN" altLang="en-US" sz="1600" b="1" dirty="0" smtClean="0">
                <a:solidFill>
                  <a:srgbClr val="1B5445"/>
                </a:solidFill>
                <a:cs typeface="+mn-ea"/>
                <a:sym typeface="+mn-lt"/>
              </a:rPr>
              <a:t>年</a:t>
            </a:r>
            <a:r>
              <a:rPr lang="en-US" altLang="x-none" sz="1600" b="1" dirty="0">
                <a:solidFill>
                  <a:srgbClr val="1B5445"/>
                </a:solidFill>
                <a:cs typeface="+mn-ea"/>
                <a:sym typeface="+mn-lt"/>
              </a:rPr>
              <a:t>7</a:t>
            </a:r>
            <a:r>
              <a:rPr lang="zh-CN" altLang="en-US" sz="1600" b="1" dirty="0">
                <a:solidFill>
                  <a:srgbClr val="1B5445"/>
                </a:solidFill>
                <a:cs typeface="+mn-ea"/>
                <a:sym typeface="+mn-lt"/>
              </a:rPr>
              <a:t>月</a:t>
            </a:r>
            <a:endParaRPr lang="zh-CN" altLang="en-US" sz="1600" b="1" dirty="0">
              <a:solidFill>
                <a:srgbClr val="1B5445"/>
              </a:solidFill>
              <a:cs typeface="+mn-ea"/>
              <a:sym typeface="+mn-lt"/>
            </a:endParaRPr>
          </a:p>
        </p:txBody>
      </p:sp>
      <p:sp>
        <p:nvSpPr>
          <p:cNvPr id="70" name="Text Box 44"/>
          <p:cNvSpPr txBox="1"/>
          <p:nvPr/>
        </p:nvSpPr>
        <p:spPr>
          <a:xfrm>
            <a:off x="4020679" y="4204792"/>
            <a:ext cx="1693862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rgbClr val="333333"/>
                </a:solidFill>
                <a:cs typeface="+mn-ea"/>
                <a:sym typeface="+mn-lt"/>
              </a:rPr>
              <a:t>获得行业十强品牌，协业协会副理事称号</a:t>
            </a:r>
            <a:endParaRPr lang="zh-CN" altLang="en-US" sz="12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71" name="Text Box 46"/>
          <p:cNvSpPr txBox="1"/>
          <p:nvPr/>
        </p:nvSpPr>
        <p:spPr>
          <a:xfrm>
            <a:off x="6171576" y="2216501"/>
            <a:ext cx="1228221" cy="33855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x-none" sz="1600" b="1" dirty="0" smtClean="0">
                <a:solidFill>
                  <a:srgbClr val="1B5445"/>
                </a:solidFill>
                <a:cs typeface="+mn-ea"/>
                <a:sym typeface="+mn-lt"/>
              </a:rPr>
              <a:t>2025</a:t>
            </a:r>
            <a:r>
              <a:rPr lang="zh-CN" altLang="en-US" sz="1600" b="1" dirty="0" smtClean="0">
                <a:solidFill>
                  <a:srgbClr val="1B5445"/>
                </a:solidFill>
                <a:cs typeface="+mn-ea"/>
                <a:sym typeface="+mn-lt"/>
              </a:rPr>
              <a:t>年</a:t>
            </a:r>
            <a:r>
              <a:rPr lang="en-US" altLang="x-none" sz="1600" b="1" dirty="0">
                <a:solidFill>
                  <a:srgbClr val="1B5445"/>
                </a:solidFill>
                <a:cs typeface="+mn-ea"/>
                <a:sym typeface="+mn-lt"/>
              </a:rPr>
              <a:t>1</a:t>
            </a:r>
            <a:r>
              <a:rPr lang="zh-CN" altLang="en-US" sz="1600" b="1" dirty="0">
                <a:solidFill>
                  <a:srgbClr val="1B5445"/>
                </a:solidFill>
                <a:cs typeface="+mn-ea"/>
                <a:sym typeface="+mn-lt"/>
              </a:rPr>
              <a:t>月</a:t>
            </a:r>
            <a:endParaRPr lang="zh-CN" altLang="en-US" sz="1600" b="1" dirty="0">
              <a:solidFill>
                <a:srgbClr val="1B5445"/>
              </a:solidFill>
              <a:cs typeface="+mn-ea"/>
              <a:sym typeface="+mn-lt"/>
            </a:endParaRPr>
          </a:p>
        </p:txBody>
      </p:sp>
      <p:sp>
        <p:nvSpPr>
          <p:cNvPr id="72" name="Text Box 47"/>
          <p:cNvSpPr txBox="1"/>
          <p:nvPr/>
        </p:nvSpPr>
        <p:spPr>
          <a:xfrm>
            <a:off x="6171576" y="2575276"/>
            <a:ext cx="1873250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rgbClr val="333333"/>
                </a:solidFill>
                <a:cs typeface="+mn-ea"/>
                <a:sym typeface="+mn-lt"/>
              </a:rPr>
              <a:t>全年营业额突破</a:t>
            </a:r>
            <a:r>
              <a:rPr lang="en-US" altLang="x-none" sz="1200" dirty="0">
                <a:solidFill>
                  <a:srgbClr val="333333"/>
                </a:solidFill>
                <a:cs typeface="+mn-ea"/>
                <a:sym typeface="+mn-lt"/>
              </a:rPr>
              <a:t>2000</a:t>
            </a:r>
            <a:r>
              <a:rPr lang="zh-CN" altLang="en-US" sz="1200" dirty="0">
                <a:solidFill>
                  <a:srgbClr val="333333"/>
                </a:solidFill>
                <a:cs typeface="+mn-ea"/>
                <a:sym typeface="+mn-lt"/>
              </a:rPr>
              <a:t>万，第三代产品上市</a:t>
            </a:r>
            <a:endParaRPr lang="zh-CN" altLang="en-US" sz="1200" dirty="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73" name="Text Box 49"/>
          <p:cNvSpPr txBox="1"/>
          <p:nvPr/>
        </p:nvSpPr>
        <p:spPr>
          <a:xfrm>
            <a:off x="8457557" y="3894435"/>
            <a:ext cx="1263487" cy="33855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x-none" sz="1600" b="1" dirty="0" smtClean="0">
                <a:solidFill>
                  <a:srgbClr val="1B5445"/>
                </a:solidFill>
                <a:cs typeface="+mn-ea"/>
                <a:sym typeface="+mn-lt"/>
              </a:rPr>
              <a:t>20XX</a:t>
            </a:r>
            <a:r>
              <a:rPr lang="zh-CN" altLang="en-US" sz="1600" b="1" dirty="0" smtClean="0">
                <a:solidFill>
                  <a:srgbClr val="1B5445"/>
                </a:solidFill>
                <a:cs typeface="+mn-ea"/>
                <a:sym typeface="+mn-lt"/>
              </a:rPr>
              <a:t>年</a:t>
            </a:r>
            <a:r>
              <a:rPr lang="en-US" altLang="x-none" sz="1600" b="1" dirty="0">
                <a:solidFill>
                  <a:srgbClr val="1B5445"/>
                </a:solidFill>
                <a:cs typeface="+mn-ea"/>
                <a:sym typeface="+mn-lt"/>
              </a:rPr>
              <a:t>7</a:t>
            </a:r>
            <a:r>
              <a:rPr lang="zh-CN" altLang="en-US" sz="1600" b="1" dirty="0">
                <a:solidFill>
                  <a:srgbClr val="1B5445"/>
                </a:solidFill>
                <a:cs typeface="+mn-ea"/>
                <a:sym typeface="+mn-lt"/>
              </a:rPr>
              <a:t>月</a:t>
            </a:r>
            <a:endParaRPr lang="zh-CN" altLang="en-US" sz="1600" b="1" dirty="0">
              <a:solidFill>
                <a:srgbClr val="1B5445"/>
              </a:solidFill>
              <a:cs typeface="+mn-ea"/>
              <a:sym typeface="+mn-lt"/>
            </a:endParaRPr>
          </a:p>
        </p:txBody>
      </p:sp>
      <p:sp>
        <p:nvSpPr>
          <p:cNvPr id="74" name="Text Box 50"/>
          <p:cNvSpPr txBox="1"/>
          <p:nvPr/>
        </p:nvSpPr>
        <p:spPr>
          <a:xfrm>
            <a:off x="8488856" y="4227160"/>
            <a:ext cx="1916112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rgbClr val="333333"/>
                </a:solidFill>
                <a:cs typeface="+mn-ea"/>
                <a:sym typeface="+mn-lt"/>
              </a:rPr>
              <a:t>第四代产品获最受消费者喜欢的电子产品奖</a:t>
            </a:r>
            <a:endParaRPr lang="zh-CN" altLang="en-US" sz="1200" dirty="0">
              <a:solidFill>
                <a:srgbClr val="333333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31" grpId="0" animBg="1"/>
      <p:bldP spid="65" grpId="0"/>
      <p:bldP spid="66" grpId="0"/>
      <p:bldP spid="69" grpId="0"/>
      <p:bldP spid="70" grpId="0"/>
      <p:bldP spid="71" grpId="0"/>
      <p:bldP spid="72" grpId="0"/>
      <p:bldP spid="73" grpId="0"/>
      <p:bldP spid="7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223" y="466343"/>
            <a:ext cx="2063303" cy="267671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02" y="1861247"/>
            <a:ext cx="1081840" cy="385893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46629" y="798856"/>
            <a:ext cx="9985828" cy="5273433"/>
          </a:xfrm>
          <a:prstGeom prst="rect">
            <a:avLst/>
          </a:prstGeom>
          <a:solidFill>
            <a:srgbClr val="FFF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694" y="4013666"/>
            <a:ext cx="4045033" cy="22153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614" y="3741315"/>
            <a:ext cx="6569109" cy="233097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1401" y="3959943"/>
            <a:ext cx="3568956" cy="214137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929" y="5142160"/>
            <a:ext cx="3067071" cy="95915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02" y="5142160"/>
            <a:ext cx="3568956" cy="95915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754" y="4208738"/>
            <a:ext cx="2119068" cy="869933"/>
          </a:xfrm>
          <a:prstGeom prst="rect">
            <a:avLst/>
          </a:prstGeom>
        </p:spPr>
      </p:pic>
      <p:grpSp>
        <p:nvGrpSpPr>
          <p:cNvPr id="51" name="124"/>
          <p:cNvGrpSpPr/>
          <p:nvPr/>
        </p:nvGrpSpPr>
        <p:grpSpPr bwMode="auto">
          <a:xfrm>
            <a:off x="1298320" y="2244778"/>
            <a:ext cx="1935162" cy="895887"/>
            <a:chOff x="1230376" y="149534"/>
            <a:chExt cx="1935261" cy="895799"/>
          </a:xfrm>
        </p:grpSpPr>
        <p:sp>
          <p:nvSpPr>
            <p:cNvPr id="52" name="100"/>
            <p:cNvSpPr txBox="1">
              <a:spLocks noChangeArrowheads="1"/>
            </p:cNvSpPr>
            <p:nvPr/>
          </p:nvSpPr>
          <p:spPr bwMode="auto">
            <a:xfrm>
              <a:off x="1515794" y="149534"/>
              <a:ext cx="1015074" cy="369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{ 2016 }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101"/>
            <p:cNvSpPr>
              <a:spLocks noChangeArrowheads="1"/>
            </p:cNvSpPr>
            <p:nvPr/>
          </p:nvSpPr>
          <p:spPr bwMode="auto">
            <a:xfrm>
              <a:off x="1230376" y="496839"/>
              <a:ext cx="1935261" cy="548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atinLnBrk="1">
                <a:lnSpc>
                  <a:spcPct val="150000"/>
                </a:lnSpc>
              </a:pPr>
              <a:r>
                <a:rPr lang="zh-CN" altLang="en-US" sz="1050" dirty="0">
                  <a:latin typeface="+mn-lt"/>
                  <a:ea typeface="+mn-ea"/>
                  <a:cs typeface="+mn-ea"/>
                  <a:sym typeface="+mn-lt"/>
                </a:rPr>
                <a:t>总公司投资两千万在上海成立。占地</a:t>
              </a:r>
              <a:r>
                <a:rPr lang="en-US" altLang="zh-CN" sz="1050" dirty="0">
                  <a:latin typeface="+mn-lt"/>
                  <a:ea typeface="+mn-ea"/>
                  <a:cs typeface="+mn-ea"/>
                  <a:sym typeface="+mn-lt"/>
                </a:rPr>
                <a:t>1000</a:t>
              </a:r>
              <a:r>
                <a:rPr lang="zh-CN" altLang="en-US" sz="1050" dirty="0">
                  <a:latin typeface="+mn-lt"/>
                  <a:ea typeface="+mn-ea"/>
                  <a:cs typeface="+mn-ea"/>
                  <a:sym typeface="+mn-lt"/>
                </a:rPr>
                <a:t>平米。</a:t>
              </a:r>
              <a:endParaRPr lang="zh-CN" altLang="en-US" sz="10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1" name="7 124"/>
          <p:cNvGrpSpPr/>
          <p:nvPr/>
        </p:nvGrpSpPr>
        <p:grpSpPr bwMode="auto">
          <a:xfrm>
            <a:off x="3184126" y="1335621"/>
            <a:ext cx="1935162" cy="895887"/>
            <a:chOff x="1230376" y="149534"/>
            <a:chExt cx="1935261" cy="895799"/>
          </a:xfrm>
        </p:grpSpPr>
        <p:sp>
          <p:nvSpPr>
            <p:cNvPr id="62" name="100"/>
            <p:cNvSpPr txBox="1">
              <a:spLocks noChangeArrowheads="1"/>
            </p:cNvSpPr>
            <p:nvPr/>
          </p:nvSpPr>
          <p:spPr bwMode="auto">
            <a:xfrm>
              <a:off x="1515794" y="149534"/>
              <a:ext cx="1015073" cy="369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{ 2017 }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101"/>
            <p:cNvSpPr>
              <a:spLocks noChangeArrowheads="1"/>
            </p:cNvSpPr>
            <p:nvPr/>
          </p:nvSpPr>
          <p:spPr bwMode="auto">
            <a:xfrm>
              <a:off x="1230376" y="496839"/>
              <a:ext cx="1935261" cy="548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atinLnBrk="1">
                <a:lnSpc>
                  <a:spcPct val="150000"/>
                </a:lnSpc>
              </a:pPr>
              <a:r>
                <a:rPr lang="zh-CN" altLang="en-US" sz="1050" dirty="0">
                  <a:latin typeface="+mn-lt"/>
                  <a:ea typeface="+mn-ea"/>
                  <a:cs typeface="+mn-ea"/>
                  <a:sym typeface="+mn-lt"/>
                </a:rPr>
                <a:t>第一家线下旗舰店开业，线上旗舰店营业额提高</a:t>
              </a:r>
              <a:r>
                <a:rPr lang="en-US" altLang="zh-CN" sz="1050" dirty="0">
                  <a:latin typeface="+mn-lt"/>
                  <a:ea typeface="+mn-ea"/>
                  <a:cs typeface="+mn-ea"/>
                  <a:sym typeface="+mn-lt"/>
                </a:rPr>
                <a:t>50%</a:t>
              </a:r>
              <a:endParaRPr lang="zh-CN" altLang="en-US" sz="10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4" name="124"/>
          <p:cNvGrpSpPr/>
          <p:nvPr/>
        </p:nvGrpSpPr>
        <p:grpSpPr bwMode="auto">
          <a:xfrm>
            <a:off x="5422240" y="1356535"/>
            <a:ext cx="1935162" cy="895887"/>
            <a:chOff x="1230376" y="149534"/>
            <a:chExt cx="1935261" cy="895799"/>
          </a:xfrm>
        </p:grpSpPr>
        <p:sp>
          <p:nvSpPr>
            <p:cNvPr id="65" name="100"/>
            <p:cNvSpPr txBox="1">
              <a:spLocks noChangeArrowheads="1"/>
            </p:cNvSpPr>
            <p:nvPr/>
          </p:nvSpPr>
          <p:spPr bwMode="auto">
            <a:xfrm>
              <a:off x="1515794" y="149534"/>
              <a:ext cx="1015074" cy="369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{ 2018 }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101"/>
            <p:cNvSpPr>
              <a:spLocks noChangeArrowheads="1"/>
            </p:cNvSpPr>
            <p:nvPr/>
          </p:nvSpPr>
          <p:spPr bwMode="auto">
            <a:xfrm>
              <a:off x="1230376" y="496839"/>
              <a:ext cx="1935261" cy="548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atinLnBrk="1">
                <a:lnSpc>
                  <a:spcPct val="150000"/>
                </a:lnSpc>
              </a:pPr>
              <a:r>
                <a:rPr lang="zh-CN" altLang="en-US" sz="1050" dirty="0">
                  <a:latin typeface="+mn-lt"/>
                  <a:ea typeface="+mn-ea"/>
                  <a:cs typeface="+mn-ea"/>
                  <a:sym typeface="+mn-lt"/>
                </a:rPr>
                <a:t>全国线下分公司业绩增加</a:t>
              </a:r>
              <a:r>
                <a:rPr lang="en-US" altLang="zh-CN" sz="1050" dirty="0">
                  <a:latin typeface="+mn-lt"/>
                  <a:ea typeface="+mn-ea"/>
                  <a:cs typeface="+mn-ea"/>
                  <a:sym typeface="+mn-lt"/>
                </a:rPr>
                <a:t>20%</a:t>
              </a:r>
              <a:r>
                <a:rPr lang="zh-CN" altLang="en-US" sz="1050" dirty="0">
                  <a:latin typeface="+mn-lt"/>
                  <a:ea typeface="+mn-ea"/>
                  <a:cs typeface="+mn-ea"/>
                  <a:sym typeface="+mn-lt"/>
                </a:rPr>
                <a:t>，线上业绩增加</a:t>
              </a:r>
              <a:r>
                <a:rPr lang="en-US" altLang="zh-CN" sz="1050" dirty="0">
                  <a:latin typeface="+mn-lt"/>
                  <a:ea typeface="+mn-ea"/>
                  <a:cs typeface="+mn-ea"/>
                  <a:sym typeface="+mn-lt"/>
                </a:rPr>
                <a:t>50%</a:t>
              </a:r>
              <a:endParaRPr lang="zh-CN" altLang="en-US" sz="10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7" name="124"/>
          <p:cNvGrpSpPr/>
          <p:nvPr/>
        </p:nvGrpSpPr>
        <p:grpSpPr bwMode="auto">
          <a:xfrm>
            <a:off x="7685285" y="2025105"/>
            <a:ext cx="1935162" cy="1166795"/>
            <a:chOff x="1230376" y="149534"/>
            <a:chExt cx="1935261" cy="1166680"/>
          </a:xfrm>
        </p:grpSpPr>
        <p:sp>
          <p:nvSpPr>
            <p:cNvPr id="68" name="100"/>
            <p:cNvSpPr txBox="1">
              <a:spLocks noChangeArrowheads="1"/>
            </p:cNvSpPr>
            <p:nvPr/>
          </p:nvSpPr>
          <p:spPr bwMode="auto">
            <a:xfrm>
              <a:off x="1515794" y="149534"/>
              <a:ext cx="1015074" cy="369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{ 2019 }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9" name="101"/>
            <p:cNvSpPr>
              <a:spLocks noChangeArrowheads="1"/>
            </p:cNvSpPr>
            <p:nvPr/>
          </p:nvSpPr>
          <p:spPr bwMode="auto">
            <a:xfrm>
              <a:off x="1230376" y="496839"/>
              <a:ext cx="1935261" cy="81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atinLnBrk="1">
                <a:lnSpc>
                  <a:spcPct val="150000"/>
                </a:lnSpc>
              </a:pPr>
              <a:r>
                <a:rPr lang="zh-CN" altLang="en-US" sz="1050" dirty="0">
                  <a:latin typeface="+mn-lt"/>
                  <a:ea typeface="+mn-ea"/>
                  <a:cs typeface="+mn-ea"/>
                  <a:sym typeface="+mn-lt"/>
                </a:rPr>
                <a:t>员工薪资提高</a:t>
              </a:r>
              <a:r>
                <a:rPr lang="en-US" altLang="zh-CN" sz="1050" dirty="0">
                  <a:latin typeface="+mn-lt"/>
                  <a:ea typeface="+mn-ea"/>
                  <a:cs typeface="+mn-ea"/>
                  <a:sym typeface="+mn-lt"/>
                </a:rPr>
                <a:t>10%</a:t>
              </a:r>
              <a:r>
                <a:rPr lang="zh-CN" altLang="en-US" sz="1050" dirty="0">
                  <a:latin typeface="+mn-lt"/>
                  <a:ea typeface="+mn-ea"/>
                  <a:cs typeface="+mn-ea"/>
                  <a:sym typeface="+mn-lt"/>
                </a:rPr>
                <a:t>，全国分公司突破</a:t>
              </a:r>
              <a:r>
                <a:rPr lang="en-US" altLang="zh-CN" sz="1050" dirty="0">
                  <a:latin typeface="+mn-lt"/>
                  <a:ea typeface="+mn-ea"/>
                  <a:cs typeface="+mn-ea"/>
                  <a:sym typeface="+mn-lt"/>
                </a:rPr>
                <a:t>100</a:t>
              </a:r>
              <a:r>
                <a:rPr lang="zh-CN" altLang="en-US" sz="1050" dirty="0">
                  <a:latin typeface="+mn-lt"/>
                  <a:ea typeface="+mn-ea"/>
                  <a:cs typeface="+mn-ea"/>
                  <a:sym typeface="+mn-lt"/>
                </a:rPr>
                <a:t>家，员工超</a:t>
              </a:r>
              <a:r>
                <a:rPr lang="en-US" altLang="zh-CN" sz="1050" dirty="0">
                  <a:latin typeface="+mn-lt"/>
                  <a:ea typeface="+mn-ea"/>
                  <a:cs typeface="+mn-ea"/>
                  <a:sym typeface="+mn-lt"/>
                </a:rPr>
                <a:t>1000</a:t>
              </a:r>
              <a:r>
                <a:rPr lang="zh-CN" altLang="en-US" sz="1050" dirty="0">
                  <a:latin typeface="+mn-lt"/>
                  <a:ea typeface="+mn-ea"/>
                  <a:cs typeface="+mn-ea"/>
                  <a:sym typeface="+mn-lt"/>
                </a:rPr>
                <a:t>人。</a:t>
              </a:r>
              <a:endParaRPr lang="zh-CN" altLang="en-US" sz="10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0" name="124"/>
          <p:cNvGrpSpPr/>
          <p:nvPr/>
        </p:nvGrpSpPr>
        <p:grpSpPr bwMode="auto">
          <a:xfrm>
            <a:off x="9276157" y="2868315"/>
            <a:ext cx="1769214" cy="895887"/>
            <a:chOff x="1230376" y="149534"/>
            <a:chExt cx="1769305" cy="895799"/>
          </a:xfrm>
        </p:grpSpPr>
        <p:sp>
          <p:nvSpPr>
            <p:cNvPr id="71" name="100"/>
            <p:cNvSpPr txBox="1">
              <a:spLocks noChangeArrowheads="1"/>
            </p:cNvSpPr>
            <p:nvPr/>
          </p:nvSpPr>
          <p:spPr bwMode="auto">
            <a:xfrm>
              <a:off x="1515794" y="149534"/>
              <a:ext cx="1015074" cy="369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{ 2020 }</a:t>
              </a:r>
              <a:endParaRPr lang="zh-CN" alt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101"/>
            <p:cNvSpPr>
              <a:spLocks noChangeArrowheads="1"/>
            </p:cNvSpPr>
            <p:nvPr/>
          </p:nvSpPr>
          <p:spPr bwMode="auto">
            <a:xfrm>
              <a:off x="1230376" y="496839"/>
              <a:ext cx="1769305" cy="5484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atinLnBrk="1">
                <a:lnSpc>
                  <a:spcPct val="150000"/>
                </a:lnSpc>
              </a:pPr>
              <a:r>
                <a:rPr lang="zh-CN" altLang="en-US" sz="1050" dirty="0">
                  <a:latin typeface="+mn-lt"/>
                  <a:ea typeface="+mn-ea"/>
                  <a:cs typeface="+mn-ea"/>
                  <a:sym typeface="+mn-lt"/>
                </a:rPr>
                <a:t>产品进入亚太市场公司业绩增长</a:t>
              </a:r>
              <a:r>
                <a:rPr lang="en-US" altLang="zh-CN" sz="1050" dirty="0">
                  <a:latin typeface="+mn-lt"/>
                  <a:ea typeface="+mn-ea"/>
                  <a:cs typeface="+mn-ea"/>
                  <a:sym typeface="+mn-lt"/>
                </a:rPr>
                <a:t>50%</a:t>
              </a:r>
              <a:r>
                <a:rPr lang="zh-CN" altLang="en-US" sz="1050" dirty="0">
                  <a:latin typeface="+mn-lt"/>
                  <a:ea typeface="+mn-ea"/>
                  <a:cs typeface="+mn-ea"/>
                  <a:sym typeface="+mn-lt"/>
                </a:rPr>
                <a:t>占据市场</a:t>
              </a:r>
              <a:r>
                <a:rPr lang="en-US" altLang="zh-CN" sz="1050" dirty="0">
                  <a:latin typeface="+mn-lt"/>
                  <a:ea typeface="+mn-ea"/>
                  <a:cs typeface="+mn-ea"/>
                  <a:sym typeface="+mn-lt"/>
                </a:rPr>
                <a:t>10%</a:t>
              </a:r>
              <a:endParaRPr lang="zh-CN" altLang="en-US" sz="105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3" name="任意多边形: 形状 72"/>
          <p:cNvSpPr/>
          <p:nvPr/>
        </p:nvSpPr>
        <p:spPr>
          <a:xfrm>
            <a:off x="1146629" y="3038421"/>
            <a:ext cx="9987333" cy="1981584"/>
          </a:xfrm>
          <a:custGeom>
            <a:avLst/>
            <a:gdLst>
              <a:gd name="connsiteX0" fmla="*/ 0 w 10074419"/>
              <a:gd name="connsiteY0" fmla="*/ 1981584 h 1981584"/>
              <a:gd name="connsiteX1" fmla="*/ 2597426 w 10074419"/>
              <a:gd name="connsiteY1" fmla="*/ 265428 h 1981584"/>
              <a:gd name="connsiteX2" fmla="*/ 5088835 w 10074419"/>
              <a:gd name="connsiteY2" fmla="*/ 99776 h 1981584"/>
              <a:gd name="connsiteX3" fmla="*/ 7421218 w 10074419"/>
              <a:gd name="connsiteY3" fmla="*/ 1206332 h 1981584"/>
              <a:gd name="connsiteX4" fmla="*/ 9223513 w 10074419"/>
              <a:gd name="connsiteY4" fmla="*/ 1650280 h 1981584"/>
              <a:gd name="connsiteX5" fmla="*/ 10005392 w 10074419"/>
              <a:gd name="connsiteY5" fmla="*/ 1762923 h 1981584"/>
              <a:gd name="connsiteX6" fmla="*/ 9985513 w 10074419"/>
              <a:gd name="connsiteY6" fmla="*/ 1782802 h 1981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74419" h="1981584">
                <a:moveTo>
                  <a:pt x="0" y="1981584"/>
                </a:moveTo>
                <a:cubicBezTo>
                  <a:pt x="874643" y="1280323"/>
                  <a:pt x="1749287" y="579063"/>
                  <a:pt x="2597426" y="265428"/>
                </a:cubicBezTo>
                <a:cubicBezTo>
                  <a:pt x="3445565" y="-48207"/>
                  <a:pt x="4284870" y="-57041"/>
                  <a:pt x="5088835" y="99776"/>
                </a:cubicBezTo>
                <a:cubicBezTo>
                  <a:pt x="5892800" y="256593"/>
                  <a:pt x="6732105" y="947915"/>
                  <a:pt x="7421218" y="1206332"/>
                </a:cubicBezTo>
                <a:cubicBezTo>
                  <a:pt x="8110331" y="1464749"/>
                  <a:pt x="8792817" y="1557515"/>
                  <a:pt x="9223513" y="1650280"/>
                </a:cubicBezTo>
                <a:cubicBezTo>
                  <a:pt x="9654209" y="1743045"/>
                  <a:pt x="9878392" y="1740836"/>
                  <a:pt x="10005392" y="1762923"/>
                </a:cubicBezTo>
                <a:cubicBezTo>
                  <a:pt x="10132392" y="1785010"/>
                  <a:pt x="10058952" y="1783906"/>
                  <a:pt x="9985513" y="1782802"/>
                </a:cubicBezTo>
              </a:path>
            </a:pathLst>
          </a:custGeom>
          <a:noFill/>
          <a:ln>
            <a:solidFill>
              <a:srgbClr val="B7D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Oval 12"/>
          <p:cNvSpPr>
            <a:spLocks noChangeArrowheads="1"/>
          </p:cNvSpPr>
          <p:nvPr/>
        </p:nvSpPr>
        <p:spPr bwMode="auto">
          <a:xfrm>
            <a:off x="1921131" y="4145277"/>
            <a:ext cx="284163" cy="284162"/>
          </a:xfrm>
          <a:prstGeom prst="ellipse">
            <a:avLst/>
          </a:prstGeom>
          <a:solidFill>
            <a:srgbClr val="B7D2C8"/>
          </a:solidFill>
          <a:ln w="9525" cap="flat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1">
              <a:ln>
                <a:noFill/>
              </a:ln>
              <a:solidFill>
                <a:srgbClr val="BC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5" name="Oval 12"/>
          <p:cNvSpPr>
            <a:spLocks noChangeArrowheads="1"/>
          </p:cNvSpPr>
          <p:nvPr/>
        </p:nvSpPr>
        <p:spPr bwMode="auto">
          <a:xfrm>
            <a:off x="3670901" y="3110766"/>
            <a:ext cx="284163" cy="284162"/>
          </a:xfrm>
          <a:prstGeom prst="ellipse">
            <a:avLst/>
          </a:prstGeom>
          <a:solidFill>
            <a:srgbClr val="B7D2C8"/>
          </a:solidFill>
          <a:ln w="9525" cap="flat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1">
              <a:ln>
                <a:noFill/>
              </a:ln>
              <a:solidFill>
                <a:srgbClr val="BC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6" name="Oval 12"/>
          <p:cNvSpPr>
            <a:spLocks noChangeArrowheads="1"/>
          </p:cNvSpPr>
          <p:nvPr/>
        </p:nvSpPr>
        <p:spPr bwMode="auto">
          <a:xfrm>
            <a:off x="6035932" y="2989599"/>
            <a:ext cx="284163" cy="284162"/>
          </a:xfrm>
          <a:prstGeom prst="ellipse">
            <a:avLst/>
          </a:prstGeom>
          <a:solidFill>
            <a:srgbClr val="B7D2C8"/>
          </a:solidFill>
          <a:ln w="9525" cap="flat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1">
              <a:ln>
                <a:noFill/>
              </a:ln>
              <a:solidFill>
                <a:srgbClr val="BC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7" name="Oval 12"/>
          <p:cNvSpPr>
            <a:spLocks noChangeArrowheads="1"/>
          </p:cNvSpPr>
          <p:nvPr/>
        </p:nvSpPr>
        <p:spPr bwMode="auto">
          <a:xfrm>
            <a:off x="7977804" y="3875626"/>
            <a:ext cx="284163" cy="284162"/>
          </a:xfrm>
          <a:prstGeom prst="ellipse">
            <a:avLst/>
          </a:prstGeom>
          <a:solidFill>
            <a:srgbClr val="B7D2C8"/>
          </a:solidFill>
          <a:ln w="9525" cap="flat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1">
              <a:ln>
                <a:noFill/>
              </a:ln>
              <a:solidFill>
                <a:srgbClr val="BC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8" name="Oval 12"/>
          <p:cNvSpPr>
            <a:spLocks noChangeArrowheads="1"/>
          </p:cNvSpPr>
          <p:nvPr/>
        </p:nvSpPr>
        <p:spPr bwMode="auto">
          <a:xfrm>
            <a:off x="9889849" y="4501379"/>
            <a:ext cx="284163" cy="284162"/>
          </a:xfrm>
          <a:prstGeom prst="ellipse">
            <a:avLst/>
          </a:prstGeom>
          <a:solidFill>
            <a:srgbClr val="B7D2C8"/>
          </a:solidFill>
          <a:ln w="9525" cap="flat">
            <a:noFill/>
            <a:prstDash val="solid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1">
              <a:ln>
                <a:noFill/>
              </a:ln>
              <a:solidFill>
                <a:srgbClr val="BC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20931" y="6559326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B5445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B5445"/>
                </a:solidFill>
                <a:effectLst/>
                <a:uLnTx/>
                <a:uFillTx/>
              </a:rPr>
              <a:t>模板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B5445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1B5445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1B5445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3" presetID="2" presetClass="entr" presetSubtype="12" fill="hold" grpId="0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5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76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8" presetID="2" presetClass="entr" presetSubtype="12" fill="hold" grpId="0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80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1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3" presetID="2" presetClass="entr" presetSubtype="12" fill="hold" grpId="0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85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6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8" presetID="2" presetClass="entr" presetSubtype="12" fill="hold" grpId="0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90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91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3" presetID="2" presetClass="entr" presetSubtype="12" fill="hold" grpId="0" nodeType="after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95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96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73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8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3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88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93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330" y="1255512"/>
            <a:ext cx="2063303" cy="267671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8464" y="1304946"/>
            <a:ext cx="1081840" cy="385893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457" y="4639006"/>
            <a:ext cx="4045033" cy="221535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368" y="4540209"/>
            <a:ext cx="6569109" cy="233097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2155" y="4758837"/>
            <a:ext cx="3568956" cy="214137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5683" y="5941054"/>
            <a:ext cx="3067071" cy="95915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744" y="5941054"/>
            <a:ext cx="3568956" cy="959157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002668" y="993770"/>
            <a:ext cx="1731823" cy="4818022"/>
            <a:chOff x="3459609" y="1929368"/>
            <a:chExt cx="972614" cy="270586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9609" y="1929368"/>
              <a:ext cx="972614" cy="2705863"/>
            </a:xfrm>
            <a:prstGeom prst="rect">
              <a:avLst/>
            </a:prstGeom>
          </p:spPr>
        </p:pic>
        <p:grpSp>
          <p:nvGrpSpPr>
            <p:cNvPr id="20" name="组合 19"/>
            <p:cNvGrpSpPr/>
            <p:nvPr/>
          </p:nvGrpSpPr>
          <p:grpSpPr>
            <a:xfrm>
              <a:off x="3629897" y="2182995"/>
              <a:ext cx="653175" cy="2202224"/>
              <a:chOff x="2869478" y="3099577"/>
              <a:chExt cx="653175" cy="2202224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2889949" y="3519976"/>
                <a:ext cx="632704" cy="1686026"/>
                <a:chOff x="5471242" y="1823863"/>
                <a:chExt cx="632704" cy="2736518"/>
              </a:xfrm>
            </p:grpSpPr>
            <p:sp>
              <p:nvSpPr>
                <p:cNvPr id="27" name="文本框 26"/>
                <p:cNvSpPr txBox="1"/>
                <p:nvPr/>
              </p:nvSpPr>
              <p:spPr>
                <a:xfrm>
                  <a:off x="5471242" y="1823863"/>
                  <a:ext cx="449413" cy="2736518"/>
                </a:xfrm>
                <a:prstGeom prst="rect">
                  <a:avLst/>
                </a:prstGeom>
                <a:noFill/>
                <a:effectLst/>
              </p:spPr>
              <p:txBody>
                <a:bodyPr vert="eaVert" wrap="square" rtlCol="0">
                  <a:spAutoFit/>
                </a:bodyPr>
                <a:lstStyle/>
                <a:p>
                  <a:pPr lvl="0">
                    <a:defRPr/>
                  </a:pPr>
                  <a:r>
                    <a:rPr kumimoji="1" lang="zh-CN" altLang="en-US" sz="4000" spc="300" dirty="0">
                      <a:solidFill>
                        <a:srgbClr val="FFFBE1"/>
                      </a:solidFill>
                      <a:cs typeface="+mn-ea"/>
                      <a:sym typeface="+mn-lt"/>
                    </a:rPr>
                    <a:t>主营业务</a:t>
                  </a:r>
                  <a:endParaRPr kumimoji="1" lang="zh-CN" altLang="en-US" sz="4000" spc="300" dirty="0">
                    <a:solidFill>
                      <a:srgbClr val="FFFBE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文本框 27"/>
                <p:cNvSpPr txBox="1"/>
                <p:nvPr/>
              </p:nvSpPr>
              <p:spPr>
                <a:xfrm>
                  <a:off x="5913810" y="1823863"/>
                  <a:ext cx="190136" cy="1675080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000" i="0" u="none" strike="noStrike" kern="1200" cap="none" spc="300" normalizeH="0" baseline="0" noProof="0" dirty="0">
                      <a:ln>
                        <a:noFill/>
                      </a:ln>
                      <a:solidFill>
                        <a:srgbClr val="FFFBE1"/>
                      </a:solidFill>
                      <a:uLnTx/>
                      <a:uFillTx/>
                      <a:cs typeface="+mn-ea"/>
                      <a:sym typeface="+mn-lt"/>
                    </a:rPr>
                    <a:t>PART 01</a:t>
                  </a:r>
                  <a:endParaRPr kumimoji="0" lang="en-US" altLang="zh-CN" sz="100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FFFBE1"/>
                    </a:solidFill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cxnSp>
            <p:nvCxnSpPr>
              <p:cNvPr id="24" name="直接连接符 23"/>
              <p:cNvCxnSpPr/>
              <p:nvPr/>
            </p:nvCxnSpPr>
            <p:spPr>
              <a:xfrm flipH="1">
                <a:off x="2869478" y="3099577"/>
                <a:ext cx="470267" cy="349611"/>
              </a:xfrm>
              <a:prstGeom prst="line">
                <a:avLst/>
              </a:prstGeom>
              <a:ln>
                <a:solidFill>
                  <a:srgbClr val="FFFBE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H="1">
                <a:off x="2869478" y="4952190"/>
                <a:ext cx="470267" cy="349611"/>
              </a:xfrm>
              <a:prstGeom prst="line">
                <a:avLst/>
              </a:prstGeom>
              <a:ln>
                <a:solidFill>
                  <a:srgbClr val="FFFBE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508" y="5007632"/>
            <a:ext cx="2119068" cy="8699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PA" val="v4.0.0"/>
</p:tagLst>
</file>

<file path=ppt/tags/tag24.xml><?xml version="1.0" encoding="utf-8"?>
<p:tagLst xmlns:p="http://schemas.openxmlformats.org/presentationml/2006/main">
  <p:tag name="PA" val="v4.0.0"/>
</p:tagLst>
</file>

<file path=ppt/tags/tag25.xml><?xml version="1.0" encoding="utf-8"?>
<p:tagLst xmlns:p="http://schemas.openxmlformats.org/presentationml/2006/main">
  <p:tag name="PA" val="v4.0.0"/>
</p:tagLst>
</file>

<file path=ppt/tags/tag26.xml><?xml version="1.0" encoding="utf-8"?>
<p:tagLst xmlns:p="http://schemas.openxmlformats.org/presentationml/2006/main">
  <p:tag name="PA" val="v4.0.0"/>
</p:tagLst>
</file>

<file path=ppt/tags/tag27.xml><?xml version="1.0" encoding="utf-8"?>
<p:tagLst xmlns:p="http://schemas.openxmlformats.org/presentationml/2006/main">
  <p:tag name="PA" val="v4.0.0"/>
</p:tagLst>
</file>

<file path=ppt/tags/tag28.xml><?xml version="1.0" encoding="utf-8"?>
<p:tagLst xmlns:p="http://schemas.openxmlformats.org/presentationml/2006/main">
  <p:tag name="PA" val="v4.0.0"/>
</p:tagLst>
</file>

<file path=ppt/tags/tag29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30.xml><?xml version="1.0" encoding="utf-8"?>
<p:tagLst xmlns:p="http://schemas.openxmlformats.org/presentationml/2006/main">
  <p:tag name="PA" val="v4.0.0"/>
</p:tagLst>
</file>

<file path=ppt/tags/tag31.xml><?xml version="1.0" encoding="utf-8"?>
<p:tagLst xmlns:p="http://schemas.openxmlformats.org/presentationml/2006/main">
  <p:tag name="PA" val="v4.0.0"/>
</p:tagLst>
</file>

<file path=ppt/tags/tag32.xml><?xml version="1.0" encoding="utf-8"?>
<p:tagLst xmlns:p="http://schemas.openxmlformats.org/presentationml/2006/main">
  <p:tag name="PA" val="v4.0.0"/>
</p:tagLst>
</file>

<file path=ppt/tags/tag33.xml><?xml version="1.0" encoding="utf-8"?>
<p:tagLst xmlns:p="http://schemas.openxmlformats.org/presentationml/2006/main">
  <p:tag name="PA" val="v4.0.0"/>
</p:tagLst>
</file>

<file path=ppt/tags/tag34.xml><?xml version="1.0" encoding="utf-8"?>
<p:tagLst xmlns:p="http://schemas.openxmlformats.org/presentationml/2006/main">
  <p:tag name="COMMONDATA" val="eyJoZGlkIjoiMDhmNWNhZDBjNTViNzU2ZTI5MGJjMWU2ODk1MDQ3MGMifQ==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fnmc1tvn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3600</Words>
  <Application>WPS 演示</Application>
  <PresentationFormat>自定义</PresentationFormat>
  <Paragraphs>370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方正正黑简体</vt:lpstr>
      <vt:lpstr>黑体</vt:lpstr>
      <vt:lpstr>Calibri</vt:lpstr>
      <vt:lpstr>微软雅黑</vt:lpstr>
      <vt:lpstr>Arial Unicode MS</vt:lpstr>
      <vt:lpstr>Helvetica Neue Medium</vt:lpstr>
      <vt:lpstr>汉仪中圆简</vt:lpstr>
      <vt:lpstr>Arial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绿色国潮风</dc:title>
  <dc:creator>第一PPT</dc:creator>
  <cp:keywords>www.1ppt.com</cp:keywords>
  <dc:description>www.1ppt.com</dc:description>
  <cp:lastModifiedBy>铭</cp:lastModifiedBy>
  <cp:revision>20</cp:revision>
  <dcterms:created xsi:type="dcterms:W3CDTF">2020-06-16T09:27:00Z</dcterms:created>
  <dcterms:modified xsi:type="dcterms:W3CDTF">2022-08-11T09:27:29Z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D18CA8C7A6B44A55B5583FCABC5C0D35</vt:lpwstr>
  </property>
  <property fmtid="{D5CDD505-2E9C-101B-9397-08002B2CF9AE}" pid="3" name="KSOProductBuildVer">
    <vt:lpwstr>2052-11.1.0.12116</vt:lpwstr>
  </property>
</Properties>
</file>