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257" r:id="rId5"/>
    <p:sldId id="258" r:id="rId6"/>
    <p:sldId id="262" r:id="rId7"/>
    <p:sldId id="266" r:id="rId8"/>
    <p:sldId id="268" r:id="rId9"/>
    <p:sldId id="267" r:id="rId10"/>
    <p:sldId id="259" r:id="rId11"/>
    <p:sldId id="263" r:id="rId12"/>
    <p:sldId id="269" r:id="rId13"/>
    <p:sldId id="281" r:id="rId14"/>
    <p:sldId id="282" r:id="rId15"/>
    <p:sldId id="283" r:id="rId16"/>
    <p:sldId id="260" r:id="rId17"/>
    <p:sldId id="264" r:id="rId18"/>
    <p:sldId id="272" r:id="rId19"/>
    <p:sldId id="274" r:id="rId20"/>
    <p:sldId id="273" r:id="rId21"/>
    <p:sldId id="275" r:id="rId22"/>
    <p:sldId id="261" r:id="rId23"/>
    <p:sldId id="265" r:id="rId24"/>
    <p:sldId id="276" r:id="rId25"/>
    <p:sldId id="277" r:id="rId26"/>
    <p:sldId id="278" r:id="rId27"/>
    <p:sldId id="28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F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73" autoAdjust="0"/>
    <p:restoredTop sz="94660"/>
  </p:normalViewPr>
  <p:slideViewPr>
    <p:cSldViewPr snapToGrid="0" showGuides="1">
      <p:cViewPr>
        <p:scale>
          <a:sx n="66" d="100"/>
          <a:sy n="66" d="100"/>
        </p:scale>
        <p:origin x="-2298" y="-10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99A9F7-509E-44FE-990E-4BDABC366CA5}" type="slidenum">
              <a:rPr lang="zh-CN" altLang="en-US" smtClean="0"/>
            </a:fld>
            <a:endParaRPr lang="zh-CN" altLang="en-US"/>
          </a:p>
        </p:txBody>
      </p:sp>
      <p:sp>
        <p:nvSpPr>
          <p:cNvPr id="11" name="TextBox 10"/>
          <p:cNvSpPr txBox="1"/>
          <p:nvPr userDrawn="1"/>
        </p:nvSpPr>
        <p:spPr>
          <a:xfrm>
            <a:off x="1559361"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BF0440E-6E44-4F7C-A89A-ACA9AD20325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99A9F7-509E-44FE-990E-4BDABC366CA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F0440E-6E44-4F7C-A89A-ACA9AD2032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99A9F7-509E-44FE-990E-4BDABC366CA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42" t="74553" r="90981" b="10847"/>
          <a:stretch>
            <a:fillRect/>
          </a:stretch>
        </p:blipFill>
        <p:spPr>
          <a:xfrm>
            <a:off x="2098172" y="3126193"/>
            <a:ext cx="1692159" cy="1452830"/>
          </a:xfrm>
          <a:prstGeom prst="rect">
            <a:avLst/>
          </a:prstGeom>
        </p:spPr>
      </p:pic>
      <p:grpSp>
        <p:nvGrpSpPr>
          <p:cNvPr id="11" name="组合 10"/>
          <p:cNvGrpSpPr/>
          <p:nvPr/>
        </p:nvGrpSpPr>
        <p:grpSpPr>
          <a:xfrm>
            <a:off x="4555198" y="1995250"/>
            <a:ext cx="2985354" cy="2867500"/>
            <a:chOff x="4838331" y="2015231"/>
            <a:chExt cx="2717307" cy="2610035"/>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37203" t="28178" r="51151" b="28835"/>
            <a:stretch>
              <a:fillRect/>
            </a:stretch>
          </p:blipFill>
          <p:spPr>
            <a:xfrm>
              <a:off x="4838331" y="2015231"/>
              <a:ext cx="1257670" cy="2610035"/>
            </a:xfrm>
            <a:prstGeom prst="rect">
              <a:avLst/>
            </a:prstGeom>
            <a:effectLst>
              <a:outerShdw blurRad="63500" sx="102000" sy="102000" algn="ctr" rotWithShape="0">
                <a:prstClr val="black">
                  <a:alpha val="40000"/>
                </a:prstClr>
              </a:outerShdw>
            </a:effectLst>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64236" t="37219" r="29352" b="47721"/>
            <a:stretch>
              <a:fillRect/>
            </a:stretch>
          </p:blipFill>
          <p:spPr>
            <a:xfrm>
              <a:off x="5926955" y="3429000"/>
              <a:ext cx="692458" cy="914401"/>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48849" t="28178" r="40917" b="28835"/>
            <a:stretch>
              <a:fillRect/>
            </a:stretch>
          </p:blipFill>
          <p:spPr>
            <a:xfrm>
              <a:off x="6450367" y="2015231"/>
              <a:ext cx="1105271" cy="2610035"/>
            </a:xfrm>
            <a:prstGeom prst="rect">
              <a:avLst/>
            </a:prstGeom>
            <a:effectLst>
              <a:outerShdw blurRad="63500" sx="102000" sy="102000" algn="ctr" rotWithShape="0">
                <a:prstClr val="black">
                  <a:alpha val="40000"/>
                </a:prstClr>
              </a:outerShdw>
            </a:effectLst>
          </p:spPr>
        </p:pic>
        <p:sp>
          <p:nvSpPr>
            <p:cNvPr id="10" name="文本框 9"/>
            <p:cNvSpPr txBox="1"/>
            <p:nvPr/>
          </p:nvSpPr>
          <p:spPr>
            <a:xfrm>
              <a:off x="6086182" y="2518798"/>
              <a:ext cx="364185" cy="1018954"/>
            </a:xfrm>
            <a:prstGeom prst="rect">
              <a:avLst/>
            </a:prstGeom>
            <a:noFill/>
          </p:spPr>
          <p:txBody>
            <a:bodyPr vert="eaVert" wrap="square" rtlCol="0">
              <a:spAutoFit/>
            </a:bodyPr>
            <a:lstStyle/>
            <a:p>
              <a:pPr algn="dist"/>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grpSp>
      <p:sp>
        <p:nvSpPr>
          <p:cNvPr id="12" name="文本框 11"/>
          <p:cNvSpPr txBox="1"/>
          <p:nvPr/>
        </p:nvSpPr>
        <p:spPr>
          <a:xfrm>
            <a:off x="3090199" y="5492846"/>
            <a:ext cx="6011601" cy="338554"/>
          </a:xfrm>
          <a:prstGeom prst="rect">
            <a:avLst/>
          </a:prstGeom>
          <a:noFill/>
        </p:spPr>
        <p:txBody>
          <a:bodyPr vert="horz" wrap="square" rtlCol="0">
            <a:spAutoFit/>
          </a:bodyPr>
          <a:lstStyle/>
          <a:p>
            <a:pPr algn="dist"/>
            <a:r>
              <a:rPr lang="zh-CN" altLang="en-US" sz="1600" dirty="0">
                <a:solidFill>
                  <a:schemeClr val="bg1"/>
                </a:solidFill>
                <a:cs typeface="+mn-ea"/>
                <a:sym typeface="+mn-lt"/>
              </a:rPr>
              <a:t>惊</a:t>
            </a:r>
            <a:r>
              <a:rPr lang="en-US" altLang="zh-CN" sz="1600" dirty="0">
                <a:solidFill>
                  <a:schemeClr val="bg1"/>
                </a:solidFill>
                <a:cs typeface="+mn-ea"/>
                <a:sym typeface="+mn-lt"/>
              </a:rPr>
              <a:t>/</a:t>
            </a:r>
            <a:r>
              <a:rPr lang="zh-CN" altLang="en-US" sz="1600" dirty="0">
                <a:solidFill>
                  <a:schemeClr val="bg1"/>
                </a:solidFill>
                <a:cs typeface="+mn-ea"/>
                <a:sym typeface="+mn-lt"/>
              </a:rPr>
              <a:t>蛰</a:t>
            </a:r>
            <a:r>
              <a:rPr lang="en-US" altLang="zh-CN" sz="1600" dirty="0">
                <a:solidFill>
                  <a:schemeClr val="bg1"/>
                </a:solidFill>
                <a:cs typeface="+mn-ea"/>
                <a:sym typeface="+mn-lt"/>
              </a:rPr>
              <a:t>/</a:t>
            </a:r>
            <a:r>
              <a:rPr lang="zh-CN" altLang="en-US" sz="1600" dirty="0">
                <a:solidFill>
                  <a:schemeClr val="bg1"/>
                </a:solidFill>
                <a:cs typeface="+mn-ea"/>
                <a:sym typeface="+mn-lt"/>
              </a:rPr>
              <a:t>节</a:t>
            </a:r>
            <a:r>
              <a:rPr lang="en-US" altLang="zh-CN" sz="1600" dirty="0">
                <a:solidFill>
                  <a:schemeClr val="bg1"/>
                </a:solidFill>
                <a:cs typeface="+mn-ea"/>
                <a:sym typeface="+mn-lt"/>
              </a:rPr>
              <a:t>/</a:t>
            </a:r>
            <a:r>
              <a:rPr lang="zh-CN" altLang="en-US" sz="1600" dirty="0">
                <a:solidFill>
                  <a:schemeClr val="bg1"/>
                </a:solidFill>
                <a:cs typeface="+mn-ea"/>
                <a:sym typeface="+mn-lt"/>
              </a:rPr>
              <a:t>到</a:t>
            </a:r>
            <a:r>
              <a:rPr lang="en-US" altLang="zh-CN" sz="1600" dirty="0">
                <a:solidFill>
                  <a:schemeClr val="bg1"/>
                </a:solidFill>
                <a:cs typeface="+mn-ea"/>
                <a:sym typeface="+mn-lt"/>
              </a:rPr>
              <a:t>/</a:t>
            </a:r>
            <a:r>
              <a:rPr lang="zh-CN" altLang="en-US" sz="1600" dirty="0">
                <a:solidFill>
                  <a:schemeClr val="bg1"/>
                </a:solidFill>
                <a:cs typeface="+mn-ea"/>
                <a:sym typeface="+mn-lt"/>
              </a:rPr>
              <a:t>闻</a:t>
            </a:r>
            <a:r>
              <a:rPr lang="en-US" altLang="zh-CN" sz="1600" dirty="0">
                <a:solidFill>
                  <a:schemeClr val="bg1"/>
                </a:solidFill>
                <a:cs typeface="+mn-ea"/>
                <a:sym typeface="+mn-lt"/>
              </a:rPr>
              <a:t>/</a:t>
            </a:r>
            <a:r>
              <a:rPr lang="zh-CN" altLang="en-US" sz="1600" dirty="0">
                <a:solidFill>
                  <a:schemeClr val="bg1"/>
                </a:solidFill>
                <a:cs typeface="+mn-ea"/>
                <a:sym typeface="+mn-lt"/>
              </a:rPr>
              <a:t>雷</a:t>
            </a:r>
            <a:r>
              <a:rPr lang="en-US" altLang="zh-CN" sz="1600" dirty="0">
                <a:solidFill>
                  <a:schemeClr val="bg1"/>
                </a:solidFill>
                <a:cs typeface="+mn-ea"/>
                <a:sym typeface="+mn-lt"/>
              </a:rPr>
              <a:t>/</a:t>
            </a:r>
            <a:r>
              <a:rPr lang="zh-CN" altLang="en-US" sz="1600" dirty="0">
                <a:solidFill>
                  <a:schemeClr val="bg1"/>
                </a:solidFill>
                <a:cs typeface="+mn-ea"/>
                <a:sym typeface="+mn-lt"/>
              </a:rPr>
              <a:t>声</a:t>
            </a:r>
            <a:r>
              <a:rPr lang="en-US" altLang="zh-CN" sz="1600" dirty="0">
                <a:solidFill>
                  <a:schemeClr val="bg1"/>
                </a:solidFill>
                <a:cs typeface="+mn-ea"/>
                <a:sym typeface="+mn-lt"/>
              </a:rPr>
              <a:t>/</a:t>
            </a:r>
            <a:r>
              <a:rPr lang="zh-CN" altLang="en-US" sz="1600" dirty="0">
                <a:solidFill>
                  <a:schemeClr val="bg1"/>
                </a:solidFill>
                <a:cs typeface="+mn-ea"/>
                <a:sym typeface="+mn-lt"/>
              </a:rPr>
              <a:t>震</a:t>
            </a:r>
            <a:r>
              <a:rPr lang="en-US" altLang="zh-CN" sz="1600" dirty="0">
                <a:solidFill>
                  <a:schemeClr val="bg1"/>
                </a:solidFill>
                <a:cs typeface="+mn-ea"/>
                <a:sym typeface="+mn-lt"/>
              </a:rPr>
              <a:t>/</a:t>
            </a:r>
            <a:r>
              <a:rPr lang="zh-CN" altLang="en-US" sz="1600" dirty="0">
                <a:solidFill>
                  <a:schemeClr val="bg1"/>
                </a:solidFill>
                <a:cs typeface="+mn-ea"/>
                <a:sym typeface="+mn-lt"/>
              </a:rPr>
              <a:t>醒</a:t>
            </a:r>
            <a:r>
              <a:rPr lang="en-US" altLang="zh-CN" sz="1600" dirty="0">
                <a:solidFill>
                  <a:schemeClr val="bg1"/>
                </a:solidFill>
                <a:cs typeface="+mn-ea"/>
                <a:sym typeface="+mn-lt"/>
              </a:rPr>
              <a:t>/</a:t>
            </a:r>
            <a:r>
              <a:rPr lang="zh-CN" altLang="en-US" sz="1600" dirty="0">
                <a:solidFill>
                  <a:schemeClr val="bg1"/>
                </a:solidFill>
                <a:cs typeface="+mn-ea"/>
                <a:sym typeface="+mn-lt"/>
              </a:rPr>
              <a:t>蛰</a:t>
            </a:r>
            <a:r>
              <a:rPr lang="en-US" altLang="zh-CN" sz="1600" dirty="0">
                <a:solidFill>
                  <a:schemeClr val="bg1"/>
                </a:solidFill>
                <a:cs typeface="+mn-ea"/>
                <a:sym typeface="+mn-lt"/>
              </a:rPr>
              <a:t>/</a:t>
            </a:r>
            <a:r>
              <a:rPr lang="zh-CN" altLang="en-US" sz="1600" dirty="0">
                <a:solidFill>
                  <a:schemeClr val="bg1"/>
                </a:solidFill>
                <a:cs typeface="+mn-ea"/>
                <a:sym typeface="+mn-lt"/>
              </a:rPr>
              <a:t>伏</a:t>
            </a:r>
            <a:r>
              <a:rPr lang="en-US" altLang="zh-CN" sz="1600" dirty="0">
                <a:solidFill>
                  <a:schemeClr val="bg1"/>
                </a:solidFill>
                <a:cs typeface="+mn-ea"/>
                <a:sym typeface="+mn-lt"/>
              </a:rPr>
              <a:t>/</a:t>
            </a:r>
            <a:r>
              <a:rPr lang="zh-CN" altLang="en-US" sz="1600" dirty="0">
                <a:solidFill>
                  <a:schemeClr val="bg1"/>
                </a:solidFill>
                <a:cs typeface="+mn-ea"/>
                <a:sym typeface="+mn-lt"/>
              </a:rPr>
              <a:t>越</a:t>
            </a:r>
            <a:r>
              <a:rPr lang="en-US" altLang="zh-CN" sz="1600" dirty="0">
                <a:solidFill>
                  <a:schemeClr val="bg1"/>
                </a:solidFill>
                <a:cs typeface="+mn-ea"/>
                <a:sym typeface="+mn-lt"/>
              </a:rPr>
              <a:t>/</a:t>
            </a:r>
            <a:r>
              <a:rPr lang="zh-CN" altLang="en-US" sz="1600" dirty="0">
                <a:solidFill>
                  <a:schemeClr val="bg1"/>
                </a:solidFill>
                <a:cs typeface="+mn-ea"/>
                <a:sym typeface="+mn-lt"/>
              </a:rPr>
              <a:t>冬</a:t>
            </a:r>
            <a:r>
              <a:rPr lang="en-US" altLang="zh-CN" sz="1600" dirty="0">
                <a:solidFill>
                  <a:schemeClr val="bg1"/>
                </a:solidFill>
                <a:cs typeface="+mn-ea"/>
                <a:sym typeface="+mn-lt"/>
              </a:rPr>
              <a:t>/</a:t>
            </a:r>
            <a:r>
              <a:rPr lang="zh-CN" altLang="en-US" sz="1600" dirty="0">
                <a:solidFill>
                  <a:schemeClr val="bg1"/>
                </a:solidFill>
                <a:cs typeface="+mn-ea"/>
                <a:sym typeface="+mn-lt"/>
              </a:rPr>
              <a:t>虫</a:t>
            </a:r>
            <a:endParaRPr lang="zh-CN" altLang="en-US" sz="1600" dirty="0">
              <a:solidFill>
                <a:schemeClr val="bg1"/>
              </a:solidFill>
              <a:cs typeface="+mn-ea"/>
              <a:sym typeface="+mn-lt"/>
            </a:endParaRPr>
          </a:p>
        </p:txBody>
      </p:sp>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20897" t="21652" r="65524" b="63748"/>
          <a:stretch>
            <a:fillRect/>
          </a:stretch>
        </p:blipFill>
        <p:spPr>
          <a:xfrm>
            <a:off x="4735198" y="1130834"/>
            <a:ext cx="2403465" cy="145283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24627" t="82791" r="67566" b="2032"/>
          <a:stretch>
            <a:fillRect/>
          </a:stretch>
        </p:blipFill>
        <p:spPr>
          <a:xfrm>
            <a:off x="8299774" y="3982612"/>
            <a:ext cx="1381732" cy="1510234"/>
          </a:xfrm>
          <a:prstGeom prst="rect">
            <a:avLst/>
          </a:prstGeom>
        </p:spPr>
      </p:pic>
      <p:grpSp>
        <p:nvGrpSpPr>
          <p:cNvPr id="20" name="组合 19"/>
          <p:cNvGrpSpPr/>
          <p:nvPr/>
        </p:nvGrpSpPr>
        <p:grpSpPr>
          <a:xfrm>
            <a:off x="4761945" y="6189959"/>
            <a:ext cx="2668109" cy="338555"/>
            <a:chOff x="4761945" y="6215860"/>
            <a:chExt cx="2668109" cy="338555"/>
          </a:xfrm>
        </p:grpSpPr>
        <p:grpSp>
          <p:nvGrpSpPr>
            <p:cNvPr id="17" name="组合 16"/>
            <p:cNvGrpSpPr/>
            <p:nvPr/>
          </p:nvGrpSpPr>
          <p:grpSpPr>
            <a:xfrm>
              <a:off x="4761945" y="6215860"/>
              <a:ext cx="2668109" cy="338555"/>
              <a:chOff x="4470554" y="6215860"/>
              <a:chExt cx="3250890" cy="338555"/>
            </a:xfrm>
          </p:grpSpPr>
          <p:sp>
            <p:nvSpPr>
              <p:cNvPr id="15" name="矩形 14"/>
              <p:cNvSpPr/>
              <p:nvPr/>
            </p:nvSpPr>
            <p:spPr>
              <a:xfrm>
                <a:off x="6106463" y="6215860"/>
                <a:ext cx="1614981" cy="3385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4470554" y="6215860"/>
                <a:ext cx="3250890" cy="3385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文本框 17"/>
            <p:cNvSpPr txBox="1"/>
            <p:nvPr/>
          </p:nvSpPr>
          <p:spPr>
            <a:xfrm>
              <a:off x="4798537"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sp>
          <p:nvSpPr>
            <p:cNvPr id="19" name="文本框 18"/>
            <p:cNvSpPr txBox="1"/>
            <p:nvPr/>
          </p:nvSpPr>
          <p:spPr>
            <a:xfrm>
              <a:off x="6131591"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汇报人</a:t>
              </a:r>
              <a:endParaRPr lang="zh-CN" altLang="en-US" sz="1400" dirty="0">
                <a:solidFill>
                  <a:schemeClr val="bg1"/>
                </a:solidFill>
                <a:cs typeface="+mn-ea"/>
                <a:sym typeface="+mn-lt"/>
              </a:endParaRPr>
            </a:p>
          </p:txBody>
        </p:sp>
      </p:gr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064" y="242904"/>
            <a:ext cx="945873" cy="5795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惊蛰的习俗内容</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sp>
        <p:nvSpPr>
          <p:cNvPr id="5" name="矩形 4"/>
          <p:cNvSpPr/>
          <p:nvPr/>
        </p:nvSpPr>
        <p:spPr>
          <a:xfrm>
            <a:off x="5542002" y="2804175"/>
            <a:ext cx="1107996" cy="646331"/>
          </a:xfrm>
          <a:prstGeom prst="rect">
            <a:avLst/>
          </a:prstGeom>
        </p:spPr>
        <p:txBody>
          <a:bodyPr wrap="none">
            <a:spAutoFit/>
          </a:bodyPr>
          <a:lstStyle/>
          <a:p>
            <a:pPr algn="just"/>
            <a:r>
              <a:rPr lang="zh-CN" altLang="en-US" sz="3600" b="1" dirty="0">
                <a:solidFill>
                  <a:schemeClr val="bg1"/>
                </a:solidFill>
                <a:cs typeface="+mn-ea"/>
                <a:sym typeface="+mn-lt"/>
              </a:rPr>
              <a:t>吃梨</a:t>
            </a:r>
            <a:endParaRPr lang="zh-CN" altLang="en-US" sz="3600" b="1" dirty="0">
              <a:solidFill>
                <a:schemeClr val="bg1"/>
              </a:solidFill>
              <a:cs typeface="+mn-ea"/>
              <a:sym typeface="+mn-lt"/>
            </a:endParaRPr>
          </a:p>
        </p:txBody>
      </p:sp>
      <p:sp>
        <p:nvSpPr>
          <p:cNvPr id="6" name="文本框 5"/>
          <p:cNvSpPr txBox="1"/>
          <p:nvPr/>
        </p:nvSpPr>
        <p:spPr>
          <a:xfrm>
            <a:off x="3791311" y="3361124"/>
            <a:ext cx="4609378" cy="377411"/>
          </a:xfrm>
          <a:prstGeom prst="rect">
            <a:avLst/>
          </a:prstGeom>
          <a:noFill/>
        </p:spPr>
        <p:txBody>
          <a:bodyPr wrap="square" rtlCol="0">
            <a:spAutoFit/>
          </a:bodyPr>
          <a:lstStyle/>
          <a:p>
            <a:pPr algn="dist">
              <a:lnSpc>
                <a:spcPct val="150000"/>
              </a:lnSpc>
            </a:pPr>
            <a:r>
              <a:rPr lang="zh-CN" altLang="en-US" sz="1400" spc="100" dirty="0">
                <a:solidFill>
                  <a:schemeClr val="bg1"/>
                </a:solidFill>
                <a:cs typeface="+mn-ea"/>
                <a:sym typeface="+mn-lt"/>
              </a:rPr>
              <a:t>古时有“吃梨”的民俗活动</a:t>
            </a:r>
            <a:endParaRPr lang="zh-CN" altLang="en-US" sz="1400" spc="100" dirty="0">
              <a:solidFill>
                <a:schemeClr val="bg1"/>
              </a:solidFill>
              <a:cs typeface="+mn-ea"/>
              <a:sym typeface="+mn-lt"/>
            </a:endParaRPr>
          </a:p>
        </p:txBody>
      </p:sp>
      <p:sp>
        <p:nvSpPr>
          <p:cNvPr id="7" name="矩形 6"/>
          <p:cNvSpPr/>
          <p:nvPr/>
        </p:nvSpPr>
        <p:spPr>
          <a:xfrm>
            <a:off x="922867" y="4404005"/>
            <a:ext cx="10354733" cy="1438549"/>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1217159" y="4730130"/>
            <a:ext cx="9757682"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惊蛰有吃梨的习俗。惊蛰节气，乍暖还寒，气候比较干燥，很容易就让人感到口干舌燥，身体不舒服。因此在民间素有惊蛰吃梨的风俗习惯。</a:t>
            </a:r>
            <a:endParaRPr lang="zh-CN" altLang="en-US" sz="1400" spc="100" dirty="0">
              <a:solidFill>
                <a:schemeClr val="bg1"/>
              </a:solidFill>
              <a:cs typeface="+mn-ea"/>
              <a:sym typeface="+mn-lt"/>
            </a:endParaRPr>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0778" t="20501" r="72030" b="63762"/>
          <a:stretch>
            <a:fillRect/>
          </a:stretch>
        </p:blipFill>
        <p:spPr>
          <a:xfrm flipH="1">
            <a:off x="5515275" y="1356165"/>
            <a:ext cx="1299410" cy="15987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惊蛰的习俗内容</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sp>
        <p:nvSpPr>
          <p:cNvPr id="5" name="矩形 4"/>
          <p:cNvSpPr/>
          <p:nvPr/>
        </p:nvSpPr>
        <p:spPr>
          <a:xfrm>
            <a:off x="5311170" y="2804175"/>
            <a:ext cx="1569660" cy="646331"/>
          </a:xfrm>
          <a:prstGeom prst="rect">
            <a:avLst/>
          </a:prstGeom>
        </p:spPr>
        <p:txBody>
          <a:bodyPr wrap="none">
            <a:spAutoFit/>
          </a:bodyPr>
          <a:lstStyle/>
          <a:p>
            <a:pPr algn="just"/>
            <a:r>
              <a:rPr lang="zh-CN" altLang="en-US" sz="3600" b="1" dirty="0">
                <a:solidFill>
                  <a:schemeClr val="bg1"/>
                </a:solidFill>
                <a:cs typeface="+mn-ea"/>
                <a:sym typeface="+mn-lt"/>
              </a:rPr>
              <a:t>蒙鼓皮</a:t>
            </a:r>
            <a:endParaRPr lang="zh-CN" altLang="en-US" sz="3600" b="1" dirty="0">
              <a:solidFill>
                <a:schemeClr val="bg1"/>
              </a:solidFill>
              <a:cs typeface="+mn-ea"/>
              <a:sym typeface="+mn-lt"/>
            </a:endParaRPr>
          </a:p>
        </p:txBody>
      </p:sp>
      <p:sp>
        <p:nvSpPr>
          <p:cNvPr id="6" name="文本框 5"/>
          <p:cNvSpPr txBox="1"/>
          <p:nvPr/>
        </p:nvSpPr>
        <p:spPr>
          <a:xfrm>
            <a:off x="3791311" y="3361124"/>
            <a:ext cx="4609378" cy="377411"/>
          </a:xfrm>
          <a:prstGeom prst="rect">
            <a:avLst/>
          </a:prstGeom>
          <a:noFill/>
        </p:spPr>
        <p:txBody>
          <a:bodyPr wrap="square" rtlCol="0">
            <a:spAutoFit/>
          </a:bodyPr>
          <a:lstStyle/>
          <a:p>
            <a:pPr algn="dist">
              <a:lnSpc>
                <a:spcPct val="150000"/>
              </a:lnSpc>
            </a:pPr>
            <a:r>
              <a:rPr lang="zh-CN" altLang="en-US" sz="1400" spc="100" dirty="0">
                <a:solidFill>
                  <a:schemeClr val="bg1"/>
                </a:solidFill>
                <a:cs typeface="+mn-ea"/>
                <a:sym typeface="+mn-lt"/>
              </a:rPr>
              <a:t>古时有“蒙鼓皮”的民俗活动</a:t>
            </a:r>
            <a:endParaRPr lang="zh-CN" altLang="en-US" sz="1400" spc="100" dirty="0">
              <a:solidFill>
                <a:schemeClr val="bg1"/>
              </a:solidFill>
              <a:cs typeface="+mn-ea"/>
              <a:sym typeface="+mn-lt"/>
            </a:endParaRPr>
          </a:p>
        </p:txBody>
      </p:sp>
      <p:sp>
        <p:nvSpPr>
          <p:cNvPr id="7" name="矩形 6"/>
          <p:cNvSpPr/>
          <p:nvPr/>
        </p:nvSpPr>
        <p:spPr>
          <a:xfrm>
            <a:off x="922867" y="4200838"/>
            <a:ext cx="10354733" cy="1840881"/>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1217159" y="4256183"/>
            <a:ext cx="9757682" cy="1708160"/>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响雷，是惊蛰节气的重要特征。古人想象雷神是位鸟嘴人身，长了翅膀的大神，一手持锤，一手连击环绕周身的许多天鼓，发出隆隆的雷声。惊蛰这天，天庭有雷神击天鼓，人间也利用这个时机来蒙鼓皮。 </a:t>
            </a:r>
            <a:r>
              <a:rPr lang="en-US" altLang="zh-CN" sz="1400" spc="100" dirty="0">
                <a:solidFill>
                  <a:schemeClr val="bg1"/>
                </a:solidFill>
                <a:cs typeface="+mn-ea"/>
                <a:sym typeface="+mn-lt"/>
              </a:rPr>
              <a:t>[2]  《</a:t>
            </a:r>
            <a:r>
              <a:rPr lang="zh-CN" altLang="en-US" sz="1400" spc="100" dirty="0">
                <a:solidFill>
                  <a:schemeClr val="bg1"/>
                </a:solidFill>
                <a:cs typeface="+mn-ea"/>
                <a:sym typeface="+mn-lt"/>
              </a:rPr>
              <a:t>周礼</a:t>
            </a:r>
            <a:r>
              <a:rPr lang="en-US" altLang="zh-CN" sz="1400" spc="100" dirty="0">
                <a:solidFill>
                  <a:schemeClr val="bg1"/>
                </a:solidFill>
                <a:cs typeface="+mn-ea"/>
                <a:sym typeface="+mn-lt"/>
              </a:rPr>
              <a:t>》</a:t>
            </a:r>
            <a:r>
              <a:rPr lang="zh-CN" altLang="en-US" sz="1400" spc="100" dirty="0">
                <a:solidFill>
                  <a:schemeClr val="bg1"/>
                </a:solidFill>
                <a:cs typeface="+mn-ea"/>
                <a:sym typeface="+mn-lt"/>
              </a:rPr>
              <a:t>卷四十</a:t>
            </a:r>
            <a:r>
              <a:rPr lang="en-US" altLang="zh-CN" sz="1400" spc="100" dirty="0">
                <a:solidFill>
                  <a:schemeClr val="bg1"/>
                </a:solidFill>
                <a:cs typeface="+mn-ea"/>
                <a:sym typeface="+mn-lt"/>
              </a:rPr>
              <a:t>《</a:t>
            </a:r>
            <a:r>
              <a:rPr lang="zh-CN" altLang="en-US" sz="1400" spc="100" dirty="0">
                <a:solidFill>
                  <a:schemeClr val="bg1"/>
                </a:solidFill>
                <a:cs typeface="+mn-ea"/>
                <a:sym typeface="+mn-lt"/>
              </a:rPr>
              <a:t>挥人</a:t>
            </a:r>
            <a:r>
              <a:rPr lang="en-US" altLang="zh-CN" sz="1400" spc="100" dirty="0">
                <a:solidFill>
                  <a:schemeClr val="bg1"/>
                </a:solidFill>
                <a:cs typeface="+mn-ea"/>
                <a:sym typeface="+mn-lt"/>
              </a:rPr>
              <a:t>》</a:t>
            </a:r>
            <a:r>
              <a:rPr lang="zh-CN" altLang="en-US" sz="1400" spc="100" dirty="0">
                <a:solidFill>
                  <a:schemeClr val="bg1"/>
                </a:solidFill>
                <a:cs typeface="+mn-ea"/>
                <a:sym typeface="+mn-lt"/>
              </a:rPr>
              <a:t>篇上说：“凡冒鼓必以启蛰之日。”注：“惊蛰，孟春之中也，蛰虫始闻雷声而动；鼓，所取象也；冒，蒙鼓以革。”可见不但百虫的生态与一年四季的运行相契合，万物之灵的人类也要顺应天时，凡事才能达到事半功倍之效。</a:t>
            </a:r>
            <a:endParaRPr lang="zh-CN" altLang="en-US" sz="1400" spc="100" dirty="0">
              <a:solidFill>
                <a:schemeClr val="bg1"/>
              </a:solidFill>
              <a:cs typeface="+mn-ea"/>
              <a:sym typeface="+mn-lt"/>
            </a:endParaRPr>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0778" t="20501" r="72030" b="63762"/>
          <a:stretch>
            <a:fillRect/>
          </a:stretch>
        </p:blipFill>
        <p:spPr>
          <a:xfrm flipH="1">
            <a:off x="5515275" y="1356165"/>
            <a:ext cx="1299410" cy="15987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惊蛰的习俗内容</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sp>
        <p:nvSpPr>
          <p:cNvPr id="5" name="矩形 4"/>
          <p:cNvSpPr/>
          <p:nvPr/>
        </p:nvSpPr>
        <p:spPr>
          <a:xfrm>
            <a:off x="5311170" y="2804175"/>
            <a:ext cx="1569660" cy="646331"/>
          </a:xfrm>
          <a:prstGeom prst="rect">
            <a:avLst/>
          </a:prstGeom>
        </p:spPr>
        <p:txBody>
          <a:bodyPr wrap="none">
            <a:spAutoFit/>
          </a:bodyPr>
          <a:lstStyle/>
          <a:p>
            <a:pPr algn="just"/>
            <a:r>
              <a:rPr lang="zh-CN" altLang="en-US" sz="3600" b="1" dirty="0">
                <a:solidFill>
                  <a:schemeClr val="bg1"/>
                </a:solidFill>
                <a:cs typeface="+mn-ea"/>
                <a:sym typeface="+mn-lt"/>
              </a:rPr>
              <a:t>打小人</a:t>
            </a:r>
            <a:endParaRPr lang="zh-CN" altLang="en-US" sz="3600" b="1" dirty="0">
              <a:solidFill>
                <a:schemeClr val="bg1"/>
              </a:solidFill>
              <a:cs typeface="+mn-ea"/>
              <a:sym typeface="+mn-lt"/>
            </a:endParaRPr>
          </a:p>
        </p:txBody>
      </p:sp>
      <p:sp>
        <p:nvSpPr>
          <p:cNvPr id="6" name="文本框 5"/>
          <p:cNvSpPr txBox="1"/>
          <p:nvPr/>
        </p:nvSpPr>
        <p:spPr>
          <a:xfrm>
            <a:off x="3791311" y="3361124"/>
            <a:ext cx="4609378" cy="377411"/>
          </a:xfrm>
          <a:prstGeom prst="rect">
            <a:avLst/>
          </a:prstGeom>
          <a:noFill/>
        </p:spPr>
        <p:txBody>
          <a:bodyPr wrap="square" rtlCol="0">
            <a:spAutoFit/>
          </a:bodyPr>
          <a:lstStyle/>
          <a:p>
            <a:pPr algn="dist">
              <a:lnSpc>
                <a:spcPct val="150000"/>
              </a:lnSpc>
            </a:pPr>
            <a:r>
              <a:rPr lang="zh-CN" altLang="en-US" sz="1400" spc="100" dirty="0">
                <a:solidFill>
                  <a:schemeClr val="bg1"/>
                </a:solidFill>
                <a:cs typeface="+mn-ea"/>
                <a:sym typeface="+mn-lt"/>
              </a:rPr>
              <a:t>古时有“打小人”的民俗活动</a:t>
            </a:r>
            <a:endParaRPr lang="zh-CN" altLang="en-US" sz="1400" spc="100" dirty="0">
              <a:solidFill>
                <a:schemeClr val="bg1"/>
              </a:solidFill>
              <a:cs typeface="+mn-ea"/>
              <a:sym typeface="+mn-lt"/>
            </a:endParaRPr>
          </a:p>
        </p:txBody>
      </p:sp>
      <p:sp>
        <p:nvSpPr>
          <p:cNvPr id="7" name="矩形 6"/>
          <p:cNvSpPr/>
          <p:nvPr/>
        </p:nvSpPr>
        <p:spPr>
          <a:xfrm>
            <a:off x="922867" y="4200838"/>
            <a:ext cx="10354733" cy="1505801"/>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1217159" y="4439590"/>
            <a:ext cx="9757682" cy="1061829"/>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香港、澳门一向有“打小人”的习俗。传说中白虎是口舌、是非之神，每年都会在这天出来觅食，犯之则在年内遭邪恶小人兴风作浪，阻挠前程发展，引致百般不顺。因此大家都要买份纸料，内含纸老虎、吉纸、小人纸等去“打小人”。</a:t>
            </a:r>
            <a:endParaRPr lang="zh-CN" altLang="en-US" sz="1400" spc="100" dirty="0">
              <a:solidFill>
                <a:schemeClr val="bg1"/>
              </a:solidFill>
              <a:cs typeface="+mn-ea"/>
              <a:sym typeface="+mn-lt"/>
            </a:endParaRPr>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0778" t="20501" r="72030" b="63762"/>
          <a:stretch>
            <a:fillRect/>
          </a:stretch>
        </p:blipFill>
        <p:spPr>
          <a:xfrm flipH="1">
            <a:off x="5515275" y="1356165"/>
            <a:ext cx="1299410" cy="15987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惊蛰的习俗内容</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sp>
        <p:nvSpPr>
          <p:cNvPr id="5" name="矩形 4"/>
          <p:cNvSpPr/>
          <p:nvPr/>
        </p:nvSpPr>
        <p:spPr>
          <a:xfrm>
            <a:off x="4387840" y="2804175"/>
            <a:ext cx="3416320" cy="646331"/>
          </a:xfrm>
          <a:prstGeom prst="rect">
            <a:avLst/>
          </a:prstGeom>
        </p:spPr>
        <p:txBody>
          <a:bodyPr wrap="none">
            <a:spAutoFit/>
          </a:bodyPr>
          <a:lstStyle/>
          <a:p>
            <a:pPr algn="just"/>
            <a:r>
              <a:rPr lang="zh-CN" altLang="en-US" sz="3600" b="1" dirty="0">
                <a:solidFill>
                  <a:schemeClr val="bg1"/>
                </a:solidFill>
                <a:cs typeface="+mn-ea"/>
                <a:sym typeface="+mn-lt"/>
              </a:rPr>
              <a:t>祭白虎化解是非</a:t>
            </a:r>
            <a:endParaRPr lang="zh-CN" altLang="en-US" sz="3600" b="1" dirty="0">
              <a:solidFill>
                <a:schemeClr val="bg1"/>
              </a:solidFill>
              <a:cs typeface="+mn-ea"/>
              <a:sym typeface="+mn-lt"/>
            </a:endParaRPr>
          </a:p>
        </p:txBody>
      </p:sp>
      <p:sp>
        <p:nvSpPr>
          <p:cNvPr id="6" name="文本框 5"/>
          <p:cNvSpPr txBox="1"/>
          <p:nvPr/>
        </p:nvSpPr>
        <p:spPr>
          <a:xfrm>
            <a:off x="3791311" y="3361124"/>
            <a:ext cx="4609378" cy="377411"/>
          </a:xfrm>
          <a:prstGeom prst="rect">
            <a:avLst/>
          </a:prstGeom>
          <a:noFill/>
        </p:spPr>
        <p:txBody>
          <a:bodyPr wrap="square" rtlCol="0">
            <a:spAutoFit/>
          </a:bodyPr>
          <a:lstStyle/>
          <a:p>
            <a:pPr algn="dist">
              <a:lnSpc>
                <a:spcPct val="150000"/>
              </a:lnSpc>
            </a:pPr>
            <a:r>
              <a:rPr lang="zh-CN" altLang="en-US" sz="1400" spc="100" dirty="0">
                <a:solidFill>
                  <a:schemeClr val="bg1"/>
                </a:solidFill>
                <a:cs typeface="+mn-ea"/>
                <a:sym typeface="+mn-lt"/>
              </a:rPr>
              <a:t>古时有“祭白虎化解是非”的民俗活动</a:t>
            </a:r>
            <a:endParaRPr lang="zh-CN" altLang="en-US" sz="1400" spc="100" dirty="0">
              <a:solidFill>
                <a:schemeClr val="bg1"/>
              </a:solidFill>
              <a:cs typeface="+mn-ea"/>
              <a:sym typeface="+mn-lt"/>
            </a:endParaRPr>
          </a:p>
        </p:txBody>
      </p:sp>
      <p:sp>
        <p:nvSpPr>
          <p:cNvPr id="7" name="矩形 6"/>
          <p:cNvSpPr/>
          <p:nvPr/>
        </p:nvSpPr>
        <p:spPr>
          <a:xfrm>
            <a:off x="922867" y="4200838"/>
            <a:ext cx="10354733" cy="1505801"/>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1217159" y="4525745"/>
            <a:ext cx="9757682"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在广东一带民间有在惊蛰“祭白虎化解是非”的说法，据称白虎为口舌之神，每年会在这天出来觅食，开口伤人，所谓“祭白虎”，便是祭拜用绘制黄色黑斑纹的纸老虎。</a:t>
            </a:r>
            <a:endParaRPr lang="zh-CN" altLang="en-US" sz="1400" spc="100" dirty="0">
              <a:solidFill>
                <a:schemeClr val="bg1"/>
              </a:solidFill>
              <a:cs typeface="+mn-ea"/>
              <a:sym typeface="+mn-lt"/>
            </a:endParaRPr>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0778" t="20501" r="72030" b="63762"/>
          <a:stretch>
            <a:fillRect/>
          </a:stretch>
        </p:blipFill>
        <p:spPr>
          <a:xfrm flipH="1">
            <a:off x="5515275" y="1356165"/>
            <a:ext cx="1299410" cy="15987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20897" t="21652" r="65524" b="63748"/>
          <a:stretch>
            <a:fillRect/>
          </a:stretch>
        </p:blipFill>
        <p:spPr>
          <a:xfrm>
            <a:off x="3560212" y="1748019"/>
            <a:ext cx="2403465" cy="1452830"/>
          </a:xfrm>
          <a:prstGeom prst="rect">
            <a:avLst/>
          </a:prstGeom>
        </p:spPr>
      </p:pic>
      <p:sp>
        <p:nvSpPr>
          <p:cNvPr id="23" name="文本框 22"/>
          <p:cNvSpPr txBox="1"/>
          <p:nvPr/>
        </p:nvSpPr>
        <p:spPr>
          <a:xfrm>
            <a:off x="3265559" y="3485812"/>
            <a:ext cx="5604874" cy="830997"/>
          </a:xfrm>
          <a:prstGeom prst="rect">
            <a:avLst/>
          </a:prstGeom>
          <a:noFill/>
        </p:spPr>
        <p:txBody>
          <a:bodyPr wrap="square" rtlCol="0">
            <a:spAutoFit/>
          </a:bodyPr>
          <a:lstStyle/>
          <a:p>
            <a:pPr algn="dist"/>
            <a:r>
              <a:rPr lang="zh-CN" altLang="en-US" sz="4800" b="1" dirty="0">
                <a:solidFill>
                  <a:schemeClr val="bg1"/>
                </a:solidFill>
                <a:effectLst>
                  <a:outerShdw blurRad="63500" sx="102000" sy="102000" algn="ctr" rotWithShape="0">
                    <a:prstClr val="black">
                      <a:alpha val="40000"/>
                    </a:prstClr>
                  </a:outerShdw>
                </a:effectLst>
                <a:cs typeface="+mn-ea"/>
                <a:sym typeface="+mn-lt"/>
              </a:rPr>
              <a:t>惊蛰的气象变化</a:t>
            </a:r>
            <a:endParaRPr lang="zh-CN" altLang="en-US" sz="4800" b="1" dirty="0">
              <a:solidFill>
                <a:schemeClr val="bg1"/>
              </a:solidFill>
              <a:effectLst>
                <a:outerShdw blurRad="63500" sx="102000" sy="102000" algn="ctr" rotWithShape="0">
                  <a:prstClr val="black">
                    <a:alpha val="40000"/>
                  </a:prstClr>
                </a:outerShdw>
              </a:effectLst>
              <a:cs typeface="+mn-ea"/>
              <a:sym typeface="+mn-lt"/>
            </a:endParaRPr>
          </a:p>
        </p:txBody>
      </p:sp>
      <p:sp>
        <p:nvSpPr>
          <p:cNvPr id="24" name="文本框 23"/>
          <p:cNvSpPr txBox="1"/>
          <p:nvPr/>
        </p:nvSpPr>
        <p:spPr>
          <a:xfrm>
            <a:off x="4405686" y="2164516"/>
            <a:ext cx="3380628" cy="923330"/>
          </a:xfrm>
          <a:prstGeom prst="rect">
            <a:avLst/>
          </a:prstGeom>
          <a:noFill/>
        </p:spPr>
        <p:txBody>
          <a:bodyPr wrap="square" rtlCol="0">
            <a:spAutoFit/>
          </a:bodyPr>
          <a:lstStyle/>
          <a:p>
            <a:pPr algn="ctr"/>
            <a:r>
              <a:rPr lang="zh-CN" altLang="en-US" sz="5400" b="1" dirty="0">
                <a:solidFill>
                  <a:schemeClr val="bg1"/>
                </a:solidFill>
                <a:effectLst>
                  <a:outerShdw blurRad="63500" sx="102000" sy="102000" algn="ctr" rotWithShape="0">
                    <a:prstClr val="black">
                      <a:alpha val="40000"/>
                    </a:prstClr>
                  </a:outerShdw>
                </a:effectLst>
                <a:cs typeface="+mn-ea"/>
                <a:sym typeface="+mn-lt"/>
              </a:rPr>
              <a:t>第三部分</a:t>
            </a:r>
            <a:endParaRPr lang="zh-CN" altLang="en-US" sz="5400" b="1" dirty="0">
              <a:solidFill>
                <a:schemeClr val="bg1"/>
              </a:solidFill>
              <a:effectLst>
                <a:outerShdw blurRad="63500" sx="102000" sy="102000" algn="ctr" rotWithShape="0">
                  <a:prstClr val="black">
                    <a:alpha val="40000"/>
                  </a:prstClr>
                </a:outerShdw>
              </a:effectLst>
              <a:cs typeface="+mn-ea"/>
              <a:sym typeface="+mn-lt"/>
            </a:endParaRPr>
          </a:p>
        </p:txBody>
      </p:sp>
      <p:grpSp>
        <p:nvGrpSpPr>
          <p:cNvPr id="26" name="组合 25"/>
          <p:cNvGrpSpPr/>
          <p:nvPr/>
        </p:nvGrpSpPr>
        <p:grpSpPr>
          <a:xfrm>
            <a:off x="4761945" y="6189959"/>
            <a:ext cx="2668109" cy="338555"/>
            <a:chOff x="4761945" y="6215860"/>
            <a:chExt cx="2668109" cy="338555"/>
          </a:xfrm>
        </p:grpSpPr>
        <p:grpSp>
          <p:nvGrpSpPr>
            <p:cNvPr id="27" name="组合 26"/>
            <p:cNvGrpSpPr/>
            <p:nvPr/>
          </p:nvGrpSpPr>
          <p:grpSpPr>
            <a:xfrm>
              <a:off x="4761945" y="6215860"/>
              <a:ext cx="2668109" cy="338555"/>
              <a:chOff x="4470554" y="6215860"/>
              <a:chExt cx="3250890" cy="338555"/>
            </a:xfrm>
          </p:grpSpPr>
          <p:sp>
            <p:nvSpPr>
              <p:cNvPr id="30" name="矩形 29"/>
              <p:cNvSpPr/>
              <p:nvPr/>
            </p:nvSpPr>
            <p:spPr>
              <a:xfrm>
                <a:off x="6106463" y="6215860"/>
                <a:ext cx="1614981" cy="3385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4470554" y="6215860"/>
                <a:ext cx="3250890" cy="3385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文本框 27"/>
            <p:cNvSpPr txBox="1"/>
            <p:nvPr/>
          </p:nvSpPr>
          <p:spPr>
            <a:xfrm>
              <a:off x="4798537"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sp>
          <p:nvSpPr>
            <p:cNvPr id="29" name="文本框 28"/>
            <p:cNvSpPr txBox="1"/>
            <p:nvPr/>
          </p:nvSpPr>
          <p:spPr>
            <a:xfrm>
              <a:off x="6131591"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汇报人</a:t>
              </a:r>
              <a:endParaRPr lang="zh-CN" altLang="en-US" sz="1400" dirty="0">
                <a:solidFill>
                  <a:schemeClr val="bg1"/>
                </a:solidFill>
                <a:cs typeface="+mn-ea"/>
                <a:sym typeface="+mn-lt"/>
              </a:endParaRPr>
            </a:p>
          </p:txBody>
        </p:sp>
      </p:gr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064" y="242904"/>
            <a:ext cx="945873" cy="5795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惊蛰的气象变化</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grpSp>
        <p:nvGrpSpPr>
          <p:cNvPr id="5" name="组合 4"/>
          <p:cNvGrpSpPr/>
          <p:nvPr/>
        </p:nvGrpSpPr>
        <p:grpSpPr>
          <a:xfrm>
            <a:off x="4882099" y="4336348"/>
            <a:ext cx="792103" cy="792103"/>
            <a:chOff x="3112801" y="2243438"/>
            <a:chExt cx="792103" cy="792103"/>
          </a:xfrm>
          <a:solidFill>
            <a:srgbClr val="2FBF8C"/>
          </a:solidFill>
        </p:grpSpPr>
        <p:sp>
          <p:nvSpPr>
            <p:cNvPr id="6" name="椭圆 5"/>
            <p:cNvSpPr/>
            <p:nvPr/>
          </p:nvSpPr>
          <p:spPr>
            <a:xfrm>
              <a:off x="3112801" y="2243438"/>
              <a:ext cx="792103" cy="79210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nvGrpSpPr>
            <p:cNvPr id="7" name="Google Shape;1002;p32"/>
            <p:cNvGrpSpPr/>
            <p:nvPr/>
          </p:nvGrpSpPr>
          <p:grpSpPr>
            <a:xfrm>
              <a:off x="3380528" y="2489465"/>
              <a:ext cx="256648" cy="300047"/>
              <a:chOff x="-48237000" y="2342650"/>
              <a:chExt cx="256800" cy="300225"/>
            </a:xfrm>
            <a:grpFill/>
          </p:grpSpPr>
          <p:sp>
            <p:nvSpPr>
              <p:cNvPr id="8" name="Google Shape;1003;p32"/>
              <p:cNvSpPr/>
              <p:nvPr/>
            </p:nvSpPr>
            <p:spPr>
              <a:xfrm>
                <a:off x="-48237000" y="2342650"/>
                <a:ext cx="256800" cy="300225"/>
              </a:xfrm>
              <a:custGeom>
                <a:avLst/>
                <a:gdLst/>
                <a:ahLst/>
                <a:cxnLst/>
                <a:rect l="l" t="t" r="r" b="b"/>
                <a:pathLst>
                  <a:path w="10272" h="12009" extrusionOk="0">
                    <a:moveTo>
                      <a:pt x="4507" y="679"/>
                    </a:moveTo>
                    <a:cubicBezTo>
                      <a:pt x="4774" y="679"/>
                      <a:pt x="5048" y="706"/>
                      <a:pt x="5325" y="762"/>
                    </a:cubicBezTo>
                    <a:cubicBezTo>
                      <a:pt x="6774" y="1077"/>
                      <a:pt x="7940" y="2274"/>
                      <a:pt x="8255" y="3723"/>
                    </a:cubicBezTo>
                    <a:cubicBezTo>
                      <a:pt x="8381" y="4227"/>
                      <a:pt x="8381" y="4763"/>
                      <a:pt x="8318" y="5267"/>
                    </a:cubicBezTo>
                    <a:cubicBezTo>
                      <a:pt x="8318" y="5330"/>
                      <a:pt x="8318" y="5424"/>
                      <a:pt x="8350" y="5487"/>
                    </a:cubicBezTo>
                    <a:lnTo>
                      <a:pt x="9263" y="7220"/>
                    </a:lnTo>
                    <a:cubicBezTo>
                      <a:pt x="9389" y="7441"/>
                      <a:pt x="9232" y="7756"/>
                      <a:pt x="8980" y="7756"/>
                    </a:cubicBezTo>
                    <a:lnTo>
                      <a:pt x="8034" y="7756"/>
                    </a:lnTo>
                    <a:cubicBezTo>
                      <a:pt x="7845" y="7756"/>
                      <a:pt x="7688" y="7913"/>
                      <a:pt x="7688" y="8102"/>
                    </a:cubicBezTo>
                    <a:lnTo>
                      <a:pt x="7688" y="9867"/>
                    </a:lnTo>
                    <a:lnTo>
                      <a:pt x="5892" y="9867"/>
                    </a:lnTo>
                    <a:cubicBezTo>
                      <a:pt x="5703" y="9867"/>
                      <a:pt x="5546" y="10024"/>
                      <a:pt x="5546" y="10213"/>
                    </a:cubicBezTo>
                    <a:lnTo>
                      <a:pt x="5546" y="11284"/>
                    </a:lnTo>
                    <a:lnTo>
                      <a:pt x="2049" y="11284"/>
                    </a:lnTo>
                    <a:lnTo>
                      <a:pt x="2049" y="7693"/>
                    </a:lnTo>
                    <a:cubicBezTo>
                      <a:pt x="2049" y="7598"/>
                      <a:pt x="2017" y="7504"/>
                      <a:pt x="1923" y="7441"/>
                    </a:cubicBezTo>
                    <a:cubicBezTo>
                      <a:pt x="1103" y="6685"/>
                      <a:pt x="631" y="5645"/>
                      <a:pt x="631" y="4542"/>
                    </a:cubicBezTo>
                    <a:cubicBezTo>
                      <a:pt x="631" y="2387"/>
                      <a:pt x="2372" y="679"/>
                      <a:pt x="4507" y="679"/>
                    </a:cubicBezTo>
                    <a:close/>
                    <a:moveTo>
                      <a:pt x="4570" y="0"/>
                    </a:moveTo>
                    <a:cubicBezTo>
                      <a:pt x="2059" y="0"/>
                      <a:pt x="1" y="1999"/>
                      <a:pt x="1" y="4542"/>
                    </a:cubicBezTo>
                    <a:cubicBezTo>
                      <a:pt x="1" y="5802"/>
                      <a:pt x="505" y="7000"/>
                      <a:pt x="1418" y="7850"/>
                    </a:cubicBezTo>
                    <a:lnTo>
                      <a:pt x="1418" y="11631"/>
                    </a:lnTo>
                    <a:cubicBezTo>
                      <a:pt x="1418" y="11851"/>
                      <a:pt x="1576" y="12009"/>
                      <a:pt x="1765" y="12009"/>
                    </a:cubicBezTo>
                    <a:lnTo>
                      <a:pt x="5987" y="12009"/>
                    </a:lnTo>
                    <a:cubicBezTo>
                      <a:pt x="6176" y="12009"/>
                      <a:pt x="6333" y="11851"/>
                      <a:pt x="6333" y="11631"/>
                    </a:cubicBezTo>
                    <a:lnTo>
                      <a:pt x="6333" y="10591"/>
                    </a:lnTo>
                    <a:lnTo>
                      <a:pt x="8097" y="10591"/>
                    </a:lnTo>
                    <a:cubicBezTo>
                      <a:pt x="8287" y="10591"/>
                      <a:pt x="8444" y="10434"/>
                      <a:pt x="8444" y="10213"/>
                    </a:cubicBezTo>
                    <a:lnTo>
                      <a:pt x="8444" y="8449"/>
                    </a:lnTo>
                    <a:lnTo>
                      <a:pt x="9043" y="8449"/>
                    </a:lnTo>
                    <a:cubicBezTo>
                      <a:pt x="9799" y="8417"/>
                      <a:pt x="10271" y="7598"/>
                      <a:pt x="9925" y="6874"/>
                    </a:cubicBezTo>
                    <a:lnTo>
                      <a:pt x="9043" y="5267"/>
                    </a:lnTo>
                    <a:cubicBezTo>
                      <a:pt x="9137" y="4700"/>
                      <a:pt x="9137" y="4164"/>
                      <a:pt x="9011" y="3597"/>
                    </a:cubicBezTo>
                    <a:cubicBezTo>
                      <a:pt x="8665" y="1864"/>
                      <a:pt x="7247" y="510"/>
                      <a:pt x="5546" y="100"/>
                    </a:cubicBezTo>
                    <a:cubicBezTo>
                      <a:pt x="5215" y="33"/>
                      <a:pt x="4889" y="0"/>
                      <a:pt x="4570"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9" name="Google Shape;1004;p32"/>
              <p:cNvSpPr/>
              <p:nvPr/>
            </p:nvSpPr>
            <p:spPr>
              <a:xfrm>
                <a:off x="-48195250" y="2377425"/>
                <a:ext cx="144150" cy="140225"/>
              </a:xfrm>
              <a:custGeom>
                <a:avLst/>
                <a:gdLst/>
                <a:ahLst/>
                <a:cxnLst/>
                <a:rect l="l" t="t" r="r" b="b"/>
                <a:pathLst>
                  <a:path w="5766" h="5609" extrusionOk="0">
                    <a:moveTo>
                      <a:pt x="3214" y="757"/>
                    </a:moveTo>
                    <a:lnTo>
                      <a:pt x="3214" y="883"/>
                    </a:lnTo>
                    <a:cubicBezTo>
                      <a:pt x="3214" y="1040"/>
                      <a:pt x="3277" y="1135"/>
                      <a:pt x="3435" y="1198"/>
                    </a:cubicBezTo>
                    <a:cubicBezTo>
                      <a:pt x="3624" y="1261"/>
                      <a:pt x="3844" y="1387"/>
                      <a:pt x="4002" y="1513"/>
                    </a:cubicBezTo>
                    <a:cubicBezTo>
                      <a:pt x="4061" y="1553"/>
                      <a:pt x="4146" y="1593"/>
                      <a:pt x="4233" y="1593"/>
                    </a:cubicBezTo>
                    <a:cubicBezTo>
                      <a:pt x="4283" y="1593"/>
                      <a:pt x="4333" y="1579"/>
                      <a:pt x="4380" y="1545"/>
                    </a:cubicBezTo>
                    <a:lnTo>
                      <a:pt x="4506" y="1482"/>
                    </a:lnTo>
                    <a:lnTo>
                      <a:pt x="4852" y="2049"/>
                    </a:lnTo>
                    <a:lnTo>
                      <a:pt x="4726" y="2143"/>
                    </a:lnTo>
                    <a:cubicBezTo>
                      <a:pt x="4632" y="2206"/>
                      <a:pt x="4537" y="2364"/>
                      <a:pt x="4569" y="2490"/>
                    </a:cubicBezTo>
                    <a:cubicBezTo>
                      <a:pt x="4632" y="2710"/>
                      <a:pt x="4632" y="2899"/>
                      <a:pt x="4569" y="3120"/>
                    </a:cubicBezTo>
                    <a:cubicBezTo>
                      <a:pt x="4537" y="3277"/>
                      <a:pt x="4632" y="3403"/>
                      <a:pt x="4726" y="3466"/>
                    </a:cubicBezTo>
                    <a:lnTo>
                      <a:pt x="4852" y="3561"/>
                    </a:lnTo>
                    <a:lnTo>
                      <a:pt x="4506" y="4159"/>
                    </a:lnTo>
                    <a:lnTo>
                      <a:pt x="4380" y="4065"/>
                    </a:lnTo>
                    <a:cubicBezTo>
                      <a:pt x="4323" y="4037"/>
                      <a:pt x="4260" y="4021"/>
                      <a:pt x="4199" y="4021"/>
                    </a:cubicBezTo>
                    <a:cubicBezTo>
                      <a:pt x="4125" y="4021"/>
                      <a:pt x="4054" y="4044"/>
                      <a:pt x="4002" y="4096"/>
                    </a:cubicBezTo>
                    <a:cubicBezTo>
                      <a:pt x="3844" y="4254"/>
                      <a:pt x="3624" y="4348"/>
                      <a:pt x="3435" y="4411"/>
                    </a:cubicBezTo>
                    <a:cubicBezTo>
                      <a:pt x="3277" y="4475"/>
                      <a:pt x="3214" y="4632"/>
                      <a:pt x="3214" y="4727"/>
                    </a:cubicBezTo>
                    <a:lnTo>
                      <a:pt x="3214" y="4853"/>
                    </a:lnTo>
                    <a:lnTo>
                      <a:pt x="2489" y="4853"/>
                    </a:lnTo>
                    <a:lnTo>
                      <a:pt x="2489" y="4727"/>
                    </a:lnTo>
                    <a:cubicBezTo>
                      <a:pt x="2489" y="4569"/>
                      <a:pt x="2426" y="4475"/>
                      <a:pt x="2269" y="4411"/>
                    </a:cubicBezTo>
                    <a:cubicBezTo>
                      <a:pt x="2048" y="4348"/>
                      <a:pt x="1859" y="4222"/>
                      <a:pt x="1702" y="4096"/>
                    </a:cubicBezTo>
                    <a:cubicBezTo>
                      <a:pt x="1622" y="4057"/>
                      <a:pt x="1530" y="4017"/>
                      <a:pt x="1449" y="4017"/>
                    </a:cubicBezTo>
                    <a:cubicBezTo>
                      <a:pt x="1402" y="4017"/>
                      <a:pt x="1358" y="4030"/>
                      <a:pt x="1324" y="4065"/>
                    </a:cubicBezTo>
                    <a:lnTo>
                      <a:pt x="1198" y="4159"/>
                    </a:lnTo>
                    <a:lnTo>
                      <a:pt x="851" y="3561"/>
                    </a:lnTo>
                    <a:lnTo>
                      <a:pt x="946" y="3466"/>
                    </a:lnTo>
                    <a:cubicBezTo>
                      <a:pt x="1072" y="3403"/>
                      <a:pt x="1166" y="3246"/>
                      <a:pt x="1103" y="3120"/>
                    </a:cubicBezTo>
                    <a:cubicBezTo>
                      <a:pt x="1072" y="2899"/>
                      <a:pt x="1072" y="2710"/>
                      <a:pt x="1103" y="2490"/>
                    </a:cubicBezTo>
                    <a:cubicBezTo>
                      <a:pt x="1166" y="2332"/>
                      <a:pt x="1072" y="2206"/>
                      <a:pt x="946" y="2143"/>
                    </a:cubicBezTo>
                    <a:lnTo>
                      <a:pt x="851" y="2049"/>
                    </a:lnTo>
                    <a:lnTo>
                      <a:pt x="1198" y="1482"/>
                    </a:lnTo>
                    <a:lnTo>
                      <a:pt x="1324" y="1545"/>
                    </a:lnTo>
                    <a:cubicBezTo>
                      <a:pt x="1366" y="1573"/>
                      <a:pt x="1421" y="1588"/>
                      <a:pt x="1481" y="1588"/>
                    </a:cubicBezTo>
                    <a:cubicBezTo>
                      <a:pt x="1553" y="1588"/>
                      <a:pt x="1632" y="1565"/>
                      <a:pt x="1702" y="1513"/>
                    </a:cubicBezTo>
                    <a:cubicBezTo>
                      <a:pt x="1859" y="1356"/>
                      <a:pt x="2048" y="1261"/>
                      <a:pt x="2269" y="1198"/>
                    </a:cubicBezTo>
                    <a:cubicBezTo>
                      <a:pt x="2426" y="1135"/>
                      <a:pt x="2489" y="977"/>
                      <a:pt x="2489" y="883"/>
                    </a:cubicBezTo>
                    <a:lnTo>
                      <a:pt x="2489" y="757"/>
                    </a:lnTo>
                    <a:close/>
                    <a:moveTo>
                      <a:pt x="2174" y="1"/>
                    </a:moveTo>
                    <a:cubicBezTo>
                      <a:pt x="1985" y="1"/>
                      <a:pt x="1828" y="158"/>
                      <a:pt x="1828" y="379"/>
                    </a:cubicBezTo>
                    <a:lnTo>
                      <a:pt x="1828" y="599"/>
                    </a:lnTo>
                    <a:cubicBezTo>
                      <a:pt x="1702" y="631"/>
                      <a:pt x="1576" y="725"/>
                      <a:pt x="1513" y="788"/>
                    </a:cubicBezTo>
                    <a:lnTo>
                      <a:pt x="1324" y="694"/>
                    </a:lnTo>
                    <a:cubicBezTo>
                      <a:pt x="1265" y="658"/>
                      <a:pt x="1192" y="641"/>
                      <a:pt x="1122" y="641"/>
                    </a:cubicBezTo>
                    <a:cubicBezTo>
                      <a:pt x="1004" y="641"/>
                      <a:pt x="890" y="690"/>
                      <a:pt x="851" y="788"/>
                    </a:cubicBezTo>
                    <a:lnTo>
                      <a:pt x="126" y="2017"/>
                    </a:lnTo>
                    <a:cubicBezTo>
                      <a:pt x="63" y="2175"/>
                      <a:pt x="95" y="2427"/>
                      <a:pt x="253" y="2490"/>
                    </a:cubicBezTo>
                    <a:lnTo>
                      <a:pt x="442" y="2616"/>
                    </a:lnTo>
                    <a:lnTo>
                      <a:pt x="442" y="2994"/>
                    </a:lnTo>
                    <a:lnTo>
                      <a:pt x="253" y="3120"/>
                    </a:lnTo>
                    <a:cubicBezTo>
                      <a:pt x="95" y="3214"/>
                      <a:pt x="0" y="3435"/>
                      <a:pt x="126" y="3592"/>
                    </a:cubicBezTo>
                    <a:lnTo>
                      <a:pt x="851" y="4821"/>
                    </a:lnTo>
                    <a:cubicBezTo>
                      <a:pt x="894" y="4928"/>
                      <a:pt x="1024" y="4991"/>
                      <a:pt x="1152" y="4991"/>
                    </a:cubicBezTo>
                    <a:cubicBezTo>
                      <a:pt x="1213" y="4991"/>
                      <a:pt x="1273" y="4977"/>
                      <a:pt x="1324" y="4947"/>
                    </a:cubicBezTo>
                    <a:lnTo>
                      <a:pt x="1513" y="4821"/>
                    </a:lnTo>
                    <a:cubicBezTo>
                      <a:pt x="1639" y="4884"/>
                      <a:pt x="1733" y="4979"/>
                      <a:pt x="1828" y="5010"/>
                    </a:cubicBezTo>
                    <a:lnTo>
                      <a:pt x="1828" y="5262"/>
                    </a:lnTo>
                    <a:cubicBezTo>
                      <a:pt x="1828" y="5451"/>
                      <a:pt x="1985" y="5609"/>
                      <a:pt x="2174" y="5609"/>
                    </a:cubicBezTo>
                    <a:lnTo>
                      <a:pt x="3592" y="5609"/>
                    </a:lnTo>
                    <a:cubicBezTo>
                      <a:pt x="3781" y="5609"/>
                      <a:pt x="3939" y="5451"/>
                      <a:pt x="3939" y="5262"/>
                    </a:cubicBezTo>
                    <a:lnTo>
                      <a:pt x="3939" y="5010"/>
                    </a:lnTo>
                    <a:cubicBezTo>
                      <a:pt x="4065" y="4979"/>
                      <a:pt x="4191" y="4884"/>
                      <a:pt x="4254" y="4821"/>
                    </a:cubicBezTo>
                    <a:lnTo>
                      <a:pt x="4474" y="4947"/>
                    </a:lnTo>
                    <a:cubicBezTo>
                      <a:pt x="4524" y="4967"/>
                      <a:pt x="4580" y="4978"/>
                      <a:pt x="4637" y="4978"/>
                    </a:cubicBezTo>
                    <a:cubicBezTo>
                      <a:pt x="4759" y="4978"/>
                      <a:pt x="4882" y="4929"/>
                      <a:pt x="4947" y="4821"/>
                    </a:cubicBezTo>
                    <a:lnTo>
                      <a:pt x="5640" y="3592"/>
                    </a:lnTo>
                    <a:cubicBezTo>
                      <a:pt x="5734" y="3435"/>
                      <a:pt x="5671" y="3214"/>
                      <a:pt x="5514" y="3120"/>
                    </a:cubicBezTo>
                    <a:lnTo>
                      <a:pt x="5325" y="2994"/>
                    </a:lnTo>
                    <a:lnTo>
                      <a:pt x="5325" y="2616"/>
                    </a:lnTo>
                    <a:lnTo>
                      <a:pt x="5514" y="2490"/>
                    </a:lnTo>
                    <a:cubicBezTo>
                      <a:pt x="5671" y="2427"/>
                      <a:pt x="5766" y="2206"/>
                      <a:pt x="5640" y="2017"/>
                    </a:cubicBezTo>
                    <a:lnTo>
                      <a:pt x="4947" y="788"/>
                    </a:lnTo>
                    <a:cubicBezTo>
                      <a:pt x="4887" y="689"/>
                      <a:pt x="4777" y="627"/>
                      <a:pt x="4664" y="627"/>
                    </a:cubicBezTo>
                    <a:cubicBezTo>
                      <a:pt x="4598" y="627"/>
                      <a:pt x="4532" y="648"/>
                      <a:pt x="4474" y="694"/>
                    </a:cubicBezTo>
                    <a:lnTo>
                      <a:pt x="4254" y="788"/>
                    </a:lnTo>
                    <a:cubicBezTo>
                      <a:pt x="4159" y="725"/>
                      <a:pt x="4033" y="631"/>
                      <a:pt x="3939" y="599"/>
                    </a:cubicBezTo>
                    <a:lnTo>
                      <a:pt x="3939" y="379"/>
                    </a:lnTo>
                    <a:cubicBezTo>
                      <a:pt x="3939" y="158"/>
                      <a:pt x="3781" y="1"/>
                      <a:pt x="359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10" name="Google Shape;1005;p32"/>
              <p:cNvSpPr/>
              <p:nvPr/>
            </p:nvSpPr>
            <p:spPr>
              <a:xfrm>
                <a:off x="-48150350" y="2422325"/>
                <a:ext cx="52775" cy="52800"/>
              </a:xfrm>
              <a:custGeom>
                <a:avLst/>
                <a:gdLst/>
                <a:ahLst/>
                <a:cxnLst/>
                <a:rect l="l" t="t" r="r" b="b"/>
                <a:pathLst>
                  <a:path w="2111" h="2112" extrusionOk="0">
                    <a:moveTo>
                      <a:pt x="1040" y="662"/>
                    </a:moveTo>
                    <a:cubicBezTo>
                      <a:pt x="1260" y="662"/>
                      <a:pt x="1418" y="820"/>
                      <a:pt x="1418" y="1009"/>
                    </a:cubicBezTo>
                    <a:cubicBezTo>
                      <a:pt x="1418" y="1198"/>
                      <a:pt x="1260" y="1355"/>
                      <a:pt x="1040" y="1355"/>
                    </a:cubicBezTo>
                    <a:cubicBezTo>
                      <a:pt x="851" y="1355"/>
                      <a:pt x="693" y="1198"/>
                      <a:pt x="693" y="1009"/>
                    </a:cubicBezTo>
                    <a:cubicBezTo>
                      <a:pt x="693" y="820"/>
                      <a:pt x="851" y="662"/>
                      <a:pt x="1040" y="662"/>
                    </a:cubicBezTo>
                    <a:close/>
                    <a:moveTo>
                      <a:pt x="1040" y="1"/>
                    </a:moveTo>
                    <a:cubicBezTo>
                      <a:pt x="473" y="1"/>
                      <a:pt x="0" y="473"/>
                      <a:pt x="0" y="1040"/>
                    </a:cubicBezTo>
                    <a:cubicBezTo>
                      <a:pt x="0" y="1639"/>
                      <a:pt x="473" y="2111"/>
                      <a:pt x="1040" y="2111"/>
                    </a:cubicBezTo>
                    <a:cubicBezTo>
                      <a:pt x="1639" y="2111"/>
                      <a:pt x="2111" y="1639"/>
                      <a:pt x="2111" y="1040"/>
                    </a:cubicBezTo>
                    <a:cubicBezTo>
                      <a:pt x="2111" y="473"/>
                      <a:pt x="1639" y="1"/>
                      <a:pt x="1040"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grpSp>
      </p:grpSp>
      <p:grpSp>
        <p:nvGrpSpPr>
          <p:cNvPr id="11" name="组合 10"/>
          <p:cNvGrpSpPr/>
          <p:nvPr/>
        </p:nvGrpSpPr>
        <p:grpSpPr>
          <a:xfrm>
            <a:off x="4845925" y="2727688"/>
            <a:ext cx="792103" cy="792103"/>
            <a:chOff x="4961428" y="2243438"/>
            <a:chExt cx="792103" cy="792103"/>
          </a:xfrm>
          <a:solidFill>
            <a:srgbClr val="2FBF8C"/>
          </a:solidFill>
        </p:grpSpPr>
        <p:sp>
          <p:nvSpPr>
            <p:cNvPr id="12" name="椭圆 11"/>
            <p:cNvSpPr/>
            <p:nvPr/>
          </p:nvSpPr>
          <p:spPr>
            <a:xfrm>
              <a:off x="4961428" y="2243438"/>
              <a:ext cx="792103" cy="79210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3" name="Google Shape;973;p32"/>
            <p:cNvSpPr/>
            <p:nvPr/>
          </p:nvSpPr>
          <p:spPr>
            <a:xfrm>
              <a:off x="5246588" y="2511783"/>
              <a:ext cx="294133" cy="292603"/>
            </a:xfrm>
            <a:custGeom>
              <a:avLst/>
              <a:gdLst/>
              <a:ahLst/>
              <a:cxnLst/>
              <a:rect l="l" t="t" r="r" b="b"/>
              <a:pathLst>
                <a:path w="11909" h="11847" extrusionOk="0">
                  <a:moveTo>
                    <a:pt x="3560" y="2647"/>
                  </a:moveTo>
                  <a:lnTo>
                    <a:pt x="3560" y="3561"/>
                  </a:lnTo>
                  <a:lnTo>
                    <a:pt x="2615" y="3561"/>
                  </a:lnTo>
                  <a:lnTo>
                    <a:pt x="3560" y="2647"/>
                  </a:lnTo>
                  <a:close/>
                  <a:moveTo>
                    <a:pt x="6616" y="4222"/>
                  </a:moveTo>
                  <a:cubicBezTo>
                    <a:pt x="7971" y="4285"/>
                    <a:pt x="9074" y="5325"/>
                    <a:pt x="9074" y="6680"/>
                  </a:cubicBezTo>
                  <a:cubicBezTo>
                    <a:pt x="9074" y="8003"/>
                    <a:pt x="7971" y="9106"/>
                    <a:pt x="6616" y="9106"/>
                  </a:cubicBezTo>
                  <a:cubicBezTo>
                    <a:pt x="5293" y="9106"/>
                    <a:pt x="4190" y="8003"/>
                    <a:pt x="4190" y="6680"/>
                  </a:cubicBezTo>
                  <a:cubicBezTo>
                    <a:pt x="4190" y="5325"/>
                    <a:pt x="5293" y="4222"/>
                    <a:pt x="6616" y="4222"/>
                  </a:cubicBezTo>
                  <a:close/>
                  <a:moveTo>
                    <a:pt x="7687" y="757"/>
                  </a:moveTo>
                  <a:lnTo>
                    <a:pt x="7687" y="1513"/>
                  </a:lnTo>
                  <a:lnTo>
                    <a:pt x="3875" y="1513"/>
                  </a:lnTo>
                  <a:cubicBezTo>
                    <a:pt x="3781" y="1513"/>
                    <a:pt x="3655" y="1544"/>
                    <a:pt x="3623" y="1639"/>
                  </a:cubicBezTo>
                  <a:lnTo>
                    <a:pt x="1512" y="3718"/>
                  </a:lnTo>
                  <a:cubicBezTo>
                    <a:pt x="1418" y="3813"/>
                    <a:pt x="1386" y="3876"/>
                    <a:pt x="1386" y="3939"/>
                  </a:cubicBezTo>
                  <a:lnTo>
                    <a:pt x="1386" y="9862"/>
                  </a:lnTo>
                  <a:lnTo>
                    <a:pt x="662" y="9862"/>
                  </a:lnTo>
                  <a:lnTo>
                    <a:pt x="662" y="757"/>
                  </a:lnTo>
                  <a:close/>
                  <a:moveTo>
                    <a:pt x="8380" y="2175"/>
                  </a:moveTo>
                  <a:lnTo>
                    <a:pt x="8380" y="4128"/>
                  </a:lnTo>
                  <a:cubicBezTo>
                    <a:pt x="7876" y="3813"/>
                    <a:pt x="7278" y="3592"/>
                    <a:pt x="6648" y="3592"/>
                  </a:cubicBezTo>
                  <a:cubicBezTo>
                    <a:pt x="4915" y="3592"/>
                    <a:pt x="3560" y="5010"/>
                    <a:pt x="3560" y="6711"/>
                  </a:cubicBezTo>
                  <a:cubicBezTo>
                    <a:pt x="3560" y="8444"/>
                    <a:pt x="4946" y="9830"/>
                    <a:pt x="6648" y="9830"/>
                  </a:cubicBezTo>
                  <a:cubicBezTo>
                    <a:pt x="7120" y="9830"/>
                    <a:pt x="7593" y="9704"/>
                    <a:pt x="8002" y="9515"/>
                  </a:cubicBezTo>
                  <a:lnTo>
                    <a:pt x="8380" y="9893"/>
                  </a:lnTo>
                  <a:lnTo>
                    <a:pt x="8380" y="10492"/>
                  </a:lnTo>
                  <a:lnTo>
                    <a:pt x="2079" y="10492"/>
                  </a:lnTo>
                  <a:lnTo>
                    <a:pt x="2079" y="4285"/>
                  </a:lnTo>
                  <a:lnTo>
                    <a:pt x="3875" y="4285"/>
                  </a:lnTo>
                  <a:cubicBezTo>
                    <a:pt x="4064" y="4285"/>
                    <a:pt x="4222" y="4128"/>
                    <a:pt x="4222" y="3907"/>
                  </a:cubicBezTo>
                  <a:lnTo>
                    <a:pt x="4222" y="2175"/>
                  </a:lnTo>
                  <a:close/>
                  <a:moveTo>
                    <a:pt x="9074" y="8633"/>
                  </a:moveTo>
                  <a:lnTo>
                    <a:pt x="11027" y="10618"/>
                  </a:lnTo>
                  <a:cubicBezTo>
                    <a:pt x="11153" y="10744"/>
                    <a:pt x="11153" y="10964"/>
                    <a:pt x="11027" y="11090"/>
                  </a:cubicBezTo>
                  <a:cubicBezTo>
                    <a:pt x="10964" y="11153"/>
                    <a:pt x="10877" y="11185"/>
                    <a:pt x="10791" y="11185"/>
                  </a:cubicBezTo>
                  <a:cubicBezTo>
                    <a:pt x="10704" y="11185"/>
                    <a:pt x="10617" y="11153"/>
                    <a:pt x="10554" y="11090"/>
                  </a:cubicBezTo>
                  <a:lnTo>
                    <a:pt x="8601" y="9106"/>
                  </a:lnTo>
                  <a:cubicBezTo>
                    <a:pt x="8790" y="9011"/>
                    <a:pt x="8948" y="8791"/>
                    <a:pt x="9074" y="8633"/>
                  </a:cubicBezTo>
                  <a:close/>
                  <a:moveTo>
                    <a:pt x="347" y="1"/>
                  </a:moveTo>
                  <a:cubicBezTo>
                    <a:pt x="158" y="1"/>
                    <a:pt x="0" y="190"/>
                    <a:pt x="0" y="379"/>
                  </a:cubicBezTo>
                  <a:lnTo>
                    <a:pt x="0" y="10145"/>
                  </a:lnTo>
                  <a:cubicBezTo>
                    <a:pt x="0" y="10334"/>
                    <a:pt x="158" y="10492"/>
                    <a:pt x="347" y="10492"/>
                  </a:cubicBezTo>
                  <a:lnTo>
                    <a:pt x="1386" y="10492"/>
                  </a:lnTo>
                  <a:lnTo>
                    <a:pt x="1386" y="10838"/>
                  </a:lnTo>
                  <a:cubicBezTo>
                    <a:pt x="1386" y="11059"/>
                    <a:pt x="1544" y="11216"/>
                    <a:pt x="1733" y="11216"/>
                  </a:cubicBezTo>
                  <a:lnTo>
                    <a:pt x="8695" y="11216"/>
                  </a:lnTo>
                  <a:cubicBezTo>
                    <a:pt x="8916" y="11216"/>
                    <a:pt x="9074" y="11059"/>
                    <a:pt x="9074" y="10838"/>
                  </a:cubicBezTo>
                  <a:lnTo>
                    <a:pt x="9074" y="10586"/>
                  </a:lnTo>
                  <a:lnTo>
                    <a:pt x="10050" y="11563"/>
                  </a:lnTo>
                  <a:cubicBezTo>
                    <a:pt x="10239" y="11752"/>
                    <a:pt x="10507" y="11847"/>
                    <a:pt x="10775" y="11847"/>
                  </a:cubicBezTo>
                  <a:cubicBezTo>
                    <a:pt x="11043" y="11847"/>
                    <a:pt x="11310" y="11752"/>
                    <a:pt x="11499" y="11563"/>
                  </a:cubicBezTo>
                  <a:cubicBezTo>
                    <a:pt x="11909" y="11153"/>
                    <a:pt x="11909" y="10492"/>
                    <a:pt x="11499" y="10114"/>
                  </a:cubicBezTo>
                  <a:lnTo>
                    <a:pt x="9420" y="8003"/>
                  </a:lnTo>
                  <a:cubicBezTo>
                    <a:pt x="9609" y="7625"/>
                    <a:pt x="9735" y="7152"/>
                    <a:pt x="9735" y="6680"/>
                  </a:cubicBezTo>
                  <a:cubicBezTo>
                    <a:pt x="9735" y="5924"/>
                    <a:pt x="9452" y="5262"/>
                    <a:pt x="9011" y="4695"/>
                  </a:cubicBezTo>
                  <a:lnTo>
                    <a:pt x="9011" y="1828"/>
                  </a:lnTo>
                  <a:cubicBezTo>
                    <a:pt x="9011" y="1639"/>
                    <a:pt x="8853" y="1481"/>
                    <a:pt x="8664" y="1481"/>
                  </a:cubicBezTo>
                  <a:lnTo>
                    <a:pt x="8317" y="1481"/>
                  </a:lnTo>
                  <a:lnTo>
                    <a:pt x="8317" y="379"/>
                  </a:lnTo>
                  <a:cubicBezTo>
                    <a:pt x="8317" y="190"/>
                    <a:pt x="8160" y="1"/>
                    <a:pt x="7971"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grpSp>
      <p:grpSp>
        <p:nvGrpSpPr>
          <p:cNvPr id="14" name="组合 13"/>
          <p:cNvGrpSpPr/>
          <p:nvPr/>
        </p:nvGrpSpPr>
        <p:grpSpPr>
          <a:xfrm>
            <a:off x="6575657" y="4304805"/>
            <a:ext cx="792103" cy="792103"/>
            <a:chOff x="8658682" y="2243438"/>
            <a:chExt cx="792103" cy="792103"/>
          </a:xfrm>
          <a:solidFill>
            <a:srgbClr val="2FBF8C"/>
          </a:solidFill>
        </p:grpSpPr>
        <p:sp>
          <p:nvSpPr>
            <p:cNvPr id="17" name="椭圆 16"/>
            <p:cNvSpPr/>
            <p:nvPr/>
          </p:nvSpPr>
          <p:spPr>
            <a:xfrm>
              <a:off x="8658682" y="2243438"/>
              <a:ext cx="792103" cy="79210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nvGrpSpPr>
            <p:cNvPr id="18" name="Google Shape;1014;p32"/>
            <p:cNvGrpSpPr/>
            <p:nvPr/>
          </p:nvGrpSpPr>
          <p:grpSpPr>
            <a:xfrm>
              <a:off x="8926486" y="2517184"/>
              <a:ext cx="288960" cy="289728"/>
              <a:chOff x="-1700225" y="2768875"/>
              <a:chExt cx="291450" cy="292225"/>
            </a:xfrm>
            <a:grpFill/>
          </p:grpSpPr>
          <p:sp>
            <p:nvSpPr>
              <p:cNvPr id="19" name="Google Shape;1015;p32"/>
              <p:cNvSpPr/>
              <p:nvPr/>
            </p:nvSpPr>
            <p:spPr>
              <a:xfrm>
                <a:off x="-1700225" y="2768875"/>
                <a:ext cx="291450" cy="292225"/>
              </a:xfrm>
              <a:custGeom>
                <a:avLst/>
                <a:gdLst/>
                <a:ahLst/>
                <a:cxnLst/>
                <a:rect l="l" t="t" r="r" b="b"/>
                <a:pathLst>
                  <a:path w="11658" h="11689" extrusionOk="0">
                    <a:moveTo>
                      <a:pt x="10617" y="662"/>
                    </a:moveTo>
                    <a:cubicBezTo>
                      <a:pt x="10806" y="662"/>
                      <a:pt x="10964" y="820"/>
                      <a:pt x="10964" y="1009"/>
                    </a:cubicBezTo>
                    <a:lnTo>
                      <a:pt x="10964" y="2710"/>
                    </a:lnTo>
                    <a:lnTo>
                      <a:pt x="662" y="2710"/>
                    </a:lnTo>
                    <a:lnTo>
                      <a:pt x="662" y="1009"/>
                    </a:lnTo>
                    <a:cubicBezTo>
                      <a:pt x="662" y="820"/>
                      <a:pt x="819" y="662"/>
                      <a:pt x="1008" y="662"/>
                    </a:cubicBezTo>
                    <a:close/>
                    <a:moveTo>
                      <a:pt x="10933" y="3372"/>
                    </a:moveTo>
                    <a:lnTo>
                      <a:pt x="10933" y="9232"/>
                    </a:lnTo>
                    <a:cubicBezTo>
                      <a:pt x="10964" y="9484"/>
                      <a:pt x="10806" y="9610"/>
                      <a:pt x="10617" y="9610"/>
                    </a:cubicBezTo>
                    <a:lnTo>
                      <a:pt x="8916" y="9610"/>
                    </a:lnTo>
                    <a:lnTo>
                      <a:pt x="8570" y="9232"/>
                    </a:lnTo>
                    <a:cubicBezTo>
                      <a:pt x="8601" y="9169"/>
                      <a:pt x="8664" y="9043"/>
                      <a:pt x="8696" y="8917"/>
                    </a:cubicBezTo>
                    <a:lnTo>
                      <a:pt x="9200" y="8917"/>
                    </a:lnTo>
                    <a:cubicBezTo>
                      <a:pt x="9389" y="8917"/>
                      <a:pt x="9546" y="8759"/>
                      <a:pt x="9546" y="8570"/>
                    </a:cubicBezTo>
                    <a:lnTo>
                      <a:pt x="9546" y="7184"/>
                    </a:lnTo>
                    <a:cubicBezTo>
                      <a:pt x="9546" y="6995"/>
                      <a:pt x="9389" y="6837"/>
                      <a:pt x="9200" y="6837"/>
                    </a:cubicBezTo>
                    <a:lnTo>
                      <a:pt x="8696" y="6837"/>
                    </a:lnTo>
                    <a:cubicBezTo>
                      <a:pt x="8664" y="6711"/>
                      <a:pt x="8601" y="6648"/>
                      <a:pt x="8570" y="6522"/>
                    </a:cubicBezTo>
                    <a:lnTo>
                      <a:pt x="8916" y="6176"/>
                    </a:lnTo>
                    <a:cubicBezTo>
                      <a:pt x="9042" y="6050"/>
                      <a:pt x="9042" y="5798"/>
                      <a:pt x="8916" y="5703"/>
                    </a:cubicBezTo>
                    <a:lnTo>
                      <a:pt x="7940" y="4695"/>
                    </a:lnTo>
                    <a:cubicBezTo>
                      <a:pt x="7877" y="4648"/>
                      <a:pt x="7790" y="4624"/>
                      <a:pt x="7703" y="4624"/>
                    </a:cubicBezTo>
                    <a:cubicBezTo>
                      <a:pt x="7617" y="4624"/>
                      <a:pt x="7530" y="4648"/>
                      <a:pt x="7467" y="4695"/>
                    </a:cubicBezTo>
                    <a:lnTo>
                      <a:pt x="7120" y="5073"/>
                    </a:lnTo>
                    <a:cubicBezTo>
                      <a:pt x="7026" y="5041"/>
                      <a:pt x="6931" y="4978"/>
                      <a:pt x="6805" y="4947"/>
                    </a:cubicBezTo>
                    <a:lnTo>
                      <a:pt x="6805" y="4443"/>
                    </a:lnTo>
                    <a:cubicBezTo>
                      <a:pt x="6805" y="4222"/>
                      <a:pt x="6648" y="4065"/>
                      <a:pt x="6459" y="4065"/>
                    </a:cubicBezTo>
                    <a:lnTo>
                      <a:pt x="5073" y="4065"/>
                    </a:lnTo>
                    <a:cubicBezTo>
                      <a:pt x="4884" y="4065"/>
                      <a:pt x="4726" y="4222"/>
                      <a:pt x="4726" y="4443"/>
                    </a:cubicBezTo>
                    <a:lnTo>
                      <a:pt x="4726" y="4947"/>
                    </a:lnTo>
                    <a:cubicBezTo>
                      <a:pt x="4600" y="4978"/>
                      <a:pt x="4506" y="5010"/>
                      <a:pt x="4411" y="5073"/>
                    </a:cubicBezTo>
                    <a:lnTo>
                      <a:pt x="4033" y="4695"/>
                    </a:lnTo>
                    <a:cubicBezTo>
                      <a:pt x="3986" y="4648"/>
                      <a:pt x="3899" y="4624"/>
                      <a:pt x="3808" y="4624"/>
                    </a:cubicBezTo>
                    <a:cubicBezTo>
                      <a:pt x="3718" y="4624"/>
                      <a:pt x="3623" y="4648"/>
                      <a:pt x="3560" y="4695"/>
                    </a:cubicBezTo>
                    <a:lnTo>
                      <a:pt x="2584" y="5703"/>
                    </a:lnTo>
                    <a:cubicBezTo>
                      <a:pt x="2458" y="5829"/>
                      <a:pt x="2458" y="6050"/>
                      <a:pt x="2584" y="6176"/>
                    </a:cubicBezTo>
                    <a:lnTo>
                      <a:pt x="2930" y="6522"/>
                    </a:lnTo>
                    <a:cubicBezTo>
                      <a:pt x="2899" y="6585"/>
                      <a:pt x="2867" y="6711"/>
                      <a:pt x="2836" y="6837"/>
                    </a:cubicBezTo>
                    <a:lnTo>
                      <a:pt x="2300" y="6837"/>
                    </a:lnTo>
                    <a:cubicBezTo>
                      <a:pt x="2111" y="6837"/>
                      <a:pt x="1954" y="6995"/>
                      <a:pt x="1954" y="7184"/>
                    </a:cubicBezTo>
                    <a:lnTo>
                      <a:pt x="1954" y="8570"/>
                    </a:lnTo>
                    <a:cubicBezTo>
                      <a:pt x="1954" y="8759"/>
                      <a:pt x="2111" y="8917"/>
                      <a:pt x="2300" y="8917"/>
                    </a:cubicBezTo>
                    <a:lnTo>
                      <a:pt x="2836" y="8917"/>
                    </a:lnTo>
                    <a:cubicBezTo>
                      <a:pt x="2867" y="9043"/>
                      <a:pt x="2899" y="9137"/>
                      <a:pt x="2930" y="9232"/>
                    </a:cubicBezTo>
                    <a:lnTo>
                      <a:pt x="2584" y="9610"/>
                    </a:lnTo>
                    <a:lnTo>
                      <a:pt x="977" y="9610"/>
                    </a:lnTo>
                    <a:cubicBezTo>
                      <a:pt x="788" y="9610"/>
                      <a:pt x="630" y="9452"/>
                      <a:pt x="630" y="9232"/>
                    </a:cubicBezTo>
                    <a:lnTo>
                      <a:pt x="630" y="3372"/>
                    </a:lnTo>
                    <a:close/>
                    <a:moveTo>
                      <a:pt x="6112" y="4726"/>
                    </a:moveTo>
                    <a:lnTo>
                      <a:pt x="6112" y="5136"/>
                    </a:lnTo>
                    <a:cubicBezTo>
                      <a:pt x="6112" y="5294"/>
                      <a:pt x="6207" y="5420"/>
                      <a:pt x="6364" y="5451"/>
                    </a:cubicBezTo>
                    <a:cubicBezTo>
                      <a:pt x="6553" y="5514"/>
                      <a:pt x="6805" y="5609"/>
                      <a:pt x="6994" y="5735"/>
                    </a:cubicBezTo>
                    <a:cubicBezTo>
                      <a:pt x="7041" y="5769"/>
                      <a:pt x="7096" y="5783"/>
                      <a:pt x="7153" y="5783"/>
                    </a:cubicBezTo>
                    <a:cubicBezTo>
                      <a:pt x="7251" y="5783"/>
                      <a:pt x="7356" y="5743"/>
                      <a:pt x="7435" y="5703"/>
                    </a:cubicBezTo>
                    <a:lnTo>
                      <a:pt x="7751" y="5388"/>
                    </a:lnTo>
                    <a:lnTo>
                      <a:pt x="8223" y="5861"/>
                    </a:lnTo>
                    <a:lnTo>
                      <a:pt x="7908" y="6176"/>
                    </a:lnTo>
                    <a:cubicBezTo>
                      <a:pt x="7782" y="6302"/>
                      <a:pt x="7782" y="6459"/>
                      <a:pt x="7877" y="6617"/>
                    </a:cubicBezTo>
                    <a:cubicBezTo>
                      <a:pt x="7971" y="6806"/>
                      <a:pt x="8066" y="6995"/>
                      <a:pt x="8129" y="7247"/>
                    </a:cubicBezTo>
                    <a:cubicBezTo>
                      <a:pt x="8192" y="7404"/>
                      <a:pt x="8286" y="7499"/>
                      <a:pt x="8444" y="7499"/>
                    </a:cubicBezTo>
                    <a:lnTo>
                      <a:pt x="8885" y="7499"/>
                    </a:lnTo>
                    <a:lnTo>
                      <a:pt x="8885" y="8192"/>
                    </a:lnTo>
                    <a:lnTo>
                      <a:pt x="8444" y="8192"/>
                    </a:lnTo>
                    <a:cubicBezTo>
                      <a:pt x="8286" y="8192"/>
                      <a:pt x="8192" y="8286"/>
                      <a:pt x="8129" y="8444"/>
                    </a:cubicBezTo>
                    <a:cubicBezTo>
                      <a:pt x="8097" y="8665"/>
                      <a:pt x="7971" y="8885"/>
                      <a:pt x="7877" y="9074"/>
                    </a:cubicBezTo>
                    <a:cubicBezTo>
                      <a:pt x="7782" y="9200"/>
                      <a:pt x="7814" y="9389"/>
                      <a:pt x="7908" y="9515"/>
                    </a:cubicBezTo>
                    <a:lnTo>
                      <a:pt x="8223" y="9830"/>
                    </a:lnTo>
                    <a:lnTo>
                      <a:pt x="7751" y="10303"/>
                    </a:lnTo>
                    <a:lnTo>
                      <a:pt x="7435" y="9988"/>
                    </a:lnTo>
                    <a:cubicBezTo>
                      <a:pt x="7368" y="9920"/>
                      <a:pt x="7291" y="9889"/>
                      <a:pt x="7211" y="9889"/>
                    </a:cubicBezTo>
                    <a:cubicBezTo>
                      <a:pt x="7141" y="9889"/>
                      <a:pt x="7068" y="9912"/>
                      <a:pt x="6994" y="9956"/>
                    </a:cubicBezTo>
                    <a:cubicBezTo>
                      <a:pt x="6805" y="10082"/>
                      <a:pt x="6616" y="10145"/>
                      <a:pt x="6364" y="10208"/>
                    </a:cubicBezTo>
                    <a:cubicBezTo>
                      <a:pt x="6207" y="10271"/>
                      <a:pt x="6112" y="10366"/>
                      <a:pt x="6112" y="10555"/>
                    </a:cubicBezTo>
                    <a:lnTo>
                      <a:pt x="6112" y="10964"/>
                    </a:lnTo>
                    <a:lnTo>
                      <a:pt x="5419" y="10964"/>
                    </a:lnTo>
                    <a:lnTo>
                      <a:pt x="5419" y="10555"/>
                    </a:lnTo>
                    <a:cubicBezTo>
                      <a:pt x="5419" y="10366"/>
                      <a:pt x="5325" y="10271"/>
                      <a:pt x="5167" y="10208"/>
                    </a:cubicBezTo>
                    <a:cubicBezTo>
                      <a:pt x="4947" y="10177"/>
                      <a:pt x="4726" y="10051"/>
                      <a:pt x="4537" y="9956"/>
                    </a:cubicBezTo>
                    <a:cubicBezTo>
                      <a:pt x="4491" y="9921"/>
                      <a:pt x="4436" y="9908"/>
                      <a:pt x="4379" y="9908"/>
                    </a:cubicBezTo>
                    <a:cubicBezTo>
                      <a:pt x="4281" y="9908"/>
                      <a:pt x="4176" y="9948"/>
                      <a:pt x="4096" y="9988"/>
                    </a:cubicBezTo>
                    <a:lnTo>
                      <a:pt x="3781" y="10303"/>
                    </a:lnTo>
                    <a:lnTo>
                      <a:pt x="3308" y="9830"/>
                    </a:lnTo>
                    <a:lnTo>
                      <a:pt x="3623" y="9515"/>
                    </a:lnTo>
                    <a:cubicBezTo>
                      <a:pt x="3749" y="9389"/>
                      <a:pt x="3749" y="9232"/>
                      <a:pt x="3655" y="9074"/>
                    </a:cubicBezTo>
                    <a:cubicBezTo>
                      <a:pt x="3529" y="8885"/>
                      <a:pt x="3466" y="8696"/>
                      <a:pt x="3371" y="8444"/>
                    </a:cubicBezTo>
                    <a:cubicBezTo>
                      <a:pt x="3340" y="8286"/>
                      <a:pt x="3214" y="8192"/>
                      <a:pt x="3056" y="8192"/>
                    </a:cubicBezTo>
                    <a:lnTo>
                      <a:pt x="2647" y="8192"/>
                    </a:lnTo>
                    <a:lnTo>
                      <a:pt x="2647" y="7499"/>
                    </a:lnTo>
                    <a:lnTo>
                      <a:pt x="3056" y="7499"/>
                    </a:lnTo>
                    <a:cubicBezTo>
                      <a:pt x="3214" y="7499"/>
                      <a:pt x="3340" y="7404"/>
                      <a:pt x="3371" y="7247"/>
                    </a:cubicBezTo>
                    <a:cubicBezTo>
                      <a:pt x="3434" y="7026"/>
                      <a:pt x="3529" y="6806"/>
                      <a:pt x="3655" y="6617"/>
                    </a:cubicBezTo>
                    <a:cubicBezTo>
                      <a:pt x="3749" y="6491"/>
                      <a:pt x="3686" y="6302"/>
                      <a:pt x="3623" y="6176"/>
                    </a:cubicBezTo>
                    <a:lnTo>
                      <a:pt x="3308" y="5861"/>
                    </a:lnTo>
                    <a:lnTo>
                      <a:pt x="3781" y="5388"/>
                    </a:lnTo>
                    <a:lnTo>
                      <a:pt x="4096" y="5703"/>
                    </a:lnTo>
                    <a:cubicBezTo>
                      <a:pt x="4163" y="5771"/>
                      <a:pt x="4240" y="5802"/>
                      <a:pt x="4321" y="5802"/>
                    </a:cubicBezTo>
                    <a:cubicBezTo>
                      <a:pt x="4391" y="5802"/>
                      <a:pt x="4464" y="5778"/>
                      <a:pt x="4537" y="5735"/>
                    </a:cubicBezTo>
                    <a:cubicBezTo>
                      <a:pt x="4726" y="5609"/>
                      <a:pt x="4915" y="5546"/>
                      <a:pt x="5167" y="5451"/>
                    </a:cubicBezTo>
                    <a:cubicBezTo>
                      <a:pt x="5325" y="5420"/>
                      <a:pt x="5419" y="5294"/>
                      <a:pt x="5419" y="5136"/>
                    </a:cubicBezTo>
                    <a:lnTo>
                      <a:pt x="5419" y="4726"/>
                    </a:lnTo>
                    <a:close/>
                    <a:moveTo>
                      <a:pt x="1008" y="1"/>
                    </a:moveTo>
                    <a:cubicBezTo>
                      <a:pt x="473" y="1"/>
                      <a:pt x="0" y="473"/>
                      <a:pt x="0" y="1009"/>
                    </a:cubicBezTo>
                    <a:lnTo>
                      <a:pt x="0" y="9295"/>
                    </a:lnTo>
                    <a:cubicBezTo>
                      <a:pt x="0" y="9830"/>
                      <a:pt x="473" y="10303"/>
                      <a:pt x="1008" y="10303"/>
                    </a:cubicBezTo>
                    <a:lnTo>
                      <a:pt x="2867" y="10303"/>
                    </a:lnTo>
                    <a:lnTo>
                      <a:pt x="3623" y="11059"/>
                    </a:lnTo>
                    <a:cubicBezTo>
                      <a:pt x="3671" y="11122"/>
                      <a:pt x="3757" y="11153"/>
                      <a:pt x="3848" y="11153"/>
                    </a:cubicBezTo>
                    <a:cubicBezTo>
                      <a:pt x="3938" y="11153"/>
                      <a:pt x="4033" y="11122"/>
                      <a:pt x="4096" y="11059"/>
                    </a:cubicBezTo>
                    <a:lnTo>
                      <a:pt x="4442" y="10712"/>
                    </a:lnTo>
                    <a:cubicBezTo>
                      <a:pt x="4506" y="10744"/>
                      <a:pt x="4632" y="10775"/>
                      <a:pt x="4758" y="10807"/>
                    </a:cubicBezTo>
                    <a:lnTo>
                      <a:pt x="4758" y="11342"/>
                    </a:lnTo>
                    <a:cubicBezTo>
                      <a:pt x="4758" y="11531"/>
                      <a:pt x="4915" y="11689"/>
                      <a:pt x="5104" y="11689"/>
                    </a:cubicBezTo>
                    <a:lnTo>
                      <a:pt x="6490" y="11689"/>
                    </a:lnTo>
                    <a:cubicBezTo>
                      <a:pt x="6679" y="11689"/>
                      <a:pt x="6837" y="11531"/>
                      <a:pt x="6837" y="11342"/>
                    </a:cubicBezTo>
                    <a:lnTo>
                      <a:pt x="6837" y="10807"/>
                    </a:lnTo>
                    <a:cubicBezTo>
                      <a:pt x="6963" y="10775"/>
                      <a:pt x="7026" y="10744"/>
                      <a:pt x="7152" y="10712"/>
                    </a:cubicBezTo>
                    <a:lnTo>
                      <a:pt x="7498" y="11059"/>
                    </a:lnTo>
                    <a:cubicBezTo>
                      <a:pt x="7561" y="11122"/>
                      <a:pt x="7656" y="11153"/>
                      <a:pt x="7747" y="11153"/>
                    </a:cubicBezTo>
                    <a:cubicBezTo>
                      <a:pt x="7837" y="11153"/>
                      <a:pt x="7924" y="11122"/>
                      <a:pt x="7971" y="11059"/>
                    </a:cubicBezTo>
                    <a:lnTo>
                      <a:pt x="8727" y="10303"/>
                    </a:lnTo>
                    <a:lnTo>
                      <a:pt x="10617" y="10303"/>
                    </a:lnTo>
                    <a:cubicBezTo>
                      <a:pt x="11185" y="10303"/>
                      <a:pt x="11657" y="9830"/>
                      <a:pt x="11657" y="9295"/>
                    </a:cubicBezTo>
                    <a:lnTo>
                      <a:pt x="11657" y="1009"/>
                    </a:lnTo>
                    <a:cubicBezTo>
                      <a:pt x="11657" y="473"/>
                      <a:pt x="11216" y="1"/>
                      <a:pt x="1061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20" name="Google Shape;1016;p32"/>
              <p:cNvSpPr/>
              <p:nvPr/>
            </p:nvSpPr>
            <p:spPr>
              <a:xfrm>
                <a:off x="-1667150" y="2801950"/>
                <a:ext cx="18150" cy="18150"/>
              </a:xfrm>
              <a:custGeom>
                <a:avLst/>
                <a:gdLst/>
                <a:ahLst/>
                <a:cxnLst/>
                <a:rect l="l" t="t" r="r" b="b"/>
                <a:pathLst>
                  <a:path w="726" h="726" extrusionOk="0">
                    <a:moveTo>
                      <a:pt x="347" y="1"/>
                    </a:moveTo>
                    <a:cubicBezTo>
                      <a:pt x="158" y="1"/>
                      <a:pt x="1" y="158"/>
                      <a:pt x="1" y="347"/>
                    </a:cubicBezTo>
                    <a:cubicBezTo>
                      <a:pt x="1" y="536"/>
                      <a:pt x="158" y="726"/>
                      <a:pt x="347" y="726"/>
                    </a:cubicBezTo>
                    <a:cubicBezTo>
                      <a:pt x="568" y="726"/>
                      <a:pt x="725" y="536"/>
                      <a:pt x="725" y="347"/>
                    </a:cubicBezTo>
                    <a:cubicBezTo>
                      <a:pt x="725" y="158"/>
                      <a:pt x="568" y="1"/>
                      <a:pt x="34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21" name="Google Shape;1017;p32"/>
              <p:cNvSpPr/>
              <p:nvPr/>
            </p:nvSpPr>
            <p:spPr>
              <a:xfrm>
                <a:off x="-1632500" y="2801950"/>
                <a:ext cx="17350" cy="18150"/>
              </a:xfrm>
              <a:custGeom>
                <a:avLst/>
                <a:gdLst/>
                <a:ahLst/>
                <a:cxnLst/>
                <a:rect l="l" t="t" r="r" b="b"/>
                <a:pathLst>
                  <a:path w="694" h="726" extrusionOk="0">
                    <a:moveTo>
                      <a:pt x="347" y="1"/>
                    </a:moveTo>
                    <a:cubicBezTo>
                      <a:pt x="158" y="1"/>
                      <a:pt x="1" y="158"/>
                      <a:pt x="1" y="347"/>
                    </a:cubicBezTo>
                    <a:cubicBezTo>
                      <a:pt x="1" y="568"/>
                      <a:pt x="158" y="726"/>
                      <a:pt x="347" y="726"/>
                    </a:cubicBezTo>
                    <a:cubicBezTo>
                      <a:pt x="536" y="726"/>
                      <a:pt x="694" y="568"/>
                      <a:pt x="694" y="347"/>
                    </a:cubicBezTo>
                    <a:cubicBezTo>
                      <a:pt x="694" y="158"/>
                      <a:pt x="536" y="1"/>
                      <a:pt x="34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22" name="Google Shape;1018;p32"/>
              <p:cNvSpPr/>
              <p:nvPr/>
            </p:nvSpPr>
            <p:spPr>
              <a:xfrm>
                <a:off x="-1597850" y="2801950"/>
                <a:ext cx="17375" cy="18150"/>
              </a:xfrm>
              <a:custGeom>
                <a:avLst/>
                <a:gdLst/>
                <a:ahLst/>
                <a:cxnLst/>
                <a:rect l="l" t="t" r="r" b="b"/>
                <a:pathLst>
                  <a:path w="695" h="726" extrusionOk="0">
                    <a:moveTo>
                      <a:pt x="347" y="1"/>
                    </a:moveTo>
                    <a:cubicBezTo>
                      <a:pt x="158" y="1"/>
                      <a:pt x="1" y="158"/>
                      <a:pt x="1" y="347"/>
                    </a:cubicBezTo>
                    <a:cubicBezTo>
                      <a:pt x="1" y="568"/>
                      <a:pt x="158" y="726"/>
                      <a:pt x="347" y="726"/>
                    </a:cubicBezTo>
                    <a:cubicBezTo>
                      <a:pt x="537" y="726"/>
                      <a:pt x="694" y="568"/>
                      <a:pt x="694" y="347"/>
                    </a:cubicBezTo>
                    <a:cubicBezTo>
                      <a:pt x="694" y="158"/>
                      <a:pt x="537" y="1"/>
                      <a:pt x="34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23" name="Google Shape;1019;p32"/>
              <p:cNvSpPr/>
              <p:nvPr/>
            </p:nvSpPr>
            <p:spPr>
              <a:xfrm>
                <a:off x="-1564750" y="2801950"/>
                <a:ext cx="120525" cy="18150"/>
              </a:xfrm>
              <a:custGeom>
                <a:avLst/>
                <a:gdLst/>
                <a:ahLst/>
                <a:cxnLst/>
                <a:rect l="l" t="t" r="r" b="b"/>
                <a:pathLst>
                  <a:path w="4821" h="726" extrusionOk="0">
                    <a:moveTo>
                      <a:pt x="347" y="1"/>
                    </a:moveTo>
                    <a:cubicBezTo>
                      <a:pt x="158" y="1"/>
                      <a:pt x="0" y="158"/>
                      <a:pt x="0" y="347"/>
                    </a:cubicBezTo>
                    <a:cubicBezTo>
                      <a:pt x="32" y="568"/>
                      <a:pt x="189" y="726"/>
                      <a:pt x="347" y="726"/>
                    </a:cubicBezTo>
                    <a:lnTo>
                      <a:pt x="4442" y="726"/>
                    </a:lnTo>
                    <a:cubicBezTo>
                      <a:pt x="4663" y="726"/>
                      <a:pt x="4820" y="568"/>
                      <a:pt x="4820" y="347"/>
                    </a:cubicBezTo>
                    <a:cubicBezTo>
                      <a:pt x="4820" y="158"/>
                      <a:pt x="4663" y="1"/>
                      <a:pt x="444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24" name="Google Shape;1020;p32"/>
              <p:cNvSpPr/>
              <p:nvPr/>
            </p:nvSpPr>
            <p:spPr>
              <a:xfrm>
                <a:off x="-1597850" y="2924050"/>
                <a:ext cx="85100" cy="85075"/>
              </a:xfrm>
              <a:custGeom>
                <a:avLst/>
                <a:gdLst/>
                <a:ahLst/>
                <a:cxnLst/>
                <a:rect l="l" t="t" r="r" b="b"/>
                <a:pathLst>
                  <a:path w="3404" h="3403" extrusionOk="0">
                    <a:moveTo>
                      <a:pt x="1671" y="662"/>
                    </a:moveTo>
                    <a:cubicBezTo>
                      <a:pt x="2238" y="662"/>
                      <a:pt x="2710" y="1134"/>
                      <a:pt x="2710" y="1701"/>
                    </a:cubicBezTo>
                    <a:cubicBezTo>
                      <a:pt x="2710" y="2237"/>
                      <a:pt x="2269" y="2710"/>
                      <a:pt x="1671" y="2710"/>
                    </a:cubicBezTo>
                    <a:cubicBezTo>
                      <a:pt x="1135" y="2710"/>
                      <a:pt x="663" y="2237"/>
                      <a:pt x="663" y="1701"/>
                    </a:cubicBezTo>
                    <a:cubicBezTo>
                      <a:pt x="663" y="1134"/>
                      <a:pt x="1135" y="662"/>
                      <a:pt x="1671" y="662"/>
                    </a:cubicBezTo>
                    <a:close/>
                    <a:moveTo>
                      <a:pt x="1671" y="0"/>
                    </a:moveTo>
                    <a:cubicBezTo>
                      <a:pt x="726" y="0"/>
                      <a:pt x="1" y="756"/>
                      <a:pt x="1" y="1701"/>
                    </a:cubicBezTo>
                    <a:cubicBezTo>
                      <a:pt x="1" y="2647"/>
                      <a:pt x="726" y="3403"/>
                      <a:pt x="1671" y="3403"/>
                    </a:cubicBezTo>
                    <a:cubicBezTo>
                      <a:pt x="2616" y="3403"/>
                      <a:pt x="3372" y="2647"/>
                      <a:pt x="3372" y="1701"/>
                    </a:cubicBezTo>
                    <a:cubicBezTo>
                      <a:pt x="3403" y="756"/>
                      <a:pt x="2616" y="0"/>
                      <a:pt x="1671"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grpSp>
      </p:grpSp>
      <p:grpSp>
        <p:nvGrpSpPr>
          <p:cNvPr id="25" name="组合 24"/>
          <p:cNvGrpSpPr/>
          <p:nvPr/>
        </p:nvGrpSpPr>
        <p:grpSpPr>
          <a:xfrm>
            <a:off x="6540548" y="2727688"/>
            <a:ext cx="792103" cy="792103"/>
            <a:chOff x="6810055" y="2243438"/>
            <a:chExt cx="792103" cy="792103"/>
          </a:xfrm>
          <a:solidFill>
            <a:srgbClr val="2FBF8C"/>
          </a:solidFill>
        </p:grpSpPr>
        <p:sp>
          <p:nvSpPr>
            <p:cNvPr id="26" name="椭圆 25"/>
            <p:cNvSpPr/>
            <p:nvPr/>
          </p:nvSpPr>
          <p:spPr>
            <a:xfrm>
              <a:off x="6810055" y="2243438"/>
              <a:ext cx="792103" cy="79210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nvGrpSpPr>
            <p:cNvPr id="27" name="Google Shape;982;p32"/>
            <p:cNvGrpSpPr/>
            <p:nvPr/>
          </p:nvGrpSpPr>
          <p:grpSpPr>
            <a:xfrm>
              <a:off x="7081962" y="2483112"/>
              <a:ext cx="298446" cy="296035"/>
              <a:chOff x="-31166825" y="1939525"/>
              <a:chExt cx="293800" cy="291425"/>
            </a:xfrm>
            <a:grpFill/>
          </p:grpSpPr>
          <p:sp>
            <p:nvSpPr>
              <p:cNvPr id="28" name="Google Shape;983;p32"/>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29" name="Google Shape;984;p32"/>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30" name="Google Shape;985;p32"/>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31" name="Google Shape;986;p32"/>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32" name="Google Shape;987;p32"/>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33" name="Google Shape;988;p32"/>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34" name="Google Shape;989;p32"/>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35" name="Google Shape;990;p32"/>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36" name="Google Shape;991;p32"/>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37" name="Google Shape;992;p32"/>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sp>
            <p:nvSpPr>
              <p:cNvPr id="38" name="Google Shape;993;p32"/>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chemeClr val="bg1"/>
                  </a:solidFill>
                  <a:cs typeface="+mn-ea"/>
                  <a:sym typeface="+mn-lt"/>
                </a:endParaRPr>
              </a:p>
            </p:txBody>
          </p:sp>
        </p:grpSp>
      </p:grpSp>
      <p:sp>
        <p:nvSpPr>
          <p:cNvPr id="39" name="文本框 38"/>
          <p:cNvSpPr txBox="1"/>
          <p:nvPr/>
        </p:nvSpPr>
        <p:spPr>
          <a:xfrm>
            <a:off x="7609442" y="2996033"/>
            <a:ext cx="3741738"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古时人们把惊蛰的物候现象分为惊蛰三候和二十四番花信风两种类型。</a:t>
            </a:r>
            <a:endParaRPr lang="zh-CN" altLang="en-US" sz="1400" spc="100" dirty="0">
              <a:solidFill>
                <a:schemeClr val="bg1"/>
              </a:solidFill>
              <a:cs typeface="+mn-ea"/>
              <a:sym typeface="+mn-lt"/>
            </a:endParaRPr>
          </a:p>
        </p:txBody>
      </p:sp>
      <p:sp>
        <p:nvSpPr>
          <p:cNvPr id="40" name="矩形 39"/>
          <p:cNvSpPr/>
          <p:nvPr/>
        </p:nvSpPr>
        <p:spPr>
          <a:xfrm>
            <a:off x="7609442" y="2557654"/>
            <a:ext cx="1415772" cy="461665"/>
          </a:xfrm>
          <a:prstGeom prst="rect">
            <a:avLst/>
          </a:prstGeom>
        </p:spPr>
        <p:txBody>
          <a:bodyPr wrap="none">
            <a:spAutoFit/>
          </a:bodyPr>
          <a:lstStyle/>
          <a:p>
            <a:pPr algn="dist"/>
            <a:r>
              <a:rPr lang="zh-CN" altLang="en-US" sz="2400" b="1" dirty="0">
                <a:solidFill>
                  <a:schemeClr val="bg1"/>
                </a:solidFill>
                <a:cs typeface="+mn-ea"/>
                <a:sym typeface="+mn-lt"/>
              </a:rPr>
              <a:t>物候现象</a:t>
            </a:r>
            <a:endParaRPr lang="zh-CN" altLang="en-US" sz="2400" b="1" dirty="0">
              <a:solidFill>
                <a:schemeClr val="bg1"/>
              </a:solidFill>
              <a:cs typeface="+mn-ea"/>
              <a:sym typeface="+mn-lt"/>
            </a:endParaRPr>
          </a:p>
        </p:txBody>
      </p:sp>
      <p:sp>
        <p:nvSpPr>
          <p:cNvPr id="41" name="文本框 40"/>
          <p:cNvSpPr txBox="1"/>
          <p:nvPr/>
        </p:nvSpPr>
        <p:spPr>
          <a:xfrm>
            <a:off x="7620628" y="4743184"/>
            <a:ext cx="3741738"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惊蛰反映的是自然生物受节律变化影响，而出现萌化生长的现象。</a:t>
            </a:r>
            <a:endParaRPr lang="zh-CN" altLang="en-US" sz="1400" spc="100" dirty="0">
              <a:solidFill>
                <a:schemeClr val="bg1"/>
              </a:solidFill>
              <a:cs typeface="+mn-ea"/>
              <a:sym typeface="+mn-lt"/>
            </a:endParaRPr>
          </a:p>
        </p:txBody>
      </p:sp>
      <p:sp>
        <p:nvSpPr>
          <p:cNvPr id="42" name="矩形 41"/>
          <p:cNvSpPr/>
          <p:nvPr/>
        </p:nvSpPr>
        <p:spPr>
          <a:xfrm>
            <a:off x="7620628" y="4262779"/>
            <a:ext cx="1415772" cy="461665"/>
          </a:xfrm>
          <a:prstGeom prst="rect">
            <a:avLst/>
          </a:prstGeom>
        </p:spPr>
        <p:txBody>
          <a:bodyPr wrap="none">
            <a:spAutoFit/>
          </a:bodyPr>
          <a:lstStyle/>
          <a:p>
            <a:pPr algn="dist"/>
            <a:r>
              <a:rPr lang="zh-CN" altLang="en-US" sz="2400" b="1" dirty="0">
                <a:solidFill>
                  <a:schemeClr val="bg1"/>
                </a:solidFill>
                <a:cs typeface="+mn-ea"/>
                <a:sym typeface="+mn-lt"/>
              </a:rPr>
              <a:t>农事活动</a:t>
            </a:r>
            <a:endParaRPr lang="zh-CN" altLang="en-US" sz="2400" b="1" dirty="0">
              <a:solidFill>
                <a:schemeClr val="bg1"/>
              </a:solidFill>
              <a:cs typeface="+mn-ea"/>
              <a:sym typeface="+mn-lt"/>
            </a:endParaRPr>
          </a:p>
        </p:txBody>
      </p:sp>
      <p:sp>
        <p:nvSpPr>
          <p:cNvPr id="43" name="文本框 42"/>
          <p:cNvSpPr txBox="1"/>
          <p:nvPr/>
        </p:nvSpPr>
        <p:spPr>
          <a:xfrm>
            <a:off x="686934" y="2996033"/>
            <a:ext cx="3741738"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惊蛰是二十四节气之一，是春季的第三个节气，阴历二月五日前后。</a:t>
            </a:r>
            <a:endParaRPr lang="zh-CN" altLang="en-US" sz="1400" spc="100" dirty="0">
              <a:solidFill>
                <a:schemeClr val="bg1"/>
              </a:solidFill>
              <a:cs typeface="+mn-ea"/>
              <a:sym typeface="+mn-lt"/>
            </a:endParaRPr>
          </a:p>
        </p:txBody>
      </p:sp>
      <p:sp>
        <p:nvSpPr>
          <p:cNvPr id="44" name="矩形 43"/>
          <p:cNvSpPr/>
          <p:nvPr/>
        </p:nvSpPr>
        <p:spPr>
          <a:xfrm>
            <a:off x="698120" y="2557654"/>
            <a:ext cx="1415772" cy="461665"/>
          </a:xfrm>
          <a:prstGeom prst="rect">
            <a:avLst/>
          </a:prstGeom>
        </p:spPr>
        <p:txBody>
          <a:bodyPr wrap="none">
            <a:spAutoFit/>
          </a:bodyPr>
          <a:lstStyle/>
          <a:p>
            <a:r>
              <a:rPr lang="zh-CN" altLang="en-US" sz="2400" b="1" dirty="0">
                <a:solidFill>
                  <a:schemeClr val="bg1"/>
                </a:solidFill>
                <a:cs typeface="+mn-ea"/>
                <a:sym typeface="+mn-lt"/>
              </a:rPr>
              <a:t>天文历法</a:t>
            </a:r>
            <a:endParaRPr lang="zh-CN" altLang="en-US" sz="2400" b="1" dirty="0">
              <a:solidFill>
                <a:schemeClr val="bg1"/>
              </a:solidFill>
              <a:cs typeface="+mn-ea"/>
              <a:sym typeface="+mn-lt"/>
            </a:endParaRPr>
          </a:p>
        </p:txBody>
      </p:sp>
      <p:sp>
        <p:nvSpPr>
          <p:cNvPr id="45" name="文本框 44"/>
          <p:cNvSpPr txBox="1"/>
          <p:nvPr/>
        </p:nvSpPr>
        <p:spPr>
          <a:xfrm>
            <a:off x="698120" y="4743184"/>
            <a:ext cx="3741738"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一般每年在</a:t>
            </a:r>
            <a:r>
              <a:rPr lang="en-US" altLang="zh-CN" sz="1400" spc="100" dirty="0">
                <a:solidFill>
                  <a:schemeClr val="bg1"/>
                </a:solidFill>
                <a:cs typeface="+mn-ea"/>
                <a:sym typeface="+mn-lt"/>
              </a:rPr>
              <a:t>3</a:t>
            </a:r>
            <a:r>
              <a:rPr lang="zh-CN" altLang="en-US" sz="1400" spc="100" dirty="0">
                <a:solidFill>
                  <a:schemeClr val="bg1"/>
                </a:solidFill>
                <a:cs typeface="+mn-ea"/>
                <a:sym typeface="+mn-lt"/>
              </a:rPr>
              <a:t>月</a:t>
            </a:r>
            <a:r>
              <a:rPr lang="en-US" altLang="zh-CN" sz="1400" spc="100" dirty="0">
                <a:solidFill>
                  <a:schemeClr val="bg1"/>
                </a:solidFill>
                <a:cs typeface="+mn-ea"/>
                <a:sym typeface="+mn-lt"/>
              </a:rPr>
              <a:t>5</a:t>
            </a:r>
            <a:r>
              <a:rPr lang="zh-CN" altLang="en-US" sz="1400" spc="100" dirty="0">
                <a:solidFill>
                  <a:schemeClr val="bg1"/>
                </a:solidFill>
                <a:cs typeface="+mn-ea"/>
                <a:sym typeface="+mn-lt"/>
              </a:rPr>
              <a:t>日或</a:t>
            </a:r>
            <a:r>
              <a:rPr lang="en-US" altLang="zh-CN" sz="1400" spc="100" dirty="0">
                <a:solidFill>
                  <a:schemeClr val="bg1"/>
                </a:solidFill>
                <a:cs typeface="+mn-ea"/>
                <a:sym typeface="+mn-lt"/>
              </a:rPr>
              <a:t>6</a:t>
            </a:r>
            <a:r>
              <a:rPr lang="zh-CN" altLang="en-US" sz="1400" spc="100" dirty="0">
                <a:solidFill>
                  <a:schemeClr val="bg1"/>
                </a:solidFill>
                <a:cs typeface="+mn-ea"/>
                <a:sym typeface="+mn-lt"/>
              </a:rPr>
              <a:t>日，气温回升较快，渐有春雷萌动。</a:t>
            </a:r>
            <a:endParaRPr lang="zh-CN" altLang="en-US" sz="1400" spc="100" dirty="0">
              <a:solidFill>
                <a:schemeClr val="bg1"/>
              </a:solidFill>
              <a:cs typeface="+mn-ea"/>
              <a:sym typeface="+mn-lt"/>
            </a:endParaRPr>
          </a:p>
        </p:txBody>
      </p:sp>
      <p:sp>
        <p:nvSpPr>
          <p:cNvPr id="46" name="矩形 45"/>
          <p:cNvSpPr/>
          <p:nvPr/>
        </p:nvSpPr>
        <p:spPr>
          <a:xfrm>
            <a:off x="698120" y="4262779"/>
            <a:ext cx="1415772" cy="461665"/>
          </a:xfrm>
          <a:prstGeom prst="rect">
            <a:avLst/>
          </a:prstGeom>
        </p:spPr>
        <p:txBody>
          <a:bodyPr wrap="none">
            <a:spAutoFit/>
          </a:bodyPr>
          <a:lstStyle/>
          <a:p>
            <a:pPr algn="dist"/>
            <a:r>
              <a:rPr lang="zh-CN" altLang="en-US" sz="2400" b="1" dirty="0">
                <a:solidFill>
                  <a:schemeClr val="bg1"/>
                </a:solidFill>
                <a:cs typeface="+mn-ea"/>
                <a:sym typeface="+mn-lt"/>
              </a:rPr>
              <a:t>气象变化</a:t>
            </a:r>
            <a:endParaRPr lang="zh-CN" altLang="en-US" sz="24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ppt_x"/>
                                          </p:val>
                                        </p:tav>
                                        <p:tav tm="100000">
                                          <p:val>
                                            <p:strVal val="#ppt_x"/>
                                          </p:val>
                                        </p:tav>
                                      </p:tavLst>
                                    </p:anim>
                                    <p:anim calcmode="lin" valueType="num">
                                      <p:cBhvr additive="base">
                                        <p:cTn id="8" dur="10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1000" fill="hold"/>
                                        <p:tgtEl>
                                          <p:spTgt spid="42"/>
                                        </p:tgtEl>
                                        <p:attrNameLst>
                                          <p:attrName>ppt_x</p:attrName>
                                        </p:attrNameLst>
                                      </p:cBhvr>
                                      <p:tavLst>
                                        <p:tav tm="0">
                                          <p:val>
                                            <p:strVal val="#ppt_x"/>
                                          </p:val>
                                        </p:tav>
                                        <p:tav tm="100000">
                                          <p:val>
                                            <p:strVal val="#ppt_x"/>
                                          </p:val>
                                        </p:tav>
                                      </p:tavLst>
                                    </p:anim>
                                    <p:anim calcmode="lin" valueType="num">
                                      <p:cBhvr additive="base">
                                        <p:cTn id="12" dur="10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000" fill="hold"/>
                                        <p:tgtEl>
                                          <p:spTgt spid="44"/>
                                        </p:tgtEl>
                                        <p:attrNameLst>
                                          <p:attrName>ppt_x</p:attrName>
                                        </p:attrNameLst>
                                      </p:cBhvr>
                                      <p:tavLst>
                                        <p:tav tm="0">
                                          <p:val>
                                            <p:strVal val="#ppt_x"/>
                                          </p:val>
                                        </p:tav>
                                        <p:tav tm="100000">
                                          <p:val>
                                            <p:strVal val="#ppt_x"/>
                                          </p:val>
                                        </p:tav>
                                      </p:tavLst>
                                    </p:anim>
                                    <p:anim calcmode="lin" valueType="num">
                                      <p:cBhvr additive="base">
                                        <p:cTn id="16" dur="10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ppt_x"/>
                                          </p:val>
                                        </p:tav>
                                        <p:tav tm="100000">
                                          <p:val>
                                            <p:strVal val="#ppt_x"/>
                                          </p:val>
                                        </p:tav>
                                      </p:tavLst>
                                    </p:anim>
                                    <p:anim calcmode="lin" valueType="num">
                                      <p:cBhvr additive="base">
                                        <p:cTn id="24" dur="10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000" fill="hold"/>
                                        <p:tgtEl>
                                          <p:spTgt spid="11"/>
                                        </p:tgtEl>
                                        <p:attrNameLst>
                                          <p:attrName>ppt_x</p:attrName>
                                        </p:attrNameLst>
                                      </p:cBhvr>
                                      <p:tavLst>
                                        <p:tav tm="0">
                                          <p:val>
                                            <p:strVal val="#ppt_x"/>
                                          </p:val>
                                        </p:tav>
                                        <p:tav tm="100000">
                                          <p:val>
                                            <p:strVal val="#ppt_x"/>
                                          </p:val>
                                        </p:tav>
                                      </p:tavLst>
                                    </p:anim>
                                    <p:anim calcmode="lin" valueType="num">
                                      <p:cBhvr additive="base">
                                        <p:cTn id="28" dur="10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ppt_x"/>
                                          </p:val>
                                        </p:tav>
                                        <p:tav tm="100000">
                                          <p:val>
                                            <p:strVal val="#ppt_x"/>
                                          </p:val>
                                        </p:tav>
                                      </p:tavLst>
                                    </p:anim>
                                    <p:anim calcmode="lin" valueType="num">
                                      <p:cBhvr additive="base">
                                        <p:cTn id="32" dur="10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000" fill="hold"/>
                                        <p:tgtEl>
                                          <p:spTgt spid="25"/>
                                        </p:tgtEl>
                                        <p:attrNameLst>
                                          <p:attrName>ppt_x</p:attrName>
                                        </p:attrNameLst>
                                      </p:cBhvr>
                                      <p:tavLst>
                                        <p:tav tm="0">
                                          <p:val>
                                            <p:strVal val="#ppt_x"/>
                                          </p:val>
                                        </p:tav>
                                        <p:tav tm="100000">
                                          <p:val>
                                            <p:strVal val="#ppt_x"/>
                                          </p:val>
                                        </p:tav>
                                      </p:tavLst>
                                    </p:anim>
                                    <p:anim calcmode="lin" valueType="num">
                                      <p:cBhvr additive="base">
                                        <p:cTn id="36" dur="10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1000" fill="hold"/>
                                        <p:tgtEl>
                                          <p:spTgt spid="39"/>
                                        </p:tgtEl>
                                        <p:attrNameLst>
                                          <p:attrName>ppt_x</p:attrName>
                                        </p:attrNameLst>
                                      </p:cBhvr>
                                      <p:tavLst>
                                        <p:tav tm="0">
                                          <p:val>
                                            <p:strVal val="#ppt_x"/>
                                          </p:val>
                                        </p:tav>
                                        <p:tav tm="100000">
                                          <p:val>
                                            <p:strVal val="#ppt_x"/>
                                          </p:val>
                                        </p:tav>
                                      </p:tavLst>
                                    </p:anim>
                                    <p:anim calcmode="lin" valueType="num">
                                      <p:cBhvr additive="base">
                                        <p:cTn id="40" dur="1000" fill="hold"/>
                                        <p:tgtEl>
                                          <p:spTgt spid="3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1000" fill="hold"/>
                                        <p:tgtEl>
                                          <p:spTgt spid="41"/>
                                        </p:tgtEl>
                                        <p:attrNameLst>
                                          <p:attrName>ppt_x</p:attrName>
                                        </p:attrNameLst>
                                      </p:cBhvr>
                                      <p:tavLst>
                                        <p:tav tm="0">
                                          <p:val>
                                            <p:strVal val="#ppt_x"/>
                                          </p:val>
                                        </p:tav>
                                        <p:tav tm="100000">
                                          <p:val>
                                            <p:strVal val="#ppt_x"/>
                                          </p:val>
                                        </p:tav>
                                      </p:tavLst>
                                    </p:anim>
                                    <p:anim calcmode="lin" valueType="num">
                                      <p:cBhvr additive="base">
                                        <p:cTn id="44" dur="10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1000" fill="hold"/>
                                        <p:tgtEl>
                                          <p:spTgt spid="43"/>
                                        </p:tgtEl>
                                        <p:attrNameLst>
                                          <p:attrName>ppt_x</p:attrName>
                                        </p:attrNameLst>
                                      </p:cBhvr>
                                      <p:tavLst>
                                        <p:tav tm="0">
                                          <p:val>
                                            <p:strVal val="#ppt_x"/>
                                          </p:val>
                                        </p:tav>
                                        <p:tav tm="100000">
                                          <p:val>
                                            <p:strVal val="#ppt_x"/>
                                          </p:val>
                                        </p:tav>
                                      </p:tavLst>
                                    </p:anim>
                                    <p:anim calcmode="lin" valueType="num">
                                      <p:cBhvr additive="base">
                                        <p:cTn id="48" dur="1000" fill="hold"/>
                                        <p:tgtEl>
                                          <p:spTgt spid="4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1000" fill="hold"/>
                                        <p:tgtEl>
                                          <p:spTgt spid="45"/>
                                        </p:tgtEl>
                                        <p:attrNameLst>
                                          <p:attrName>ppt_x</p:attrName>
                                        </p:attrNameLst>
                                      </p:cBhvr>
                                      <p:tavLst>
                                        <p:tav tm="0">
                                          <p:val>
                                            <p:strVal val="#ppt_x"/>
                                          </p:val>
                                        </p:tav>
                                        <p:tav tm="100000">
                                          <p:val>
                                            <p:strVal val="#ppt_x"/>
                                          </p:val>
                                        </p:tav>
                                      </p:tavLst>
                                    </p:anim>
                                    <p:anim calcmode="lin" valueType="num">
                                      <p:cBhvr additive="base">
                                        <p:cTn id="52" dur="10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惊蛰的气象变化</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sp>
        <p:nvSpPr>
          <p:cNvPr id="5" name="文本框 4"/>
          <p:cNvSpPr txBox="1"/>
          <p:nvPr/>
        </p:nvSpPr>
        <p:spPr>
          <a:xfrm>
            <a:off x="1254823" y="2591773"/>
            <a:ext cx="9573597"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惊蛰是二十四节气之一，是春季的第三个节气，阴历二月五日前后，斗指丁为惊蛰，相当于阳历</a:t>
            </a:r>
            <a:r>
              <a:rPr lang="en-US" altLang="zh-CN" sz="1400" spc="100" dirty="0">
                <a:solidFill>
                  <a:schemeClr val="bg1"/>
                </a:solidFill>
                <a:cs typeface="+mn-ea"/>
                <a:sym typeface="+mn-lt"/>
              </a:rPr>
              <a:t>3</a:t>
            </a:r>
            <a:r>
              <a:rPr lang="zh-CN" altLang="en-US" sz="1400" spc="100" dirty="0">
                <a:solidFill>
                  <a:schemeClr val="bg1"/>
                </a:solidFill>
                <a:cs typeface="+mn-ea"/>
                <a:sym typeface="+mn-lt"/>
              </a:rPr>
              <a:t>月</a:t>
            </a:r>
            <a:r>
              <a:rPr lang="en-US" altLang="zh-CN" sz="1400" spc="100" dirty="0">
                <a:solidFill>
                  <a:schemeClr val="bg1"/>
                </a:solidFill>
                <a:cs typeface="+mn-ea"/>
                <a:sym typeface="+mn-lt"/>
              </a:rPr>
              <a:t>5</a:t>
            </a:r>
            <a:r>
              <a:rPr lang="zh-CN" altLang="en-US" sz="1400" spc="100" dirty="0">
                <a:solidFill>
                  <a:schemeClr val="bg1"/>
                </a:solidFill>
                <a:cs typeface="+mn-ea"/>
                <a:sym typeface="+mn-lt"/>
              </a:rPr>
              <a:t>日至</a:t>
            </a:r>
            <a:r>
              <a:rPr lang="en-US" altLang="zh-CN" sz="1400" spc="100" dirty="0">
                <a:solidFill>
                  <a:schemeClr val="bg1"/>
                </a:solidFill>
                <a:cs typeface="+mn-ea"/>
                <a:sym typeface="+mn-lt"/>
              </a:rPr>
              <a:t>6</a:t>
            </a:r>
            <a:r>
              <a:rPr lang="zh-CN" altLang="en-US" sz="1400" spc="100" dirty="0">
                <a:solidFill>
                  <a:schemeClr val="bg1"/>
                </a:solidFill>
                <a:cs typeface="+mn-ea"/>
                <a:sym typeface="+mn-lt"/>
              </a:rPr>
              <a:t>日之间，太阳到黄经</a:t>
            </a:r>
            <a:r>
              <a:rPr lang="en-US" altLang="zh-CN" sz="1400" spc="100" dirty="0">
                <a:solidFill>
                  <a:schemeClr val="bg1"/>
                </a:solidFill>
                <a:cs typeface="+mn-ea"/>
                <a:sym typeface="+mn-lt"/>
              </a:rPr>
              <a:t>345°</a:t>
            </a:r>
            <a:r>
              <a:rPr lang="zh-CN" altLang="en-US" sz="1400" spc="100" dirty="0">
                <a:solidFill>
                  <a:schemeClr val="bg1"/>
                </a:solidFill>
                <a:cs typeface="+mn-ea"/>
                <a:sym typeface="+mn-lt"/>
              </a:rPr>
              <a:t>开始。</a:t>
            </a:r>
            <a:endParaRPr lang="zh-CN" altLang="en-US" sz="1400" spc="100" dirty="0">
              <a:solidFill>
                <a:schemeClr val="bg1"/>
              </a:solidFill>
              <a:cs typeface="+mn-ea"/>
              <a:sym typeface="+mn-lt"/>
            </a:endParaRPr>
          </a:p>
        </p:txBody>
      </p:sp>
      <p:sp>
        <p:nvSpPr>
          <p:cNvPr id="6" name="矩形 5"/>
          <p:cNvSpPr/>
          <p:nvPr/>
        </p:nvSpPr>
        <p:spPr>
          <a:xfrm>
            <a:off x="1266009" y="2153394"/>
            <a:ext cx="1415772" cy="461665"/>
          </a:xfrm>
          <a:prstGeom prst="rect">
            <a:avLst/>
          </a:prstGeom>
        </p:spPr>
        <p:txBody>
          <a:bodyPr wrap="none">
            <a:spAutoFit/>
          </a:bodyPr>
          <a:lstStyle/>
          <a:p>
            <a:r>
              <a:rPr lang="zh-CN" altLang="en-US" sz="2400" b="1" dirty="0">
                <a:solidFill>
                  <a:schemeClr val="bg1"/>
                </a:solidFill>
                <a:cs typeface="+mn-ea"/>
                <a:sym typeface="+mn-lt"/>
              </a:rPr>
              <a:t>天文历法</a:t>
            </a:r>
            <a:endParaRPr lang="zh-CN" altLang="en-US" sz="2400" b="1" dirty="0">
              <a:solidFill>
                <a:schemeClr val="bg1"/>
              </a:solidFill>
              <a:cs typeface="+mn-ea"/>
              <a:sym typeface="+mn-lt"/>
            </a:endParaRPr>
          </a:p>
        </p:txBody>
      </p:sp>
      <p:sp>
        <p:nvSpPr>
          <p:cNvPr id="7" name="矩形 6"/>
          <p:cNvSpPr/>
          <p:nvPr/>
        </p:nvSpPr>
        <p:spPr>
          <a:xfrm>
            <a:off x="1020191" y="1857678"/>
            <a:ext cx="10310060" cy="1713296"/>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1020191" y="3619530"/>
            <a:ext cx="2779252" cy="2440273"/>
            <a:chOff x="4838331" y="2015231"/>
            <a:chExt cx="2972596" cy="2610035"/>
          </a:xfrm>
        </p:grpSpPr>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37203" t="28178" r="51151" b="28835"/>
            <a:stretch>
              <a:fillRect/>
            </a:stretch>
          </p:blipFill>
          <p:spPr>
            <a:xfrm>
              <a:off x="4838331" y="2015231"/>
              <a:ext cx="1257670" cy="2610035"/>
            </a:xfrm>
            <a:prstGeom prst="rect">
              <a:avLst/>
            </a:prstGeom>
            <a:effectLst>
              <a:outerShdw blurRad="63500" sx="102000" sy="102000" algn="ctr" rotWithShape="0">
                <a:prstClr val="black">
                  <a:alpha val="40000"/>
                </a:prstClr>
              </a:outerShdw>
            </a:effectLst>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64236" t="37219" r="29352" b="47721"/>
            <a:stretch>
              <a:fillRect/>
            </a:stretch>
          </p:blipFill>
          <p:spPr>
            <a:xfrm>
              <a:off x="6050859" y="3006792"/>
              <a:ext cx="692458" cy="914401"/>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48849" t="28178" r="40917" b="28835"/>
            <a:stretch>
              <a:fillRect/>
            </a:stretch>
          </p:blipFill>
          <p:spPr>
            <a:xfrm>
              <a:off x="6705656" y="2015231"/>
              <a:ext cx="1105271" cy="2610035"/>
            </a:xfrm>
            <a:prstGeom prst="rect">
              <a:avLst/>
            </a:prstGeom>
            <a:effectLst>
              <a:outerShdw blurRad="63500" sx="102000" sy="102000" algn="ctr" rotWithShape="0">
                <a:prstClr val="black">
                  <a:alpha val="40000"/>
                </a:prstClr>
              </a:outerShdw>
            </a:effectLst>
          </p:spPr>
        </p:pic>
      </p:grpSp>
      <p:sp>
        <p:nvSpPr>
          <p:cNvPr id="13" name="文本框 12"/>
          <p:cNvSpPr txBox="1"/>
          <p:nvPr/>
        </p:nvSpPr>
        <p:spPr>
          <a:xfrm>
            <a:off x="4276965" y="4171258"/>
            <a:ext cx="6867057" cy="1384995"/>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中国古历采用阴阳合历，即以太阳的运动周期作为年，以月亮圆缺周期作为月，以闰月来协调年和月的关系。古人根据太阳一年内的位置变化以及由此引起的地面气候的演变次序，把一年又分成</a:t>
            </a:r>
            <a:r>
              <a:rPr lang="en-US" altLang="zh-CN" sz="1400" spc="100" dirty="0">
                <a:solidFill>
                  <a:schemeClr val="bg1"/>
                </a:solidFill>
                <a:cs typeface="+mn-ea"/>
                <a:sym typeface="+mn-lt"/>
              </a:rPr>
              <a:t>24</a:t>
            </a:r>
            <a:r>
              <a:rPr lang="zh-CN" altLang="en-US" sz="1400" spc="100" dirty="0">
                <a:solidFill>
                  <a:schemeClr val="bg1"/>
                </a:solidFill>
                <a:cs typeface="+mn-ea"/>
                <a:sym typeface="+mn-lt"/>
              </a:rPr>
              <a:t>段，分列在十二个月中，以反映四季、气温、物候等情况。</a:t>
            </a:r>
            <a:endParaRPr lang="zh-CN" altLang="en-US" sz="1400" spc="100" dirty="0">
              <a:solidFill>
                <a:schemeClr val="bg1"/>
              </a:solidFill>
              <a:cs typeface="+mn-ea"/>
              <a:sym typeface="+mn-lt"/>
            </a:endParaRPr>
          </a:p>
        </p:txBody>
      </p:sp>
      <p:sp>
        <p:nvSpPr>
          <p:cNvPr id="14" name="矩形 13"/>
          <p:cNvSpPr/>
          <p:nvPr/>
        </p:nvSpPr>
        <p:spPr>
          <a:xfrm>
            <a:off x="4090737" y="3877378"/>
            <a:ext cx="7239514" cy="1939221"/>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ppt_x"/>
                                          </p:val>
                                        </p:tav>
                                        <p:tav tm="100000">
                                          <p:val>
                                            <p:strVal val="#ppt_x"/>
                                          </p:val>
                                        </p:tav>
                                      </p:tavLst>
                                    </p:anim>
                                    <p:anim calcmode="lin" valueType="num">
                                      <p:cBhvr additive="base">
                                        <p:cTn id="20" dur="10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ppt_x"/>
                                          </p:val>
                                        </p:tav>
                                        <p:tav tm="100000">
                                          <p:val>
                                            <p:strVal val="#ppt_x"/>
                                          </p:val>
                                        </p:tav>
                                      </p:tavLst>
                                    </p:anim>
                                    <p:anim calcmode="lin" valueType="num">
                                      <p:cBhvr additive="base">
                                        <p:cTn id="24"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13" grpId="0"/>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惊蛰的气象变化</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sp>
        <p:nvSpPr>
          <p:cNvPr id="5" name="文本框 4"/>
          <p:cNvSpPr txBox="1"/>
          <p:nvPr/>
        </p:nvSpPr>
        <p:spPr>
          <a:xfrm>
            <a:off x="1091196" y="2591772"/>
            <a:ext cx="4116071" cy="3000821"/>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l"/>
            </a:pPr>
            <a:r>
              <a:rPr lang="zh-CN" altLang="en-US" sz="1400" spc="100" dirty="0">
                <a:solidFill>
                  <a:schemeClr val="bg1"/>
                </a:solidFill>
                <a:cs typeface="+mn-ea"/>
                <a:sym typeface="+mn-lt"/>
              </a:rPr>
              <a:t>惊蛰分为三候：“一候桃始华；二候仓庚（黄鹂）鸣；三候鹰化为鸠。”描述已是进入仲春，桃花红、梨花白，黄莺鸣叫、燕飞来的时节。按照一般气候规律，惊蛰前后各地天气已开始转暖，雨水渐多，大部分地区都已进入了春耕。</a:t>
            </a:r>
            <a:endParaRPr lang="en-US" altLang="zh-CN" sz="1400" spc="100" dirty="0">
              <a:solidFill>
                <a:schemeClr val="bg1"/>
              </a:solidFill>
              <a:cs typeface="+mn-ea"/>
              <a:sym typeface="+mn-lt"/>
            </a:endParaRPr>
          </a:p>
          <a:p>
            <a:pPr marL="285750" indent="-285750" algn="just">
              <a:lnSpc>
                <a:spcPct val="150000"/>
              </a:lnSpc>
              <a:buFont typeface="Wingdings" panose="05000000000000000000" pitchFamily="2" charset="2"/>
              <a:buChar char="l"/>
            </a:pPr>
            <a:r>
              <a:rPr lang="zh-CN" altLang="en-US" sz="1400" spc="100" dirty="0">
                <a:solidFill>
                  <a:schemeClr val="bg1"/>
                </a:solidFill>
                <a:cs typeface="+mn-ea"/>
                <a:sym typeface="+mn-lt"/>
              </a:rPr>
              <a:t>惊醒了蛰伏在泥土中冬眠的各种昆虫的时候，此时过冬的虫卵也要开始卵化。由此可见惊蛰是反映自然物候现象的一个节气。</a:t>
            </a:r>
            <a:endParaRPr lang="zh-CN" altLang="en-US" sz="1400" spc="100" dirty="0">
              <a:solidFill>
                <a:schemeClr val="bg1"/>
              </a:solidFill>
              <a:cs typeface="+mn-ea"/>
              <a:sym typeface="+mn-lt"/>
            </a:endParaRPr>
          </a:p>
        </p:txBody>
      </p:sp>
      <p:sp>
        <p:nvSpPr>
          <p:cNvPr id="6" name="矩形 5"/>
          <p:cNvSpPr/>
          <p:nvPr/>
        </p:nvSpPr>
        <p:spPr>
          <a:xfrm>
            <a:off x="1102382" y="2153393"/>
            <a:ext cx="1415772" cy="461665"/>
          </a:xfrm>
          <a:prstGeom prst="rect">
            <a:avLst/>
          </a:prstGeom>
        </p:spPr>
        <p:txBody>
          <a:bodyPr wrap="none">
            <a:spAutoFit/>
          </a:bodyPr>
          <a:lstStyle/>
          <a:p>
            <a:r>
              <a:rPr lang="zh-CN" altLang="en-US" sz="2400" b="1" dirty="0">
                <a:solidFill>
                  <a:schemeClr val="bg1"/>
                </a:solidFill>
                <a:cs typeface="+mn-ea"/>
                <a:sym typeface="+mn-lt"/>
              </a:rPr>
              <a:t>惊蛰三候</a:t>
            </a:r>
            <a:endParaRPr lang="zh-CN" altLang="en-US" sz="2400" b="1" dirty="0">
              <a:solidFill>
                <a:schemeClr val="bg1"/>
              </a:solidFill>
              <a:cs typeface="+mn-ea"/>
              <a:sym typeface="+mn-lt"/>
            </a:endParaRPr>
          </a:p>
        </p:txBody>
      </p:sp>
      <p:sp>
        <p:nvSpPr>
          <p:cNvPr id="7" name="文本框 6"/>
          <p:cNvSpPr txBox="1"/>
          <p:nvPr/>
        </p:nvSpPr>
        <p:spPr>
          <a:xfrm>
            <a:off x="6747230" y="2591772"/>
            <a:ext cx="3869435" cy="2677656"/>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l"/>
            </a:pPr>
            <a:r>
              <a:rPr lang="zh-CN" altLang="en-US" sz="1400" spc="100" dirty="0">
                <a:solidFill>
                  <a:schemeClr val="bg1"/>
                </a:solidFill>
                <a:cs typeface="+mn-ea"/>
                <a:sym typeface="+mn-lt"/>
              </a:rPr>
              <a:t>惊蛰时期的花信风为一候桃花、二候棣棠、三候蔷薇。沾了雨意的桃花，水淋淋的湿，一律收敛起轻薄的野性子，沉静贞婉起来。</a:t>
            </a:r>
            <a:endParaRPr lang="en-US" altLang="zh-CN" sz="1400" spc="100" dirty="0">
              <a:solidFill>
                <a:schemeClr val="bg1"/>
              </a:solidFill>
              <a:cs typeface="+mn-ea"/>
              <a:sym typeface="+mn-lt"/>
            </a:endParaRPr>
          </a:p>
          <a:p>
            <a:pPr marL="285750" indent="-285750" algn="just">
              <a:lnSpc>
                <a:spcPct val="150000"/>
              </a:lnSpc>
              <a:buFont typeface="Wingdings" panose="05000000000000000000" pitchFamily="2" charset="2"/>
              <a:buChar char="l"/>
            </a:pPr>
            <a:r>
              <a:rPr lang="zh-CN" altLang="en-US" sz="1400" spc="100" dirty="0">
                <a:solidFill>
                  <a:schemeClr val="bg1"/>
                </a:solidFill>
                <a:cs typeface="+mn-ea"/>
                <a:sym typeface="+mn-lt"/>
              </a:rPr>
              <a:t>浅浅的粉，从花瓣的最末端，淡淡地往里洇。洇至最深处，便成了无限温柔的一痕红。又或者，是美人颊上的胭脂，酿成了春天里最美的一盅酒，让人醉了。</a:t>
            </a:r>
            <a:endParaRPr lang="zh-CN" altLang="en-US" sz="1400" spc="100" dirty="0">
              <a:solidFill>
                <a:schemeClr val="bg1"/>
              </a:solidFill>
              <a:cs typeface="+mn-ea"/>
              <a:sym typeface="+mn-lt"/>
            </a:endParaRPr>
          </a:p>
        </p:txBody>
      </p:sp>
      <p:sp>
        <p:nvSpPr>
          <p:cNvPr id="8" name="矩形 7"/>
          <p:cNvSpPr/>
          <p:nvPr/>
        </p:nvSpPr>
        <p:spPr>
          <a:xfrm>
            <a:off x="6758416" y="2153393"/>
            <a:ext cx="2339102" cy="461665"/>
          </a:xfrm>
          <a:prstGeom prst="rect">
            <a:avLst/>
          </a:prstGeom>
        </p:spPr>
        <p:txBody>
          <a:bodyPr wrap="none">
            <a:spAutoFit/>
          </a:bodyPr>
          <a:lstStyle/>
          <a:p>
            <a:r>
              <a:rPr lang="zh-CN" altLang="en-US" sz="2400" b="1" dirty="0">
                <a:solidFill>
                  <a:schemeClr val="bg1"/>
                </a:solidFill>
                <a:cs typeface="+mn-ea"/>
                <a:sym typeface="+mn-lt"/>
              </a:rPr>
              <a:t>二十四番花信风</a:t>
            </a:r>
            <a:endParaRPr lang="zh-CN" altLang="en-US" sz="24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1014253"/>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惊蛰的气象变化</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sp>
        <p:nvSpPr>
          <p:cNvPr id="5" name="矩形 4"/>
          <p:cNvSpPr/>
          <p:nvPr/>
        </p:nvSpPr>
        <p:spPr>
          <a:xfrm>
            <a:off x="2362072" y="2393813"/>
            <a:ext cx="7383257" cy="308161"/>
          </a:xfrm>
          <a:prstGeom prst="rect">
            <a:avLst/>
          </a:prstGeom>
        </p:spPr>
        <p:txBody>
          <a:bodyPr wrap="square">
            <a:spAutoFit/>
          </a:bodyPr>
          <a:lstStyle/>
          <a:p>
            <a:pPr algn="ctr">
              <a:lnSpc>
                <a:spcPts val="1800"/>
              </a:lnSpc>
            </a:pPr>
            <a:r>
              <a:rPr lang="zh-CN" altLang="en-US" sz="1400" spc="100" dirty="0">
                <a:solidFill>
                  <a:schemeClr val="bg1"/>
                </a:solidFill>
                <a:cs typeface="+mn-ea"/>
                <a:sym typeface="+mn-lt"/>
              </a:rPr>
              <a:t>一般每年在</a:t>
            </a:r>
            <a:r>
              <a:rPr lang="en-US" altLang="zh-CN" sz="1400" spc="100" dirty="0">
                <a:solidFill>
                  <a:schemeClr val="bg1"/>
                </a:solidFill>
                <a:cs typeface="+mn-ea"/>
                <a:sym typeface="+mn-lt"/>
              </a:rPr>
              <a:t>3</a:t>
            </a:r>
            <a:r>
              <a:rPr lang="zh-CN" altLang="en-US" sz="1400" spc="100" dirty="0">
                <a:solidFill>
                  <a:schemeClr val="bg1"/>
                </a:solidFill>
                <a:cs typeface="+mn-ea"/>
                <a:sym typeface="+mn-lt"/>
              </a:rPr>
              <a:t>月</a:t>
            </a:r>
            <a:r>
              <a:rPr lang="en-US" altLang="zh-CN" sz="1400" spc="100" dirty="0">
                <a:solidFill>
                  <a:schemeClr val="bg1"/>
                </a:solidFill>
                <a:cs typeface="+mn-ea"/>
                <a:sym typeface="+mn-lt"/>
              </a:rPr>
              <a:t>5</a:t>
            </a:r>
            <a:r>
              <a:rPr lang="zh-CN" altLang="en-US" sz="1400" spc="100" dirty="0">
                <a:solidFill>
                  <a:schemeClr val="bg1"/>
                </a:solidFill>
                <a:cs typeface="+mn-ea"/>
                <a:sym typeface="+mn-lt"/>
              </a:rPr>
              <a:t>日或</a:t>
            </a:r>
            <a:r>
              <a:rPr lang="en-US" altLang="zh-CN" sz="1400" spc="100" dirty="0">
                <a:solidFill>
                  <a:schemeClr val="bg1"/>
                </a:solidFill>
                <a:cs typeface="+mn-ea"/>
                <a:sym typeface="+mn-lt"/>
              </a:rPr>
              <a:t>6</a:t>
            </a:r>
            <a:r>
              <a:rPr lang="zh-CN" altLang="en-US" sz="1400" spc="100" dirty="0">
                <a:solidFill>
                  <a:schemeClr val="bg1"/>
                </a:solidFill>
                <a:cs typeface="+mn-ea"/>
                <a:sym typeface="+mn-lt"/>
              </a:rPr>
              <a:t>日，气温回升较快，渐有春雷萌动</a:t>
            </a:r>
            <a:endParaRPr lang="en-US" altLang="zh-CN" sz="1400" spc="100" dirty="0">
              <a:solidFill>
                <a:schemeClr val="bg1"/>
              </a:solidFill>
              <a:cs typeface="+mn-ea"/>
              <a:sym typeface="+mn-lt"/>
            </a:endParaRPr>
          </a:p>
        </p:txBody>
      </p:sp>
      <p:grpSp>
        <p:nvGrpSpPr>
          <p:cNvPr id="6" name="组合 5"/>
          <p:cNvGrpSpPr/>
          <p:nvPr/>
        </p:nvGrpSpPr>
        <p:grpSpPr>
          <a:xfrm>
            <a:off x="2171700" y="3231517"/>
            <a:ext cx="2171700" cy="458246"/>
            <a:chOff x="1828800" y="2201446"/>
            <a:chExt cx="2171700" cy="458246"/>
          </a:xfrm>
        </p:grpSpPr>
        <p:sp>
          <p:nvSpPr>
            <p:cNvPr id="7" name="矩形: 圆角 6"/>
            <p:cNvSpPr/>
            <p:nvPr/>
          </p:nvSpPr>
          <p:spPr>
            <a:xfrm>
              <a:off x="1828800" y="2201446"/>
              <a:ext cx="2171700" cy="45285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BF8C"/>
                </a:solidFill>
                <a:cs typeface="+mn-ea"/>
                <a:sym typeface="+mn-lt"/>
              </a:endParaRPr>
            </a:p>
          </p:txBody>
        </p:sp>
        <p:sp>
          <p:nvSpPr>
            <p:cNvPr id="8" name="矩形 7"/>
            <p:cNvSpPr/>
            <p:nvPr/>
          </p:nvSpPr>
          <p:spPr>
            <a:xfrm>
              <a:off x="2084647" y="2259582"/>
              <a:ext cx="1660005" cy="400110"/>
            </a:xfrm>
            <a:prstGeom prst="rect">
              <a:avLst/>
            </a:prstGeom>
          </p:spPr>
          <p:txBody>
            <a:bodyPr wrap="square">
              <a:spAutoFit/>
            </a:bodyPr>
            <a:lstStyle/>
            <a:p>
              <a:pPr algn="dist"/>
              <a:r>
                <a:rPr lang="zh-CN" altLang="en-US" sz="2000" b="1" dirty="0">
                  <a:solidFill>
                    <a:srgbClr val="2FBF8C"/>
                  </a:solidFill>
                  <a:cs typeface="+mn-ea"/>
                  <a:sym typeface="+mn-lt"/>
                </a:rPr>
                <a:t>民谚云</a:t>
              </a:r>
              <a:endParaRPr lang="zh-CN" altLang="en-US" sz="2000" b="1" dirty="0">
                <a:solidFill>
                  <a:srgbClr val="2FBF8C"/>
                </a:solidFill>
                <a:cs typeface="+mn-ea"/>
                <a:sym typeface="+mn-lt"/>
              </a:endParaRPr>
            </a:p>
          </p:txBody>
        </p:sp>
      </p:grpSp>
      <p:grpSp>
        <p:nvGrpSpPr>
          <p:cNvPr id="9" name="组合 8"/>
          <p:cNvGrpSpPr/>
          <p:nvPr/>
        </p:nvGrpSpPr>
        <p:grpSpPr>
          <a:xfrm>
            <a:off x="5067302" y="3231517"/>
            <a:ext cx="2171700" cy="458246"/>
            <a:chOff x="1828800" y="2201446"/>
            <a:chExt cx="2171700" cy="458246"/>
          </a:xfrm>
        </p:grpSpPr>
        <p:sp>
          <p:nvSpPr>
            <p:cNvPr id="10" name="矩形: 圆角 9"/>
            <p:cNvSpPr/>
            <p:nvPr/>
          </p:nvSpPr>
          <p:spPr>
            <a:xfrm>
              <a:off x="1828800" y="2201446"/>
              <a:ext cx="2171700" cy="45285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BF8C"/>
                </a:solidFill>
                <a:cs typeface="+mn-ea"/>
                <a:sym typeface="+mn-lt"/>
              </a:endParaRPr>
            </a:p>
          </p:txBody>
        </p:sp>
        <p:sp>
          <p:nvSpPr>
            <p:cNvPr id="11" name="矩形 10"/>
            <p:cNvSpPr/>
            <p:nvPr/>
          </p:nvSpPr>
          <p:spPr>
            <a:xfrm>
              <a:off x="2084647" y="2259582"/>
              <a:ext cx="1660005" cy="400110"/>
            </a:xfrm>
            <a:prstGeom prst="rect">
              <a:avLst/>
            </a:prstGeom>
          </p:spPr>
          <p:txBody>
            <a:bodyPr wrap="square">
              <a:spAutoFit/>
            </a:bodyPr>
            <a:lstStyle/>
            <a:p>
              <a:pPr algn="dist"/>
              <a:r>
                <a:rPr lang="zh-CN" altLang="en-US" sz="2000" b="1" dirty="0">
                  <a:solidFill>
                    <a:srgbClr val="2FBF8C"/>
                  </a:solidFill>
                  <a:cs typeface="+mn-ea"/>
                  <a:sym typeface="+mn-lt"/>
                </a:rPr>
                <a:t>天气变化</a:t>
              </a:r>
              <a:endParaRPr lang="zh-CN" altLang="en-US" sz="2000" b="1" dirty="0">
                <a:solidFill>
                  <a:srgbClr val="2FBF8C"/>
                </a:solidFill>
                <a:cs typeface="+mn-ea"/>
                <a:sym typeface="+mn-lt"/>
              </a:endParaRPr>
            </a:p>
          </p:txBody>
        </p:sp>
      </p:grpSp>
      <p:grpSp>
        <p:nvGrpSpPr>
          <p:cNvPr id="12" name="组合 11"/>
          <p:cNvGrpSpPr/>
          <p:nvPr/>
        </p:nvGrpSpPr>
        <p:grpSpPr>
          <a:xfrm>
            <a:off x="7962904" y="3231517"/>
            <a:ext cx="2171700" cy="458246"/>
            <a:chOff x="1828800" y="2201446"/>
            <a:chExt cx="2171700" cy="458246"/>
          </a:xfrm>
        </p:grpSpPr>
        <p:sp>
          <p:nvSpPr>
            <p:cNvPr id="13" name="矩形: 圆角 12"/>
            <p:cNvSpPr/>
            <p:nvPr/>
          </p:nvSpPr>
          <p:spPr>
            <a:xfrm>
              <a:off x="1828800" y="2201446"/>
              <a:ext cx="2171700" cy="45285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BF8C"/>
                </a:solidFill>
                <a:cs typeface="+mn-ea"/>
                <a:sym typeface="+mn-lt"/>
              </a:endParaRPr>
            </a:p>
          </p:txBody>
        </p:sp>
        <p:sp>
          <p:nvSpPr>
            <p:cNvPr id="14" name="矩形 13"/>
            <p:cNvSpPr/>
            <p:nvPr/>
          </p:nvSpPr>
          <p:spPr>
            <a:xfrm>
              <a:off x="2084647" y="2259582"/>
              <a:ext cx="1660005" cy="400110"/>
            </a:xfrm>
            <a:prstGeom prst="rect">
              <a:avLst/>
            </a:prstGeom>
          </p:spPr>
          <p:txBody>
            <a:bodyPr wrap="square">
              <a:spAutoFit/>
            </a:bodyPr>
            <a:lstStyle/>
            <a:p>
              <a:pPr algn="dist"/>
              <a:r>
                <a:rPr lang="zh-CN" altLang="en-US" sz="2000" b="1" dirty="0">
                  <a:solidFill>
                    <a:srgbClr val="2FBF8C"/>
                  </a:solidFill>
                  <a:cs typeface="+mn-ea"/>
                  <a:sym typeface="+mn-lt"/>
                </a:rPr>
                <a:t>春雷始鸣</a:t>
              </a:r>
              <a:endParaRPr lang="zh-CN" altLang="en-US" sz="2000" b="1" dirty="0">
                <a:solidFill>
                  <a:srgbClr val="2FBF8C"/>
                </a:solidFill>
                <a:cs typeface="+mn-ea"/>
                <a:sym typeface="+mn-lt"/>
              </a:endParaRPr>
            </a:p>
          </p:txBody>
        </p:sp>
      </p:grpSp>
      <p:grpSp>
        <p:nvGrpSpPr>
          <p:cNvPr id="17" name="组合 16"/>
          <p:cNvGrpSpPr/>
          <p:nvPr/>
        </p:nvGrpSpPr>
        <p:grpSpPr>
          <a:xfrm>
            <a:off x="922868" y="3970868"/>
            <a:ext cx="3029341" cy="2107203"/>
            <a:chOff x="922868" y="3970868"/>
            <a:chExt cx="3029341" cy="2107203"/>
          </a:xfrm>
        </p:grpSpPr>
        <p:sp>
          <p:nvSpPr>
            <p:cNvPr id="18" name="矩形 17"/>
            <p:cNvSpPr/>
            <p:nvPr/>
          </p:nvSpPr>
          <p:spPr>
            <a:xfrm>
              <a:off x="922868" y="3970868"/>
              <a:ext cx="2949886" cy="210720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1101390" y="4498907"/>
              <a:ext cx="2850819" cy="1384995"/>
            </a:xfrm>
            <a:prstGeom prst="rect">
              <a:avLst/>
            </a:prstGeom>
            <a:noFill/>
          </p:spPr>
          <p:txBody>
            <a:bodyPr wrap="square" rtlCol="0">
              <a:spAutoFit/>
            </a:bodyPr>
            <a:lstStyle/>
            <a:p>
              <a:pPr algn="ctr">
                <a:lnSpc>
                  <a:spcPct val="150000"/>
                </a:lnSpc>
              </a:pPr>
              <a:r>
                <a:rPr lang="zh-CN" altLang="en-US" sz="1400" spc="100" dirty="0">
                  <a:solidFill>
                    <a:schemeClr val="bg1"/>
                  </a:solidFill>
                  <a:cs typeface="+mn-ea"/>
                  <a:sym typeface="+mn-lt"/>
                </a:rPr>
                <a:t>民谚云：“春雷响，万物长”以及“惊蛰节到闻雷声，震醒蛰伏越冬虫。”等等，这些均为惊蛰节气的特征。</a:t>
              </a:r>
              <a:endParaRPr lang="zh-CN" altLang="en-US" sz="1400" spc="100" dirty="0">
                <a:solidFill>
                  <a:schemeClr val="bg1"/>
                </a:solidFill>
                <a:cs typeface="+mn-ea"/>
                <a:sym typeface="+mn-lt"/>
              </a:endParaRPr>
            </a:p>
          </p:txBody>
        </p:sp>
        <p:sp>
          <p:nvSpPr>
            <p:cNvPr id="20" name="矩形 19"/>
            <p:cNvSpPr/>
            <p:nvPr/>
          </p:nvSpPr>
          <p:spPr>
            <a:xfrm>
              <a:off x="1903808" y="4133172"/>
              <a:ext cx="988005" cy="461665"/>
            </a:xfrm>
            <a:prstGeom prst="rect">
              <a:avLst/>
            </a:prstGeom>
          </p:spPr>
          <p:txBody>
            <a:bodyPr wrap="square">
              <a:spAutoFit/>
            </a:bodyPr>
            <a:lstStyle/>
            <a:p>
              <a:pPr algn="dist"/>
              <a:r>
                <a:rPr lang="zh-CN" altLang="en-US" sz="2400" b="1" dirty="0">
                  <a:solidFill>
                    <a:schemeClr val="bg1"/>
                  </a:solidFill>
                  <a:cs typeface="+mn-ea"/>
                  <a:sym typeface="+mn-lt"/>
                </a:rPr>
                <a:t>壹</a:t>
              </a:r>
              <a:endParaRPr lang="zh-CN" altLang="en-US" sz="2400" b="1" dirty="0">
                <a:solidFill>
                  <a:schemeClr val="bg1"/>
                </a:solidFill>
                <a:cs typeface="+mn-ea"/>
                <a:sym typeface="+mn-lt"/>
              </a:endParaRPr>
            </a:p>
          </p:txBody>
        </p:sp>
      </p:grpSp>
      <p:grpSp>
        <p:nvGrpSpPr>
          <p:cNvPr id="21" name="组合 20"/>
          <p:cNvGrpSpPr/>
          <p:nvPr/>
        </p:nvGrpSpPr>
        <p:grpSpPr>
          <a:xfrm>
            <a:off x="4581329" y="3970867"/>
            <a:ext cx="2949886" cy="2107203"/>
            <a:chOff x="922868" y="3970868"/>
            <a:chExt cx="2949886" cy="2107203"/>
          </a:xfrm>
        </p:grpSpPr>
        <p:sp>
          <p:nvSpPr>
            <p:cNvPr id="22" name="矩形 21"/>
            <p:cNvSpPr/>
            <p:nvPr/>
          </p:nvSpPr>
          <p:spPr>
            <a:xfrm>
              <a:off x="922868" y="3970868"/>
              <a:ext cx="2949886" cy="210720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1197963" y="4620353"/>
              <a:ext cx="2479151" cy="1384995"/>
            </a:xfrm>
            <a:prstGeom prst="rect">
              <a:avLst/>
            </a:prstGeom>
            <a:noFill/>
          </p:spPr>
          <p:txBody>
            <a:bodyPr wrap="square" rtlCol="0">
              <a:spAutoFit/>
            </a:bodyPr>
            <a:lstStyle/>
            <a:p>
              <a:pPr algn="ctr">
                <a:lnSpc>
                  <a:spcPct val="150000"/>
                </a:lnSpc>
              </a:pPr>
              <a:r>
                <a:rPr lang="zh-CN" altLang="en-US" sz="1400" spc="100" dirty="0">
                  <a:solidFill>
                    <a:schemeClr val="bg1"/>
                  </a:solidFill>
                  <a:cs typeface="+mn-ea"/>
                  <a:sym typeface="+mn-lt"/>
                </a:rPr>
                <a:t>中国除东北、西北地区仍是银妆素裹的冬日景象外，大部分地区平均气温已升到</a:t>
              </a:r>
              <a:r>
                <a:rPr lang="en-US" altLang="zh-CN" sz="1400" spc="100" dirty="0">
                  <a:solidFill>
                    <a:schemeClr val="bg1"/>
                  </a:solidFill>
                  <a:cs typeface="+mn-ea"/>
                  <a:sym typeface="+mn-lt"/>
                </a:rPr>
                <a:t>0℃</a:t>
              </a:r>
              <a:r>
                <a:rPr lang="zh-CN" altLang="en-US" sz="1400" spc="100" dirty="0">
                  <a:solidFill>
                    <a:schemeClr val="bg1"/>
                  </a:solidFill>
                  <a:cs typeface="+mn-ea"/>
                  <a:sym typeface="+mn-lt"/>
                </a:rPr>
                <a:t>以上。</a:t>
              </a:r>
              <a:endParaRPr lang="zh-CN" altLang="en-US" sz="1400" spc="100" dirty="0">
                <a:solidFill>
                  <a:schemeClr val="bg1"/>
                </a:solidFill>
                <a:cs typeface="+mn-ea"/>
                <a:sym typeface="+mn-lt"/>
              </a:endParaRPr>
            </a:p>
          </p:txBody>
        </p:sp>
        <p:sp>
          <p:nvSpPr>
            <p:cNvPr id="24" name="矩形 23"/>
            <p:cNvSpPr/>
            <p:nvPr/>
          </p:nvSpPr>
          <p:spPr>
            <a:xfrm>
              <a:off x="1903808" y="4133172"/>
              <a:ext cx="988005" cy="461665"/>
            </a:xfrm>
            <a:prstGeom prst="rect">
              <a:avLst/>
            </a:prstGeom>
          </p:spPr>
          <p:txBody>
            <a:bodyPr wrap="square">
              <a:spAutoFit/>
            </a:bodyPr>
            <a:lstStyle/>
            <a:p>
              <a:pPr algn="dist"/>
              <a:r>
                <a:rPr lang="zh-CN" altLang="en-US" sz="2400" b="1" dirty="0">
                  <a:solidFill>
                    <a:schemeClr val="bg1"/>
                  </a:solidFill>
                  <a:cs typeface="+mn-ea"/>
                  <a:sym typeface="+mn-lt"/>
                </a:rPr>
                <a:t>貳</a:t>
              </a:r>
              <a:endParaRPr lang="zh-CN" altLang="en-US" sz="2400" b="1" dirty="0">
                <a:solidFill>
                  <a:schemeClr val="bg1"/>
                </a:solidFill>
                <a:cs typeface="+mn-ea"/>
                <a:sym typeface="+mn-lt"/>
              </a:endParaRPr>
            </a:p>
          </p:txBody>
        </p:sp>
      </p:grpSp>
      <p:grpSp>
        <p:nvGrpSpPr>
          <p:cNvPr id="25" name="组合 24"/>
          <p:cNvGrpSpPr/>
          <p:nvPr/>
        </p:nvGrpSpPr>
        <p:grpSpPr>
          <a:xfrm>
            <a:off x="8239790" y="3970866"/>
            <a:ext cx="2949886" cy="2107203"/>
            <a:chOff x="922868" y="3970868"/>
            <a:chExt cx="2949886" cy="2107203"/>
          </a:xfrm>
        </p:grpSpPr>
        <p:sp>
          <p:nvSpPr>
            <p:cNvPr id="26" name="矩形 25"/>
            <p:cNvSpPr/>
            <p:nvPr/>
          </p:nvSpPr>
          <p:spPr>
            <a:xfrm>
              <a:off x="922868" y="3970868"/>
              <a:ext cx="2949886" cy="210720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999593" y="4493193"/>
              <a:ext cx="2864906" cy="1384995"/>
            </a:xfrm>
            <a:prstGeom prst="rect">
              <a:avLst/>
            </a:prstGeom>
            <a:noFill/>
          </p:spPr>
          <p:txBody>
            <a:bodyPr wrap="square" rtlCol="0">
              <a:spAutoFit/>
            </a:bodyPr>
            <a:lstStyle/>
            <a:p>
              <a:pPr algn="ctr">
                <a:lnSpc>
                  <a:spcPct val="150000"/>
                </a:lnSpc>
              </a:pPr>
              <a:r>
                <a:rPr lang="zh-CN" altLang="en-US" sz="1400" spc="100" dirty="0">
                  <a:solidFill>
                    <a:schemeClr val="bg1"/>
                  </a:solidFill>
                  <a:cs typeface="+mn-ea"/>
                  <a:sym typeface="+mn-lt"/>
                </a:rPr>
                <a:t>中国各地春雷始鸣的时间早迟各不相同，就多年平均而言，云南南部在</a:t>
              </a:r>
              <a:r>
                <a:rPr lang="en-US" altLang="zh-CN" sz="1400" spc="100" dirty="0">
                  <a:solidFill>
                    <a:schemeClr val="bg1"/>
                  </a:solidFill>
                  <a:cs typeface="+mn-ea"/>
                  <a:sym typeface="+mn-lt"/>
                </a:rPr>
                <a:t>1</a:t>
              </a:r>
              <a:r>
                <a:rPr lang="zh-CN" altLang="en-US" sz="1400" spc="100" dirty="0">
                  <a:solidFill>
                    <a:schemeClr val="bg1"/>
                  </a:solidFill>
                  <a:cs typeface="+mn-ea"/>
                  <a:sym typeface="+mn-lt"/>
                </a:rPr>
                <a:t>月底前后即可闻雷，而北京的初雷日却在</a:t>
              </a:r>
              <a:r>
                <a:rPr lang="en-US" altLang="zh-CN" sz="1400" spc="100" dirty="0">
                  <a:solidFill>
                    <a:schemeClr val="bg1"/>
                  </a:solidFill>
                  <a:cs typeface="+mn-ea"/>
                  <a:sym typeface="+mn-lt"/>
                </a:rPr>
                <a:t>4</a:t>
              </a:r>
              <a:r>
                <a:rPr lang="zh-CN" altLang="en-US" sz="1400" spc="100" dirty="0">
                  <a:solidFill>
                    <a:schemeClr val="bg1"/>
                  </a:solidFill>
                  <a:cs typeface="+mn-ea"/>
                  <a:sym typeface="+mn-lt"/>
                </a:rPr>
                <a:t>月下旬。</a:t>
              </a:r>
              <a:endParaRPr lang="zh-CN" altLang="en-US" sz="1400" spc="100" dirty="0">
                <a:solidFill>
                  <a:schemeClr val="bg1"/>
                </a:solidFill>
                <a:cs typeface="+mn-ea"/>
                <a:sym typeface="+mn-lt"/>
              </a:endParaRPr>
            </a:p>
          </p:txBody>
        </p:sp>
        <p:sp>
          <p:nvSpPr>
            <p:cNvPr id="28" name="矩形 27"/>
            <p:cNvSpPr/>
            <p:nvPr/>
          </p:nvSpPr>
          <p:spPr>
            <a:xfrm>
              <a:off x="1903808" y="4133172"/>
              <a:ext cx="988005" cy="461665"/>
            </a:xfrm>
            <a:prstGeom prst="rect">
              <a:avLst/>
            </a:prstGeom>
          </p:spPr>
          <p:txBody>
            <a:bodyPr wrap="square">
              <a:spAutoFit/>
            </a:bodyPr>
            <a:lstStyle/>
            <a:p>
              <a:pPr algn="dist"/>
              <a:r>
                <a:rPr lang="zh-CN" altLang="en-US" sz="2400" b="1" dirty="0">
                  <a:solidFill>
                    <a:schemeClr val="bg1"/>
                  </a:solidFill>
                  <a:cs typeface="+mn-ea"/>
                  <a:sym typeface="+mn-lt"/>
                </a:rPr>
                <a:t>叁</a:t>
              </a:r>
              <a:endParaRPr lang="zh-CN" altLang="en-US" sz="24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1000" fill="hold"/>
                                        <p:tgtEl>
                                          <p:spTgt spid="25"/>
                                        </p:tgtEl>
                                        <p:attrNameLst>
                                          <p:attrName>ppt_x</p:attrName>
                                        </p:attrNameLst>
                                      </p:cBhvr>
                                      <p:tavLst>
                                        <p:tav tm="0">
                                          <p:val>
                                            <p:strVal val="#ppt_x"/>
                                          </p:val>
                                        </p:tav>
                                        <p:tav tm="100000">
                                          <p:val>
                                            <p:strVal val="#ppt_x"/>
                                          </p:val>
                                        </p:tav>
                                      </p:tavLst>
                                    </p:anim>
                                    <p:anim calcmode="lin" valueType="num">
                                      <p:cBhvr additive="base">
                                        <p:cTn id="32"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惊蛰的气象变化</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grpSp>
        <p:nvGrpSpPr>
          <p:cNvPr id="5" name="组合 4"/>
          <p:cNvGrpSpPr/>
          <p:nvPr/>
        </p:nvGrpSpPr>
        <p:grpSpPr>
          <a:xfrm>
            <a:off x="5337732" y="2355899"/>
            <a:ext cx="1516536" cy="2769826"/>
            <a:chOff x="4879083" y="1940629"/>
            <a:chExt cx="2114472" cy="3912325"/>
          </a:xfrm>
          <a:solidFill>
            <a:srgbClr val="2FBF8C"/>
          </a:solidFill>
        </p:grpSpPr>
        <p:sp>
          <p:nvSpPr>
            <p:cNvPr id="6" name="íṧ1îḋê"/>
            <p:cNvSpPr/>
            <p:nvPr/>
          </p:nvSpPr>
          <p:spPr>
            <a:xfrm>
              <a:off x="4879083" y="3738482"/>
              <a:ext cx="2114472" cy="211447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dirty="0">
                <a:solidFill>
                  <a:schemeClr val="bg1"/>
                </a:solidFill>
                <a:cs typeface="+mn-ea"/>
                <a:sym typeface="+mn-lt"/>
              </a:endParaRPr>
            </a:p>
          </p:txBody>
        </p:sp>
        <p:sp>
          <p:nvSpPr>
            <p:cNvPr id="7" name="analysis_295050"/>
            <p:cNvSpPr>
              <a:spLocks noChangeAspect="1"/>
            </p:cNvSpPr>
            <p:nvPr/>
          </p:nvSpPr>
          <p:spPr bwMode="auto">
            <a:xfrm>
              <a:off x="5567805" y="4622919"/>
              <a:ext cx="712117" cy="458397"/>
            </a:xfrm>
            <a:custGeom>
              <a:avLst/>
              <a:gdLst>
                <a:gd name="connsiteX0" fmla="*/ 143953 w 607639"/>
                <a:gd name="connsiteY0" fmla="*/ 239428 h 391144"/>
                <a:gd name="connsiteX1" fmla="*/ 223838 w 607639"/>
                <a:gd name="connsiteY1" fmla="*/ 239428 h 391144"/>
                <a:gd name="connsiteX2" fmla="*/ 239851 w 607639"/>
                <a:gd name="connsiteY2" fmla="*/ 239428 h 391144"/>
                <a:gd name="connsiteX3" fmla="*/ 239851 w 607639"/>
                <a:gd name="connsiteY3" fmla="*/ 287271 h 391144"/>
                <a:gd name="connsiteX4" fmla="*/ 223838 w 607639"/>
                <a:gd name="connsiteY4" fmla="*/ 287271 h 391144"/>
                <a:gd name="connsiteX5" fmla="*/ 143953 w 607639"/>
                <a:gd name="connsiteY5" fmla="*/ 287271 h 391144"/>
                <a:gd name="connsiteX6" fmla="*/ 143953 w 607639"/>
                <a:gd name="connsiteY6" fmla="*/ 167593 h 391144"/>
                <a:gd name="connsiteX7" fmla="*/ 239851 w 607639"/>
                <a:gd name="connsiteY7" fmla="*/ 167593 h 391144"/>
                <a:gd name="connsiteX8" fmla="*/ 239851 w 607639"/>
                <a:gd name="connsiteY8" fmla="*/ 215507 h 391144"/>
                <a:gd name="connsiteX9" fmla="*/ 143953 w 607639"/>
                <a:gd name="connsiteY9" fmla="*/ 215507 h 391144"/>
                <a:gd name="connsiteX10" fmla="*/ 415772 w 607639"/>
                <a:gd name="connsiteY10" fmla="*/ 143601 h 391144"/>
                <a:gd name="connsiteX11" fmla="*/ 463686 w 607639"/>
                <a:gd name="connsiteY11" fmla="*/ 143601 h 391144"/>
                <a:gd name="connsiteX12" fmla="*/ 463686 w 607639"/>
                <a:gd name="connsiteY12" fmla="*/ 287272 h 391144"/>
                <a:gd name="connsiteX13" fmla="*/ 415772 w 607639"/>
                <a:gd name="connsiteY13" fmla="*/ 287272 h 391144"/>
                <a:gd name="connsiteX14" fmla="*/ 287836 w 607639"/>
                <a:gd name="connsiteY14" fmla="*/ 143601 h 391144"/>
                <a:gd name="connsiteX15" fmla="*/ 335820 w 607639"/>
                <a:gd name="connsiteY15" fmla="*/ 143601 h 391144"/>
                <a:gd name="connsiteX16" fmla="*/ 335820 w 607639"/>
                <a:gd name="connsiteY16" fmla="*/ 287272 h 391144"/>
                <a:gd name="connsiteX17" fmla="*/ 287836 w 607639"/>
                <a:gd name="connsiteY17" fmla="*/ 287272 h 391144"/>
                <a:gd name="connsiteX18" fmla="*/ 351769 w 607639"/>
                <a:gd name="connsiteY18" fmla="*/ 95757 h 391144"/>
                <a:gd name="connsiteX19" fmla="*/ 399683 w 607639"/>
                <a:gd name="connsiteY19" fmla="*/ 95757 h 391144"/>
                <a:gd name="connsiteX20" fmla="*/ 399683 w 607639"/>
                <a:gd name="connsiteY20" fmla="*/ 287271 h 391144"/>
                <a:gd name="connsiteX21" fmla="*/ 351769 w 607639"/>
                <a:gd name="connsiteY21" fmla="*/ 287271 h 391144"/>
                <a:gd name="connsiteX22" fmla="*/ 95948 w 607639"/>
                <a:gd name="connsiteY22" fmla="*/ 47904 h 391144"/>
                <a:gd name="connsiteX23" fmla="*/ 95948 w 607639"/>
                <a:gd name="connsiteY23" fmla="*/ 343240 h 391144"/>
                <a:gd name="connsiteX24" fmla="*/ 511691 w 607639"/>
                <a:gd name="connsiteY24" fmla="*/ 343240 h 391144"/>
                <a:gd name="connsiteX25" fmla="*/ 511691 w 607639"/>
                <a:gd name="connsiteY25" fmla="*/ 47904 h 391144"/>
                <a:gd name="connsiteX26" fmla="*/ 47974 w 607639"/>
                <a:gd name="connsiteY26" fmla="*/ 0 h 391144"/>
                <a:gd name="connsiteX27" fmla="*/ 559665 w 607639"/>
                <a:gd name="connsiteY27" fmla="*/ 0 h 391144"/>
                <a:gd name="connsiteX28" fmla="*/ 559665 w 607639"/>
                <a:gd name="connsiteY28" fmla="*/ 343240 h 391144"/>
                <a:gd name="connsiteX29" fmla="*/ 607639 w 607639"/>
                <a:gd name="connsiteY29" fmla="*/ 343240 h 391144"/>
                <a:gd name="connsiteX30" fmla="*/ 607639 w 607639"/>
                <a:gd name="connsiteY30" fmla="*/ 391144 h 391144"/>
                <a:gd name="connsiteX31" fmla="*/ 0 w 607639"/>
                <a:gd name="connsiteY31" fmla="*/ 391144 h 391144"/>
                <a:gd name="connsiteX32" fmla="*/ 0 w 607639"/>
                <a:gd name="connsiteY32" fmla="*/ 343240 h 391144"/>
                <a:gd name="connsiteX33" fmla="*/ 47974 w 607639"/>
                <a:gd name="connsiteY33" fmla="*/ 343240 h 39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391144">
                  <a:moveTo>
                    <a:pt x="143953" y="239428"/>
                  </a:moveTo>
                  <a:lnTo>
                    <a:pt x="223838" y="239428"/>
                  </a:lnTo>
                  <a:lnTo>
                    <a:pt x="239851" y="239428"/>
                  </a:lnTo>
                  <a:lnTo>
                    <a:pt x="239851" y="287271"/>
                  </a:lnTo>
                  <a:lnTo>
                    <a:pt x="223838" y="287271"/>
                  </a:lnTo>
                  <a:lnTo>
                    <a:pt x="143953" y="287271"/>
                  </a:lnTo>
                  <a:close/>
                  <a:moveTo>
                    <a:pt x="143953" y="167593"/>
                  </a:moveTo>
                  <a:lnTo>
                    <a:pt x="239851" y="167593"/>
                  </a:lnTo>
                  <a:lnTo>
                    <a:pt x="239851" y="215507"/>
                  </a:lnTo>
                  <a:lnTo>
                    <a:pt x="143953" y="215507"/>
                  </a:lnTo>
                  <a:close/>
                  <a:moveTo>
                    <a:pt x="415772" y="143601"/>
                  </a:moveTo>
                  <a:lnTo>
                    <a:pt x="463686" y="143601"/>
                  </a:lnTo>
                  <a:lnTo>
                    <a:pt x="463686" y="287272"/>
                  </a:lnTo>
                  <a:lnTo>
                    <a:pt x="415772" y="287272"/>
                  </a:lnTo>
                  <a:close/>
                  <a:moveTo>
                    <a:pt x="287836" y="143601"/>
                  </a:moveTo>
                  <a:lnTo>
                    <a:pt x="335820" y="143601"/>
                  </a:lnTo>
                  <a:lnTo>
                    <a:pt x="335820" y="287272"/>
                  </a:lnTo>
                  <a:lnTo>
                    <a:pt x="287836" y="287272"/>
                  </a:lnTo>
                  <a:close/>
                  <a:moveTo>
                    <a:pt x="351769" y="95757"/>
                  </a:moveTo>
                  <a:lnTo>
                    <a:pt x="399683" y="95757"/>
                  </a:lnTo>
                  <a:lnTo>
                    <a:pt x="399683" y="287271"/>
                  </a:lnTo>
                  <a:lnTo>
                    <a:pt x="351769" y="287271"/>
                  </a:lnTo>
                  <a:close/>
                  <a:moveTo>
                    <a:pt x="95948" y="47904"/>
                  </a:moveTo>
                  <a:lnTo>
                    <a:pt x="95948" y="343240"/>
                  </a:lnTo>
                  <a:lnTo>
                    <a:pt x="511691" y="343240"/>
                  </a:lnTo>
                  <a:lnTo>
                    <a:pt x="511691" y="47904"/>
                  </a:lnTo>
                  <a:close/>
                  <a:moveTo>
                    <a:pt x="47974" y="0"/>
                  </a:moveTo>
                  <a:lnTo>
                    <a:pt x="559665" y="0"/>
                  </a:lnTo>
                  <a:lnTo>
                    <a:pt x="559665" y="343240"/>
                  </a:lnTo>
                  <a:lnTo>
                    <a:pt x="607639" y="343240"/>
                  </a:lnTo>
                  <a:lnTo>
                    <a:pt x="607639" y="391144"/>
                  </a:lnTo>
                  <a:lnTo>
                    <a:pt x="0" y="391144"/>
                  </a:lnTo>
                  <a:lnTo>
                    <a:pt x="0" y="343240"/>
                  </a:lnTo>
                  <a:lnTo>
                    <a:pt x="47974" y="343240"/>
                  </a:lnTo>
                  <a:close/>
                </a:path>
              </a:pathLst>
            </a:custGeom>
            <a:grpFill/>
            <a:ln>
              <a:noFill/>
            </a:ln>
          </p:spPr>
          <p:txBody>
            <a:bodyPr>
              <a:normAutofit fontScale="92500" lnSpcReduction="20000"/>
            </a:bodyPr>
            <a:lstStyle/>
            <a:p>
              <a:endParaRPr lang="zh-CN" altLang="en-US" dirty="0">
                <a:solidFill>
                  <a:schemeClr val="bg1"/>
                </a:solidFill>
                <a:cs typeface="+mn-ea"/>
                <a:sym typeface="+mn-lt"/>
              </a:endParaRPr>
            </a:p>
          </p:txBody>
        </p:sp>
        <p:sp>
          <p:nvSpPr>
            <p:cNvPr id="8" name="íṧ1îḋê"/>
            <p:cNvSpPr/>
            <p:nvPr/>
          </p:nvSpPr>
          <p:spPr>
            <a:xfrm>
              <a:off x="4879083" y="1940629"/>
              <a:ext cx="2114472" cy="211447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dirty="0">
                <a:solidFill>
                  <a:schemeClr val="bg1"/>
                </a:solidFill>
                <a:cs typeface="+mn-ea"/>
                <a:sym typeface="+mn-lt"/>
              </a:endParaRPr>
            </a:p>
          </p:txBody>
        </p:sp>
        <p:sp>
          <p:nvSpPr>
            <p:cNvPr id="9" name="efficiency_158344"/>
            <p:cNvSpPr>
              <a:spLocks noChangeAspect="1"/>
            </p:cNvSpPr>
            <p:nvPr/>
          </p:nvSpPr>
          <p:spPr bwMode="auto">
            <a:xfrm>
              <a:off x="5595611" y="2657791"/>
              <a:ext cx="712117" cy="710870"/>
            </a:xfrm>
            <a:custGeom>
              <a:avLst/>
              <a:gdLst>
                <a:gd name="connsiteX0" fmla="*/ 360585 w 604110"/>
                <a:gd name="connsiteY0" fmla="*/ 233916 h 603052"/>
                <a:gd name="connsiteX1" fmla="*/ 380012 w 604110"/>
                <a:gd name="connsiteY1" fmla="*/ 241933 h 603052"/>
                <a:gd name="connsiteX2" fmla="*/ 380012 w 604110"/>
                <a:gd name="connsiteY2" fmla="*/ 280718 h 603052"/>
                <a:gd name="connsiteX3" fmla="*/ 297635 w 604110"/>
                <a:gd name="connsiteY3" fmla="*/ 362947 h 603052"/>
                <a:gd name="connsiteX4" fmla="*/ 278277 w 604110"/>
                <a:gd name="connsiteY4" fmla="*/ 371033 h 603052"/>
                <a:gd name="connsiteX5" fmla="*/ 258781 w 604110"/>
                <a:gd name="connsiteY5" fmla="*/ 362947 h 603052"/>
                <a:gd name="connsiteX6" fmla="*/ 222260 w 604110"/>
                <a:gd name="connsiteY6" fmla="*/ 326355 h 603052"/>
                <a:gd name="connsiteX7" fmla="*/ 222260 w 604110"/>
                <a:gd name="connsiteY7" fmla="*/ 287707 h 603052"/>
                <a:gd name="connsiteX8" fmla="*/ 260977 w 604110"/>
                <a:gd name="connsiteY8" fmla="*/ 287707 h 603052"/>
                <a:gd name="connsiteX9" fmla="*/ 278277 w 604110"/>
                <a:gd name="connsiteY9" fmla="*/ 304838 h 603052"/>
                <a:gd name="connsiteX10" fmla="*/ 341158 w 604110"/>
                <a:gd name="connsiteY10" fmla="*/ 241933 h 603052"/>
                <a:gd name="connsiteX11" fmla="*/ 360585 w 604110"/>
                <a:gd name="connsiteY11" fmla="*/ 233916 h 603052"/>
                <a:gd name="connsiteX12" fmla="*/ 274595 w 604110"/>
                <a:gd name="connsiteY12" fmla="*/ 54823 h 603052"/>
                <a:gd name="connsiteX13" fmla="*/ 274595 w 604110"/>
                <a:gd name="connsiteY13" fmla="*/ 89087 h 603052"/>
                <a:gd name="connsiteX14" fmla="*/ 254001 w 604110"/>
                <a:gd name="connsiteY14" fmla="*/ 115676 h 603052"/>
                <a:gd name="connsiteX15" fmla="*/ 204436 w 604110"/>
                <a:gd name="connsiteY15" fmla="*/ 136235 h 603052"/>
                <a:gd name="connsiteX16" fmla="*/ 171073 w 604110"/>
                <a:gd name="connsiteY16" fmla="*/ 131986 h 603052"/>
                <a:gd name="connsiteX17" fmla="*/ 146771 w 604110"/>
                <a:gd name="connsiteY17" fmla="*/ 107727 h 603052"/>
                <a:gd name="connsiteX18" fmla="*/ 107916 w 604110"/>
                <a:gd name="connsiteY18" fmla="*/ 146514 h 603052"/>
                <a:gd name="connsiteX19" fmla="*/ 132218 w 604110"/>
                <a:gd name="connsiteY19" fmla="*/ 170773 h 603052"/>
                <a:gd name="connsiteX20" fmla="*/ 136474 w 604110"/>
                <a:gd name="connsiteY20" fmla="*/ 204078 h 603052"/>
                <a:gd name="connsiteX21" fmla="*/ 115879 w 604110"/>
                <a:gd name="connsiteY21" fmla="*/ 253556 h 603052"/>
                <a:gd name="connsiteX22" fmla="*/ 89244 w 604110"/>
                <a:gd name="connsiteY22" fmla="*/ 274115 h 603052"/>
                <a:gd name="connsiteX23" fmla="*/ 54919 w 604110"/>
                <a:gd name="connsiteY23" fmla="*/ 274115 h 603052"/>
                <a:gd name="connsiteX24" fmla="*/ 54919 w 604110"/>
                <a:gd name="connsiteY24" fmla="*/ 328937 h 603052"/>
                <a:gd name="connsiteX25" fmla="*/ 89244 w 604110"/>
                <a:gd name="connsiteY25" fmla="*/ 328937 h 603052"/>
                <a:gd name="connsiteX26" fmla="*/ 115879 w 604110"/>
                <a:gd name="connsiteY26" fmla="*/ 349496 h 603052"/>
                <a:gd name="connsiteX27" fmla="*/ 136474 w 604110"/>
                <a:gd name="connsiteY27" fmla="*/ 398974 h 603052"/>
                <a:gd name="connsiteX28" fmla="*/ 132218 w 604110"/>
                <a:gd name="connsiteY28" fmla="*/ 432279 h 603052"/>
                <a:gd name="connsiteX29" fmla="*/ 107916 w 604110"/>
                <a:gd name="connsiteY29" fmla="*/ 456538 h 603052"/>
                <a:gd name="connsiteX30" fmla="*/ 146771 w 604110"/>
                <a:gd name="connsiteY30" fmla="*/ 495325 h 603052"/>
                <a:gd name="connsiteX31" fmla="*/ 171073 w 604110"/>
                <a:gd name="connsiteY31" fmla="*/ 471066 h 603052"/>
                <a:gd name="connsiteX32" fmla="*/ 204436 w 604110"/>
                <a:gd name="connsiteY32" fmla="*/ 466817 h 603052"/>
                <a:gd name="connsiteX33" fmla="*/ 254001 w 604110"/>
                <a:gd name="connsiteY33" fmla="*/ 487376 h 603052"/>
                <a:gd name="connsiteX34" fmla="*/ 274595 w 604110"/>
                <a:gd name="connsiteY34" fmla="*/ 513965 h 603052"/>
                <a:gd name="connsiteX35" fmla="*/ 274595 w 604110"/>
                <a:gd name="connsiteY35" fmla="*/ 548229 h 603052"/>
                <a:gd name="connsiteX36" fmla="*/ 329515 w 604110"/>
                <a:gd name="connsiteY36" fmla="*/ 548229 h 603052"/>
                <a:gd name="connsiteX37" fmla="*/ 329515 w 604110"/>
                <a:gd name="connsiteY37" fmla="*/ 513965 h 603052"/>
                <a:gd name="connsiteX38" fmla="*/ 350109 w 604110"/>
                <a:gd name="connsiteY38" fmla="*/ 487376 h 603052"/>
                <a:gd name="connsiteX39" fmla="*/ 399674 w 604110"/>
                <a:gd name="connsiteY39" fmla="*/ 466817 h 603052"/>
                <a:gd name="connsiteX40" fmla="*/ 433037 w 604110"/>
                <a:gd name="connsiteY40" fmla="*/ 471066 h 603052"/>
                <a:gd name="connsiteX41" fmla="*/ 457339 w 604110"/>
                <a:gd name="connsiteY41" fmla="*/ 495325 h 603052"/>
                <a:gd name="connsiteX42" fmla="*/ 496194 w 604110"/>
                <a:gd name="connsiteY42" fmla="*/ 456538 h 603052"/>
                <a:gd name="connsiteX43" fmla="*/ 471892 w 604110"/>
                <a:gd name="connsiteY43" fmla="*/ 432279 h 603052"/>
                <a:gd name="connsiteX44" fmla="*/ 467636 w 604110"/>
                <a:gd name="connsiteY44" fmla="*/ 398974 h 603052"/>
                <a:gd name="connsiteX45" fmla="*/ 488231 w 604110"/>
                <a:gd name="connsiteY45" fmla="*/ 349496 h 603052"/>
                <a:gd name="connsiteX46" fmla="*/ 514866 w 604110"/>
                <a:gd name="connsiteY46" fmla="*/ 328937 h 603052"/>
                <a:gd name="connsiteX47" fmla="*/ 549191 w 604110"/>
                <a:gd name="connsiteY47" fmla="*/ 328937 h 603052"/>
                <a:gd name="connsiteX48" fmla="*/ 549191 w 604110"/>
                <a:gd name="connsiteY48" fmla="*/ 274115 h 603052"/>
                <a:gd name="connsiteX49" fmla="*/ 514866 w 604110"/>
                <a:gd name="connsiteY49" fmla="*/ 274115 h 603052"/>
                <a:gd name="connsiteX50" fmla="*/ 488231 w 604110"/>
                <a:gd name="connsiteY50" fmla="*/ 253556 h 603052"/>
                <a:gd name="connsiteX51" fmla="*/ 467636 w 604110"/>
                <a:gd name="connsiteY51" fmla="*/ 204078 h 603052"/>
                <a:gd name="connsiteX52" fmla="*/ 471892 w 604110"/>
                <a:gd name="connsiteY52" fmla="*/ 170773 h 603052"/>
                <a:gd name="connsiteX53" fmla="*/ 496194 w 604110"/>
                <a:gd name="connsiteY53" fmla="*/ 146514 h 603052"/>
                <a:gd name="connsiteX54" fmla="*/ 457339 w 604110"/>
                <a:gd name="connsiteY54" fmla="*/ 107727 h 603052"/>
                <a:gd name="connsiteX55" fmla="*/ 433037 w 604110"/>
                <a:gd name="connsiteY55" fmla="*/ 131986 h 603052"/>
                <a:gd name="connsiteX56" fmla="*/ 399674 w 604110"/>
                <a:gd name="connsiteY56" fmla="*/ 136235 h 603052"/>
                <a:gd name="connsiteX57" fmla="*/ 350109 w 604110"/>
                <a:gd name="connsiteY57" fmla="*/ 115676 h 603052"/>
                <a:gd name="connsiteX58" fmla="*/ 329515 w 604110"/>
                <a:gd name="connsiteY58" fmla="*/ 89087 h 603052"/>
                <a:gd name="connsiteX59" fmla="*/ 329515 w 604110"/>
                <a:gd name="connsiteY59" fmla="*/ 54823 h 603052"/>
                <a:gd name="connsiteX60" fmla="*/ 247136 w 604110"/>
                <a:gd name="connsiteY60" fmla="*/ 0 h 603052"/>
                <a:gd name="connsiteX61" fmla="*/ 356974 w 604110"/>
                <a:gd name="connsiteY61" fmla="*/ 0 h 603052"/>
                <a:gd name="connsiteX62" fmla="*/ 384434 w 604110"/>
                <a:gd name="connsiteY62" fmla="*/ 27411 h 603052"/>
                <a:gd name="connsiteX63" fmla="*/ 384434 w 604110"/>
                <a:gd name="connsiteY63" fmla="*/ 68940 h 603052"/>
                <a:gd name="connsiteX64" fmla="*/ 408598 w 604110"/>
                <a:gd name="connsiteY64" fmla="*/ 78945 h 603052"/>
                <a:gd name="connsiteX65" fmla="*/ 437980 w 604110"/>
                <a:gd name="connsiteY65" fmla="*/ 49615 h 603052"/>
                <a:gd name="connsiteX66" fmla="*/ 457339 w 604110"/>
                <a:gd name="connsiteY66" fmla="*/ 41528 h 603052"/>
                <a:gd name="connsiteX67" fmla="*/ 476835 w 604110"/>
                <a:gd name="connsiteY67" fmla="*/ 49615 h 603052"/>
                <a:gd name="connsiteX68" fmla="*/ 554408 w 604110"/>
                <a:gd name="connsiteY68" fmla="*/ 127052 h 603052"/>
                <a:gd name="connsiteX69" fmla="*/ 554408 w 604110"/>
                <a:gd name="connsiteY69" fmla="*/ 165839 h 603052"/>
                <a:gd name="connsiteX70" fmla="*/ 525026 w 604110"/>
                <a:gd name="connsiteY70" fmla="*/ 195170 h 603052"/>
                <a:gd name="connsiteX71" fmla="*/ 535049 w 604110"/>
                <a:gd name="connsiteY71" fmla="*/ 219292 h 603052"/>
                <a:gd name="connsiteX72" fmla="*/ 576650 w 604110"/>
                <a:gd name="connsiteY72" fmla="*/ 219292 h 603052"/>
                <a:gd name="connsiteX73" fmla="*/ 604110 w 604110"/>
                <a:gd name="connsiteY73" fmla="*/ 246703 h 603052"/>
                <a:gd name="connsiteX74" fmla="*/ 604110 w 604110"/>
                <a:gd name="connsiteY74" fmla="*/ 356349 h 603052"/>
                <a:gd name="connsiteX75" fmla="*/ 576650 w 604110"/>
                <a:gd name="connsiteY75" fmla="*/ 383760 h 603052"/>
                <a:gd name="connsiteX76" fmla="*/ 535187 w 604110"/>
                <a:gd name="connsiteY76" fmla="*/ 383760 h 603052"/>
                <a:gd name="connsiteX77" fmla="*/ 525026 w 604110"/>
                <a:gd name="connsiteY77" fmla="*/ 407882 h 603052"/>
                <a:gd name="connsiteX78" fmla="*/ 554408 w 604110"/>
                <a:gd name="connsiteY78" fmla="*/ 437213 h 603052"/>
                <a:gd name="connsiteX79" fmla="*/ 554408 w 604110"/>
                <a:gd name="connsiteY79" fmla="*/ 476000 h 603052"/>
                <a:gd name="connsiteX80" fmla="*/ 476835 w 604110"/>
                <a:gd name="connsiteY80" fmla="*/ 553437 h 603052"/>
                <a:gd name="connsiteX81" fmla="*/ 437980 w 604110"/>
                <a:gd name="connsiteY81" fmla="*/ 553437 h 603052"/>
                <a:gd name="connsiteX82" fmla="*/ 408598 w 604110"/>
                <a:gd name="connsiteY82" fmla="*/ 524107 h 603052"/>
                <a:gd name="connsiteX83" fmla="*/ 384434 w 604110"/>
                <a:gd name="connsiteY83" fmla="*/ 534112 h 603052"/>
                <a:gd name="connsiteX84" fmla="*/ 384434 w 604110"/>
                <a:gd name="connsiteY84" fmla="*/ 575641 h 603052"/>
                <a:gd name="connsiteX85" fmla="*/ 356974 w 604110"/>
                <a:gd name="connsiteY85" fmla="*/ 603052 h 603052"/>
                <a:gd name="connsiteX86" fmla="*/ 247136 w 604110"/>
                <a:gd name="connsiteY86" fmla="*/ 603052 h 603052"/>
                <a:gd name="connsiteX87" fmla="*/ 219676 w 604110"/>
                <a:gd name="connsiteY87" fmla="*/ 575641 h 603052"/>
                <a:gd name="connsiteX88" fmla="*/ 219676 w 604110"/>
                <a:gd name="connsiteY88" fmla="*/ 534112 h 603052"/>
                <a:gd name="connsiteX89" fmla="*/ 195512 w 604110"/>
                <a:gd name="connsiteY89" fmla="*/ 524107 h 603052"/>
                <a:gd name="connsiteX90" fmla="*/ 166130 w 604110"/>
                <a:gd name="connsiteY90" fmla="*/ 553437 h 603052"/>
                <a:gd name="connsiteX91" fmla="*/ 127275 w 604110"/>
                <a:gd name="connsiteY91" fmla="*/ 553437 h 603052"/>
                <a:gd name="connsiteX92" fmla="*/ 49702 w 604110"/>
                <a:gd name="connsiteY92" fmla="*/ 476000 h 603052"/>
                <a:gd name="connsiteX93" fmla="*/ 41601 w 604110"/>
                <a:gd name="connsiteY93" fmla="*/ 456538 h 603052"/>
                <a:gd name="connsiteX94" fmla="*/ 49702 w 604110"/>
                <a:gd name="connsiteY94" fmla="*/ 437213 h 603052"/>
                <a:gd name="connsiteX95" fmla="*/ 79083 w 604110"/>
                <a:gd name="connsiteY95" fmla="*/ 407882 h 603052"/>
                <a:gd name="connsiteX96" fmla="*/ 69061 w 604110"/>
                <a:gd name="connsiteY96" fmla="*/ 383760 h 603052"/>
                <a:gd name="connsiteX97" fmla="*/ 27460 w 604110"/>
                <a:gd name="connsiteY97" fmla="*/ 383760 h 603052"/>
                <a:gd name="connsiteX98" fmla="*/ 0 w 604110"/>
                <a:gd name="connsiteY98" fmla="*/ 356349 h 603052"/>
                <a:gd name="connsiteX99" fmla="*/ 0 w 604110"/>
                <a:gd name="connsiteY99" fmla="*/ 246703 h 603052"/>
                <a:gd name="connsiteX100" fmla="*/ 27460 w 604110"/>
                <a:gd name="connsiteY100" fmla="*/ 219292 h 603052"/>
                <a:gd name="connsiteX101" fmla="*/ 69061 w 604110"/>
                <a:gd name="connsiteY101" fmla="*/ 219292 h 603052"/>
                <a:gd name="connsiteX102" fmla="*/ 79083 w 604110"/>
                <a:gd name="connsiteY102" fmla="*/ 195170 h 603052"/>
                <a:gd name="connsiteX103" fmla="*/ 49702 w 604110"/>
                <a:gd name="connsiteY103" fmla="*/ 165839 h 603052"/>
                <a:gd name="connsiteX104" fmla="*/ 49702 w 604110"/>
                <a:gd name="connsiteY104" fmla="*/ 127052 h 603052"/>
                <a:gd name="connsiteX105" fmla="*/ 127275 w 604110"/>
                <a:gd name="connsiteY105" fmla="*/ 49615 h 603052"/>
                <a:gd name="connsiteX106" fmla="*/ 166130 w 604110"/>
                <a:gd name="connsiteY106" fmla="*/ 49615 h 603052"/>
                <a:gd name="connsiteX107" fmla="*/ 195512 w 604110"/>
                <a:gd name="connsiteY107" fmla="*/ 78945 h 603052"/>
                <a:gd name="connsiteX108" fmla="*/ 219676 w 604110"/>
                <a:gd name="connsiteY108" fmla="*/ 68940 h 603052"/>
                <a:gd name="connsiteX109" fmla="*/ 219676 w 604110"/>
                <a:gd name="connsiteY109" fmla="*/ 27411 h 603052"/>
                <a:gd name="connsiteX110" fmla="*/ 247136 w 604110"/>
                <a:gd name="connsiteY110"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4110" h="603052">
                  <a:moveTo>
                    <a:pt x="360585" y="233916"/>
                  </a:moveTo>
                  <a:cubicBezTo>
                    <a:pt x="367621" y="233916"/>
                    <a:pt x="374658" y="236588"/>
                    <a:pt x="380012" y="241933"/>
                  </a:cubicBezTo>
                  <a:cubicBezTo>
                    <a:pt x="390721" y="252623"/>
                    <a:pt x="390721" y="270028"/>
                    <a:pt x="380012" y="280718"/>
                  </a:cubicBezTo>
                  <a:lnTo>
                    <a:pt x="297635" y="362947"/>
                  </a:lnTo>
                  <a:cubicBezTo>
                    <a:pt x="292281" y="368292"/>
                    <a:pt x="285279" y="371033"/>
                    <a:pt x="278277" y="371033"/>
                  </a:cubicBezTo>
                  <a:cubicBezTo>
                    <a:pt x="271137" y="371033"/>
                    <a:pt x="264135" y="368292"/>
                    <a:pt x="258781" y="362947"/>
                  </a:cubicBezTo>
                  <a:lnTo>
                    <a:pt x="222260" y="326355"/>
                  </a:lnTo>
                  <a:cubicBezTo>
                    <a:pt x="211414" y="315665"/>
                    <a:pt x="211414" y="298397"/>
                    <a:pt x="222260" y="287707"/>
                  </a:cubicBezTo>
                  <a:cubicBezTo>
                    <a:pt x="232969" y="276880"/>
                    <a:pt x="250268" y="276880"/>
                    <a:pt x="260977" y="287707"/>
                  </a:cubicBezTo>
                  <a:lnTo>
                    <a:pt x="278277" y="304838"/>
                  </a:lnTo>
                  <a:lnTo>
                    <a:pt x="341158" y="241933"/>
                  </a:lnTo>
                  <a:cubicBezTo>
                    <a:pt x="346512" y="236588"/>
                    <a:pt x="353549" y="233916"/>
                    <a:pt x="360585" y="233916"/>
                  </a:cubicBezTo>
                  <a:close/>
                  <a:moveTo>
                    <a:pt x="274595" y="54823"/>
                  </a:moveTo>
                  <a:lnTo>
                    <a:pt x="274595" y="89087"/>
                  </a:lnTo>
                  <a:cubicBezTo>
                    <a:pt x="274595" y="101696"/>
                    <a:pt x="266083" y="112524"/>
                    <a:pt x="254001" y="115676"/>
                  </a:cubicBezTo>
                  <a:cubicBezTo>
                    <a:pt x="236701" y="120199"/>
                    <a:pt x="219951" y="127052"/>
                    <a:pt x="204436" y="136235"/>
                  </a:cubicBezTo>
                  <a:cubicBezTo>
                    <a:pt x="193590" y="142540"/>
                    <a:pt x="179860" y="140895"/>
                    <a:pt x="171073" y="131986"/>
                  </a:cubicBezTo>
                  <a:lnTo>
                    <a:pt x="146771" y="107727"/>
                  </a:lnTo>
                  <a:lnTo>
                    <a:pt x="107916" y="146514"/>
                  </a:lnTo>
                  <a:lnTo>
                    <a:pt x="132218" y="170773"/>
                  </a:lnTo>
                  <a:cubicBezTo>
                    <a:pt x="141142" y="179545"/>
                    <a:pt x="142790" y="193251"/>
                    <a:pt x="136474" y="204078"/>
                  </a:cubicBezTo>
                  <a:cubicBezTo>
                    <a:pt x="127275" y="219566"/>
                    <a:pt x="120410" y="236287"/>
                    <a:pt x="115879" y="253556"/>
                  </a:cubicBezTo>
                  <a:cubicBezTo>
                    <a:pt x="112721" y="265617"/>
                    <a:pt x="101875" y="274115"/>
                    <a:pt x="89244" y="274115"/>
                  </a:cubicBezTo>
                  <a:lnTo>
                    <a:pt x="54919" y="274115"/>
                  </a:lnTo>
                  <a:lnTo>
                    <a:pt x="54919" y="328937"/>
                  </a:lnTo>
                  <a:lnTo>
                    <a:pt x="89244" y="328937"/>
                  </a:lnTo>
                  <a:cubicBezTo>
                    <a:pt x="101875" y="328937"/>
                    <a:pt x="112721" y="337435"/>
                    <a:pt x="115879" y="349496"/>
                  </a:cubicBezTo>
                  <a:cubicBezTo>
                    <a:pt x="120410" y="366765"/>
                    <a:pt x="127275" y="383486"/>
                    <a:pt x="136474" y="398974"/>
                  </a:cubicBezTo>
                  <a:cubicBezTo>
                    <a:pt x="142790" y="409801"/>
                    <a:pt x="141142" y="423507"/>
                    <a:pt x="132218" y="432279"/>
                  </a:cubicBezTo>
                  <a:lnTo>
                    <a:pt x="107916" y="456538"/>
                  </a:lnTo>
                  <a:lnTo>
                    <a:pt x="146771" y="495325"/>
                  </a:lnTo>
                  <a:lnTo>
                    <a:pt x="171073" y="471066"/>
                  </a:lnTo>
                  <a:cubicBezTo>
                    <a:pt x="179860" y="462157"/>
                    <a:pt x="193590" y="460512"/>
                    <a:pt x="204436" y="466817"/>
                  </a:cubicBezTo>
                  <a:cubicBezTo>
                    <a:pt x="219951" y="476000"/>
                    <a:pt x="236701" y="482853"/>
                    <a:pt x="254001" y="487376"/>
                  </a:cubicBezTo>
                  <a:cubicBezTo>
                    <a:pt x="266083" y="490528"/>
                    <a:pt x="274595" y="501356"/>
                    <a:pt x="274595" y="513965"/>
                  </a:cubicBezTo>
                  <a:lnTo>
                    <a:pt x="274595" y="548229"/>
                  </a:lnTo>
                  <a:lnTo>
                    <a:pt x="329515" y="548229"/>
                  </a:lnTo>
                  <a:lnTo>
                    <a:pt x="329515" y="513965"/>
                  </a:lnTo>
                  <a:cubicBezTo>
                    <a:pt x="329515" y="501356"/>
                    <a:pt x="338027" y="490528"/>
                    <a:pt x="350109" y="487376"/>
                  </a:cubicBezTo>
                  <a:cubicBezTo>
                    <a:pt x="367409" y="482853"/>
                    <a:pt x="384159" y="476000"/>
                    <a:pt x="399674" y="466817"/>
                  </a:cubicBezTo>
                  <a:cubicBezTo>
                    <a:pt x="410520" y="460512"/>
                    <a:pt x="424250" y="462157"/>
                    <a:pt x="433037" y="471066"/>
                  </a:cubicBezTo>
                  <a:lnTo>
                    <a:pt x="457339" y="495325"/>
                  </a:lnTo>
                  <a:lnTo>
                    <a:pt x="496194" y="456538"/>
                  </a:lnTo>
                  <a:lnTo>
                    <a:pt x="471892" y="432279"/>
                  </a:lnTo>
                  <a:cubicBezTo>
                    <a:pt x="462968" y="423507"/>
                    <a:pt x="461320" y="409801"/>
                    <a:pt x="467636" y="398974"/>
                  </a:cubicBezTo>
                  <a:cubicBezTo>
                    <a:pt x="476835" y="383486"/>
                    <a:pt x="483700" y="366765"/>
                    <a:pt x="488231" y="349496"/>
                  </a:cubicBezTo>
                  <a:cubicBezTo>
                    <a:pt x="491389" y="337435"/>
                    <a:pt x="502235" y="328937"/>
                    <a:pt x="514866" y="328937"/>
                  </a:cubicBezTo>
                  <a:lnTo>
                    <a:pt x="549191" y="328937"/>
                  </a:lnTo>
                  <a:lnTo>
                    <a:pt x="549191" y="274115"/>
                  </a:lnTo>
                  <a:lnTo>
                    <a:pt x="514866" y="274115"/>
                  </a:lnTo>
                  <a:cubicBezTo>
                    <a:pt x="502235" y="274115"/>
                    <a:pt x="491389" y="265617"/>
                    <a:pt x="488231" y="253556"/>
                  </a:cubicBezTo>
                  <a:cubicBezTo>
                    <a:pt x="483700" y="236287"/>
                    <a:pt x="476835" y="219566"/>
                    <a:pt x="467636" y="204078"/>
                  </a:cubicBezTo>
                  <a:cubicBezTo>
                    <a:pt x="461320" y="193251"/>
                    <a:pt x="462968" y="179545"/>
                    <a:pt x="471892" y="170773"/>
                  </a:cubicBezTo>
                  <a:lnTo>
                    <a:pt x="496194" y="146514"/>
                  </a:lnTo>
                  <a:lnTo>
                    <a:pt x="457339" y="107727"/>
                  </a:lnTo>
                  <a:lnTo>
                    <a:pt x="433037" y="131986"/>
                  </a:lnTo>
                  <a:cubicBezTo>
                    <a:pt x="424250" y="140895"/>
                    <a:pt x="410520" y="142540"/>
                    <a:pt x="399674" y="136235"/>
                  </a:cubicBezTo>
                  <a:cubicBezTo>
                    <a:pt x="384159" y="127052"/>
                    <a:pt x="367409" y="120199"/>
                    <a:pt x="350109" y="115676"/>
                  </a:cubicBezTo>
                  <a:cubicBezTo>
                    <a:pt x="338027" y="112524"/>
                    <a:pt x="329515" y="101696"/>
                    <a:pt x="329515" y="89087"/>
                  </a:cubicBezTo>
                  <a:lnTo>
                    <a:pt x="329515" y="54823"/>
                  </a:lnTo>
                  <a:close/>
                  <a:moveTo>
                    <a:pt x="247136" y="0"/>
                  </a:moveTo>
                  <a:lnTo>
                    <a:pt x="356974" y="0"/>
                  </a:lnTo>
                  <a:cubicBezTo>
                    <a:pt x="372077" y="0"/>
                    <a:pt x="384434" y="12335"/>
                    <a:pt x="384434" y="27411"/>
                  </a:cubicBezTo>
                  <a:lnTo>
                    <a:pt x="384434" y="68940"/>
                  </a:lnTo>
                  <a:cubicBezTo>
                    <a:pt x="392672" y="71818"/>
                    <a:pt x="400772" y="75107"/>
                    <a:pt x="408598" y="78945"/>
                  </a:cubicBezTo>
                  <a:lnTo>
                    <a:pt x="437980" y="49615"/>
                  </a:lnTo>
                  <a:cubicBezTo>
                    <a:pt x="443060" y="44407"/>
                    <a:pt x="450062" y="41528"/>
                    <a:pt x="457339" y="41528"/>
                  </a:cubicBezTo>
                  <a:cubicBezTo>
                    <a:pt x="464616" y="41528"/>
                    <a:pt x="471618" y="44407"/>
                    <a:pt x="476835" y="49615"/>
                  </a:cubicBezTo>
                  <a:lnTo>
                    <a:pt x="554408" y="127052"/>
                  </a:lnTo>
                  <a:cubicBezTo>
                    <a:pt x="565255" y="137743"/>
                    <a:pt x="565255" y="155149"/>
                    <a:pt x="554408" y="165839"/>
                  </a:cubicBezTo>
                  <a:lnTo>
                    <a:pt x="525026" y="195170"/>
                  </a:lnTo>
                  <a:cubicBezTo>
                    <a:pt x="528871" y="202982"/>
                    <a:pt x="532166" y="211068"/>
                    <a:pt x="535049" y="219292"/>
                  </a:cubicBezTo>
                  <a:lnTo>
                    <a:pt x="576650" y="219292"/>
                  </a:lnTo>
                  <a:cubicBezTo>
                    <a:pt x="591753" y="219292"/>
                    <a:pt x="604110" y="231627"/>
                    <a:pt x="604110" y="246703"/>
                  </a:cubicBezTo>
                  <a:lnTo>
                    <a:pt x="604110" y="356349"/>
                  </a:lnTo>
                  <a:cubicBezTo>
                    <a:pt x="604110" y="371425"/>
                    <a:pt x="591753" y="383760"/>
                    <a:pt x="576650" y="383760"/>
                  </a:cubicBezTo>
                  <a:lnTo>
                    <a:pt x="535187" y="383760"/>
                  </a:lnTo>
                  <a:cubicBezTo>
                    <a:pt x="532166" y="391984"/>
                    <a:pt x="528871" y="400070"/>
                    <a:pt x="525026" y="407882"/>
                  </a:cubicBezTo>
                  <a:lnTo>
                    <a:pt x="554408" y="437213"/>
                  </a:lnTo>
                  <a:cubicBezTo>
                    <a:pt x="565255" y="447903"/>
                    <a:pt x="565255" y="465309"/>
                    <a:pt x="554408" y="476000"/>
                  </a:cubicBezTo>
                  <a:lnTo>
                    <a:pt x="476835" y="553437"/>
                  </a:lnTo>
                  <a:cubicBezTo>
                    <a:pt x="466126" y="564265"/>
                    <a:pt x="448689" y="564265"/>
                    <a:pt x="437980" y="553437"/>
                  </a:cubicBezTo>
                  <a:lnTo>
                    <a:pt x="408598" y="524107"/>
                  </a:lnTo>
                  <a:cubicBezTo>
                    <a:pt x="400772" y="527945"/>
                    <a:pt x="392672" y="531234"/>
                    <a:pt x="384434" y="534112"/>
                  </a:cubicBezTo>
                  <a:lnTo>
                    <a:pt x="384434" y="575641"/>
                  </a:lnTo>
                  <a:cubicBezTo>
                    <a:pt x="384434" y="590717"/>
                    <a:pt x="372077" y="603052"/>
                    <a:pt x="356974" y="603052"/>
                  </a:cubicBezTo>
                  <a:lnTo>
                    <a:pt x="247136" y="603052"/>
                  </a:lnTo>
                  <a:cubicBezTo>
                    <a:pt x="232033" y="603052"/>
                    <a:pt x="219676" y="590717"/>
                    <a:pt x="219676" y="575641"/>
                  </a:cubicBezTo>
                  <a:lnTo>
                    <a:pt x="219676" y="534112"/>
                  </a:lnTo>
                  <a:cubicBezTo>
                    <a:pt x="211438" y="531234"/>
                    <a:pt x="203338" y="527945"/>
                    <a:pt x="195512" y="524107"/>
                  </a:cubicBezTo>
                  <a:lnTo>
                    <a:pt x="166130" y="553437"/>
                  </a:lnTo>
                  <a:cubicBezTo>
                    <a:pt x="155421" y="564265"/>
                    <a:pt x="137984" y="564265"/>
                    <a:pt x="127275" y="553437"/>
                  </a:cubicBezTo>
                  <a:lnTo>
                    <a:pt x="49702" y="476000"/>
                  </a:lnTo>
                  <a:cubicBezTo>
                    <a:pt x="44484" y="470792"/>
                    <a:pt x="41601" y="463802"/>
                    <a:pt x="41601" y="456538"/>
                  </a:cubicBezTo>
                  <a:cubicBezTo>
                    <a:pt x="41601" y="449274"/>
                    <a:pt x="44484" y="442284"/>
                    <a:pt x="49702" y="437213"/>
                  </a:cubicBezTo>
                  <a:lnTo>
                    <a:pt x="79083" y="407882"/>
                  </a:lnTo>
                  <a:cubicBezTo>
                    <a:pt x="75239" y="400070"/>
                    <a:pt x="71944" y="391984"/>
                    <a:pt x="69061" y="383760"/>
                  </a:cubicBezTo>
                  <a:lnTo>
                    <a:pt x="27460" y="383760"/>
                  </a:lnTo>
                  <a:cubicBezTo>
                    <a:pt x="12357" y="383760"/>
                    <a:pt x="0" y="371425"/>
                    <a:pt x="0" y="356349"/>
                  </a:cubicBezTo>
                  <a:lnTo>
                    <a:pt x="0" y="246703"/>
                  </a:lnTo>
                  <a:cubicBezTo>
                    <a:pt x="0" y="231627"/>
                    <a:pt x="12357" y="219292"/>
                    <a:pt x="27460" y="219292"/>
                  </a:cubicBezTo>
                  <a:lnTo>
                    <a:pt x="69061" y="219292"/>
                  </a:lnTo>
                  <a:cubicBezTo>
                    <a:pt x="71944" y="211068"/>
                    <a:pt x="75239" y="202982"/>
                    <a:pt x="79083" y="195170"/>
                  </a:cubicBezTo>
                  <a:lnTo>
                    <a:pt x="49702" y="165839"/>
                  </a:lnTo>
                  <a:cubicBezTo>
                    <a:pt x="38855" y="155149"/>
                    <a:pt x="38855" y="137743"/>
                    <a:pt x="49702" y="127052"/>
                  </a:cubicBezTo>
                  <a:lnTo>
                    <a:pt x="127275" y="49615"/>
                  </a:lnTo>
                  <a:cubicBezTo>
                    <a:pt x="137984" y="38787"/>
                    <a:pt x="155421" y="38787"/>
                    <a:pt x="166130" y="49615"/>
                  </a:cubicBezTo>
                  <a:lnTo>
                    <a:pt x="195512" y="78945"/>
                  </a:lnTo>
                  <a:cubicBezTo>
                    <a:pt x="203338" y="75107"/>
                    <a:pt x="211438" y="71818"/>
                    <a:pt x="219676" y="68940"/>
                  </a:cubicBezTo>
                  <a:lnTo>
                    <a:pt x="219676" y="27411"/>
                  </a:lnTo>
                  <a:cubicBezTo>
                    <a:pt x="219676" y="12335"/>
                    <a:pt x="232033" y="0"/>
                    <a:pt x="247136" y="0"/>
                  </a:cubicBezTo>
                  <a:close/>
                </a:path>
              </a:pathLst>
            </a:custGeom>
            <a:grpFill/>
            <a:ln>
              <a:noFill/>
            </a:ln>
          </p:spPr>
          <p:txBody>
            <a:bodyPr>
              <a:normAutofit/>
            </a:bodyPr>
            <a:lstStyle/>
            <a:p>
              <a:endParaRPr lang="zh-CN" altLang="en-US" dirty="0">
                <a:solidFill>
                  <a:schemeClr val="bg1"/>
                </a:solidFill>
                <a:cs typeface="+mn-ea"/>
                <a:sym typeface="+mn-lt"/>
              </a:endParaRPr>
            </a:p>
          </p:txBody>
        </p:sp>
      </p:grpSp>
      <p:sp>
        <p:nvSpPr>
          <p:cNvPr id="10" name="文本框 9"/>
          <p:cNvSpPr txBox="1"/>
          <p:nvPr/>
        </p:nvSpPr>
        <p:spPr>
          <a:xfrm>
            <a:off x="7677152" y="2129734"/>
            <a:ext cx="3441698"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我国劳动人民自古很重视惊蛰节气，把它视为春耕开始的时节。</a:t>
            </a:r>
            <a:endParaRPr lang="zh-CN" altLang="en-US" sz="1400" spc="100" dirty="0">
              <a:solidFill>
                <a:schemeClr val="bg1"/>
              </a:solidFill>
              <a:cs typeface="+mn-ea"/>
              <a:sym typeface="+mn-lt"/>
            </a:endParaRPr>
          </a:p>
        </p:txBody>
      </p:sp>
      <p:sp>
        <p:nvSpPr>
          <p:cNvPr id="11" name="文本框 10"/>
          <p:cNvSpPr txBox="1"/>
          <p:nvPr/>
        </p:nvSpPr>
        <p:spPr>
          <a:xfrm>
            <a:off x="7677152" y="1695926"/>
            <a:ext cx="1817321" cy="499624"/>
          </a:xfrm>
          <a:prstGeom prst="rect">
            <a:avLst/>
          </a:prstGeom>
          <a:noFill/>
        </p:spPr>
        <p:txBody>
          <a:bodyPr wrap="square" rtlCol="0">
            <a:spAutoFit/>
          </a:bodyPr>
          <a:lstStyle/>
          <a:p>
            <a:pPr algn="dist">
              <a:lnSpc>
                <a:spcPct val="150000"/>
              </a:lnSpc>
            </a:pPr>
            <a:r>
              <a:rPr lang="zh-CN" altLang="en-US" sz="2000" b="1" spc="100" dirty="0">
                <a:solidFill>
                  <a:schemeClr val="bg1"/>
                </a:solidFill>
                <a:cs typeface="+mn-ea"/>
                <a:sym typeface="+mn-lt"/>
              </a:rPr>
              <a:t>春耕开始</a:t>
            </a:r>
            <a:endParaRPr lang="zh-CN" altLang="en-US" sz="2000" b="1" spc="100" dirty="0">
              <a:solidFill>
                <a:schemeClr val="bg1"/>
              </a:solidFill>
              <a:cs typeface="+mn-ea"/>
              <a:sym typeface="+mn-lt"/>
            </a:endParaRPr>
          </a:p>
        </p:txBody>
      </p:sp>
      <p:sp>
        <p:nvSpPr>
          <p:cNvPr id="12" name="文本框 11"/>
          <p:cNvSpPr txBox="1"/>
          <p:nvPr/>
        </p:nvSpPr>
        <p:spPr>
          <a:xfrm>
            <a:off x="7677152" y="3523871"/>
            <a:ext cx="3441698"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中国大部地区进入春耕大忙时节。惊蛰是全年气温回升最快的节气。</a:t>
            </a:r>
            <a:endParaRPr lang="zh-CN" altLang="en-US" sz="1400" spc="100" dirty="0">
              <a:solidFill>
                <a:schemeClr val="bg1"/>
              </a:solidFill>
              <a:cs typeface="+mn-ea"/>
              <a:sym typeface="+mn-lt"/>
            </a:endParaRPr>
          </a:p>
        </p:txBody>
      </p:sp>
      <p:sp>
        <p:nvSpPr>
          <p:cNvPr id="13" name="文本框 12"/>
          <p:cNvSpPr txBox="1"/>
          <p:nvPr/>
        </p:nvSpPr>
        <p:spPr>
          <a:xfrm>
            <a:off x="7677152" y="3090063"/>
            <a:ext cx="1817321" cy="499624"/>
          </a:xfrm>
          <a:prstGeom prst="rect">
            <a:avLst/>
          </a:prstGeom>
          <a:noFill/>
        </p:spPr>
        <p:txBody>
          <a:bodyPr wrap="square" rtlCol="0">
            <a:spAutoFit/>
          </a:bodyPr>
          <a:lstStyle/>
          <a:p>
            <a:pPr algn="dist">
              <a:lnSpc>
                <a:spcPct val="150000"/>
              </a:lnSpc>
            </a:pPr>
            <a:r>
              <a:rPr lang="zh-CN" altLang="en-US" sz="2000" b="1" spc="100" dirty="0">
                <a:solidFill>
                  <a:schemeClr val="bg1"/>
                </a:solidFill>
                <a:cs typeface="+mn-ea"/>
                <a:sym typeface="+mn-lt"/>
              </a:rPr>
              <a:t>气温回升</a:t>
            </a:r>
            <a:endParaRPr lang="zh-CN" altLang="en-US" sz="2000" b="1" spc="100" dirty="0">
              <a:solidFill>
                <a:schemeClr val="bg1"/>
              </a:solidFill>
              <a:cs typeface="+mn-ea"/>
              <a:sym typeface="+mn-lt"/>
            </a:endParaRPr>
          </a:p>
        </p:txBody>
      </p:sp>
      <p:sp>
        <p:nvSpPr>
          <p:cNvPr id="14" name="文本框 13"/>
          <p:cNvSpPr txBox="1"/>
          <p:nvPr/>
        </p:nvSpPr>
        <p:spPr>
          <a:xfrm>
            <a:off x="7677152" y="4918008"/>
            <a:ext cx="3441698"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我国各地随着气温回升，日照增加，由南向北渐次开始春耕。</a:t>
            </a:r>
            <a:endParaRPr lang="zh-CN" altLang="en-US" sz="1400" spc="100" dirty="0">
              <a:solidFill>
                <a:schemeClr val="bg1"/>
              </a:solidFill>
              <a:cs typeface="+mn-ea"/>
              <a:sym typeface="+mn-lt"/>
            </a:endParaRPr>
          </a:p>
        </p:txBody>
      </p:sp>
      <p:sp>
        <p:nvSpPr>
          <p:cNvPr id="17" name="文本框 16"/>
          <p:cNvSpPr txBox="1"/>
          <p:nvPr/>
        </p:nvSpPr>
        <p:spPr>
          <a:xfrm>
            <a:off x="7677152" y="4484200"/>
            <a:ext cx="1817321" cy="499624"/>
          </a:xfrm>
          <a:prstGeom prst="rect">
            <a:avLst/>
          </a:prstGeom>
          <a:noFill/>
        </p:spPr>
        <p:txBody>
          <a:bodyPr wrap="square" rtlCol="0">
            <a:spAutoFit/>
          </a:bodyPr>
          <a:lstStyle/>
          <a:p>
            <a:pPr algn="dist">
              <a:lnSpc>
                <a:spcPct val="150000"/>
              </a:lnSpc>
            </a:pPr>
            <a:r>
              <a:rPr lang="zh-CN" altLang="en-US" sz="2000" b="1" spc="100" dirty="0">
                <a:solidFill>
                  <a:schemeClr val="bg1"/>
                </a:solidFill>
                <a:cs typeface="+mn-ea"/>
                <a:sym typeface="+mn-lt"/>
              </a:rPr>
              <a:t>日照增加</a:t>
            </a:r>
            <a:endParaRPr lang="zh-CN" altLang="en-US" sz="2000" b="1" spc="100" dirty="0">
              <a:solidFill>
                <a:schemeClr val="bg1"/>
              </a:solidFill>
              <a:cs typeface="+mn-ea"/>
              <a:sym typeface="+mn-lt"/>
            </a:endParaRPr>
          </a:p>
        </p:txBody>
      </p:sp>
      <p:sp>
        <p:nvSpPr>
          <p:cNvPr id="18" name="文本框 17"/>
          <p:cNvSpPr txBox="1"/>
          <p:nvPr/>
        </p:nvSpPr>
        <p:spPr>
          <a:xfrm>
            <a:off x="1416260" y="2129734"/>
            <a:ext cx="3441698"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 “春雷响 万物长”，惊蛰时节正是大好的“九九”艳阳天，气温回升</a:t>
            </a:r>
            <a:endParaRPr lang="zh-CN" altLang="en-US" sz="1400" spc="100" dirty="0">
              <a:solidFill>
                <a:schemeClr val="bg1"/>
              </a:solidFill>
              <a:cs typeface="+mn-ea"/>
              <a:sym typeface="+mn-lt"/>
            </a:endParaRPr>
          </a:p>
        </p:txBody>
      </p:sp>
      <p:sp>
        <p:nvSpPr>
          <p:cNvPr id="19" name="文本框 18"/>
          <p:cNvSpPr txBox="1"/>
          <p:nvPr/>
        </p:nvSpPr>
        <p:spPr>
          <a:xfrm>
            <a:off x="1416260" y="1695926"/>
            <a:ext cx="1817321" cy="961289"/>
          </a:xfrm>
          <a:prstGeom prst="rect">
            <a:avLst/>
          </a:prstGeom>
          <a:noFill/>
        </p:spPr>
        <p:txBody>
          <a:bodyPr wrap="square" rtlCol="0">
            <a:spAutoFit/>
          </a:bodyPr>
          <a:lstStyle/>
          <a:p>
            <a:pPr algn="dist">
              <a:lnSpc>
                <a:spcPct val="150000"/>
              </a:lnSpc>
            </a:pPr>
            <a:r>
              <a:rPr lang="zh-CN" altLang="en-US" sz="2000" b="1" spc="100" dirty="0">
                <a:solidFill>
                  <a:schemeClr val="bg1"/>
                </a:solidFill>
                <a:cs typeface="+mn-ea"/>
                <a:sym typeface="+mn-lt"/>
              </a:rPr>
              <a:t>“九九”艳阳天</a:t>
            </a:r>
            <a:endParaRPr lang="zh-CN" altLang="en-US" sz="2000" b="1" spc="100" dirty="0">
              <a:solidFill>
                <a:schemeClr val="bg1"/>
              </a:solidFill>
              <a:cs typeface="+mn-ea"/>
              <a:sym typeface="+mn-lt"/>
            </a:endParaRPr>
          </a:p>
        </p:txBody>
      </p:sp>
      <p:sp>
        <p:nvSpPr>
          <p:cNvPr id="20" name="文本框 19"/>
          <p:cNvSpPr txBox="1"/>
          <p:nvPr/>
        </p:nvSpPr>
        <p:spPr>
          <a:xfrm>
            <a:off x="1416260" y="3523871"/>
            <a:ext cx="3441698"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农谚“到了惊蛰节，锄头不停歇。”到了惊蛰，“九九”已尽，春耕不能歇”。</a:t>
            </a:r>
            <a:endParaRPr lang="zh-CN" altLang="en-US" sz="1400" spc="100" dirty="0">
              <a:solidFill>
                <a:schemeClr val="bg1"/>
              </a:solidFill>
              <a:cs typeface="+mn-ea"/>
              <a:sym typeface="+mn-lt"/>
            </a:endParaRPr>
          </a:p>
        </p:txBody>
      </p:sp>
      <p:sp>
        <p:nvSpPr>
          <p:cNvPr id="21" name="文本框 20"/>
          <p:cNvSpPr txBox="1"/>
          <p:nvPr/>
        </p:nvSpPr>
        <p:spPr>
          <a:xfrm>
            <a:off x="1416260" y="3090063"/>
            <a:ext cx="1817321" cy="499624"/>
          </a:xfrm>
          <a:prstGeom prst="rect">
            <a:avLst/>
          </a:prstGeom>
          <a:noFill/>
        </p:spPr>
        <p:txBody>
          <a:bodyPr wrap="square" rtlCol="0">
            <a:spAutoFit/>
          </a:bodyPr>
          <a:lstStyle/>
          <a:p>
            <a:pPr algn="dist">
              <a:lnSpc>
                <a:spcPct val="150000"/>
              </a:lnSpc>
            </a:pPr>
            <a:r>
              <a:rPr lang="zh-CN" altLang="en-US" sz="2000" b="1" spc="100" dirty="0">
                <a:solidFill>
                  <a:schemeClr val="bg1"/>
                </a:solidFill>
                <a:cs typeface="+mn-ea"/>
                <a:sym typeface="+mn-lt"/>
              </a:rPr>
              <a:t>“九九”已尽</a:t>
            </a:r>
            <a:endParaRPr lang="zh-CN" altLang="en-US" sz="2000" b="1" spc="100" dirty="0">
              <a:solidFill>
                <a:schemeClr val="bg1"/>
              </a:solidFill>
              <a:cs typeface="+mn-ea"/>
              <a:sym typeface="+mn-lt"/>
            </a:endParaRPr>
          </a:p>
        </p:txBody>
      </p:sp>
      <p:sp>
        <p:nvSpPr>
          <p:cNvPr id="22" name="文本框 21"/>
          <p:cNvSpPr txBox="1"/>
          <p:nvPr/>
        </p:nvSpPr>
        <p:spPr>
          <a:xfrm>
            <a:off x="1416260" y="4918008"/>
            <a:ext cx="3441698"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日照时数也有比较明显的增加。但是因为冷暖空气交替，天气不稳定。</a:t>
            </a:r>
            <a:endParaRPr lang="zh-CN" altLang="en-US" sz="1400" spc="100" dirty="0">
              <a:solidFill>
                <a:schemeClr val="bg1"/>
              </a:solidFill>
              <a:cs typeface="+mn-ea"/>
              <a:sym typeface="+mn-lt"/>
            </a:endParaRPr>
          </a:p>
        </p:txBody>
      </p:sp>
      <p:sp>
        <p:nvSpPr>
          <p:cNvPr id="23" name="文本框 22"/>
          <p:cNvSpPr txBox="1"/>
          <p:nvPr/>
        </p:nvSpPr>
        <p:spPr>
          <a:xfrm>
            <a:off x="1416260" y="4484200"/>
            <a:ext cx="1817321" cy="499624"/>
          </a:xfrm>
          <a:prstGeom prst="rect">
            <a:avLst/>
          </a:prstGeom>
          <a:noFill/>
        </p:spPr>
        <p:txBody>
          <a:bodyPr wrap="square" rtlCol="0">
            <a:spAutoFit/>
          </a:bodyPr>
          <a:lstStyle/>
          <a:p>
            <a:pPr algn="dist">
              <a:lnSpc>
                <a:spcPct val="150000"/>
              </a:lnSpc>
            </a:pPr>
            <a:r>
              <a:rPr lang="zh-CN" altLang="en-US" sz="2000" b="1" spc="100" dirty="0">
                <a:solidFill>
                  <a:schemeClr val="bg1"/>
                </a:solidFill>
                <a:cs typeface="+mn-ea"/>
                <a:sym typeface="+mn-lt"/>
              </a:rPr>
              <a:t>冷暖空气</a:t>
            </a:r>
            <a:endParaRPr lang="zh-CN" altLang="en-US" sz="2000" b="1" spc="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ppt_x"/>
                                          </p:val>
                                        </p:tav>
                                        <p:tav tm="100000">
                                          <p:val>
                                            <p:strVal val="#ppt_x"/>
                                          </p:val>
                                        </p:tav>
                                      </p:tavLst>
                                    </p:anim>
                                    <p:anim calcmode="lin" valueType="num">
                                      <p:cBhvr additive="base">
                                        <p:cTn id="11" dur="1000" fill="hold"/>
                                        <p:tgtEl>
                                          <p:spTgt spid="10"/>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ppt_x"/>
                                          </p:val>
                                        </p:tav>
                                        <p:tav tm="100000">
                                          <p:val>
                                            <p:strVal val="#ppt_x"/>
                                          </p:val>
                                        </p:tav>
                                      </p:tavLst>
                                    </p:anim>
                                    <p:anim calcmode="lin" valueType="num">
                                      <p:cBhvr additive="base">
                                        <p:cTn id="15" dur="1000" fill="hold"/>
                                        <p:tgtEl>
                                          <p:spTgt spid="11"/>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1000" fill="hold"/>
                                        <p:tgtEl>
                                          <p:spTgt spid="12"/>
                                        </p:tgtEl>
                                        <p:attrNameLst>
                                          <p:attrName>ppt_x</p:attrName>
                                        </p:attrNameLst>
                                      </p:cBhvr>
                                      <p:tavLst>
                                        <p:tav tm="0">
                                          <p:val>
                                            <p:strVal val="#ppt_x"/>
                                          </p:val>
                                        </p:tav>
                                        <p:tav tm="100000">
                                          <p:val>
                                            <p:strVal val="#ppt_x"/>
                                          </p:val>
                                        </p:tav>
                                      </p:tavLst>
                                    </p:anim>
                                    <p:anim calcmode="lin" valueType="num">
                                      <p:cBhvr additive="base">
                                        <p:cTn id="19" dur="1000" fill="hold"/>
                                        <p:tgtEl>
                                          <p:spTgt spid="1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000" fill="hold"/>
                                        <p:tgtEl>
                                          <p:spTgt spid="13"/>
                                        </p:tgtEl>
                                        <p:attrNameLst>
                                          <p:attrName>ppt_x</p:attrName>
                                        </p:attrNameLst>
                                      </p:cBhvr>
                                      <p:tavLst>
                                        <p:tav tm="0">
                                          <p:val>
                                            <p:strVal val="#ppt_x"/>
                                          </p:val>
                                        </p:tav>
                                        <p:tav tm="100000">
                                          <p:val>
                                            <p:strVal val="#ppt_x"/>
                                          </p:val>
                                        </p:tav>
                                      </p:tavLst>
                                    </p:anim>
                                    <p:anim calcmode="lin" valueType="num">
                                      <p:cBhvr additive="base">
                                        <p:cTn id="23" dur="10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1000" fill="hold"/>
                                        <p:tgtEl>
                                          <p:spTgt spid="17"/>
                                        </p:tgtEl>
                                        <p:attrNameLst>
                                          <p:attrName>ppt_x</p:attrName>
                                        </p:attrNameLst>
                                      </p:cBhvr>
                                      <p:tavLst>
                                        <p:tav tm="0">
                                          <p:val>
                                            <p:strVal val="#ppt_x"/>
                                          </p:val>
                                        </p:tav>
                                        <p:tav tm="100000">
                                          <p:val>
                                            <p:strVal val="#ppt_x"/>
                                          </p:val>
                                        </p:tav>
                                      </p:tavLst>
                                    </p:anim>
                                    <p:anim calcmode="lin" valueType="num">
                                      <p:cBhvr additive="base">
                                        <p:cTn id="31" dur="1000" fill="hold"/>
                                        <p:tgtEl>
                                          <p:spTgt spid="1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1000" fill="hold"/>
                                        <p:tgtEl>
                                          <p:spTgt spid="18"/>
                                        </p:tgtEl>
                                        <p:attrNameLst>
                                          <p:attrName>ppt_x</p:attrName>
                                        </p:attrNameLst>
                                      </p:cBhvr>
                                      <p:tavLst>
                                        <p:tav tm="0">
                                          <p:val>
                                            <p:strVal val="#ppt_x"/>
                                          </p:val>
                                        </p:tav>
                                        <p:tav tm="100000">
                                          <p:val>
                                            <p:strVal val="#ppt_x"/>
                                          </p:val>
                                        </p:tav>
                                      </p:tavLst>
                                    </p:anim>
                                    <p:anim calcmode="lin" valueType="num">
                                      <p:cBhvr additive="base">
                                        <p:cTn id="35" dur="100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1000" fill="hold"/>
                                        <p:tgtEl>
                                          <p:spTgt spid="19"/>
                                        </p:tgtEl>
                                        <p:attrNameLst>
                                          <p:attrName>ppt_x</p:attrName>
                                        </p:attrNameLst>
                                      </p:cBhvr>
                                      <p:tavLst>
                                        <p:tav tm="0">
                                          <p:val>
                                            <p:strVal val="#ppt_x"/>
                                          </p:val>
                                        </p:tav>
                                        <p:tav tm="100000">
                                          <p:val>
                                            <p:strVal val="#ppt_x"/>
                                          </p:val>
                                        </p:tav>
                                      </p:tavLst>
                                    </p:anim>
                                    <p:anim calcmode="lin" valueType="num">
                                      <p:cBhvr additive="base">
                                        <p:cTn id="39" dur="1000" fill="hold"/>
                                        <p:tgtEl>
                                          <p:spTgt spid="1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1000" fill="hold"/>
                                        <p:tgtEl>
                                          <p:spTgt spid="20"/>
                                        </p:tgtEl>
                                        <p:attrNameLst>
                                          <p:attrName>ppt_x</p:attrName>
                                        </p:attrNameLst>
                                      </p:cBhvr>
                                      <p:tavLst>
                                        <p:tav tm="0">
                                          <p:val>
                                            <p:strVal val="#ppt_x"/>
                                          </p:val>
                                        </p:tav>
                                        <p:tav tm="100000">
                                          <p:val>
                                            <p:strVal val="#ppt_x"/>
                                          </p:val>
                                        </p:tav>
                                      </p:tavLst>
                                    </p:anim>
                                    <p:anim calcmode="lin" valueType="num">
                                      <p:cBhvr additive="base">
                                        <p:cTn id="43" dur="1000" fill="hold"/>
                                        <p:tgtEl>
                                          <p:spTgt spid="2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1000" fill="hold"/>
                                        <p:tgtEl>
                                          <p:spTgt spid="21"/>
                                        </p:tgtEl>
                                        <p:attrNameLst>
                                          <p:attrName>ppt_x</p:attrName>
                                        </p:attrNameLst>
                                      </p:cBhvr>
                                      <p:tavLst>
                                        <p:tav tm="0">
                                          <p:val>
                                            <p:strVal val="#ppt_x"/>
                                          </p:val>
                                        </p:tav>
                                        <p:tav tm="100000">
                                          <p:val>
                                            <p:strVal val="#ppt_x"/>
                                          </p:val>
                                        </p:tav>
                                      </p:tavLst>
                                    </p:anim>
                                    <p:anim calcmode="lin" valueType="num">
                                      <p:cBhvr additive="base">
                                        <p:cTn id="47" dur="1000" fill="hold"/>
                                        <p:tgtEl>
                                          <p:spTgt spid="2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1000" fill="hold"/>
                                        <p:tgtEl>
                                          <p:spTgt spid="22"/>
                                        </p:tgtEl>
                                        <p:attrNameLst>
                                          <p:attrName>ppt_x</p:attrName>
                                        </p:attrNameLst>
                                      </p:cBhvr>
                                      <p:tavLst>
                                        <p:tav tm="0">
                                          <p:val>
                                            <p:strVal val="#ppt_x"/>
                                          </p:val>
                                        </p:tav>
                                        <p:tav tm="100000">
                                          <p:val>
                                            <p:strVal val="#ppt_x"/>
                                          </p:val>
                                        </p:tav>
                                      </p:tavLst>
                                    </p:anim>
                                    <p:anim calcmode="lin" valueType="num">
                                      <p:cBhvr additive="base">
                                        <p:cTn id="51" dur="1000" fill="hold"/>
                                        <p:tgtEl>
                                          <p:spTgt spid="2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1000" fill="hold"/>
                                        <p:tgtEl>
                                          <p:spTgt spid="23"/>
                                        </p:tgtEl>
                                        <p:attrNameLst>
                                          <p:attrName>ppt_x</p:attrName>
                                        </p:attrNameLst>
                                      </p:cBhvr>
                                      <p:tavLst>
                                        <p:tav tm="0">
                                          <p:val>
                                            <p:strVal val="#ppt_x"/>
                                          </p:val>
                                        </p:tav>
                                        <p:tav tm="100000">
                                          <p:val>
                                            <p:strVal val="#ppt_x"/>
                                          </p:val>
                                        </p:tav>
                                      </p:tavLst>
                                    </p:anim>
                                    <p:anim calcmode="lin" valueType="num">
                                      <p:cBhvr additive="base">
                                        <p:cTn id="55"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42" t="74553" r="90981" b="10847"/>
          <a:stretch>
            <a:fillRect/>
          </a:stretch>
        </p:blipFill>
        <p:spPr>
          <a:xfrm>
            <a:off x="9648254" y="4906405"/>
            <a:ext cx="1692159" cy="1452830"/>
          </a:xfrm>
          <a:prstGeom prst="rect">
            <a:avLst/>
          </a:prstGeom>
        </p:spPr>
      </p:pic>
      <p:sp>
        <p:nvSpPr>
          <p:cNvPr id="12" name="文本框 11"/>
          <p:cNvSpPr txBox="1"/>
          <p:nvPr/>
        </p:nvSpPr>
        <p:spPr>
          <a:xfrm>
            <a:off x="3090199" y="5492846"/>
            <a:ext cx="6011601" cy="338554"/>
          </a:xfrm>
          <a:prstGeom prst="rect">
            <a:avLst/>
          </a:prstGeom>
          <a:noFill/>
        </p:spPr>
        <p:txBody>
          <a:bodyPr vert="horz" wrap="square" rtlCol="0">
            <a:spAutoFit/>
          </a:bodyPr>
          <a:lstStyle/>
          <a:p>
            <a:pPr algn="dist"/>
            <a:r>
              <a:rPr lang="zh-CN" altLang="en-US" sz="1600" dirty="0">
                <a:solidFill>
                  <a:schemeClr val="bg1"/>
                </a:solidFill>
                <a:cs typeface="+mn-ea"/>
                <a:sym typeface="+mn-lt"/>
              </a:rPr>
              <a:t>惊</a:t>
            </a:r>
            <a:r>
              <a:rPr lang="en-US" altLang="zh-CN" sz="1600" dirty="0">
                <a:solidFill>
                  <a:schemeClr val="bg1"/>
                </a:solidFill>
                <a:cs typeface="+mn-ea"/>
                <a:sym typeface="+mn-lt"/>
              </a:rPr>
              <a:t>/</a:t>
            </a:r>
            <a:r>
              <a:rPr lang="zh-CN" altLang="en-US" sz="1600" dirty="0">
                <a:solidFill>
                  <a:schemeClr val="bg1"/>
                </a:solidFill>
                <a:cs typeface="+mn-ea"/>
                <a:sym typeface="+mn-lt"/>
              </a:rPr>
              <a:t>蛰</a:t>
            </a:r>
            <a:r>
              <a:rPr lang="en-US" altLang="zh-CN" sz="1600" dirty="0">
                <a:solidFill>
                  <a:schemeClr val="bg1"/>
                </a:solidFill>
                <a:cs typeface="+mn-ea"/>
                <a:sym typeface="+mn-lt"/>
              </a:rPr>
              <a:t>/</a:t>
            </a:r>
            <a:r>
              <a:rPr lang="zh-CN" altLang="en-US" sz="1600" dirty="0">
                <a:solidFill>
                  <a:schemeClr val="bg1"/>
                </a:solidFill>
                <a:cs typeface="+mn-ea"/>
                <a:sym typeface="+mn-lt"/>
              </a:rPr>
              <a:t>节</a:t>
            </a:r>
            <a:r>
              <a:rPr lang="en-US" altLang="zh-CN" sz="1600" dirty="0">
                <a:solidFill>
                  <a:schemeClr val="bg1"/>
                </a:solidFill>
                <a:cs typeface="+mn-ea"/>
                <a:sym typeface="+mn-lt"/>
              </a:rPr>
              <a:t>/</a:t>
            </a:r>
            <a:r>
              <a:rPr lang="zh-CN" altLang="en-US" sz="1600" dirty="0">
                <a:solidFill>
                  <a:schemeClr val="bg1"/>
                </a:solidFill>
                <a:cs typeface="+mn-ea"/>
                <a:sym typeface="+mn-lt"/>
              </a:rPr>
              <a:t>到</a:t>
            </a:r>
            <a:r>
              <a:rPr lang="en-US" altLang="zh-CN" sz="1600" dirty="0">
                <a:solidFill>
                  <a:schemeClr val="bg1"/>
                </a:solidFill>
                <a:cs typeface="+mn-ea"/>
                <a:sym typeface="+mn-lt"/>
              </a:rPr>
              <a:t>/</a:t>
            </a:r>
            <a:r>
              <a:rPr lang="zh-CN" altLang="en-US" sz="1600" dirty="0">
                <a:solidFill>
                  <a:schemeClr val="bg1"/>
                </a:solidFill>
                <a:cs typeface="+mn-ea"/>
                <a:sym typeface="+mn-lt"/>
              </a:rPr>
              <a:t>闻</a:t>
            </a:r>
            <a:r>
              <a:rPr lang="en-US" altLang="zh-CN" sz="1600" dirty="0">
                <a:solidFill>
                  <a:schemeClr val="bg1"/>
                </a:solidFill>
                <a:cs typeface="+mn-ea"/>
                <a:sym typeface="+mn-lt"/>
              </a:rPr>
              <a:t>/</a:t>
            </a:r>
            <a:r>
              <a:rPr lang="zh-CN" altLang="en-US" sz="1600" dirty="0">
                <a:solidFill>
                  <a:schemeClr val="bg1"/>
                </a:solidFill>
                <a:cs typeface="+mn-ea"/>
                <a:sym typeface="+mn-lt"/>
              </a:rPr>
              <a:t>雷</a:t>
            </a:r>
            <a:r>
              <a:rPr lang="en-US" altLang="zh-CN" sz="1600" dirty="0">
                <a:solidFill>
                  <a:schemeClr val="bg1"/>
                </a:solidFill>
                <a:cs typeface="+mn-ea"/>
                <a:sym typeface="+mn-lt"/>
              </a:rPr>
              <a:t>/</a:t>
            </a:r>
            <a:r>
              <a:rPr lang="zh-CN" altLang="en-US" sz="1600" dirty="0">
                <a:solidFill>
                  <a:schemeClr val="bg1"/>
                </a:solidFill>
                <a:cs typeface="+mn-ea"/>
                <a:sym typeface="+mn-lt"/>
              </a:rPr>
              <a:t>声</a:t>
            </a:r>
            <a:r>
              <a:rPr lang="en-US" altLang="zh-CN" sz="1600" dirty="0">
                <a:solidFill>
                  <a:schemeClr val="bg1"/>
                </a:solidFill>
                <a:cs typeface="+mn-ea"/>
                <a:sym typeface="+mn-lt"/>
              </a:rPr>
              <a:t>/</a:t>
            </a:r>
            <a:r>
              <a:rPr lang="zh-CN" altLang="en-US" sz="1600" dirty="0">
                <a:solidFill>
                  <a:schemeClr val="bg1"/>
                </a:solidFill>
                <a:cs typeface="+mn-ea"/>
                <a:sym typeface="+mn-lt"/>
              </a:rPr>
              <a:t>震</a:t>
            </a:r>
            <a:r>
              <a:rPr lang="en-US" altLang="zh-CN" sz="1600" dirty="0">
                <a:solidFill>
                  <a:schemeClr val="bg1"/>
                </a:solidFill>
                <a:cs typeface="+mn-ea"/>
                <a:sym typeface="+mn-lt"/>
              </a:rPr>
              <a:t>/</a:t>
            </a:r>
            <a:r>
              <a:rPr lang="zh-CN" altLang="en-US" sz="1600" dirty="0">
                <a:solidFill>
                  <a:schemeClr val="bg1"/>
                </a:solidFill>
                <a:cs typeface="+mn-ea"/>
                <a:sym typeface="+mn-lt"/>
              </a:rPr>
              <a:t>醒</a:t>
            </a:r>
            <a:r>
              <a:rPr lang="en-US" altLang="zh-CN" sz="1600" dirty="0">
                <a:solidFill>
                  <a:schemeClr val="bg1"/>
                </a:solidFill>
                <a:cs typeface="+mn-ea"/>
                <a:sym typeface="+mn-lt"/>
              </a:rPr>
              <a:t>/</a:t>
            </a:r>
            <a:r>
              <a:rPr lang="zh-CN" altLang="en-US" sz="1600" dirty="0">
                <a:solidFill>
                  <a:schemeClr val="bg1"/>
                </a:solidFill>
                <a:cs typeface="+mn-ea"/>
                <a:sym typeface="+mn-lt"/>
              </a:rPr>
              <a:t>蛰</a:t>
            </a:r>
            <a:r>
              <a:rPr lang="en-US" altLang="zh-CN" sz="1600" dirty="0">
                <a:solidFill>
                  <a:schemeClr val="bg1"/>
                </a:solidFill>
                <a:cs typeface="+mn-ea"/>
                <a:sym typeface="+mn-lt"/>
              </a:rPr>
              <a:t>/</a:t>
            </a:r>
            <a:r>
              <a:rPr lang="zh-CN" altLang="en-US" sz="1600" dirty="0">
                <a:solidFill>
                  <a:schemeClr val="bg1"/>
                </a:solidFill>
                <a:cs typeface="+mn-ea"/>
                <a:sym typeface="+mn-lt"/>
              </a:rPr>
              <a:t>伏</a:t>
            </a:r>
            <a:r>
              <a:rPr lang="en-US" altLang="zh-CN" sz="1600" dirty="0">
                <a:solidFill>
                  <a:schemeClr val="bg1"/>
                </a:solidFill>
                <a:cs typeface="+mn-ea"/>
                <a:sym typeface="+mn-lt"/>
              </a:rPr>
              <a:t>/</a:t>
            </a:r>
            <a:r>
              <a:rPr lang="zh-CN" altLang="en-US" sz="1600" dirty="0">
                <a:solidFill>
                  <a:schemeClr val="bg1"/>
                </a:solidFill>
                <a:cs typeface="+mn-ea"/>
                <a:sym typeface="+mn-lt"/>
              </a:rPr>
              <a:t>越</a:t>
            </a:r>
            <a:r>
              <a:rPr lang="en-US" altLang="zh-CN" sz="1600" dirty="0">
                <a:solidFill>
                  <a:schemeClr val="bg1"/>
                </a:solidFill>
                <a:cs typeface="+mn-ea"/>
                <a:sym typeface="+mn-lt"/>
              </a:rPr>
              <a:t>/</a:t>
            </a:r>
            <a:r>
              <a:rPr lang="zh-CN" altLang="en-US" sz="1600" dirty="0">
                <a:solidFill>
                  <a:schemeClr val="bg1"/>
                </a:solidFill>
                <a:cs typeface="+mn-ea"/>
                <a:sym typeface="+mn-lt"/>
              </a:rPr>
              <a:t>冬</a:t>
            </a:r>
            <a:r>
              <a:rPr lang="en-US" altLang="zh-CN" sz="1600" dirty="0">
                <a:solidFill>
                  <a:schemeClr val="bg1"/>
                </a:solidFill>
                <a:cs typeface="+mn-ea"/>
                <a:sym typeface="+mn-lt"/>
              </a:rPr>
              <a:t>/</a:t>
            </a:r>
            <a:r>
              <a:rPr lang="zh-CN" altLang="en-US" sz="1600" dirty="0">
                <a:solidFill>
                  <a:schemeClr val="bg1"/>
                </a:solidFill>
                <a:cs typeface="+mn-ea"/>
                <a:sym typeface="+mn-lt"/>
              </a:rPr>
              <a:t>虫</a:t>
            </a:r>
            <a:endParaRPr lang="zh-CN" altLang="en-US" sz="1600" dirty="0">
              <a:solidFill>
                <a:schemeClr val="bg1"/>
              </a:solidFill>
              <a:cs typeface="+mn-ea"/>
              <a:sym typeface="+mn-lt"/>
            </a:endParaRPr>
          </a:p>
        </p:txBody>
      </p:sp>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20897" t="21652" r="65524" b="63748"/>
          <a:stretch>
            <a:fillRect/>
          </a:stretch>
        </p:blipFill>
        <p:spPr>
          <a:xfrm>
            <a:off x="686734" y="209508"/>
            <a:ext cx="2403465" cy="145283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24627" t="82791" r="67566" b="2032"/>
          <a:stretch>
            <a:fillRect/>
          </a:stretch>
        </p:blipFill>
        <p:spPr>
          <a:xfrm>
            <a:off x="10494334" y="209508"/>
            <a:ext cx="1381732" cy="1510234"/>
          </a:xfrm>
          <a:prstGeom prst="rect">
            <a:avLst/>
          </a:prstGeom>
        </p:spPr>
      </p:pic>
      <p:grpSp>
        <p:nvGrpSpPr>
          <p:cNvPr id="20" name="组合 19"/>
          <p:cNvGrpSpPr/>
          <p:nvPr/>
        </p:nvGrpSpPr>
        <p:grpSpPr>
          <a:xfrm>
            <a:off x="4761945" y="6189959"/>
            <a:ext cx="2668109" cy="338555"/>
            <a:chOff x="4761945" y="6215860"/>
            <a:chExt cx="2668109" cy="338555"/>
          </a:xfrm>
        </p:grpSpPr>
        <p:grpSp>
          <p:nvGrpSpPr>
            <p:cNvPr id="17" name="组合 16"/>
            <p:cNvGrpSpPr/>
            <p:nvPr/>
          </p:nvGrpSpPr>
          <p:grpSpPr>
            <a:xfrm>
              <a:off x="4761945" y="6215860"/>
              <a:ext cx="2668109" cy="338555"/>
              <a:chOff x="4470554" y="6215860"/>
              <a:chExt cx="3250890" cy="338555"/>
            </a:xfrm>
          </p:grpSpPr>
          <p:sp>
            <p:nvSpPr>
              <p:cNvPr id="15" name="矩形 14"/>
              <p:cNvSpPr/>
              <p:nvPr/>
            </p:nvSpPr>
            <p:spPr>
              <a:xfrm>
                <a:off x="6106463" y="6215860"/>
                <a:ext cx="1614981" cy="3385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4470554" y="6215860"/>
                <a:ext cx="3250890" cy="3385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文本框 17"/>
            <p:cNvSpPr txBox="1"/>
            <p:nvPr/>
          </p:nvSpPr>
          <p:spPr>
            <a:xfrm>
              <a:off x="4798537"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sp>
          <p:nvSpPr>
            <p:cNvPr id="19" name="文本框 18"/>
            <p:cNvSpPr txBox="1"/>
            <p:nvPr/>
          </p:nvSpPr>
          <p:spPr>
            <a:xfrm>
              <a:off x="6131591"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grpSp>
      <p:grpSp>
        <p:nvGrpSpPr>
          <p:cNvPr id="21" name="组合 20"/>
          <p:cNvGrpSpPr/>
          <p:nvPr/>
        </p:nvGrpSpPr>
        <p:grpSpPr>
          <a:xfrm>
            <a:off x="948904" y="3206573"/>
            <a:ext cx="2403465" cy="979957"/>
            <a:chOff x="1400058" y="2849153"/>
            <a:chExt cx="2403465" cy="979957"/>
          </a:xfrm>
        </p:grpSpPr>
        <p:sp>
          <p:nvSpPr>
            <p:cNvPr id="23" name="文本框 22"/>
            <p:cNvSpPr txBox="1"/>
            <p:nvPr/>
          </p:nvSpPr>
          <p:spPr>
            <a:xfrm>
              <a:off x="1400058" y="3429000"/>
              <a:ext cx="2403465" cy="400110"/>
            </a:xfrm>
            <a:prstGeom prst="rect">
              <a:avLst/>
            </a:prstGeom>
            <a:noFill/>
          </p:spPr>
          <p:txBody>
            <a:bodyPr wrap="square" rtlCol="0">
              <a:spAutoFit/>
            </a:bodyPr>
            <a:lstStyle/>
            <a:p>
              <a:pPr algn="just"/>
              <a:r>
                <a:rPr lang="zh-CN" altLang="en-US" sz="2000" b="1" dirty="0">
                  <a:solidFill>
                    <a:schemeClr val="bg1"/>
                  </a:solidFill>
                  <a:cs typeface="+mn-ea"/>
                  <a:sym typeface="+mn-lt"/>
                </a:rPr>
                <a:t>惊蛰的节日渊源</a:t>
              </a:r>
              <a:endParaRPr lang="zh-CN" altLang="en-US" sz="2000" b="1" dirty="0">
                <a:solidFill>
                  <a:schemeClr val="bg1"/>
                </a:solidFill>
                <a:cs typeface="+mn-ea"/>
                <a:sym typeface="+mn-lt"/>
              </a:endParaRPr>
            </a:p>
          </p:txBody>
        </p:sp>
        <p:sp>
          <p:nvSpPr>
            <p:cNvPr id="24" name="文本框 23"/>
            <p:cNvSpPr txBox="1"/>
            <p:nvPr/>
          </p:nvSpPr>
          <p:spPr>
            <a:xfrm>
              <a:off x="1411520" y="2849153"/>
              <a:ext cx="1657998" cy="461665"/>
            </a:xfrm>
            <a:prstGeom prst="rect">
              <a:avLst/>
            </a:prstGeom>
            <a:noFill/>
          </p:spPr>
          <p:txBody>
            <a:bodyPr wrap="square" rtlCol="0">
              <a:spAutoFit/>
            </a:bodyPr>
            <a:lstStyle/>
            <a:p>
              <a:pPr algn="just"/>
              <a:r>
                <a:rPr lang="zh-CN" altLang="en-US" sz="2400" b="1" dirty="0">
                  <a:solidFill>
                    <a:schemeClr val="bg1"/>
                  </a:solidFill>
                  <a:cs typeface="+mn-ea"/>
                  <a:sym typeface="+mn-lt"/>
                </a:rPr>
                <a:t>第一部分</a:t>
              </a:r>
              <a:endParaRPr lang="zh-CN" altLang="en-US" sz="2400" b="1" dirty="0">
                <a:solidFill>
                  <a:schemeClr val="bg1"/>
                </a:solidFill>
                <a:cs typeface="+mn-ea"/>
                <a:sym typeface="+mn-lt"/>
              </a:endParaRPr>
            </a:p>
          </p:txBody>
        </p:sp>
      </p:grpSp>
      <p:grpSp>
        <p:nvGrpSpPr>
          <p:cNvPr id="38" name="组合 37"/>
          <p:cNvGrpSpPr/>
          <p:nvPr/>
        </p:nvGrpSpPr>
        <p:grpSpPr>
          <a:xfrm>
            <a:off x="3639943" y="3206573"/>
            <a:ext cx="2403465" cy="1287733"/>
            <a:chOff x="1400058" y="2849153"/>
            <a:chExt cx="2403465" cy="1287733"/>
          </a:xfrm>
        </p:grpSpPr>
        <p:sp>
          <p:nvSpPr>
            <p:cNvPr id="39" name="文本框 38"/>
            <p:cNvSpPr txBox="1"/>
            <p:nvPr/>
          </p:nvSpPr>
          <p:spPr>
            <a:xfrm>
              <a:off x="1400058" y="3429000"/>
              <a:ext cx="2403465" cy="707886"/>
            </a:xfrm>
            <a:prstGeom prst="rect">
              <a:avLst/>
            </a:prstGeom>
            <a:noFill/>
          </p:spPr>
          <p:txBody>
            <a:bodyPr wrap="square" rtlCol="0">
              <a:spAutoFit/>
            </a:bodyPr>
            <a:lstStyle/>
            <a:p>
              <a:pPr algn="just"/>
              <a:r>
                <a:rPr lang="zh-CN" altLang="en-US" sz="2000" b="1" dirty="0">
                  <a:solidFill>
                    <a:schemeClr val="bg1"/>
                  </a:solidFill>
                  <a:cs typeface="+mn-ea"/>
                  <a:sym typeface="+mn-lt"/>
                </a:rPr>
                <a:t>惊蛰的习俗内容</a:t>
              </a:r>
              <a:endParaRPr lang="zh-CN" altLang="en-US" sz="2000" b="1" dirty="0">
                <a:solidFill>
                  <a:schemeClr val="bg1"/>
                </a:solidFill>
                <a:cs typeface="+mn-ea"/>
                <a:sym typeface="+mn-lt"/>
              </a:endParaRPr>
            </a:p>
            <a:p>
              <a:pPr algn="just"/>
              <a:endParaRPr lang="zh-CN" altLang="en-US" sz="2000" b="1" dirty="0">
                <a:solidFill>
                  <a:schemeClr val="bg1"/>
                </a:solidFill>
                <a:cs typeface="+mn-ea"/>
                <a:sym typeface="+mn-lt"/>
              </a:endParaRPr>
            </a:p>
          </p:txBody>
        </p:sp>
        <p:sp>
          <p:nvSpPr>
            <p:cNvPr id="40" name="文本框 39"/>
            <p:cNvSpPr txBox="1"/>
            <p:nvPr/>
          </p:nvSpPr>
          <p:spPr>
            <a:xfrm>
              <a:off x="1411520" y="2849153"/>
              <a:ext cx="1657998" cy="461665"/>
            </a:xfrm>
            <a:prstGeom prst="rect">
              <a:avLst/>
            </a:prstGeom>
            <a:noFill/>
          </p:spPr>
          <p:txBody>
            <a:bodyPr wrap="square" rtlCol="0">
              <a:spAutoFit/>
            </a:bodyPr>
            <a:lstStyle/>
            <a:p>
              <a:pPr algn="just"/>
              <a:r>
                <a:rPr lang="zh-CN" altLang="en-US" sz="2400" b="1" dirty="0">
                  <a:solidFill>
                    <a:schemeClr val="bg1"/>
                  </a:solidFill>
                  <a:cs typeface="+mn-ea"/>
                  <a:sym typeface="+mn-lt"/>
                </a:rPr>
                <a:t>第二部分</a:t>
              </a:r>
              <a:endParaRPr lang="zh-CN" altLang="en-US" sz="2400" b="1" dirty="0">
                <a:solidFill>
                  <a:schemeClr val="bg1"/>
                </a:solidFill>
                <a:cs typeface="+mn-ea"/>
                <a:sym typeface="+mn-lt"/>
              </a:endParaRPr>
            </a:p>
          </p:txBody>
        </p:sp>
      </p:grpSp>
      <p:grpSp>
        <p:nvGrpSpPr>
          <p:cNvPr id="46" name="组合 45"/>
          <p:cNvGrpSpPr/>
          <p:nvPr/>
        </p:nvGrpSpPr>
        <p:grpSpPr>
          <a:xfrm>
            <a:off x="6330982" y="3206573"/>
            <a:ext cx="2403465" cy="979957"/>
            <a:chOff x="1400058" y="2849153"/>
            <a:chExt cx="2403465" cy="979957"/>
          </a:xfrm>
        </p:grpSpPr>
        <p:sp>
          <p:nvSpPr>
            <p:cNvPr id="47" name="文本框 46"/>
            <p:cNvSpPr txBox="1"/>
            <p:nvPr/>
          </p:nvSpPr>
          <p:spPr>
            <a:xfrm>
              <a:off x="1400058" y="3429000"/>
              <a:ext cx="2403465" cy="400110"/>
            </a:xfrm>
            <a:prstGeom prst="rect">
              <a:avLst/>
            </a:prstGeom>
            <a:noFill/>
          </p:spPr>
          <p:txBody>
            <a:bodyPr wrap="square" rtlCol="0">
              <a:spAutoFit/>
            </a:bodyPr>
            <a:lstStyle/>
            <a:p>
              <a:pPr algn="just"/>
              <a:r>
                <a:rPr lang="zh-CN" altLang="en-US" sz="2000" b="1" dirty="0">
                  <a:solidFill>
                    <a:schemeClr val="bg1"/>
                  </a:solidFill>
                  <a:cs typeface="+mn-ea"/>
                  <a:sym typeface="+mn-lt"/>
                </a:rPr>
                <a:t>惊蛰的气象变化</a:t>
              </a:r>
              <a:endParaRPr lang="zh-CN" altLang="en-US" sz="2000" b="1" dirty="0">
                <a:solidFill>
                  <a:schemeClr val="bg1"/>
                </a:solidFill>
                <a:cs typeface="+mn-ea"/>
                <a:sym typeface="+mn-lt"/>
              </a:endParaRPr>
            </a:p>
          </p:txBody>
        </p:sp>
        <p:sp>
          <p:nvSpPr>
            <p:cNvPr id="48" name="文本框 47"/>
            <p:cNvSpPr txBox="1"/>
            <p:nvPr/>
          </p:nvSpPr>
          <p:spPr>
            <a:xfrm>
              <a:off x="1411520" y="2849153"/>
              <a:ext cx="1657998" cy="461665"/>
            </a:xfrm>
            <a:prstGeom prst="rect">
              <a:avLst/>
            </a:prstGeom>
            <a:noFill/>
          </p:spPr>
          <p:txBody>
            <a:bodyPr wrap="square" rtlCol="0">
              <a:spAutoFit/>
            </a:bodyPr>
            <a:lstStyle/>
            <a:p>
              <a:pPr algn="just"/>
              <a:r>
                <a:rPr lang="zh-CN" altLang="en-US" sz="2400" b="1" dirty="0">
                  <a:solidFill>
                    <a:schemeClr val="bg1"/>
                  </a:solidFill>
                  <a:cs typeface="+mn-ea"/>
                  <a:sym typeface="+mn-lt"/>
                </a:rPr>
                <a:t>第三部分</a:t>
              </a:r>
              <a:endParaRPr lang="zh-CN" altLang="en-US" sz="2400" b="1" dirty="0">
                <a:solidFill>
                  <a:schemeClr val="bg1"/>
                </a:solidFill>
                <a:cs typeface="+mn-ea"/>
                <a:sym typeface="+mn-lt"/>
              </a:endParaRPr>
            </a:p>
          </p:txBody>
        </p:sp>
      </p:grpSp>
      <p:grpSp>
        <p:nvGrpSpPr>
          <p:cNvPr id="50" name="组合 49"/>
          <p:cNvGrpSpPr/>
          <p:nvPr/>
        </p:nvGrpSpPr>
        <p:grpSpPr>
          <a:xfrm>
            <a:off x="9022022" y="3206573"/>
            <a:ext cx="2403465" cy="979957"/>
            <a:chOff x="1400058" y="2849153"/>
            <a:chExt cx="2403465" cy="979957"/>
          </a:xfrm>
        </p:grpSpPr>
        <p:sp>
          <p:nvSpPr>
            <p:cNvPr id="51" name="文本框 50"/>
            <p:cNvSpPr txBox="1"/>
            <p:nvPr/>
          </p:nvSpPr>
          <p:spPr>
            <a:xfrm>
              <a:off x="1400058" y="3429000"/>
              <a:ext cx="2403465" cy="400110"/>
            </a:xfrm>
            <a:prstGeom prst="rect">
              <a:avLst/>
            </a:prstGeom>
            <a:noFill/>
          </p:spPr>
          <p:txBody>
            <a:bodyPr wrap="square" rtlCol="0">
              <a:spAutoFit/>
            </a:bodyPr>
            <a:lstStyle/>
            <a:p>
              <a:pPr algn="just"/>
              <a:r>
                <a:rPr lang="zh-CN" altLang="en-US" sz="2000" b="1" dirty="0">
                  <a:solidFill>
                    <a:schemeClr val="bg1"/>
                  </a:solidFill>
                  <a:cs typeface="+mn-ea"/>
                  <a:sym typeface="+mn-lt"/>
                </a:rPr>
                <a:t>惊蛰的文学创作</a:t>
              </a:r>
              <a:endParaRPr lang="zh-CN" altLang="en-US" sz="2000" b="1" dirty="0">
                <a:solidFill>
                  <a:schemeClr val="bg1"/>
                </a:solidFill>
                <a:cs typeface="+mn-ea"/>
                <a:sym typeface="+mn-lt"/>
              </a:endParaRPr>
            </a:p>
          </p:txBody>
        </p:sp>
        <p:sp>
          <p:nvSpPr>
            <p:cNvPr id="52" name="文本框 51"/>
            <p:cNvSpPr txBox="1"/>
            <p:nvPr/>
          </p:nvSpPr>
          <p:spPr>
            <a:xfrm>
              <a:off x="1411520" y="2849153"/>
              <a:ext cx="1657998" cy="461665"/>
            </a:xfrm>
            <a:prstGeom prst="rect">
              <a:avLst/>
            </a:prstGeom>
            <a:noFill/>
          </p:spPr>
          <p:txBody>
            <a:bodyPr wrap="square" rtlCol="0">
              <a:spAutoFit/>
            </a:bodyPr>
            <a:lstStyle/>
            <a:p>
              <a:pPr algn="just"/>
              <a:r>
                <a:rPr lang="zh-CN" altLang="en-US" sz="2400" b="1" dirty="0">
                  <a:solidFill>
                    <a:schemeClr val="bg1"/>
                  </a:solidFill>
                  <a:cs typeface="+mn-ea"/>
                  <a:sym typeface="+mn-lt"/>
                </a:rPr>
                <a:t>第四部分</a:t>
              </a:r>
              <a:endParaRPr lang="zh-CN" altLang="en-US" sz="2400" b="1" dirty="0">
                <a:solidFill>
                  <a:schemeClr val="bg1"/>
                </a:solidFill>
                <a:cs typeface="+mn-ea"/>
                <a:sym typeface="+mn-lt"/>
              </a:endParaRPr>
            </a:p>
          </p:txBody>
        </p:sp>
      </p:grpSp>
      <p:grpSp>
        <p:nvGrpSpPr>
          <p:cNvPr id="54" name="组合 53"/>
          <p:cNvGrpSpPr/>
          <p:nvPr/>
        </p:nvGrpSpPr>
        <p:grpSpPr>
          <a:xfrm>
            <a:off x="4934215" y="1371126"/>
            <a:ext cx="2267561" cy="1320849"/>
            <a:chOff x="2854714" y="1720040"/>
            <a:chExt cx="2267561" cy="1320849"/>
          </a:xfrm>
        </p:grpSpPr>
        <p:sp>
          <p:nvSpPr>
            <p:cNvPr id="55" name="文本框 54"/>
            <p:cNvSpPr txBox="1"/>
            <p:nvPr/>
          </p:nvSpPr>
          <p:spPr>
            <a:xfrm>
              <a:off x="2854714" y="1720040"/>
              <a:ext cx="2267561" cy="1015663"/>
            </a:xfrm>
            <a:prstGeom prst="rect">
              <a:avLst/>
            </a:prstGeom>
            <a:noFill/>
          </p:spPr>
          <p:txBody>
            <a:bodyPr vert="horz" wrap="square" rtlCol="0">
              <a:spAutoFit/>
            </a:bodyPr>
            <a:lstStyle/>
            <a:p>
              <a:pPr algn="dist"/>
              <a:r>
                <a:rPr lang="zh-CN" altLang="en-US" sz="6000" b="1" dirty="0">
                  <a:solidFill>
                    <a:schemeClr val="bg1"/>
                  </a:solidFill>
                  <a:cs typeface="+mn-ea"/>
                  <a:sym typeface="+mn-lt"/>
                </a:rPr>
                <a:t>目录</a:t>
              </a:r>
              <a:endParaRPr lang="zh-CN" altLang="en-US" sz="6000" b="1" dirty="0">
                <a:solidFill>
                  <a:schemeClr val="bg1"/>
                </a:solidFill>
                <a:cs typeface="+mn-ea"/>
                <a:sym typeface="+mn-lt"/>
              </a:endParaRPr>
            </a:p>
          </p:txBody>
        </p:sp>
        <p:sp>
          <p:nvSpPr>
            <p:cNvPr id="56" name="文本框 55"/>
            <p:cNvSpPr txBox="1"/>
            <p:nvPr/>
          </p:nvSpPr>
          <p:spPr>
            <a:xfrm>
              <a:off x="2976747" y="2579224"/>
              <a:ext cx="2079501" cy="461665"/>
            </a:xfrm>
            <a:prstGeom prst="rect">
              <a:avLst/>
            </a:prstGeom>
            <a:noFill/>
          </p:spPr>
          <p:txBody>
            <a:bodyPr vert="horz" wrap="square" rtlCol="0">
              <a:spAutoFit/>
            </a:bodyPr>
            <a:lstStyle/>
            <a:p>
              <a:pPr algn="dist"/>
              <a:r>
                <a:rPr lang="en-US" altLang="zh-CN" sz="2400" dirty="0">
                  <a:solidFill>
                    <a:schemeClr val="bg1"/>
                  </a:solidFill>
                  <a:cs typeface="+mn-ea"/>
                  <a:sym typeface="+mn-lt"/>
                </a:rPr>
                <a:t>CONTENTS</a:t>
              </a:r>
              <a:endParaRPr lang="zh-CN" altLang="en-US" sz="2400" dirty="0">
                <a:solidFill>
                  <a:schemeClr val="bg1"/>
                </a:solidFill>
                <a:cs typeface="+mn-ea"/>
                <a:sym typeface="+mn-lt"/>
              </a:endParaRPr>
            </a:p>
          </p:txBody>
        </p:sp>
      </p:grpSp>
      <p:pic>
        <p:nvPicPr>
          <p:cNvPr id="32" name="图片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064" y="242904"/>
            <a:ext cx="945873" cy="5795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ppt_x"/>
                                          </p:val>
                                        </p:tav>
                                        <p:tav tm="100000">
                                          <p:val>
                                            <p:strVal val="#ppt_x"/>
                                          </p:val>
                                        </p:tav>
                                      </p:tavLst>
                                    </p:anim>
                                    <p:anim calcmode="lin" valueType="num">
                                      <p:cBhvr additive="base">
                                        <p:cTn id="24" dur="500" fill="hold"/>
                                        <p:tgtEl>
                                          <p:spTgt spid="5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20897" t="21652" r="65524" b="63748"/>
          <a:stretch>
            <a:fillRect/>
          </a:stretch>
        </p:blipFill>
        <p:spPr>
          <a:xfrm>
            <a:off x="3560212" y="1748019"/>
            <a:ext cx="2403465" cy="1452830"/>
          </a:xfrm>
          <a:prstGeom prst="rect">
            <a:avLst/>
          </a:prstGeom>
        </p:spPr>
      </p:pic>
      <p:sp>
        <p:nvSpPr>
          <p:cNvPr id="23" name="文本框 22"/>
          <p:cNvSpPr txBox="1"/>
          <p:nvPr/>
        </p:nvSpPr>
        <p:spPr>
          <a:xfrm>
            <a:off x="3265559" y="3485812"/>
            <a:ext cx="5604874" cy="830997"/>
          </a:xfrm>
          <a:prstGeom prst="rect">
            <a:avLst/>
          </a:prstGeom>
          <a:noFill/>
        </p:spPr>
        <p:txBody>
          <a:bodyPr wrap="square" rtlCol="0">
            <a:spAutoFit/>
          </a:bodyPr>
          <a:lstStyle/>
          <a:p>
            <a:pPr algn="dist"/>
            <a:r>
              <a:rPr lang="zh-CN" altLang="en-US" sz="4800" b="1" dirty="0">
                <a:solidFill>
                  <a:schemeClr val="bg1"/>
                </a:solidFill>
                <a:effectLst>
                  <a:outerShdw blurRad="63500" sx="102000" sy="102000" algn="ctr" rotWithShape="0">
                    <a:prstClr val="black">
                      <a:alpha val="40000"/>
                    </a:prstClr>
                  </a:outerShdw>
                </a:effectLst>
                <a:cs typeface="+mn-ea"/>
                <a:sym typeface="+mn-lt"/>
              </a:rPr>
              <a:t>惊蛰的文学创作</a:t>
            </a:r>
            <a:endParaRPr lang="zh-CN" altLang="en-US" sz="4800" b="1" dirty="0">
              <a:solidFill>
                <a:schemeClr val="bg1"/>
              </a:solidFill>
              <a:effectLst>
                <a:outerShdw blurRad="63500" sx="102000" sy="102000" algn="ctr" rotWithShape="0">
                  <a:prstClr val="black">
                    <a:alpha val="40000"/>
                  </a:prstClr>
                </a:outerShdw>
              </a:effectLst>
              <a:cs typeface="+mn-ea"/>
              <a:sym typeface="+mn-lt"/>
            </a:endParaRPr>
          </a:p>
        </p:txBody>
      </p:sp>
      <p:sp>
        <p:nvSpPr>
          <p:cNvPr id="24" name="文本框 23"/>
          <p:cNvSpPr txBox="1"/>
          <p:nvPr/>
        </p:nvSpPr>
        <p:spPr>
          <a:xfrm>
            <a:off x="4405686" y="2164516"/>
            <a:ext cx="3380628" cy="923330"/>
          </a:xfrm>
          <a:prstGeom prst="rect">
            <a:avLst/>
          </a:prstGeom>
          <a:noFill/>
        </p:spPr>
        <p:txBody>
          <a:bodyPr wrap="square" rtlCol="0">
            <a:spAutoFit/>
          </a:bodyPr>
          <a:lstStyle/>
          <a:p>
            <a:pPr algn="ctr"/>
            <a:r>
              <a:rPr lang="zh-CN" altLang="en-US" sz="5400" b="1" dirty="0">
                <a:solidFill>
                  <a:schemeClr val="bg1"/>
                </a:solidFill>
                <a:effectLst>
                  <a:outerShdw blurRad="63500" sx="102000" sy="102000" algn="ctr" rotWithShape="0">
                    <a:prstClr val="black">
                      <a:alpha val="40000"/>
                    </a:prstClr>
                  </a:outerShdw>
                </a:effectLst>
                <a:cs typeface="+mn-ea"/>
                <a:sym typeface="+mn-lt"/>
              </a:rPr>
              <a:t>第四部分</a:t>
            </a:r>
            <a:endParaRPr lang="zh-CN" altLang="en-US" sz="5400" b="1" dirty="0">
              <a:solidFill>
                <a:schemeClr val="bg1"/>
              </a:solidFill>
              <a:effectLst>
                <a:outerShdw blurRad="63500" sx="102000" sy="102000" algn="ctr" rotWithShape="0">
                  <a:prstClr val="black">
                    <a:alpha val="40000"/>
                  </a:prstClr>
                </a:outerShdw>
              </a:effectLst>
              <a:cs typeface="+mn-ea"/>
              <a:sym typeface="+mn-lt"/>
            </a:endParaRPr>
          </a:p>
        </p:txBody>
      </p:sp>
      <p:grpSp>
        <p:nvGrpSpPr>
          <p:cNvPr id="26" name="组合 25"/>
          <p:cNvGrpSpPr/>
          <p:nvPr/>
        </p:nvGrpSpPr>
        <p:grpSpPr>
          <a:xfrm>
            <a:off x="4761945" y="6189959"/>
            <a:ext cx="2668109" cy="338555"/>
            <a:chOff x="4761945" y="6215860"/>
            <a:chExt cx="2668109" cy="338555"/>
          </a:xfrm>
        </p:grpSpPr>
        <p:grpSp>
          <p:nvGrpSpPr>
            <p:cNvPr id="27" name="组合 26"/>
            <p:cNvGrpSpPr/>
            <p:nvPr/>
          </p:nvGrpSpPr>
          <p:grpSpPr>
            <a:xfrm>
              <a:off x="4761945" y="6215860"/>
              <a:ext cx="2668109" cy="338555"/>
              <a:chOff x="4470554" y="6215860"/>
              <a:chExt cx="3250890" cy="338555"/>
            </a:xfrm>
          </p:grpSpPr>
          <p:sp>
            <p:nvSpPr>
              <p:cNvPr id="30" name="矩形 29"/>
              <p:cNvSpPr/>
              <p:nvPr/>
            </p:nvSpPr>
            <p:spPr>
              <a:xfrm>
                <a:off x="6106463" y="6215860"/>
                <a:ext cx="1614981" cy="3385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4470554" y="6215860"/>
                <a:ext cx="3250890" cy="3385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文本框 27"/>
            <p:cNvSpPr txBox="1"/>
            <p:nvPr/>
          </p:nvSpPr>
          <p:spPr>
            <a:xfrm>
              <a:off x="4798537"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sp>
          <p:nvSpPr>
            <p:cNvPr id="29" name="文本框 28"/>
            <p:cNvSpPr txBox="1"/>
            <p:nvPr/>
          </p:nvSpPr>
          <p:spPr>
            <a:xfrm>
              <a:off x="6131591"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汇报人</a:t>
              </a:r>
              <a:endParaRPr lang="zh-CN" altLang="en-US" sz="1400" dirty="0">
                <a:solidFill>
                  <a:schemeClr val="bg1"/>
                </a:solidFill>
                <a:cs typeface="+mn-ea"/>
                <a:sym typeface="+mn-lt"/>
              </a:endParaRPr>
            </a:p>
          </p:txBody>
        </p:sp>
      </p:gr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064" y="242904"/>
            <a:ext cx="945873" cy="5795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惊蛰的文学创作</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grpSp>
        <p:nvGrpSpPr>
          <p:cNvPr id="5" name="组合 4"/>
          <p:cNvGrpSpPr/>
          <p:nvPr/>
        </p:nvGrpSpPr>
        <p:grpSpPr>
          <a:xfrm>
            <a:off x="2159046" y="1836470"/>
            <a:ext cx="3081970" cy="2065333"/>
            <a:chOff x="2067460" y="1941956"/>
            <a:chExt cx="3081970" cy="2065333"/>
          </a:xfrm>
        </p:grpSpPr>
        <p:grpSp>
          <p:nvGrpSpPr>
            <p:cNvPr id="6" name="组合 5"/>
            <p:cNvGrpSpPr/>
            <p:nvPr/>
          </p:nvGrpSpPr>
          <p:grpSpPr>
            <a:xfrm>
              <a:off x="2187577" y="1941956"/>
              <a:ext cx="2749994" cy="1143456"/>
              <a:chOff x="1037615" y="1882122"/>
              <a:chExt cx="2749994" cy="1143456"/>
            </a:xfrm>
          </p:grpSpPr>
          <p:sp>
            <p:nvSpPr>
              <p:cNvPr id="8" name="文本框 7"/>
              <p:cNvSpPr txBox="1"/>
              <p:nvPr/>
            </p:nvSpPr>
            <p:spPr>
              <a:xfrm>
                <a:off x="2895600" y="2358174"/>
                <a:ext cx="892009" cy="307777"/>
              </a:xfrm>
              <a:prstGeom prst="rect">
                <a:avLst/>
              </a:prstGeom>
              <a:noFill/>
            </p:spPr>
            <p:txBody>
              <a:bodyPr wrap="square" rtlCol="0">
                <a:spAutoFit/>
              </a:bodyPr>
              <a:lstStyle/>
              <a:p>
                <a:pPr algn="dist"/>
                <a:r>
                  <a:rPr lang="zh-CN" altLang="en-US" sz="1400" dirty="0">
                    <a:solidFill>
                      <a:schemeClr val="bg1"/>
                    </a:solidFill>
                    <a:cs typeface="+mn-ea"/>
                    <a:sym typeface="+mn-lt"/>
                  </a:rPr>
                  <a:t>（唐）</a:t>
                </a:r>
                <a:endParaRPr lang="zh-CN" altLang="en-US" sz="1400" dirty="0">
                  <a:solidFill>
                    <a:schemeClr val="bg1"/>
                  </a:solidFill>
                  <a:cs typeface="+mn-ea"/>
                  <a:sym typeface="+mn-lt"/>
                </a:endParaRPr>
              </a:p>
            </p:txBody>
          </p:sp>
          <p:sp>
            <p:nvSpPr>
              <p:cNvPr id="9" name="文本框 8"/>
              <p:cNvSpPr txBox="1"/>
              <p:nvPr/>
            </p:nvSpPr>
            <p:spPr>
              <a:xfrm>
                <a:off x="1037615" y="1882122"/>
                <a:ext cx="1857985" cy="461665"/>
              </a:xfrm>
              <a:prstGeom prst="rect">
                <a:avLst/>
              </a:prstGeom>
              <a:noFill/>
            </p:spPr>
            <p:txBody>
              <a:bodyPr wrap="square" rtlCol="0">
                <a:spAutoFit/>
              </a:bodyPr>
              <a:lstStyle/>
              <a:p>
                <a:pPr algn="dist"/>
                <a:r>
                  <a:rPr lang="en-US" altLang="zh-CN" sz="2400" b="1" dirty="0">
                    <a:solidFill>
                      <a:schemeClr val="bg1"/>
                    </a:solidFill>
                    <a:cs typeface="+mn-ea"/>
                    <a:sym typeface="+mn-lt"/>
                  </a:rPr>
                  <a:t>《</a:t>
                </a:r>
                <a:r>
                  <a:rPr lang="zh-CN" altLang="en-US" sz="2400" b="1" dirty="0">
                    <a:solidFill>
                      <a:schemeClr val="bg1"/>
                    </a:solidFill>
                    <a:cs typeface="+mn-ea"/>
                    <a:sym typeface="+mn-lt"/>
                  </a:rPr>
                  <a:t>惊蛰</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10" name="文本框 9"/>
              <p:cNvSpPr txBox="1"/>
              <p:nvPr/>
            </p:nvSpPr>
            <p:spPr>
              <a:xfrm>
                <a:off x="1890795" y="2717801"/>
                <a:ext cx="1004805" cy="307777"/>
              </a:xfrm>
              <a:prstGeom prst="rect">
                <a:avLst/>
              </a:prstGeom>
              <a:noFill/>
            </p:spPr>
            <p:txBody>
              <a:bodyPr wrap="square" rtlCol="0">
                <a:spAutoFit/>
              </a:bodyPr>
              <a:lstStyle/>
              <a:p>
                <a:pPr algn="dist"/>
                <a:r>
                  <a:rPr lang="zh-CN" altLang="en-US" sz="1400" dirty="0">
                    <a:solidFill>
                      <a:schemeClr val="bg1"/>
                    </a:solidFill>
                    <a:cs typeface="+mn-ea"/>
                    <a:sym typeface="+mn-lt"/>
                  </a:rPr>
                  <a:t>沈约</a:t>
                </a:r>
                <a:endParaRPr lang="zh-CN" altLang="en-US" sz="1400" dirty="0">
                  <a:solidFill>
                    <a:schemeClr val="bg1"/>
                  </a:solidFill>
                  <a:cs typeface="+mn-ea"/>
                  <a:sym typeface="+mn-lt"/>
                </a:endParaRPr>
              </a:p>
            </p:txBody>
          </p:sp>
        </p:grpSp>
        <p:sp>
          <p:nvSpPr>
            <p:cNvPr id="7" name="文本框 6"/>
            <p:cNvSpPr txBox="1"/>
            <p:nvPr/>
          </p:nvSpPr>
          <p:spPr>
            <a:xfrm>
              <a:off x="2067460" y="3118199"/>
              <a:ext cx="3081970" cy="889090"/>
            </a:xfrm>
            <a:prstGeom prst="rect">
              <a:avLst/>
            </a:prstGeom>
            <a:noFill/>
          </p:spPr>
          <p:txBody>
            <a:bodyPr wrap="square" rtlCol="0">
              <a:spAutoFit/>
            </a:bodyPr>
            <a:lstStyle/>
            <a:p>
              <a:pPr algn="ctr">
                <a:lnSpc>
                  <a:spcPct val="200000"/>
                </a:lnSpc>
              </a:pPr>
              <a:r>
                <a:rPr lang="zh-CN" altLang="en-US" sz="1400" spc="100" dirty="0">
                  <a:solidFill>
                    <a:schemeClr val="bg1"/>
                  </a:solidFill>
                  <a:cs typeface="+mn-ea"/>
                  <a:sym typeface="+mn-lt"/>
                </a:rPr>
                <a:t>陌上杨柳方竞春，塘中鲫鲥早成荫。</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忽闻天公霹雳声，禽兽虫豸倒乾坤。</a:t>
              </a:r>
              <a:endParaRPr lang="zh-CN" altLang="en-US" sz="1400" spc="100" dirty="0">
                <a:solidFill>
                  <a:schemeClr val="bg1"/>
                </a:solidFill>
                <a:cs typeface="+mn-ea"/>
                <a:sym typeface="+mn-lt"/>
              </a:endParaRPr>
            </a:p>
          </p:txBody>
        </p:sp>
      </p:grpSp>
      <p:sp>
        <p:nvSpPr>
          <p:cNvPr id="11" name="矩形 10"/>
          <p:cNvSpPr/>
          <p:nvPr/>
        </p:nvSpPr>
        <p:spPr>
          <a:xfrm>
            <a:off x="1383793" y="1691738"/>
            <a:ext cx="4365029" cy="2589103"/>
          </a:xfrm>
          <a:prstGeom prst="rect">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7085737" y="1810047"/>
            <a:ext cx="3081970" cy="4284786"/>
            <a:chOff x="2067460" y="1941956"/>
            <a:chExt cx="3081970" cy="4284786"/>
          </a:xfrm>
        </p:grpSpPr>
        <p:grpSp>
          <p:nvGrpSpPr>
            <p:cNvPr id="14" name="组合 13"/>
            <p:cNvGrpSpPr/>
            <p:nvPr/>
          </p:nvGrpSpPr>
          <p:grpSpPr>
            <a:xfrm>
              <a:off x="2187577" y="1941956"/>
              <a:ext cx="2749994" cy="1143456"/>
              <a:chOff x="1037615" y="1882122"/>
              <a:chExt cx="2749994" cy="1143456"/>
            </a:xfrm>
          </p:grpSpPr>
          <p:sp>
            <p:nvSpPr>
              <p:cNvPr id="18" name="文本框 17"/>
              <p:cNvSpPr txBox="1"/>
              <p:nvPr/>
            </p:nvSpPr>
            <p:spPr>
              <a:xfrm>
                <a:off x="2895600" y="2358174"/>
                <a:ext cx="892009" cy="307777"/>
              </a:xfrm>
              <a:prstGeom prst="rect">
                <a:avLst/>
              </a:prstGeom>
              <a:noFill/>
            </p:spPr>
            <p:txBody>
              <a:bodyPr wrap="square" rtlCol="0">
                <a:spAutoFit/>
              </a:bodyPr>
              <a:lstStyle/>
              <a:p>
                <a:pPr algn="dist"/>
                <a:r>
                  <a:rPr lang="zh-CN" altLang="en-US" sz="1400" dirty="0">
                    <a:solidFill>
                      <a:schemeClr val="bg1"/>
                    </a:solidFill>
                    <a:cs typeface="+mn-ea"/>
                    <a:sym typeface="+mn-lt"/>
                  </a:rPr>
                  <a:t>（唐）</a:t>
                </a:r>
                <a:endParaRPr lang="zh-CN" altLang="en-US" sz="1400" dirty="0">
                  <a:solidFill>
                    <a:schemeClr val="bg1"/>
                  </a:solidFill>
                  <a:cs typeface="+mn-ea"/>
                  <a:sym typeface="+mn-lt"/>
                </a:endParaRPr>
              </a:p>
            </p:txBody>
          </p:sp>
          <p:sp>
            <p:nvSpPr>
              <p:cNvPr id="19" name="文本框 18"/>
              <p:cNvSpPr txBox="1"/>
              <p:nvPr/>
            </p:nvSpPr>
            <p:spPr>
              <a:xfrm>
                <a:off x="1037615" y="1882122"/>
                <a:ext cx="1857985" cy="461665"/>
              </a:xfrm>
              <a:prstGeom prst="rect">
                <a:avLst/>
              </a:prstGeom>
              <a:noFill/>
            </p:spPr>
            <p:txBody>
              <a:bodyPr wrap="square" rtlCol="0">
                <a:spAutoFit/>
              </a:bodyPr>
              <a:lstStyle/>
              <a:p>
                <a:pPr algn="dist"/>
                <a:r>
                  <a:rPr lang="en-US" altLang="zh-CN" sz="2400" b="1" dirty="0">
                    <a:solidFill>
                      <a:schemeClr val="bg1"/>
                    </a:solidFill>
                    <a:cs typeface="+mn-ea"/>
                    <a:sym typeface="+mn-lt"/>
                  </a:rPr>
                  <a:t>《</a:t>
                </a:r>
                <a:r>
                  <a:rPr lang="zh-CN" altLang="en-US" sz="2400" b="1" dirty="0">
                    <a:solidFill>
                      <a:schemeClr val="bg1"/>
                    </a:solidFill>
                    <a:cs typeface="+mn-ea"/>
                    <a:sym typeface="+mn-lt"/>
                  </a:rPr>
                  <a:t>观田家</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20" name="文本框 19"/>
              <p:cNvSpPr txBox="1"/>
              <p:nvPr/>
            </p:nvSpPr>
            <p:spPr>
              <a:xfrm>
                <a:off x="1890795" y="2717801"/>
                <a:ext cx="1004805" cy="307777"/>
              </a:xfrm>
              <a:prstGeom prst="rect">
                <a:avLst/>
              </a:prstGeom>
              <a:noFill/>
            </p:spPr>
            <p:txBody>
              <a:bodyPr wrap="square" rtlCol="0">
                <a:spAutoFit/>
              </a:bodyPr>
              <a:lstStyle/>
              <a:p>
                <a:pPr algn="dist"/>
                <a:r>
                  <a:rPr lang="zh-CN" altLang="en-US" sz="1400" dirty="0">
                    <a:solidFill>
                      <a:schemeClr val="bg1"/>
                    </a:solidFill>
                    <a:cs typeface="+mn-ea"/>
                    <a:sym typeface="+mn-lt"/>
                  </a:rPr>
                  <a:t>韦应物</a:t>
                </a:r>
                <a:endParaRPr lang="zh-CN" altLang="en-US" sz="1400" dirty="0">
                  <a:solidFill>
                    <a:schemeClr val="bg1"/>
                  </a:solidFill>
                  <a:cs typeface="+mn-ea"/>
                  <a:sym typeface="+mn-lt"/>
                </a:endParaRPr>
              </a:p>
            </p:txBody>
          </p:sp>
        </p:grpSp>
        <p:sp>
          <p:nvSpPr>
            <p:cNvPr id="17" name="文本框 16"/>
            <p:cNvSpPr txBox="1"/>
            <p:nvPr/>
          </p:nvSpPr>
          <p:spPr>
            <a:xfrm>
              <a:off x="2067460" y="3118199"/>
              <a:ext cx="3081970" cy="3108543"/>
            </a:xfrm>
            <a:prstGeom prst="rect">
              <a:avLst/>
            </a:prstGeom>
            <a:noFill/>
          </p:spPr>
          <p:txBody>
            <a:bodyPr wrap="square" rtlCol="0">
              <a:spAutoFit/>
            </a:bodyPr>
            <a:lstStyle/>
            <a:p>
              <a:pPr algn="ctr">
                <a:lnSpc>
                  <a:spcPct val="200000"/>
                </a:lnSpc>
              </a:pPr>
              <a:r>
                <a:rPr lang="zh-CN" altLang="en-US" sz="1400" spc="100" dirty="0">
                  <a:solidFill>
                    <a:schemeClr val="bg1"/>
                  </a:solidFill>
                  <a:cs typeface="+mn-ea"/>
                  <a:sym typeface="+mn-lt"/>
                </a:rPr>
                <a:t>微雨众卉新，一雷惊蛰始。</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田家几日闲，耕种从此起。</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丁壮俱在野，场圃亦就理。</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归来景常晏，饮犊西涧水。</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饥劬不自苦，膏泽且为喜。</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仓廪无宿储，徭役犹未已。</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方惭不耕者，禄食出闾里。</a:t>
              </a:r>
              <a:endParaRPr lang="zh-CN" altLang="en-US" sz="1400" spc="100" dirty="0">
                <a:solidFill>
                  <a:schemeClr val="bg1"/>
                </a:solidFill>
                <a:cs typeface="+mn-ea"/>
                <a:sym typeface="+mn-lt"/>
              </a:endParaRPr>
            </a:p>
          </p:txBody>
        </p:sp>
      </p:grpSp>
      <p:sp>
        <p:nvSpPr>
          <p:cNvPr id="21" name="矩形 20"/>
          <p:cNvSpPr/>
          <p:nvPr/>
        </p:nvSpPr>
        <p:spPr>
          <a:xfrm>
            <a:off x="6614254" y="1665315"/>
            <a:ext cx="4024936" cy="4571908"/>
          </a:xfrm>
          <a:prstGeom prst="rect">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2024292" y="4558966"/>
            <a:ext cx="3724529" cy="1678257"/>
          </a:xfrm>
          <a:prstGeom prst="rect">
            <a:avLst/>
          </a:prstGeom>
          <a:solidFill>
            <a:schemeClr val="bg1"/>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2279163" y="5008482"/>
            <a:ext cx="2381069" cy="646331"/>
          </a:xfrm>
          <a:prstGeom prst="rect">
            <a:avLst/>
          </a:prstGeom>
          <a:noFill/>
        </p:spPr>
        <p:txBody>
          <a:bodyPr wrap="square" rtlCol="0">
            <a:spAutoFit/>
          </a:bodyPr>
          <a:lstStyle/>
          <a:p>
            <a:pPr algn="dist"/>
            <a:r>
              <a:rPr lang="zh-CN" altLang="en-US" sz="3600" b="1" dirty="0">
                <a:solidFill>
                  <a:srgbClr val="2FBF8C"/>
                </a:solidFill>
                <a:cs typeface="+mn-ea"/>
                <a:sym typeface="+mn-lt"/>
              </a:rPr>
              <a:t>文学意境</a:t>
            </a:r>
            <a:endParaRPr lang="zh-CN" altLang="en-US" sz="3600" b="1" dirty="0">
              <a:solidFill>
                <a:srgbClr val="2FBF8C"/>
              </a:solidFill>
              <a:cs typeface="+mn-ea"/>
              <a:sym typeface="+mn-lt"/>
            </a:endParaRPr>
          </a:p>
        </p:txBody>
      </p:sp>
      <p:sp>
        <p:nvSpPr>
          <p:cNvPr id="24" name="文本框 23"/>
          <p:cNvSpPr txBox="1"/>
          <p:nvPr/>
        </p:nvSpPr>
        <p:spPr>
          <a:xfrm>
            <a:off x="2279163" y="5564240"/>
            <a:ext cx="2381069" cy="369332"/>
          </a:xfrm>
          <a:prstGeom prst="rect">
            <a:avLst/>
          </a:prstGeom>
          <a:noFill/>
        </p:spPr>
        <p:txBody>
          <a:bodyPr wrap="square" rtlCol="0">
            <a:spAutoFit/>
          </a:bodyPr>
          <a:lstStyle/>
          <a:p>
            <a:pPr algn="dist"/>
            <a:r>
              <a:rPr lang="en-US" altLang="zh-CN" b="1" dirty="0">
                <a:solidFill>
                  <a:srgbClr val="2FBF8C"/>
                </a:solidFill>
                <a:cs typeface="+mn-ea"/>
                <a:sym typeface="+mn-lt"/>
              </a:rPr>
              <a:t>WEN XUE YI JING</a:t>
            </a:r>
            <a:endParaRPr lang="zh-CN" altLang="en-US" b="1" dirty="0">
              <a:solidFill>
                <a:srgbClr val="2FBF8C"/>
              </a:solidFill>
              <a:cs typeface="+mn-ea"/>
              <a:sym typeface="+mn-lt"/>
            </a:endParaRPr>
          </a:p>
        </p:txBody>
      </p:sp>
      <p:sp>
        <p:nvSpPr>
          <p:cNvPr id="25" name="矩形 24"/>
          <p:cNvSpPr/>
          <p:nvPr/>
        </p:nvSpPr>
        <p:spPr>
          <a:xfrm>
            <a:off x="1383793" y="4558966"/>
            <a:ext cx="570135" cy="1678257"/>
          </a:xfrm>
          <a:prstGeom prst="rect">
            <a:avLst/>
          </a:prstGeom>
          <a:solidFill>
            <a:srgbClr val="C00000"/>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animBg="1"/>
      <p:bldP spid="22" grpId="0" animBg="1"/>
      <p:bldP spid="23" grpId="0"/>
      <p:bldP spid="24" grpId="0"/>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惊蛰的文学创作</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grpSp>
        <p:nvGrpSpPr>
          <p:cNvPr id="5" name="组合 4"/>
          <p:cNvGrpSpPr/>
          <p:nvPr/>
        </p:nvGrpSpPr>
        <p:grpSpPr>
          <a:xfrm>
            <a:off x="2159046" y="1836470"/>
            <a:ext cx="3081970" cy="4284786"/>
            <a:chOff x="2067460" y="1941956"/>
            <a:chExt cx="3081970" cy="4284786"/>
          </a:xfrm>
        </p:grpSpPr>
        <p:grpSp>
          <p:nvGrpSpPr>
            <p:cNvPr id="6" name="组合 5"/>
            <p:cNvGrpSpPr/>
            <p:nvPr/>
          </p:nvGrpSpPr>
          <p:grpSpPr>
            <a:xfrm>
              <a:off x="2187577" y="1941956"/>
              <a:ext cx="2749994" cy="1143456"/>
              <a:chOff x="1037615" y="1882122"/>
              <a:chExt cx="2749994" cy="1143456"/>
            </a:xfrm>
          </p:grpSpPr>
          <p:sp>
            <p:nvSpPr>
              <p:cNvPr id="8" name="文本框 7"/>
              <p:cNvSpPr txBox="1"/>
              <p:nvPr/>
            </p:nvSpPr>
            <p:spPr>
              <a:xfrm>
                <a:off x="2895600" y="2358174"/>
                <a:ext cx="892009" cy="307777"/>
              </a:xfrm>
              <a:prstGeom prst="rect">
                <a:avLst/>
              </a:prstGeom>
              <a:noFill/>
            </p:spPr>
            <p:txBody>
              <a:bodyPr wrap="square" rtlCol="0">
                <a:spAutoFit/>
              </a:bodyPr>
              <a:lstStyle/>
              <a:p>
                <a:pPr algn="dist"/>
                <a:r>
                  <a:rPr lang="zh-CN" altLang="en-US" sz="1400" dirty="0">
                    <a:solidFill>
                      <a:schemeClr val="bg1"/>
                    </a:solidFill>
                    <a:cs typeface="+mn-ea"/>
                    <a:sym typeface="+mn-lt"/>
                  </a:rPr>
                  <a:t>（唐）</a:t>
                </a:r>
                <a:endParaRPr lang="zh-CN" altLang="en-US" sz="1400" dirty="0">
                  <a:solidFill>
                    <a:schemeClr val="bg1"/>
                  </a:solidFill>
                  <a:cs typeface="+mn-ea"/>
                  <a:sym typeface="+mn-lt"/>
                </a:endParaRPr>
              </a:p>
            </p:txBody>
          </p:sp>
          <p:sp>
            <p:nvSpPr>
              <p:cNvPr id="9" name="文本框 8"/>
              <p:cNvSpPr txBox="1"/>
              <p:nvPr/>
            </p:nvSpPr>
            <p:spPr>
              <a:xfrm>
                <a:off x="1037615" y="1882122"/>
                <a:ext cx="2749994" cy="461665"/>
              </a:xfrm>
              <a:prstGeom prst="rect">
                <a:avLst/>
              </a:prstGeom>
              <a:noFill/>
            </p:spPr>
            <p:txBody>
              <a:bodyPr wrap="square" rtlCol="0">
                <a:spAutoFit/>
              </a:bodyPr>
              <a:lstStyle/>
              <a:p>
                <a:pPr algn="ctr"/>
                <a:r>
                  <a:rPr lang="en-US" altLang="zh-CN" sz="2400" b="1" dirty="0">
                    <a:solidFill>
                      <a:schemeClr val="bg1"/>
                    </a:solidFill>
                    <a:cs typeface="+mn-ea"/>
                    <a:sym typeface="+mn-lt"/>
                  </a:rPr>
                  <a:t>《</a:t>
                </a:r>
                <a:r>
                  <a:rPr lang="zh-CN" altLang="en-US" sz="2400" b="1" dirty="0">
                    <a:solidFill>
                      <a:schemeClr val="bg1"/>
                    </a:solidFill>
                    <a:cs typeface="+mn-ea"/>
                    <a:sym typeface="+mn-lt"/>
                  </a:rPr>
                  <a:t>义雀行和朱评事</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10" name="文本框 9"/>
              <p:cNvSpPr txBox="1"/>
              <p:nvPr/>
            </p:nvSpPr>
            <p:spPr>
              <a:xfrm>
                <a:off x="1890795" y="2717801"/>
                <a:ext cx="1004805" cy="307777"/>
              </a:xfrm>
              <a:prstGeom prst="rect">
                <a:avLst/>
              </a:prstGeom>
              <a:noFill/>
            </p:spPr>
            <p:txBody>
              <a:bodyPr wrap="square" rtlCol="0">
                <a:spAutoFit/>
              </a:bodyPr>
              <a:lstStyle/>
              <a:p>
                <a:pPr algn="ctr"/>
                <a:r>
                  <a:rPr lang="zh-CN" altLang="en-US" sz="1400" dirty="0">
                    <a:solidFill>
                      <a:schemeClr val="bg1"/>
                    </a:solidFill>
                    <a:cs typeface="+mn-ea"/>
                    <a:sym typeface="+mn-lt"/>
                  </a:rPr>
                  <a:t>贾岛</a:t>
                </a:r>
                <a:endParaRPr lang="zh-CN" altLang="en-US" sz="1400" dirty="0">
                  <a:solidFill>
                    <a:schemeClr val="bg1"/>
                  </a:solidFill>
                  <a:cs typeface="+mn-ea"/>
                  <a:sym typeface="+mn-lt"/>
                </a:endParaRPr>
              </a:p>
            </p:txBody>
          </p:sp>
        </p:grpSp>
        <p:sp>
          <p:nvSpPr>
            <p:cNvPr id="7" name="文本框 6"/>
            <p:cNvSpPr txBox="1"/>
            <p:nvPr/>
          </p:nvSpPr>
          <p:spPr>
            <a:xfrm>
              <a:off x="2067460" y="3118199"/>
              <a:ext cx="3081970" cy="3108543"/>
            </a:xfrm>
            <a:prstGeom prst="rect">
              <a:avLst/>
            </a:prstGeom>
            <a:noFill/>
          </p:spPr>
          <p:txBody>
            <a:bodyPr wrap="square" rtlCol="0">
              <a:spAutoFit/>
            </a:bodyPr>
            <a:lstStyle/>
            <a:p>
              <a:pPr algn="ctr">
                <a:lnSpc>
                  <a:spcPct val="200000"/>
                </a:lnSpc>
              </a:pPr>
              <a:r>
                <a:rPr lang="zh-CN" altLang="en-US" sz="1400" spc="100" dirty="0">
                  <a:solidFill>
                    <a:schemeClr val="bg1"/>
                  </a:solidFill>
                  <a:cs typeface="+mn-ea"/>
                  <a:sym typeface="+mn-lt"/>
                </a:rPr>
                <a:t>玄鸟雄雌俱，春雷惊蛰余。</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口衔黄河泥，空即翔天隅。</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一夕皆莫归，晓晓遗众雏。</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双雀抱仁义，哺食劳劬劬。</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雏既逦迤飞，云间声相呼。</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燕雀虽微类，感愧诚不殊。</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禽贤难自彰，幸得主人书。</a:t>
              </a:r>
              <a:endParaRPr lang="zh-CN" altLang="en-US" sz="1400" spc="100" dirty="0">
                <a:solidFill>
                  <a:schemeClr val="bg1"/>
                </a:solidFill>
                <a:cs typeface="+mn-ea"/>
                <a:sym typeface="+mn-lt"/>
              </a:endParaRPr>
            </a:p>
          </p:txBody>
        </p:sp>
      </p:grpSp>
      <p:sp>
        <p:nvSpPr>
          <p:cNvPr id="11" name="矩形 10"/>
          <p:cNvSpPr/>
          <p:nvPr/>
        </p:nvSpPr>
        <p:spPr>
          <a:xfrm>
            <a:off x="1812063" y="1594632"/>
            <a:ext cx="3645364" cy="4651310"/>
          </a:xfrm>
          <a:prstGeom prst="rect">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p:cNvGrpSpPr/>
          <p:nvPr/>
        </p:nvGrpSpPr>
        <p:grpSpPr>
          <a:xfrm>
            <a:off x="6349437" y="1836470"/>
            <a:ext cx="3816837" cy="2786386"/>
            <a:chOff x="1499694" y="1941956"/>
            <a:chExt cx="3816837" cy="2786386"/>
          </a:xfrm>
        </p:grpSpPr>
        <p:grpSp>
          <p:nvGrpSpPr>
            <p:cNvPr id="13" name="组合 12"/>
            <p:cNvGrpSpPr/>
            <p:nvPr/>
          </p:nvGrpSpPr>
          <p:grpSpPr>
            <a:xfrm>
              <a:off x="1499694" y="1941956"/>
              <a:ext cx="3816837" cy="937717"/>
              <a:chOff x="349732" y="1882122"/>
              <a:chExt cx="3816837" cy="937717"/>
            </a:xfrm>
          </p:grpSpPr>
          <p:sp>
            <p:nvSpPr>
              <p:cNvPr id="17" name="文本框 16"/>
              <p:cNvSpPr txBox="1"/>
              <p:nvPr/>
            </p:nvSpPr>
            <p:spPr>
              <a:xfrm>
                <a:off x="2895600" y="2358174"/>
                <a:ext cx="892009" cy="307777"/>
              </a:xfrm>
              <a:prstGeom prst="rect">
                <a:avLst/>
              </a:prstGeom>
              <a:noFill/>
            </p:spPr>
            <p:txBody>
              <a:bodyPr wrap="square" rtlCol="0">
                <a:spAutoFit/>
              </a:bodyPr>
              <a:lstStyle/>
              <a:p>
                <a:pPr algn="dist"/>
                <a:r>
                  <a:rPr lang="zh-CN" altLang="en-US" sz="1400" dirty="0">
                    <a:solidFill>
                      <a:schemeClr val="bg1"/>
                    </a:solidFill>
                    <a:cs typeface="+mn-ea"/>
                    <a:sym typeface="+mn-lt"/>
                  </a:rPr>
                  <a:t>（宋）</a:t>
                </a:r>
                <a:endParaRPr lang="zh-CN" altLang="en-US" sz="1400" dirty="0">
                  <a:solidFill>
                    <a:schemeClr val="bg1"/>
                  </a:solidFill>
                  <a:cs typeface="+mn-ea"/>
                  <a:sym typeface="+mn-lt"/>
                </a:endParaRPr>
              </a:p>
            </p:txBody>
          </p:sp>
          <p:sp>
            <p:nvSpPr>
              <p:cNvPr id="18" name="文本框 17"/>
              <p:cNvSpPr txBox="1"/>
              <p:nvPr/>
            </p:nvSpPr>
            <p:spPr>
              <a:xfrm>
                <a:off x="349732" y="1882122"/>
                <a:ext cx="3816837" cy="461665"/>
              </a:xfrm>
              <a:prstGeom prst="rect">
                <a:avLst/>
              </a:prstGeom>
              <a:noFill/>
            </p:spPr>
            <p:txBody>
              <a:bodyPr wrap="square" rtlCol="0">
                <a:spAutoFit/>
              </a:bodyPr>
              <a:lstStyle/>
              <a:p>
                <a:pPr algn="ctr"/>
                <a:r>
                  <a:rPr lang="en-US" altLang="zh-CN" sz="2400" b="1" dirty="0">
                    <a:solidFill>
                      <a:schemeClr val="bg1"/>
                    </a:solidFill>
                    <a:cs typeface="+mn-ea"/>
                    <a:sym typeface="+mn-lt"/>
                  </a:rPr>
                  <a:t>《</a:t>
                </a:r>
                <a:r>
                  <a:rPr lang="zh-CN" altLang="en-US" sz="2400" b="1" dirty="0">
                    <a:solidFill>
                      <a:schemeClr val="bg1"/>
                    </a:solidFill>
                    <a:cs typeface="+mn-ea"/>
                    <a:sym typeface="+mn-lt"/>
                  </a:rPr>
                  <a:t>惊蛰家人子辈为易疏帘</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19" name="文本框 18"/>
              <p:cNvSpPr txBox="1"/>
              <p:nvPr/>
            </p:nvSpPr>
            <p:spPr>
              <a:xfrm>
                <a:off x="1890795" y="2512062"/>
                <a:ext cx="1004805" cy="307777"/>
              </a:xfrm>
              <a:prstGeom prst="rect">
                <a:avLst/>
              </a:prstGeom>
              <a:noFill/>
            </p:spPr>
            <p:txBody>
              <a:bodyPr wrap="square" rtlCol="0">
                <a:spAutoFit/>
              </a:bodyPr>
              <a:lstStyle/>
              <a:p>
                <a:pPr algn="ctr"/>
                <a:r>
                  <a:rPr lang="zh-CN" altLang="en-US" sz="1400" dirty="0">
                    <a:solidFill>
                      <a:schemeClr val="bg1"/>
                    </a:solidFill>
                    <a:cs typeface="+mn-ea"/>
                    <a:sym typeface="+mn-lt"/>
                  </a:rPr>
                  <a:t>范成大</a:t>
                </a:r>
                <a:endParaRPr lang="zh-CN" altLang="en-US" sz="1400" dirty="0">
                  <a:solidFill>
                    <a:schemeClr val="bg1"/>
                  </a:solidFill>
                  <a:cs typeface="+mn-ea"/>
                  <a:sym typeface="+mn-lt"/>
                </a:endParaRPr>
              </a:p>
            </p:txBody>
          </p:sp>
        </p:grpSp>
        <p:sp>
          <p:nvSpPr>
            <p:cNvPr id="14" name="文本框 13"/>
            <p:cNvSpPr txBox="1"/>
            <p:nvPr/>
          </p:nvSpPr>
          <p:spPr>
            <a:xfrm>
              <a:off x="1893415" y="2912460"/>
              <a:ext cx="3081970" cy="1815882"/>
            </a:xfrm>
            <a:prstGeom prst="rect">
              <a:avLst/>
            </a:prstGeom>
            <a:noFill/>
          </p:spPr>
          <p:txBody>
            <a:bodyPr wrap="square" rtlCol="0">
              <a:spAutoFit/>
            </a:bodyPr>
            <a:lstStyle/>
            <a:p>
              <a:pPr algn="ctr">
                <a:lnSpc>
                  <a:spcPct val="200000"/>
                </a:lnSpc>
              </a:pPr>
              <a:r>
                <a:rPr lang="zh-CN" altLang="en-US" sz="1400" spc="100" dirty="0">
                  <a:solidFill>
                    <a:schemeClr val="bg1"/>
                  </a:solidFill>
                  <a:cs typeface="+mn-ea"/>
                  <a:sym typeface="+mn-lt"/>
                </a:rPr>
                <a:t>二分春色到穷阎，儿女祈翁出滞淹。</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幽蛰夜惊雷奋地，小窗朝爽日筛帘。</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惠风全解墨池冻，清昼胜翻云笈签。</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亲友莫嗔情话少，向来屏息似龟蟾。</a:t>
              </a:r>
              <a:endParaRPr lang="zh-CN" altLang="en-US" sz="1400" spc="100" dirty="0">
                <a:solidFill>
                  <a:schemeClr val="bg1"/>
                </a:solidFill>
                <a:cs typeface="+mn-ea"/>
                <a:sym typeface="+mn-lt"/>
              </a:endParaRPr>
            </a:p>
          </p:txBody>
        </p:sp>
      </p:grpSp>
      <p:sp>
        <p:nvSpPr>
          <p:cNvPr id="20" name="矩形 19"/>
          <p:cNvSpPr/>
          <p:nvPr/>
        </p:nvSpPr>
        <p:spPr>
          <a:xfrm>
            <a:off x="6095999" y="1594632"/>
            <a:ext cx="4414797" cy="3140997"/>
          </a:xfrm>
          <a:prstGeom prst="rect">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6100599" y="4903904"/>
            <a:ext cx="3724529" cy="1333319"/>
          </a:xfrm>
          <a:prstGeom prst="rect">
            <a:avLst/>
          </a:prstGeom>
          <a:solidFill>
            <a:schemeClr val="bg1"/>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6699965" y="5131341"/>
            <a:ext cx="2381069" cy="646331"/>
          </a:xfrm>
          <a:prstGeom prst="rect">
            <a:avLst/>
          </a:prstGeom>
          <a:noFill/>
        </p:spPr>
        <p:txBody>
          <a:bodyPr wrap="square" rtlCol="0">
            <a:spAutoFit/>
          </a:bodyPr>
          <a:lstStyle/>
          <a:p>
            <a:pPr algn="dist"/>
            <a:r>
              <a:rPr lang="zh-CN" altLang="en-US" sz="3600" b="1" dirty="0">
                <a:solidFill>
                  <a:srgbClr val="2FBF8C"/>
                </a:solidFill>
                <a:cs typeface="+mn-ea"/>
                <a:sym typeface="+mn-lt"/>
              </a:rPr>
              <a:t>文学意境</a:t>
            </a:r>
            <a:endParaRPr lang="zh-CN" altLang="en-US" sz="3600" b="1" dirty="0">
              <a:solidFill>
                <a:srgbClr val="2FBF8C"/>
              </a:solidFill>
              <a:cs typeface="+mn-ea"/>
              <a:sym typeface="+mn-lt"/>
            </a:endParaRPr>
          </a:p>
        </p:txBody>
      </p:sp>
      <p:sp>
        <p:nvSpPr>
          <p:cNvPr id="23" name="文本框 22"/>
          <p:cNvSpPr txBox="1"/>
          <p:nvPr/>
        </p:nvSpPr>
        <p:spPr>
          <a:xfrm>
            <a:off x="6699965" y="5687099"/>
            <a:ext cx="2381069" cy="369332"/>
          </a:xfrm>
          <a:prstGeom prst="rect">
            <a:avLst/>
          </a:prstGeom>
          <a:noFill/>
        </p:spPr>
        <p:txBody>
          <a:bodyPr wrap="square" rtlCol="0">
            <a:spAutoFit/>
          </a:bodyPr>
          <a:lstStyle/>
          <a:p>
            <a:pPr algn="dist"/>
            <a:r>
              <a:rPr lang="en-US" altLang="zh-CN" b="1" dirty="0">
                <a:solidFill>
                  <a:srgbClr val="2FBF8C"/>
                </a:solidFill>
                <a:cs typeface="+mn-ea"/>
                <a:sym typeface="+mn-lt"/>
              </a:rPr>
              <a:t>WEN XUE YI JING</a:t>
            </a:r>
            <a:endParaRPr lang="zh-CN" altLang="en-US" b="1" dirty="0">
              <a:solidFill>
                <a:srgbClr val="2FBF8C"/>
              </a:solidFill>
              <a:cs typeface="+mn-ea"/>
              <a:sym typeface="+mn-lt"/>
            </a:endParaRPr>
          </a:p>
        </p:txBody>
      </p:sp>
      <p:sp>
        <p:nvSpPr>
          <p:cNvPr id="24" name="矩形 23"/>
          <p:cNvSpPr/>
          <p:nvPr/>
        </p:nvSpPr>
        <p:spPr>
          <a:xfrm>
            <a:off x="9940662" y="4903904"/>
            <a:ext cx="570135" cy="1333319"/>
          </a:xfrm>
          <a:prstGeom prst="rect">
            <a:avLst/>
          </a:prstGeom>
          <a:solidFill>
            <a:srgbClr val="C00000"/>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21" grpId="0" animBg="1"/>
      <p:bldP spid="22" grpId="0"/>
      <p:bldP spid="23" grpId="0"/>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惊蛰的文学创作</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grpSp>
        <p:nvGrpSpPr>
          <p:cNvPr id="5" name="组合 4"/>
          <p:cNvGrpSpPr/>
          <p:nvPr/>
        </p:nvGrpSpPr>
        <p:grpSpPr>
          <a:xfrm>
            <a:off x="3808587" y="1836471"/>
            <a:ext cx="5187139" cy="4286141"/>
            <a:chOff x="2187576" y="1941956"/>
            <a:chExt cx="5187139" cy="4286141"/>
          </a:xfrm>
        </p:grpSpPr>
        <p:grpSp>
          <p:nvGrpSpPr>
            <p:cNvPr id="6" name="组合 5"/>
            <p:cNvGrpSpPr/>
            <p:nvPr/>
          </p:nvGrpSpPr>
          <p:grpSpPr>
            <a:xfrm>
              <a:off x="2187576" y="1941956"/>
              <a:ext cx="5187139" cy="834124"/>
              <a:chOff x="1037614" y="1882122"/>
              <a:chExt cx="5187139" cy="834124"/>
            </a:xfrm>
          </p:grpSpPr>
          <p:sp>
            <p:nvSpPr>
              <p:cNvPr id="8" name="文本框 7"/>
              <p:cNvSpPr txBox="1"/>
              <p:nvPr/>
            </p:nvSpPr>
            <p:spPr>
              <a:xfrm>
                <a:off x="3253141" y="2408468"/>
                <a:ext cx="892009" cy="307777"/>
              </a:xfrm>
              <a:prstGeom prst="rect">
                <a:avLst/>
              </a:prstGeom>
              <a:noFill/>
            </p:spPr>
            <p:txBody>
              <a:bodyPr wrap="square" rtlCol="0">
                <a:spAutoFit/>
              </a:bodyPr>
              <a:lstStyle/>
              <a:p>
                <a:pPr algn="dist"/>
                <a:r>
                  <a:rPr lang="zh-CN" altLang="en-US" sz="1400" dirty="0">
                    <a:solidFill>
                      <a:schemeClr val="bg1"/>
                    </a:solidFill>
                    <a:cs typeface="+mn-ea"/>
                    <a:sym typeface="+mn-lt"/>
                  </a:rPr>
                  <a:t>（元）</a:t>
                </a:r>
                <a:endParaRPr lang="zh-CN" altLang="en-US" sz="1400" dirty="0">
                  <a:solidFill>
                    <a:schemeClr val="bg1"/>
                  </a:solidFill>
                  <a:cs typeface="+mn-ea"/>
                  <a:sym typeface="+mn-lt"/>
                </a:endParaRPr>
              </a:p>
            </p:txBody>
          </p:sp>
          <p:sp>
            <p:nvSpPr>
              <p:cNvPr id="9" name="文本框 8"/>
              <p:cNvSpPr txBox="1"/>
              <p:nvPr/>
            </p:nvSpPr>
            <p:spPr>
              <a:xfrm>
                <a:off x="1037614" y="1882122"/>
                <a:ext cx="5187139" cy="461665"/>
              </a:xfrm>
              <a:prstGeom prst="rect">
                <a:avLst/>
              </a:prstGeom>
              <a:noFill/>
            </p:spPr>
            <p:txBody>
              <a:bodyPr wrap="square" rtlCol="0">
                <a:spAutoFit/>
              </a:bodyPr>
              <a:lstStyle/>
              <a:p>
                <a:pPr algn="ctr"/>
                <a:r>
                  <a:rPr lang="en-US" altLang="zh-CN" sz="2400" b="1" dirty="0">
                    <a:solidFill>
                      <a:schemeClr val="bg1"/>
                    </a:solidFill>
                    <a:cs typeface="+mn-ea"/>
                    <a:sym typeface="+mn-lt"/>
                  </a:rPr>
                  <a:t>《</a:t>
                </a:r>
                <a:r>
                  <a:rPr lang="zh-CN" altLang="en-US" sz="2400" b="1" dirty="0">
                    <a:solidFill>
                      <a:schemeClr val="bg1"/>
                    </a:solidFill>
                    <a:cs typeface="+mn-ea"/>
                    <a:sym typeface="+mn-lt"/>
                  </a:rPr>
                  <a:t>水龙吟 寿族父瑞 堂是日惊蛰</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10" name="文本框 9"/>
              <p:cNvSpPr txBox="1"/>
              <p:nvPr/>
            </p:nvSpPr>
            <p:spPr>
              <a:xfrm>
                <a:off x="2670441" y="2408469"/>
                <a:ext cx="1004805" cy="307777"/>
              </a:xfrm>
              <a:prstGeom prst="rect">
                <a:avLst/>
              </a:prstGeom>
              <a:noFill/>
            </p:spPr>
            <p:txBody>
              <a:bodyPr wrap="square" rtlCol="0">
                <a:spAutoFit/>
              </a:bodyPr>
              <a:lstStyle/>
              <a:p>
                <a:pPr algn="ctr"/>
                <a:r>
                  <a:rPr lang="zh-CN" altLang="en-US" sz="1400" dirty="0">
                    <a:solidFill>
                      <a:schemeClr val="bg1"/>
                    </a:solidFill>
                    <a:cs typeface="+mn-ea"/>
                    <a:sym typeface="+mn-lt"/>
                  </a:rPr>
                  <a:t>吴存</a:t>
                </a:r>
                <a:endParaRPr lang="zh-CN" altLang="en-US" sz="1400" dirty="0">
                  <a:solidFill>
                    <a:schemeClr val="bg1"/>
                  </a:solidFill>
                  <a:cs typeface="+mn-ea"/>
                  <a:sym typeface="+mn-lt"/>
                </a:endParaRPr>
              </a:p>
            </p:txBody>
          </p:sp>
        </p:grpSp>
        <p:sp>
          <p:nvSpPr>
            <p:cNvPr id="7" name="文本框 6"/>
            <p:cNvSpPr txBox="1"/>
            <p:nvPr/>
          </p:nvSpPr>
          <p:spPr>
            <a:xfrm>
              <a:off x="2304882" y="2688667"/>
              <a:ext cx="5040651" cy="3539430"/>
            </a:xfrm>
            <a:prstGeom prst="rect">
              <a:avLst/>
            </a:prstGeom>
            <a:noFill/>
          </p:spPr>
          <p:txBody>
            <a:bodyPr wrap="square" rtlCol="0">
              <a:spAutoFit/>
            </a:bodyPr>
            <a:lstStyle/>
            <a:p>
              <a:pPr algn="ctr">
                <a:lnSpc>
                  <a:spcPct val="200000"/>
                </a:lnSpc>
              </a:pPr>
              <a:r>
                <a:rPr lang="zh-CN" altLang="en-US" sz="1400" spc="100" dirty="0">
                  <a:solidFill>
                    <a:schemeClr val="bg1"/>
                  </a:solidFill>
                  <a:cs typeface="+mn-ea"/>
                  <a:sym typeface="+mn-lt"/>
                </a:rPr>
                <a:t>今朝蛰户初开，一声雷唤苍龙起。</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吾宗仙猛，当年乘此，遨游人世。</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玉颊银须，胡麻饭饱，九霞觞醉。</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爱青青门外，万丝杨柳，都捻作，长生缕。</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七十三年闲眼，阅人间几多兴废。</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酸碱嚼破，如今翻觉，淡中有味。</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总把余年，载松长竹，种兰培桂。</a:t>
              </a:r>
              <a:endParaRPr lang="zh-CN" altLang="en-US" sz="1400" spc="100" dirty="0">
                <a:solidFill>
                  <a:schemeClr val="bg1"/>
                </a:solidFill>
                <a:cs typeface="+mn-ea"/>
                <a:sym typeface="+mn-lt"/>
              </a:endParaRPr>
            </a:p>
            <a:p>
              <a:pPr algn="ctr">
                <a:lnSpc>
                  <a:spcPct val="200000"/>
                </a:lnSpc>
              </a:pPr>
              <a:r>
                <a:rPr lang="zh-CN" altLang="en-US" sz="1400" spc="100" dirty="0">
                  <a:solidFill>
                    <a:schemeClr val="bg1"/>
                  </a:solidFill>
                  <a:cs typeface="+mn-ea"/>
                  <a:sym typeface="+mn-lt"/>
                </a:rPr>
                <a:t>待与翁同看，上元甲子，太平春霁。</a:t>
              </a:r>
              <a:endParaRPr lang="zh-CN" altLang="en-US" sz="1400" spc="100" dirty="0">
                <a:solidFill>
                  <a:schemeClr val="bg1"/>
                </a:solidFill>
                <a:cs typeface="+mn-ea"/>
                <a:sym typeface="+mn-lt"/>
              </a:endParaRPr>
            </a:p>
          </p:txBody>
        </p:sp>
      </p:grpSp>
      <p:sp>
        <p:nvSpPr>
          <p:cNvPr id="11" name="矩形 10"/>
          <p:cNvSpPr/>
          <p:nvPr/>
        </p:nvSpPr>
        <p:spPr>
          <a:xfrm>
            <a:off x="2962365" y="1545653"/>
            <a:ext cx="6267270" cy="4651310"/>
          </a:xfrm>
          <a:prstGeom prst="rect">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rot="16200000">
            <a:off x="8137631" y="3204647"/>
            <a:ext cx="4651309" cy="1333320"/>
            <a:chOff x="5859488" y="4903904"/>
            <a:chExt cx="4651309" cy="1333320"/>
          </a:xfrm>
        </p:grpSpPr>
        <p:sp>
          <p:nvSpPr>
            <p:cNvPr id="12" name="矩形 11"/>
            <p:cNvSpPr/>
            <p:nvPr/>
          </p:nvSpPr>
          <p:spPr>
            <a:xfrm>
              <a:off x="5859488" y="4903905"/>
              <a:ext cx="3965642" cy="1333319"/>
            </a:xfrm>
            <a:prstGeom prst="rect">
              <a:avLst/>
            </a:prstGeom>
            <a:solidFill>
              <a:schemeClr val="bg1"/>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6690171" y="5131346"/>
              <a:ext cx="2400657" cy="646331"/>
            </a:xfrm>
            <a:prstGeom prst="rect">
              <a:avLst/>
            </a:prstGeom>
            <a:noFill/>
          </p:spPr>
          <p:txBody>
            <a:bodyPr vert="eaVert" wrap="square" rtlCol="0">
              <a:spAutoFit/>
            </a:bodyPr>
            <a:lstStyle/>
            <a:p>
              <a:pPr algn="dist"/>
              <a:r>
                <a:rPr lang="zh-CN" altLang="en-US" sz="3600" b="1" dirty="0">
                  <a:solidFill>
                    <a:srgbClr val="2FBF8C"/>
                  </a:solidFill>
                  <a:cs typeface="+mn-ea"/>
                  <a:sym typeface="+mn-lt"/>
                </a:rPr>
                <a:t>文学意境</a:t>
              </a:r>
              <a:endParaRPr lang="zh-CN" altLang="en-US" sz="3600" b="1" dirty="0">
                <a:solidFill>
                  <a:srgbClr val="2FBF8C"/>
                </a:solidFill>
                <a:cs typeface="+mn-ea"/>
                <a:sym typeface="+mn-lt"/>
              </a:endParaRPr>
            </a:p>
          </p:txBody>
        </p:sp>
        <p:sp>
          <p:nvSpPr>
            <p:cNvPr id="14" name="文本框 13"/>
            <p:cNvSpPr txBox="1"/>
            <p:nvPr/>
          </p:nvSpPr>
          <p:spPr>
            <a:xfrm>
              <a:off x="6699965" y="5687099"/>
              <a:ext cx="2381069" cy="369332"/>
            </a:xfrm>
            <a:prstGeom prst="rect">
              <a:avLst/>
            </a:prstGeom>
            <a:noFill/>
          </p:spPr>
          <p:txBody>
            <a:bodyPr wrap="square" rtlCol="0">
              <a:spAutoFit/>
            </a:bodyPr>
            <a:lstStyle/>
            <a:p>
              <a:pPr algn="dist"/>
              <a:r>
                <a:rPr lang="en-US" altLang="zh-CN" b="1" dirty="0">
                  <a:solidFill>
                    <a:srgbClr val="2FBF8C"/>
                  </a:solidFill>
                  <a:cs typeface="+mn-ea"/>
                  <a:sym typeface="+mn-lt"/>
                </a:rPr>
                <a:t>WEN XUE YI JING</a:t>
              </a:r>
              <a:endParaRPr lang="zh-CN" altLang="en-US" b="1" dirty="0">
                <a:solidFill>
                  <a:srgbClr val="2FBF8C"/>
                </a:solidFill>
                <a:cs typeface="+mn-ea"/>
                <a:sym typeface="+mn-lt"/>
              </a:endParaRPr>
            </a:p>
          </p:txBody>
        </p:sp>
        <p:sp>
          <p:nvSpPr>
            <p:cNvPr id="17" name="矩形 16"/>
            <p:cNvSpPr/>
            <p:nvPr/>
          </p:nvSpPr>
          <p:spPr>
            <a:xfrm>
              <a:off x="9940662" y="4903904"/>
              <a:ext cx="570135" cy="1333319"/>
            </a:xfrm>
            <a:prstGeom prst="rect">
              <a:avLst/>
            </a:prstGeom>
            <a:solidFill>
              <a:srgbClr val="C00000"/>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8" name="组合 17"/>
          <p:cNvGrpSpPr/>
          <p:nvPr/>
        </p:nvGrpSpPr>
        <p:grpSpPr>
          <a:xfrm>
            <a:off x="1075919" y="1267691"/>
            <a:ext cx="1348907" cy="5219735"/>
            <a:chOff x="4838331" y="2015231"/>
            <a:chExt cx="1333561" cy="5160353"/>
          </a:xfrm>
        </p:grpSpPr>
        <p:pic>
          <p:nvPicPr>
            <p:cNvPr id="19" name="图片 18"/>
            <p:cNvPicPr>
              <a:picLocks noChangeAspect="1"/>
            </p:cNvPicPr>
            <p:nvPr/>
          </p:nvPicPr>
          <p:blipFill rotWithShape="1">
            <a:blip r:embed="rId2" cstate="print">
              <a:extLst>
                <a:ext uri="{28A0092B-C50C-407E-A947-70E740481C1C}">
                  <a14:useLocalDpi xmlns:a14="http://schemas.microsoft.com/office/drawing/2010/main" val="0"/>
                </a:ext>
              </a:extLst>
            </a:blip>
            <a:srcRect l="37203" t="28178" r="51151" b="28835"/>
            <a:stretch>
              <a:fillRect/>
            </a:stretch>
          </p:blipFill>
          <p:spPr>
            <a:xfrm>
              <a:off x="4838331" y="2015231"/>
              <a:ext cx="1257670" cy="2610035"/>
            </a:xfrm>
            <a:prstGeom prst="rect">
              <a:avLst/>
            </a:prstGeom>
            <a:effectLst>
              <a:outerShdw blurRad="63500" sx="102000" sy="102000" algn="ctr" rotWithShape="0">
                <a:prstClr val="black">
                  <a:alpha val="40000"/>
                </a:prstClr>
              </a:outerShdw>
            </a:effectLst>
          </p:spPr>
        </p:pic>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64236" t="37219" r="29352" b="47721"/>
            <a:stretch>
              <a:fillRect/>
            </a:stretch>
          </p:blipFill>
          <p:spPr>
            <a:xfrm>
              <a:off x="5479434" y="4215706"/>
              <a:ext cx="692458" cy="914400"/>
            </a:xfrm>
            <a:prstGeom prst="rect">
              <a:avLst/>
            </a:prstGeom>
          </p:spPr>
        </p:pic>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48849" t="28178" r="40917" b="28835"/>
            <a:stretch>
              <a:fillRect/>
            </a:stretch>
          </p:blipFill>
          <p:spPr>
            <a:xfrm>
              <a:off x="4945588" y="4565549"/>
              <a:ext cx="1105271" cy="2610035"/>
            </a:xfrm>
            <a:prstGeom prst="rect">
              <a:avLst/>
            </a:prstGeom>
            <a:effectLst>
              <a:outerShdw blurRad="63500" sx="102000" sy="102000" algn="ctr" rotWithShape="0">
                <a:prstClr val="black">
                  <a:alpha val="40000"/>
                </a:prstClr>
              </a:outerShdw>
            </a:effectLst>
          </p:spPr>
        </p:pic>
      </p:gr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惊蛰的文学创作</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grpSp>
        <p:nvGrpSpPr>
          <p:cNvPr id="5" name="组合 4"/>
          <p:cNvGrpSpPr/>
          <p:nvPr/>
        </p:nvGrpSpPr>
        <p:grpSpPr>
          <a:xfrm>
            <a:off x="1474825" y="1985956"/>
            <a:ext cx="9242349" cy="758919"/>
            <a:chOff x="1575674" y="2040989"/>
            <a:chExt cx="9242349" cy="758919"/>
          </a:xfrm>
        </p:grpSpPr>
        <p:sp>
          <p:nvSpPr>
            <p:cNvPr id="6" name="文本框 5"/>
            <p:cNvSpPr txBox="1"/>
            <p:nvPr/>
          </p:nvSpPr>
          <p:spPr>
            <a:xfrm>
              <a:off x="1575674" y="2040989"/>
              <a:ext cx="4001865" cy="562783"/>
            </a:xfrm>
            <a:prstGeom prst="rect">
              <a:avLst/>
            </a:prstGeom>
            <a:noFill/>
          </p:spPr>
          <p:txBody>
            <a:bodyPr wrap="square" rtlCol="0">
              <a:spAutoFit/>
            </a:bodyPr>
            <a:lstStyle/>
            <a:p>
              <a:pPr algn="dist">
                <a:lnSpc>
                  <a:spcPct val="200000"/>
                </a:lnSpc>
              </a:pPr>
              <a:r>
                <a:rPr lang="zh-CN" altLang="en-US" b="1" spc="100" dirty="0">
                  <a:solidFill>
                    <a:schemeClr val="bg1"/>
                  </a:solidFill>
                  <a:cs typeface="+mn-ea"/>
                  <a:sym typeface="+mn-lt"/>
                </a:rPr>
                <a:t>惊蛰节到闻雷声，震醒蛰伏越冬虫。</a:t>
              </a:r>
              <a:endParaRPr lang="zh-CN" altLang="en-US" b="1" spc="100" dirty="0">
                <a:solidFill>
                  <a:schemeClr val="bg1"/>
                </a:solidFill>
                <a:cs typeface="+mn-ea"/>
                <a:sym typeface="+mn-lt"/>
              </a:endParaRPr>
            </a:p>
          </p:txBody>
        </p:sp>
        <p:sp>
          <p:nvSpPr>
            <p:cNvPr id="7" name="文本框 6"/>
            <p:cNvSpPr txBox="1"/>
            <p:nvPr/>
          </p:nvSpPr>
          <p:spPr>
            <a:xfrm>
              <a:off x="1601075" y="2420060"/>
              <a:ext cx="4001865" cy="379848"/>
            </a:xfrm>
            <a:prstGeom prst="rect">
              <a:avLst/>
            </a:prstGeom>
            <a:noFill/>
          </p:spPr>
          <p:txBody>
            <a:bodyPr wrap="square" rtlCol="0">
              <a:spAutoFit/>
            </a:bodyPr>
            <a:lstStyle/>
            <a:p>
              <a:pPr algn="dist">
                <a:lnSpc>
                  <a:spcPct val="200000"/>
                </a:lnSpc>
              </a:pPr>
              <a:r>
                <a:rPr lang="en-US" altLang="zh-CN" sz="1100" spc="100" dirty="0">
                  <a:solidFill>
                    <a:schemeClr val="bg1"/>
                  </a:solidFill>
                  <a:cs typeface="+mn-ea"/>
                  <a:sym typeface="+mn-lt"/>
                </a:rPr>
                <a:t>BAI LU QIU FEN YE YI YE LIANG YI YE</a:t>
              </a:r>
              <a:endParaRPr lang="zh-CN" altLang="en-US" sz="1100" spc="100" dirty="0">
                <a:solidFill>
                  <a:schemeClr val="bg1"/>
                </a:solidFill>
                <a:cs typeface="+mn-ea"/>
                <a:sym typeface="+mn-lt"/>
              </a:endParaRPr>
            </a:p>
          </p:txBody>
        </p:sp>
        <p:sp>
          <p:nvSpPr>
            <p:cNvPr id="8" name="文本框 7"/>
            <p:cNvSpPr txBox="1"/>
            <p:nvPr/>
          </p:nvSpPr>
          <p:spPr>
            <a:xfrm>
              <a:off x="6790757" y="2040989"/>
              <a:ext cx="4001865" cy="562783"/>
            </a:xfrm>
            <a:prstGeom prst="rect">
              <a:avLst/>
            </a:prstGeom>
            <a:noFill/>
          </p:spPr>
          <p:txBody>
            <a:bodyPr wrap="square" rtlCol="0">
              <a:spAutoFit/>
            </a:bodyPr>
            <a:lstStyle/>
            <a:p>
              <a:pPr algn="dist">
                <a:lnSpc>
                  <a:spcPct val="200000"/>
                </a:lnSpc>
              </a:pPr>
              <a:r>
                <a:rPr lang="zh-CN" altLang="en-US" b="1" spc="100" dirty="0">
                  <a:solidFill>
                    <a:schemeClr val="bg1"/>
                  </a:solidFill>
                  <a:cs typeface="+mn-ea"/>
                  <a:sym typeface="+mn-lt"/>
                </a:rPr>
                <a:t>春季生产掀高潮，从南到北忙春耕。</a:t>
              </a:r>
              <a:endParaRPr lang="zh-CN" altLang="en-US" b="1" spc="100" dirty="0">
                <a:solidFill>
                  <a:schemeClr val="bg1"/>
                </a:solidFill>
                <a:cs typeface="+mn-ea"/>
                <a:sym typeface="+mn-lt"/>
              </a:endParaRPr>
            </a:p>
          </p:txBody>
        </p:sp>
        <p:sp>
          <p:nvSpPr>
            <p:cNvPr id="9" name="文本框 8"/>
            <p:cNvSpPr txBox="1"/>
            <p:nvPr/>
          </p:nvSpPr>
          <p:spPr>
            <a:xfrm>
              <a:off x="6816158" y="2420060"/>
              <a:ext cx="4001865" cy="379848"/>
            </a:xfrm>
            <a:prstGeom prst="rect">
              <a:avLst/>
            </a:prstGeom>
            <a:noFill/>
          </p:spPr>
          <p:txBody>
            <a:bodyPr wrap="square" rtlCol="0">
              <a:spAutoFit/>
            </a:bodyPr>
            <a:lstStyle/>
            <a:p>
              <a:pPr algn="dist">
                <a:lnSpc>
                  <a:spcPct val="200000"/>
                </a:lnSpc>
              </a:pPr>
              <a:r>
                <a:rPr lang="en-US" altLang="zh-CN" sz="1100" spc="100" dirty="0">
                  <a:solidFill>
                    <a:schemeClr val="bg1"/>
                  </a:solidFill>
                  <a:cs typeface="+mn-ea"/>
                  <a:sym typeface="+mn-lt"/>
                </a:rPr>
                <a:t>BAI LU QIU FEN YE YI YE LIANG YI YE</a:t>
              </a:r>
              <a:endParaRPr lang="zh-CN" altLang="en-US" sz="1100" spc="100" dirty="0">
                <a:solidFill>
                  <a:schemeClr val="bg1"/>
                </a:solidFill>
                <a:cs typeface="+mn-ea"/>
                <a:sym typeface="+mn-lt"/>
              </a:endParaRPr>
            </a:p>
          </p:txBody>
        </p:sp>
      </p:grpSp>
      <p:grpSp>
        <p:nvGrpSpPr>
          <p:cNvPr id="10" name="组合 9"/>
          <p:cNvGrpSpPr/>
          <p:nvPr/>
        </p:nvGrpSpPr>
        <p:grpSpPr>
          <a:xfrm>
            <a:off x="1474825" y="3004601"/>
            <a:ext cx="9242349" cy="768161"/>
            <a:chOff x="1575674" y="2892321"/>
            <a:chExt cx="9242349" cy="768161"/>
          </a:xfrm>
        </p:grpSpPr>
        <p:sp>
          <p:nvSpPr>
            <p:cNvPr id="11" name="文本框 10"/>
            <p:cNvSpPr txBox="1"/>
            <p:nvPr/>
          </p:nvSpPr>
          <p:spPr>
            <a:xfrm>
              <a:off x="1575674" y="2892321"/>
              <a:ext cx="4001865" cy="562783"/>
            </a:xfrm>
            <a:prstGeom prst="rect">
              <a:avLst/>
            </a:prstGeom>
            <a:noFill/>
          </p:spPr>
          <p:txBody>
            <a:bodyPr wrap="square" rtlCol="0">
              <a:spAutoFit/>
            </a:bodyPr>
            <a:lstStyle/>
            <a:p>
              <a:pPr algn="dist">
                <a:lnSpc>
                  <a:spcPct val="200000"/>
                </a:lnSpc>
              </a:pPr>
              <a:r>
                <a:rPr lang="zh-CN" altLang="en-US" b="1" spc="100" dirty="0">
                  <a:solidFill>
                    <a:schemeClr val="bg1"/>
                  </a:solidFill>
                  <a:cs typeface="+mn-ea"/>
                  <a:sym typeface="+mn-lt"/>
                </a:rPr>
                <a:t>麦田施肥和浇水，紧跟锄搂把土松。</a:t>
              </a:r>
              <a:endParaRPr lang="zh-CN" altLang="en-US" b="1" spc="100" dirty="0">
                <a:solidFill>
                  <a:schemeClr val="bg1"/>
                </a:solidFill>
                <a:cs typeface="+mn-ea"/>
                <a:sym typeface="+mn-lt"/>
              </a:endParaRPr>
            </a:p>
          </p:txBody>
        </p:sp>
        <p:sp>
          <p:nvSpPr>
            <p:cNvPr id="12" name="文本框 11"/>
            <p:cNvSpPr txBox="1"/>
            <p:nvPr/>
          </p:nvSpPr>
          <p:spPr>
            <a:xfrm>
              <a:off x="1601075" y="3280634"/>
              <a:ext cx="4001865" cy="379848"/>
            </a:xfrm>
            <a:prstGeom prst="rect">
              <a:avLst/>
            </a:prstGeom>
            <a:noFill/>
          </p:spPr>
          <p:txBody>
            <a:bodyPr wrap="square" rtlCol="0">
              <a:spAutoFit/>
            </a:bodyPr>
            <a:lstStyle/>
            <a:p>
              <a:pPr algn="dist">
                <a:lnSpc>
                  <a:spcPct val="200000"/>
                </a:lnSpc>
              </a:pPr>
              <a:r>
                <a:rPr lang="en-US" altLang="zh-CN" sz="1100" spc="100" dirty="0">
                  <a:solidFill>
                    <a:schemeClr val="bg1"/>
                  </a:solidFill>
                  <a:cs typeface="+mn-ea"/>
                  <a:sym typeface="+mn-lt"/>
                </a:rPr>
                <a:t>BAI LU QIU FEN YE YI YE LIANG YI YE</a:t>
              </a:r>
              <a:endParaRPr lang="zh-CN" altLang="en-US" sz="1100" spc="100" dirty="0">
                <a:solidFill>
                  <a:schemeClr val="bg1"/>
                </a:solidFill>
                <a:cs typeface="+mn-ea"/>
                <a:sym typeface="+mn-lt"/>
              </a:endParaRPr>
            </a:p>
          </p:txBody>
        </p:sp>
        <p:sp>
          <p:nvSpPr>
            <p:cNvPr id="13" name="文本框 12"/>
            <p:cNvSpPr txBox="1"/>
            <p:nvPr/>
          </p:nvSpPr>
          <p:spPr>
            <a:xfrm>
              <a:off x="6790757" y="2892321"/>
              <a:ext cx="4001865" cy="562783"/>
            </a:xfrm>
            <a:prstGeom prst="rect">
              <a:avLst/>
            </a:prstGeom>
            <a:noFill/>
          </p:spPr>
          <p:txBody>
            <a:bodyPr wrap="square" rtlCol="0">
              <a:spAutoFit/>
            </a:bodyPr>
            <a:lstStyle/>
            <a:p>
              <a:pPr algn="dist">
                <a:lnSpc>
                  <a:spcPct val="200000"/>
                </a:lnSpc>
              </a:pPr>
              <a:r>
                <a:rPr lang="zh-CN" altLang="en-US" b="1" spc="100" dirty="0">
                  <a:solidFill>
                    <a:schemeClr val="bg1"/>
                  </a:solidFill>
                  <a:cs typeface="+mn-ea"/>
                  <a:sym typeface="+mn-lt"/>
                </a:rPr>
                <a:t>春季造林好时机，因地制宜分树种。</a:t>
              </a:r>
              <a:endParaRPr lang="zh-CN" altLang="en-US" b="1" spc="100" dirty="0">
                <a:solidFill>
                  <a:schemeClr val="bg1"/>
                </a:solidFill>
                <a:cs typeface="+mn-ea"/>
                <a:sym typeface="+mn-lt"/>
              </a:endParaRPr>
            </a:p>
          </p:txBody>
        </p:sp>
        <p:sp>
          <p:nvSpPr>
            <p:cNvPr id="14" name="文本框 13"/>
            <p:cNvSpPr txBox="1"/>
            <p:nvPr/>
          </p:nvSpPr>
          <p:spPr>
            <a:xfrm>
              <a:off x="6816158" y="3280634"/>
              <a:ext cx="4001865" cy="379848"/>
            </a:xfrm>
            <a:prstGeom prst="rect">
              <a:avLst/>
            </a:prstGeom>
            <a:noFill/>
          </p:spPr>
          <p:txBody>
            <a:bodyPr wrap="square" rtlCol="0">
              <a:spAutoFit/>
            </a:bodyPr>
            <a:lstStyle/>
            <a:p>
              <a:pPr algn="dist">
                <a:lnSpc>
                  <a:spcPct val="200000"/>
                </a:lnSpc>
              </a:pPr>
              <a:r>
                <a:rPr lang="en-US" altLang="zh-CN" sz="1100" spc="100" dirty="0">
                  <a:solidFill>
                    <a:schemeClr val="bg1"/>
                  </a:solidFill>
                  <a:cs typeface="+mn-ea"/>
                  <a:sym typeface="+mn-lt"/>
                </a:rPr>
                <a:t>BAI LU QIU FEN YE YI YE LIANG YI YE</a:t>
              </a:r>
              <a:endParaRPr lang="zh-CN" altLang="en-US" sz="1100" spc="100" dirty="0">
                <a:solidFill>
                  <a:schemeClr val="bg1"/>
                </a:solidFill>
                <a:cs typeface="+mn-ea"/>
                <a:sym typeface="+mn-lt"/>
              </a:endParaRPr>
            </a:p>
          </p:txBody>
        </p:sp>
      </p:grpSp>
      <p:grpSp>
        <p:nvGrpSpPr>
          <p:cNvPr id="17" name="组合 16"/>
          <p:cNvGrpSpPr/>
          <p:nvPr/>
        </p:nvGrpSpPr>
        <p:grpSpPr>
          <a:xfrm>
            <a:off x="1474825" y="4032488"/>
            <a:ext cx="9242349" cy="746615"/>
            <a:chOff x="1575674" y="3752895"/>
            <a:chExt cx="9242349" cy="746615"/>
          </a:xfrm>
        </p:grpSpPr>
        <p:sp>
          <p:nvSpPr>
            <p:cNvPr id="18" name="文本框 17"/>
            <p:cNvSpPr txBox="1"/>
            <p:nvPr/>
          </p:nvSpPr>
          <p:spPr>
            <a:xfrm>
              <a:off x="1575674" y="3752895"/>
              <a:ext cx="4001865" cy="562783"/>
            </a:xfrm>
            <a:prstGeom prst="rect">
              <a:avLst/>
            </a:prstGeom>
            <a:noFill/>
          </p:spPr>
          <p:txBody>
            <a:bodyPr wrap="square" rtlCol="0">
              <a:spAutoFit/>
            </a:bodyPr>
            <a:lstStyle/>
            <a:p>
              <a:pPr algn="dist">
                <a:lnSpc>
                  <a:spcPct val="200000"/>
                </a:lnSpc>
              </a:pPr>
              <a:r>
                <a:rPr lang="zh-CN" altLang="en-US" b="1" spc="100" dirty="0">
                  <a:solidFill>
                    <a:schemeClr val="bg1"/>
                  </a:solidFill>
                  <a:cs typeface="+mn-ea"/>
                  <a:sym typeface="+mn-lt"/>
                </a:rPr>
                <a:t>栽后护理要认真，光栽不护白搭工。</a:t>
              </a:r>
              <a:endParaRPr lang="zh-CN" altLang="en-US" b="1" spc="100" dirty="0">
                <a:solidFill>
                  <a:schemeClr val="bg1"/>
                </a:solidFill>
                <a:cs typeface="+mn-ea"/>
                <a:sym typeface="+mn-lt"/>
              </a:endParaRPr>
            </a:p>
          </p:txBody>
        </p:sp>
        <p:sp>
          <p:nvSpPr>
            <p:cNvPr id="19" name="文本框 18"/>
            <p:cNvSpPr txBox="1"/>
            <p:nvPr/>
          </p:nvSpPr>
          <p:spPr>
            <a:xfrm>
              <a:off x="1601075" y="4119662"/>
              <a:ext cx="4001865" cy="379848"/>
            </a:xfrm>
            <a:prstGeom prst="rect">
              <a:avLst/>
            </a:prstGeom>
            <a:noFill/>
          </p:spPr>
          <p:txBody>
            <a:bodyPr wrap="square" rtlCol="0">
              <a:spAutoFit/>
            </a:bodyPr>
            <a:lstStyle/>
            <a:p>
              <a:pPr algn="dist">
                <a:lnSpc>
                  <a:spcPct val="200000"/>
                </a:lnSpc>
              </a:pPr>
              <a:r>
                <a:rPr lang="en-US" altLang="zh-CN" sz="1100" spc="100" dirty="0">
                  <a:solidFill>
                    <a:schemeClr val="bg1"/>
                  </a:solidFill>
                  <a:cs typeface="+mn-ea"/>
                  <a:sym typeface="+mn-lt"/>
                </a:rPr>
                <a:t>BAI LU QIU FEN YE YI YE LIANG YI YE</a:t>
              </a:r>
              <a:endParaRPr lang="zh-CN" altLang="en-US" sz="1100" spc="100" dirty="0">
                <a:solidFill>
                  <a:schemeClr val="bg1"/>
                </a:solidFill>
                <a:cs typeface="+mn-ea"/>
                <a:sym typeface="+mn-lt"/>
              </a:endParaRPr>
            </a:p>
          </p:txBody>
        </p:sp>
        <p:sp>
          <p:nvSpPr>
            <p:cNvPr id="20" name="文本框 19"/>
            <p:cNvSpPr txBox="1"/>
            <p:nvPr/>
          </p:nvSpPr>
          <p:spPr>
            <a:xfrm>
              <a:off x="6790757" y="3752895"/>
              <a:ext cx="4001865" cy="562783"/>
            </a:xfrm>
            <a:prstGeom prst="rect">
              <a:avLst/>
            </a:prstGeom>
            <a:noFill/>
          </p:spPr>
          <p:txBody>
            <a:bodyPr wrap="square" rtlCol="0">
              <a:spAutoFit/>
            </a:bodyPr>
            <a:lstStyle/>
            <a:p>
              <a:pPr algn="dist">
                <a:lnSpc>
                  <a:spcPct val="200000"/>
                </a:lnSpc>
              </a:pPr>
              <a:r>
                <a:rPr lang="zh-CN" altLang="en-US" b="1" spc="100" dirty="0">
                  <a:solidFill>
                    <a:schemeClr val="bg1"/>
                  </a:solidFill>
                  <a:cs typeface="+mn-ea"/>
                  <a:sym typeface="+mn-lt"/>
                </a:rPr>
                <a:t>家禽孵化黄金季，牲畜普遍来配种。</a:t>
              </a:r>
              <a:endParaRPr lang="zh-CN" altLang="en-US" b="1" spc="100" dirty="0">
                <a:solidFill>
                  <a:schemeClr val="bg1"/>
                </a:solidFill>
                <a:cs typeface="+mn-ea"/>
                <a:sym typeface="+mn-lt"/>
              </a:endParaRPr>
            </a:p>
          </p:txBody>
        </p:sp>
        <p:sp>
          <p:nvSpPr>
            <p:cNvPr id="21" name="文本框 20"/>
            <p:cNvSpPr txBox="1"/>
            <p:nvPr/>
          </p:nvSpPr>
          <p:spPr>
            <a:xfrm>
              <a:off x="6816158" y="4119662"/>
              <a:ext cx="4001865" cy="379848"/>
            </a:xfrm>
            <a:prstGeom prst="rect">
              <a:avLst/>
            </a:prstGeom>
            <a:noFill/>
          </p:spPr>
          <p:txBody>
            <a:bodyPr wrap="square" rtlCol="0">
              <a:spAutoFit/>
            </a:bodyPr>
            <a:lstStyle/>
            <a:p>
              <a:pPr algn="dist">
                <a:lnSpc>
                  <a:spcPct val="200000"/>
                </a:lnSpc>
              </a:pPr>
              <a:r>
                <a:rPr lang="en-US" altLang="zh-CN" sz="1100" spc="100" dirty="0">
                  <a:solidFill>
                    <a:schemeClr val="bg1"/>
                  </a:solidFill>
                  <a:cs typeface="+mn-ea"/>
                  <a:sym typeface="+mn-lt"/>
                </a:rPr>
                <a:t>BAI LU QIU FEN YE YI YE LIANG YI YE</a:t>
              </a:r>
              <a:endParaRPr lang="zh-CN" altLang="en-US" sz="1100" spc="100" dirty="0">
                <a:solidFill>
                  <a:schemeClr val="bg1"/>
                </a:solidFill>
                <a:cs typeface="+mn-ea"/>
                <a:sym typeface="+mn-lt"/>
              </a:endParaRPr>
            </a:p>
          </p:txBody>
        </p:sp>
      </p:grpSp>
      <p:grpSp>
        <p:nvGrpSpPr>
          <p:cNvPr id="22" name="组合 21"/>
          <p:cNvGrpSpPr/>
          <p:nvPr/>
        </p:nvGrpSpPr>
        <p:grpSpPr>
          <a:xfrm>
            <a:off x="1474825" y="5038829"/>
            <a:ext cx="9242349" cy="755857"/>
            <a:chOff x="1575674" y="4591923"/>
            <a:chExt cx="9242349" cy="755857"/>
          </a:xfrm>
        </p:grpSpPr>
        <p:sp>
          <p:nvSpPr>
            <p:cNvPr id="23" name="文本框 22"/>
            <p:cNvSpPr txBox="1"/>
            <p:nvPr/>
          </p:nvSpPr>
          <p:spPr>
            <a:xfrm>
              <a:off x="1575674" y="4591923"/>
              <a:ext cx="4001865" cy="562783"/>
            </a:xfrm>
            <a:prstGeom prst="rect">
              <a:avLst/>
            </a:prstGeom>
            <a:noFill/>
          </p:spPr>
          <p:txBody>
            <a:bodyPr wrap="square" rtlCol="0">
              <a:spAutoFit/>
            </a:bodyPr>
            <a:lstStyle/>
            <a:p>
              <a:pPr algn="dist">
                <a:lnSpc>
                  <a:spcPct val="200000"/>
                </a:lnSpc>
              </a:pPr>
              <a:r>
                <a:rPr lang="zh-CN" altLang="en-US" b="1" spc="100" dirty="0">
                  <a:solidFill>
                    <a:schemeClr val="bg1"/>
                  </a:solidFill>
                  <a:cs typeface="+mn-ea"/>
                  <a:sym typeface="+mn-lt"/>
                </a:rPr>
                <a:t>天暖花开温升高，畜禽打针防疫病。</a:t>
              </a:r>
              <a:endParaRPr lang="zh-CN" altLang="en-US" b="1" spc="100" dirty="0">
                <a:solidFill>
                  <a:schemeClr val="bg1"/>
                </a:solidFill>
                <a:cs typeface="+mn-ea"/>
                <a:sym typeface="+mn-lt"/>
              </a:endParaRPr>
            </a:p>
          </p:txBody>
        </p:sp>
        <p:sp>
          <p:nvSpPr>
            <p:cNvPr id="24" name="文本框 23"/>
            <p:cNvSpPr txBox="1"/>
            <p:nvPr/>
          </p:nvSpPr>
          <p:spPr>
            <a:xfrm>
              <a:off x="1601075" y="4967932"/>
              <a:ext cx="4001865" cy="379848"/>
            </a:xfrm>
            <a:prstGeom prst="rect">
              <a:avLst/>
            </a:prstGeom>
            <a:noFill/>
          </p:spPr>
          <p:txBody>
            <a:bodyPr wrap="square" rtlCol="0">
              <a:spAutoFit/>
            </a:bodyPr>
            <a:lstStyle/>
            <a:p>
              <a:pPr algn="dist">
                <a:lnSpc>
                  <a:spcPct val="200000"/>
                </a:lnSpc>
              </a:pPr>
              <a:r>
                <a:rPr lang="en-US" altLang="zh-CN" sz="1100" spc="100" dirty="0">
                  <a:solidFill>
                    <a:schemeClr val="bg1"/>
                  </a:solidFill>
                  <a:cs typeface="+mn-ea"/>
                  <a:sym typeface="+mn-lt"/>
                </a:rPr>
                <a:t>BAI LU QIU FEN YE YI YE LIANG YI YE</a:t>
              </a:r>
              <a:endParaRPr lang="zh-CN" altLang="en-US" sz="1100" spc="100" dirty="0">
                <a:solidFill>
                  <a:schemeClr val="bg1"/>
                </a:solidFill>
                <a:cs typeface="+mn-ea"/>
                <a:sym typeface="+mn-lt"/>
              </a:endParaRPr>
            </a:p>
          </p:txBody>
        </p:sp>
        <p:sp>
          <p:nvSpPr>
            <p:cNvPr id="25" name="文本框 24"/>
            <p:cNvSpPr txBox="1"/>
            <p:nvPr/>
          </p:nvSpPr>
          <p:spPr>
            <a:xfrm>
              <a:off x="6790757" y="4591923"/>
              <a:ext cx="4001865" cy="562783"/>
            </a:xfrm>
            <a:prstGeom prst="rect">
              <a:avLst/>
            </a:prstGeom>
            <a:noFill/>
          </p:spPr>
          <p:txBody>
            <a:bodyPr wrap="square" rtlCol="0">
              <a:spAutoFit/>
            </a:bodyPr>
            <a:lstStyle/>
            <a:p>
              <a:pPr algn="dist">
                <a:lnSpc>
                  <a:spcPct val="200000"/>
                </a:lnSpc>
              </a:pPr>
              <a:r>
                <a:rPr lang="zh-CN" altLang="en-US" b="1" spc="100" dirty="0">
                  <a:solidFill>
                    <a:schemeClr val="bg1"/>
                  </a:solidFill>
                  <a:cs typeface="+mn-ea"/>
                  <a:sym typeface="+mn-lt"/>
                </a:rPr>
                <a:t>快把鱼塘整修好，放养鱼苗好节令。</a:t>
              </a:r>
              <a:endParaRPr lang="zh-CN" altLang="en-US" b="1" spc="100" dirty="0">
                <a:solidFill>
                  <a:schemeClr val="bg1"/>
                </a:solidFill>
                <a:cs typeface="+mn-ea"/>
                <a:sym typeface="+mn-lt"/>
              </a:endParaRPr>
            </a:p>
          </p:txBody>
        </p:sp>
        <p:sp>
          <p:nvSpPr>
            <p:cNvPr id="26" name="文本框 25"/>
            <p:cNvSpPr txBox="1"/>
            <p:nvPr/>
          </p:nvSpPr>
          <p:spPr>
            <a:xfrm>
              <a:off x="6816158" y="4967932"/>
              <a:ext cx="4001865" cy="379848"/>
            </a:xfrm>
            <a:prstGeom prst="rect">
              <a:avLst/>
            </a:prstGeom>
            <a:noFill/>
          </p:spPr>
          <p:txBody>
            <a:bodyPr wrap="square" rtlCol="0">
              <a:spAutoFit/>
            </a:bodyPr>
            <a:lstStyle/>
            <a:p>
              <a:pPr algn="dist">
                <a:lnSpc>
                  <a:spcPct val="200000"/>
                </a:lnSpc>
              </a:pPr>
              <a:r>
                <a:rPr lang="en-US" altLang="zh-CN" sz="1100" spc="100" dirty="0">
                  <a:solidFill>
                    <a:schemeClr val="bg1"/>
                  </a:solidFill>
                  <a:cs typeface="+mn-ea"/>
                  <a:sym typeface="+mn-lt"/>
                </a:rPr>
                <a:t>BAI LU QIU FEN YE YI YE LIANG YI YE</a:t>
              </a:r>
              <a:endParaRPr lang="zh-CN" altLang="en-US" sz="1100" spc="1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ppt_x"/>
                                          </p:val>
                                        </p:tav>
                                        <p:tav tm="100000">
                                          <p:val>
                                            <p:strVal val="#ppt_x"/>
                                          </p:val>
                                        </p:tav>
                                      </p:tavLst>
                                    </p:anim>
                                    <p:anim calcmode="lin" valueType="num">
                                      <p:cBhvr additive="base">
                                        <p:cTn id="20"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42" t="74553" r="90981" b="10847"/>
          <a:stretch>
            <a:fillRect/>
          </a:stretch>
        </p:blipFill>
        <p:spPr>
          <a:xfrm>
            <a:off x="2098172" y="3126193"/>
            <a:ext cx="1692159" cy="1452830"/>
          </a:xfrm>
          <a:prstGeom prst="rect">
            <a:avLst/>
          </a:prstGeom>
        </p:spPr>
      </p:pic>
      <p:grpSp>
        <p:nvGrpSpPr>
          <p:cNvPr id="11" name="组合 10"/>
          <p:cNvGrpSpPr/>
          <p:nvPr/>
        </p:nvGrpSpPr>
        <p:grpSpPr>
          <a:xfrm>
            <a:off x="4555198" y="1995250"/>
            <a:ext cx="2985354" cy="2867500"/>
            <a:chOff x="4838331" y="2015231"/>
            <a:chExt cx="2717307" cy="2610035"/>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37203" t="28178" r="51151" b="28835"/>
            <a:stretch>
              <a:fillRect/>
            </a:stretch>
          </p:blipFill>
          <p:spPr>
            <a:xfrm>
              <a:off x="4838331" y="2015231"/>
              <a:ext cx="1257670" cy="2610035"/>
            </a:xfrm>
            <a:prstGeom prst="rect">
              <a:avLst/>
            </a:prstGeom>
            <a:effectLst>
              <a:outerShdw blurRad="63500" sx="102000" sy="102000" algn="ctr" rotWithShape="0">
                <a:prstClr val="black">
                  <a:alpha val="40000"/>
                </a:prstClr>
              </a:outerShdw>
            </a:effectLst>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64236" t="37219" r="29352" b="47721"/>
            <a:stretch>
              <a:fillRect/>
            </a:stretch>
          </p:blipFill>
          <p:spPr>
            <a:xfrm>
              <a:off x="5926955" y="3429000"/>
              <a:ext cx="692458" cy="914401"/>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48849" t="28178" r="40917" b="28835"/>
            <a:stretch>
              <a:fillRect/>
            </a:stretch>
          </p:blipFill>
          <p:spPr>
            <a:xfrm>
              <a:off x="6450367" y="2015231"/>
              <a:ext cx="1105271" cy="2610035"/>
            </a:xfrm>
            <a:prstGeom prst="rect">
              <a:avLst/>
            </a:prstGeom>
            <a:effectLst>
              <a:outerShdw blurRad="63500" sx="102000" sy="102000" algn="ctr" rotWithShape="0">
                <a:prstClr val="black">
                  <a:alpha val="40000"/>
                </a:prstClr>
              </a:outerShdw>
            </a:effectLst>
          </p:spPr>
        </p:pic>
        <p:sp>
          <p:nvSpPr>
            <p:cNvPr id="10" name="文本框 9"/>
            <p:cNvSpPr txBox="1"/>
            <p:nvPr/>
          </p:nvSpPr>
          <p:spPr>
            <a:xfrm>
              <a:off x="6086182" y="2518798"/>
              <a:ext cx="364185" cy="1018954"/>
            </a:xfrm>
            <a:prstGeom prst="rect">
              <a:avLst/>
            </a:prstGeom>
            <a:noFill/>
          </p:spPr>
          <p:txBody>
            <a:bodyPr vert="eaVert" wrap="square" rtlCol="0">
              <a:spAutoFit/>
            </a:bodyPr>
            <a:lstStyle/>
            <a:p>
              <a:pPr algn="dist"/>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grpSp>
      <p:sp>
        <p:nvSpPr>
          <p:cNvPr id="12" name="文本框 11"/>
          <p:cNvSpPr txBox="1"/>
          <p:nvPr/>
        </p:nvSpPr>
        <p:spPr>
          <a:xfrm>
            <a:off x="3090199" y="5492846"/>
            <a:ext cx="6011601" cy="338554"/>
          </a:xfrm>
          <a:prstGeom prst="rect">
            <a:avLst/>
          </a:prstGeom>
          <a:noFill/>
        </p:spPr>
        <p:txBody>
          <a:bodyPr vert="horz" wrap="square" rtlCol="0">
            <a:spAutoFit/>
          </a:bodyPr>
          <a:lstStyle/>
          <a:p>
            <a:pPr algn="dist"/>
            <a:r>
              <a:rPr lang="zh-CN" altLang="en-US" sz="1600" dirty="0">
                <a:solidFill>
                  <a:schemeClr val="bg1"/>
                </a:solidFill>
                <a:cs typeface="+mn-ea"/>
                <a:sym typeface="+mn-lt"/>
              </a:rPr>
              <a:t>惊</a:t>
            </a:r>
            <a:r>
              <a:rPr lang="en-US" altLang="zh-CN" sz="1600" dirty="0">
                <a:solidFill>
                  <a:schemeClr val="bg1"/>
                </a:solidFill>
                <a:cs typeface="+mn-ea"/>
                <a:sym typeface="+mn-lt"/>
              </a:rPr>
              <a:t>/</a:t>
            </a:r>
            <a:r>
              <a:rPr lang="zh-CN" altLang="en-US" sz="1600" dirty="0">
                <a:solidFill>
                  <a:schemeClr val="bg1"/>
                </a:solidFill>
                <a:cs typeface="+mn-ea"/>
                <a:sym typeface="+mn-lt"/>
              </a:rPr>
              <a:t>蛰</a:t>
            </a:r>
            <a:r>
              <a:rPr lang="en-US" altLang="zh-CN" sz="1600" dirty="0">
                <a:solidFill>
                  <a:schemeClr val="bg1"/>
                </a:solidFill>
                <a:cs typeface="+mn-ea"/>
                <a:sym typeface="+mn-lt"/>
              </a:rPr>
              <a:t>/</a:t>
            </a:r>
            <a:r>
              <a:rPr lang="zh-CN" altLang="en-US" sz="1600" dirty="0">
                <a:solidFill>
                  <a:schemeClr val="bg1"/>
                </a:solidFill>
                <a:cs typeface="+mn-ea"/>
                <a:sym typeface="+mn-lt"/>
              </a:rPr>
              <a:t>节</a:t>
            </a:r>
            <a:r>
              <a:rPr lang="en-US" altLang="zh-CN" sz="1600" dirty="0">
                <a:solidFill>
                  <a:schemeClr val="bg1"/>
                </a:solidFill>
                <a:cs typeface="+mn-ea"/>
                <a:sym typeface="+mn-lt"/>
              </a:rPr>
              <a:t>/</a:t>
            </a:r>
            <a:r>
              <a:rPr lang="zh-CN" altLang="en-US" sz="1600" dirty="0">
                <a:solidFill>
                  <a:schemeClr val="bg1"/>
                </a:solidFill>
                <a:cs typeface="+mn-ea"/>
                <a:sym typeface="+mn-lt"/>
              </a:rPr>
              <a:t>到</a:t>
            </a:r>
            <a:r>
              <a:rPr lang="en-US" altLang="zh-CN" sz="1600" dirty="0">
                <a:solidFill>
                  <a:schemeClr val="bg1"/>
                </a:solidFill>
                <a:cs typeface="+mn-ea"/>
                <a:sym typeface="+mn-lt"/>
              </a:rPr>
              <a:t>/</a:t>
            </a:r>
            <a:r>
              <a:rPr lang="zh-CN" altLang="en-US" sz="1600" dirty="0">
                <a:solidFill>
                  <a:schemeClr val="bg1"/>
                </a:solidFill>
                <a:cs typeface="+mn-ea"/>
                <a:sym typeface="+mn-lt"/>
              </a:rPr>
              <a:t>闻</a:t>
            </a:r>
            <a:r>
              <a:rPr lang="en-US" altLang="zh-CN" sz="1600" dirty="0">
                <a:solidFill>
                  <a:schemeClr val="bg1"/>
                </a:solidFill>
                <a:cs typeface="+mn-ea"/>
                <a:sym typeface="+mn-lt"/>
              </a:rPr>
              <a:t>/</a:t>
            </a:r>
            <a:r>
              <a:rPr lang="zh-CN" altLang="en-US" sz="1600" dirty="0">
                <a:solidFill>
                  <a:schemeClr val="bg1"/>
                </a:solidFill>
                <a:cs typeface="+mn-ea"/>
                <a:sym typeface="+mn-lt"/>
              </a:rPr>
              <a:t>雷</a:t>
            </a:r>
            <a:r>
              <a:rPr lang="en-US" altLang="zh-CN" sz="1600" dirty="0">
                <a:solidFill>
                  <a:schemeClr val="bg1"/>
                </a:solidFill>
                <a:cs typeface="+mn-ea"/>
                <a:sym typeface="+mn-lt"/>
              </a:rPr>
              <a:t>/</a:t>
            </a:r>
            <a:r>
              <a:rPr lang="zh-CN" altLang="en-US" sz="1600" dirty="0">
                <a:solidFill>
                  <a:schemeClr val="bg1"/>
                </a:solidFill>
                <a:cs typeface="+mn-ea"/>
                <a:sym typeface="+mn-lt"/>
              </a:rPr>
              <a:t>声</a:t>
            </a:r>
            <a:r>
              <a:rPr lang="en-US" altLang="zh-CN" sz="1600" dirty="0">
                <a:solidFill>
                  <a:schemeClr val="bg1"/>
                </a:solidFill>
                <a:cs typeface="+mn-ea"/>
                <a:sym typeface="+mn-lt"/>
              </a:rPr>
              <a:t>/</a:t>
            </a:r>
            <a:r>
              <a:rPr lang="zh-CN" altLang="en-US" sz="1600" dirty="0">
                <a:solidFill>
                  <a:schemeClr val="bg1"/>
                </a:solidFill>
                <a:cs typeface="+mn-ea"/>
                <a:sym typeface="+mn-lt"/>
              </a:rPr>
              <a:t>震</a:t>
            </a:r>
            <a:r>
              <a:rPr lang="en-US" altLang="zh-CN" sz="1600" dirty="0">
                <a:solidFill>
                  <a:schemeClr val="bg1"/>
                </a:solidFill>
                <a:cs typeface="+mn-ea"/>
                <a:sym typeface="+mn-lt"/>
              </a:rPr>
              <a:t>/</a:t>
            </a:r>
            <a:r>
              <a:rPr lang="zh-CN" altLang="en-US" sz="1600" dirty="0">
                <a:solidFill>
                  <a:schemeClr val="bg1"/>
                </a:solidFill>
                <a:cs typeface="+mn-ea"/>
                <a:sym typeface="+mn-lt"/>
              </a:rPr>
              <a:t>醒</a:t>
            </a:r>
            <a:r>
              <a:rPr lang="en-US" altLang="zh-CN" sz="1600" dirty="0">
                <a:solidFill>
                  <a:schemeClr val="bg1"/>
                </a:solidFill>
                <a:cs typeface="+mn-ea"/>
                <a:sym typeface="+mn-lt"/>
              </a:rPr>
              <a:t>/</a:t>
            </a:r>
            <a:r>
              <a:rPr lang="zh-CN" altLang="en-US" sz="1600" dirty="0">
                <a:solidFill>
                  <a:schemeClr val="bg1"/>
                </a:solidFill>
                <a:cs typeface="+mn-ea"/>
                <a:sym typeface="+mn-lt"/>
              </a:rPr>
              <a:t>蛰</a:t>
            </a:r>
            <a:r>
              <a:rPr lang="en-US" altLang="zh-CN" sz="1600" dirty="0">
                <a:solidFill>
                  <a:schemeClr val="bg1"/>
                </a:solidFill>
                <a:cs typeface="+mn-ea"/>
                <a:sym typeface="+mn-lt"/>
              </a:rPr>
              <a:t>/</a:t>
            </a:r>
            <a:r>
              <a:rPr lang="zh-CN" altLang="en-US" sz="1600" dirty="0">
                <a:solidFill>
                  <a:schemeClr val="bg1"/>
                </a:solidFill>
                <a:cs typeface="+mn-ea"/>
                <a:sym typeface="+mn-lt"/>
              </a:rPr>
              <a:t>伏</a:t>
            </a:r>
            <a:r>
              <a:rPr lang="en-US" altLang="zh-CN" sz="1600" dirty="0">
                <a:solidFill>
                  <a:schemeClr val="bg1"/>
                </a:solidFill>
                <a:cs typeface="+mn-ea"/>
                <a:sym typeface="+mn-lt"/>
              </a:rPr>
              <a:t>/</a:t>
            </a:r>
            <a:r>
              <a:rPr lang="zh-CN" altLang="en-US" sz="1600" dirty="0">
                <a:solidFill>
                  <a:schemeClr val="bg1"/>
                </a:solidFill>
                <a:cs typeface="+mn-ea"/>
                <a:sym typeface="+mn-lt"/>
              </a:rPr>
              <a:t>越</a:t>
            </a:r>
            <a:r>
              <a:rPr lang="en-US" altLang="zh-CN" sz="1600" dirty="0">
                <a:solidFill>
                  <a:schemeClr val="bg1"/>
                </a:solidFill>
                <a:cs typeface="+mn-ea"/>
                <a:sym typeface="+mn-lt"/>
              </a:rPr>
              <a:t>/</a:t>
            </a:r>
            <a:r>
              <a:rPr lang="zh-CN" altLang="en-US" sz="1600" dirty="0">
                <a:solidFill>
                  <a:schemeClr val="bg1"/>
                </a:solidFill>
                <a:cs typeface="+mn-ea"/>
                <a:sym typeface="+mn-lt"/>
              </a:rPr>
              <a:t>冬</a:t>
            </a:r>
            <a:r>
              <a:rPr lang="en-US" altLang="zh-CN" sz="1600" dirty="0">
                <a:solidFill>
                  <a:schemeClr val="bg1"/>
                </a:solidFill>
                <a:cs typeface="+mn-ea"/>
                <a:sym typeface="+mn-lt"/>
              </a:rPr>
              <a:t>/</a:t>
            </a:r>
            <a:r>
              <a:rPr lang="zh-CN" altLang="en-US" sz="1600" dirty="0">
                <a:solidFill>
                  <a:schemeClr val="bg1"/>
                </a:solidFill>
                <a:cs typeface="+mn-ea"/>
                <a:sym typeface="+mn-lt"/>
              </a:rPr>
              <a:t>虫</a:t>
            </a:r>
            <a:endParaRPr lang="zh-CN" altLang="en-US" sz="1600" dirty="0">
              <a:solidFill>
                <a:schemeClr val="bg1"/>
              </a:solidFill>
              <a:cs typeface="+mn-ea"/>
              <a:sym typeface="+mn-lt"/>
            </a:endParaRPr>
          </a:p>
        </p:txBody>
      </p:sp>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20897" t="21652" r="65524" b="63748"/>
          <a:stretch>
            <a:fillRect/>
          </a:stretch>
        </p:blipFill>
        <p:spPr>
          <a:xfrm>
            <a:off x="4735198" y="1130834"/>
            <a:ext cx="2403465" cy="145283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24627" t="82791" r="67566" b="2032"/>
          <a:stretch>
            <a:fillRect/>
          </a:stretch>
        </p:blipFill>
        <p:spPr>
          <a:xfrm>
            <a:off x="8299774" y="3982612"/>
            <a:ext cx="1381732" cy="1510234"/>
          </a:xfrm>
          <a:prstGeom prst="rect">
            <a:avLst/>
          </a:prstGeom>
        </p:spPr>
      </p:pic>
      <p:grpSp>
        <p:nvGrpSpPr>
          <p:cNvPr id="20" name="组合 19"/>
          <p:cNvGrpSpPr/>
          <p:nvPr/>
        </p:nvGrpSpPr>
        <p:grpSpPr>
          <a:xfrm>
            <a:off x="4761945" y="6189959"/>
            <a:ext cx="2668109" cy="338555"/>
            <a:chOff x="4761945" y="6215860"/>
            <a:chExt cx="2668109" cy="338555"/>
          </a:xfrm>
        </p:grpSpPr>
        <p:grpSp>
          <p:nvGrpSpPr>
            <p:cNvPr id="17" name="组合 16"/>
            <p:cNvGrpSpPr/>
            <p:nvPr/>
          </p:nvGrpSpPr>
          <p:grpSpPr>
            <a:xfrm>
              <a:off x="4761945" y="6215860"/>
              <a:ext cx="2668109" cy="338555"/>
              <a:chOff x="4470554" y="6215860"/>
              <a:chExt cx="3250890" cy="338555"/>
            </a:xfrm>
          </p:grpSpPr>
          <p:sp>
            <p:nvSpPr>
              <p:cNvPr id="15" name="矩形 14"/>
              <p:cNvSpPr/>
              <p:nvPr/>
            </p:nvSpPr>
            <p:spPr>
              <a:xfrm>
                <a:off x="6106463" y="6215860"/>
                <a:ext cx="1614981" cy="3385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4470554" y="6215860"/>
                <a:ext cx="3250890" cy="3385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文本框 17"/>
            <p:cNvSpPr txBox="1"/>
            <p:nvPr/>
          </p:nvSpPr>
          <p:spPr>
            <a:xfrm>
              <a:off x="4798537"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sp>
          <p:nvSpPr>
            <p:cNvPr id="19" name="文本框 18"/>
            <p:cNvSpPr txBox="1"/>
            <p:nvPr/>
          </p:nvSpPr>
          <p:spPr>
            <a:xfrm>
              <a:off x="6131591"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汇报人</a:t>
              </a:r>
              <a:endParaRPr lang="zh-CN" altLang="en-US" sz="1400" dirty="0">
                <a:solidFill>
                  <a:schemeClr val="bg1"/>
                </a:solidFill>
                <a:cs typeface="+mn-ea"/>
                <a:sym typeface="+mn-lt"/>
              </a:endParaRPr>
            </a:p>
          </p:txBody>
        </p:sp>
      </p:gr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064" y="242904"/>
            <a:ext cx="945873" cy="5795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20897" t="21652" r="65524" b="63748"/>
          <a:stretch>
            <a:fillRect/>
          </a:stretch>
        </p:blipFill>
        <p:spPr>
          <a:xfrm>
            <a:off x="3560212" y="1748019"/>
            <a:ext cx="2403465" cy="1452830"/>
          </a:xfrm>
          <a:prstGeom prst="rect">
            <a:avLst/>
          </a:prstGeom>
        </p:spPr>
      </p:pic>
      <p:sp>
        <p:nvSpPr>
          <p:cNvPr id="23" name="文本框 22"/>
          <p:cNvSpPr txBox="1"/>
          <p:nvPr/>
        </p:nvSpPr>
        <p:spPr>
          <a:xfrm>
            <a:off x="3265559" y="3485812"/>
            <a:ext cx="5604874" cy="830997"/>
          </a:xfrm>
          <a:prstGeom prst="rect">
            <a:avLst/>
          </a:prstGeom>
          <a:noFill/>
        </p:spPr>
        <p:txBody>
          <a:bodyPr wrap="square" rtlCol="0">
            <a:spAutoFit/>
          </a:bodyPr>
          <a:lstStyle/>
          <a:p>
            <a:pPr algn="dist"/>
            <a:r>
              <a:rPr lang="zh-CN" altLang="en-US" sz="4800" b="1" dirty="0">
                <a:solidFill>
                  <a:schemeClr val="bg1"/>
                </a:solidFill>
                <a:effectLst>
                  <a:outerShdw blurRad="63500" sx="102000" sy="102000" algn="ctr" rotWithShape="0">
                    <a:prstClr val="black">
                      <a:alpha val="40000"/>
                    </a:prstClr>
                  </a:outerShdw>
                </a:effectLst>
                <a:cs typeface="+mn-ea"/>
                <a:sym typeface="+mn-lt"/>
              </a:rPr>
              <a:t>惊蛰的节日渊源</a:t>
            </a:r>
            <a:endParaRPr lang="zh-CN" altLang="en-US" sz="4800" b="1" dirty="0">
              <a:solidFill>
                <a:schemeClr val="bg1"/>
              </a:solidFill>
              <a:effectLst>
                <a:outerShdw blurRad="63500" sx="102000" sy="102000" algn="ctr" rotWithShape="0">
                  <a:prstClr val="black">
                    <a:alpha val="40000"/>
                  </a:prstClr>
                </a:outerShdw>
              </a:effectLst>
              <a:cs typeface="+mn-ea"/>
              <a:sym typeface="+mn-lt"/>
            </a:endParaRPr>
          </a:p>
        </p:txBody>
      </p:sp>
      <p:sp>
        <p:nvSpPr>
          <p:cNvPr id="24" name="文本框 23"/>
          <p:cNvSpPr txBox="1"/>
          <p:nvPr/>
        </p:nvSpPr>
        <p:spPr>
          <a:xfrm>
            <a:off x="4405686" y="2164516"/>
            <a:ext cx="3380628" cy="923330"/>
          </a:xfrm>
          <a:prstGeom prst="rect">
            <a:avLst/>
          </a:prstGeom>
          <a:noFill/>
        </p:spPr>
        <p:txBody>
          <a:bodyPr wrap="square" rtlCol="0">
            <a:spAutoFit/>
          </a:bodyPr>
          <a:lstStyle/>
          <a:p>
            <a:pPr algn="ctr"/>
            <a:r>
              <a:rPr lang="zh-CN" altLang="en-US" sz="5400" b="1" dirty="0">
                <a:solidFill>
                  <a:schemeClr val="bg1"/>
                </a:solidFill>
                <a:effectLst>
                  <a:outerShdw blurRad="63500" sx="102000" sy="102000" algn="ctr" rotWithShape="0">
                    <a:prstClr val="black">
                      <a:alpha val="40000"/>
                    </a:prstClr>
                  </a:outerShdw>
                </a:effectLst>
                <a:cs typeface="+mn-ea"/>
                <a:sym typeface="+mn-lt"/>
              </a:rPr>
              <a:t>第一部分</a:t>
            </a:r>
            <a:endParaRPr lang="zh-CN" altLang="en-US" sz="4400" b="1" dirty="0">
              <a:solidFill>
                <a:schemeClr val="bg1"/>
              </a:solidFill>
              <a:effectLst>
                <a:outerShdw blurRad="63500" sx="102000" sy="102000" algn="ctr" rotWithShape="0">
                  <a:prstClr val="black">
                    <a:alpha val="40000"/>
                  </a:prstClr>
                </a:outerShdw>
              </a:effectLst>
              <a:cs typeface="+mn-ea"/>
              <a:sym typeface="+mn-lt"/>
            </a:endParaRPr>
          </a:p>
        </p:txBody>
      </p:sp>
      <p:grpSp>
        <p:nvGrpSpPr>
          <p:cNvPr id="26" name="组合 25"/>
          <p:cNvGrpSpPr/>
          <p:nvPr/>
        </p:nvGrpSpPr>
        <p:grpSpPr>
          <a:xfrm>
            <a:off x="4761945" y="6189959"/>
            <a:ext cx="2668109" cy="338555"/>
            <a:chOff x="4761945" y="6215860"/>
            <a:chExt cx="2668109" cy="338555"/>
          </a:xfrm>
        </p:grpSpPr>
        <p:grpSp>
          <p:nvGrpSpPr>
            <p:cNvPr id="27" name="组合 26"/>
            <p:cNvGrpSpPr/>
            <p:nvPr/>
          </p:nvGrpSpPr>
          <p:grpSpPr>
            <a:xfrm>
              <a:off x="4761945" y="6215860"/>
              <a:ext cx="2668109" cy="338555"/>
              <a:chOff x="4470554" y="6215860"/>
              <a:chExt cx="3250890" cy="338555"/>
            </a:xfrm>
          </p:grpSpPr>
          <p:sp>
            <p:nvSpPr>
              <p:cNvPr id="30" name="矩形 29"/>
              <p:cNvSpPr/>
              <p:nvPr/>
            </p:nvSpPr>
            <p:spPr>
              <a:xfrm>
                <a:off x="6106463" y="6215860"/>
                <a:ext cx="1614981" cy="3385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4470554" y="6215860"/>
                <a:ext cx="3250890" cy="3385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文本框 27"/>
            <p:cNvSpPr txBox="1"/>
            <p:nvPr/>
          </p:nvSpPr>
          <p:spPr>
            <a:xfrm>
              <a:off x="4798537"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sp>
          <p:nvSpPr>
            <p:cNvPr id="29" name="文本框 28"/>
            <p:cNvSpPr txBox="1"/>
            <p:nvPr/>
          </p:nvSpPr>
          <p:spPr>
            <a:xfrm>
              <a:off x="6131591"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汇报人</a:t>
              </a:r>
              <a:endParaRPr lang="zh-CN" altLang="en-US" sz="1400" dirty="0">
                <a:solidFill>
                  <a:schemeClr val="bg1"/>
                </a:solidFill>
                <a:cs typeface="+mn-ea"/>
                <a:sym typeface="+mn-lt"/>
              </a:endParaRPr>
            </a:p>
          </p:txBody>
        </p:sp>
      </p:gr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064" y="242904"/>
            <a:ext cx="945873" cy="5795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惊蛰的节日渊源</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grpSp>
        <p:nvGrpSpPr>
          <p:cNvPr id="18" name="组合 17"/>
          <p:cNvGrpSpPr/>
          <p:nvPr/>
        </p:nvGrpSpPr>
        <p:grpSpPr>
          <a:xfrm>
            <a:off x="1244108" y="1465861"/>
            <a:ext cx="2985354" cy="2867500"/>
            <a:chOff x="4838331" y="2015231"/>
            <a:chExt cx="2717307" cy="2610035"/>
          </a:xfrm>
        </p:grpSpPr>
        <p:pic>
          <p:nvPicPr>
            <p:cNvPr id="19" name="图片 18"/>
            <p:cNvPicPr>
              <a:picLocks noChangeAspect="1"/>
            </p:cNvPicPr>
            <p:nvPr/>
          </p:nvPicPr>
          <p:blipFill rotWithShape="1">
            <a:blip r:embed="rId2" cstate="print">
              <a:extLst>
                <a:ext uri="{28A0092B-C50C-407E-A947-70E740481C1C}">
                  <a14:useLocalDpi xmlns:a14="http://schemas.microsoft.com/office/drawing/2010/main" val="0"/>
                </a:ext>
              </a:extLst>
            </a:blip>
            <a:srcRect l="37203" t="28178" r="51151" b="28835"/>
            <a:stretch>
              <a:fillRect/>
            </a:stretch>
          </p:blipFill>
          <p:spPr>
            <a:xfrm>
              <a:off x="4838331" y="2015231"/>
              <a:ext cx="1257670" cy="2610035"/>
            </a:xfrm>
            <a:prstGeom prst="rect">
              <a:avLst/>
            </a:prstGeom>
            <a:effectLst>
              <a:outerShdw blurRad="63500" sx="102000" sy="102000" algn="ctr" rotWithShape="0">
                <a:prstClr val="black">
                  <a:alpha val="40000"/>
                </a:prstClr>
              </a:outerShdw>
            </a:effectLst>
          </p:spPr>
        </p:pic>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64236" t="37219" r="29352" b="47721"/>
            <a:stretch>
              <a:fillRect/>
            </a:stretch>
          </p:blipFill>
          <p:spPr>
            <a:xfrm>
              <a:off x="5926955" y="3429000"/>
              <a:ext cx="692458" cy="914401"/>
            </a:xfrm>
            <a:prstGeom prst="rect">
              <a:avLst/>
            </a:prstGeom>
          </p:spPr>
        </p:pic>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48849" t="28178" r="40917" b="28835"/>
            <a:stretch>
              <a:fillRect/>
            </a:stretch>
          </p:blipFill>
          <p:spPr>
            <a:xfrm>
              <a:off x="6450367" y="2015231"/>
              <a:ext cx="1105271" cy="2610035"/>
            </a:xfrm>
            <a:prstGeom prst="rect">
              <a:avLst/>
            </a:prstGeom>
            <a:effectLst>
              <a:outerShdw blurRad="63500" sx="102000" sy="102000" algn="ctr" rotWithShape="0">
                <a:prstClr val="black">
                  <a:alpha val="40000"/>
                </a:prstClr>
              </a:outerShdw>
            </a:effectLst>
          </p:spPr>
        </p:pic>
        <p:sp>
          <p:nvSpPr>
            <p:cNvPr id="32" name="文本框 31"/>
            <p:cNvSpPr txBox="1"/>
            <p:nvPr/>
          </p:nvSpPr>
          <p:spPr>
            <a:xfrm>
              <a:off x="6086182" y="2518798"/>
              <a:ext cx="364185" cy="1018954"/>
            </a:xfrm>
            <a:prstGeom prst="rect">
              <a:avLst/>
            </a:prstGeom>
            <a:noFill/>
          </p:spPr>
          <p:txBody>
            <a:bodyPr vert="eaVert" wrap="square" rtlCol="0">
              <a:spAutoFit/>
            </a:bodyPr>
            <a:lstStyle/>
            <a:p>
              <a:pPr algn="dist"/>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grpSp>
      <p:grpSp>
        <p:nvGrpSpPr>
          <p:cNvPr id="7" name="组合 6"/>
          <p:cNvGrpSpPr/>
          <p:nvPr/>
        </p:nvGrpSpPr>
        <p:grpSpPr>
          <a:xfrm>
            <a:off x="9176838" y="-1"/>
            <a:ext cx="3015162" cy="4022485"/>
            <a:chOff x="10042588" y="0"/>
            <a:chExt cx="2149412" cy="286750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80096" b="52772"/>
            <a:stretch>
              <a:fillRect/>
            </a:stretch>
          </p:blipFill>
          <p:spPr>
            <a:xfrm>
              <a:off x="10042588" y="0"/>
              <a:ext cx="2149412" cy="2867500"/>
            </a:xfrm>
            <a:prstGeom prst="rect">
              <a:avLst/>
            </a:prstGeom>
          </p:spPr>
        </p:pic>
        <p:pic>
          <p:nvPicPr>
            <p:cNvPr id="34" name="图片 33"/>
            <p:cNvPicPr>
              <a:picLocks noChangeAspect="1"/>
            </p:cNvPicPr>
            <p:nvPr/>
          </p:nvPicPr>
          <p:blipFill rotWithShape="1">
            <a:blip r:embed="rId2">
              <a:extLst>
                <a:ext uri="{28A0092B-C50C-407E-A947-70E740481C1C}">
                  <a14:useLocalDpi xmlns:a14="http://schemas.microsoft.com/office/drawing/2010/main" val="0"/>
                </a:ext>
              </a:extLst>
            </a:blip>
            <a:srcRect l="-107" t="1" r="86380" b="79499"/>
            <a:stretch>
              <a:fillRect/>
            </a:stretch>
          </p:blipFill>
          <p:spPr>
            <a:xfrm flipH="1">
              <a:off x="10537974" y="379289"/>
              <a:ext cx="1482290" cy="1244713"/>
            </a:xfrm>
            <a:prstGeom prst="rect">
              <a:avLst/>
            </a:prstGeom>
          </p:spPr>
        </p:pic>
      </p:grpSp>
      <p:pic>
        <p:nvPicPr>
          <p:cNvPr id="35" name="图片 34"/>
          <p:cNvPicPr>
            <a:picLocks noChangeAspect="1"/>
          </p:cNvPicPr>
          <p:nvPr/>
        </p:nvPicPr>
        <p:blipFill rotWithShape="1">
          <a:blip r:embed="rId2">
            <a:extLst>
              <a:ext uri="{28A0092B-C50C-407E-A947-70E740481C1C}">
                <a14:useLocalDpi xmlns:a14="http://schemas.microsoft.com/office/drawing/2010/main" val="0"/>
              </a:ext>
            </a:extLst>
          </a:blip>
          <a:srcRect l="13620" t="20501" r="68878" b="62945"/>
          <a:stretch>
            <a:fillRect/>
          </a:stretch>
        </p:blipFill>
        <p:spPr>
          <a:xfrm flipH="1">
            <a:off x="4532360" y="1609134"/>
            <a:ext cx="2651206" cy="1409956"/>
          </a:xfrm>
          <a:prstGeom prst="rect">
            <a:avLst/>
          </a:prstGeom>
        </p:spPr>
      </p:pic>
      <p:sp>
        <p:nvSpPr>
          <p:cNvPr id="36" name="文本框 35"/>
          <p:cNvSpPr txBox="1"/>
          <p:nvPr/>
        </p:nvSpPr>
        <p:spPr>
          <a:xfrm>
            <a:off x="1346262" y="4503693"/>
            <a:ext cx="9212652" cy="1569660"/>
          </a:xfrm>
          <a:prstGeom prst="rect">
            <a:avLst/>
          </a:prstGeom>
          <a:noFill/>
        </p:spPr>
        <p:txBody>
          <a:bodyPr wrap="square">
            <a:spAutoFit/>
          </a:bodyPr>
          <a:lstStyle/>
          <a:p>
            <a:pPr algn="just">
              <a:lnSpc>
                <a:spcPct val="150000"/>
              </a:lnSpc>
            </a:pPr>
            <a:r>
              <a:rPr lang="zh-CN" altLang="en-US" sz="1600" dirty="0">
                <a:solidFill>
                  <a:schemeClr val="bg1"/>
                </a:solidFill>
                <a:cs typeface="+mn-ea"/>
                <a:sym typeface="+mn-lt"/>
              </a:rPr>
              <a:t>惊蛰，又名“启蛰”，是二十四节气中的第三个节气。斗指丁，太阳到达黄经</a:t>
            </a:r>
            <a:r>
              <a:rPr lang="en-US" altLang="zh-CN" sz="1600" dirty="0">
                <a:solidFill>
                  <a:schemeClr val="bg1"/>
                </a:solidFill>
                <a:cs typeface="+mn-ea"/>
                <a:sym typeface="+mn-lt"/>
              </a:rPr>
              <a:t>345°</a:t>
            </a:r>
            <a:r>
              <a:rPr lang="zh-CN" altLang="en-US" sz="1600" dirty="0">
                <a:solidFill>
                  <a:schemeClr val="bg1"/>
                </a:solidFill>
                <a:cs typeface="+mn-ea"/>
                <a:sym typeface="+mn-lt"/>
              </a:rPr>
              <a:t>，于公历</a:t>
            </a:r>
            <a:r>
              <a:rPr lang="en-US" altLang="zh-CN" sz="1600" dirty="0">
                <a:solidFill>
                  <a:schemeClr val="bg1"/>
                </a:solidFill>
                <a:cs typeface="+mn-ea"/>
                <a:sym typeface="+mn-lt"/>
              </a:rPr>
              <a:t>3</a:t>
            </a:r>
            <a:r>
              <a:rPr lang="zh-CN" altLang="en-US" sz="1600" dirty="0">
                <a:solidFill>
                  <a:schemeClr val="bg1"/>
                </a:solidFill>
                <a:cs typeface="+mn-ea"/>
                <a:sym typeface="+mn-lt"/>
              </a:rPr>
              <a:t>月</a:t>
            </a:r>
            <a:r>
              <a:rPr lang="en-US" altLang="zh-CN" sz="1600" dirty="0">
                <a:solidFill>
                  <a:schemeClr val="bg1"/>
                </a:solidFill>
                <a:cs typeface="+mn-ea"/>
                <a:sym typeface="+mn-lt"/>
              </a:rPr>
              <a:t>5-6</a:t>
            </a:r>
            <a:r>
              <a:rPr lang="zh-CN" altLang="en-US" sz="1600" dirty="0">
                <a:solidFill>
                  <a:schemeClr val="bg1"/>
                </a:solidFill>
                <a:cs typeface="+mn-ea"/>
                <a:sym typeface="+mn-lt"/>
              </a:rPr>
              <a:t>日交节。惊蛰反映的是自然生物受节律变化影响而出现萌发生长的现象。时至惊蛰，阳气上升、气温回暖、春雷乍动、雨水增多，万物生机盎然。农耕生产与大自然的节律息息相关，惊蛰节气在农耕上有着相当重要的意义，它是古代农耕文化对于自然节令的反映。</a:t>
            </a:r>
            <a:endParaRPr lang="en-US" altLang="zh-CN"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0-#ppt_w/2"/>
                                          </p:val>
                                        </p:tav>
                                        <p:tav tm="100000">
                                          <p:val>
                                            <p:strVal val="#ppt_x"/>
                                          </p:val>
                                        </p:tav>
                                      </p:tavLst>
                                    </p:anim>
                                    <p:anim calcmode="lin" valueType="num">
                                      <p:cBhvr additive="base">
                                        <p:cTn id="8"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771487"/>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惊蛰的节日渊源</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grpSp>
        <p:nvGrpSpPr>
          <p:cNvPr id="5" name="组合 4"/>
          <p:cNvGrpSpPr/>
          <p:nvPr/>
        </p:nvGrpSpPr>
        <p:grpSpPr>
          <a:xfrm>
            <a:off x="1193447" y="2303837"/>
            <a:ext cx="5110715" cy="581057"/>
            <a:chOff x="1233377" y="2560063"/>
            <a:chExt cx="4366514" cy="581057"/>
          </a:xfrm>
        </p:grpSpPr>
        <p:sp>
          <p:nvSpPr>
            <p:cNvPr id="6" name="文本框 5"/>
            <p:cNvSpPr txBox="1"/>
            <p:nvPr/>
          </p:nvSpPr>
          <p:spPr>
            <a:xfrm>
              <a:off x="1233377" y="2560063"/>
              <a:ext cx="1282025" cy="581057"/>
            </a:xfrm>
            <a:prstGeom prst="rect">
              <a:avLst/>
            </a:prstGeom>
            <a:noFill/>
          </p:spPr>
          <p:txBody>
            <a:bodyPr wrap="square" rtlCol="0">
              <a:spAutoFit/>
            </a:bodyPr>
            <a:lstStyle/>
            <a:p>
              <a:pPr algn="dist">
                <a:lnSpc>
                  <a:spcPct val="150000"/>
                </a:lnSpc>
              </a:pPr>
              <a:r>
                <a:rPr lang="zh-CN" altLang="en-US" sz="2400" spc="100" dirty="0">
                  <a:solidFill>
                    <a:schemeClr val="bg1"/>
                  </a:solidFill>
                  <a:cs typeface="+mn-ea"/>
                  <a:sym typeface="+mn-lt"/>
                </a:rPr>
                <a:t>中文名</a:t>
              </a:r>
              <a:endParaRPr lang="zh-CN" altLang="en-US" sz="2400" spc="100" dirty="0">
                <a:solidFill>
                  <a:schemeClr val="bg1"/>
                </a:solidFill>
                <a:cs typeface="+mn-ea"/>
                <a:sym typeface="+mn-lt"/>
              </a:endParaRPr>
            </a:p>
          </p:txBody>
        </p:sp>
        <p:sp>
          <p:nvSpPr>
            <p:cNvPr id="7" name="文本框 6"/>
            <p:cNvSpPr txBox="1"/>
            <p:nvPr/>
          </p:nvSpPr>
          <p:spPr>
            <a:xfrm>
              <a:off x="2643015" y="2663378"/>
              <a:ext cx="2956876" cy="418191"/>
            </a:xfrm>
            <a:prstGeom prst="rect">
              <a:avLst/>
            </a:prstGeom>
            <a:noFill/>
          </p:spPr>
          <p:txBody>
            <a:bodyPr wrap="square" rtlCol="0">
              <a:spAutoFit/>
            </a:bodyPr>
            <a:lstStyle/>
            <a:p>
              <a:pPr algn="just">
                <a:lnSpc>
                  <a:spcPct val="150000"/>
                </a:lnSpc>
              </a:pPr>
              <a:r>
                <a:rPr lang="zh-CN" altLang="en-US" sz="1600" spc="100" dirty="0">
                  <a:solidFill>
                    <a:schemeClr val="bg1"/>
                  </a:solidFill>
                  <a:cs typeface="+mn-ea"/>
                  <a:sym typeface="+mn-lt"/>
                </a:rPr>
                <a:t>惊蛰</a:t>
              </a:r>
              <a:endParaRPr lang="zh-CN" altLang="en-US" sz="1600" spc="100" dirty="0">
                <a:solidFill>
                  <a:schemeClr val="bg1"/>
                </a:solidFill>
                <a:cs typeface="+mn-ea"/>
                <a:sym typeface="+mn-lt"/>
              </a:endParaRPr>
            </a:p>
          </p:txBody>
        </p:sp>
      </p:grpSp>
      <p:grpSp>
        <p:nvGrpSpPr>
          <p:cNvPr id="8" name="组合 7"/>
          <p:cNvGrpSpPr/>
          <p:nvPr/>
        </p:nvGrpSpPr>
        <p:grpSpPr>
          <a:xfrm>
            <a:off x="6630231" y="2287888"/>
            <a:ext cx="5761986" cy="581057"/>
            <a:chOff x="6142075" y="2544114"/>
            <a:chExt cx="4922950" cy="581057"/>
          </a:xfrm>
        </p:grpSpPr>
        <p:sp>
          <p:nvSpPr>
            <p:cNvPr id="9" name="文本框 8"/>
            <p:cNvSpPr txBox="1"/>
            <p:nvPr/>
          </p:nvSpPr>
          <p:spPr>
            <a:xfrm>
              <a:off x="6142075" y="2544114"/>
              <a:ext cx="1282025" cy="581057"/>
            </a:xfrm>
            <a:prstGeom prst="rect">
              <a:avLst/>
            </a:prstGeom>
            <a:noFill/>
          </p:spPr>
          <p:txBody>
            <a:bodyPr wrap="square" rtlCol="0">
              <a:spAutoFit/>
            </a:bodyPr>
            <a:lstStyle/>
            <a:p>
              <a:pPr algn="dist">
                <a:lnSpc>
                  <a:spcPct val="150000"/>
                </a:lnSpc>
              </a:pPr>
              <a:r>
                <a:rPr lang="zh-CN" altLang="en-US" sz="2400" spc="100" dirty="0">
                  <a:solidFill>
                    <a:schemeClr val="bg1"/>
                  </a:solidFill>
                  <a:cs typeface="+mn-ea"/>
                  <a:sym typeface="+mn-lt"/>
                </a:rPr>
                <a:t>气候特点</a:t>
              </a:r>
              <a:endParaRPr lang="zh-CN" altLang="en-US" sz="2400" spc="100" dirty="0">
                <a:solidFill>
                  <a:schemeClr val="bg1"/>
                </a:solidFill>
                <a:cs typeface="+mn-ea"/>
                <a:sym typeface="+mn-lt"/>
              </a:endParaRPr>
            </a:p>
          </p:txBody>
        </p:sp>
        <p:sp>
          <p:nvSpPr>
            <p:cNvPr id="10" name="文本框 9"/>
            <p:cNvSpPr txBox="1"/>
            <p:nvPr/>
          </p:nvSpPr>
          <p:spPr>
            <a:xfrm>
              <a:off x="7551712" y="2647429"/>
              <a:ext cx="3513313" cy="418191"/>
            </a:xfrm>
            <a:prstGeom prst="rect">
              <a:avLst/>
            </a:prstGeom>
            <a:noFill/>
          </p:spPr>
          <p:txBody>
            <a:bodyPr wrap="square" rtlCol="0">
              <a:spAutoFit/>
            </a:bodyPr>
            <a:lstStyle/>
            <a:p>
              <a:pPr algn="just">
                <a:lnSpc>
                  <a:spcPct val="150000"/>
                </a:lnSpc>
              </a:pPr>
              <a:r>
                <a:rPr lang="zh-CN" altLang="en-US" sz="1600" spc="100" dirty="0">
                  <a:solidFill>
                    <a:schemeClr val="bg1"/>
                  </a:solidFill>
                  <a:cs typeface="+mn-ea"/>
                  <a:sym typeface="+mn-lt"/>
                </a:rPr>
                <a:t>春雷乍动、雨水增多</a:t>
              </a:r>
              <a:endParaRPr lang="zh-CN" altLang="en-US" sz="1600" spc="100" dirty="0">
                <a:solidFill>
                  <a:schemeClr val="bg1"/>
                </a:solidFill>
                <a:cs typeface="+mn-ea"/>
                <a:sym typeface="+mn-lt"/>
              </a:endParaRPr>
            </a:p>
          </p:txBody>
        </p:sp>
      </p:grpSp>
      <p:grpSp>
        <p:nvGrpSpPr>
          <p:cNvPr id="11" name="组合 10"/>
          <p:cNvGrpSpPr/>
          <p:nvPr/>
        </p:nvGrpSpPr>
        <p:grpSpPr>
          <a:xfrm>
            <a:off x="1193447" y="3036858"/>
            <a:ext cx="5110715" cy="581057"/>
            <a:chOff x="1233377" y="3038216"/>
            <a:chExt cx="4366514" cy="581057"/>
          </a:xfrm>
        </p:grpSpPr>
        <p:sp>
          <p:nvSpPr>
            <p:cNvPr id="12" name="文本框 11"/>
            <p:cNvSpPr txBox="1"/>
            <p:nvPr/>
          </p:nvSpPr>
          <p:spPr>
            <a:xfrm>
              <a:off x="1233377" y="3038216"/>
              <a:ext cx="1282025" cy="581057"/>
            </a:xfrm>
            <a:prstGeom prst="rect">
              <a:avLst/>
            </a:prstGeom>
            <a:noFill/>
          </p:spPr>
          <p:txBody>
            <a:bodyPr wrap="square" rtlCol="0">
              <a:spAutoFit/>
            </a:bodyPr>
            <a:lstStyle/>
            <a:p>
              <a:pPr algn="dist">
                <a:lnSpc>
                  <a:spcPct val="150000"/>
                </a:lnSpc>
              </a:pPr>
              <a:r>
                <a:rPr lang="zh-CN" altLang="en-US" sz="2400" spc="100" dirty="0">
                  <a:solidFill>
                    <a:schemeClr val="bg1"/>
                  </a:solidFill>
                  <a:cs typeface="+mn-ea"/>
                  <a:sym typeface="+mn-lt"/>
                </a:rPr>
                <a:t>外文名</a:t>
              </a:r>
              <a:endParaRPr lang="zh-CN" altLang="en-US" sz="2400" spc="100" dirty="0">
                <a:solidFill>
                  <a:schemeClr val="bg1"/>
                </a:solidFill>
                <a:cs typeface="+mn-ea"/>
                <a:sym typeface="+mn-lt"/>
              </a:endParaRPr>
            </a:p>
          </p:txBody>
        </p:sp>
        <p:sp>
          <p:nvSpPr>
            <p:cNvPr id="13" name="文本框 12"/>
            <p:cNvSpPr txBox="1"/>
            <p:nvPr/>
          </p:nvSpPr>
          <p:spPr>
            <a:xfrm>
              <a:off x="2643015" y="3141531"/>
              <a:ext cx="2956876" cy="418191"/>
            </a:xfrm>
            <a:prstGeom prst="rect">
              <a:avLst/>
            </a:prstGeom>
            <a:noFill/>
          </p:spPr>
          <p:txBody>
            <a:bodyPr wrap="square" rtlCol="0">
              <a:spAutoFit/>
            </a:bodyPr>
            <a:lstStyle/>
            <a:p>
              <a:pPr algn="just">
                <a:lnSpc>
                  <a:spcPct val="150000"/>
                </a:lnSpc>
              </a:pPr>
              <a:r>
                <a:rPr lang="en-US" altLang="zh-CN" sz="1600" spc="100" dirty="0">
                  <a:solidFill>
                    <a:schemeClr val="bg1"/>
                  </a:solidFill>
                  <a:cs typeface="+mn-ea"/>
                  <a:sym typeface="+mn-lt"/>
                </a:rPr>
                <a:t>Awakening of Insects</a:t>
              </a:r>
              <a:endParaRPr lang="zh-CN" altLang="en-US" sz="1600" spc="100" dirty="0">
                <a:solidFill>
                  <a:schemeClr val="bg1"/>
                </a:solidFill>
                <a:cs typeface="+mn-ea"/>
                <a:sym typeface="+mn-lt"/>
              </a:endParaRPr>
            </a:p>
          </p:txBody>
        </p:sp>
      </p:grpSp>
      <p:grpSp>
        <p:nvGrpSpPr>
          <p:cNvPr id="14" name="组合 13"/>
          <p:cNvGrpSpPr/>
          <p:nvPr/>
        </p:nvGrpSpPr>
        <p:grpSpPr>
          <a:xfrm>
            <a:off x="6630231" y="3020909"/>
            <a:ext cx="5761986" cy="581057"/>
            <a:chOff x="6142075" y="3022267"/>
            <a:chExt cx="4922950" cy="581057"/>
          </a:xfrm>
        </p:grpSpPr>
        <p:sp>
          <p:nvSpPr>
            <p:cNvPr id="17" name="文本框 16"/>
            <p:cNvSpPr txBox="1"/>
            <p:nvPr/>
          </p:nvSpPr>
          <p:spPr>
            <a:xfrm>
              <a:off x="6142075" y="3022267"/>
              <a:ext cx="1282025" cy="581057"/>
            </a:xfrm>
            <a:prstGeom prst="rect">
              <a:avLst/>
            </a:prstGeom>
            <a:noFill/>
          </p:spPr>
          <p:txBody>
            <a:bodyPr wrap="square" rtlCol="0">
              <a:spAutoFit/>
            </a:bodyPr>
            <a:lstStyle/>
            <a:p>
              <a:pPr algn="dist">
                <a:lnSpc>
                  <a:spcPct val="150000"/>
                </a:lnSpc>
              </a:pPr>
              <a:r>
                <a:rPr lang="zh-CN" altLang="en-US" sz="2400" spc="100" dirty="0">
                  <a:solidFill>
                    <a:schemeClr val="bg1"/>
                  </a:solidFill>
                  <a:cs typeface="+mn-ea"/>
                  <a:sym typeface="+mn-lt"/>
                </a:rPr>
                <a:t>物候现象</a:t>
              </a:r>
              <a:endParaRPr lang="zh-CN" altLang="en-US" sz="2400" spc="100" dirty="0">
                <a:solidFill>
                  <a:schemeClr val="bg1"/>
                </a:solidFill>
                <a:cs typeface="+mn-ea"/>
                <a:sym typeface="+mn-lt"/>
              </a:endParaRPr>
            </a:p>
          </p:txBody>
        </p:sp>
        <p:sp>
          <p:nvSpPr>
            <p:cNvPr id="18" name="文本框 17"/>
            <p:cNvSpPr txBox="1"/>
            <p:nvPr/>
          </p:nvSpPr>
          <p:spPr>
            <a:xfrm>
              <a:off x="7551712" y="3125582"/>
              <a:ext cx="3513313" cy="418191"/>
            </a:xfrm>
            <a:prstGeom prst="rect">
              <a:avLst/>
            </a:prstGeom>
            <a:noFill/>
          </p:spPr>
          <p:txBody>
            <a:bodyPr wrap="square" rtlCol="0">
              <a:spAutoFit/>
            </a:bodyPr>
            <a:lstStyle/>
            <a:p>
              <a:pPr algn="just">
                <a:lnSpc>
                  <a:spcPct val="150000"/>
                </a:lnSpc>
              </a:pPr>
              <a:r>
                <a:rPr lang="zh-CN" altLang="en-US" sz="1600" spc="100" dirty="0">
                  <a:solidFill>
                    <a:schemeClr val="bg1"/>
                  </a:solidFill>
                  <a:cs typeface="+mn-ea"/>
                  <a:sym typeface="+mn-lt"/>
                </a:rPr>
                <a:t>桃始华；黄鹂鸣；鹰化为鸠</a:t>
              </a:r>
              <a:endParaRPr lang="zh-CN" altLang="en-US" sz="1600" spc="100" dirty="0">
                <a:solidFill>
                  <a:schemeClr val="bg1"/>
                </a:solidFill>
                <a:cs typeface="+mn-ea"/>
                <a:sym typeface="+mn-lt"/>
              </a:endParaRPr>
            </a:p>
          </p:txBody>
        </p:sp>
      </p:grpSp>
      <p:grpSp>
        <p:nvGrpSpPr>
          <p:cNvPr id="19" name="组合 18"/>
          <p:cNvGrpSpPr/>
          <p:nvPr/>
        </p:nvGrpSpPr>
        <p:grpSpPr>
          <a:xfrm>
            <a:off x="1193447" y="3769879"/>
            <a:ext cx="5110715" cy="646331"/>
            <a:chOff x="1233377" y="3408830"/>
            <a:chExt cx="4366514" cy="646331"/>
          </a:xfrm>
        </p:grpSpPr>
        <p:sp>
          <p:nvSpPr>
            <p:cNvPr id="20" name="文本框 19"/>
            <p:cNvSpPr txBox="1"/>
            <p:nvPr/>
          </p:nvSpPr>
          <p:spPr>
            <a:xfrm>
              <a:off x="1233377" y="3408830"/>
              <a:ext cx="1282025" cy="646331"/>
            </a:xfrm>
            <a:prstGeom prst="rect">
              <a:avLst/>
            </a:prstGeom>
            <a:noFill/>
          </p:spPr>
          <p:txBody>
            <a:bodyPr wrap="square" rtlCol="0">
              <a:spAutoFit/>
            </a:bodyPr>
            <a:lstStyle/>
            <a:p>
              <a:pPr algn="dist">
                <a:lnSpc>
                  <a:spcPct val="150000"/>
                </a:lnSpc>
              </a:pPr>
              <a:r>
                <a:rPr lang="zh-CN" altLang="en-US" sz="2400" spc="100" dirty="0">
                  <a:solidFill>
                    <a:schemeClr val="bg1"/>
                  </a:solidFill>
                  <a:cs typeface="+mn-ea"/>
                  <a:sym typeface="+mn-lt"/>
                </a:rPr>
                <a:t>涵    义</a:t>
              </a:r>
              <a:endParaRPr lang="zh-CN" altLang="en-US" sz="2400" spc="100" dirty="0">
                <a:solidFill>
                  <a:schemeClr val="bg1"/>
                </a:solidFill>
                <a:cs typeface="+mn-ea"/>
                <a:sym typeface="+mn-lt"/>
              </a:endParaRPr>
            </a:p>
          </p:txBody>
        </p:sp>
        <p:sp>
          <p:nvSpPr>
            <p:cNvPr id="21" name="文本框 20"/>
            <p:cNvSpPr txBox="1"/>
            <p:nvPr/>
          </p:nvSpPr>
          <p:spPr>
            <a:xfrm>
              <a:off x="2643015" y="3512145"/>
              <a:ext cx="2956876" cy="461665"/>
            </a:xfrm>
            <a:prstGeom prst="rect">
              <a:avLst/>
            </a:prstGeom>
            <a:noFill/>
          </p:spPr>
          <p:txBody>
            <a:bodyPr wrap="square" rtlCol="0">
              <a:spAutoFit/>
            </a:bodyPr>
            <a:lstStyle/>
            <a:p>
              <a:pPr algn="just">
                <a:lnSpc>
                  <a:spcPct val="150000"/>
                </a:lnSpc>
              </a:pPr>
              <a:r>
                <a:rPr lang="zh-CN" altLang="en-US" sz="1600" spc="100" dirty="0">
                  <a:solidFill>
                    <a:schemeClr val="bg1"/>
                  </a:solidFill>
                  <a:cs typeface="+mn-ea"/>
                  <a:sym typeface="+mn-lt"/>
                </a:rPr>
                <a:t>天气转暖，春雷始鸣</a:t>
              </a:r>
              <a:endParaRPr lang="zh-CN" altLang="en-US" sz="1600" spc="100" dirty="0">
                <a:solidFill>
                  <a:schemeClr val="bg1"/>
                </a:solidFill>
                <a:cs typeface="+mn-ea"/>
                <a:sym typeface="+mn-lt"/>
              </a:endParaRPr>
            </a:p>
          </p:txBody>
        </p:sp>
      </p:grpSp>
      <p:grpSp>
        <p:nvGrpSpPr>
          <p:cNvPr id="22" name="组合 21"/>
          <p:cNvGrpSpPr/>
          <p:nvPr/>
        </p:nvGrpSpPr>
        <p:grpSpPr>
          <a:xfrm>
            <a:off x="6630231" y="3753930"/>
            <a:ext cx="5761986" cy="581057"/>
            <a:chOff x="6142075" y="3392881"/>
            <a:chExt cx="4922950" cy="581057"/>
          </a:xfrm>
        </p:grpSpPr>
        <p:sp>
          <p:nvSpPr>
            <p:cNvPr id="23" name="文本框 22"/>
            <p:cNvSpPr txBox="1"/>
            <p:nvPr/>
          </p:nvSpPr>
          <p:spPr>
            <a:xfrm>
              <a:off x="6142075" y="3392881"/>
              <a:ext cx="1282025" cy="581057"/>
            </a:xfrm>
            <a:prstGeom prst="rect">
              <a:avLst/>
            </a:prstGeom>
            <a:noFill/>
          </p:spPr>
          <p:txBody>
            <a:bodyPr wrap="square" rtlCol="0">
              <a:spAutoFit/>
            </a:bodyPr>
            <a:lstStyle/>
            <a:p>
              <a:pPr algn="dist">
                <a:lnSpc>
                  <a:spcPct val="150000"/>
                </a:lnSpc>
              </a:pPr>
              <a:r>
                <a:rPr lang="zh-CN" altLang="en-US" sz="2400" spc="100" dirty="0">
                  <a:solidFill>
                    <a:schemeClr val="bg1"/>
                  </a:solidFill>
                  <a:cs typeface="+mn-ea"/>
                  <a:sym typeface="+mn-lt"/>
                </a:rPr>
                <a:t>农事活动</a:t>
              </a:r>
              <a:endParaRPr lang="zh-CN" altLang="en-US" sz="2400" spc="100" dirty="0">
                <a:solidFill>
                  <a:schemeClr val="bg1"/>
                </a:solidFill>
                <a:cs typeface="+mn-ea"/>
                <a:sym typeface="+mn-lt"/>
              </a:endParaRPr>
            </a:p>
          </p:txBody>
        </p:sp>
        <p:sp>
          <p:nvSpPr>
            <p:cNvPr id="24" name="文本框 23"/>
            <p:cNvSpPr txBox="1"/>
            <p:nvPr/>
          </p:nvSpPr>
          <p:spPr>
            <a:xfrm>
              <a:off x="7551712" y="3496196"/>
              <a:ext cx="3513313" cy="418191"/>
            </a:xfrm>
            <a:prstGeom prst="rect">
              <a:avLst/>
            </a:prstGeom>
            <a:noFill/>
          </p:spPr>
          <p:txBody>
            <a:bodyPr wrap="square" rtlCol="0">
              <a:spAutoFit/>
            </a:bodyPr>
            <a:lstStyle/>
            <a:p>
              <a:pPr algn="just">
                <a:lnSpc>
                  <a:spcPct val="150000"/>
                </a:lnSpc>
              </a:pPr>
              <a:r>
                <a:rPr lang="zh-CN" altLang="en-US" sz="1600" spc="100" dirty="0">
                  <a:solidFill>
                    <a:schemeClr val="bg1"/>
                  </a:solidFill>
                  <a:cs typeface="+mn-ea"/>
                  <a:sym typeface="+mn-lt"/>
                </a:rPr>
                <a:t>开始春耕</a:t>
              </a:r>
              <a:endParaRPr lang="zh-CN" altLang="en-US" sz="1600" spc="100" dirty="0">
                <a:solidFill>
                  <a:schemeClr val="bg1"/>
                </a:solidFill>
                <a:cs typeface="+mn-ea"/>
                <a:sym typeface="+mn-lt"/>
              </a:endParaRPr>
            </a:p>
          </p:txBody>
        </p:sp>
      </p:grpSp>
      <p:grpSp>
        <p:nvGrpSpPr>
          <p:cNvPr id="25" name="组合 24"/>
          <p:cNvGrpSpPr/>
          <p:nvPr/>
        </p:nvGrpSpPr>
        <p:grpSpPr>
          <a:xfrm>
            <a:off x="1193447" y="4502900"/>
            <a:ext cx="5110715" cy="581057"/>
            <a:chOff x="1233377" y="3886983"/>
            <a:chExt cx="4366514" cy="581057"/>
          </a:xfrm>
        </p:grpSpPr>
        <p:sp>
          <p:nvSpPr>
            <p:cNvPr id="26" name="文本框 25"/>
            <p:cNvSpPr txBox="1"/>
            <p:nvPr/>
          </p:nvSpPr>
          <p:spPr>
            <a:xfrm>
              <a:off x="1233377" y="3886983"/>
              <a:ext cx="1282025" cy="581057"/>
            </a:xfrm>
            <a:prstGeom prst="rect">
              <a:avLst/>
            </a:prstGeom>
            <a:noFill/>
          </p:spPr>
          <p:txBody>
            <a:bodyPr wrap="square" rtlCol="0">
              <a:spAutoFit/>
            </a:bodyPr>
            <a:lstStyle/>
            <a:p>
              <a:pPr algn="dist">
                <a:lnSpc>
                  <a:spcPct val="150000"/>
                </a:lnSpc>
              </a:pPr>
              <a:r>
                <a:rPr lang="zh-CN" altLang="en-US" sz="2400" spc="100" dirty="0">
                  <a:solidFill>
                    <a:schemeClr val="bg1"/>
                  </a:solidFill>
                  <a:cs typeface="+mn-ea"/>
                  <a:sym typeface="+mn-lt"/>
                </a:rPr>
                <a:t>公历时间</a:t>
              </a:r>
              <a:endParaRPr lang="zh-CN" altLang="en-US" sz="2400" spc="100" dirty="0">
                <a:solidFill>
                  <a:schemeClr val="bg1"/>
                </a:solidFill>
                <a:cs typeface="+mn-ea"/>
                <a:sym typeface="+mn-lt"/>
              </a:endParaRPr>
            </a:p>
          </p:txBody>
        </p:sp>
        <p:sp>
          <p:nvSpPr>
            <p:cNvPr id="27" name="文本框 26"/>
            <p:cNvSpPr txBox="1"/>
            <p:nvPr/>
          </p:nvSpPr>
          <p:spPr>
            <a:xfrm>
              <a:off x="2643015" y="3990298"/>
              <a:ext cx="2956876" cy="418191"/>
            </a:xfrm>
            <a:prstGeom prst="rect">
              <a:avLst/>
            </a:prstGeom>
            <a:noFill/>
          </p:spPr>
          <p:txBody>
            <a:bodyPr wrap="square" rtlCol="0">
              <a:spAutoFit/>
            </a:bodyPr>
            <a:lstStyle/>
            <a:p>
              <a:pPr algn="just">
                <a:lnSpc>
                  <a:spcPct val="150000"/>
                </a:lnSpc>
              </a:pPr>
              <a:r>
                <a:rPr lang="zh-CN" altLang="en-US" sz="1600" spc="100" dirty="0">
                  <a:solidFill>
                    <a:schemeClr val="bg1"/>
                  </a:solidFill>
                  <a:cs typeface="+mn-ea"/>
                  <a:sym typeface="+mn-lt"/>
                </a:rPr>
                <a:t>每年</a:t>
              </a:r>
              <a:r>
                <a:rPr lang="en-US" altLang="zh-CN" sz="1600" spc="100" dirty="0">
                  <a:solidFill>
                    <a:schemeClr val="bg1"/>
                  </a:solidFill>
                  <a:cs typeface="+mn-ea"/>
                  <a:sym typeface="+mn-lt"/>
                </a:rPr>
                <a:t>3</a:t>
              </a:r>
              <a:r>
                <a:rPr lang="zh-CN" altLang="en-US" sz="1600" spc="100" dirty="0">
                  <a:solidFill>
                    <a:schemeClr val="bg1"/>
                  </a:solidFill>
                  <a:cs typeface="+mn-ea"/>
                  <a:sym typeface="+mn-lt"/>
                </a:rPr>
                <a:t>月</a:t>
              </a:r>
              <a:r>
                <a:rPr lang="en-US" altLang="zh-CN" sz="1600" spc="100" dirty="0">
                  <a:solidFill>
                    <a:schemeClr val="bg1"/>
                  </a:solidFill>
                  <a:cs typeface="+mn-ea"/>
                  <a:sym typeface="+mn-lt"/>
                </a:rPr>
                <a:t>5</a:t>
              </a:r>
              <a:r>
                <a:rPr lang="zh-CN" altLang="en-US" sz="1600" spc="100" dirty="0">
                  <a:solidFill>
                    <a:schemeClr val="bg1"/>
                  </a:solidFill>
                  <a:cs typeface="+mn-ea"/>
                  <a:sym typeface="+mn-lt"/>
                </a:rPr>
                <a:t>或</a:t>
              </a:r>
              <a:r>
                <a:rPr lang="en-US" altLang="zh-CN" sz="1600" spc="100" dirty="0">
                  <a:solidFill>
                    <a:schemeClr val="bg1"/>
                  </a:solidFill>
                  <a:cs typeface="+mn-ea"/>
                  <a:sym typeface="+mn-lt"/>
                </a:rPr>
                <a:t>6</a:t>
              </a:r>
              <a:r>
                <a:rPr lang="zh-CN" altLang="en-US" sz="1600" spc="100" dirty="0">
                  <a:solidFill>
                    <a:schemeClr val="bg1"/>
                  </a:solidFill>
                  <a:cs typeface="+mn-ea"/>
                  <a:sym typeface="+mn-lt"/>
                </a:rPr>
                <a:t>日</a:t>
              </a:r>
              <a:endParaRPr lang="zh-CN" altLang="en-US" sz="1600" spc="100" dirty="0">
                <a:solidFill>
                  <a:schemeClr val="bg1"/>
                </a:solidFill>
                <a:cs typeface="+mn-ea"/>
                <a:sym typeface="+mn-lt"/>
              </a:endParaRPr>
            </a:p>
          </p:txBody>
        </p:sp>
      </p:grpSp>
      <p:grpSp>
        <p:nvGrpSpPr>
          <p:cNvPr id="28" name="组合 27"/>
          <p:cNvGrpSpPr/>
          <p:nvPr/>
        </p:nvGrpSpPr>
        <p:grpSpPr>
          <a:xfrm>
            <a:off x="6630231" y="4486951"/>
            <a:ext cx="5761986" cy="581057"/>
            <a:chOff x="6142075" y="3871034"/>
            <a:chExt cx="4922950" cy="581057"/>
          </a:xfrm>
        </p:grpSpPr>
        <p:sp>
          <p:nvSpPr>
            <p:cNvPr id="29" name="文本框 28"/>
            <p:cNvSpPr txBox="1"/>
            <p:nvPr/>
          </p:nvSpPr>
          <p:spPr>
            <a:xfrm>
              <a:off x="6142075" y="3871034"/>
              <a:ext cx="1282025" cy="581057"/>
            </a:xfrm>
            <a:prstGeom prst="rect">
              <a:avLst/>
            </a:prstGeom>
            <a:noFill/>
          </p:spPr>
          <p:txBody>
            <a:bodyPr wrap="square" rtlCol="0">
              <a:spAutoFit/>
            </a:bodyPr>
            <a:lstStyle/>
            <a:p>
              <a:pPr algn="dist">
                <a:lnSpc>
                  <a:spcPct val="150000"/>
                </a:lnSpc>
              </a:pPr>
              <a:r>
                <a:rPr lang="zh-CN" altLang="en-US" sz="2400" spc="100" dirty="0">
                  <a:solidFill>
                    <a:schemeClr val="bg1"/>
                  </a:solidFill>
                  <a:cs typeface="+mn-ea"/>
                  <a:sym typeface="+mn-lt"/>
                </a:rPr>
                <a:t>传统习俗</a:t>
              </a:r>
              <a:endParaRPr lang="zh-CN" altLang="en-US" sz="2400" spc="100" dirty="0">
                <a:solidFill>
                  <a:schemeClr val="bg1"/>
                </a:solidFill>
                <a:cs typeface="+mn-ea"/>
                <a:sym typeface="+mn-lt"/>
              </a:endParaRPr>
            </a:p>
          </p:txBody>
        </p:sp>
        <p:sp>
          <p:nvSpPr>
            <p:cNvPr id="30" name="文本框 29"/>
            <p:cNvSpPr txBox="1"/>
            <p:nvPr/>
          </p:nvSpPr>
          <p:spPr>
            <a:xfrm>
              <a:off x="7551712" y="3974349"/>
              <a:ext cx="3513313" cy="418191"/>
            </a:xfrm>
            <a:prstGeom prst="rect">
              <a:avLst/>
            </a:prstGeom>
            <a:noFill/>
          </p:spPr>
          <p:txBody>
            <a:bodyPr wrap="square" rtlCol="0">
              <a:spAutoFit/>
            </a:bodyPr>
            <a:lstStyle/>
            <a:p>
              <a:pPr algn="just">
                <a:lnSpc>
                  <a:spcPct val="150000"/>
                </a:lnSpc>
              </a:pPr>
              <a:r>
                <a:rPr lang="zh-CN" altLang="en-US" sz="1600" spc="100" dirty="0">
                  <a:solidFill>
                    <a:schemeClr val="bg1"/>
                  </a:solidFill>
                  <a:cs typeface="+mn-ea"/>
                  <a:sym typeface="+mn-lt"/>
                </a:rPr>
                <a:t>祭白虎、打小人</a:t>
              </a:r>
              <a:endParaRPr lang="zh-CN" altLang="en-US" sz="1600" spc="100" dirty="0">
                <a:solidFill>
                  <a:schemeClr val="bg1"/>
                </a:solidFill>
                <a:cs typeface="+mn-ea"/>
                <a:sym typeface="+mn-lt"/>
              </a:endParaRPr>
            </a:p>
          </p:txBody>
        </p:sp>
      </p:grpSp>
      <p:grpSp>
        <p:nvGrpSpPr>
          <p:cNvPr id="31" name="组合 30"/>
          <p:cNvGrpSpPr/>
          <p:nvPr/>
        </p:nvGrpSpPr>
        <p:grpSpPr>
          <a:xfrm>
            <a:off x="1193447" y="5235920"/>
            <a:ext cx="5110715" cy="581057"/>
            <a:chOff x="1233377" y="4365136"/>
            <a:chExt cx="4366514" cy="581057"/>
          </a:xfrm>
        </p:grpSpPr>
        <p:sp>
          <p:nvSpPr>
            <p:cNvPr id="32" name="文本框 31"/>
            <p:cNvSpPr txBox="1"/>
            <p:nvPr/>
          </p:nvSpPr>
          <p:spPr>
            <a:xfrm>
              <a:off x="1233377" y="4365136"/>
              <a:ext cx="1282025" cy="581057"/>
            </a:xfrm>
            <a:prstGeom prst="rect">
              <a:avLst/>
            </a:prstGeom>
            <a:noFill/>
          </p:spPr>
          <p:txBody>
            <a:bodyPr wrap="square" rtlCol="0">
              <a:spAutoFit/>
            </a:bodyPr>
            <a:lstStyle/>
            <a:p>
              <a:pPr algn="dist">
                <a:lnSpc>
                  <a:spcPct val="150000"/>
                </a:lnSpc>
              </a:pPr>
              <a:r>
                <a:rPr lang="zh-CN" altLang="en-US" sz="2400" spc="100" dirty="0">
                  <a:solidFill>
                    <a:schemeClr val="bg1"/>
                  </a:solidFill>
                  <a:cs typeface="+mn-ea"/>
                  <a:sym typeface="+mn-lt"/>
                </a:rPr>
                <a:t>黄道位置</a:t>
              </a:r>
              <a:endParaRPr lang="zh-CN" altLang="en-US" sz="2400" spc="100" dirty="0">
                <a:solidFill>
                  <a:schemeClr val="bg1"/>
                </a:solidFill>
                <a:cs typeface="+mn-ea"/>
                <a:sym typeface="+mn-lt"/>
              </a:endParaRPr>
            </a:p>
          </p:txBody>
        </p:sp>
        <p:sp>
          <p:nvSpPr>
            <p:cNvPr id="33" name="文本框 32"/>
            <p:cNvSpPr txBox="1"/>
            <p:nvPr/>
          </p:nvSpPr>
          <p:spPr>
            <a:xfrm>
              <a:off x="2643015" y="4468451"/>
              <a:ext cx="2956876" cy="418191"/>
            </a:xfrm>
            <a:prstGeom prst="rect">
              <a:avLst/>
            </a:prstGeom>
            <a:noFill/>
          </p:spPr>
          <p:txBody>
            <a:bodyPr wrap="square" rtlCol="0">
              <a:spAutoFit/>
            </a:bodyPr>
            <a:lstStyle/>
            <a:p>
              <a:pPr algn="just">
                <a:lnSpc>
                  <a:spcPct val="150000"/>
                </a:lnSpc>
              </a:pPr>
              <a:r>
                <a:rPr lang="zh-CN" altLang="en-US" sz="1600" spc="100" dirty="0">
                  <a:solidFill>
                    <a:schemeClr val="bg1"/>
                  </a:solidFill>
                  <a:cs typeface="+mn-ea"/>
                  <a:sym typeface="+mn-lt"/>
                </a:rPr>
                <a:t>太阳运行至黄经</a:t>
              </a:r>
              <a:r>
                <a:rPr lang="en-US" altLang="zh-CN" sz="1600" spc="100" dirty="0">
                  <a:solidFill>
                    <a:schemeClr val="bg1"/>
                  </a:solidFill>
                  <a:cs typeface="+mn-ea"/>
                  <a:sym typeface="+mn-lt"/>
                </a:rPr>
                <a:t>345</a:t>
              </a:r>
              <a:r>
                <a:rPr lang="zh-CN" altLang="en-US" sz="1600" spc="100" dirty="0">
                  <a:solidFill>
                    <a:schemeClr val="bg1"/>
                  </a:solidFill>
                  <a:cs typeface="+mn-ea"/>
                  <a:sym typeface="+mn-lt"/>
                </a:rPr>
                <a:t>度</a:t>
              </a:r>
              <a:endParaRPr lang="zh-CN" altLang="en-US" sz="1600" spc="100" dirty="0">
                <a:solidFill>
                  <a:schemeClr val="bg1"/>
                </a:solidFill>
                <a:cs typeface="+mn-ea"/>
                <a:sym typeface="+mn-lt"/>
              </a:endParaRPr>
            </a:p>
          </p:txBody>
        </p:sp>
      </p:grpSp>
      <p:grpSp>
        <p:nvGrpSpPr>
          <p:cNvPr id="34" name="组合 33"/>
          <p:cNvGrpSpPr/>
          <p:nvPr/>
        </p:nvGrpSpPr>
        <p:grpSpPr>
          <a:xfrm>
            <a:off x="6630231" y="5219971"/>
            <a:ext cx="5761986" cy="581057"/>
            <a:chOff x="6142075" y="4349187"/>
            <a:chExt cx="4922950" cy="581057"/>
          </a:xfrm>
        </p:grpSpPr>
        <p:sp>
          <p:nvSpPr>
            <p:cNvPr id="35" name="文本框 34"/>
            <p:cNvSpPr txBox="1"/>
            <p:nvPr/>
          </p:nvSpPr>
          <p:spPr>
            <a:xfrm>
              <a:off x="6142075" y="4349187"/>
              <a:ext cx="1282025" cy="581057"/>
            </a:xfrm>
            <a:prstGeom prst="rect">
              <a:avLst/>
            </a:prstGeom>
            <a:noFill/>
          </p:spPr>
          <p:txBody>
            <a:bodyPr wrap="square" rtlCol="0">
              <a:spAutoFit/>
            </a:bodyPr>
            <a:lstStyle/>
            <a:p>
              <a:pPr algn="dist">
                <a:lnSpc>
                  <a:spcPct val="150000"/>
                </a:lnSpc>
              </a:pPr>
              <a:r>
                <a:rPr lang="zh-CN" altLang="en-US" sz="2400" spc="100" dirty="0">
                  <a:solidFill>
                    <a:schemeClr val="bg1"/>
                  </a:solidFill>
                  <a:cs typeface="+mn-ea"/>
                  <a:sym typeface="+mn-lt"/>
                </a:rPr>
                <a:t>起居养生</a:t>
              </a:r>
              <a:endParaRPr lang="zh-CN" altLang="en-US" sz="2400" spc="100" dirty="0">
                <a:solidFill>
                  <a:schemeClr val="bg1"/>
                </a:solidFill>
                <a:cs typeface="+mn-ea"/>
                <a:sym typeface="+mn-lt"/>
              </a:endParaRPr>
            </a:p>
          </p:txBody>
        </p:sp>
        <p:sp>
          <p:nvSpPr>
            <p:cNvPr id="36" name="文本框 35"/>
            <p:cNvSpPr txBox="1"/>
            <p:nvPr/>
          </p:nvSpPr>
          <p:spPr>
            <a:xfrm>
              <a:off x="7551712" y="4452502"/>
              <a:ext cx="3513313" cy="418191"/>
            </a:xfrm>
            <a:prstGeom prst="rect">
              <a:avLst/>
            </a:prstGeom>
            <a:noFill/>
          </p:spPr>
          <p:txBody>
            <a:bodyPr wrap="square" rtlCol="0">
              <a:spAutoFit/>
            </a:bodyPr>
            <a:lstStyle/>
            <a:p>
              <a:pPr algn="just">
                <a:lnSpc>
                  <a:spcPct val="150000"/>
                </a:lnSpc>
              </a:pPr>
              <a:r>
                <a:rPr lang="zh-CN" altLang="en-US" sz="1600" spc="100" dirty="0">
                  <a:solidFill>
                    <a:schemeClr val="bg1"/>
                  </a:solidFill>
                  <a:cs typeface="+mn-ea"/>
                  <a:sym typeface="+mn-lt"/>
                </a:rPr>
                <a:t>应顺肝之性，助益脾气</a:t>
              </a:r>
              <a:endParaRPr lang="zh-CN" altLang="en-US" sz="1600" spc="100" dirty="0">
                <a:solidFill>
                  <a:schemeClr val="bg1"/>
                </a:solidFill>
                <a:cs typeface="+mn-ea"/>
                <a:sym typeface="+mn-lt"/>
              </a:endParaRPr>
            </a:p>
          </p:txBody>
        </p:sp>
      </p:grpSp>
      <p:cxnSp>
        <p:nvCxnSpPr>
          <p:cNvPr id="37" name="直接连接符 36"/>
          <p:cNvCxnSpPr/>
          <p:nvPr/>
        </p:nvCxnSpPr>
        <p:spPr>
          <a:xfrm>
            <a:off x="6102631" y="2492954"/>
            <a:ext cx="0" cy="3324279"/>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ppt_x"/>
                                          </p:val>
                                        </p:tav>
                                        <p:tav tm="100000">
                                          <p:val>
                                            <p:strVal val="#ppt_x"/>
                                          </p:val>
                                        </p:tav>
                                      </p:tavLst>
                                    </p:anim>
                                    <p:anim calcmode="lin" valueType="num">
                                      <p:cBhvr additive="base">
                                        <p:cTn id="20" dur="10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ppt_x"/>
                                          </p:val>
                                        </p:tav>
                                        <p:tav tm="100000">
                                          <p:val>
                                            <p:strVal val="#ppt_x"/>
                                          </p:val>
                                        </p:tav>
                                      </p:tavLst>
                                    </p:anim>
                                    <p:anim calcmode="lin" valueType="num">
                                      <p:cBhvr additive="base">
                                        <p:cTn id="28" dur="10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1000" fill="hold"/>
                                        <p:tgtEl>
                                          <p:spTgt spid="25"/>
                                        </p:tgtEl>
                                        <p:attrNameLst>
                                          <p:attrName>ppt_x</p:attrName>
                                        </p:attrNameLst>
                                      </p:cBhvr>
                                      <p:tavLst>
                                        <p:tav tm="0">
                                          <p:val>
                                            <p:strVal val="#ppt_x"/>
                                          </p:val>
                                        </p:tav>
                                        <p:tav tm="100000">
                                          <p:val>
                                            <p:strVal val="#ppt_x"/>
                                          </p:val>
                                        </p:tav>
                                      </p:tavLst>
                                    </p:anim>
                                    <p:anim calcmode="lin" valueType="num">
                                      <p:cBhvr additive="base">
                                        <p:cTn id="32" dur="10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000" fill="hold"/>
                                        <p:tgtEl>
                                          <p:spTgt spid="28"/>
                                        </p:tgtEl>
                                        <p:attrNameLst>
                                          <p:attrName>ppt_x</p:attrName>
                                        </p:attrNameLst>
                                      </p:cBhvr>
                                      <p:tavLst>
                                        <p:tav tm="0">
                                          <p:val>
                                            <p:strVal val="#ppt_x"/>
                                          </p:val>
                                        </p:tav>
                                        <p:tav tm="100000">
                                          <p:val>
                                            <p:strVal val="#ppt_x"/>
                                          </p:val>
                                        </p:tav>
                                      </p:tavLst>
                                    </p:anim>
                                    <p:anim calcmode="lin" valueType="num">
                                      <p:cBhvr additive="base">
                                        <p:cTn id="36" dur="10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1000" fill="hold"/>
                                        <p:tgtEl>
                                          <p:spTgt spid="31"/>
                                        </p:tgtEl>
                                        <p:attrNameLst>
                                          <p:attrName>ppt_x</p:attrName>
                                        </p:attrNameLst>
                                      </p:cBhvr>
                                      <p:tavLst>
                                        <p:tav tm="0">
                                          <p:val>
                                            <p:strVal val="#ppt_x"/>
                                          </p:val>
                                        </p:tav>
                                        <p:tav tm="100000">
                                          <p:val>
                                            <p:strVal val="#ppt_x"/>
                                          </p:val>
                                        </p:tav>
                                      </p:tavLst>
                                    </p:anim>
                                    <p:anim calcmode="lin" valueType="num">
                                      <p:cBhvr additive="base">
                                        <p:cTn id="40" dur="10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1000" fill="hold"/>
                                        <p:tgtEl>
                                          <p:spTgt spid="34"/>
                                        </p:tgtEl>
                                        <p:attrNameLst>
                                          <p:attrName>ppt_x</p:attrName>
                                        </p:attrNameLst>
                                      </p:cBhvr>
                                      <p:tavLst>
                                        <p:tav tm="0">
                                          <p:val>
                                            <p:strVal val="#ppt_x"/>
                                          </p:val>
                                        </p:tav>
                                        <p:tav tm="100000">
                                          <p:val>
                                            <p:strVal val="#ppt_x"/>
                                          </p:val>
                                        </p:tav>
                                      </p:tavLst>
                                    </p:anim>
                                    <p:anim calcmode="lin" valueType="num">
                                      <p:cBhvr additive="base">
                                        <p:cTn id="44" dur="1000" fill="hold"/>
                                        <p:tgtEl>
                                          <p:spTgt spid="34"/>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1000" fill="hold"/>
                                        <p:tgtEl>
                                          <p:spTgt spid="37"/>
                                        </p:tgtEl>
                                        <p:attrNameLst>
                                          <p:attrName>ppt_x</p:attrName>
                                        </p:attrNameLst>
                                      </p:cBhvr>
                                      <p:tavLst>
                                        <p:tav tm="0">
                                          <p:val>
                                            <p:strVal val="#ppt_x"/>
                                          </p:val>
                                        </p:tav>
                                        <p:tav tm="100000">
                                          <p:val>
                                            <p:strVal val="#ppt_x"/>
                                          </p:val>
                                        </p:tav>
                                      </p:tavLst>
                                    </p:anim>
                                    <p:anim calcmode="lin" valueType="num">
                                      <p:cBhvr additive="base">
                                        <p:cTn id="48" dur="10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惊蛰的节日渊源</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sp>
        <p:nvSpPr>
          <p:cNvPr id="5" name="文本框 4"/>
          <p:cNvSpPr txBox="1"/>
          <p:nvPr/>
        </p:nvSpPr>
        <p:spPr>
          <a:xfrm>
            <a:off x="1605660" y="2742498"/>
            <a:ext cx="3230185" cy="3000821"/>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二十四节气最初是依据“斗转星移”制定，北斗七星循环旋转，这斗转星移与自然节律变化有着密切的关系。现行是依据太阳黄经度数定节气，即在一个为</a:t>
            </a:r>
            <a:r>
              <a:rPr lang="en-US" altLang="zh-CN" sz="1400" spc="100" dirty="0">
                <a:solidFill>
                  <a:schemeClr val="bg1"/>
                </a:solidFill>
                <a:cs typeface="+mn-ea"/>
                <a:sym typeface="+mn-lt"/>
              </a:rPr>
              <a:t>360</a:t>
            </a:r>
            <a:r>
              <a:rPr lang="zh-CN" altLang="en-US" sz="1400" spc="100" dirty="0">
                <a:solidFill>
                  <a:schemeClr val="bg1"/>
                </a:solidFill>
                <a:cs typeface="+mn-ea"/>
                <a:sym typeface="+mn-lt"/>
              </a:rPr>
              <a:t>度圆周的“黄道”上划分为</a:t>
            </a:r>
            <a:r>
              <a:rPr lang="en-US" altLang="zh-CN" sz="1400" spc="100" dirty="0">
                <a:solidFill>
                  <a:schemeClr val="bg1"/>
                </a:solidFill>
                <a:cs typeface="+mn-ea"/>
                <a:sym typeface="+mn-lt"/>
              </a:rPr>
              <a:t>24</a:t>
            </a:r>
            <a:r>
              <a:rPr lang="zh-CN" altLang="en-US" sz="1400" spc="100" dirty="0">
                <a:solidFill>
                  <a:schemeClr val="bg1"/>
                </a:solidFill>
                <a:cs typeface="+mn-ea"/>
                <a:sym typeface="+mn-lt"/>
              </a:rPr>
              <a:t>等份，每</a:t>
            </a:r>
            <a:r>
              <a:rPr lang="en-US" altLang="zh-CN" sz="1400" spc="100" dirty="0">
                <a:solidFill>
                  <a:schemeClr val="bg1"/>
                </a:solidFill>
                <a:cs typeface="+mn-ea"/>
                <a:sym typeface="+mn-lt"/>
              </a:rPr>
              <a:t>15°</a:t>
            </a:r>
            <a:r>
              <a:rPr lang="zh-CN" altLang="en-US" sz="1400" spc="100" dirty="0">
                <a:solidFill>
                  <a:schemeClr val="bg1"/>
                </a:solidFill>
                <a:cs typeface="+mn-ea"/>
                <a:sym typeface="+mn-lt"/>
              </a:rPr>
              <a:t>一等份，以春分点为</a:t>
            </a:r>
            <a:r>
              <a:rPr lang="en-US" altLang="zh-CN" sz="1400" spc="100" dirty="0">
                <a:solidFill>
                  <a:schemeClr val="bg1"/>
                </a:solidFill>
                <a:cs typeface="+mn-ea"/>
                <a:sym typeface="+mn-lt"/>
              </a:rPr>
              <a:t>0</a:t>
            </a:r>
            <a:r>
              <a:rPr lang="zh-CN" altLang="en-US" sz="1400" spc="100" dirty="0">
                <a:solidFill>
                  <a:schemeClr val="bg1"/>
                </a:solidFill>
                <a:cs typeface="+mn-ea"/>
                <a:sym typeface="+mn-lt"/>
              </a:rPr>
              <a:t>度起点，按黄经度数编排。惊蛰反映的是自然生物受节律变化影响而出现萌发生长的现象。</a:t>
            </a:r>
            <a:endParaRPr lang="zh-CN" altLang="en-US" sz="1400" spc="100" dirty="0">
              <a:solidFill>
                <a:schemeClr val="bg1"/>
              </a:solidFill>
              <a:cs typeface="+mn-ea"/>
              <a:sym typeface="+mn-lt"/>
            </a:endParaRPr>
          </a:p>
        </p:txBody>
      </p:sp>
      <p:grpSp>
        <p:nvGrpSpPr>
          <p:cNvPr id="13" name="组合 12"/>
          <p:cNvGrpSpPr/>
          <p:nvPr/>
        </p:nvGrpSpPr>
        <p:grpSpPr>
          <a:xfrm>
            <a:off x="1233085" y="1356165"/>
            <a:ext cx="3781370" cy="4527035"/>
            <a:chOff x="597818" y="1034369"/>
            <a:chExt cx="3781370" cy="4527035"/>
          </a:xfrm>
        </p:grpSpPr>
        <p:sp>
          <p:nvSpPr>
            <p:cNvPr id="2" name="矩形 1"/>
            <p:cNvSpPr/>
            <p:nvPr/>
          </p:nvSpPr>
          <p:spPr>
            <a:xfrm>
              <a:off x="791785" y="1857676"/>
              <a:ext cx="3587403" cy="3703728"/>
            </a:xfrm>
            <a:prstGeom prst="rect">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3" name="矩形 2"/>
            <p:cNvSpPr/>
            <p:nvPr/>
          </p:nvSpPr>
          <p:spPr>
            <a:xfrm>
              <a:off x="914399" y="1732547"/>
              <a:ext cx="1549667" cy="5775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13620" t="20501" r="68878" b="62945"/>
            <a:stretch>
              <a:fillRect/>
            </a:stretch>
          </p:blipFill>
          <p:spPr>
            <a:xfrm flipH="1">
              <a:off x="597818" y="1034369"/>
              <a:ext cx="3162429" cy="1681833"/>
            </a:xfrm>
            <a:prstGeom prst="rect">
              <a:avLst/>
            </a:prstGeom>
          </p:spPr>
        </p:pic>
      </p:grpSp>
      <p:sp>
        <p:nvSpPr>
          <p:cNvPr id="17" name="文本框 16"/>
          <p:cNvSpPr txBox="1"/>
          <p:nvPr/>
        </p:nvSpPr>
        <p:spPr>
          <a:xfrm>
            <a:off x="7111311" y="2742498"/>
            <a:ext cx="3230185" cy="3000821"/>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西汉戴德</a:t>
            </a:r>
            <a:r>
              <a:rPr lang="en-US" altLang="zh-CN" sz="1400" spc="100" dirty="0">
                <a:solidFill>
                  <a:schemeClr val="bg1"/>
                </a:solidFill>
                <a:cs typeface="+mn-ea"/>
                <a:sym typeface="+mn-lt"/>
              </a:rPr>
              <a:t>《</a:t>
            </a:r>
            <a:r>
              <a:rPr lang="zh-CN" altLang="en-US" sz="1400" spc="100" dirty="0">
                <a:solidFill>
                  <a:schemeClr val="bg1"/>
                </a:solidFill>
                <a:cs typeface="+mn-ea"/>
                <a:sym typeface="+mn-lt"/>
              </a:rPr>
              <a:t>大戴礼记</a:t>
            </a:r>
            <a:r>
              <a:rPr lang="en-US" altLang="zh-CN" sz="1400" spc="100" dirty="0">
                <a:solidFill>
                  <a:schemeClr val="bg1"/>
                </a:solidFill>
                <a:cs typeface="+mn-ea"/>
                <a:sym typeface="+mn-lt"/>
              </a:rPr>
              <a:t>·</a:t>
            </a:r>
            <a:r>
              <a:rPr lang="zh-CN" altLang="en-US" sz="1400" spc="100" dirty="0">
                <a:solidFill>
                  <a:schemeClr val="bg1"/>
                </a:solidFill>
                <a:cs typeface="+mn-ea"/>
                <a:sym typeface="+mn-lt"/>
              </a:rPr>
              <a:t>夏小正</a:t>
            </a:r>
            <a:r>
              <a:rPr lang="en-US" altLang="zh-CN" sz="1400" spc="100" dirty="0">
                <a:solidFill>
                  <a:schemeClr val="bg1"/>
                </a:solidFill>
                <a:cs typeface="+mn-ea"/>
                <a:sym typeface="+mn-lt"/>
              </a:rPr>
              <a:t>》</a:t>
            </a:r>
            <a:r>
              <a:rPr lang="zh-CN" altLang="en-US" sz="1400" spc="100" dirty="0">
                <a:solidFill>
                  <a:schemeClr val="bg1"/>
                </a:solidFill>
                <a:cs typeface="+mn-ea"/>
                <a:sym typeface="+mn-lt"/>
              </a:rPr>
              <a:t>曰：正月启蛰，言发蛰也。万物出乎震，震为雷，故曰惊蛰。是蛰虫惊而出走矣。元代吴澄</a:t>
            </a:r>
            <a:r>
              <a:rPr lang="en-US" altLang="zh-CN" sz="1400" spc="100" dirty="0">
                <a:solidFill>
                  <a:schemeClr val="bg1"/>
                </a:solidFill>
                <a:cs typeface="+mn-ea"/>
                <a:sym typeface="+mn-lt"/>
              </a:rPr>
              <a:t>《</a:t>
            </a:r>
            <a:r>
              <a:rPr lang="zh-CN" altLang="en-US" sz="1400" spc="100" dirty="0">
                <a:solidFill>
                  <a:schemeClr val="bg1"/>
                </a:solidFill>
                <a:cs typeface="+mn-ea"/>
                <a:sym typeface="+mn-lt"/>
              </a:rPr>
              <a:t>月令七十二候集解</a:t>
            </a:r>
            <a:r>
              <a:rPr lang="en-US" altLang="zh-CN" sz="1400" spc="100" dirty="0">
                <a:solidFill>
                  <a:schemeClr val="bg1"/>
                </a:solidFill>
                <a:cs typeface="+mn-ea"/>
                <a:sym typeface="+mn-lt"/>
              </a:rPr>
              <a:t>》</a:t>
            </a:r>
            <a:r>
              <a:rPr lang="zh-CN" altLang="en-US" sz="1400" spc="100" dirty="0">
                <a:solidFill>
                  <a:schemeClr val="bg1"/>
                </a:solidFill>
                <a:cs typeface="+mn-ea"/>
                <a:sym typeface="+mn-lt"/>
              </a:rPr>
              <a:t>：“二月节</a:t>
            </a:r>
            <a:r>
              <a:rPr lang="en-US" altLang="zh-CN" sz="1400" spc="100" dirty="0">
                <a:solidFill>
                  <a:schemeClr val="bg1"/>
                </a:solidFill>
                <a:cs typeface="+mn-ea"/>
                <a:sym typeface="+mn-lt"/>
              </a:rPr>
              <a:t>……</a:t>
            </a:r>
            <a:r>
              <a:rPr lang="zh-CN" altLang="en-US" sz="1400" spc="100" dirty="0">
                <a:solidFill>
                  <a:schemeClr val="bg1"/>
                </a:solidFill>
                <a:cs typeface="+mn-ea"/>
                <a:sym typeface="+mn-lt"/>
              </a:rPr>
              <a:t>万物出乎震，震为雷，故曰惊蛰，是蛰虫惊而出走矣。”</a:t>
            </a:r>
            <a:r>
              <a:rPr lang="en-US" altLang="zh-CN" sz="1400" spc="100" dirty="0">
                <a:solidFill>
                  <a:schemeClr val="bg1"/>
                </a:solidFill>
                <a:cs typeface="+mn-ea"/>
                <a:sym typeface="+mn-lt"/>
              </a:rPr>
              <a:t>《</a:t>
            </a:r>
            <a:r>
              <a:rPr lang="zh-CN" altLang="en-US" sz="1400" spc="100" dirty="0">
                <a:solidFill>
                  <a:schemeClr val="bg1"/>
                </a:solidFill>
                <a:cs typeface="+mn-ea"/>
                <a:sym typeface="+mn-lt"/>
              </a:rPr>
              <a:t>月令七十二候集解</a:t>
            </a:r>
            <a:r>
              <a:rPr lang="en-US" altLang="zh-CN" sz="1400" spc="100" dirty="0">
                <a:solidFill>
                  <a:schemeClr val="bg1"/>
                </a:solidFill>
                <a:cs typeface="+mn-ea"/>
                <a:sym typeface="+mn-lt"/>
              </a:rPr>
              <a:t>》</a:t>
            </a:r>
            <a:r>
              <a:rPr lang="zh-CN" altLang="en-US" sz="1400" spc="100" dirty="0">
                <a:solidFill>
                  <a:schemeClr val="bg1"/>
                </a:solidFill>
                <a:cs typeface="+mn-ea"/>
                <a:sym typeface="+mn-lt"/>
              </a:rPr>
              <a:t>中说：“二月节，万物出乎震，震为雷，故曰惊蛰。是蛰虫惊而出走矣。</a:t>
            </a:r>
            <a:endParaRPr lang="zh-CN" altLang="en-US" sz="1400" spc="100" dirty="0">
              <a:solidFill>
                <a:schemeClr val="bg1"/>
              </a:solidFill>
              <a:cs typeface="+mn-ea"/>
              <a:sym typeface="+mn-lt"/>
            </a:endParaRPr>
          </a:p>
        </p:txBody>
      </p:sp>
      <p:grpSp>
        <p:nvGrpSpPr>
          <p:cNvPr id="18" name="组合 17"/>
          <p:cNvGrpSpPr/>
          <p:nvPr/>
        </p:nvGrpSpPr>
        <p:grpSpPr>
          <a:xfrm>
            <a:off x="6738736" y="1356165"/>
            <a:ext cx="3781370" cy="4527035"/>
            <a:chOff x="597818" y="1034369"/>
            <a:chExt cx="3781370" cy="4527035"/>
          </a:xfrm>
        </p:grpSpPr>
        <p:sp>
          <p:nvSpPr>
            <p:cNvPr id="19" name="矩形 18"/>
            <p:cNvSpPr/>
            <p:nvPr/>
          </p:nvSpPr>
          <p:spPr>
            <a:xfrm>
              <a:off x="791785" y="1857676"/>
              <a:ext cx="3587403" cy="3703728"/>
            </a:xfrm>
            <a:prstGeom prst="rect">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20" name="矩形 19"/>
            <p:cNvSpPr/>
            <p:nvPr/>
          </p:nvSpPr>
          <p:spPr>
            <a:xfrm>
              <a:off x="914399" y="1732547"/>
              <a:ext cx="1549667" cy="5775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l="13620" t="20501" r="68878" b="62945"/>
            <a:stretch>
              <a:fillRect/>
            </a:stretch>
          </p:blipFill>
          <p:spPr>
            <a:xfrm flipH="1">
              <a:off x="597818" y="1034369"/>
              <a:ext cx="3162429" cy="168183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惊蛰的节日渊源</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grpSp>
        <p:nvGrpSpPr>
          <p:cNvPr id="5" name="组合 4"/>
          <p:cNvGrpSpPr/>
          <p:nvPr/>
        </p:nvGrpSpPr>
        <p:grpSpPr>
          <a:xfrm>
            <a:off x="845919" y="3929600"/>
            <a:ext cx="1965039" cy="1126358"/>
            <a:chOff x="682289" y="4115170"/>
            <a:chExt cx="1965039" cy="1126358"/>
          </a:xfrm>
        </p:grpSpPr>
        <p:sp>
          <p:nvSpPr>
            <p:cNvPr id="6" name="文本框 5"/>
            <p:cNvSpPr txBox="1"/>
            <p:nvPr/>
          </p:nvSpPr>
          <p:spPr>
            <a:xfrm>
              <a:off x="682289" y="4540952"/>
              <a:ext cx="1965039" cy="700576"/>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惊蛰时节，春气萌动，大自然有了新的活力。</a:t>
              </a:r>
              <a:endParaRPr lang="zh-CN" altLang="en-US" sz="1400" spc="100" dirty="0">
                <a:solidFill>
                  <a:schemeClr val="bg1"/>
                </a:solidFill>
                <a:cs typeface="+mn-ea"/>
                <a:sym typeface="+mn-lt"/>
              </a:endParaRPr>
            </a:p>
          </p:txBody>
        </p:sp>
        <p:sp>
          <p:nvSpPr>
            <p:cNvPr id="7" name="矩形 6"/>
            <p:cNvSpPr/>
            <p:nvPr/>
          </p:nvSpPr>
          <p:spPr>
            <a:xfrm>
              <a:off x="836176" y="4115170"/>
              <a:ext cx="1107996" cy="461665"/>
            </a:xfrm>
            <a:prstGeom prst="rect">
              <a:avLst/>
            </a:prstGeom>
          </p:spPr>
          <p:txBody>
            <a:bodyPr wrap="none">
              <a:spAutoFit/>
            </a:bodyPr>
            <a:lstStyle/>
            <a:p>
              <a:pPr algn="just"/>
              <a:r>
                <a:rPr lang="zh-CN" altLang="en-US" sz="2400" b="1" dirty="0">
                  <a:solidFill>
                    <a:schemeClr val="bg1"/>
                  </a:solidFill>
                  <a:cs typeface="+mn-ea"/>
                  <a:sym typeface="+mn-lt"/>
                </a:rPr>
                <a:t>祭白虎</a:t>
              </a:r>
              <a:endParaRPr lang="zh-CN" altLang="en-US" sz="2400" b="1" dirty="0">
                <a:solidFill>
                  <a:schemeClr val="bg1"/>
                </a:solidFill>
                <a:cs typeface="+mn-ea"/>
                <a:sym typeface="+mn-lt"/>
              </a:endParaRPr>
            </a:p>
          </p:txBody>
        </p:sp>
      </p:grpSp>
      <p:grpSp>
        <p:nvGrpSpPr>
          <p:cNvPr id="8" name="组合 7"/>
          <p:cNvGrpSpPr/>
          <p:nvPr/>
        </p:nvGrpSpPr>
        <p:grpSpPr>
          <a:xfrm>
            <a:off x="3685128" y="3929600"/>
            <a:ext cx="1976498" cy="1810777"/>
            <a:chOff x="3244696" y="4115170"/>
            <a:chExt cx="1976498" cy="1810777"/>
          </a:xfrm>
        </p:grpSpPr>
        <p:sp>
          <p:nvSpPr>
            <p:cNvPr id="9" name="文本框 8"/>
            <p:cNvSpPr txBox="1"/>
            <p:nvPr/>
          </p:nvSpPr>
          <p:spPr>
            <a:xfrm>
              <a:off x="3256155" y="4540952"/>
              <a:ext cx="1965039" cy="1384995"/>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所谓“春雷惊百虫”，是指惊蛰时节，春雷始鸣，惊醒蛰伏于地下越冬的蛰虫。</a:t>
              </a:r>
              <a:endParaRPr lang="zh-CN" altLang="en-US" sz="1400" spc="100" dirty="0">
                <a:solidFill>
                  <a:schemeClr val="bg1"/>
                </a:solidFill>
                <a:cs typeface="+mn-ea"/>
                <a:sym typeface="+mn-lt"/>
              </a:endParaRPr>
            </a:p>
          </p:txBody>
        </p:sp>
        <p:sp>
          <p:nvSpPr>
            <p:cNvPr id="10" name="矩形 9"/>
            <p:cNvSpPr/>
            <p:nvPr/>
          </p:nvSpPr>
          <p:spPr>
            <a:xfrm>
              <a:off x="3244696" y="4115170"/>
              <a:ext cx="1723549" cy="461665"/>
            </a:xfrm>
            <a:prstGeom prst="rect">
              <a:avLst/>
            </a:prstGeom>
          </p:spPr>
          <p:txBody>
            <a:bodyPr wrap="none">
              <a:spAutoFit/>
            </a:bodyPr>
            <a:lstStyle/>
            <a:p>
              <a:pPr algn="just"/>
              <a:r>
                <a:rPr lang="zh-CN" altLang="en-US" sz="2400" b="1" dirty="0">
                  <a:solidFill>
                    <a:schemeClr val="bg1"/>
                  </a:solidFill>
                  <a:cs typeface="+mn-ea"/>
                  <a:sym typeface="+mn-lt"/>
                </a:rPr>
                <a:t>春雷惊百虫</a:t>
              </a:r>
              <a:endParaRPr lang="zh-CN" altLang="en-US" sz="2400" b="1" dirty="0">
                <a:solidFill>
                  <a:schemeClr val="bg1"/>
                </a:solidFill>
                <a:cs typeface="+mn-ea"/>
                <a:sym typeface="+mn-lt"/>
              </a:endParaRPr>
            </a:p>
          </p:txBody>
        </p:sp>
      </p:grpSp>
      <p:grpSp>
        <p:nvGrpSpPr>
          <p:cNvPr id="11" name="组合 10"/>
          <p:cNvGrpSpPr/>
          <p:nvPr/>
        </p:nvGrpSpPr>
        <p:grpSpPr>
          <a:xfrm>
            <a:off x="6535796" y="3929600"/>
            <a:ext cx="1965040" cy="1487611"/>
            <a:chOff x="5830020" y="4115170"/>
            <a:chExt cx="1965040" cy="1487611"/>
          </a:xfrm>
        </p:grpSpPr>
        <p:sp>
          <p:nvSpPr>
            <p:cNvPr id="12" name="文本框 11"/>
            <p:cNvSpPr txBox="1"/>
            <p:nvPr/>
          </p:nvSpPr>
          <p:spPr>
            <a:xfrm>
              <a:off x="5830021" y="4540952"/>
              <a:ext cx="1965039" cy="1061829"/>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惊蛰节气的标志性特征是春雷乍动、万物生机盎然。</a:t>
              </a:r>
              <a:endParaRPr lang="zh-CN" altLang="en-US" sz="1400" spc="100" dirty="0">
                <a:solidFill>
                  <a:schemeClr val="bg1"/>
                </a:solidFill>
                <a:cs typeface="+mn-ea"/>
                <a:sym typeface="+mn-lt"/>
              </a:endParaRPr>
            </a:p>
          </p:txBody>
        </p:sp>
        <p:sp>
          <p:nvSpPr>
            <p:cNvPr id="13" name="矩形 12"/>
            <p:cNvSpPr/>
            <p:nvPr/>
          </p:nvSpPr>
          <p:spPr>
            <a:xfrm>
              <a:off x="5830020" y="4115170"/>
              <a:ext cx="1415772" cy="461665"/>
            </a:xfrm>
            <a:prstGeom prst="rect">
              <a:avLst/>
            </a:prstGeom>
          </p:spPr>
          <p:txBody>
            <a:bodyPr wrap="none">
              <a:spAutoFit/>
            </a:bodyPr>
            <a:lstStyle/>
            <a:p>
              <a:pPr algn="just"/>
              <a:r>
                <a:rPr lang="zh-CN" altLang="en-US" sz="2400" b="1" dirty="0">
                  <a:solidFill>
                    <a:schemeClr val="bg1"/>
                  </a:solidFill>
                  <a:cs typeface="+mn-ea"/>
                  <a:sym typeface="+mn-lt"/>
                </a:rPr>
                <a:t>惊蛰节气</a:t>
              </a:r>
              <a:endParaRPr lang="zh-CN" altLang="en-US" sz="2400" b="1" dirty="0">
                <a:solidFill>
                  <a:schemeClr val="bg1"/>
                </a:solidFill>
                <a:cs typeface="+mn-ea"/>
                <a:sym typeface="+mn-lt"/>
              </a:endParaRPr>
            </a:p>
          </p:txBody>
        </p:sp>
      </p:grpSp>
      <p:grpSp>
        <p:nvGrpSpPr>
          <p:cNvPr id="14" name="组合 13"/>
          <p:cNvGrpSpPr/>
          <p:nvPr/>
        </p:nvGrpSpPr>
        <p:grpSpPr>
          <a:xfrm>
            <a:off x="9375007" y="3929600"/>
            <a:ext cx="2031284" cy="2133942"/>
            <a:chOff x="8337642" y="4115170"/>
            <a:chExt cx="2031284" cy="2133942"/>
          </a:xfrm>
        </p:grpSpPr>
        <p:sp>
          <p:nvSpPr>
            <p:cNvPr id="17" name="文本框 16"/>
            <p:cNvSpPr txBox="1"/>
            <p:nvPr/>
          </p:nvSpPr>
          <p:spPr>
            <a:xfrm>
              <a:off x="8403887" y="4540952"/>
              <a:ext cx="1965039" cy="1708160"/>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从我国各地自然物候、气候进程看，“惊蛰始雷”仅与我国南方部分地区的自然节律相吻合。</a:t>
              </a:r>
              <a:endParaRPr lang="zh-CN" altLang="en-US" sz="1400" spc="100" dirty="0">
                <a:solidFill>
                  <a:schemeClr val="bg1"/>
                </a:solidFill>
                <a:cs typeface="+mn-ea"/>
                <a:sym typeface="+mn-lt"/>
              </a:endParaRPr>
            </a:p>
          </p:txBody>
        </p:sp>
        <p:sp>
          <p:nvSpPr>
            <p:cNvPr id="18" name="矩形 17"/>
            <p:cNvSpPr/>
            <p:nvPr/>
          </p:nvSpPr>
          <p:spPr>
            <a:xfrm>
              <a:off x="8337642" y="4115170"/>
              <a:ext cx="1415772" cy="461665"/>
            </a:xfrm>
            <a:prstGeom prst="rect">
              <a:avLst/>
            </a:prstGeom>
          </p:spPr>
          <p:txBody>
            <a:bodyPr wrap="none">
              <a:spAutoFit/>
            </a:bodyPr>
            <a:lstStyle/>
            <a:p>
              <a:pPr algn="just"/>
              <a:r>
                <a:rPr lang="zh-CN" altLang="en-US" sz="2400" b="1" dirty="0">
                  <a:solidFill>
                    <a:schemeClr val="bg1"/>
                  </a:solidFill>
                  <a:cs typeface="+mn-ea"/>
                  <a:sym typeface="+mn-lt"/>
                </a:rPr>
                <a:t>自然物候</a:t>
              </a:r>
              <a:endParaRPr lang="zh-CN" altLang="en-US" sz="2400" b="1" dirty="0">
                <a:solidFill>
                  <a:schemeClr val="bg1"/>
                </a:solidFill>
                <a:cs typeface="+mn-ea"/>
                <a:sym typeface="+mn-lt"/>
              </a:endParaRPr>
            </a:p>
          </p:txBody>
        </p:sp>
      </p:grpSp>
      <p:sp>
        <p:nvSpPr>
          <p:cNvPr id="19" name="文本框 18"/>
          <p:cNvSpPr txBox="1"/>
          <p:nvPr/>
        </p:nvSpPr>
        <p:spPr>
          <a:xfrm>
            <a:off x="845917" y="1922296"/>
            <a:ext cx="9404989" cy="1384995"/>
          </a:xfrm>
          <a:prstGeom prst="rect">
            <a:avLst/>
          </a:prstGeom>
          <a:noFill/>
        </p:spPr>
        <p:txBody>
          <a:bodyPr wrap="square" rtlCol="0">
            <a:spAutoFit/>
          </a:bodyPr>
          <a:lstStyle/>
          <a:p>
            <a:pPr algn="just">
              <a:lnSpc>
                <a:spcPct val="150000"/>
              </a:lnSpc>
            </a:pPr>
            <a:r>
              <a:rPr lang="zh-CN" altLang="en-US" sz="1400" spc="100" dirty="0">
                <a:solidFill>
                  <a:schemeClr val="bg1"/>
                </a:solidFill>
                <a:cs typeface="+mn-ea"/>
                <a:sym typeface="+mn-lt"/>
              </a:rPr>
              <a:t>惊蛰，为干支历卯月的起始；卯，仲春之月，卦在震位，万物出乎震，乃生发之象。一岁十二个月建，每个月建对应一卦，卯月（含惊蛰和春分两个节气）对应的是雷天大壮一卦；大壮卦的卦象就是天上开始打雷了，雷在天上响，非常形象。“卯”，冒也，万物冒地而出，代表着生机；所以卯月（二月）也是万物能量迸发的月份，一年春耕自此开始。</a:t>
            </a:r>
            <a:endParaRPr lang="zh-CN" altLang="en-US" sz="1400" spc="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ppt_x"/>
                                          </p:val>
                                        </p:tav>
                                        <p:tav tm="100000">
                                          <p:val>
                                            <p:strVal val="#ppt_x"/>
                                          </p:val>
                                        </p:tav>
                                      </p:tavLst>
                                    </p:anim>
                                    <p:anim calcmode="lin" valueType="num">
                                      <p:cBhvr additive="base">
                                        <p:cTn id="8" dur="10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ppt_x"/>
                                          </p:val>
                                        </p:tav>
                                        <p:tav tm="100000">
                                          <p:val>
                                            <p:strVal val="#ppt_x"/>
                                          </p:val>
                                        </p:tav>
                                      </p:tavLst>
                                    </p:anim>
                                    <p:anim calcmode="lin" valueType="num">
                                      <p:cBhvr additive="base">
                                        <p:cTn id="24"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20897" t="21652" r="65524" b="63748"/>
          <a:stretch>
            <a:fillRect/>
          </a:stretch>
        </p:blipFill>
        <p:spPr>
          <a:xfrm>
            <a:off x="3560212" y="1748019"/>
            <a:ext cx="2403465" cy="1452830"/>
          </a:xfrm>
          <a:prstGeom prst="rect">
            <a:avLst/>
          </a:prstGeom>
        </p:spPr>
      </p:pic>
      <p:sp>
        <p:nvSpPr>
          <p:cNvPr id="23" name="文本框 22"/>
          <p:cNvSpPr txBox="1"/>
          <p:nvPr/>
        </p:nvSpPr>
        <p:spPr>
          <a:xfrm>
            <a:off x="3265559" y="3485812"/>
            <a:ext cx="5604874" cy="830997"/>
          </a:xfrm>
          <a:prstGeom prst="rect">
            <a:avLst/>
          </a:prstGeom>
          <a:noFill/>
        </p:spPr>
        <p:txBody>
          <a:bodyPr wrap="square" rtlCol="0">
            <a:spAutoFit/>
          </a:bodyPr>
          <a:lstStyle/>
          <a:p>
            <a:pPr algn="dist"/>
            <a:r>
              <a:rPr lang="zh-CN" altLang="en-US" sz="4800" b="1" dirty="0">
                <a:solidFill>
                  <a:schemeClr val="bg1"/>
                </a:solidFill>
                <a:effectLst>
                  <a:outerShdw blurRad="63500" sx="102000" sy="102000" algn="ctr" rotWithShape="0">
                    <a:prstClr val="black">
                      <a:alpha val="40000"/>
                    </a:prstClr>
                  </a:outerShdw>
                </a:effectLst>
                <a:cs typeface="+mn-ea"/>
                <a:sym typeface="+mn-lt"/>
              </a:rPr>
              <a:t>惊蛰的习俗内容</a:t>
            </a:r>
            <a:endParaRPr lang="zh-CN" altLang="en-US" sz="4800" b="1" dirty="0">
              <a:solidFill>
                <a:schemeClr val="bg1"/>
              </a:solidFill>
              <a:effectLst>
                <a:outerShdw blurRad="63500" sx="102000" sy="102000" algn="ctr" rotWithShape="0">
                  <a:prstClr val="black">
                    <a:alpha val="40000"/>
                  </a:prstClr>
                </a:outerShdw>
              </a:effectLst>
              <a:cs typeface="+mn-ea"/>
              <a:sym typeface="+mn-lt"/>
            </a:endParaRPr>
          </a:p>
        </p:txBody>
      </p:sp>
      <p:sp>
        <p:nvSpPr>
          <p:cNvPr id="24" name="文本框 23"/>
          <p:cNvSpPr txBox="1"/>
          <p:nvPr/>
        </p:nvSpPr>
        <p:spPr>
          <a:xfrm>
            <a:off x="4405686" y="2164516"/>
            <a:ext cx="3380628" cy="923330"/>
          </a:xfrm>
          <a:prstGeom prst="rect">
            <a:avLst/>
          </a:prstGeom>
          <a:noFill/>
        </p:spPr>
        <p:txBody>
          <a:bodyPr wrap="square" rtlCol="0">
            <a:spAutoFit/>
          </a:bodyPr>
          <a:lstStyle/>
          <a:p>
            <a:pPr algn="ctr"/>
            <a:r>
              <a:rPr lang="zh-CN" altLang="en-US" sz="5400" b="1" dirty="0">
                <a:solidFill>
                  <a:schemeClr val="bg1"/>
                </a:solidFill>
                <a:effectLst>
                  <a:outerShdw blurRad="63500" sx="102000" sy="102000" algn="ctr" rotWithShape="0">
                    <a:prstClr val="black">
                      <a:alpha val="40000"/>
                    </a:prstClr>
                  </a:outerShdw>
                </a:effectLst>
                <a:cs typeface="+mn-ea"/>
                <a:sym typeface="+mn-lt"/>
              </a:rPr>
              <a:t>第二部分</a:t>
            </a:r>
            <a:endParaRPr lang="zh-CN" altLang="en-US" sz="4400" b="1" dirty="0">
              <a:solidFill>
                <a:schemeClr val="bg1"/>
              </a:solidFill>
              <a:effectLst>
                <a:outerShdw blurRad="63500" sx="102000" sy="102000" algn="ctr" rotWithShape="0">
                  <a:prstClr val="black">
                    <a:alpha val="40000"/>
                  </a:prstClr>
                </a:outerShdw>
              </a:effectLst>
              <a:cs typeface="+mn-ea"/>
              <a:sym typeface="+mn-lt"/>
            </a:endParaRPr>
          </a:p>
        </p:txBody>
      </p:sp>
      <p:grpSp>
        <p:nvGrpSpPr>
          <p:cNvPr id="26" name="组合 25"/>
          <p:cNvGrpSpPr/>
          <p:nvPr/>
        </p:nvGrpSpPr>
        <p:grpSpPr>
          <a:xfrm>
            <a:off x="4761945" y="6189959"/>
            <a:ext cx="2668109" cy="338555"/>
            <a:chOff x="4761945" y="6215860"/>
            <a:chExt cx="2668109" cy="338555"/>
          </a:xfrm>
        </p:grpSpPr>
        <p:grpSp>
          <p:nvGrpSpPr>
            <p:cNvPr id="27" name="组合 26"/>
            <p:cNvGrpSpPr/>
            <p:nvPr/>
          </p:nvGrpSpPr>
          <p:grpSpPr>
            <a:xfrm>
              <a:off x="4761945" y="6215860"/>
              <a:ext cx="2668109" cy="338555"/>
              <a:chOff x="4470554" y="6215860"/>
              <a:chExt cx="3250890" cy="338555"/>
            </a:xfrm>
          </p:grpSpPr>
          <p:sp>
            <p:nvSpPr>
              <p:cNvPr id="30" name="矩形 29"/>
              <p:cNvSpPr/>
              <p:nvPr/>
            </p:nvSpPr>
            <p:spPr>
              <a:xfrm>
                <a:off x="6106463" y="6215860"/>
                <a:ext cx="1614981" cy="3385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4470554" y="6215860"/>
                <a:ext cx="3250890" cy="3385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文本框 27"/>
            <p:cNvSpPr txBox="1"/>
            <p:nvPr/>
          </p:nvSpPr>
          <p:spPr>
            <a:xfrm>
              <a:off x="4798537"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二十四节气</a:t>
              </a:r>
              <a:endParaRPr lang="zh-CN" altLang="en-US" sz="1400" dirty="0">
                <a:solidFill>
                  <a:schemeClr val="bg1"/>
                </a:solidFill>
                <a:cs typeface="+mn-ea"/>
                <a:sym typeface="+mn-lt"/>
              </a:endParaRPr>
            </a:p>
          </p:txBody>
        </p:sp>
        <p:sp>
          <p:nvSpPr>
            <p:cNvPr id="29" name="文本框 28"/>
            <p:cNvSpPr txBox="1"/>
            <p:nvPr/>
          </p:nvSpPr>
          <p:spPr>
            <a:xfrm>
              <a:off x="6131591" y="6231248"/>
              <a:ext cx="1269460" cy="307777"/>
            </a:xfrm>
            <a:prstGeom prst="rect">
              <a:avLst/>
            </a:prstGeom>
            <a:noFill/>
          </p:spPr>
          <p:txBody>
            <a:bodyPr vert="horz" wrap="square" rtlCol="0">
              <a:spAutoFit/>
            </a:bodyPr>
            <a:lstStyle/>
            <a:p>
              <a:pPr algn="ctr"/>
              <a:r>
                <a:rPr lang="zh-CN" altLang="en-US" sz="1400" dirty="0">
                  <a:solidFill>
                    <a:schemeClr val="bg1"/>
                  </a:solidFill>
                  <a:cs typeface="+mn-ea"/>
                  <a:sym typeface="+mn-lt"/>
                </a:rPr>
                <a:t>汇报人</a:t>
              </a:r>
              <a:endParaRPr lang="zh-CN" altLang="en-US" sz="1400" dirty="0">
                <a:solidFill>
                  <a:schemeClr val="bg1"/>
                </a:solidFill>
                <a:cs typeface="+mn-ea"/>
                <a:sym typeface="+mn-lt"/>
              </a:endParaRPr>
            </a:p>
          </p:txBody>
        </p:sp>
      </p:gr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064" y="242904"/>
            <a:ext cx="945873" cy="5795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725697" y="357601"/>
            <a:ext cx="2740605" cy="747390"/>
            <a:chOff x="3265559" y="3485812"/>
            <a:chExt cx="2740605" cy="747390"/>
          </a:xfrm>
        </p:grpSpPr>
        <p:sp>
          <p:nvSpPr>
            <p:cNvPr id="15" name="文本框 14"/>
            <p:cNvSpPr txBox="1"/>
            <p:nvPr/>
          </p:nvSpPr>
          <p:spPr>
            <a:xfrm>
              <a:off x="3265559" y="3485812"/>
              <a:ext cx="2740605" cy="523220"/>
            </a:xfrm>
            <a:prstGeom prst="rect">
              <a:avLst/>
            </a:prstGeom>
            <a:noFill/>
          </p:spPr>
          <p:txBody>
            <a:bodyPr wrap="square" rtlCol="0">
              <a:spAutoFit/>
            </a:bodyPr>
            <a:lstStyle/>
            <a:p>
              <a:pPr algn="dist"/>
              <a:r>
                <a:rPr lang="zh-CN" altLang="en-US" sz="2800" b="1" dirty="0">
                  <a:solidFill>
                    <a:schemeClr val="bg1"/>
                  </a:solidFill>
                  <a:effectLst>
                    <a:outerShdw blurRad="63500" sx="102000" sy="102000" algn="ctr" rotWithShape="0">
                      <a:prstClr val="black">
                        <a:alpha val="40000"/>
                      </a:prstClr>
                    </a:outerShdw>
                  </a:effectLst>
                  <a:cs typeface="+mn-ea"/>
                  <a:sym typeface="+mn-lt"/>
                </a:rPr>
                <a:t>惊蛰的习俗内容</a:t>
              </a:r>
              <a:endParaRPr lang="zh-CN" altLang="en-US" sz="2800" b="1" dirty="0">
                <a:solidFill>
                  <a:schemeClr val="bg1"/>
                </a:solidFill>
                <a:effectLst>
                  <a:outerShdw blurRad="63500" sx="102000" sy="102000" algn="ctr" rotWithShape="0">
                    <a:prstClr val="black">
                      <a:alpha val="40000"/>
                    </a:prstClr>
                  </a:outerShdw>
                </a:effectLst>
                <a:cs typeface="+mn-ea"/>
                <a:sym typeface="+mn-lt"/>
              </a:endParaRPr>
            </a:p>
          </p:txBody>
        </p:sp>
        <p:sp>
          <p:nvSpPr>
            <p:cNvPr id="16" name="文本框 15"/>
            <p:cNvSpPr txBox="1"/>
            <p:nvPr/>
          </p:nvSpPr>
          <p:spPr>
            <a:xfrm>
              <a:off x="3265559" y="3956203"/>
              <a:ext cx="2740605" cy="276999"/>
            </a:xfrm>
            <a:prstGeom prst="rect">
              <a:avLst/>
            </a:prstGeom>
            <a:noFill/>
          </p:spPr>
          <p:txBody>
            <a:bodyPr wrap="square" rtlCol="0">
              <a:spAutoFit/>
            </a:bodyPr>
            <a:lstStyle/>
            <a:p>
              <a:pPr algn="dist"/>
              <a:r>
                <a:rPr lang="en-US" altLang="zh-CN" sz="1200" dirty="0">
                  <a:solidFill>
                    <a:schemeClr val="bg1"/>
                  </a:solidFill>
                  <a:cs typeface="+mn-ea"/>
                  <a:sym typeface="+mn-lt"/>
                </a:rPr>
                <a:t>NIAN DU GONG ZUO GAN SHU</a:t>
              </a:r>
              <a:endParaRPr lang="zh-CN" altLang="en-US" sz="1200" dirty="0">
                <a:solidFill>
                  <a:schemeClr val="bg1"/>
                </a:solidFill>
                <a:cs typeface="+mn-ea"/>
                <a:sym typeface="+mn-lt"/>
              </a:endParaRPr>
            </a:p>
          </p:txBody>
        </p:sp>
      </p:grpSp>
      <p:grpSp>
        <p:nvGrpSpPr>
          <p:cNvPr id="3" name="组合 2"/>
          <p:cNvGrpSpPr/>
          <p:nvPr/>
        </p:nvGrpSpPr>
        <p:grpSpPr>
          <a:xfrm>
            <a:off x="1790300" y="2179472"/>
            <a:ext cx="3416661" cy="1249528"/>
            <a:chOff x="1597794" y="2112095"/>
            <a:chExt cx="3416661" cy="1249528"/>
          </a:xfrm>
        </p:grpSpPr>
        <p:grpSp>
          <p:nvGrpSpPr>
            <p:cNvPr id="2" name="组合 1"/>
            <p:cNvGrpSpPr/>
            <p:nvPr/>
          </p:nvGrpSpPr>
          <p:grpSpPr>
            <a:xfrm>
              <a:off x="1942930" y="2375821"/>
              <a:ext cx="2726388" cy="722077"/>
              <a:chOff x="1406342" y="2847383"/>
              <a:chExt cx="2726388" cy="722077"/>
            </a:xfrm>
          </p:grpSpPr>
          <p:sp>
            <p:nvSpPr>
              <p:cNvPr id="5" name="矩形 4"/>
              <p:cNvSpPr/>
              <p:nvPr/>
            </p:nvSpPr>
            <p:spPr>
              <a:xfrm>
                <a:off x="1787936" y="2847383"/>
                <a:ext cx="1980029" cy="523220"/>
              </a:xfrm>
              <a:prstGeom prst="rect">
                <a:avLst/>
              </a:prstGeom>
            </p:spPr>
            <p:txBody>
              <a:bodyPr wrap="none" anchor="ctr" anchorCtr="1">
                <a:noAutofit/>
              </a:bodyPr>
              <a:lstStyle/>
              <a:p>
                <a:pPr algn="just"/>
                <a:r>
                  <a:rPr lang="zh-CN" altLang="en-US" sz="2800" b="1" dirty="0">
                    <a:solidFill>
                      <a:schemeClr val="bg1"/>
                    </a:solidFill>
                    <a:cs typeface="+mn-ea"/>
                    <a:sym typeface="+mn-lt"/>
                  </a:rPr>
                  <a:t>吃梨</a:t>
                </a:r>
                <a:endParaRPr lang="zh-CN" altLang="en-US" sz="2800" b="1" dirty="0">
                  <a:solidFill>
                    <a:schemeClr val="bg1"/>
                  </a:solidFill>
                  <a:cs typeface="+mn-ea"/>
                  <a:sym typeface="+mn-lt"/>
                </a:endParaRPr>
              </a:p>
            </p:txBody>
          </p:sp>
          <p:sp>
            <p:nvSpPr>
              <p:cNvPr id="6" name="文本框 5"/>
              <p:cNvSpPr txBox="1"/>
              <p:nvPr/>
            </p:nvSpPr>
            <p:spPr>
              <a:xfrm>
                <a:off x="1406342" y="3307850"/>
                <a:ext cx="2726388" cy="261610"/>
              </a:xfrm>
              <a:prstGeom prst="rect">
                <a:avLst/>
              </a:prstGeom>
              <a:noFill/>
            </p:spPr>
            <p:txBody>
              <a:bodyPr wrap="square">
                <a:spAutoFit/>
              </a:bodyPr>
              <a:lstStyle/>
              <a:p>
                <a:pPr algn="dist"/>
                <a:r>
                  <a:rPr lang="en-US" altLang="zh-CN" sz="1100" dirty="0">
                    <a:solidFill>
                      <a:schemeClr val="bg1"/>
                    </a:solidFill>
                    <a:cs typeface="+mn-ea"/>
                    <a:sym typeface="+mn-lt"/>
                  </a:rPr>
                  <a:t>JIN ZE DE JIE RI YUAN </a:t>
                </a:r>
                <a:r>
                  <a:rPr lang="en-US" altLang="zh-CN" sz="1100" dirty="0" err="1">
                    <a:solidFill>
                      <a:schemeClr val="bg1"/>
                    </a:solidFill>
                    <a:cs typeface="+mn-ea"/>
                    <a:sym typeface="+mn-lt"/>
                  </a:rPr>
                  <a:t>YUAN</a:t>
                </a:r>
                <a:endParaRPr lang="en-US" altLang="zh-CN" sz="1100" dirty="0">
                  <a:solidFill>
                    <a:schemeClr val="bg1"/>
                  </a:solidFill>
                  <a:cs typeface="+mn-ea"/>
                  <a:sym typeface="+mn-lt"/>
                </a:endParaRPr>
              </a:p>
            </p:txBody>
          </p:sp>
        </p:grpSp>
        <p:sp>
          <p:nvSpPr>
            <p:cNvPr id="8" name="矩形 7"/>
            <p:cNvSpPr/>
            <p:nvPr/>
          </p:nvSpPr>
          <p:spPr>
            <a:xfrm>
              <a:off x="1597794" y="2112095"/>
              <a:ext cx="3416661" cy="1249528"/>
            </a:xfrm>
            <a:prstGeom prst="rect">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 name="组合 9"/>
          <p:cNvGrpSpPr/>
          <p:nvPr/>
        </p:nvGrpSpPr>
        <p:grpSpPr>
          <a:xfrm>
            <a:off x="7113070" y="2179472"/>
            <a:ext cx="3416661" cy="1249528"/>
            <a:chOff x="1597794" y="2112095"/>
            <a:chExt cx="3416661" cy="1249528"/>
          </a:xfrm>
        </p:grpSpPr>
        <p:grpSp>
          <p:nvGrpSpPr>
            <p:cNvPr id="11" name="组合 10"/>
            <p:cNvGrpSpPr/>
            <p:nvPr/>
          </p:nvGrpSpPr>
          <p:grpSpPr>
            <a:xfrm>
              <a:off x="1942930" y="2375821"/>
              <a:ext cx="2726388" cy="722077"/>
              <a:chOff x="1406342" y="2847383"/>
              <a:chExt cx="2726388" cy="722077"/>
            </a:xfrm>
          </p:grpSpPr>
          <p:sp>
            <p:nvSpPr>
              <p:cNvPr id="13" name="矩形 12"/>
              <p:cNvSpPr/>
              <p:nvPr/>
            </p:nvSpPr>
            <p:spPr>
              <a:xfrm>
                <a:off x="1787936" y="2847383"/>
                <a:ext cx="1980029" cy="523220"/>
              </a:xfrm>
              <a:prstGeom prst="rect">
                <a:avLst/>
              </a:prstGeom>
            </p:spPr>
            <p:txBody>
              <a:bodyPr wrap="none" anchor="ctr" anchorCtr="1">
                <a:noAutofit/>
              </a:bodyPr>
              <a:lstStyle/>
              <a:p>
                <a:pPr algn="just"/>
                <a:r>
                  <a:rPr lang="zh-CN" altLang="en-US" sz="2800" b="1" dirty="0">
                    <a:solidFill>
                      <a:schemeClr val="bg1"/>
                    </a:solidFill>
                    <a:cs typeface="+mn-ea"/>
                    <a:sym typeface="+mn-lt"/>
                  </a:rPr>
                  <a:t>蒙鼓皮</a:t>
                </a:r>
                <a:endParaRPr lang="zh-CN" altLang="en-US" sz="2800" b="1" dirty="0">
                  <a:solidFill>
                    <a:schemeClr val="bg1"/>
                  </a:solidFill>
                  <a:cs typeface="+mn-ea"/>
                  <a:sym typeface="+mn-lt"/>
                </a:endParaRPr>
              </a:p>
            </p:txBody>
          </p:sp>
          <p:sp>
            <p:nvSpPr>
              <p:cNvPr id="14" name="文本框 13"/>
              <p:cNvSpPr txBox="1"/>
              <p:nvPr/>
            </p:nvSpPr>
            <p:spPr>
              <a:xfrm>
                <a:off x="1406342" y="3307850"/>
                <a:ext cx="2726388" cy="261610"/>
              </a:xfrm>
              <a:prstGeom prst="rect">
                <a:avLst/>
              </a:prstGeom>
              <a:noFill/>
            </p:spPr>
            <p:txBody>
              <a:bodyPr wrap="square">
                <a:spAutoFit/>
              </a:bodyPr>
              <a:lstStyle/>
              <a:p>
                <a:pPr algn="dist"/>
                <a:r>
                  <a:rPr lang="en-US" altLang="zh-CN" sz="1100" dirty="0">
                    <a:solidFill>
                      <a:schemeClr val="bg1"/>
                    </a:solidFill>
                    <a:cs typeface="+mn-ea"/>
                    <a:sym typeface="+mn-lt"/>
                  </a:rPr>
                  <a:t>JIN ZE DE JIE RI YUAN </a:t>
                </a:r>
                <a:r>
                  <a:rPr lang="en-US" altLang="zh-CN" sz="1100" dirty="0" err="1">
                    <a:solidFill>
                      <a:schemeClr val="bg1"/>
                    </a:solidFill>
                    <a:cs typeface="+mn-ea"/>
                    <a:sym typeface="+mn-lt"/>
                  </a:rPr>
                  <a:t>YUAN</a:t>
                </a:r>
                <a:endParaRPr lang="en-US" altLang="zh-CN" sz="1100" dirty="0">
                  <a:solidFill>
                    <a:schemeClr val="bg1"/>
                  </a:solidFill>
                  <a:cs typeface="+mn-ea"/>
                  <a:sym typeface="+mn-lt"/>
                </a:endParaRPr>
              </a:p>
            </p:txBody>
          </p:sp>
        </p:grpSp>
        <p:sp>
          <p:nvSpPr>
            <p:cNvPr id="12" name="矩形 11"/>
            <p:cNvSpPr/>
            <p:nvPr/>
          </p:nvSpPr>
          <p:spPr>
            <a:xfrm>
              <a:off x="1597794" y="2112095"/>
              <a:ext cx="3416661" cy="1249528"/>
            </a:xfrm>
            <a:prstGeom prst="rect">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a:off x="1790300" y="4114150"/>
            <a:ext cx="3416661" cy="1249528"/>
            <a:chOff x="1597794" y="2112095"/>
            <a:chExt cx="3416661" cy="1249528"/>
          </a:xfrm>
        </p:grpSpPr>
        <p:grpSp>
          <p:nvGrpSpPr>
            <p:cNvPr id="18" name="组合 17"/>
            <p:cNvGrpSpPr/>
            <p:nvPr/>
          </p:nvGrpSpPr>
          <p:grpSpPr>
            <a:xfrm>
              <a:off x="1942930" y="2375821"/>
              <a:ext cx="2726388" cy="722077"/>
              <a:chOff x="1406342" y="2847383"/>
              <a:chExt cx="2726388" cy="722077"/>
            </a:xfrm>
          </p:grpSpPr>
          <p:sp>
            <p:nvSpPr>
              <p:cNvPr id="20" name="矩形 19"/>
              <p:cNvSpPr/>
              <p:nvPr/>
            </p:nvSpPr>
            <p:spPr>
              <a:xfrm>
                <a:off x="1787936" y="2847383"/>
                <a:ext cx="1980029" cy="523220"/>
              </a:xfrm>
              <a:prstGeom prst="rect">
                <a:avLst/>
              </a:prstGeom>
            </p:spPr>
            <p:txBody>
              <a:bodyPr wrap="none" anchor="ctr" anchorCtr="1">
                <a:noAutofit/>
              </a:bodyPr>
              <a:lstStyle/>
              <a:p>
                <a:pPr algn="just"/>
                <a:r>
                  <a:rPr lang="zh-CN" altLang="en-US" sz="2800" b="1" dirty="0">
                    <a:solidFill>
                      <a:schemeClr val="bg1"/>
                    </a:solidFill>
                    <a:cs typeface="+mn-ea"/>
                    <a:sym typeface="+mn-lt"/>
                  </a:rPr>
                  <a:t>打小人</a:t>
                </a:r>
                <a:endParaRPr lang="zh-CN" altLang="en-US" sz="2800" b="1" dirty="0">
                  <a:solidFill>
                    <a:schemeClr val="bg1"/>
                  </a:solidFill>
                  <a:cs typeface="+mn-ea"/>
                  <a:sym typeface="+mn-lt"/>
                </a:endParaRPr>
              </a:p>
            </p:txBody>
          </p:sp>
          <p:sp>
            <p:nvSpPr>
              <p:cNvPr id="21" name="文本框 20"/>
              <p:cNvSpPr txBox="1"/>
              <p:nvPr/>
            </p:nvSpPr>
            <p:spPr>
              <a:xfrm>
                <a:off x="1406342" y="3307850"/>
                <a:ext cx="2726388" cy="261610"/>
              </a:xfrm>
              <a:prstGeom prst="rect">
                <a:avLst/>
              </a:prstGeom>
              <a:noFill/>
            </p:spPr>
            <p:txBody>
              <a:bodyPr wrap="square">
                <a:spAutoFit/>
              </a:bodyPr>
              <a:lstStyle/>
              <a:p>
                <a:pPr algn="dist"/>
                <a:r>
                  <a:rPr lang="en-US" altLang="zh-CN" sz="1100" dirty="0">
                    <a:solidFill>
                      <a:schemeClr val="bg1"/>
                    </a:solidFill>
                    <a:cs typeface="+mn-ea"/>
                    <a:sym typeface="+mn-lt"/>
                  </a:rPr>
                  <a:t>JIN ZE DE JIE RI YUAN </a:t>
                </a:r>
                <a:r>
                  <a:rPr lang="en-US" altLang="zh-CN" sz="1100" dirty="0" err="1">
                    <a:solidFill>
                      <a:schemeClr val="bg1"/>
                    </a:solidFill>
                    <a:cs typeface="+mn-ea"/>
                    <a:sym typeface="+mn-lt"/>
                  </a:rPr>
                  <a:t>YUAN</a:t>
                </a:r>
                <a:endParaRPr lang="en-US" altLang="zh-CN" sz="1100" dirty="0">
                  <a:solidFill>
                    <a:schemeClr val="bg1"/>
                  </a:solidFill>
                  <a:cs typeface="+mn-ea"/>
                  <a:sym typeface="+mn-lt"/>
                </a:endParaRPr>
              </a:p>
            </p:txBody>
          </p:sp>
        </p:grpSp>
        <p:sp>
          <p:nvSpPr>
            <p:cNvPr id="19" name="矩形 18"/>
            <p:cNvSpPr/>
            <p:nvPr/>
          </p:nvSpPr>
          <p:spPr>
            <a:xfrm>
              <a:off x="1597794" y="2112095"/>
              <a:ext cx="3416661" cy="1249528"/>
            </a:xfrm>
            <a:prstGeom prst="rect">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nvGrpSpPr>
        <p:grpSpPr>
          <a:xfrm>
            <a:off x="7113070" y="4114150"/>
            <a:ext cx="3416661" cy="1249528"/>
            <a:chOff x="1597794" y="2112095"/>
            <a:chExt cx="3416661" cy="1249528"/>
          </a:xfrm>
        </p:grpSpPr>
        <p:grpSp>
          <p:nvGrpSpPr>
            <p:cNvPr id="23" name="组合 22"/>
            <p:cNvGrpSpPr/>
            <p:nvPr/>
          </p:nvGrpSpPr>
          <p:grpSpPr>
            <a:xfrm>
              <a:off x="1942930" y="2375821"/>
              <a:ext cx="2726388" cy="722077"/>
              <a:chOff x="1406342" y="2847383"/>
              <a:chExt cx="2726388" cy="722077"/>
            </a:xfrm>
          </p:grpSpPr>
          <p:sp>
            <p:nvSpPr>
              <p:cNvPr id="25" name="矩形 24"/>
              <p:cNvSpPr/>
              <p:nvPr/>
            </p:nvSpPr>
            <p:spPr>
              <a:xfrm>
                <a:off x="1787936" y="2847383"/>
                <a:ext cx="1980029" cy="523220"/>
              </a:xfrm>
              <a:prstGeom prst="rect">
                <a:avLst/>
              </a:prstGeom>
            </p:spPr>
            <p:txBody>
              <a:bodyPr wrap="none" anchor="ctr" anchorCtr="1">
                <a:noAutofit/>
              </a:bodyPr>
              <a:lstStyle/>
              <a:p>
                <a:pPr algn="just"/>
                <a:r>
                  <a:rPr lang="zh-CN" altLang="en-US" sz="2800" b="1" dirty="0">
                    <a:solidFill>
                      <a:schemeClr val="bg1"/>
                    </a:solidFill>
                    <a:cs typeface="+mn-ea"/>
                    <a:sym typeface="+mn-lt"/>
                  </a:rPr>
                  <a:t>祭白虎化解是非</a:t>
                </a:r>
                <a:endParaRPr lang="zh-CN" altLang="en-US" sz="2800" b="1" dirty="0">
                  <a:solidFill>
                    <a:schemeClr val="bg1"/>
                  </a:solidFill>
                  <a:cs typeface="+mn-ea"/>
                  <a:sym typeface="+mn-lt"/>
                </a:endParaRPr>
              </a:p>
            </p:txBody>
          </p:sp>
          <p:sp>
            <p:nvSpPr>
              <p:cNvPr id="26" name="文本框 25"/>
              <p:cNvSpPr txBox="1"/>
              <p:nvPr/>
            </p:nvSpPr>
            <p:spPr>
              <a:xfrm>
                <a:off x="1406342" y="3307850"/>
                <a:ext cx="2726388" cy="261610"/>
              </a:xfrm>
              <a:prstGeom prst="rect">
                <a:avLst/>
              </a:prstGeom>
              <a:noFill/>
            </p:spPr>
            <p:txBody>
              <a:bodyPr wrap="square">
                <a:spAutoFit/>
              </a:bodyPr>
              <a:lstStyle/>
              <a:p>
                <a:pPr algn="dist"/>
                <a:r>
                  <a:rPr lang="en-US" altLang="zh-CN" sz="1100" dirty="0">
                    <a:solidFill>
                      <a:schemeClr val="bg1"/>
                    </a:solidFill>
                    <a:cs typeface="+mn-ea"/>
                    <a:sym typeface="+mn-lt"/>
                  </a:rPr>
                  <a:t>JIN ZE DE JIE RI YUAN </a:t>
                </a:r>
                <a:r>
                  <a:rPr lang="en-US" altLang="zh-CN" sz="1100" dirty="0" err="1">
                    <a:solidFill>
                      <a:schemeClr val="bg1"/>
                    </a:solidFill>
                    <a:cs typeface="+mn-ea"/>
                    <a:sym typeface="+mn-lt"/>
                  </a:rPr>
                  <a:t>YUAN</a:t>
                </a:r>
                <a:endParaRPr lang="en-US" altLang="zh-CN" sz="1100" dirty="0">
                  <a:solidFill>
                    <a:schemeClr val="bg1"/>
                  </a:solidFill>
                  <a:cs typeface="+mn-ea"/>
                  <a:sym typeface="+mn-lt"/>
                </a:endParaRPr>
              </a:p>
            </p:txBody>
          </p:sp>
        </p:grpSp>
        <p:sp>
          <p:nvSpPr>
            <p:cNvPr id="24" name="矩形 23"/>
            <p:cNvSpPr/>
            <p:nvPr/>
          </p:nvSpPr>
          <p:spPr>
            <a:xfrm>
              <a:off x="1597794" y="2112095"/>
              <a:ext cx="3416661" cy="1249528"/>
            </a:xfrm>
            <a:prstGeom prst="rect">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TextBox 27"/>
          <p:cNvSpPr txBox="1"/>
          <p:nvPr/>
        </p:nvSpPr>
        <p:spPr>
          <a:xfrm>
            <a:off x="7466302" y="1377"/>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rgbClr val="00B050"/>
                </a:solidFill>
                <a:effectLst/>
                <a:uLnTx/>
                <a:uFillTx/>
              </a:rPr>
              <a:t>节日</a:t>
            </a:r>
            <a:r>
              <a:rPr kumimoji="0" lang="en-US" altLang="zh-CN" sz="100" b="0" i="0" u="none" strike="noStrike" kern="0" cap="none" spc="0" normalizeH="0" baseline="0" noProof="0" dirty="0" smtClean="0">
                <a:ln>
                  <a:noFill/>
                </a:ln>
                <a:solidFill>
                  <a:srgbClr val="00B050"/>
                </a:solidFill>
                <a:effectLst/>
                <a:uLnTx/>
                <a:uFillTx/>
              </a:rPr>
              <a:t>PPT</a:t>
            </a:r>
            <a:r>
              <a:rPr kumimoji="0" lang="zh-CN" altLang="en-US" sz="100" b="0" i="0" u="none" strike="noStrike" kern="0" cap="none" spc="0" normalizeH="0" baseline="0" noProof="0" dirty="0" smtClean="0">
                <a:ln>
                  <a:noFill/>
                </a:ln>
                <a:solidFill>
                  <a:srgbClr val="00B050"/>
                </a:solidFill>
                <a:effectLst/>
                <a:uLnTx/>
                <a:uFillTx/>
              </a:rPr>
              <a:t>模板 </a:t>
            </a:r>
            <a:r>
              <a:rPr kumimoji="0" lang="en-US" altLang="zh-CN" sz="100" b="0" i="0" u="none" strike="noStrike" kern="0" cap="none" spc="0" normalizeH="0" baseline="0" noProof="0" dirty="0" smtClean="0">
                <a:ln>
                  <a:noFill/>
                </a:ln>
                <a:solidFill>
                  <a:srgbClr val="00B050"/>
                </a:solidFill>
                <a:effectLst/>
                <a:uLnTx/>
                <a:uFillTx/>
              </a:rPr>
              <a:t>http://www.1ppt.com/jieri/</a:t>
            </a:r>
            <a:endParaRPr kumimoji="0" lang="en-US" altLang="zh-CN" sz="100" b="0" i="0" u="none" strike="noStrike" kern="0" cap="none" spc="0" normalizeH="0" baseline="0" noProof="0" dirty="0" smtClean="0">
              <a:ln>
                <a:noFill/>
              </a:ln>
              <a:solidFill>
                <a:srgbClr val="00B050"/>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2000">
        <p:circle/>
      </p:transition>
    </mc:Choice>
    <mc:Fallback>
      <p:transition spd="slow" advClick="0"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惊蛰">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mf3bg5n">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4276</Words>
  <Application>WPS 演示</Application>
  <PresentationFormat>自定义</PresentationFormat>
  <Paragraphs>438</Paragraphs>
  <Slides>25</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Arial</vt:lpstr>
      <vt:lpstr>宋体</vt:lpstr>
      <vt:lpstr>Wingdings</vt:lpstr>
      <vt:lpstr>微软雅黑</vt:lpstr>
      <vt:lpstr>Arial Unicode MS</vt:lpstr>
      <vt:lpstr>Calibri</vt:lpstr>
      <vt:lpstr>汉仪中圆简</vt:lpstr>
      <vt:lpstr>Arial</vt:lpstr>
      <vt:lpstr>惊蛰</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惊蛰</dc:title>
  <dc:creator>第一PPT</dc:creator>
  <cp:keywords>www.1ppt.com</cp:keywords>
  <dc:description>www.1ppt.com</dc:description>
  <cp:lastModifiedBy>铭</cp:lastModifiedBy>
  <cp:revision>15</cp:revision>
  <dcterms:created xsi:type="dcterms:W3CDTF">2021-02-01T05:38:00Z</dcterms:created>
  <dcterms:modified xsi:type="dcterms:W3CDTF">2022-03-08T03:39:52Z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1C08D08E7D6A4D53AFDE2B409FD2B217</vt:lpwstr>
  </property>
  <property fmtid="{D5CDD505-2E9C-101B-9397-08002B2CF9AE}" pid="3" name="KSOProductBuildVer">
    <vt:lpwstr>2052-11.1.0.11045</vt:lpwstr>
  </property>
</Properties>
</file>