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28"/>
  </p:notesMasterIdLst>
  <p:sldIdLst>
    <p:sldId id="267" r:id="rId4"/>
    <p:sldId id="270" r:id="rId5"/>
    <p:sldId id="269" r:id="rId6"/>
    <p:sldId id="277" r:id="rId7"/>
    <p:sldId id="281" r:id="rId8"/>
    <p:sldId id="282" r:id="rId9"/>
    <p:sldId id="283" r:id="rId10"/>
    <p:sldId id="278" r:id="rId11"/>
    <p:sldId id="284" r:id="rId12"/>
    <p:sldId id="290" r:id="rId13"/>
    <p:sldId id="291" r:id="rId14"/>
    <p:sldId id="286" r:id="rId15"/>
    <p:sldId id="279" r:id="rId16"/>
    <p:sldId id="294" r:id="rId17"/>
    <p:sldId id="285" r:id="rId18"/>
    <p:sldId id="297" r:id="rId19"/>
    <p:sldId id="296" r:id="rId20"/>
    <p:sldId id="288" r:id="rId21"/>
    <p:sldId id="280" r:id="rId22"/>
    <p:sldId id="289" r:id="rId23"/>
    <p:sldId id="287" r:id="rId24"/>
    <p:sldId id="295" r:id="rId25"/>
    <p:sldId id="293" r:id="rId26"/>
    <p:sldId id="298" r:id="rId27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D7D0"/>
    <a:srgbClr val="356D38"/>
    <a:srgbClr val="E6EDE6"/>
    <a:srgbClr val="B7D8D1"/>
    <a:srgbClr val="31436B"/>
    <a:srgbClr val="1F2020"/>
    <a:srgbClr val="E4CBCB"/>
    <a:srgbClr val="A88755"/>
    <a:srgbClr val="263B45"/>
    <a:srgbClr val="193B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643" autoAdjust="0"/>
    <p:restoredTop sz="94660"/>
  </p:normalViewPr>
  <p:slideViewPr>
    <p:cSldViewPr snapToGrid="0">
      <p:cViewPr>
        <p:scale>
          <a:sx n="75" d="100"/>
          <a:sy n="75" d="100"/>
        </p:scale>
        <p:origin x="1146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39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72286"/>
          <c:y val="0.0673466"/>
          <c:w val="0.93111"/>
          <c:h val="0.82382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356D38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Sheet1!$B$1:$F$1</c:f>
              <c:strCache>
                <c:ptCount val="5"/>
                <c:pt idx="0">
                  <c:v>Item 01</c:v>
                </c:pt>
                <c:pt idx="1">
                  <c:v>Item 02</c:v>
                </c:pt>
                <c:pt idx="2">
                  <c:v>Item 03</c:v>
                </c:pt>
                <c:pt idx="3">
                  <c:v>Item 04</c:v>
                </c:pt>
                <c:pt idx="4">
                  <c:v>Item 05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  <c:pt idx="4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6A6E77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Sheet1!$B$1:$F$1</c:f>
              <c:strCache>
                <c:ptCount val="5"/>
                <c:pt idx="0">
                  <c:v>Item 01</c:v>
                </c:pt>
                <c:pt idx="1">
                  <c:v>Item 02</c:v>
                </c:pt>
                <c:pt idx="2">
                  <c:v>Item 03</c:v>
                </c:pt>
                <c:pt idx="3">
                  <c:v>Item 04</c:v>
                </c:pt>
                <c:pt idx="4">
                  <c:v>Item 05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  <c:pt idx="4">
                  <c:v>58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Region 3</c:v>
                </c:pt>
              </c:strCache>
            </c:strRef>
          </c:tx>
          <c:spPr>
            <a:solidFill>
              <a:schemeClr val="bg1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Sheet1!$B$1:$F$1</c:f>
              <c:strCache>
                <c:ptCount val="5"/>
                <c:pt idx="0">
                  <c:v>Item 01</c:v>
                </c:pt>
                <c:pt idx="1">
                  <c:v>Item 02</c:v>
                </c:pt>
                <c:pt idx="2">
                  <c:v>Item 03</c:v>
                </c:pt>
                <c:pt idx="3">
                  <c:v>Item 04</c:v>
                </c:pt>
                <c:pt idx="4">
                  <c:v>Item 05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  <c:pt idx="0">
                  <c:v>20</c:v>
                </c:pt>
                <c:pt idx="1">
                  <c:v>15</c:v>
                </c:pt>
                <c:pt idx="2">
                  <c:v>50</c:v>
                </c:pt>
                <c:pt idx="3">
                  <c:v>45</c:v>
                </c:pt>
                <c:pt idx="4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100"/>
        <c:axId val="2094734552"/>
        <c:axId val="2094734553"/>
      </c:barChart>
      <c:catAx>
        <c:axId val="2094734552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2000" b="0" i="0" u="none" strike="noStrike" kern="1200" baseline="0">
                <a:solidFill>
                  <a:srgbClr val="6A6E77"/>
                </a:solidFill>
                <a:latin typeface="Roboto Light"/>
                <a:ea typeface="+mn-ea"/>
                <a:cs typeface="+mn-cs"/>
              </a:defRPr>
            </a:pPr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t"/>
        <c:majorGridlines>
          <c:spPr>
            <a:ln w="12700" cap="flat" cmpd="sng" algn="ctr">
              <a:solidFill>
                <a:srgbClr val="B8B8B8"/>
              </a:solidFill>
              <a:prstDash val="solid"/>
              <a:miter lim="400000"/>
            </a:ln>
          </c:spPr>
        </c:majorGridlines>
        <c:numFmt formatCode="General" sourceLinked="0"/>
        <c:majorTickMark val="none"/>
        <c:minorTickMark val="none"/>
        <c:tickLblPos val="high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2000" b="0" i="0" u="none" strike="noStrike" kern="1200" baseline="0">
                <a:solidFill>
                  <a:srgbClr val="6A6E77"/>
                </a:solidFill>
                <a:latin typeface="Roboto Light"/>
                <a:ea typeface="+mn-ea"/>
                <a:cs typeface="+mn-cs"/>
              </a:defRPr>
            </a:pPr>
          </a:p>
        </c:txPr>
        <c:crossAx val="2094734552"/>
        <c:crosses val="autoZero"/>
        <c:crossBetween val="between"/>
        <c:majorUnit val="50"/>
        <c:minorUnit val="2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4667"/>
          <c:y val="0.0700396"/>
          <c:w val="0.910333"/>
          <c:h val="0.81728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356D38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Sheet1!$B$1:$F$1</c:f>
              <c:strCache>
                <c:ptCount val="5"/>
                <c:pt idx="0">
                  <c:v>Item 01</c:v>
                </c:pt>
                <c:pt idx="1">
                  <c:v>Item 02</c:v>
                </c:pt>
                <c:pt idx="2">
                  <c:v>Item 03</c:v>
                </c:pt>
                <c:pt idx="3">
                  <c:v>Item 04</c:v>
                </c:pt>
                <c:pt idx="4">
                  <c:v>Item 05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20</c:v>
                </c:pt>
                <c:pt idx="1">
                  <c:v>5</c:v>
                </c:pt>
                <c:pt idx="2">
                  <c:v>50</c:v>
                </c:pt>
                <c:pt idx="3">
                  <c:v>10</c:v>
                </c:pt>
                <c:pt idx="4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C8CBD1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Sheet1!$B$1:$F$1</c:f>
              <c:strCache>
                <c:ptCount val="5"/>
                <c:pt idx="0">
                  <c:v>Item 01</c:v>
                </c:pt>
                <c:pt idx="1">
                  <c:v>Item 02</c:v>
                </c:pt>
                <c:pt idx="2">
                  <c:v>Item 03</c:v>
                </c:pt>
                <c:pt idx="3">
                  <c:v>Item 04</c:v>
                </c:pt>
                <c:pt idx="4">
                  <c:v>Item 05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30</c:v>
                </c:pt>
                <c:pt idx="1">
                  <c:v>60</c:v>
                </c:pt>
                <c:pt idx="2">
                  <c:v>70</c:v>
                </c:pt>
                <c:pt idx="3">
                  <c:v>60</c:v>
                </c:pt>
                <c:pt idx="4">
                  <c:v>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2000" b="0" i="0" u="none" strike="noStrike" kern="1200" baseline="0">
                <a:solidFill>
                  <a:srgbClr val="6A6E77"/>
                </a:solidFill>
                <a:latin typeface="Roboto Light"/>
                <a:ea typeface="+mn-ea"/>
                <a:cs typeface="+mn-cs"/>
              </a:defRPr>
            </a:pPr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rgbClr val="B8B8B8"/>
              </a:solidFill>
              <a:prstDash val="solid"/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2000" b="0" i="0" u="none" strike="noStrike" kern="1200" baseline="0">
                <a:solidFill>
                  <a:srgbClr val="6A6E77"/>
                </a:solidFill>
                <a:latin typeface="Roboto Light"/>
                <a:ea typeface="+mn-ea"/>
                <a:cs typeface="+mn-cs"/>
              </a:defRPr>
            </a:pPr>
          </a:p>
        </c:txPr>
        <c:crossAx val="2094734552"/>
        <c:crosses val="autoZero"/>
        <c:crossBetween val="between"/>
        <c:majorUnit val="30"/>
        <c:minorUnit val="1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52125"/>
          <c:y val="0.0673466"/>
          <c:w val="0.927194"/>
          <c:h val="0.823826"/>
        </c:manualLayout>
      </c:layout>
      <c:areaChart>
        <c:grouping val="standard"/>
        <c:varyColors val="0"/>
        <c:ser>
          <c:idx val="1"/>
          <c:order val="0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356D38"/>
            </a:solidFill>
            <a:ln w="76200" cap="flat">
              <a:noFill/>
              <a:miter lim="400000"/>
            </a:ln>
            <a:effectLst/>
          </c:spPr>
          <c:dLbls>
            <c:delete val="1"/>
          </c:dLbls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  <c:pt idx="4">
                  <c:v>58</c:v>
                </c:pt>
                <c:pt idx="5">
                  <c:v>40</c:v>
                </c:pt>
                <c:pt idx="6">
                  <c:v>50</c:v>
                </c:pt>
                <c:pt idx="7">
                  <c:v>10</c:v>
                </c:pt>
                <c:pt idx="8">
                  <c:v>78</c:v>
                </c:pt>
                <c:pt idx="9">
                  <c:v>20</c:v>
                </c:pt>
                <c:pt idx="10">
                  <c:v>90</c:v>
                </c:pt>
                <c:pt idx="1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94734555"/>
        <c:axId val="2094734556"/>
      </c:areaChart>
      <c:lineChart>
        <c:grouping val="standard"/>
        <c:varyColors val="0"/>
        <c:ser>
          <c:idx val="0"/>
          <c:order val="1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ln w="25400" cap="flat" cmpd="sng" algn="ctr">
              <a:solidFill>
                <a:schemeClr val="bg1"/>
              </a:solidFill>
              <a:prstDash val="solid"/>
              <a:miter lim="400000"/>
            </a:ln>
            <a:effectLst/>
          </c:spPr>
          <c:marker>
            <c:symbol val="circle"/>
            <c:size val="10"/>
            <c:spPr>
              <a:noFill/>
              <a:ln w="50800" cap="flat" cmpd="sng" algn="ctr">
                <a:solidFill>
                  <a:schemeClr val="bg1"/>
                </a:solidFill>
                <a:prstDash val="solid"/>
                <a:miter lim="400000"/>
              </a:ln>
              <a:effectLst/>
            </c:spPr>
          </c:marker>
          <c:dLbls>
            <c:delete val="1"/>
          </c:dLbls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  <c:pt idx="4">
                  <c:v>25</c:v>
                </c:pt>
                <c:pt idx="5">
                  <c:v>85</c:v>
                </c:pt>
                <c:pt idx="6">
                  <c:v>67</c:v>
                </c:pt>
                <c:pt idx="7">
                  <c:v>90</c:v>
                </c:pt>
                <c:pt idx="8">
                  <c:v>40</c:v>
                </c:pt>
                <c:pt idx="9">
                  <c:v>40</c:v>
                </c:pt>
                <c:pt idx="10">
                  <c:v>55</c:v>
                </c:pt>
                <c:pt idx="11">
                  <c:v>45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734552"/>
        <c:axId val="2094734553"/>
      </c:line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2000" b="0" i="0" u="none" strike="noStrike" kern="1200" baseline="0">
                <a:solidFill>
                  <a:srgbClr val="6A6E77"/>
                </a:solidFill>
                <a:latin typeface="Roboto Light"/>
                <a:ea typeface="+mn-ea"/>
                <a:cs typeface="+mn-cs"/>
              </a:defRPr>
            </a:pPr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rgbClr val="B8B8B8"/>
              </a:solidFill>
              <a:prstDash val="solid"/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2000" b="0" i="0" u="none" strike="noStrike" kern="1200" baseline="0">
                <a:solidFill>
                  <a:srgbClr val="6A6E77"/>
                </a:solidFill>
                <a:latin typeface="Roboto Light"/>
                <a:ea typeface="+mn-ea"/>
                <a:cs typeface="+mn-cs"/>
              </a:defRPr>
            </a:pPr>
          </a:p>
        </c:txPr>
        <c:crossAx val="2094734552"/>
        <c:crosses val="autoZero"/>
        <c:crossBetween val="between"/>
        <c:majorUnit val="25"/>
        <c:minorUnit val="12.5"/>
      </c:valAx>
      <c:catAx>
        <c:axId val="209473455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094734556"/>
        <c:crosses val="autoZero"/>
        <c:auto val="1"/>
        <c:lblAlgn val="ctr"/>
        <c:lblOffset val="100"/>
        <c:noMultiLvlLbl val="1"/>
      </c:catAx>
      <c:valAx>
        <c:axId val="2094734556"/>
        <c:scaling>
          <c:orientation val="minMax"/>
        </c:scaling>
        <c:delete val="0"/>
        <c:axPos val="r"/>
        <c:numFmt formatCode="General" sourceLinked="0"/>
        <c:majorTickMark val="none"/>
        <c:minorTickMark val="none"/>
        <c:tickLblPos val="nextTo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2000" b="0" i="0" u="none" strike="noStrike" kern="1200" baseline="0">
                <a:solidFill>
                  <a:srgbClr val="6A6E77"/>
                </a:solidFill>
                <a:latin typeface="Roboto Light"/>
                <a:ea typeface="+mn-ea"/>
                <a:cs typeface="+mn-cs"/>
              </a:defRPr>
            </a:pPr>
          </a:p>
        </c:txPr>
        <c:crossAx val="2094734555"/>
        <c:crosses val="max"/>
        <c:crossBetween val="between"/>
        <c:majorUnit val="22.5"/>
        <c:minorUnit val="11.2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783159"/>
          <c:y val="0.0667103"/>
          <c:w val="0.916684"/>
          <c:h val="0.82537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C8CBD1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Sheet1!$B$1:$F$1</c:f>
              <c:strCache>
                <c:ptCount val="5"/>
                <c:pt idx="0">
                  <c:v>Item 01</c:v>
                </c:pt>
                <c:pt idx="1">
                  <c:v>Item 02</c:v>
                </c:pt>
                <c:pt idx="2">
                  <c:v>Item 03</c:v>
                </c:pt>
                <c:pt idx="3">
                  <c:v>Item 04</c:v>
                </c:pt>
                <c:pt idx="4">
                  <c:v>Item 05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  <c:pt idx="4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1C1F25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Sheet1!$B$1:$F$1</c:f>
              <c:strCache>
                <c:ptCount val="5"/>
                <c:pt idx="0">
                  <c:v>Item 01</c:v>
                </c:pt>
                <c:pt idx="1">
                  <c:v>Item 02</c:v>
                </c:pt>
                <c:pt idx="2">
                  <c:v>Item 03</c:v>
                </c:pt>
                <c:pt idx="3">
                  <c:v>Item 04</c:v>
                </c:pt>
                <c:pt idx="4">
                  <c:v>Item 05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  <c:pt idx="4">
                  <c:v>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2000" b="0" i="0" u="none" strike="noStrike" kern="1200" baseline="0">
                <a:solidFill>
                  <a:srgbClr val="6A6E77"/>
                </a:solidFill>
                <a:latin typeface="Roboto Light"/>
                <a:ea typeface="+mn-ea"/>
                <a:cs typeface="+mn-cs"/>
              </a:defRPr>
            </a:pPr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rgbClr val="B8B8B8"/>
              </a:solidFill>
              <a:prstDash val="solid"/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2000" b="0" i="0" u="none" strike="noStrike" kern="1200" baseline="0">
                <a:solidFill>
                  <a:srgbClr val="6A6E77"/>
                </a:solidFill>
                <a:latin typeface="Roboto Light"/>
                <a:ea typeface="+mn-ea"/>
                <a:cs typeface="+mn-cs"/>
              </a:defRPr>
            </a:pPr>
          </a:p>
        </c:txPr>
        <c:crossAx val="2094734552"/>
        <c:crosses val="autoZero"/>
        <c:crossBetween val="between"/>
        <c:majorUnit val="40"/>
        <c:minorUnit val="20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838200" y="637444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Main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37" hasCustomPrompt="1"/>
          </p:nvPr>
        </p:nvSpPr>
        <p:spPr>
          <a:xfrm>
            <a:off x="1268975" y="1144521"/>
            <a:ext cx="4127501" cy="2699115"/>
          </a:xfrm>
          <a:custGeom>
            <a:avLst/>
            <a:gdLst>
              <a:gd name="connsiteX0" fmla="*/ 0 w 8255002"/>
              <a:gd name="connsiteY0" fmla="*/ 0 h 5398229"/>
              <a:gd name="connsiteX1" fmla="*/ 8255002 w 8255002"/>
              <a:gd name="connsiteY1" fmla="*/ 0 h 5398229"/>
              <a:gd name="connsiteX2" fmla="*/ 8255002 w 8255002"/>
              <a:gd name="connsiteY2" fmla="*/ 5398229 h 5398229"/>
              <a:gd name="connsiteX3" fmla="*/ 0 w 8255002"/>
              <a:gd name="connsiteY3" fmla="*/ 5398229 h 5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2" h="5398229">
                <a:moveTo>
                  <a:pt x="0" y="0"/>
                </a:moveTo>
                <a:lnTo>
                  <a:pt x="8255002" y="0"/>
                </a:lnTo>
                <a:lnTo>
                  <a:pt x="8255002" y="5398229"/>
                </a:lnTo>
                <a:lnTo>
                  <a:pt x="0" y="5398229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D7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8.png"/><Relationship Id="rId2" Type="http://schemas.openxmlformats.org/officeDocument/2006/relationships/tags" Target="../tags/tag13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tags" Target="../tags/tag16.xml"/><Relationship Id="rId2" Type="http://schemas.openxmlformats.org/officeDocument/2006/relationships/image" Target="../media/image8.png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tags" Target="../tags/tag18.xml"/><Relationship Id="rId2" Type="http://schemas.openxmlformats.org/officeDocument/2006/relationships/image" Target="../media/image8.png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tags" Target="../tags/tag19.xml"/><Relationship Id="rId3" Type="http://schemas.openxmlformats.org/officeDocument/2006/relationships/hyperlink" Target="http://www.yourwebsite.com/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3" Type="http://schemas.openxmlformats.org/officeDocument/2006/relationships/image" Target="../media/image8.png"/><Relationship Id="rId2" Type="http://schemas.openxmlformats.org/officeDocument/2006/relationships/tags" Target="../tags/tag20.xml"/><Relationship Id="rId1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tags" Target="../tags/tag23.xml"/><Relationship Id="rId2" Type="http://schemas.openxmlformats.org/officeDocument/2006/relationships/image" Target="../media/image8.png"/><Relationship Id="rId1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tags" Target="../tags/tag25.xml"/><Relationship Id="rId2" Type="http://schemas.openxmlformats.org/officeDocument/2006/relationships/image" Target="../media/image8.png"/><Relationship Id="rId1" Type="http://schemas.openxmlformats.org/officeDocument/2006/relationships/tags" Target="../tags/tag24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7.xml"/><Relationship Id="rId2" Type="http://schemas.openxmlformats.org/officeDocument/2006/relationships/image" Target="../media/image8.png"/><Relationship Id="rId1" Type="http://schemas.openxmlformats.org/officeDocument/2006/relationships/tags" Target="../tags/tag26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tags" Target="../tags/tag29.xml"/><Relationship Id="rId2" Type="http://schemas.openxmlformats.org/officeDocument/2006/relationships/image" Target="../media/image8.png"/><Relationship Id="rId1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tags" Target="../tags/tag30.xml"/><Relationship Id="rId3" Type="http://schemas.openxmlformats.org/officeDocument/2006/relationships/hyperlink" Target="http://www.yourwebsite.com/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Relationship Id="rId3" Type="http://schemas.openxmlformats.org/officeDocument/2006/relationships/tags" Target="../tags/tag32.xml"/><Relationship Id="rId2" Type="http://schemas.openxmlformats.org/officeDocument/2006/relationships/image" Target="../media/image8.png"/><Relationship Id="rId1" Type="http://schemas.openxmlformats.org/officeDocument/2006/relationships/tags" Target="../tags/tag31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tags" Target="../tags/tag34.xml"/><Relationship Id="rId2" Type="http://schemas.openxmlformats.org/officeDocument/2006/relationships/image" Target="../media/image8.png"/><Relationship Id="rId1" Type="http://schemas.openxmlformats.org/officeDocument/2006/relationships/tags" Target="../tags/tag33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6.xml"/><Relationship Id="rId3" Type="http://schemas.openxmlformats.org/officeDocument/2006/relationships/image" Target="../media/image8.png"/><Relationship Id="rId2" Type="http://schemas.openxmlformats.org/officeDocument/2006/relationships/tags" Target="../tags/tag35.xml"/><Relationship Id="rId1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tags" Target="../tags/tag38.xml"/><Relationship Id="rId3" Type="http://schemas.openxmlformats.org/officeDocument/2006/relationships/image" Target="../media/image8.png"/><Relationship Id="rId2" Type="http://schemas.openxmlformats.org/officeDocument/2006/relationships/tags" Target="../tags/tag37.xml"/><Relationship Id="rId1" Type="http://schemas.openxmlformats.org/officeDocument/2006/relationships/chart" Target="../charts/chart4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tags" Target="../tags/tag1.xml"/><Relationship Id="rId3" Type="http://schemas.openxmlformats.org/officeDocument/2006/relationships/hyperlink" Target="http://www.yourwebsite.com/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tags" Target="../tags/tag3.xml"/><Relationship Id="rId2" Type="http://schemas.openxmlformats.org/officeDocument/2006/relationships/image" Target="../media/image8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tags" Target="../tags/tag5.xml"/><Relationship Id="rId2" Type="http://schemas.openxmlformats.org/officeDocument/2006/relationships/image" Target="../media/image8.png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tags" Target="../tags/tag7.xml"/><Relationship Id="rId2" Type="http://schemas.openxmlformats.org/officeDocument/2006/relationships/image" Target="../media/image8.png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tags" Target="../tags/tag9.xml"/><Relationship Id="rId2" Type="http://schemas.openxmlformats.org/officeDocument/2006/relationships/image" Target="../media/image8.png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tags" Target="../tags/tag10.xml"/><Relationship Id="rId3" Type="http://schemas.openxmlformats.org/officeDocument/2006/relationships/hyperlink" Target="http://www.yourwebsite.com/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tags" Target="../tags/tag12.xml"/><Relationship Id="rId2" Type="http://schemas.openxmlformats.org/officeDocument/2006/relationships/image" Target="../media/image8.png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鲜花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2243" y="-2662243"/>
            <a:ext cx="6867514" cy="1219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149280" y="-1905226"/>
            <a:ext cx="7010185" cy="1051626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82086" y="1613117"/>
            <a:ext cx="37748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繁花一夏</a:t>
            </a:r>
            <a:endParaRPr lang="zh-CN" altLang="en-US" sz="11500" b="1" dirty="0">
              <a:latin typeface="仓耳青禾体-谷力 W05" panose="02020400000000000000" pitchFamily="18" charset="-122"/>
              <a:ea typeface="仓耳青禾体-谷力 W05" panose="02020400000000000000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25435" y="1751439"/>
            <a:ext cx="492443" cy="33551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2000" b="1" dirty="0"/>
              <a:t>SUMMER</a:t>
            </a:r>
            <a:endParaRPr lang="zh-CN" altLang="en-US" sz="20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3752489" y="1751438"/>
            <a:ext cx="492443" cy="33551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2000" b="1" dirty="0"/>
              <a:t>FLOWER</a:t>
            </a:r>
            <a:endParaRPr lang="zh-CN" altLang="en-US" sz="2000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02154" y="1130758"/>
            <a:ext cx="2525839" cy="49198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8156917" y="161700"/>
            <a:ext cx="6602437" cy="68579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-497468" y="731227"/>
            <a:ext cx="1983368" cy="5281247"/>
          </a:xfrm>
          <a:prstGeom prst="rect">
            <a:avLst/>
          </a:prstGeom>
        </p:spPr>
      </p:pic>
      <p:pic>
        <p:nvPicPr>
          <p:cNvPr id="3" name="PA_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print"/>
          <a:stretch>
            <a:fillRect/>
          </a:stretch>
        </p:blipFill>
        <p:spPr>
          <a:xfrm flipH="1">
            <a:off x="10873739" y="845525"/>
            <a:ext cx="1983368" cy="53193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8260" y="807426"/>
            <a:ext cx="9555479" cy="5319347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2D Stacked Bar Chart"/>
          <p:cNvGraphicFramePr/>
          <p:nvPr/>
        </p:nvGraphicFramePr>
        <p:xfrm>
          <a:off x="1924294" y="3279140"/>
          <a:ext cx="9639421" cy="24514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" name="Business Featured…"/>
          <p:cNvSpPr txBox="1"/>
          <p:nvPr/>
        </p:nvSpPr>
        <p:spPr>
          <a:xfrm>
            <a:off x="1983245" y="1355738"/>
            <a:ext cx="4276812" cy="1231106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Business Featured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Projects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</p:txBody>
      </p:sp>
      <p:sp>
        <p:nvSpPr>
          <p:cNvPr id="8" name="Chart Analysis 01…"/>
          <p:cNvSpPr txBox="1"/>
          <p:nvPr/>
        </p:nvSpPr>
        <p:spPr>
          <a:xfrm>
            <a:off x="7320598" y="2215396"/>
            <a:ext cx="1865895" cy="721672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Chart Analysis 01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portals frictionless supply chains.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10" name="Z"/>
          <p:cNvSpPr txBox="1"/>
          <p:nvPr/>
        </p:nvSpPr>
        <p:spPr>
          <a:xfrm>
            <a:off x="7320598" y="1170029"/>
            <a:ext cx="282129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b">
            <a:spAutoFit/>
          </a:bodyPr>
          <a:lstStyle>
            <a:lvl1pPr algn="l" defTabSz="914400">
              <a:lnSpc>
                <a:spcPct val="150000"/>
              </a:lnSpc>
              <a:defRPr sz="8000" b="0">
                <a:solidFill>
                  <a:srgbClr val="1C1F25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pPr defTabSz="457200" hangingPunct="0">
              <a:lnSpc>
                <a:spcPct val="100000"/>
              </a:lnSpc>
            </a:pPr>
            <a:r>
              <a:rPr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Z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183045" y="658381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>
                <a:solidFill>
                  <a:srgbClr val="B6D7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rgbClr val="B6D7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rgbClr val="B6D7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rgbClr val="B6D7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rgbClr val="B6D7D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-497468" y="731227"/>
            <a:ext cx="1983368" cy="5281247"/>
          </a:xfrm>
          <a:prstGeom prst="rect">
            <a:avLst/>
          </a:prstGeom>
        </p:spPr>
      </p:pic>
      <p:pic>
        <p:nvPicPr>
          <p:cNvPr id="3" name="PA_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print"/>
          <a:stretch>
            <a:fillRect/>
          </a:stretch>
        </p:blipFill>
        <p:spPr>
          <a:xfrm flipH="1">
            <a:off x="10873739" y="845525"/>
            <a:ext cx="1983368" cy="53193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8260" y="807426"/>
            <a:ext cx="9555479" cy="5319347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60078" y="-516126"/>
            <a:ext cx="5139682" cy="6680998"/>
          </a:xfrm>
          <a:prstGeom prst="rect">
            <a:avLst/>
          </a:prstGeom>
        </p:spPr>
      </p:pic>
      <p:sp>
        <p:nvSpPr>
          <p:cNvPr id="6" name="152"/>
          <p:cNvSpPr txBox="1"/>
          <p:nvPr/>
        </p:nvSpPr>
        <p:spPr>
          <a:xfrm>
            <a:off x="5676498" y="4443874"/>
            <a:ext cx="1540485" cy="1231106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 sz="16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pPr defTabSz="412750" hangingPunct="0"/>
            <a:r>
              <a:rPr sz="8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152</a:t>
            </a:r>
            <a:endParaRPr sz="8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7" name="Chart Two…"/>
          <p:cNvSpPr txBox="1"/>
          <p:nvPr/>
        </p:nvSpPr>
        <p:spPr>
          <a:xfrm>
            <a:off x="7494001" y="4750261"/>
            <a:ext cx="2088713" cy="721672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Chart Two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frictionless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chains.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8" name="110"/>
          <p:cNvSpPr txBox="1"/>
          <p:nvPr/>
        </p:nvSpPr>
        <p:spPr>
          <a:xfrm>
            <a:off x="5678100" y="2883857"/>
            <a:ext cx="1538883" cy="1231106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 sz="16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pPr defTabSz="412750" hangingPunct="0"/>
            <a:r>
              <a:rPr sz="8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110</a:t>
            </a:r>
            <a:endParaRPr sz="8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9" name="Chart One…"/>
          <p:cNvSpPr txBox="1"/>
          <p:nvPr/>
        </p:nvSpPr>
        <p:spPr>
          <a:xfrm>
            <a:off x="7494001" y="3190245"/>
            <a:ext cx="2088713" cy="721672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Chart One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frictionless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chains.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10" name="Application Usage…"/>
          <p:cNvSpPr txBox="1"/>
          <p:nvPr/>
        </p:nvSpPr>
        <p:spPr>
          <a:xfrm>
            <a:off x="5699759" y="1383283"/>
            <a:ext cx="4134145" cy="1231106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Application Usage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Analysis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-497468" y="731227"/>
            <a:ext cx="1983368" cy="5281247"/>
          </a:xfrm>
          <a:prstGeom prst="rect">
            <a:avLst/>
          </a:prstGeom>
        </p:spPr>
      </p:pic>
      <p:pic>
        <p:nvPicPr>
          <p:cNvPr id="3" name="PA_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print"/>
          <a:stretch>
            <a:fillRect/>
          </a:stretch>
        </p:blipFill>
        <p:spPr>
          <a:xfrm flipH="1">
            <a:off x="10873739" y="845525"/>
            <a:ext cx="1983368" cy="53193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8260" y="807426"/>
            <a:ext cx="9555479" cy="5319347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片包含 鲜花, 植物&#10;&#10;描述已自动生成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4777739" y="807426"/>
            <a:ext cx="6096000" cy="5319347"/>
          </a:xfrm>
          <a:prstGeom prst="rect">
            <a:avLst/>
          </a:prstGeom>
        </p:spPr>
      </p:pic>
      <p:sp>
        <p:nvSpPr>
          <p:cNvPr id="6" name="Main Concept…"/>
          <p:cNvSpPr txBox="1"/>
          <p:nvPr/>
        </p:nvSpPr>
        <p:spPr>
          <a:xfrm>
            <a:off x="3378317" y="1372162"/>
            <a:ext cx="2798843" cy="95250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Main Concept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 portals with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frictionless supply chains. Dramatically customize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empowered.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7" name="Circle"/>
          <p:cNvSpPr/>
          <p:nvPr/>
        </p:nvSpPr>
        <p:spPr>
          <a:xfrm>
            <a:off x="2442453" y="1542025"/>
            <a:ext cx="635001" cy="635001"/>
          </a:xfrm>
          <a:prstGeom prst="ellipse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8" name="Z"/>
          <p:cNvSpPr txBox="1"/>
          <p:nvPr/>
        </p:nvSpPr>
        <p:spPr>
          <a:xfrm>
            <a:off x="2671788" y="1667165"/>
            <a:ext cx="176330" cy="3847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defTabSz="914400">
              <a:lnSpc>
                <a:spcPct val="150000"/>
              </a:lnSpc>
              <a:defRPr sz="5000" b="0">
                <a:solidFill>
                  <a:srgbClr val="F7F9FF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pPr algn="ctr" defTabSz="457200" hangingPunct="0">
              <a:lnSpc>
                <a:spcPct val="100000"/>
              </a:lnSpc>
            </a:pPr>
            <a:r>
              <a:rPr sz="25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Z</a:t>
            </a:r>
            <a:endParaRPr sz="25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9" name="Business Strategy…"/>
          <p:cNvSpPr txBox="1"/>
          <p:nvPr/>
        </p:nvSpPr>
        <p:spPr>
          <a:xfrm>
            <a:off x="3378317" y="2992350"/>
            <a:ext cx="2798843" cy="95250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Business Strategy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 portals with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frictionless supply chains. Dramatically customize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empowered.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10" name="Circle"/>
          <p:cNvSpPr/>
          <p:nvPr/>
        </p:nvSpPr>
        <p:spPr>
          <a:xfrm>
            <a:off x="2442453" y="3162213"/>
            <a:ext cx="635001" cy="635001"/>
          </a:xfrm>
          <a:prstGeom prst="ellipse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1" name="L"/>
          <p:cNvSpPr txBox="1"/>
          <p:nvPr/>
        </p:nvSpPr>
        <p:spPr>
          <a:xfrm>
            <a:off x="2670186" y="3287353"/>
            <a:ext cx="179536" cy="3847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defTabSz="914400">
              <a:lnSpc>
                <a:spcPct val="150000"/>
              </a:lnSpc>
              <a:defRPr sz="5000" b="0">
                <a:solidFill>
                  <a:srgbClr val="F7F9FF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pPr algn="ctr" defTabSz="457200" hangingPunct="0">
              <a:lnSpc>
                <a:spcPct val="100000"/>
              </a:lnSpc>
            </a:pPr>
            <a:r>
              <a:rPr sz="25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L</a:t>
            </a:r>
            <a:endParaRPr sz="25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2" name="Finance Safety…"/>
          <p:cNvSpPr txBox="1"/>
          <p:nvPr/>
        </p:nvSpPr>
        <p:spPr>
          <a:xfrm>
            <a:off x="3378317" y="4612538"/>
            <a:ext cx="2798843" cy="95250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Finance Safety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 portals with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frictionless supply chains. Dramatically customize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empowered.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13" name="Circle"/>
          <p:cNvSpPr/>
          <p:nvPr/>
        </p:nvSpPr>
        <p:spPr>
          <a:xfrm>
            <a:off x="2442453" y="4782400"/>
            <a:ext cx="635001" cy="635001"/>
          </a:xfrm>
          <a:prstGeom prst="ellipse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4" name="6"/>
          <p:cNvSpPr txBox="1"/>
          <p:nvPr/>
        </p:nvSpPr>
        <p:spPr>
          <a:xfrm>
            <a:off x="2679001" y="4907540"/>
            <a:ext cx="161904" cy="3847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defTabSz="914400">
              <a:lnSpc>
                <a:spcPct val="150000"/>
              </a:lnSpc>
              <a:defRPr sz="5000" b="0">
                <a:solidFill>
                  <a:srgbClr val="F7F9FF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pPr algn="ctr" defTabSz="457200" hangingPunct="0">
              <a:lnSpc>
                <a:spcPct val="100000"/>
              </a:lnSpc>
            </a:pPr>
            <a:r>
              <a:rPr sz="25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6</a:t>
            </a:r>
            <a:endParaRPr sz="25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鲜花, 花瓶, 植物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981220" y="523873"/>
            <a:ext cx="6002215" cy="63026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23692" y="0"/>
            <a:ext cx="4548553" cy="6858000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片包含 鲜花, 花瓶, 植物&#10;&#10;描述已自动生成"/>
          <p:cNvPicPr>
            <a:picLocks noChangeAspect="1"/>
          </p:cNvPicPr>
          <p:nvPr/>
        </p:nvPicPr>
        <p:blipFill rotWithShape="1">
          <a:blip r:embed="rId2" cstate="screen"/>
          <a:srcRect t="-230"/>
          <a:stretch>
            <a:fillRect/>
          </a:stretch>
        </p:blipFill>
        <p:spPr>
          <a:xfrm>
            <a:off x="7876652" y="0"/>
            <a:ext cx="4924948" cy="6322400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4923692" y="1767840"/>
            <a:ext cx="454855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936504" y="4861560"/>
            <a:ext cx="454855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216183" y="2286448"/>
            <a:ext cx="3947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rgbClr val="356D38"/>
                </a:solidFill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PART 03</a:t>
            </a:r>
            <a:endParaRPr lang="zh-CN" altLang="en-US" sz="8000" b="1" dirty="0">
              <a:solidFill>
                <a:srgbClr val="356D38"/>
              </a:solidFill>
              <a:latin typeface="仓耳青禾体-谷力 W05" panose="02020400000000000000" pitchFamily="18" charset="-122"/>
              <a:ea typeface="仓耳青禾体-谷力 W05" panose="02020400000000000000" pitchFamily="18" charset="-122"/>
            </a:endParaRPr>
          </a:p>
        </p:txBody>
      </p:sp>
      <p:sp>
        <p:nvSpPr>
          <p:cNvPr id="17" name="Synergistically utilize technically portals with frictionless supply chains.…"/>
          <p:cNvSpPr txBox="1"/>
          <p:nvPr/>
        </p:nvSpPr>
        <p:spPr>
          <a:xfrm>
            <a:off x="5340959" y="3510635"/>
            <a:ext cx="3699500" cy="69717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utilize technically portals with frictionless supply </a:t>
            </a:r>
            <a:r>
              <a:rPr sz="1050" kern="0" dirty="0" err="1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chains.Dramatically</a:t>
            </a:r>
            <a:r>
              <a:rPr sz="105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 customize empowered networks rather than goal-opportunities.</a:t>
            </a:r>
            <a:endParaRPr sz="105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18" name="80+"/>
          <p:cNvSpPr txBox="1"/>
          <p:nvPr/>
        </p:nvSpPr>
        <p:spPr>
          <a:xfrm>
            <a:off x="5437446" y="5439425"/>
            <a:ext cx="812723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rPr lang="en-US" altLang="zh-CN" sz="400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32</a:t>
            </a:r>
            <a:r>
              <a:rPr sz="400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+</a:t>
            </a:r>
            <a:endParaRPr sz="400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9" name="Design Concept…"/>
          <p:cNvSpPr txBox="1"/>
          <p:nvPr/>
        </p:nvSpPr>
        <p:spPr>
          <a:xfrm>
            <a:off x="6585345" y="5536262"/>
            <a:ext cx="1830629" cy="49084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Design Concept</a:t>
            </a:r>
            <a:endParaRPr sz="125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  <a:p>
            <a:pPr algn="l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</a:t>
            </a:r>
            <a:endParaRPr sz="100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20" name="Shape 2106">
            <a:hlinkClick r:id="rId3"/>
          </p:cNvPr>
          <p:cNvSpPr/>
          <p:nvPr/>
        </p:nvSpPr>
        <p:spPr>
          <a:xfrm>
            <a:off x="5437446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0672" y="6382"/>
                </a:moveTo>
                <a:cubicBezTo>
                  <a:pt x="10464" y="6409"/>
                  <a:pt x="10255" y="6435"/>
                  <a:pt x="10045" y="6460"/>
                </a:cubicBezTo>
                <a:cubicBezTo>
                  <a:pt x="9652" y="6558"/>
                  <a:pt x="9223" y="6650"/>
                  <a:pt x="8905" y="6836"/>
                </a:cubicBezTo>
                <a:cubicBezTo>
                  <a:pt x="8055" y="7333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4" y="12166"/>
                  <a:pt x="8358" y="11987"/>
                </a:cubicBezTo>
                <a:cubicBezTo>
                  <a:pt x="8416" y="11889"/>
                  <a:pt x="8403" y="11758"/>
                  <a:pt x="8439" y="11643"/>
                </a:cubicBezTo>
                <a:cubicBezTo>
                  <a:pt x="8462" y="11568"/>
                  <a:pt x="8536" y="11425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7"/>
                  <a:pt x="8092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4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8"/>
                  <a:pt x="13131" y="8637"/>
                </a:cubicBezTo>
                <a:cubicBezTo>
                  <a:pt x="13292" y="9010"/>
                  <a:pt x="13339" y="9724"/>
                  <a:pt x="13227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8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7"/>
                  <a:pt x="10512" y="11518"/>
                </a:cubicBezTo>
                <a:cubicBezTo>
                  <a:pt x="10656" y="10901"/>
                  <a:pt x="10865" y="10349"/>
                  <a:pt x="11026" y="9733"/>
                </a:cubicBezTo>
                <a:cubicBezTo>
                  <a:pt x="11179" y="9146"/>
                  <a:pt x="10888" y="8683"/>
                  <a:pt x="10431" y="8575"/>
                </a:cubicBezTo>
                <a:cubicBezTo>
                  <a:pt x="9863" y="8439"/>
                  <a:pt x="9424" y="8966"/>
                  <a:pt x="9274" y="9310"/>
                </a:cubicBezTo>
                <a:cubicBezTo>
                  <a:pt x="9155" y="9584"/>
                  <a:pt x="9083" y="10089"/>
                  <a:pt x="9177" y="10453"/>
                </a:cubicBezTo>
                <a:cubicBezTo>
                  <a:pt x="9207" y="10569"/>
                  <a:pt x="9347" y="10878"/>
                  <a:pt x="9322" y="10986"/>
                </a:cubicBezTo>
                <a:cubicBezTo>
                  <a:pt x="9213" y="11462"/>
                  <a:pt x="9088" y="11974"/>
                  <a:pt x="8953" y="12442"/>
                </a:cubicBezTo>
                <a:cubicBezTo>
                  <a:pt x="8812" y="12929"/>
                  <a:pt x="8736" y="13427"/>
                  <a:pt x="8599" y="13898"/>
                </a:cubicBezTo>
                <a:cubicBezTo>
                  <a:pt x="8536" y="14114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40" y="15108"/>
                  <a:pt x="8475" y="15478"/>
                  <a:pt x="8519" y="15683"/>
                </a:cubicBezTo>
                <a:cubicBezTo>
                  <a:pt x="8547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599" y="16200"/>
                </a:cubicBezTo>
                <a:cubicBezTo>
                  <a:pt x="8800" y="16194"/>
                  <a:pt x="9078" y="15665"/>
                  <a:pt x="9177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49" y="13569"/>
                </a:cubicBezTo>
                <a:cubicBezTo>
                  <a:pt x="10025" y="13329"/>
                  <a:pt x="10133" y="13049"/>
                  <a:pt x="10158" y="12786"/>
                </a:cubicBezTo>
                <a:lnTo>
                  <a:pt x="10174" y="12786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1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5" y="11567"/>
                  <a:pt x="14513" y="11064"/>
                </a:cubicBezTo>
                <a:cubicBezTo>
                  <a:pt x="14596" y="10817"/>
                  <a:pt x="14613" y="10543"/>
                  <a:pt x="14674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4"/>
                  <a:pt x="10672" y="6382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1" name="Shape 2107">
            <a:hlinkClick r:id="rId3"/>
          </p:cNvPr>
          <p:cNvSpPr/>
          <p:nvPr/>
        </p:nvSpPr>
        <p:spPr>
          <a:xfrm>
            <a:off x="5897346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281" y="6871"/>
                </a:moveTo>
                <a:cubicBezTo>
                  <a:pt x="12915" y="6830"/>
                  <a:pt x="11990" y="7537"/>
                  <a:pt x="11505" y="8992"/>
                </a:cubicBezTo>
                <a:cubicBezTo>
                  <a:pt x="11755" y="8897"/>
                  <a:pt x="11997" y="8849"/>
                  <a:pt x="12232" y="8849"/>
                </a:cubicBezTo>
                <a:cubicBezTo>
                  <a:pt x="12732" y="8849"/>
                  <a:pt x="12952" y="9108"/>
                  <a:pt x="12893" y="9624"/>
                </a:cubicBezTo>
                <a:cubicBezTo>
                  <a:pt x="12864" y="9937"/>
                  <a:pt x="12643" y="10393"/>
                  <a:pt x="12232" y="10991"/>
                </a:cubicBezTo>
                <a:cubicBezTo>
                  <a:pt x="11821" y="11589"/>
                  <a:pt x="11513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6" y="10230"/>
                  <a:pt x="10374" y="9536"/>
                  <a:pt x="10183" y="8421"/>
                </a:cubicBezTo>
                <a:cubicBezTo>
                  <a:pt x="10007" y="7388"/>
                  <a:pt x="9537" y="6905"/>
                  <a:pt x="8774" y="6973"/>
                </a:cubicBezTo>
                <a:cubicBezTo>
                  <a:pt x="8450" y="7000"/>
                  <a:pt x="7966" y="7272"/>
                  <a:pt x="7320" y="7789"/>
                </a:cubicBezTo>
                <a:cubicBezTo>
                  <a:pt x="6849" y="8183"/>
                  <a:pt x="6372" y="8577"/>
                  <a:pt x="5888" y="8972"/>
                </a:cubicBezTo>
                <a:lnTo>
                  <a:pt x="6350" y="9522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2"/>
                </a:cubicBezTo>
                <a:cubicBezTo>
                  <a:pt x="8333" y="11460"/>
                  <a:pt x="8597" y="12358"/>
                  <a:pt x="8861" y="13255"/>
                </a:cubicBezTo>
                <a:cubicBezTo>
                  <a:pt x="9258" y="14234"/>
                  <a:pt x="9743" y="14723"/>
                  <a:pt x="10316" y="14723"/>
                </a:cubicBezTo>
                <a:cubicBezTo>
                  <a:pt x="11241" y="14723"/>
                  <a:pt x="12372" y="13921"/>
                  <a:pt x="13709" y="12317"/>
                </a:cubicBezTo>
                <a:cubicBezTo>
                  <a:pt x="15001" y="10780"/>
                  <a:pt x="15669" y="9570"/>
                  <a:pt x="15713" y="8686"/>
                </a:cubicBezTo>
                <a:cubicBezTo>
                  <a:pt x="15772" y="7503"/>
                  <a:pt x="15295" y="6898"/>
                  <a:pt x="14281" y="6871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2" name="Shape 2108">
            <a:hlinkClick r:id="rId3"/>
          </p:cNvPr>
          <p:cNvSpPr/>
          <p:nvPr/>
        </p:nvSpPr>
        <p:spPr>
          <a:xfrm>
            <a:off x="6357247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5" y="7359"/>
                </a:moveTo>
                <a:lnTo>
                  <a:pt x="13743" y="7359"/>
                </a:lnTo>
                <a:lnTo>
                  <a:pt x="13743" y="8833"/>
                </a:lnTo>
                <a:lnTo>
                  <a:pt x="12265" y="8833"/>
                </a:lnTo>
                <a:lnTo>
                  <a:pt x="12265" y="9816"/>
                </a:lnTo>
                <a:lnTo>
                  <a:pt x="13743" y="9816"/>
                </a:lnTo>
                <a:lnTo>
                  <a:pt x="13743" y="11283"/>
                </a:lnTo>
                <a:lnTo>
                  <a:pt x="14725" y="11283"/>
                </a:lnTo>
                <a:lnTo>
                  <a:pt x="14725" y="9816"/>
                </a:lnTo>
                <a:lnTo>
                  <a:pt x="16205" y="9816"/>
                </a:lnTo>
                <a:lnTo>
                  <a:pt x="16205" y="8833"/>
                </a:lnTo>
                <a:lnTo>
                  <a:pt x="14725" y="8833"/>
                </a:lnTo>
                <a:cubicBezTo>
                  <a:pt x="14725" y="8833"/>
                  <a:pt x="14725" y="7359"/>
                  <a:pt x="14725" y="7359"/>
                </a:cubicBezTo>
                <a:close/>
                <a:moveTo>
                  <a:pt x="9321" y="13946"/>
                </a:moveTo>
                <a:cubicBezTo>
                  <a:pt x="8620" y="13946"/>
                  <a:pt x="8071" y="13495"/>
                  <a:pt x="8071" y="12919"/>
                </a:cubicBezTo>
                <a:cubicBezTo>
                  <a:pt x="8071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47" y="11723"/>
                </a:lnTo>
                <a:lnTo>
                  <a:pt x="9465" y="11929"/>
                </a:lnTo>
                <a:cubicBezTo>
                  <a:pt x="9624" y="11930"/>
                  <a:pt x="9777" y="11954"/>
                  <a:pt x="9922" y="12000"/>
                </a:cubicBezTo>
                <a:lnTo>
                  <a:pt x="10067" y="12104"/>
                </a:lnTo>
                <a:cubicBezTo>
                  <a:pt x="10440" y="12371"/>
                  <a:pt x="10637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5" y="8362"/>
                  <a:pt x="8574" y="8014"/>
                  <a:pt x="8754" y="7806"/>
                </a:cubicBezTo>
                <a:cubicBezTo>
                  <a:pt x="8864" y="7680"/>
                  <a:pt x="9006" y="7613"/>
                  <a:pt x="9164" y="7613"/>
                </a:cubicBezTo>
                <a:lnTo>
                  <a:pt x="9164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5"/>
                </a:cubicBezTo>
                <a:cubicBezTo>
                  <a:pt x="10237" y="9239"/>
                  <a:pt x="10155" y="9596"/>
                  <a:pt x="9970" y="9809"/>
                </a:cubicBezTo>
                <a:cubicBezTo>
                  <a:pt x="9860" y="9935"/>
                  <a:pt x="9722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6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6"/>
                </a:cubicBezTo>
                <a:cubicBezTo>
                  <a:pt x="10342" y="10499"/>
                  <a:pt x="10342" y="10431"/>
                  <a:pt x="10689" y="10148"/>
                </a:cubicBezTo>
                <a:cubicBezTo>
                  <a:pt x="11138" y="9780"/>
                  <a:pt x="11386" y="9295"/>
                  <a:pt x="11386" y="8784"/>
                </a:cubicBezTo>
                <a:cubicBezTo>
                  <a:pt x="11386" y="8342"/>
                  <a:pt x="11262" y="7947"/>
                  <a:pt x="11050" y="7659"/>
                </a:cubicBezTo>
                <a:lnTo>
                  <a:pt x="11238" y="7659"/>
                </a:lnTo>
                <a:lnTo>
                  <a:pt x="12276" y="6873"/>
                </a:lnTo>
                <a:lnTo>
                  <a:pt x="9463" y="6873"/>
                </a:lnTo>
                <a:cubicBezTo>
                  <a:pt x="8335" y="6873"/>
                  <a:pt x="7345" y="7759"/>
                  <a:pt x="7345" y="8769"/>
                </a:cubicBezTo>
                <a:cubicBezTo>
                  <a:pt x="7345" y="9812"/>
                  <a:pt x="8109" y="10605"/>
                  <a:pt x="9137" y="10648"/>
                </a:cubicBezTo>
                <a:cubicBezTo>
                  <a:pt x="9121" y="10722"/>
                  <a:pt x="9113" y="10795"/>
                  <a:pt x="9113" y="10868"/>
                </a:cubicBezTo>
                <a:cubicBezTo>
                  <a:pt x="9113" y="11018"/>
                  <a:pt x="9147" y="11162"/>
                  <a:pt x="9216" y="11300"/>
                </a:cubicBezTo>
                <a:cubicBezTo>
                  <a:pt x="7943" y="11309"/>
                  <a:pt x="6870" y="12161"/>
                  <a:pt x="6870" y="13167"/>
                </a:cubicBezTo>
                <a:cubicBezTo>
                  <a:pt x="6870" y="14071"/>
                  <a:pt x="7903" y="14727"/>
                  <a:pt x="9325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3" name="Shape 2109">
            <a:hlinkClick r:id="rId3"/>
          </p:cNvPr>
          <p:cNvSpPr/>
          <p:nvPr/>
        </p:nvSpPr>
        <p:spPr>
          <a:xfrm>
            <a:off x="6817149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4" name="Shape 2110">
            <a:hlinkClick r:id="rId3"/>
          </p:cNvPr>
          <p:cNvSpPr/>
          <p:nvPr/>
        </p:nvSpPr>
        <p:spPr>
          <a:xfrm>
            <a:off x="7277050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591" y="13291"/>
                </a:moveTo>
                <a:cubicBezTo>
                  <a:pt x="11452" y="13214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6"/>
                  <a:pt x="9187" y="8553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4"/>
                  <a:pt x="9369" y="13478"/>
                  <a:pt x="9448" y="13667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20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6"/>
                  <a:pt x="13221" y="14455"/>
                  <a:pt x="13578" y="14297"/>
                </a:cubicBezTo>
                <a:lnTo>
                  <a:pt x="13583" y="13091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1" y="13291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5" name="Shape 2111">
            <a:hlinkClick r:id="rId3"/>
          </p:cNvPr>
          <p:cNvSpPr/>
          <p:nvPr/>
        </p:nvSpPr>
        <p:spPr>
          <a:xfrm>
            <a:off x="7736951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pic>
        <p:nvPicPr>
          <p:cNvPr id="26" name="PA_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2360504" y="0"/>
            <a:ext cx="2563692" cy="68265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-497468" y="731227"/>
            <a:ext cx="1983368" cy="5281247"/>
          </a:xfrm>
          <a:prstGeom prst="rect">
            <a:avLst/>
          </a:prstGeom>
        </p:spPr>
      </p:pic>
      <p:pic>
        <p:nvPicPr>
          <p:cNvPr id="3" name="PA_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print"/>
          <a:stretch>
            <a:fillRect/>
          </a:stretch>
        </p:blipFill>
        <p:spPr>
          <a:xfrm flipH="1">
            <a:off x="10873739" y="845525"/>
            <a:ext cx="1983368" cy="53193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8260" y="807426"/>
            <a:ext cx="9555479" cy="5319347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"/>
          <p:cNvSpPr/>
          <p:nvPr/>
        </p:nvSpPr>
        <p:spPr>
          <a:xfrm>
            <a:off x="7142292" y="1306803"/>
            <a:ext cx="2540001" cy="2222501"/>
          </a:xfrm>
          <a:prstGeom prst="rect">
            <a:avLst/>
          </a:prstGeom>
          <a:ln w="38100">
            <a:solidFill>
              <a:srgbClr val="1C1F25"/>
            </a:solidFill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8" name="Creative Design…"/>
          <p:cNvSpPr txBox="1"/>
          <p:nvPr/>
        </p:nvSpPr>
        <p:spPr>
          <a:xfrm>
            <a:off x="7487437" y="2462735"/>
            <a:ext cx="1830629" cy="721672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Creative Design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portals with.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9" name="7"/>
          <p:cNvSpPr txBox="1"/>
          <p:nvPr/>
        </p:nvSpPr>
        <p:spPr>
          <a:xfrm>
            <a:off x="7487437" y="1562955"/>
            <a:ext cx="259686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b">
            <a:spAutoFit/>
          </a:bodyPr>
          <a:lstStyle>
            <a:lvl1pPr algn="l" defTabSz="914400">
              <a:lnSpc>
                <a:spcPct val="150000"/>
              </a:lnSpc>
              <a:defRPr sz="8000" b="0">
                <a:solidFill>
                  <a:srgbClr val="1C1F25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pPr defTabSz="457200" hangingPunct="0">
              <a:lnSpc>
                <a:spcPct val="100000"/>
              </a:lnSpc>
            </a:pPr>
            <a:r>
              <a:rPr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7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2" name="Business Trip…"/>
          <p:cNvSpPr txBox="1"/>
          <p:nvPr/>
        </p:nvSpPr>
        <p:spPr>
          <a:xfrm>
            <a:off x="7487437" y="4811110"/>
            <a:ext cx="1830629" cy="721672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Business Trip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portals with.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13" name="+"/>
          <p:cNvSpPr txBox="1"/>
          <p:nvPr/>
        </p:nvSpPr>
        <p:spPr>
          <a:xfrm>
            <a:off x="7487437" y="3911330"/>
            <a:ext cx="283732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b">
            <a:spAutoFit/>
          </a:bodyPr>
          <a:lstStyle>
            <a:lvl1pPr algn="l" defTabSz="914400">
              <a:lnSpc>
                <a:spcPct val="150000"/>
              </a:lnSpc>
              <a:defRPr sz="8000" b="0">
                <a:solidFill>
                  <a:srgbClr val="1C1F25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pPr defTabSz="457200" hangingPunct="0">
              <a:lnSpc>
                <a:spcPct val="100000"/>
              </a:lnSpc>
            </a:pPr>
            <a:r>
              <a:rPr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+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graphicFrame>
        <p:nvGraphicFramePr>
          <p:cNvPr id="14" name="2D Stacked Column Chart"/>
          <p:cNvGraphicFramePr/>
          <p:nvPr/>
        </p:nvGraphicFramePr>
        <p:xfrm>
          <a:off x="2119771" y="3429000"/>
          <a:ext cx="3976229" cy="2357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5" name="Chart Featured…"/>
          <p:cNvSpPr txBox="1"/>
          <p:nvPr/>
        </p:nvSpPr>
        <p:spPr>
          <a:xfrm>
            <a:off x="2119771" y="1558263"/>
            <a:ext cx="3451266" cy="1231106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Chart Featured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Analysis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-497468" y="731227"/>
            <a:ext cx="1983368" cy="5281247"/>
          </a:xfrm>
          <a:prstGeom prst="rect">
            <a:avLst/>
          </a:prstGeom>
        </p:spPr>
      </p:pic>
      <p:pic>
        <p:nvPicPr>
          <p:cNvPr id="3" name="PA_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print"/>
          <a:stretch>
            <a:fillRect/>
          </a:stretch>
        </p:blipFill>
        <p:spPr>
          <a:xfrm flipH="1">
            <a:off x="10873739" y="845525"/>
            <a:ext cx="1983368" cy="53193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8260" y="807426"/>
            <a:ext cx="9555479" cy="5319347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363466" y="-2339089"/>
            <a:ext cx="4510274" cy="9235188"/>
          </a:xfrm>
          <a:prstGeom prst="rect">
            <a:avLst/>
          </a:prstGeom>
        </p:spPr>
      </p:pic>
      <p:sp>
        <p:nvSpPr>
          <p:cNvPr id="13" name="Latest Projects"/>
          <p:cNvSpPr txBox="1"/>
          <p:nvPr/>
        </p:nvSpPr>
        <p:spPr>
          <a:xfrm>
            <a:off x="2434979" y="1517901"/>
            <a:ext cx="3393558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pPr defTabSz="412750" hangingPunct="0"/>
            <a:r>
              <a:rPr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Latest Projects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5" name="80+"/>
          <p:cNvSpPr txBox="1"/>
          <p:nvPr/>
        </p:nvSpPr>
        <p:spPr>
          <a:xfrm>
            <a:off x="2436301" y="3853952"/>
            <a:ext cx="796693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pPr defTabSz="412750" hangingPunct="0"/>
            <a:r>
              <a:rPr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80+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6" name="Design Concept…"/>
          <p:cNvSpPr txBox="1"/>
          <p:nvPr/>
        </p:nvSpPr>
        <p:spPr>
          <a:xfrm>
            <a:off x="3584200" y="3950789"/>
            <a:ext cx="1830629" cy="49084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Design Concept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17" name="20+"/>
          <p:cNvSpPr txBox="1"/>
          <p:nvPr/>
        </p:nvSpPr>
        <p:spPr>
          <a:xfrm>
            <a:off x="2436301" y="5072777"/>
            <a:ext cx="796693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pPr defTabSz="412750" hangingPunct="0"/>
            <a:r>
              <a:rPr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20+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8" name="Design Concept…"/>
          <p:cNvSpPr txBox="1"/>
          <p:nvPr/>
        </p:nvSpPr>
        <p:spPr>
          <a:xfrm>
            <a:off x="3584200" y="5169614"/>
            <a:ext cx="1830629" cy="49084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Design Concept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19" name="Synergistically utilize technically portals with frictionless supply chains.…"/>
          <p:cNvSpPr txBox="1"/>
          <p:nvPr/>
        </p:nvSpPr>
        <p:spPr>
          <a:xfrm>
            <a:off x="2434979" y="2643141"/>
            <a:ext cx="4017125" cy="433132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utilize technically portals with frictionless supply chains.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Dramatically customize empowered networks rather goal-opportunities.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497468" y="731227"/>
            <a:ext cx="13354575" cy="5433645"/>
            <a:chOff x="-497468" y="731227"/>
            <a:chExt cx="13354575" cy="5433645"/>
          </a:xfrm>
        </p:grpSpPr>
        <p:pic>
          <p:nvPicPr>
            <p:cNvPr id="11" name="PA_图片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 cstate="print"/>
            <a:stretch>
              <a:fillRect/>
            </a:stretch>
          </p:blipFill>
          <p:spPr>
            <a:xfrm>
              <a:off x="-497468" y="731227"/>
              <a:ext cx="1983368" cy="5281247"/>
            </a:xfrm>
            <a:prstGeom prst="rect">
              <a:avLst/>
            </a:prstGeom>
          </p:spPr>
        </p:pic>
        <p:pic>
          <p:nvPicPr>
            <p:cNvPr id="12" name="PA_图片 1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 cstate="print"/>
            <a:stretch>
              <a:fillRect/>
            </a:stretch>
          </p:blipFill>
          <p:spPr>
            <a:xfrm flipH="1">
              <a:off x="10873739" y="845525"/>
              <a:ext cx="1983368" cy="5319347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1318260" y="807426"/>
              <a:ext cx="9555479" cy="5319347"/>
            </a:xfrm>
            <a:prstGeom prst="rect">
              <a:avLst/>
            </a:prstGeom>
            <a:solidFill>
              <a:srgbClr val="E6ED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占位符 3"/>
          <p:cNvPicPr>
            <a:picLocks noGrp="1" noChangeAspect="1"/>
          </p:cNvPicPr>
          <p:nvPr>
            <p:ph type="pic" sz="quarter" idx="137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1746250" y="1103313"/>
            <a:ext cx="4127500" cy="2698750"/>
          </a:xfrm>
        </p:spPr>
      </p:pic>
      <p:sp>
        <p:nvSpPr>
          <p:cNvPr id="2330" name="Finance…"/>
          <p:cNvSpPr txBox="1"/>
          <p:nvPr/>
        </p:nvSpPr>
        <p:spPr>
          <a:xfrm>
            <a:off x="1822333" y="4497287"/>
            <a:ext cx="2798843" cy="95250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Finance</a:t>
            </a:r>
            <a:endParaRPr sz="125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  <a:p>
            <a:pPr algn="l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 portals with</a:t>
            </a:r>
            <a:endParaRPr sz="100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algn="l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frictionless supply chains. Dramatically customize</a:t>
            </a:r>
            <a:endParaRPr sz="100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algn="l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empowered.</a:t>
            </a:r>
            <a:endParaRPr sz="100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2331" name="Logistic…"/>
          <p:cNvSpPr txBox="1"/>
          <p:nvPr/>
        </p:nvSpPr>
        <p:spPr>
          <a:xfrm>
            <a:off x="6397166" y="4504063"/>
            <a:ext cx="2798843" cy="95250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Logistic</a:t>
            </a:r>
            <a:endParaRPr sz="125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  <a:p>
            <a:pPr algn="l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 portals with</a:t>
            </a:r>
            <a:endParaRPr sz="100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algn="l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frictionless supply chains. Dramatically customize</a:t>
            </a:r>
            <a:endParaRPr sz="100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algn="l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empowered.</a:t>
            </a:r>
            <a:endParaRPr sz="100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2333" name="Line"/>
          <p:cNvSpPr/>
          <p:nvPr/>
        </p:nvSpPr>
        <p:spPr>
          <a:xfrm>
            <a:off x="1746134" y="4188099"/>
            <a:ext cx="9127606" cy="18033"/>
          </a:xfrm>
          <a:prstGeom prst="line">
            <a:avLst/>
          </a:prstGeom>
          <a:ln w="38100">
            <a:solidFill>
              <a:srgbClr val="1C1F25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334" name="Line"/>
          <p:cNvSpPr/>
          <p:nvPr/>
        </p:nvSpPr>
        <p:spPr>
          <a:xfrm>
            <a:off x="1746133" y="5754499"/>
            <a:ext cx="9127605" cy="0"/>
          </a:xfrm>
          <a:prstGeom prst="line">
            <a:avLst/>
          </a:prstGeom>
          <a:ln w="38100">
            <a:solidFill>
              <a:srgbClr val="1C1F25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336" name="Ideas pull the…"/>
          <p:cNvSpPr txBox="1"/>
          <p:nvPr/>
        </p:nvSpPr>
        <p:spPr>
          <a:xfrm>
            <a:off x="6151943" y="1487421"/>
            <a:ext cx="4247958" cy="1846659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Ideas pull the</a:t>
            </a:r>
            <a:endParaRPr sz="400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  <a:p>
            <a:pPr algn="l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trigger, but instinct</a:t>
            </a:r>
            <a:endParaRPr sz="400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  <a:p>
            <a:pPr algn="l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loads the gun</a:t>
            </a:r>
            <a:endParaRPr sz="400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-497468" y="731227"/>
            <a:ext cx="1983368" cy="5281247"/>
          </a:xfrm>
          <a:prstGeom prst="rect">
            <a:avLst/>
          </a:prstGeom>
        </p:spPr>
      </p:pic>
      <p:pic>
        <p:nvPicPr>
          <p:cNvPr id="3" name="PA_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print"/>
          <a:stretch>
            <a:fillRect/>
          </a:stretch>
        </p:blipFill>
        <p:spPr>
          <a:xfrm flipH="1">
            <a:off x="10873739" y="845525"/>
            <a:ext cx="1983368" cy="53193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8260" y="807426"/>
            <a:ext cx="9555479" cy="5319347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42"/>
          <p:cNvSpPr/>
          <p:nvPr/>
        </p:nvSpPr>
        <p:spPr>
          <a:xfrm rot="2645162">
            <a:off x="4140167" y="3922910"/>
            <a:ext cx="2153781" cy="835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868" y="0"/>
                </a:moveTo>
                <a:lnTo>
                  <a:pt x="3900" y="90"/>
                </a:lnTo>
                <a:cubicBezTo>
                  <a:pt x="5674" y="4665"/>
                  <a:pt x="8126" y="7495"/>
                  <a:pt x="10833" y="7495"/>
                </a:cubicBezTo>
                <a:cubicBezTo>
                  <a:pt x="13202" y="7495"/>
                  <a:pt x="15375" y="5328"/>
                  <a:pt x="17070" y="1721"/>
                </a:cubicBezTo>
                <a:lnTo>
                  <a:pt x="17732" y="171"/>
                </a:lnTo>
                <a:lnTo>
                  <a:pt x="21600" y="10145"/>
                </a:lnTo>
                <a:lnTo>
                  <a:pt x="20550" y="12606"/>
                </a:lnTo>
                <a:cubicBezTo>
                  <a:pt x="17909" y="18225"/>
                  <a:pt x="14524" y="21600"/>
                  <a:pt x="10833" y="21600"/>
                </a:cubicBezTo>
                <a:cubicBezTo>
                  <a:pt x="6615" y="21600"/>
                  <a:pt x="2796" y="17191"/>
                  <a:pt x="32" y="10064"/>
                </a:cubicBezTo>
                <a:lnTo>
                  <a:pt x="0" y="9974"/>
                </a:lnTo>
                <a:close/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>
              <a:solidFill>
                <a:srgbClr val="1C1F25"/>
              </a:solidFill>
              <a:latin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" name="Freeform 41"/>
          <p:cNvSpPr/>
          <p:nvPr/>
        </p:nvSpPr>
        <p:spPr>
          <a:xfrm rot="2645162">
            <a:off x="4777779" y="1703721"/>
            <a:ext cx="828679" cy="2147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46" y="0"/>
                </a:moveTo>
                <a:lnTo>
                  <a:pt x="21600" y="3880"/>
                </a:lnTo>
                <a:lnTo>
                  <a:pt x="20037" y="4544"/>
                </a:lnTo>
                <a:cubicBezTo>
                  <a:pt x="16402" y="6244"/>
                  <a:pt x="14218" y="8423"/>
                  <a:pt x="14218" y="10800"/>
                </a:cubicBezTo>
                <a:cubicBezTo>
                  <a:pt x="14218" y="13177"/>
                  <a:pt x="16402" y="15356"/>
                  <a:pt x="20037" y="17056"/>
                </a:cubicBezTo>
                <a:lnTo>
                  <a:pt x="21600" y="17720"/>
                </a:lnTo>
                <a:lnTo>
                  <a:pt x="11546" y="21600"/>
                </a:lnTo>
                <a:lnTo>
                  <a:pt x="9066" y="20547"/>
                </a:lnTo>
                <a:cubicBezTo>
                  <a:pt x="3402" y="17898"/>
                  <a:pt x="0" y="14502"/>
                  <a:pt x="0" y="10800"/>
                </a:cubicBezTo>
                <a:cubicBezTo>
                  <a:pt x="0" y="7098"/>
                  <a:pt x="3402" y="3702"/>
                  <a:pt x="9066" y="1053"/>
                </a:cubicBezTo>
                <a:close/>
              </a:path>
            </a:pathLst>
          </a:custGeom>
          <a:solidFill>
            <a:srgbClr val="356D38"/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>
              <a:solidFill>
                <a:srgbClr val="1C1F25"/>
              </a:solidFill>
              <a:latin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" name="Freeform 39"/>
          <p:cNvSpPr/>
          <p:nvPr/>
        </p:nvSpPr>
        <p:spPr>
          <a:xfrm rot="2645162">
            <a:off x="5678483" y="2334716"/>
            <a:ext cx="2153781" cy="835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33" y="0"/>
                </a:moveTo>
                <a:cubicBezTo>
                  <a:pt x="14524" y="0"/>
                  <a:pt x="17909" y="3375"/>
                  <a:pt x="20550" y="8994"/>
                </a:cubicBezTo>
                <a:lnTo>
                  <a:pt x="21600" y="11455"/>
                </a:lnTo>
                <a:lnTo>
                  <a:pt x="17732" y="21429"/>
                </a:lnTo>
                <a:lnTo>
                  <a:pt x="17070" y="19879"/>
                </a:lnTo>
                <a:cubicBezTo>
                  <a:pt x="15375" y="16272"/>
                  <a:pt x="13202" y="14105"/>
                  <a:pt x="10833" y="14105"/>
                </a:cubicBezTo>
                <a:cubicBezTo>
                  <a:pt x="8126" y="14105"/>
                  <a:pt x="5674" y="16935"/>
                  <a:pt x="3900" y="21510"/>
                </a:cubicBezTo>
                <a:lnTo>
                  <a:pt x="3868" y="21600"/>
                </a:lnTo>
                <a:lnTo>
                  <a:pt x="0" y="11626"/>
                </a:lnTo>
                <a:lnTo>
                  <a:pt x="32" y="11536"/>
                </a:lnTo>
                <a:cubicBezTo>
                  <a:pt x="2796" y="4409"/>
                  <a:pt x="6615" y="0"/>
                  <a:pt x="10833" y="0"/>
                </a:cubicBezTo>
                <a:close/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>
              <a:solidFill>
                <a:srgbClr val="1C1F25"/>
              </a:solidFill>
              <a:latin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" name="Freeform 64"/>
          <p:cNvSpPr/>
          <p:nvPr/>
        </p:nvSpPr>
        <p:spPr>
          <a:xfrm>
            <a:off x="5959069" y="2025585"/>
            <a:ext cx="1430653" cy="1502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2" extrusionOk="0">
                <a:moveTo>
                  <a:pt x="71" y="3"/>
                </a:moveTo>
                <a:cubicBezTo>
                  <a:pt x="4116" y="-58"/>
                  <a:pt x="8179" y="888"/>
                  <a:pt x="11805" y="2848"/>
                </a:cubicBezTo>
                <a:lnTo>
                  <a:pt x="12368" y="3170"/>
                </a:lnTo>
                <a:lnTo>
                  <a:pt x="13055" y="3792"/>
                </a:lnTo>
                <a:cubicBezTo>
                  <a:pt x="17726" y="8227"/>
                  <a:pt x="20838" y="14141"/>
                  <a:pt x="21543" y="20732"/>
                </a:cubicBezTo>
                <a:lnTo>
                  <a:pt x="21600" y="21445"/>
                </a:lnTo>
                <a:lnTo>
                  <a:pt x="15193" y="21542"/>
                </a:lnTo>
                <a:lnTo>
                  <a:pt x="15107" y="20267"/>
                </a:lnTo>
                <a:cubicBezTo>
                  <a:pt x="14739" y="17146"/>
                  <a:pt x="13270" y="14122"/>
                  <a:pt x="10708" y="11766"/>
                </a:cubicBezTo>
                <a:cubicBezTo>
                  <a:pt x="7780" y="9074"/>
                  <a:pt x="3979" y="7763"/>
                  <a:pt x="202" y="7821"/>
                </a:cubicBezTo>
                <a:lnTo>
                  <a:pt x="131" y="7825"/>
                </a:lnTo>
                <a:lnTo>
                  <a:pt x="0" y="8"/>
                </a:lnTo>
                <a:close/>
              </a:path>
            </a:pathLst>
          </a:custGeom>
          <a:solidFill>
            <a:srgbClr val="F7F9FF">
              <a:alpha val="20000"/>
            </a:srgbClr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>
              <a:solidFill>
                <a:srgbClr val="1C1F25"/>
              </a:solidFill>
              <a:latin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" name="Freeform 37"/>
          <p:cNvSpPr/>
          <p:nvPr/>
        </p:nvSpPr>
        <p:spPr>
          <a:xfrm rot="2645162">
            <a:off x="6365041" y="3237721"/>
            <a:ext cx="835296" cy="21603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74" y="0"/>
                </a:moveTo>
                <a:lnTo>
                  <a:pt x="10064" y="31"/>
                </a:lnTo>
                <a:cubicBezTo>
                  <a:pt x="17191" y="2787"/>
                  <a:pt x="21600" y="6595"/>
                  <a:pt x="21600" y="10800"/>
                </a:cubicBezTo>
                <a:cubicBezTo>
                  <a:pt x="21600" y="15005"/>
                  <a:pt x="17191" y="18813"/>
                  <a:pt x="10064" y="21569"/>
                </a:cubicBezTo>
                <a:lnTo>
                  <a:pt x="9974" y="21600"/>
                </a:lnTo>
                <a:lnTo>
                  <a:pt x="0" y="17744"/>
                </a:lnTo>
                <a:lnTo>
                  <a:pt x="90" y="17712"/>
                </a:lnTo>
                <a:cubicBezTo>
                  <a:pt x="4665" y="15943"/>
                  <a:pt x="7495" y="13499"/>
                  <a:pt x="7495" y="10800"/>
                </a:cubicBezTo>
                <a:cubicBezTo>
                  <a:pt x="7495" y="8101"/>
                  <a:pt x="4665" y="5657"/>
                  <a:pt x="90" y="3888"/>
                </a:cubicBezTo>
                <a:lnTo>
                  <a:pt x="0" y="3856"/>
                </a:lnTo>
                <a:close/>
              </a:path>
            </a:pathLst>
          </a:custGeom>
          <a:solidFill>
            <a:srgbClr val="356D38"/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>
              <a:solidFill>
                <a:srgbClr val="1C1F25"/>
              </a:solidFill>
              <a:latin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" name="Freeform 68"/>
          <p:cNvSpPr/>
          <p:nvPr/>
        </p:nvSpPr>
        <p:spPr>
          <a:xfrm>
            <a:off x="5998954" y="3519792"/>
            <a:ext cx="1512264" cy="14099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3" h="21600" extrusionOk="0">
                <a:moveTo>
                  <a:pt x="21546" y="0"/>
                </a:moveTo>
                <a:lnTo>
                  <a:pt x="21550" y="72"/>
                </a:lnTo>
                <a:cubicBezTo>
                  <a:pt x="21600" y="3430"/>
                  <a:pt x="20979" y="6800"/>
                  <a:pt x="19684" y="9930"/>
                </a:cubicBezTo>
                <a:lnTo>
                  <a:pt x="19610" y="10098"/>
                </a:lnTo>
                <a:lnTo>
                  <a:pt x="19072" y="10835"/>
                </a:lnTo>
                <a:cubicBezTo>
                  <a:pt x="14532" y="16748"/>
                  <a:pt x="7920" y="20755"/>
                  <a:pt x="432" y="21572"/>
                </a:cubicBezTo>
                <a:lnTo>
                  <a:pt x="92" y="21600"/>
                </a:lnTo>
                <a:lnTo>
                  <a:pt x="0" y="15417"/>
                </a:lnTo>
                <a:lnTo>
                  <a:pt x="67" y="15420"/>
                </a:lnTo>
                <a:cubicBezTo>
                  <a:pt x="3632" y="15359"/>
                  <a:pt x="7176" y="13835"/>
                  <a:pt x="9854" y="10864"/>
                </a:cubicBezTo>
                <a:cubicBezTo>
                  <a:pt x="12531" y="7894"/>
                  <a:pt x="13834" y="4038"/>
                  <a:pt x="13777" y="205"/>
                </a:cubicBezTo>
                <a:lnTo>
                  <a:pt x="13773" y="133"/>
                </a:lnTo>
                <a:close/>
              </a:path>
            </a:pathLst>
          </a:custGeom>
          <a:solidFill>
            <a:srgbClr val="F7F9FF">
              <a:alpha val="20000"/>
            </a:srgbClr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>
              <a:solidFill>
                <a:srgbClr val="1C1F25"/>
              </a:solidFill>
              <a:latin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" name="Triangle 11"/>
          <p:cNvSpPr/>
          <p:nvPr/>
        </p:nvSpPr>
        <p:spPr>
          <a:xfrm rot="5388105">
            <a:off x="5785946" y="1992942"/>
            <a:ext cx="942232" cy="602646"/>
          </a:xfrm>
          <a:prstGeom prst="triangle">
            <a:avLst/>
          </a:prstGeom>
          <a:solidFill>
            <a:srgbClr val="356D38"/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>
              <a:solidFill>
                <a:srgbClr val="1C1F25"/>
              </a:solidFill>
              <a:latin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" name="Freeform 76"/>
          <p:cNvSpPr/>
          <p:nvPr/>
        </p:nvSpPr>
        <p:spPr>
          <a:xfrm>
            <a:off x="4646494" y="3602290"/>
            <a:ext cx="1361161" cy="14693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831" y="253"/>
                </a:lnTo>
                <a:lnTo>
                  <a:pt x="5870" y="819"/>
                </a:lnTo>
                <a:cubicBezTo>
                  <a:pt x="6257" y="4020"/>
                  <a:pt x="7801" y="7121"/>
                  <a:pt x="10494" y="9537"/>
                </a:cubicBezTo>
                <a:cubicBezTo>
                  <a:pt x="13187" y="11954"/>
                  <a:pt x="16582" y="13285"/>
                  <a:pt x="20048" y="13541"/>
                </a:cubicBezTo>
                <a:lnTo>
                  <a:pt x="21462" y="13582"/>
                </a:lnTo>
                <a:lnTo>
                  <a:pt x="21600" y="21600"/>
                </a:lnTo>
                <a:lnTo>
                  <a:pt x="19356" y="21534"/>
                </a:lnTo>
                <a:cubicBezTo>
                  <a:pt x="15306" y="21235"/>
                  <a:pt x="11318" y="19994"/>
                  <a:pt x="7808" y="17804"/>
                </a:cubicBezTo>
                <a:lnTo>
                  <a:pt x="7719" y="17742"/>
                </a:lnTo>
                <a:lnTo>
                  <a:pt x="7047" y="17058"/>
                </a:lnTo>
                <a:cubicBezTo>
                  <a:pt x="2940" y="12447"/>
                  <a:pt x="355" y="6630"/>
                  <a:pt x="7" y="265"/>
                </a:cubicBezTo>
                <a:close/>
              </a:path>
            </a:pathLst>
          </a:custGeom>
          <a:solidFill>
            <a:srgbClr val="F7F9FF">
              <a:alpha val="20000"/>
            </a:srgbClr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>
              <a:solidFill>
                <a:srgbClr val="1C1F25"/>
              </a:solidFill>
              <a:latin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3" name="Triangle 8"/>
          <p:cNvSpPr/>
          <p:nvPr/>
        </p:nvSpPr>
        <p:spPr>
          <a:xfrm rot="10841721">
            <a:off x="6758444" y="3510842"/>
            <a:ext cx="942232" cy="602646"/>
          </a:xfrm>
          <a:prstGeom prst="triangle">
            <a:avLst/>
          </a:prstGeom>
          <a:solidFill>
            <a:srgbClr val="6A6E77"/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>
              <a:solidFill>
                <a:srgbClr val="1C1F25"/>
              </a:solidFill>
              <a:latin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4" name="Triangle 43"/>
          <p:cNvSpPr/>
          <p:nvPr/>
        </p:nvSpPr>
        <p:spPr>
          <a:xfrm rot="16200000">
            <a:off x="5236612" y="4485611"/>
            <a:ext cx="942231" cy="602646"/>
          </a:xfrm>
          <a:prstGeom prst="triangle">
            <a:avLst/>
          </a:prstGeom>
          <a:solidFill>
            <a:srgbClr val="356D38"/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>
              <a:solidFill>
                <a:srgbClr val="1C1F25"/>
              </a:solidFill>
              <a:latin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5" name="Freeform 71"/>
          <p:cNvSpPr/>
          <p:nvPr/>
        </p:nvSpPr>
        <p:spPr>
          <a:xfrm>
            <a:off x="5954780" y="2165347"/>
            <a:ext cx="603051" cy="601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648" y="0"/>
                </a:moveTo>
                <a:cubicBezTo>
                  <a:pt x="10064" y="0"/>
                  <a:pt x="12451" y="123"/>
                  <a:pt x="14803" y="363"/>
                </a:cubicBezTo>
                <a:lnTo>
                  <a:pt x="16431" y="570"/>
                </a:lnTo>
                <a:lnTo>
                  <a:pt x="21600" y="4595"/>
                </a:lnTo>
                <a:lnTo>
                  <a:pt x="73" y="21600"/>
                </a:lnTo>
                <a:lnTo>
                  <a:pt x="0" y="425"/>
                </a:lnTo>
                <a:lnTo>
                  <a:pt x="493" y="363"/>
                </a:lnTo>
                <a:cubicBezTo>
                  <a:pt x="2845" y="123"/>
                  <a:pt x="5232" y="0"/>
                  <a:pt x="7648" y="0"/>
                </a:cubicBezTo>
                <a:close/>
              </a:path>
            </a:pathLst>
          </a:custGeom>
          <a:solidFill>
            <a:srgbClr val="356D38"/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>
              <a:solidFill>
                <a:srgbClr val="1C1F25"/>
              </a:solidFill>
              <a:latin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Freeform 74"/>
          <p:cNvSpPr/>
          <p:nvPr/>
        </p:nvSpPr>
        <p:spPr>
          <a:xfrm>
            <a:off x="4465206" y="2177183"/>
            <a:ext cx="1490941" cy="13911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80" y="0"/>
                </a:moveTo>
                <a:lnTo>
                  <a:pt x="21600" y="6133"/>
                </a:lnTo>
                <a:lnTo>
                  <a:pt x="20480" y="6210"/>
                </a:lnTo>
                <a:cubicBezTo>
                  <a:pt x="17325" y="6588"/>
                  <a:pt x="14269" y="8099"/>
                  <a:pt x="11888" y="10734"/>
                </a:cubicBezTo>
                <a:cubicBezTo>
                  <a:pt x="9506" y="13369"/>
                  <a:pt x="8194" y="16690"/>
                  <a:pt x="7942" y="20082"/>
                </a:cubicBezTo>
                <a:lnTo>
                  <a:pt x="7901" y="21465"/>
                </a:lnTo>
                <a:lnTo>
                  <a:pt x="0" y="21600"/>
                </a:lnTo>
                <a:lnTo>
                  <a:pt x="65" y="19404"/>
                </a:lnTo>
                <a:cubicBezTo>
                  <a:pt x="212" y="17423"/>
                  <a:pt x="592" y="15457"/>
                  <a:pt x="1204" y="13557"/>
                </a:cubicBezTo>
                <a:lnTo>
                  <a:pt x="1510" y="12727"/>
                </a:lnTo>
                <a:lnTo>
                  <a:pt x="1991" y="12002"/>
                </a:lnTo>
                <a:cubicBezTo>
                  <a:pt x="6338" y="5772"/>
                  <a:pt x="12867" y="1393"/>
                  <a:pt x="20363" y="166"/>
                </a:cubicBezTo>
                <a:close/>
              </a:path>
            </a:pathLst>
          </a:custGeom>
          <a:solidFill>
            <a:srgbClr val="356D38"/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>
              <a:solidFill>
                <a:srgbClr val="1C1F25"/>
              </a:solidFill>
              <a:latin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7" name="Triangle 44"/>
          <p:cNvSpPr/>
          <p:nvPr/>
        </p:nvSpPr>
        <p:spPr>
          <a:xfrm rot="160587">
            <a:off x="4316679" y="3005895"/>
            <a:ext cx="942231" cy="602646"/>
          </a:xfrm>
          <a:prstGeom prst="triangle">
            <a:avLst/>
          </a:prstGeom>
          <a:solidFill>
            <a:srgbClr val="6A6E77"/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>
              <a:solidFill>
                <a:srgbClr val="1C1F25"/>
              </a:solidFill>
              <a:latin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8" name="Freeform 69"/>
          <p:cNvSpPr/>
          <p:nvPr/>
        </p:nvSpPr>
        <p:spPr>
          <a:xfrm>
            <a:off x="4644408" y="3006224"/>
            <a:ext cx="599367" cy="6239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655" y="0"/>
                </a:moveTo>
                <a:lnTo>
                  <a:pt x="21600" y="21600"/>
                </a:lnTo>
                <a:lnTo>
                  <a:pt x="75" y="20633"/>
                </a:lnTo>
                <a:lnTo>
                  <a:pt x="0" y="17778"/>
                </a:lnTo>
                <a:cubicBezTo>
                  <a:pt x="0" y="14276"/>
                  <a:pt x="277" y="10836"/>
                  <a:pt x="811" y="7478"/>
                </a:cubicBezTo>
                <a:lnTo>
                  <a:pt x="1296" y="4868"/>
                </a:lnTo>
                <a:close/>
              </a:path>
            </a:pathLst>
          </a:custGeom>
          <a:solidFill>
            <a:srgbClr val="F7F9FF">
              <a:alpha val="20000"/>
            </a:srgbClr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>
              <a:solidFill>
                <a:srgbClr val="1C1F25"/>
              </a:solidFill>
              <a:latin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9" name="Freeform 63"/>
          <p:cNvSpPr/>
          <p:nvPr/>
        </p:nvSpPr>
        <p:spPr>
          <a:xfrm>
            <a:off x="6761585" y="3505147"/>
            <a:ext cx="634440" cy="6083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362" y="270"/>
                </a:lnTo>
                <a:lnTo>
                  <a:pt x="21513" y="2344"/>
                </a:lnTo>
                <a:cubicBezTo>
                  <a:pt x="21571" y="3527"/>
                  <a:pt x="21600" y="4717"/>
                  <a:pt x="21600" y="5914"/>
                </a:cubicBezTo>
                <a:cubicBezTo>
                  <a:pt x="21600" y="8309"/>
                  <a:pt x="21484" y="10676"/>
                  <a:pt x="21257" y="13008"/>
                </a:cubicBezTo>
                <a:lnTo>
                  <a:pt x="21043" y="14764"/>
                </a:lnTo>
                <a:lnTo>
                  <a:pt x="15789" y="21600"/>
                </a:lnTo>
                <a:close/>
              </a:path>
            </a:pathLst>
          </a:custGeom>
          <a:solidFill>
            <a:srgbClr val="F7F9FF">
              <a:alpha val="20000"/>
            </a:srgbClr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>
              <a:solidFill>
                <a:srgbClr val="1C1F25"/>
              </a:solidFill>
              <a:latin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0" name="Freeform 67"/>
          <p:cNvSpPr/>
          <p:nvPr/>
        </p:nvSpPr>
        <p:spPr>
          <a:xfrm>
            <a:off x="5405853" y="4315818"/>
            <a:ext cx="602646" cy="622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305"/>
                </a:lnTo>
                <a:lnTo>
                  <a:pt x="18787" y="21512"/>
                </a:lnTo>
                <a:cubicBezTo>
                  <a:pt x="17593" y="21570"/>
                  <a:pt x="16392" y="21600"/>
                  <a:pt x="15183" y="21600"/>
                </a:cubicBezTo>
                <a:cubicBezTo>
                  <a:pt x="12766" y="21600"/>
                  <a:pt x="10377" y="21481"/>
                  <a:pt x="8023" y="21250"/>
                </a:cubicBezTo>
                <a:lnTo>
                  <a:pt x="6164" y="21021"/>
                </a:lnTo>
                <a:lnTo>
                  <a:pt x="0" y="16354"/>
                </a:lnTo>
                <a:close/>
              </a:path>
            </a:pathLst>
          </a:custGeom>
          <a:solidFill>
            <a:srgbClr val="356D38"/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>
              <a:solidFill>
                <a:srgbClr val="1C1F25"/>
              </a:solidFill>
              <a:latin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1" name="02"/>
          <p:cNvSpPr/>
          <p:nvPr/>
        </p:nvSpPr>
        <p:spPr>
          <a:xfrm>
            <a:off x="7904688" y="2029240"/>
            <a:ext cx="508001" cy="508001"/>
          </a:xfrm>
          <a:prstGeom prst="ellipse">
            <a:avLst/>
          </a:prstGeom>
          <a:solidFill>
            <a:srgbClr val="356D38"/>
          </a:solidFill>
          <a:ln w="12700">
            <a:miter lim="400000"/>
          </a:ln>
        </p:spPr>
        <p:txBody>
          <a:bodyPr lIns="0" tIns="0" rIns="0" bIns="0" anchor="ctr"/>
          <a:lstStyle>
            <a:lvl1pPr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algn="ctr" defTabSz="412750" hangingPunct="0"/>
            <a:r>
              <a:rPr sz="125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02</a:t>
            </a:r>
            <a:endParaRPr sz="125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2" name="BUSINESS SERVICES…"/>
          <p:cNvSpPr txBox="1"/>
          <p:nvPr/>
        </p:nvSpPr>
        <p:spPr>
          <a:xfrm>
            <a:off x="8699879" y="1953040"/>
            <a:ext cx="1718107" cy="112562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BUSINESS SERVICES</a:t>
            </a:r>
            <a:endParaRPr sz="1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Professional matrix corporate capital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vis-a-vis performance channels.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23" name="04"/>
          <p:cNvSpPr/>
          <p:nvPr/>
        </p:nvSpPr>
        <p:spPr>
          <a:xfrm>
            <a:off x="7925645" y="3948666"/>
            <a:ext cx="508001" cy="508001"/>
          </a:xfrm>
          <a:prstGeom prst="ellipse">
            <a:avLst/>
          </a:prstGeom>
          <a:solidFill>
            <a:srgbClr val="C8CBD1"/>
          </a:solidFill>
          <a:ln w="12700">
            <a:miter lim="400000"/>
          </a:ln>
        </p:spPr>
        <p:txBody>
          <a:bodyPr lIns="0" tIns="0" rIns="0" bIns="0" anchor="ctr"/>
          <a:lstStyle>
            <a:lvl1pPr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algn="ctr" defTabSz="412750" hangingPunct="0"/>
            <a:r>
              <a:rPr sz="125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04</a:t>
            </a:r>
            <a:endParaRPr sz="125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4" name="BUSINESS SERVICES…"/>
          <p:cNvSpPr txBox="1"/>
          <p:nvPr/>
        </p:nvSpPr>
        <p:spPr>
          <a:xfrm>
            <a:off x="8720836" y="3872466"/>
            <a:ext cx="1769615" cy="89864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BUSINESS SERVICES</a:t>
            </a:r>
            <a:endParaRPr sz="1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Professional matrix corporate capital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vis-a-vis performance channels.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25" name="01"/>
          <p:cNvSpPr/>
          <p:nvPr/>
        </p:nvSpPr>
        <p:spPr>
          <a:xfrm>
            <a:off x="3602704" y="1953040"/>
            <a:ext cx="508001" cy="508001"/>
          </a:xfrm>
          <a:prstGeom prst="ellipse">
            <a:avLst/>
          </a:prstGeom>
          <a:solidFill>
            <a:srgbClr val="C8CBD1"/>
          </a:solidFill>
          <a:ln w="12700">
            <a:miter lim="400000"/>
          </a:ln>
        </p:spPr>
        <p:txBody>
          <a:bodyPr lIns="0" tIns="0" rIns="0" bIns="0" anchor="ctr"/>
          <a:lstStyle>
            <a:lvl1pPr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algn="ctr" defTabSz="412750" hangingPunct="0"/>
            <a:r>
              <a:rPr sz="125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01</a:t>
            </a:r>
            <a:endParaRPr sz="125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6" name="BUSINESS SERVICES…"/>
          <p:cNvSpPr txBox="1"/>
          <p:nvPr/>
        </p:nvSpPr>
        <p:spPr>
          <a:xfrm>
            <a:off x="1701548" y="1876840"/>
            <a:ext cx="1613965" cy="112562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BUSINESS SERVICES</a:t>
            </a:r>
            <a:endParaRPr sz="1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Professional matrix corporate capital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vis-a-vis performance channels.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27" name="03"/>
          <p:cNvSpPr/>
          <p:nvPr/>
        </p:nvSpPr>
        <p:spPr>
          <a:xfrm>
            <a:off x="3540107" y="3948666"/>
            <a:ext cx="508001" cy="508001"/>
          </a:xfrm>
          <a:prstGeom prst="ellipse">
            <a:avLst/>
          </a:prstGeom>
          <a:solidFill>
            <a:srgbClr val="356D38"/>
          </a:solidFill>
          <a:ln w="12700">
            <a:miter lim="400000"/>
          </a:ln>
        </p:spPr>
        <p:txBody>
          <a:bodyPr lIns="0" tIns="0" rIns="0" bIns="0" anchor="ctr"/>
          <a:lstStyle>
            <a:lvl1pPr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algn="ctr" defTabSz="412750" hangingPunct="0"/>
            <a:r>
              <a:rPr sz="125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03</a:t>
            </a:r>
            <a:endParaRPr sz="125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8" name="BUSINESS SERVICES…"/>
          <p:cNvSpPr txBox="1"/>
          <p:nvPr/>
        </p:nvSpPr>
        <p:spPr>
          <a:xfrm>
            <a:off x="1869651" y="3872466"/>
            <a:ext cx="1383265" cy="112562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BUSINESS SERVICES</a:t>
            </a:r>
            <a:endParaRPr sz="1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Professional matrix corporate capital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vis-a-vis performance channels.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-497468" y="731227"/>
            <a:ext cx="1983368" cy="5281247"/>
          </a:xfrm>
          <a:prstGeom prst="rect">
            <a:avLst/>
          </a:prstGeom>
        </p:spPr>
      </p:pic>
      <p:pic>
        <p:nvPicPr>
          <p:cNvPr id="3" name="PA_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print"/>
          <a:stretch>
            <a:fillRect/>
          </a:stretch>
        </p:blipFill>
        <p:spPr>
          <a:xfrm flipH="1">
            <a:off x="10873739" y="845525"/>
            <a:ext cx="1983368" cy="53193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8260" y="807426"/>
            <a:ext cx="9555479" cy="5319347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917588" y="731227"/>
            <a:ext cx="5083940" cy="5433645"/>
          </a:xfrm>
          <a:prstGeom prst="rect">
            <a:avLst/>
          </a:prstGeom>
        </p:spPr>
      </p:pic>
      <p:sp>
        <p:nvSpPr>
          <p:cNvPr id="6" name="Development…"/>
          <p:cNvSpPr txBox="1"/>
          <p:nvPr/>
        </p:nvSpPr>
        <p:spPr>
          <a:xfrm>
            <a:off x="2990956" y="4686844"/>
            <a:ext cx="2798843" cy="95250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Development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 portals with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frictionless supply chains. Dramatically customize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empowered.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7" name="Finance…"/>
          <p:cNvSpPr txBox="1"/>
          <p:nvPr/>
        </p:nvSpPr>
        <p:spPr>
          <a:xfrm>
            <a:off x="2961098" y="3078481"/>
            <a:ext cx="2798843" cy="95250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Finance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 portals with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frictionless supply chains. Dramatically customize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empowered.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8" name="Consulting…"/>
          <p:cNvSpPr txBox="1"/>
          <p:nvPr/>
        </p:nvSpPr>
        <p:spPr>
          <a:xfrm>
            <a:off x="2990956" y="1508363"/>
            <a:ext cx="2798843" cy="95250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Consulting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 portals with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frictionless supply chains. Dramatically customize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empowered.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9" name="01."/>
          <p:cNvSpPr txBox="1"/>
          <p:nvPr/>
        </p:nvSpPr>
        <p:spPr>
          <a:xfrm>
            <a:off x="2086161" y="1508363"/>
            <a:ext cx="649217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pPr defTabSz="412750" hangingPunct="0"/>
            <a:r>
              <a:rPr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01.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0" name="02."/>
          <p:cNvSpPr txBox="1"/>
          <p:nvPr/>
        </p:nvSpPr>
        <p:spPr>
          <a:xfrm>
            <a:off x="2056303" y="3078481"/>
            <a:ext cx="649217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pPr defTabSz="412750" hangingPunct="0"/>
            <a:r>
              <a:rPr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02.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1" name="03."/>
          <p:cNvSpPr txBox="1"/>
          <p:nvPr/>
        </p:nvSpPr>
        <p:spPr>
          <a:xfrm>
            <a:off x="2086161" y="4686844"/>
            <a:ext cx="649217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pPr defTabSz="412750" hangingPunct="0"/>
            <a:r>
              <a:rPr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03.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鲜花, 花瓶, 植物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981220" y="523873"/>
            <a:ext cx="6002215" cy="63026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23692" y="0"/>
            <a:ext cx="4548553" cy="6858000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片包含 鲜花, 花瓶, 植物&#10;&#10;描述已自动生成"/>
          <p:cNvPicPr>
            <a:picLocks noChangeAspect="1"/>
          </p:cNvPicPr>
          <p:nvPr/>
        </p:nvPicPr>
        <p:blipFill rotWithShape="1">
          <a:blip r:embed="rId2" cstate="screen"/>
          <a:srcRect t="-230"/>
          <a:stretch>
            <a:fillRect/>
          </a:stretch>
        </p:blipFill>
        <p:spPr>
          <a:xfrm>
            <a:off x="7876652" y="0"/>
            <a:ext cx="4924948" cy="6322400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4923692" y="1767840"/>
            <a:ext cx="454855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936504" y="4861560"/>
            <a:ext cx="454855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216183" y="2286448"/>
            <a:ext cx="3947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rgbClr val="356D38"/>
                </a:solidFill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PART 04</a:t>
            </a:r>
            <a:endParaRPr lang="zh-CN" altLang="en-US" sz="8000" b="1" dirty="0">
              <a:solidFill>
                <a:srgbClr val="356D38"/>
              </a:solidFill>
              <a:latin typeface="仓耳青禾体-谷力 W05" panose="02020400000000000000" pitchFamily="18" charset="-122"/>
              <a:ea typeface="仓耳青禾体-谷力 W05" panose="02020400000000000000" pitchFamily="18" charset="-122"/>
            </a:endParaRPr>
          </a:p>
        </p:txBody>
      </p:sp>
      <p:sp>
        <p:nvSpPr>
          <p:cNvPr id="17" name="Synergistically utilize technically portals with frictionless supply chains.…"/>
          <p:cNvSpPr txBox="1"/>
          <p:nvPr/>
        </p:nvSpPr>
        <p:spPr>
          <a:xfrm>
            <a:off x="5340959" y="3510635"/>
            <a:ext cx="3699500" cy="69717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utilize technically portals with frictionless supply </a:t>
            </a:r>
            <a:r>
              <a:rPr sz="1050" kern="0" dirty="0" err="1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chains.Dramatically</a:t>
            </a:r>
            <a:r>
              <a:rPr sz="105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 customize empowered networks rather than goal-opportunities.</a:t>
            </a:r>
            <a:endParaRPr sz="105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18" name="80+"/>
          <p:cNvSpPr txBox="1"/>
          <p:nvPr/>
        </p:nvSpPr>
        <p:spPr>
          <a:xfrm>
            <a:off x="5437446" y="5439425"/>
            <a:ext cx="812723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rPr lang="en-US" altLang="zh-CN" sz="400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32</a:t>
            </a:r>
            <a:r>
              <a:rPr sz="400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+</a:t>
            </a:r>
            <a:endParaRPr sz="400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9" name="Design Concept…"/>
          <p:cNvSpPr txBox="1"/>
          <p:nvPr/>
        </p:nvSpPr>
        <p:spPr>
          <a:xfrm>
            <a:off x="6585345" y="5536262"/>
            <a:ext cx="1830629" cy="49084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Design Concept</a:t>
            </a:r>
            <a:endParaRPr sz="125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  <a:p>
            <a:pPr algn="l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</a:t>
            </a:r>
            <a:endParaRPr sz="100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20" name="Shape 2106">
            <a:hlinkClick r:id="rId3"/>
          </p:cNvPr>
          <p:cNvSpPr/>
          <p:nvPr/>
        </p:nvSpPr>
        <p:spPr>
          <a:xfrm>
            <a:off x="5437446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0672" y="6382"/>
                </a:moveTo>
                <a:cubicBezTo>
                  <a:pt x="10464" y="6409"/>
                  <a:pt x="10255" y="6435"/>
                  <a:pt x="10045" y="6460"/>
                </a:cubicBezTo>
                <a:cubicBezTo>
                  <a:pt x="9652" y="6558"/>
                  <a:pt x="9223" y="6650"/>
                  <a:pt x="8905" y="6836"/>
                </a:cubicBezTo>
                <a:cubicBezTo>
                  <a:pt x="8055" y="7333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4" y="12166"/>
                  <a:pt x="8358" y="11987"/>
                </a:cubicBezTo>
                <a:cubicBezTo>
                  <a:pt x="8416" y="11889"/>
                  <a:pt x="8403" y="11758"/>
                  <a:pt x="8439" y="11643"/>
                </a:cubicBezTo>
                <a:cubicBezTo>
                  <a:pt x="8462" y="11568"/>
                  <a:pt x="8536" y="11425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7"/>
                  <a:pt x="8092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4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8"/>
                  <a:pt x="13131" y="8637"/>
                </a:cubicBezTo>
                <a:cubicBezTo>
                  <a:pt x="13292" y="9010"/>
                  <a:pt x="13339" y="9724"/>
                  <a:pt x="13227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8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7"/>
                  <a:pt x="10512" y="11518"/>
                </a:cubicBezTo>
                <a:cubicBezTo>
                  <a:pt x="10656" y="10901"/>
                  <a:pt x="10865" y="10349"/>
                  <a:pt x="11026" y="9733"/>
                </a:cubicBezTo>
                <a:cubicBezTo>
                  <a:pt x="11179" y="9146"/>
                  <a:pt x="10888" y="8683"/>
                  <a:pt x="10431" y="8575"/>
                </a:cubicBezTo>
                <a:cubicBezTo>
                  <a:pt x="9863" y="8439"/>
                  <a:pt x="9424" y="8966"/>
                  <a:pt x="9274" y="9310"/>
                </a:cubicBezTo>
                <a:cubicBezTo>
                  <a:pt x="9155" y="9584"/>
                  <a:pt x="9083" y="10089"/>
                  <a:pt x="9177" y="10453"/>
                </a:cubicBezTo>
                <a:cubicBezTo>
                  <a:pt x="9207" y="10569"/>
                  <a:pt x="9347" y="10878"/>
                  <a:pt x="9322" y="10986"/>
                </a:cubicBezTo>
                <a:cubicBezTo>
                  <a:pt x="9213" y="11462"/>
                  <a:pt x="9088" y="11974"/>
                  <a:pt x="8953" y="12442"/>
                </a:cubicBezTo>
                <a:cubicBezTo>
                  <a:pt x="8812" y="12929"/>
                  <a:pt x="8736" y="13427"/>
                  <a:pt x="8599" y="13898"/>
                </a:cubicBezTo>
                <a:cubicBezTo>
                  <a:pt x="8536" y="14114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40" y="15108"/>
                  <a:pt x="8475" y="15478"/>
                  <a:pt x="8519" y="15683"/>
                </a:cubicBezTo>
                <a:cubicBezTo>
                  <a:pt x="8547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599" y="16200"/>
                </a:cubicBezTo>
                <a:cubicBezTo>
                  <a:pt x="8800" y="16194"/>
                  <a:pt x="9078" y="15665"/>
                  <a:pt x="9177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49" y="13569"/>
                </a:cubicBezTo>
                <a:cubicBezTo>
                  <a:pt x="10025" y="13329"/>
                  <a:pt x="10133" y="13049"/>
                  <a:pt x="10158" y="12786"/>
                </a:cubicBezTo>
                <a:lnTo>
                  <a:pt x="10174" y="12786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1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5" y="11567"/>
                  <a:pt x="14513" y="11064"/>
                </a:cubicBezTo>
                <a:cubicBezTo>
                  <a:pt x="14596" y="10817"/>
                  <a:pt x="14613" y="10543"/>
                  <a:pt x="14674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4"/>
                  <a:pt x="10672" y="6382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1" name="Shape 2107">
            <a:hlinkClick r:id="rId3"/>
          </p:cNvPr>
          <p:cNvSpPr/>
          <p:nvPr/>
        </p:nvSpPr>
        <p:spPr>
          <a:xfrm>
            <a:off x="5897346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281" y="6871"/>
                </a:moveTo>
                <a:cubicBezTo>
                  <a:pt x="12915" y="6830"/>
                  <a:pt x="11990" y="7537"/>
                  <a:pt x="11505" y="8992"/>
                </a:cubicBezTo>
                <a:cubicBezTo>
                  <a:pt x="11755" y="8897"/>
                  <a:pt x="11997" y="8849"/>
                  <a:pt x="12232" y="8849"/>
                </a:cubicBezTo>
                <a:cubicBezTo>
                  <a:pt x="12732" y="8849"/>
                  <a:pt x="12952" y="9108"/>
                  <a:pt x="12893" y="9624"/>
                </a:cubicBezTo>
                <a:cubicBezTo>
                  <a:pt x="12864" y="9937"/>
                  <a:pt x="12643" y="10393"/>
                  <a:pt x="12232" y="10991"/>
                </a:cubicBezTo>
                <a:cubicBezTo>
                  <a:pt x="11821" y="11589"/>
                  <a:pt x="11513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6" y="10230"/>
                  <a:pt x="10374" y="9536"/>
                  <a:pt x="10183" y="8421"/>
                </a:cubicBezTo>
                <a:cubicBezTo>
                  <a:pt x="10007" y="7388"/>
                  <a:pt x="9537" y="6905"/>
                  <a:pt x="8774" y="6973"/>
                </a:cubicBezTo>
                <a:cubicBezTo>
                  <a:pt x="8450" y="7000"/>
                  <a:pt x="7966" y="7272"/>
                  <a:pt x="7320" y="7789"/>
                </a:cubicBezTo>
                <a:cubicBezTo>
                  <a:pt x="6849" y="8183"/>
                  <a:pt x="6372" y="8577"/>
                  <a:pt x="5888" y="8972"/>
                </a:cubicBezTo>
                <a:lnTo>
                  <a:pt x="6350" y="9522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2"/>
                </a:cubicBezTo>
                <a:cubicBezTo>
                  <a:pt x="8333" y="11460"/>
                  <a:pt x="8597" y="12358"/>
                  <a:pt x="8861" y="13255"/>
                </a:cubicBezTo>
                <a:cubicBezTo>
                  <a:pt x="9258" y="14234"/>
                  <a:pt x="9743" y="14723"/>
                  <a:pt x="10316" y="14723"/>
                </a:cubicBezTo>
                <a:cubicBezTo>
                  <a:pt x="11241" y="14723"/>
                  <a:pt x="12372" y="13921"/>
                  <a:pt x="13709" y="12317"/>
                </a:cubicBezTo>
                <a:cubicBezTo>
                  <a:pt x="15001" y="10780"/>
                  <a:pt x="15669" y="9570"/>
                  <a:pt x="15713" y="8686"/>
                </a:cubicBezTo>
                <a:cubicBezTo>
                  <a:pt x="15772" y="7503"/>
                  <a:pt x="15295" y="6898"/>
                  <a:pt x="14281" y="6871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2" name="Shape 2108">
            <a:hlinkClick r:id="rId3"/>
          </p:cNvPr>
          <p:cNvSpPr/>
          <p:nvPr/>
        </p:nvSpPr>
        <p:spPr>
          <a:xfrm>
            <a:off x="6357247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5" y="7359"/>
                </a:moveTo>
                <a:lnTo>
                  <a:pt x="13743" y="7359"/>
                </a:lnTo>
                <a:lnTo>
                  <a:pt x="13743" y="8833"/>
                </a:lnTo>
                <a:lnTo>
                  <a:pt x="12265" y="8833"/>
                </a:lnTo>
                <a:lnTo>
                  <a:pt x="12265" y="9816"/>
                </a:lnTo>
                <a:lnTo>
                  <a:pt x="13743" y="9816"/>
                </a:lnTo>
                <a:lnTo>
                  <a:pt x="13743" y="11283"/>
                </a:lnTo>
                <a:lnTo>
                  <a:pt x="14725" y="11283"/>
                </a:lnTo>
                <a:lnTo>
                  <a:pt x="14725" y="9816"/>
                </a:lnTo>
                <a:lnTo>
                  <a:pt x="16205" y="9816"/>
                </a:lnTo>
                <a:lnTo>
                  <a:pt x="16205" y="8833"/>
                </a:lnTo>
                <a:lnTo>
                  <a:pt x="14725" y="8833"/>
                </a:lnTo>
                <a:cubicBezTo>
                  <a:pt x="14725" y="8833"/>
                  <a:pt x="14725" y="7359"/>
                  <a:pt x="14725" y="7359"/>
                </a:cubicBezTo>
                <a:close/>
                <a:moveTo>
                  <a:pt x="9321" y="13946"/>
                </a:moveTo>
                <a:cubicBezTo>
                  <a:pt x="8620" y="13946"/>
                  <a:pt x="8071" y="13495"/>
                  <a:pt x="8071" y="12919"/>
                </a:cubicBezTo>
                <a:cubicBezTo>
                  <a:pt x="8071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47" y="11723"/>
                </a:lnTo>
                <a:lnTo>
                  <a:pt x="9465" y="11929"/>
                </a:lnTo>
                <a:cubicBezTo>
                  <a:pt x="9624" y="11930"/>
                  <a:pt x="9777" y="11954"/>
                  <a:pt x="9922" y="12000"/>
                </a:cubicBezTo>
                <a:lnTo>
                  <a:pt x="10067" y="12104"/>
                </a:lnTo>
                <a:cubicBezTo>
                  <a:pt x="10440" y="12371"/>
                  <a:pt x="10637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5" y="8362"/>
                  <a:pt x="8574" y="8014"/>
                  <a:pt x="8754" y="7806"/>
                </a:cubicBezTo>
                <a:cubicBezTo>
                  <a:pt x="8864" y="7680"/>
                  <a:pt x="9006" y="7613"/>
                  <a:pt x="9164" y="7613"/>
                </a:cubicBezTo>
                <a:lnTo>
                  <a:pt x="9164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5"/>
                </a:cubicBezTo>
                <a:cubicBezTo>
                  <a:pt x="10237" y="9239"/>
                  <a:pt x="10155" y="9596"/>
                  <a:pt x="9970" y="9809"/>
                </a:cubicBezTo>
                <a:cubicBezTo>
                  <a:pt x="9860" y="9935"/>
                  <a:pt x="9722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6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6"/>
                </a:cubicBezTo>
                <a:cubicBezTo>
                  <a:pt x="10342" y="10499"/>
                  <a:pt x="10342" y="10431"/>
                  <a:pt x="10689" y="10148"/>
                </a:cubicBezTo>
                <a:cubicBezTo>
                  <a:pt x="11138" y="9780"/>
                  <a:pt x="11386" y="9295"/>
                  <a:pt x="11386" y="8784"/>
                </a:cubicBezTo>
                <a:cubicBezTo>
                  <a:pt x="11386" y="8342"/>
                  <a:pt x="11262" y="7947"/>
                  <a:pt x="11050" y="7659"/>
                </a:cubicBezTo>
                <a:lnTo>
                  <a:pt x="11238" y="7659"/>
                </a:lnTo>
                <a:lnTo>
                  <a:pt x="12276" y="6873"/>
                </a:lnTo>
                <a:lnTo>
                  <a:pt x="9463" y="6873"/>
                </a:lnTo>
                <a:cubicBezTo>
                  <a:pt x="8335" y="6873"/>
                  <a:pt x="7345" y="7759"/>
                  <a:pt x="7345" y="8769"/>
                </a:cubicBezTo>
                <a:cubicBezTo>
                  <a:pt x="7345" y="9812"/>
                  <a:pt x="8109" y="10605"/>
                  <a:pt x="9137" y="10648"/>
                </a:cubicBezTo>
                <a:cubicBezTo>
                  <a:pt x="9121" y="10722"/>
                  <a:pt x="9113" y="10795"/>
                  <a:pt x="9113" y="10868"/>
                </a:cubicBezTo>
                <a:cubicBezTo>
                  <a:pt x="9113" y="11018"/>
                  <a:pt x="9147" y="11162"/>
                  <a:pt x="9216" y="11300"/>
                </a:cubicBezTo>
                <a:cubicBezTo>
                  <a:pt x="7943" y="11309"/>
                  <a:pt x="6870" y="12161"/>
                  <a:pt x="6870" y="13167"/>
                </a:cubicBezTo>
                <a:cubicBezTo>
                  <a:pt x="6870" y="14071"/>
                  <a:pt x="7903" y="14727"/>
                  <a:pt x="9325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3" name="Shape 2109">
            <a:hlinkClick r:id="rId3"/>
          </p:cNvPr>
          <p:cNvSpPr/>
          <p:nvPr/>
        </p:nvSpPr>
        <p:spPr>
          <a:xfrm>
            <a:off x="6817149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4" name="Shape 2110">
            <a:hlinkClick r:id="rId3"/>
          </p:cNvPr>
          <p:cNvSpPr/>
          <p:nvPr/>
        </p:nvSpPr>
        <p:spPr>
          <a:xfrm>
            <a:off x="7277050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591" y="13291"/>
                </a:moveTo>
                <a:cubicBezTo>
                  <a:pt x="11452" y="13214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6"/>
                  <a:pt x="9187" y="8553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4"/>
                  <a:pt x="9369" y="13478"/>
                  <a:pt x="9448" y="13667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20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6"/>
                  <a:pt x="13221" y="14455"/>
                  <a:pt x="13578" y="14297"/>
                </a:cubicBezTo>
                <a:lnTo>
                  <a:pt x="13583" y="13091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1" y="13291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5" name="Shape 2111">
            <a:hlinkClick r:id="rId3"/>
          </p:cNvPr>
          <p:cNvSpPr/>
          <p:nvPr/>
        </p:nvSpPr>
        <p:spPr>
          <a:xfrm>
            <a:off x="7736951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pic>
        <p:nvPicPr>
          <p:cNvPr id="26" name="PA_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2360504" y="0"/>
            <a:ext cx="2563692" cy="68265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75692" y="1301261"/>
            <a:ext cx="10316308" cy="4255477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5205046" cy="6858000"/>
          </a:xfrm>
          <a:prstGeom prst="rect">
            <a:avLst/>
          </a:prstGeom>
        </p:spPr>
      </p:pic>
      <p:sp>
        <p:nvSpPr>
          <p:cNvPr id="5" name="Main Concept…"/>
          <p:cNvSpPr txBox="1"/>
          <p:nvPr/>
        </p:nvSpPr>
        <p:spPr>
          <a:xfrm>
            <a:off x="4440916" y="2082938"/>
            <a:ext cx="2798843" cy="95250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Main Concept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 portals with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frictionless supply chains. Dramatically customize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empowered.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6" name="Circle"/>
          <p:cNvSpPr/>
          <p:nvPr/>
        </p:nvSpPr>
        <p:spPr>
          <a:xfrm>
            <a:off x="3505052" y="2252801"/>
            <a:ext cx="635001" cy="635001"/>
          </a:xfrm>
          <a:prstGeom prst="ellipse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7" name="Z"/>
          <p:cNvSpPr txBox="1"/>
          <p:nvPr/>
        </p:nvSpPr>
        <p:spPr>
          <a:xfrm>
            <a:off x="3741600" y="2377941"/>
            <a:ext cx="161904" cy="3847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defTabSz="914400">
              <a:lnSpc>
                <a:spcPct val="150000"/>
              </a:lnSpc>
              <a:defRPr sz="5000" b="0">
                <a:solidFill>
                  <a:srgbClr val="F7F9FF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pPr algn="ctr" defTabSz="457200" hangingPunct="0">
              <a:lnSpc>
                <a:spcPct val="100000"/>
              </a:lnSpc>
            </a:pPr>
            <a:r>
              <a:rPr lang="en-US" altLang="zh-CN" sz="25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1</a:t>
            </a:r>
            <a:endParaRPr sz="25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8" name="Business Strategy…"/>
          <p:cNvSpPr txBox="1"/>
          <p:nvPr/>
        </p:nvSpPr>
        <p:spPr>
          <a:xfrm>
            <a:off x="4440916" y="3880054"/>
            <a:ext cx="2798843" cy="95250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Business Strategy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 portals with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frictionless supply chains. Dramatically customize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empowered.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9" name="Circle"/>
          <p:cNvSpPr/>
          <p:nvPr/>
        </p:nvSpPr>
        <p:spPr>
          <a:xfrm>
            <a:off x="3505052" y="4049917"/>
            <a:ext cx="635001" cy="635001"/>
          </a:xfrm>
          <a:prstGeom prst="ellipse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0" name="L"/>
          <p:cNvSpPr txBox="1"/>
          <p:nvPr/>
        </p:nvSpPr>
        <p:spPr>
          <a:xfrm>
            <a:off x="3741601" y="4175057"/>
            <a:ext cx="161904" cy="3847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defTabSz="914400">
              <a:lnSpc>
                <a:spcPct val="150000"/>
              </a:lnSpc>
              <a:defRPr sz="5000" b="0">
                <a:solidFill>
                  <a:srgbClr val="F7F9FF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pPr algn="ctr" defTabSz="457200" hangingPunct="0">
              <a:lnSpc>
                <a:spcPct val="100000"/>
              </a:lnSpc>
            </a:pPr>
            <a:r>
              <a:rPr lang="en-US" altLang="zh-CN" sz="25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2</a:t>
            </a:r>
            <a:endParaRPr sz="25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1" name="Main Concept…"/>
          <p:cNvSpPr txBox="1"/>
          <p:nvPr/>
        </p:nvSpPr>
        <p:spPr>
          <a:xfrm>
            <a:off x="8706134" y="2082938"/>
            <a:ext cx="2798843" cy="95250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Main Concept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 portals with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frictionless supply chains. Dramatically customize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empowered.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12" name="Circle"/>
          <p:cNvSpPr/>
          <p:nvPr/>
        </p:nvSpPr>
        <p:spPr>
          <a:xfrm>
            <a:off x="7770270" y="2252801"/>
            <a:ext cx="635001" cy="635001"/>
          </a:xfrm>
          <a:prstGeom prst="ellipse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3" name="Z"/>
          <p:cNvSpPr txBox="1"/>
          <p:nvPr/>
        </p:nvSpPr>
        <p:spPr>
          <a:xfrm>
            <a:off x="8006818" y="2377941"/>
            <a:ext cx="161904" cy="3847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defTabSz="914400">
              <a:lnSpc>
                <a:spcPct val="150000"/>
              </a:lnSpc>
              <a:defRPr sz="5000" b="0">
                <a:solidFill>
                  <a:srgbClr val="F7F9FF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pPr algn="ctr" defTabSz="457200" hangingPunct="0">
              <a:lnSpc>
                <a:spcPct val="100000"/>
              </a:lnSpc>
            </a:pPr>
            <a:r>
              <a:rPr lang="en-US" altLang="zh-CN" sz="25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3</a:t>
            </a:r>
            <a:endParaRPr sz="25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4" name="Business Strategy…"/>
          <p:cNvSpPr txBox="1"/>
          <p:nvPr/>
        </p:nvSpPr>
        <p:spPr>
          <a:xfrm>
            <a:off x="8706134" y="3880054"/>
            <a:ext cx="2798843" cy="95250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Business Strategy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 portals with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frictionless supply chains. Dramatically customize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empowered.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15" name="Circle"/>
          <p:cNvSpPr/>
          <p:nvPr/>
        </p:nvSpPr>
        <p:spPr>
          <a:xfrm>
            <a:off x="7770270" y="4049917"/>
            <a:ext cx="635001" cy="635001"/>
          </a:xfrm>
          <a:prstGeom prst="ellipse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6" name="L"/>
          <p:cNvSpPr txBox="1"/>
          <p:nvPr/>
        </p:nvSpPr>
        <p:spPr>
          <a:xfrm>
            <a:off x="8006819" y="4175057"/>
            <a:ext cx="161904" cy="3847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defTabSz="914400">
              <a:lnSpc>
                <a:spcPct val="150000"/>
              </a:lnSpc>
              <a:defRPr sz="5000" b="0">
                <a:solidFill>
                  <a:srgbClr val="F7F9FF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pPr algn="ctr" defTabSz="457200" hangingPunct="0">
              <a:lnSpc>
                <a:spcPct val="100000"/>
              </a:lnSpc>
            </a:pPr>
            <a:r>
              <a:rPr lang="en-US" altLang="zh-CN" sz="25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4</a:t>
            </a:r>
            <a:endParaRPr sz="25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-497468" y="731227"/>
            <a:ext cx="1983368" cy="5281247"/>
          </a:xfrm>
          <a:prstGeom prst="rect">
            <a:avLst/>
          </a:prstGeom>
        </p:spPr>
      </p:pic>
      <p:pic>
        <p:nvPicPr>
          <p:cNvPr id="3" name="PA_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print"/>
          <a:stretch>
            <a:fillRect/>
          </a:stretch>
        </p:blipFill>
        <p:spPr>
          <a:xfrm flipH="1">
            <a:off x="10873739" y="845525"/>
            <a:ext cx="1983368" cy="53193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8260" y="807426"/>
            <a:ext cx="9555479" cy="5319347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8060" y="1142603"/>
            <a:ext cx="3228691" cy="4572794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6" name="Our work is the…"/>
          <p:cNvSpPr txBox="1"/>
          <p:nvPr/>
        </p:nvSpPr>
        <p:spPr>
          <a:xfrm>
            <a:off x="5928857" y="1658539"/>
            <a:ext cx="4280018" cy="1846659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Our work is the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presentation of our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capabilities.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</p:txBody>
      </p:sp>
      <p:sp>
        <p:nvSpPr>
          <p:cNvPr id="8" name="Branding…"/>
          <p:cNvSpPr txBox="1"/>
          <p:nvPr/>
        </p:nvSpPr>
        <p:spPr>
          <a:xfrm>
            <a:off x="8389862" y="4729345"/>
            <a:ext cx="1830629" cy="721672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Branding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frictionless chains.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9" name="Consulting…"/>
          <p:cNvSpPr txBox="1"/>
          <p:nvPr/>
        </p:nvSpPr>
        <p:spPr>
          <a:xfrm>
            <a:off x="5929795" y="4729345"/>
            <a:ext cx="1830629" cy="721672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Consulting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frictionless chains.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10" name="."/>
          <p:cNvSpPr txBox="1"/>
          <p:nvPr/>
        </p:nvSpPr>
        <p:spPr>
          <a:xfrm>
            <a:off x="5983123" y="3888665"/>
            <a:ext cx="259686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b">
            <a:spAutoFit/>
          </a:bodyPr>
          <a:lstStyle>
            <a:lvl1pPr algn="l" defTabSz="914400">
              <a:lnSpc>
                <a:spcPct val="150000"/>
              </a:lnSpc>
              <a:defRPr sz="8000" b="0">
                <a:solidFill>
                  <a:srgbClr val="1C1F25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pPr defTabSz="457200" hangingPunct="0">
              <a:lnSpc>
                <a:spcPct val="100000"/>
              </a:lnSpc>
            </a:pPr>
            <a:r>
              <a:rPr lang="en-US" altLang="zh-CN"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1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1" name="t"/>
          <p:cNvSpPr txBox="1"/>
          <p:nvPr/>
        </p:nvSpPr>
        <p:spPr>
          <a:xfrm>
            <a:off x="8389862" y="3888666"/>
            <a:ext cx="259686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b">
            <a:spAutoFit/>
          </a:bodyPr>
          <a:lstStyle>
            <a:lvl1pPr algn="l" defTabSz="914400">
              <a:lnSpc>
                <a:spcPct val="150000"/>
              </a:lnSpc>
              <a:defRPr sz="8000" b="0">
                <a:solidFill>
                  <a:srgbClr val="1C1F25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pPr defTabSz="457200" hangingPunct="0">
              <a:lnSpc>
                <a:spcPct val="100000"/>
              </a:lnSpc>
            </a:pPr>
            <a:r>
              <a:rPr lang="en-US" altLang="zh-CN"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2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12" name="图片占位符 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2139148" y="1461315"/>
            <a:ext cx="2795954" cy="3821069"/>
          </a:xfrm>
          <a:custGeom>
            <a:avLst/>
            <a:gdLst>
              <a:gd name="connsiteX0" fmla="*/ 0 w 8255002"/>
              <a:gd name="connsiteY0" fmla="*/ 0 h 5398229"/>
              <a:gd name="connsiteX1" fmla="*/ 8255002 w 8255002"/>
              <a:gd name="connsiteY1" fmla="*/ 0 h 5398229"/>
              <a:gd name="connsiteX2" fmla="*/ 8255002 w 8255002"/>
              <a:gd name="connsiteY2" fmla="*/ 5398229 h 5398229"/>
              <a:gd name="connsiteX3" fmla="*/ 0 w 8255002"/>
              <a:gd name="connsiteY3" fmla="*/ 5398229 h 5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2" h="5398229">
                <a:moveTo>
                  <a:pt x="0" y="0"/>
                </a:moveTo>
                <a:lnTo>
                  <a:pt x="8255002" y="0"/>
                </a:lnTo>
                <a:lnTo>
                  <a:pt x="8255002" y="5398229"/>
                </a:lnTo>
                <a:lnTo>
                  <a:pt x="0" y="5398229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-497468" y="731227"/>
            <a:ext cx="1983368" cy="5281247"/>
          </a:xfrm>
          <a:prstGeom prst="rect">
            <a:avLst/>
          </a:prstGeom>
        </p:spPr>
      </p:pic>
      <p:pic>
        <p:nvPicPr>
          <p:cNvPr id="3" name="PA_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print"/>
          <a:stretch>
            <a:fillRect/>
          </a:stretch>
        </p:blipFill>
        <p:spPr>
          <a:xfrm flipH="1">
            <a:off x="10873739" y="845525"/>
            <a:ext cx="1983368" cy="53193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8260" y="807426"/>
            <a:ext cx="9555479" cy="5319347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片包含 鲜花, 植物&#10;&#10;描述已自动生成"/>
          <p:cNvPicPr>
            <a:picLocks noChangeAspect="1"/>
          </p:cNvPicPr>
          <p:nvPr/>
        </p:nvPicPr>
        <p:blipFill rotWithShape="1">
          <a:blip r:embed="rId4" cstate="screen"/>
          <a:srcRect r="-3"/>
          <a:stretch>
            <a:fillRect/>
          </a:stretch>
        </p:blipFill>
        <p:spPr>
          <a:xfrm>
            <a:off x="5439507" y="807426"/>
            <a:ext cx="5434231" cy="5281247"/>
          </a:xfrm>
          <a:prstGeom prst="rect">
            <a:avLst/>
          </a:prstGeom>
        </p:spPr>
      </p:pic>
      <p:sp>
        <p:nvSpPr>
          <p:cNvPr id="6" name="Our work is the…"/>
          <p:cNvSpPr txBox="1"/>
          <p:nvPr/>
        </p:nvSpPr>
        <p:spPr>
          <a:xfrm>
            <a:off x="2167169" y="1565118"/>
            <a:ext cx="4280018" cy="1846659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Our work is the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presentation of our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capabilities.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</p:txBody>
      </p:sp>
      <p:sp>
        <p:nvSpPr>
          <p:cNvPr id="7" name="Rectangle"/>
          <p:cNvSpPr/>
          <p:nvPr/>
        </p:nvSpPr>
        <p:spPr>
          <a:xfrm>
            <a:off x="2183375" y="4347633"/>
            <a:ext cx="4191001" cy="127001"/>
          </a:xfrm>
          <a:prstGeom prst="rect">
            <a:avLst/>
          </a:prstGeom>
          <a:solidFill>
            <a:srgbClr val="E3E5EB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8" name="Rectangle"/>
          <p:cNvSpPr/>
          <p:nvPr/>
        </p:nvSpPr>
        <p:spPr>
          <a:xfrm>
            <a:off x="2183375" y="4347633"/>
            <a:ext cx="3530998" cy="127001"/>
          </a:xfrm>
          <a:prstGeom prst="rect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9" name="UX / UI Process"/>
          <p:cNvSpPr txBox="1"/>
          <p:nvPr/>
        </p:nvSpPr>
        <p:spPr>
          <a:xfrm>
            <a:off x="2192230" y="4011728"/>
            <a:ext cx="875240" cy="2061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l">
              <a:lnSpc>
                <a:spcPct val="150000"/>
              </a:lnSpc>
              <a:defRPr sz="2000" b="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</a:lstStyle>
          <a:p>
            <a:pPr defTabSz="412750" hangingPunct="0"/>
            <a:r>
              <a:rPr sz="1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UX / UI Process</a:t>
            </a:r>
            <a:endParaRPr sz="1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0" name="90%"/>
          <p:cNvSpPr txBox="1"/>
          <p:nvPr/>
        </p:nvSpPr>
        <p:spPr>
          <a:xfrm>
            <a:off x="6161176" y="4011728"/>
            <a:ext cx="213199" cy="2061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defTabSz="412750" hangingPunct="0"/>
            <a:r>
              <a:rPr sz="1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90%</a:t>
            </a:r>
            <a:endParaRPr sz="1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1" name="Rectangle"/>
          <p:cNvSpPr/>
          <p:nvPr/>
        </p:nvSpPr>
        <p:spPr>
          <a:xfrm>
            <a:off x="2183375" y="5131197"/>
            <a:ext cx="4191001" cy="127001"/>
          </a:xfrm>
          <a:prstGeom prst="rect">
            <a:avLst/>
          </a:prstGeom>
          <a:solidFill>
            <a:srgbClr val="E3E5EB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2" name="Rectangle"/>
          <p:cNvSpPr/>
          <p:nvPr/>
        </p:nvSpPr>
        <p:spPr>
          <a:xfrm>
            <a:off x="2183375" y="5131197"/>
            <a:ext cx="2497700" cy="127001"/>
          </a:xfrm>
          <a:prstGeom prst="rect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3" name="Marketing Process"/>
          <p:cNvSpPr txBox="1"/>
          <p:nvPr/>
        </p:nvSpPr>
        <p:spPr>
          <a:xfrm>
            <a:off x="2192230" y="4795291"/>
            <a:ext cx="1043555" cy="2061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l">
              <a:lnSpc>
                <a:spcPct val="150000"/>
              </a:lnSpc>
              <a:defRPr sz="2000" b="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</a:lstStyle>
          <a:p>
            <a:pPr defTabSz="412750" hangingPunct="0">
              <a:defRPr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Marketing Process</a:t>
            </a:r>
            <a:endParaRPr sz="1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4" name="60%"/>
          <p:cNvSpPr txBox="1"/>
          <p:nvPr/>
        </p:nvSpPr>
        <p:spPr>
          <a:xfrm>
            <a:off x="6161176" y="4795291"/>
            <a:ext cx="213199" cy="2061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defTabSz="412750" hangingPunct="0"/>
            <a:r>
              <a:rPr sz="1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60%</a:t>
            </a:r>
            <a:endParaRPr sz="1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-497468" y="731227"/>
            <a:ext cx="1983368" cy="5281247"/>
          </a:xfrm>
          <a:prstGeom prst="rect">
            <a:avLst/>
          </a:prstGeom>
        </p:spPr>
      </p:pic>
      <p:pic>
        <p:nvPicPr>
          <p:cNvPr id="3" name="PA_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print"/>
          <a:stretch>
            <a:fillRect/>
          </a:stretch>
        </p:blipFill>
        <p:spPr>
          <a:xfrm flipH="1">
            <a:off x="10873739" y="845525"/>
            <a:ext cx="1983368" cy="53193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8260" y="807426"/>
            <a:ext cx="9555479" cy="5319347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2 Axis Chart"/>
          <p:cNvGraphicFramePr/>
          <p:nvPr/>
        </p:nvGraphicFramePr>
        <p:xfrm>
          <a:off x="1680455" y="3398522"/>
          <a:ext cx="8792989" cy="2130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" name="A business that…"/>
          <p:cNvSpPr txBox="1"/>
          <p:nvPr/>
        </p:nvSpPr>
        <p:spPr>
          <a:xfrm>
            <a:off x="1680455" y="1487421"/>
            <a:ext cx="3850413" cy="1231106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A business that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makes nothing…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</p:txBody>
      </p:sp>
      <p:sp>
        <p:nvSpPr>
          <p:cNvPr id="8" name="Chart Analysis 01…"/>
          <p:cNvSpPr txBox="1"/>
          <p:nvPr/>
        </p:nvSpPr>
        <p:spPr>
          <a:xfrm>
            <a:off x="5931163" y="2085068"/>
            <a:ext cx="1865895" cy="721672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Chart Analysis 01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portals frictionless supply chains.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9" name="Chart Analysis 02…"/>
          <p:cNvSpPr txBox="1"/>
          <p:nvPr/>
        </p:nvSpPr>
        <p:spPr>
          <a:xfrm>
            <a:off x="8546674" y="2085068"/>
            <a:ext cx="1865895" cy="721672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Chart Analysis 02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portals frictionless supply chains.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10" name="Z"/>
          <p:cNvSpPr txBox="1"/>
          <p:nvPr/>
        </p:nvSpPr>
        <p:spPr>
          <a:xfrm>
            <a:off x="5931163" y="1039701"/>
            <a:ext cx="282129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b">
            <a:spAutoFit/>
          </a:bodyPr>
          <a:lstStyle>
            <a:lvl1pPr algn="l" defTabSz="914400">
              <a:lnSpc>
                <a:spcPct val="150000"/>
              </a:lnSpc>
              <a:defRPr sz="8000" b="0">
                <a:solidFill>
                  <a:srgbClr val="1C1F25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pPr defTabSz="457200" hangingPunct="0">
              <a:lnSpc>
                <a:spcPct val="100000"/>
              </a:lnSpc>
            </a:pPr>
            <a:r>
              <a:rPr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Z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1" name="L"/>
          <p:cNvSpPr txBox="1"/>
          <p:nvPr/>
        </p:nvSpPr>
        <p:spPr>
          <a:xfrm>
            <a:off x="8546674" y="1039701"/>
            <a:ext cx="288541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b">
            <a:spAutoFit/>
          </a:bodyPr>
          <a:lstStyle>
            <a:lvl1pPr algn="l" defTabSz="914400">
              <a:lnSpc>
                <a:spcPct val="150000"/>
              </a:lnSpc>
              <a:defRPr sz="8000" b="0">
                <a:solidFill>
                  <a:srgbClr val="1C1F25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pPr defTabSz="457200" hangingPunct="0">
              <a:lnSpc>
                <a:spcPct val="100000"/>
              </a:lnSpc>
            </a:pPr>
            <a:r>
              <a:rPr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L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-497468" y="731227"/>
            <a:ext cx="1983368" cy="5281247"/>
          </a:xfrm>
          <a:prstGeom prst="rect">
            <a:avLst/>
          </a:prstGeom>
        </p:spPr>
      </p:pic>
      <p:pic>
        <p:nvPicPr>
          <p:cNvPr id="3" name="PA_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print"/>
          <a:stretch>
            <a:fillRect/>
          </a:stretch>
        </p:blipFill>
        <p:spPr>
          <a:xfrm flipH="1">
            <a:off x="10873739" y="845525"/>
            <a:ext cx="1983368" cy="53193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8260" y="807426"/>
            <a:ext cx="9555479" cy="5319347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age3.png" descr="image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918307" y="1466718"/>
            <a:ext cx="5059002" cy="463741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6" name="Web design…"/>
          <p:cNvSpPr txBox="1"/>
          <p:nvPr/>
        </p:nvSpPr>
        <p:spPr>
          <a:xfrm>
            <a:off x="2076695" y="1533141"/>
            <a:ext cx="2577629" cy="1231106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Web design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review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</p:txBody>
      </p:sp>
      <p:graphicFrame>
        <p:nvGraphicFramePr>
          <p:cNvPr id="8" name="2D Stacked Column Chart"/>
          <p:cNvGraphicFramePr/>
          <p:nvPr/>
        </p:nvGraphicFramePr>
        <p:xfrm>
          <a:off x="2076695" y="3309620"/>
          <a:ext cx="4298686" cy="2474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pic>
        <p:nvPicPr>
          <p:cNvPr id="9" name="图片占位符 3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7289165" y="1786374"/>
            <a:ext cx="4291086" cy="2698750"/>
          </a:xfrm>
          <a:custGeom>
            <a:avLst/>
            <a:gdLst>
              <a:gd name="connsiteX0" fmla="*/ 0 w 8255002"/>
              <a:gd name="connsiteY0" fmla="*/ 0 h 5398229"/>
              <a:gd name="connsiteX1" fmla="*/ 8255002 w 8255002"/>
              <a:gd name="connsiteY1" fmla="*/ 0 h 5398229"/>
              <a:gd name="connsiteX2" fmla="*/ 8255002 w 8255002"/>
              <a:gd name="connsiteY2" fmla="*/ 5398229 h 5398229"/>
              <a:gd name="connsiteX3" fmla="*/ 0 w 8255002"/>
              <a:gd name="connsiteY3" fmla="*/ 5398229 h 5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2" h="5398229">
                <a:moveTo>
                  <a:pt x="0" y="0"/>
                </a:moveTo>
                <a:lnTo>
                  <a:pt x="8255002" y="0"/>
                </a:lnTo>
                <a:lnTo>
                  <a:pt x="8255002" y="5398229"/>
                </a:lnTo>
                <a:lnTo>
                  <a:pt x="0" y="5398229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鲜花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2243" y="-2662243"/>
            <a:ext cx="6867514" cy="1219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149280" y="-1905226"/>
            <a:ext cx="7010185" cy="1051626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82086" y="1613117"/>
            <a:ext cx="37748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再见夏天</a:t>
            </a:r>
            <a:endParaRPr lang="zh-CN" altLang="en-US" sz="11500" b="1" dirty="0">
              <a:latin typeface="仓耳青禾体-谷力 W05" panose="02020400000000000000" pitchFamily="18" charset="-122"/>
              <a:ea typeface="仓耳青禾体-谷力 W05" panose="02020400000000000000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25435" y="1751439"/>
            <a:ext cx="492443" cy="33551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2000" b="1" dirty="0"/>
              <a:t>SUMMER</a:t>
            </a:r>
            <a:endParaRPr lang="zh-CN" altLang="en-US" sz="20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3752489" y="1751438"/>
            <a:ext cx="492443" cy="33551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2000" b="1" dirty="0"/>
              <a:t>FLOWER</a:t>
            </a:r>
            <a:endParaRPr lang="zh-CN" altLang="en-US" sz="2000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12461" y="1430215"/>
            <a:ext cx="2525839" cy="49198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8156917" y="161700"/>
            <a:ext cx="6602437" cy="68579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鲜花, 花瓶, 植物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981220" y="523873"/>
            <a:ext cx="6002215" cy="63026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23692" y="0"/>
            <a:ext cx="4548553" cy="6858000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片包含 鲜花, 花瓶, 植物&#10;&#10;描述已自动生成"/>
          <p:cNvPicPr>
            <a:picLocks noChangeAspect="1"/>
          </p:cNvPicPr>
          <p:nvPr/>
        </p:nvPicPr>
        <p:blipFill rotWithShape="1">
          <a:blip r:embed="rId2" cstate="screen"/>
          <a:srcRect t="-230"/>
          <a:stretch>
            <a:fillRect/>
          </a:stretch>
        </p:blipFill>
        <p:spPr>
          <a:xfrm>
            <a:off x="7876652" y="0"/>
            <a:ext cx="4924948" cy="6322400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4923692" y="1767840"/>
            <a:ext cx="454855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936504" y="4861560"/>
            <a:ext cx="454855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216183" y="2286448"/>
            <a:ext cx="3947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rgbClr val="356D38"/>
                </a:solidFill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PART 01</a:t>
            </a:r>
            <a:endParaRPr lang="zh-CN" altLang="en-US" sz="8000" b="1" dirty="0">
              <a:solidFill>
                <a:srgbClr val="356D38"/>
              </a:solidFill>
              <a:latin typeface="仓耳青禾体-谷力 W05" panose="02020400000000000000" pitchFamily="18" charset="-122"/>
              <a:ea typeface="仓耳青禾体-谷力 W05" panose="02020400000000000000" pitchFamily="18" charset="-122"/>
            </a:endParaRPr>
          </a:p>
        </p:txBody>
      </p:sp>
      <p:sp>
        <p:nvSpPr>
          <p:cNvPr id="17" name="Synergistically utilize technically portals with frictionless supply chains.…"/>
          <p:cNvSpPr txBox="1"/>
          <p:nvPr/>
        </p:nvSpPr>
        <p:spPr>
          <a:xfrm>
            <a:off x="5340959" y="3510635"/>
            <a:ext cx="3699500" cy="69717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utilize technically portals with frictionless supply </a:t>
            </a:r>
            <a:r>
              <a:rPr sz="1050" kern="0" dirty="0" err="1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chains.Dramatically</a:t>
            </a:r>
            <a:r>
              <a:rPr sz="105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 customize empowered networks rather than goal-opportunities.</a:t>
            </a:r>
            <a:endParaRPr sz="105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18" name="80+"/>
          <p:cNvSpPr txBox="1"/>
          <p:nvPr/>
        </p:nvSpPr>
        <p:spPr>
          <a:xfrm>
            <a:off x="5437446" y="5439425"/>
            <a:ext cx="812723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rPr lang="en-US" altLang="zh-CN" sz="400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32</a:t>
            </a:r>
            <a:r>
              <a:rPr sz="400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+</a:t>
            </a:r>
            <a:endParaRPr sz="400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9" name="Design Concept…"/>
          <p:cNvSpPr txBox="1"/>
          <p:nvPr/>
        </p:nvSpPr>
        <p:spPr>
          <a:xfrm>
            <a:off x="6585345" y="5536262"/>
            <a:ext cx="1830629" cy="49084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Design Concept</a:t>
            </a:r>
            <a:endParaRPr sz="125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  <a:p>
            <a:pPr algn="l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</a:t>
            </a:r>
            <a:endParaRPr sz="100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20" name="Shape 2106">
            <a:hlinkClick r:id="rId3"/>
          </p:cNvPr>
          <p:cNvSpPr/>
          <p:nvPr/>
        </p:nvSpPr>
        <p:spPr>
          <a:xfrm>
            <a:off x="5437446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0672" y="6382"/>
                </a:moveTo>
                <a:cubicBezTo>
                  <a:pt x="10464" y="6409"/>
                  <a:pt x="10255" y="6435"/>
                  <a:pt x="10045" y="6460"/>
                </a:cubicBezTo>
                <a:cubicBezTo>
                  <a:pt x="9652" y="6558"/>
                  <a:pt x="9223" y="6650"/>
                  <a:pt x="8905" y="6836"/>
                </a:cubicBezTo>
                <a:cubicBezTo>
                  <a:pt x="8055" y="7333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4" y="12166"/>
                  <a:pt x="8358" y="11987"/>
                </a:cubicBezTo>
                <a:cubicBezTo>
                  <a:pt x="8416" y="11889"/>
                  <a:pt x="8403" y="11758"/>
                  <a:pt x="8439" y="11643"/>
                </a:cubicBezTo>
                <a:cubicBezTo>
                  <a:pt x="8462" y="11568"/>
                  <a:pt x="8536" y="11425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7"/>
                  <a:pt x="8092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4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8"/>
                  <a:pt x="13131" y="8637"/>
                </a:cubicBezTo>
                <a:cubicBezTo>
                  <a:pt x="13292" y="9010"/>
                  <a:pt x="13339" y="9724"/>
                  <a:pt x="13227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8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7"/>
                  <a:pt x="10512" y="11518"/>
                </a:cubicBezTo>
                <a:cubicBezTo>
                  <a:pt x="10656" y="10901"/>
                  <a:pt x="10865" y="10349"/>
                  <a:pt x="11026" y="9733"/>
                </a:cubicBezTo>
                <a:cubicBezTo>
                  <a:pt x="11179" y="9146"/>
                  <a:pt x="10888" y="8683"/>
                  <a:pt x="10431" y="8575"/>
                </a:cubicBezTo>
                <a:cubicBezTo>
                  <a:pt x="9863" y="8439"/>
                  <a:pt x="9424" y="8966"/>
                  <a:pt x="9274" y="9310"/>
                </a:cubicBezTo>
                <a:cubicBezTo>
                  <a:pt x="9155" y="9584"/>
                  <a:pt x="9083" y="10089"/>
                  <a:pt x="9177" y="10453"/>
                </a:cubicBezTo>
                <a:cubicBezTo>
                  <a:pt x="9207" y="10569"/>
                  <a:pt x="9347" y="10878"/>
                  <a:pt x="9322" y="10986"/>
                </a:cubicBezTo>
                <a:cubicBezTo>
                  <a:pt x="9213" y="11462"/>
                  <a:pt x="9088" y="11974"/>
                  <a:pt x="8953" y="12442"/>
                </a:cubicBezTo>
                <a:cubicBezTo>
                  <a:pt x="8812" y="12929"/>
                  <a:pt x="8736" y="13427"/>
                  <a:pt x="8599" y="13898"/>
                </a:cubicBezTo>
                <a:cubicBezTo>
                  <a:pt x="8536" y="14114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40" y="15108"/>
                  <a:pt x="8475" y="15478"/>
                  <a:pt x="8519" y="15683"/>
                </a:cubicBezTo>
                <a:cubicBezTo>
                  <a:pt x="8547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599" y="16200"/>
                </a:cubicBezTo>
                <a:cubicBezTo>
                  <a:pt x="8800" y="16194"/>
                  <a:pt x="9078" y="15665"/>
                  <a:pt x="9177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49" y="13569"/>
                </a:cubicBezTo>
                <a:cubicBezTo>
                  <a:pt x="10025" y="13329"/>
                  <a:pt x="10133" y="13049"/>
                  <a:pt x="10158" y="12786"/>
                </a:cubicBezTo>
                <a:lnTo>
                  <a:pt x="10174" y="12786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1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5" y="11567"/>
                  <a:pt x="14513" y="11064"/>
                </a:cubicBezTo>
                <a:cubicBezTo>
                  <a:pt x="14596" y="10817"/>
                  <a:pt x="14613" y="10543"/>
                  <a:pt x="14674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4"/>
                  <a:pt x="10672" y="6382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1" name="Shape 2107">
            <a:hlinkClick r:id="rId3"/>
          </p:cNvPr>
          <p:cNvSpPr/>
          <p:nvPr/>
        </p:nvSpPr>
        <p:spPr>
          <a:xfrm>
            <a:off x="5897346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281" y="6871"/>
                </a:moveTo>
                <a:cubicBezTo>
                  <a:pt x="12915" y="6830"/>
                  <a:pt x="11990" y="7537"/>
                  <a:pt x="11505" y="8992"/>
                </a:cubicBezTo>
                <a:cubicBezTo>
                  <a:pt x="11755" y="8897"/>
                  <a:pt x="11997" y="8849"/>
                  <a:pt x="12232" y="8849"/>
                </a:cubicBezTo>
                <a:cubicBezTo>
                  <a:pt x="12732" y="8849"/>
                  <a:pt x="12952" y="9108"/>
                  <a:pt x="12893" y="9624"/>
                </a:cubicBezTo>
                <a:cubicBezTo>
                  <a:pt x="12864" y="9937"/>
                  <a:pt x="12643" y="10393"/>
                  <a:pt x="12232" y="10991"/>
                </a:cubicBezTo>
                <a:cubicBezTo>
                  <a:pt x="11821" y="11589"/>
                  <a:pt x="11513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6" y="10230"/>
                  <a:pt x="10374" y="9536"/>
                  <a:pt x="10183" y="8421"/>
                </a:cubicBezTo>
                <a:cubicBezTo>
                  <a:pt x="10007" y="7388"/>
                  <a:pt x="9537" y="6905"/>
                  <a:pt x="8774" y="6973"/>
                </a:cubicBezTo>
                <a:cubicBezTo>
                  <a:pt x="8450" y="7000"/>
                  <a:pt x="7966" y="7272"/>
                  <a:pt x="7320" y="7789"/>
                </a:cubicBezTo>
                <a:cubicBezTo>
                  <a:pt x="6849" y="8183"/>
                  <a:pt x="6372" y="8577"/>
                  <a:pt x="5888" y="8972"/>
                </a:cubicBezTo>
                <a:lnTo>
                  <a:pt x="6350" y="9522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2"/>
                </a:cubicBezTo>
                <a:cubicBezTo>
                  <a:pt x="8333" y="11460"/>
                  <a:pt x="8597" y="12358"/>
                  <a:pt x="8861" y="13255"/>
                </a:cubicBezTo>
                <a:cubicBezTo>
                  <a:pt x="9258" y="14234"/>
                  <a:pt x="9743" y="14723"/>
                  <a:pt x="10316" y="14723"/>
                </a:cubicBezTo>
                <a:cubicBezTo>
                  <a:pt x="11241" y="14723"/>
                  <a:pt x="12372" y="13921"/>
                  <a:pt x="13709" y="12317"/>
                </a:cubicBezTo>
                <a:cubicBezTo>
                  <a:pt x="15001" y="10780"/>
                  <a:pt x="15669" y="9570"/>
                  <a:pt x="15713" y="8686"/>
                </a:cubicBezTo>
                <a:cubicBezTo>
                  <a:pt x="15772" y="7503"/>
                  <a:pt x="15295" y="6898"/>
                  <a:pt x="14281" y="6871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2" name="Shape 2108">
            <a:hlinkClick r:id="rId3"/>
          </p:cNvPr>
          <p:cNvSpPr/>
          <p:nvPr/>
        </p:nvSpPr>
        <p:spPr>
          <a:xfrm>
            <a:off x="6357247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5" y="7359"/>
                </a:moveTo>
                <a:lnTo>
                  <a:pt x="13743" y="7359"/>
                </a:lnTo>
                <a:lnTo>
                  <a:pt x="13743" y="8833"/>
                </a:lnTo>
                <a:lnTo>
                  <a:pt x="12265" y="8833"/>
                </a:lnTo>
                <a:lnTo>
                  <a:pt x="12265" y="9816"/>
                </a:lnTo>
                <a:lnTo>
                  <a:pt x="13743" y="9816"/>
                </a:lnTo>
                <a:lnTo>
                  <a:pt x="13743" y="11283"/>
                </a:lnTo>
                <a:lnTo>
                  <a:pt x="14725" y="11283"/>
                </a:lnTo>
                <a:lnTo>
                  <a:pt x="14725" y="9816"/>
                </a:lnTo>
                <a:lnTo>
                  <a:pt x="16205" y="9816"/>
                </a:lnTo>
                <a:lnTo>
                  <a:pt x="16205" y="8833"/>
                </a:lnTo>
                <a:lnTo>
                  <a:pt x="14725" y="8833"/>
                </a:lnTo>
                <a:cubicBezTo>
                  <a:pt x="14725" y="8833"/>
                  <a:pt x="14725" y="7359"/>
                  <a:pt x="14725" y="7359"/>
                </a:cubicBezTo>
                <a:close/>
                <a:moveTo>
                  <a:pt x="9321" y="13946"/>
                </a:moveTo>
                <a:cubicBezTo>
                  <a:pt x="8620" y="13946"/>
                  <a:pt x="8071" y="13495"/>
                  <a:pt x="8071" y="12919"/>
                </a:cubicBezTo>
                <a:cubicBezTo>
                  <a:pt x="8071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47" y="11723"/>
                </a:lnTo>
                <a:lnTo>
                  <a:pt x="9465" y="11929"/>
                </a:lnTo>
                <a:cubicBezTo>
                  <a:pt x="9624" y="11930"/>
                  <a:pt x="9777" y="11954"/>
                  <a:pt x="9922" y="12000"/>
                </a:cubicBezTo>
                <a:lnTo>
                  <a:pt x="10067" y="12104"/>
                </a:lnTo>
                <a:cubicBezTo>
                  <a:pt x="10440" y="12371"/>
                  <a:pt x="10637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5" y="8362"/>
                  <a:pt x="8574" y="8014"/>
                  <a:pt x="8754" y="7806"/>
                </a:cubicBezTo>
                <a:cubicBezTo>
                  <a:pt x="8864" y="7680"/>
                  <a:pt x="9006" y="7613"/>
                  <a:pt x="9164" y="7613"/>
                </a:cubicBezTo>
                <a:lnTo>
                  <a:pt x="9164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5"/>
                </a:cubicBezTo>
                <a:cubicBezTo>
                  <a:pt x="10237" y="9239"/>
                  <a:pt x="10155" y="9596"/>
                  <a:pt x="9970" y="9809"/>
                </a:cubicBezTo>
                <a:cubicBezTo>
                  <a:pt x="9860" y="9935"/>
                  <a:pt x="9722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6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6"/>
                </a:cubicBezTo>
                <a:cubicBezTo>
                  <a:pt x="10342" y="10499"/>
                  <a:pt x="10342" y="10431"/>
                  <a:pt x="10689" y="10148"/>
                </a:cubicBezTo>
                <a:cubicBezTo>
                  <a:pt x="11138" y="9780"/>
                  <a:pt x="11386" y="9295"/>
                  <a:pt x="11386" y="8784"/>
                </a:cubicBezTo>
                <a:cubicBezTo>
                  <a:pt x="11386" y="8342"/>
                  <a:pt x="11262" y="7947"/>
                  <a:pt x="11050" y="7659"/>
                </a:cubicBezTo>
                <a:lnTo>
                  <a:pt x="11238" y="7659"/>
                </a:lnTo>
                <a:lnTo>
                  <a:pt x="12276" y="6873"/>
                </a:lnTo>
                <a:lnTo>
                  <a:pt x="9463" y="6873"/>
                </a:lnTo>
                <a:cubicBezTo>
                  <a:pt x="8335" y="6873"/>
                  <a:pt x="7345" y="7759"/>
                  <a:pt x="7345" y="8769"/>
                </a:cubicBezTo>
                <a:cubicBezTo>
                  <a:pt x="7345" y="9812"/>
                  <a:pt x="8109" y="10605"/>
                  <a:pt x="9137" y="10648"/>
                </a:cubicBezTo>
                <a:cubicBezTo>
                  <a:pt x="9121" y="10722"/>
                  <a:pt x="9113" y="10795"/>
                  <a:pt x="9113" y="10868"/>
                </a:cubicBezTo>
                <a:cubicBezTo>
                  <a:pt x="9113" y="11018"/>
                  <a:pt x="9147" y="11162"/>
                  <a:pt x="9216" y="11300"/>
                </a:cubicBezTo>
                <a:cubicBezTo>
                  <a:pt x="7943" y="11309"/>
                  <a:pt x="6870" y="12161"/>
                  <a:pt x="6870" y="13167"/>
                </a:cubicBezTo>
                <a:cubicBezTo>
                  <a:pt x="6870" y="14071"/>
                  <a:pt x="7903" y="14727"/>
                  <a:pt x="9325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3" name="Shape 2109">
            <a:hlinkClick r:id="rId3"/>
          </p:cNvPr>
          <p:cNvSpPr/>
          <p:nvPr/>
        </p:nvSpPr>
        <p:spPr>
          <a:xfrm>
            <a:off x="6817149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4" name="Shape 2110">
            <a:hlinkClick r:id="rId3"/>
          </p:cNvPr>
          <p:cNvSpPr/>
          <p:nvPr/>
        </p:nvSpPr>
        <p:spPr>
          <a:xfrm>
            <a:off x="7277050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591" y="13291"/>
                </a:moveTo>
                <a:cubicBezTo>
                  <a:pt x="11452" y="13214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6"/>
                  <a:pt x="9187" y="8553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4"/>
                  <a:pt x="9369" y="13478"/>
                  <a:pt x="9448" y="13667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20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6"/>
                  <a:pt x="13221" y="14455"/>
                  <a:pt x="13578" y="14297"/>
                </a:cubicBezTo>
                <a:lnTo>
                  <a:pt x="13583" y="13091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1" y="13291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5" name="Shape 2111">
            <a:hlinkClick r:id="rId3"/>
          </p:cNvPr>
          <p:cNvSpPr/>
          <p:nvPr/>
        </p:nvSpPr>
        <p:spPr>
          <a:xfrm>
            <a:off x="7736951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pic>
        <p:nvPicPr>
          <p:cNvPr id="26" name="PA_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2360504" y="0"/>
            <a:ext cx="2563692" cy="68265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-497468" y="731227"/>
            <a:ext cx="1983368" cy="5281247"/>
          </a:xfrm>
          <a:prstGeom prst="rect">
            <a:avLst/>
          </a:prstGeom>
        </p:spPr>
      </p:pic>
      <p:pic>
        <p:nvPicPr>
          <p:cNvPr id="3" name="PA_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print"/>
          <a:stretch>
            <a:fillRect/>
          </a:stretch>
        </p:blipFill>
        <p:spPr>
          <a:xfrm flipH="1">
            <a:off x="10873739" y="845525"/>
            <a:ext cx="1983368" cy="53193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8260" y="807426"/>
            <a:ext cx="9555479" cy="5319347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包含 动物, 蜥蜴, 树, 爬行动物&#10;&#10;描述已自动生成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318259" y="807720"/>
            <a:ext cx="9555480" cy="5280953"/>
          </a:xfrm>
          <a:prstGeom prst="rect">
            <a:avLst/>
          </a:prstGeom>
        </p:spPr>
      </p:pic>
      <p:sp>
        <p:nvSpPr>
          <p:cNvPr id="7" name="A business that…"/>
          <p:cNvSpPr txBox="1"/>
          <p:nvPr/>
        </p:nvSpPr>
        <p:spPr>
          <a:xfrm>
            <a:off x="2138489" y="1440180"/>
            <a:ext cx="3850413" cy="1231106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A business that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makes nothing…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</p:txBody>
      </p:sp>
      <p:sp>
        <p:nvSpPr>
          <p:cNvPr id="8" name="Synergistically utilize technically sound portals with frictionless chains. Dramatically customize…"/>
          <p:cNvSpPr txBox="1"/>
          <p:nvPr/>
        </p:nvSpPr>
        <p:spPr>
          <a:xfrm>
            <a:off x="2138489" y="2866185"/>
            <a:ext cx="2540191" cy="112562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utilize technically sound portals with frictionless chains. Dramatically customize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empowered networks rather than goal-opportunities. Objectively conceptualize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9" name="80+"/>
          <p:cNvSpPr txBox="1"/>
          <p:nvPr/>
        </p:nvSpPr>
        <p:spPr>
          <a:xfrm>
            <a:off x="2138489" y="4390210"/>
            <a:ext cx="796693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pPr defTabSz="412750" hangingPunct="0"/>
            <a:r>
              <a:rPr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80+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-497468" y="731227"/>
            <a:ext cx="1983368" cy="5281247"/>
          </a:xfrm>
          <a:prstGeom prst="rect">
            <a:avLst/>
          </a:prstGeom>
        </p:spPr>
      </p:pic>
      <p:pic>
        <p:nvPicPr>
          <p:cNvPr id="3" name="PA_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print"/>
          <a:stretch>
            <a:fillRect/>
          </a:stretch>
        </p:blipFill>
        <p:spPr>
          <a:xfrm flipH="1">
            <a:off x="10873739" y="845525"/>
            <a:ext cx="1983368" cy="53193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8260" y="807426"/>
            <a:ext cx="9555479" cy="5319347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片包含 动物, 蜥蜴, 树, 爬行动物&#10;&#10;描述已自动生成"/>
          <p:cNvPicPr>
            <a:picLocks noChangeAspect="1"/>
          </p:cNvPicPr>
          <p:nvPr/>
        </p:nvPicPr>
        <p:blipFill rotWithShape="1">
          <a:blip r:embed="rId4" cstate="screen"/>
          <a:srcRect b="-365"/>
          <a:stretch>
            <a:fillRect/>
          </a:stretch>
        </p:blipFill>
        <p:spPr>
          <a:xfrm>
            <a:off x="1318259" y="807720"/>
            <a:ext cx="9555479" cy="5395251"/>
          </a:xfrm>
          <a:prstGeom prst="rect">
            <a:avLst/>
          </a:prstGeom>
        </p:spPr>
      </p:pic>
      <p:sp>
        <p:nvSpPr>
          <p:cNvPr id="6" name="Creative Team…"/>
          <p:cNvSpPr txBox="1"/>
          <p:nvPr/>
        </p:nvSpPr>
        <p:spPr>
          <a:xfrm>
            <a:off x="5327220" y="1738020"/>
            <a:ext cx="3364704" cy="1231106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Creative Team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Work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</p:txBody>
      </p:sp>
      <p:sp>
        <p:nvSpPr>
          <p:cNvPr id="8" name="Line"/>
          <p:cNvSpPr/>
          <p:nvPr/>
        </p:nvSpPr>
        <p:spPr>
          <a:xfrm>
            <a:off x="5327220" y="3246120"/>
            <a:ext cx="5260185" cy="0"/>
          </a:xfrm>
          <a:prstGeom prst="line">
            <a:avLst/>
          </a:prstGeom>
          <a:ln w="38100">
            <a:solidFill>
              <a:srgbClr val="1C1F25"/>
            </a:solidFill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9" name="Synergistically utilize technically portals with frictionless supply chains.…"/>
          <p:cNvSpPr txBox="1"/>
          <p:nvPr/>
        </p:nvSpPr>
        <p:spPr>
          <a:xfrm>
            <a:off x="5327220" y="3665467"/>
            <a:ext cx="4017125" cy="433132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utilize technically portals with frictionless supply chains.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Dramatically customize empowered networks rather goal-opportunities.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10" name="50+"/>
          <p:cNvSpPr txBox="1"/>
          <p:nvPr/>
        </p:nvSpPr>
        <p:spPr>
          <a:xfrm>
            <a:off x="5340834" y="4287230"/>
            <a:ext cx="796693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pPr defTabSz="412750" hangingPunct="0"/>
            <a:r>
              <a:rPr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50+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1" name="85+"/>
          <p:cNvSpPr txBox="1"/>
          <p:nvPr/>
        </p:nvSpPr>
        <p:spPr>
          <a:xfrm>
            <a:off x="6907374" y="4287230"/>
            <a:ext cx="796693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pPr defTabSz="412750" hangingPunct="0"/>
            <a:r>
              <a:rPr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85+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2" name="20+"/>
          <p:cNvSpPr txBox="1"/>
          <p:nvPr/>
        </p:nvSpPr>
        <p:spPr>
          <a:xfrm>
            <a:off x="8473914" y="4287230"/>
            <a:ext cx="796693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pPr defTabSz="412750" hangingPunct="0"/>
            <a:r>
              <a:rPr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20+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-497468" y="731227"/>
            <a:ext cx="1983368" cy="5281247"/>
          </a:xfrm>
          <a:prstGeom prst="rect">
            <a:avLst/>
          </a:prstGeom>
        </p:spPr>
      </p:pic>
      <p:pic>
        <p:nvPicPr>
          <p:cNvPr id="3" name="PA_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print"/>
          <a:stretch>
            <a:fillRect/>
          </a:stretch>
        </p:blipFill>
        <p:spPr>
          <a:xfrm flipH="1">
            <a:off x="10873739" y="845525"/>
            <a:ext cx="1983368" cy="53193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8260" y="807426"/>
            <a:ext cx="9555479" cy="5319347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rot="16200000">
            <a:off x="5415008" y="668580"/>
            <a:ext cx="5319345" cy="5597035"/>
          </a:xfrm>
          <a:prstGeom prst="rect">
            <a:avLst/>
          </a:prstGeom>
        </p:spPr>
      </p:pic>
      <p:sp>
        <p:nvSpPr>
          <p:cNvPr id="7" name="Ideas pull the…"/>
          <p:cNvSpPr txBox="1"/>
          <p:nvPr/>
        </p:nvSpPr>
        <p:spPr>
          <a:xfrm>
            <a:off x="2199613" y="1414701"/>
            <a:ext cx="4247958" cy="1846659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Ideas pull the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trigger, but instinct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  <a:p>
            <a:pPr defTabSz="412750" hangingPunct="0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pPr>
            <a:r>
              <a:rPr sz="400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Slab Bold"/>
              </a:rPr>
              <a:t>loads the gun</a:t>
            </a:r>
            <a:endParaRPr sz="400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Slab Bold"/>
            </a:endParaRPr>
          </a:p>
        </p:txBody>
      </p:sp>
      <p:sp>
        <p:nvSpPr>
          <p:cNvPr id="8" name="Rectangle"/>
          <p:cNvSpPr/>
          <p:nvPr/>
        </p:nvSpPr>
        <p:spPr>
          <a:xfrm>
            <a:off x="2199613" y="4638847"/>
            <a:ext cx="1797547" cy="635001"/>
          </a:xfrm>
          <a:prstGeom prst="rect">
            <a:avLst/>
          </a:prstGeom>
          <a:solidFill>
            <a:srgbClr val="C8CBD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9" name="Rectangle"/>
          <p:cNvSpPr/>
          <p:nvPr/>
        </p:nvSpPr>
        <p:spPr>
          <a:xfrm>
            <a:off x="3997159" y="4638847"/>
            <a:ext cx="1100436" cy="635001"/>
          </a:xfrm>
          <a:prstGeom prst="rect">
            <a:avLst/>
          </a:prstGeom>
          <a:solidFill>
            <a:srgbClr val="6A6E77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0" name="Rectangle"/>
          <p:cNvSpPr/>
          <p:nvPr/>
        </p:nvSpPr>
        <p:spPr>
          <a:xfrm>
            <a:off x="5097594" y="4638847"/>
            <a:ext cx="1996811" cy="635001"/>
          </a:xfrm>
          <a:prstGeom prst="rect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1" name="Marketing"/>
          <p:cNvSpPr txBox="1"/>
          <p:nvPr/>
        </p:nvSpPr>
        <p:spPr>
          <a:xfrm>
            <a:off x="2199613" y="4247577"/>
            <a:ext cx="570669" cy="2061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l">
              <a:lnSpc>
                <a:spcPct val="150000"/>
              </a:lnSpc>
              <a:defRPr sz="2000" b="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</a:lstStyle>
          <a:p>
            <a:pPr defTabSz="412750" hangingPunct="0"/>
            <a:r>
              <a:rPr sz="1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Marketing</a:t>
            </a:r>
            <a:endParaRPr sz="1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2" name="Design"/>
          <p:cNvSpPr txBox="1"/>
          <p:nvPr/>
        </p:nvSpPr>
        <p:spPr>
          <a:xfrm>
            <a:off x="3997159" y="5458972"/>
            <a:ext cx="386324" cy="2061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l">
              <a:lnSpc>
                <a:spcPct val="150000"/>
              </a:lnSpc>
              <a:defRPr sz="2000" b="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</a:lstStyle>
          <a:p>
            <a:pPr defTabSz="412750" hangingPunct="0"/>
            <a:r>
              <a:rPr sz="1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Design</a:t>
            </a:r>
            <a:endParaRPr sz="1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3" name="UX / UI Process"/>
          <p:cNvSpPr txBox="1"/>
          <p:nvPr/>
        </p:nvSpPr>
        <p:spPr>
          <a:xfrm>
            <a:off x="5097594" y="4247577"/>
            <a:ext cx="875240" cy="2061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l">
              <a:lnSpc>
                <a:spcPct val="150000"/>
              </a:lnSpc>
              <a:defRPr sz="2000" b="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</a:lstStyle>
          <a:p>
            <a:pPr defTabSz="412750" hangingPunct="0"/>
            <a:r>
              <a:rPr sz="1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UX / UI Process</a:t>
            </a:r>
            <a:endParaRPr sz="1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4" name="40%"/>
          <p:cNvSpPr txBox="1"/>
          <p:nvPr/>
        </p:nvSpPr>
        <p:spPr>
          <a:xfrm>
            <a:off x="5219985" y="4763987"/>
            <a:ext cx="405560" cy="3847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/>
          <a:p>
            <a:pPr defTabSz="412750" hangingPunct="0">
              <a:defRPr sz="50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2500" kern="0" dirty="0">
                <a:solidFill>
                  <a:srgbClr val="F7F9FF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40</a:t>
            </a:r>
            <a:r>
              <a:rPr sz="1000" kern="0" dirty="0">
                <a:solidFill>
                  <a:srgbClr val="F7F9FF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%</a:t>
            </a:r>
            <a:endParaRPr sz="1000" kern="0" dirty="0">
              <a:solidFill>
                <a:srgbClr val="F7F9FF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</p:txBody>
      </p:sp>
      <p:sp>
        <p:nvSpPr>
          <p:cNvPr id="15" name="15%"/>
          <p:cNvSpPr txBox="1"/>
          <p:nvPr/>
        </p:nvSpPr>
        <p:spPr>
          <a:xfrm>
            <a:off x="4082884" y="4763987"/>
            <a:ext cx="405560" cy="3847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/>
          <a:p>
            <a:pPr defTabSz="412750" hangingPunct="0">
              <a:defRPr sz="50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2500" kern="0" dirty="0">
                <a:solidFill>
                  <a:srgbClr val="F7F9FF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15</a:t>
            </a:r>
            <a:r>
              <a:rPr sz="1000" kern="0" dirty="0">
                <a:solidFill>
                  <a:srgbClr val="F7F9FF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%</a:t>
            </a:r>
            <a:endParaRPr sz="1000" kern="0" dirty="0">
              <a:solidFill>
                <a:srgbClr val="F7F9FF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</p:txBody>
      </p:sp>
      <p:sp>
        <p:nvSpPr>
          <p:cNvPr id="16" name="45%"/>
          <p:cNvSpPr txBox="1"/>
          <p:nvPr/>
        </p:nvSpPr>
        <p:spPr>
          <a:xfrm>
            <a:off x="2302056" y="4767229"/>
            <a:ext cx="405560" cy="3847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/>
          <a:p>
            <a:pPr defTabSz="412750" hangingPunct="0">
              <a:defRPr sz="50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2500" kern="0" dirty="0">
                <a:solidFill>
                  <a:srgbClr val="F7F9FF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45</a:t>
            </a:r>
            <a:r>
              <a:rPr sz="1000" kern="0" dirty="0">
                <a:solidFill>
                  <a:srgbClr val="F7F9FF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%</a:t>
            </a:r>
            <a:endParaRPr sz="1000" kern="0" dirty="0">
              <a:solidFill>
                <a:srgbClr val="F7F9FF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-497468" y="731227"/>
            <a:ext cx="1983368" cy="5281247"/>
          </a:xfrm>
          <a:prstGeom prst="rect">
            <a:avLst/>
          </a:prstGeom>
        </p:spPr>
      </p:pic>
      <p:pic>
        <p:nvPicPr>
          <p:cNvPr id="3" name="PA_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print"/>
          <a:stretch>
            <a:fillRect/>
          </a:stretch>
        </p:blipFill>
        <p:spPr>
          <a:xfrm flipH="1">
            <a:off x="10873739" y="845525"/>
            <a:ext cx="1983368" cy="53193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8260" y="807426"/>
            <a:ext cx="9555479" cy="5319347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318260" y="815045"/>
            <a:ext cx="4214439" cy="5327893"/>
          </a:xfrm>
          <a:prstGeom prst="rect">
            <a:avLst/>
          </a:prstGeom>
        </p:spPr>
      </p:pic>
      <p:sp>
        <p:nvSpPr>
          <p:cNvPr id="7" name="James Anderson"/>
          <p:cNvSpPr txBox="1"/>
          <p:nvPr/>
        </p:nvSpPr>
        <p:spPr>
          <a:xfrm>
            <a:off x="5532699" y="1335021"/>
            <a:ext cx="3850413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pPr defTabSz="412750" hangingPunct="0"/>
            <a:r>
              <a:rPr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James Anderson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9" name="Rectangle"/>
          <p:cNvSpPr/>
          <p:nvPr/>
        </p:nvSpPr>
        <p:spPr>
          <a:xfrm>
            <a:off x="5532699" y="4181177"/>
            <a:ext cx="4046290" cy="50801"/>
          </a:xfrm>
          <a:prstGeom prst="rect">
            <a:avLst/>
          </a:prstGeom>
          <a:solidFill>
            <a:srgbClr val="E3E5EB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0" name="Rectangle"/>
          <p:cNvSpPr/>
          <p:nvPr/>
        </p:nvSpPr>
        <p:spPr>
          <a:xfrm>
            <a:off x="5532699" y="4181177"/>
            <a:ext cx="3683001" cy="50801"/>
          </a:xfrm>
          <a:prstGeom prst="rect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1" name="Design"/>
          <p:cNvSpPr txBox="1"/>
          <p:nvPr/>
        </p:nvSpPr>
        <p:spPr>
          <a:xfrm>
            <a:off x="5532699" y="3892103"/>
            <a:ext cx="386324" cy="2061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l">
              <a:lnSpc>
                <a:spcPct val="150000"/>
              </a:lnSpc>
              <a:defRPr sz="2000" b="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</a:lstStyle>
          <a:p>
            <a:pPr defTabSz="412750" hangingPunct="0">
              <a:defRPr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Design</a:t>
            </a:r>
            <a:endParaRPr sz="1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2" name="90%"/>
          <p:cNvSpPr txBox="1"/>
          <p:nvPr/>
        </p:nvSpPr>
        <p:spPr>
          <a:xfrm>
            <a:off x="9365790" y="3892103"/>
            <a:ext cx="213199" cy="2061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defTabSz="412750" hangingPunct="0"/>
            <a:r>
              <a:rPr sz="1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90%</a:t>
            </a:r>
            <a:endParaRPr sz="1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3" name="Rectangle"/>
          <p:cNvSpPr/>
          <p:nvPr/>
        </p:nvSpPr>
        <p:spPr>
          <a:xfrm>
            <a:off x="5532699" y="5510278"/>
            <a:ext cx="4046290" cy="50801"/>
          </a:xfrm>
          <a:prstGeom prst="rect">
            <a:avLst/>
          </a:prstGeom>
          <a:solidFill>
            <a:srgbClr val="E3E5EB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4" name="Rectangle"/>
          <p:cNvSpPr/>
          <p:nvPr/>
        </p:nvSpPr>
        <p:spPr>
          <a:xfrm>
            <a:off x="5532699" y="5510278"/>
            <a:ext cx="1587501" cy="50801"/>
          </a:xfrm>
          <a:prstGeom prst="rect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5" name="Support"/>
          <p:cNvSpPr txBox="1"/>
          <p:nvPr/>
        </p:nvSpPr>
        <p:spPr>
          <a:xfrm>
            <a:off x="5532699" y="5221204"/>
            <a:ext cx="445635" cy="2061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l">
              <a:lnSpc>
                <a:spcPct val="150000"/>
              </a:lnSpc>
              <a:defRPr sz="2000" b="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</a:lstStyle>
          <a:p>
            <a:pPr defTabSz="412750" hangingPunct="0">
              <a:defRPr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Support</a:t>
            </a:r>
            <a:endParaRPr sz="1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6" name="45%"/>
          <p:cNvSpPr txBox="1"/>
          <p:nvPr/>
        </p:nvSpPr>
        <p:spPr>
          <a:xfrm>
            <a:off x="9365790" y="5221204"/>
            <a:ext cx="213199" cy="2061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defTabSz="412750" hangingPunct="0"/>
            <a:r>
              <a:rPr sz="1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45%</a:t>
            </a:r>
            <a:endParaRPr sz="1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7" name="Rectangle"/>
          <p:cNvSpPr/>
          <p:nvPr/>
        </p:nvSpPr>
        <p:spPr>
          <a:xfrm>
            <a:off x="5532699" y="4845728"/>
            <a:ext cx="4046290" cy="50801"/>
          </a:xfrm>
          <a:prstGeom prst="rect">
            <a:avLst/>
          </a:prstGeom>
          <a:solidFill>
            <a:srgbClr val="E3E5EB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8" name="Rectangle"/>
          <p:cNvSpPr/>
          <p:nvPr/>
        </p:nvSpPr>
        <p:spPr>
          <a:xfrm>
            <a:off x="5532699" y="4845728"/>
            <a:ext cx="3111501" cy="50801"/>
          </a:xfrm>
          <a:prstGeom prst="rect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9" name="Marketing"/>
          <p:cNvSpPr txBox="1"/>
          <p:nvPr/>
        </p:nvSpPr>
        <p:spPr>
          <a:xfrm>
            <a:off x="5532699" y="4556653"/>
            <a:ext cx="570669" cy="2061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l">
              <a:lnSpc>
                <a:spcPct val="150000"/>
              </a:lnSpc>
              <a:defRPr sz="2000" b="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</a:lstStyle>
          <a:p>
            <a:pPr defTabSz="412750" hangingPunct="0">
              <a:defRPr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Marketing</a:t>
            </a:r>
            <a:endParaRPr sz="1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0" name="75%"/>
          <p:cNvSpPr txBox="1"/>
          <p:nvPr/>
        </p:nvSpPr>
        <p:spPr>
          <a:xfrm>
            <a:off x="9365790" y="4556653"/>
            <a:ext cx="213199" cy="2061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defTabSz="412750" hangingPunct="0"/>
            <a:r>
              <a:rPr sz="1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75%</a:t>
            </a:r>
            <a:endParaRPr sz="1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1" name="50+"/>
          <p:cNvSpPr txBox="1"/>
          <p:nvPr/>
        </p:nvSpPr>
        <p:spPr>
          <a:xfrm>
            <a:off x="5532699" y="2740075"/>
            <a:ext cx="796693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pPr defTabSz="412750" hangingPunct="0"/>
            <a:r>
              <a:rPr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50+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2" name="85+"/>
          <p:cNvSpPr txBox="1"/>
          <p:nvPr/>
        </p:nvSpPr>
        <p:spPr>
          <a:xfrm>
            <a:off x="7099240" y="2740075"/>
            <a:ext cx="796693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pPr defTabSz="412750" hangingPunct="0"/>
            <a:r>
              <a:rPr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85+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3" name="20+"/>
          <p:cNvSpPr txBox="1"/>
          <p:nvPr/>
        </p:nvSpPr>
        <p:spPr>
          <a:xfrm>
            <a:off x="8665780" y="2740075"/>
            <a:ext cx="796693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pPr defTabSz="412750" hangingPunct="0"/>
            <a:r>
              <a:rPr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20+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4" name="Projects"/>
          <p:cNvSpPr txBox="1"/>
          <p:nvPr/>
        </p:nvSpPr>
        <p:spPr>
          <a:xfrm>
            <a:off x="5532699" y="2457251"/>
            <a:ext cx="456856" cy="2061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l">
              <a:lnSpc>
                <a:spcPct val="150000"/>
              </a:lnSpc>
              <a:defRPr sz="2000" b="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</a:lstStyle>
          <a:p>
            <a:pPr defTabSz="412750" hangingPunct="0">
              <a:defRPr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Projects</a:t>
            </a:r>
            <a:endParaRPr sz="1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鲜花, 花瓶, 植物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981220" y="523873"/>
            <a:ext cx="6002215" cy="63026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23692" y="0"/>
            <a:ext cx="4548553" cy="6858000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片包含 鲜花, 花瓶, 植物&#10;&#10;描述已自动生成"/>
          <p:cNvPicPr>
            <a:picLocks noChangeAspect="1"/>
          </p:cNvPicPr>
          <p:nvPr/>
        </p:nvPicPr>
        <p:blipFill rotWithShape="1">
          <a:blip r:embed="rId2" cstate="screen"/>
          <a:srcRect t="-230"/>
          <a:stretch>
            <a:fillRect/>
          </a:stretch>
        </p:blipFill>
        <p:spPr>
          <a:xfrm>
            <a:off x="7876652" y="0"/>
            <a:ext cx="4924948" cy="6322400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4923692" y="1767840"/>
            <a:ext cx="454855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936504" y="4861560"/>
            <a:ext cx="454855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216183" y="2286448"/>
            <a:ext cx="3947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rgbClr val="356D38"/>
                </a:solidFill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PART 02</a:t>
            </a:r>
            <a:endParaRPr lang="zh-CN" altLang="en-US" sz="8000" b="1" dirty="0">
              <a:solidFill>
                <a:srgbClr val="356D38"/>
              </a:solidFill>
              <a:latin typeface="仓耳青禾体-谷力 W05" panose="02020400000000000000" pitchFamily="18" charset="-122"/>
              <a:ea typeface="仓耳青禾体-谷力 W05" panose="02020400000000000000" pitchFamily="18" charset="-122"/>
            </a:endParaRPr>
          </a:p>
        </p:txBody>
      </p:sp>
      <p:sp>
        <p:nvSpPr>
          <p:cNvPr id="17" name="Synergistically utilize technically portals with frictionless supply chains.…"/>
          <p:cNvSpPr txBox="1"/>
          <p:nvPr/>
        </p:nvSpPr>
        <p:spPr>
          <a:xfrm>
            <a:off x="5340959" y="3510635"/>
            <a:ext cx="3699500" cy="69717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utilize technically portals with frictionless supply </a:t>
            </a:r>
            <a:r>
              <a:rPr sz="1050" kern="0" dirty="0" err="1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chains.Dramatically</a:t>
            </a:r>
            <a:r>
              <a:rPr sz="105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 customize empowered networks rather than goal-opportunities.</a:t>
            </a:r>
            <a:endParaRPr sz="105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18" name="80+"/>
          <p:cNvSpPr txBox="1"/>
          <p:nvPr/>
        </p:nvSpPr>
        <p:spPr>
          <a:xfrm>
            <a:off x="5437446" y="5439425"/>
            <a:ext cx="812723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defRPr sz="8000" b="0">
                <a:solidFill>
                  <a:srgbClr val="1C1F25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rPr lang="en-US" altLang="zh-CN" sz="400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32</a:t>
            </a:r>
            <a:r>
              <a:rPr sz="400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+</a:t>
            </a:r>
            <a:endParaRPr sz="400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9" name="Design Concept…"/>
          <p:cNvSpPr txBox="1"/>
          <p:nvPr/>
        </p:nvSpPr>
        <p:spPr>
          <a:xfrm>
            <a:off x="6585345" y="5536262"/>
            <a:ext cx="1830629" cy="49084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Design Concept</a:t>
            </a:r>
            <a:endParaRPr sz="125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  <a:p>
            <a:pPr algn="l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</a:t>
            </a:r>
            <a:endParaRPr sz="100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20" name="Shape 2106">
            <a:hlinkClick r:id="rId3"/>
          </p:cNvPr>
          <p:cNvSpPr/>
          <p:nvPr/>
        </p:nvSpPr>
        <p:spPr>
          <a:xfrm>
            <a:off x="5437446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0672" y="6382"/>
                </a:moveTo>
                <a:cubicBezTo>
                  <a:pt x="10464" y="6409"/>
                  <a:pt x="10255" y="6435"/>
                  <a:pt x="10045" y="6460"/>
                </a:cubicBezTo>
                <a:cubicBezTo>
                  <a:pt x="9652" y="6558"/>
                  <a:pt x="9223" y="6650"/>
                  <a:pt x="8905" y="6836"/>
                </a:cubicBezTo>
                <a:cubicBezTo>
                  <a:pt x="8055" y="7333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4" y="12166"/>
                  <a:pt x="8358" y="11987"/>
                </a:cubicBezTo>
                <a:cubicBezTo>
                  <a:pt x="8416" y="11889"/>
                  <a:pt x="8403" y="11758"/>
                  <a:pt x="8439" y="11643"/>
                </a:cubicBezTo>
                <a:cubicBezTo>
                  <a:pt x="8462" y="11568"/>
                  <a:pt x="8536" y="11425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7"/>
                  <a:pt x="8092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4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8"/>
                  <a:pt x="13131" y="8637"/>
                </a:cubicBezTo>
                <a:cubicBezTo>
                  <a:pt x="13292" y="9010"/>
                  <a:pt x="13339" y="9724"/>
                  <a:pt x="13227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8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7"/>
                  <a:pt x="10512" y="11518"/>
                </a:cubicBezTo>
                <a:cubicBezTo>
                  <a:pt x="10656" y="10901"/>
                  <a:pt x="10865" y="10349"/>
                  <a:pt x="11026" y="9733"/>
                </a:cubicBezTo>
                <a:cubicBezTo>
                  <a:pt x="11179" y="9146"/>
                  <a:pt x="10888" y="8683"/>
                  <a:pt x="10431" y="8575"/>
                </a:cubicBezTo>
                <a:cubicBezTo>
                  <a:pt x="9863" y="8439"/>
                  <a:pt x="9424" y="8966"/>
                  <a:pt x="9274" y="9310"/>
                </a:cubicBezTo>
                <a:cubicBezTo>
                  <a:pt x="9155" y="9584"/>
                  <a:pt x="9083" y="10089"/>
                  <a:pt x="9177" y="10453"/>
                </a:cubicBezTo>
                <a:cubicBezTo>
                  <a:pt x="9207" y="10569"/>
                  <a:pt x="9347" y="10878"/>
                  <a:pt x="9322" y="10986"/>
                </a:cubicBezTo>
                <a:cubicBezTo>
                  <a:pt x="9213" y="11462"/>
                  <a:pt x="9088" y="11974"/>
                  <a:pt x="8953" y="12442"/>
                </a:cubicBezTo>
                <a:cubicBezTo>
                  <a:pt x="8812" y="12929"/>
                  <a:pt x="8736" y="13427"/>
                  <a:pt x="8599" y="13898"/>
                </a:cubicBezTo>
                <a:cubicBezTo>
                  <a:pt x="8536" y="14114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40" y="15108"/>
                  <a:pt x="8475" y="15478"/>
                  <a:pt x="8519" y="15683"/>
                </a:cubicBezTo>
                <a:cubicBezTo>
                  <a:pt x="8547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599" y="16200"/>
                </a:cubicBezTo>
                <a:cubicBezTo>
                  <a:pt x="8800" y="16194"/>
                  <a:pt x="9078" y="15665"/>
                  <a:pt x="9177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49" y="13569"/>
                </a:cubicBezTo>
                <a:cubicBezTo>
                  <a:pt x="10025" y="13329"/>
                  <a:pt x="10133" y="13049"/>
                  <a:pt x="10158" y="12786"/>
                </a:cubicBezTo>
                <a:lnTo>
                  <a:pt x="10174" y="12786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1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5" y="11567"/>
                  <a:pt x="14513" y="11064"/>
                </a:cubicBezTo>
                <a:cubicBezTo>
                  <a:pt x="14596" y="10817"/>
                  <a:pt x="14613" y="10543"/>
                  <a:pt x="14674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4"/>
                  <a:pt x="10672" y="6382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1" name="Shape 2107">
            <a:hlinkClick r:id="rId3"/>
          </p:cNvPr>
          <p:cNvSpPr/>
          <p:nvPr/>
        </p:nvSpPr>
        <p:spPr>
          <a:xfrm>
            <a:off x="5897346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281" y="6871"/>
                </a:moveTo>
                <a:cubicBezTo>
                  <a:pt x="12915" y="6830"/>
                  <a:pt x="11990" y="7537"/>
                  <a:pt x="11505" y="8992"/>
                </a:cubicBezTo>
                <a:cubicBezTo>
                  <a:pt x="11755" y="8897"/>
                  <a:pt x="11997" y="8849"/>
                  <a:pt x="12232" y="8849"/>
                </a:cubicBezTo>
                <a:cubicBezTo>
                  <a:pt x="12732" y="8849"/>
                  <a:pt x="12952" y="9108"/>
                  <a:pt x="12893" y="9624"/>
                </a:cubicBezTo>
                <a:cubicBezTo>
                  <a:pt x="12864" y="9937"/>
                  <a:pt x="12643" y="10393"/>
                  <a:pt x="12232" y="10991"/>
                </a:cubicBezTo>
                <a:cubicBezTo>
                  <a:pt x="11821" y="11589"/>
                  <a:pt x="11513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6" y="10230"/>
                  <a:pt x="10374" y="9536"/>
                  <a:pt x="10183" y="8421"/>
                </a:cubicBezTo>
                <a:cubicBezTo>
                  <a:pt x="10007" y="7388"/>
                  <a:pt x="9537" y="6905"/>
                  <a:pt x="8774" y="6973"/>
                </a:cubicBezTo>
                <a:cubicBezTo>
                  <a:pt x="8450" y="7000"/>
                  <a:pt x="7966" y="7272"/>
                  <a:pt x="7320" y="7789"/>
                </a:cubicBezTo>
                <a:cubicBezTo>
                  <a:pt x="6849" y="8183"/>
                  <a:pt x="6372" y="8577"/>
                  <a:pt x="5888" y="8972"/>
                </a:cubicBezTo>
                <a:lnTo>
                  <a:pt x="6350" y="9522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2"/>
                </a:cubicBezTo>
                <a:cubicBezTo>
                  <a:pt x="8333" y="11460"/>
                  <a:pt x="8597" y="12358"/>
                  <a:pt x="8861" y="13255"/>
                </a:cubicBezTo>
                <a:cubicBezTo>
                  <a:pt x="9258" y="14234"/>
                  <a:pt x="9743" y="14723"/>
                  <a:pt x="10316" y="14723"/>
                </a:cubicBezTo>
                <a:cubicBezTo>
                  <a:pt x="11241" y="14723"/>
                  <a:pt x="12372" y="13921"/>
                  <a:pt x="13709" y="12317"/>
                </a:cubicBezTo>
                <a:cubicBezTo>
                  <a:pt x="15001" y="10780"/>
                  <a:pt x="15669" y="9570"/>
                  <a:pt x="15713" y="8686"/>
                </a:cubicBezTo>
                <a:cubicBezTo>
                  <a:pt x="15772" y="7503"/>
                  <a:pt x="15295" y="6898"/>
                  <a:pt x="14281" y="6871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2" name="Shape 2108">
            <a:hlinkClick r:id="rId3"/>
          </p:cNvPr>
          <p:cNvSpPr/>
          <p:nvPr/>
        </p:nvSpPr>
        <p:spPr>
          <a:xfrm>
            <a:off x="6357247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5" y="7359"/>
                </a:moveTo>
                <a:lnTo>
                  <a:pt x="13743" y="7359"/>
                </a:lnTo>
                <a:lnTo>
                  <a:pt x="13743" y="8833"/>
                </a:lnTo>
                <a:lnTo>
                  <a:pt x="12265" y="8833"/>
                </a:lnTo>
                <a:lnTo>
                  <a:pt x="12265" y="9816"/>
                </a:lnTo>
                <a:lnTo>
                  <a:pt x="13743" y="9816"/>
                </a:lnTo>
                <a:lnTo>
                  <a:pt x="13743" y="11283"/>
                </a:lnTo>
                <a:lnTo>
                  <a:pt x="14725" y="11283"/>
                </a:lnTo>
                <a:lnTo>
                  <a:pt x="14725" y="9816"/>
                </a:lnTo>
                <a:lnTo>
                  <a:pt x="16205" y="9816"/>
                </a:lnTo>
                <a:lnTo>
                  <a:pt x="16205" y="8833"/>
                </a:lnTo>
                <a:lnTo>
                  <a:pt x="14725" y="8833"/>
                </a:lnTo>
                <a:cubicBezTo>
                  <a:pt x="14725" y="8833"/>
                  <a:pt x="14725" y="7359"/>
                  <a:pt x="14725" y="7359"/>
                </a:cubicBezTo>
                <a:close/>
                <a:moveTo>
                  <a:pt x="9321" y="13946"/>
                </a:moveTo>
                <a:cubicBezTo>
                  <a:pt x="8620" y="13946"/>
                  <a:pt x="8071" y="13495"/>
                  <a:pt x="8071" y="12919"/>
                </a:cubicBezTo>
                <a:cubicBezTo>
                  <a:pt x="8071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47" y="11723"/>
                </a:lnTo>
                <a:lnTo>
                  <a:pt x="9465" y="11929"/>
                </a:lnTo>
                <a:cubicBezTo>
                  <a:pt x="9624" y="11930"/>
                  <a:pt x="9777" y="11954"/>
                  <a:pt x="9922" y="12000"/>
                </a:cubicBezTo>
                <a:lnTo>
                  <a:pt x="10067" y="12104"/>
                </a:lnTo>
                <a:cubicBezTo>
                  <a:pt x="10440" y="12371"/>
                  <a:pt x="10637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5" y="8362"/>
                  <a:pt x="8574" y="8014"/>
                  <a:pt x="8754" y="7806"/>
                </a:cubicBezTo>
                <a:cubicBezTo>
                  <a:pt x="8864" y="7680"/>
                  <a:pt x="9006" y="7613"/>
                  <a:pt x="9164" y="7613"/>
                </a:cubicBezTo>
                <a:lnTo>
                  <a:pt x="9164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5"/>
                </a:cubicBezTo>
                <a:cubicBezTo>
                  <a:pt x="10237" y="9239"/>
                  <a:pt x="10155" y="9596"/>
                  <a:pt x="9970" y="9809"/>
                </a:cubicBezTo>
                <a:cubicBezTo>
                  <a:pt x="9860" y="9935"/>
                  <a:pt x="9722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6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6"/>
                </a:cubicBezTo>
                <a:cubicBezTo>
                  <a:pt x="10342" y="10499"/>
                  <a:pt x="10342" y="10431"/>
                  <a:pt x="10689" y="10148"/>
                </a:cubicBezTo>
                <a:cubicBezTo>
                  <a:pt x="11138" y="9780"/>
                  <a:pt x="11386" y="9295"/>
                  <a:pt x="11386" y="8784"/>
                </a:cubicBezTo>
                <a:cubicBezTo>
                  <a:pt x="11386" y="8342"/>
                  <a:pt x="11262" y="7947"/>
                  <a:pt x="11050" y="7659"/>
                </a:cubicBezTo>
                <a:lnTo>
                  <a:pt x="11238" y="7659"/>
                </a:lnTo>
                <a:lnTo>
                  <a:pt x="12276" y="6873"/>
                </a:lnTo>
                <a:lnTo>
                  <a:pt x="9463" y="6873"/>
                </a:lnTo>
                <a:cubicBezTo>
                  <a:pt x="8335" y="6873"/>
                  <a:pt x="7345" y="7759"/>
                  <a:pt x="7345" y="8769"/>
                </a:cubicBezTo>
                <a:cubicBezTo>
                  <a:pt x="7345" y="9812"/>
                  <a:pt x="8109" y="10605"/>
                  <a:pt x="9137" y="10648"/>
                </a:cubicBezTo>
                <a:cubicBezTo>
                  <a:pt x="9121" y="10722"/>
                  <a:pt x="9113" y="10795"/>
                  <a:pt x="9113" y="10868"/>
                </a:cubicBezTo>
                <a:cubicBezTo>
                  <a:pt x="9113" y="11018"/>
                  <a:pt x="9147" y="11162"/>
                  <a:pt x="9216" y="11300"/>
                </a:cubicBezTo>
                <a:cubicBezTo>
                  <a:pt x="7943" y="11309"/>
                  <a:pt x="6870" y="12161"/>
                  <a:pt x="6870" y="13167"/>
                </a:cubicBezTo>
                <a:cubicBezTo>
                  <a:pt x="6870" y="14071"/>
                  <a:pt x="7903" y="14727"/>
                  <a:pt x="9325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3" name="Shape 2109">
            <a:hlinkClick r:id="rId3"/>
          </p:cNvPr>
          <p:cNvSpPr/>
          <p:nvPr/>
        </p:nvSpPr>
        <p:spPr>
          <a:xfrm>
            <a:off x="6817149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4" name="Shape 2110">
            <a:hlinkClick r:id="rId3"/>
          </p:cNvPr>
          <p:cNvSpPr/>
          <p:nvPr/>
        </p:nvSpPr>
        <p:spPr>
          <a:xfrm>
            <a:off x="7277050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591" y="13291"/>
                </a:moveTo>
                <a:cubicBezTo>
                  <a:pt x="11452" y="13214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6"/>
                  <a:pt x="9187" y="8553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4"/>
                  <a:pt x="9369" y="13478"/>
                  <a:pt x="9448" y="13667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20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6"/>
                  <a:pt x="13221" y="14455"/>
                  <a:pt x="13578" y="14297"/>
                </a:cubicBezTo>
                <a:lnTo>
                  <a:pt x="13583" y="13091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1" y="13291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25" name="Shape 2111">
            <a:hlinkClick r:id="rId3"/>
          </p:cNvPr>
          <p:cNvSpPr/>
          <p:nvPr/>
        </p:nvSpPr>
        <p:spPr>
          <a:xfrm>
            <a:off x="7736951" y="1190649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356D38"/>
          </a:solidFill>
          <a:ln w="12700">
            <a:solidFill>
              <a:srgbClr val="356D38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228600" hangingPunct="0">
              <a:defRPr sz="3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sz="1500" b="1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pic>
        <p:nvPicPr>
          <p:cNvPr id="26" name="PA_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2360504" y="0"/>
            <a:ext cx="2563692" cy="68265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-497468" y="731227"/>
            <a:ext cx="1983368" cy="5281247"/>
          </a:xfrm>
          <a:prstGeom prst="rect">
            <a:avLst/>
          </a:prstGeom>
        </p:spPr>
      </p:pic>
      <p:pic>
        <p:nvPicPr>
          <p:cNvPr id="3" name="PA_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print"/>
          <a:stretch>
            <a:fillRect/>
          </a:stretch>
        </p:blipFill>
        <p:spPr>
          <a:xfrm flipH="1">
            <a:off x="10873739" y="845525"/>
            <a:ext cx="1983368" cy="53193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8260" y="807426"/>
            <a:ext cx="9555479" cy="5319347"/>
          </a:xfrm>
          <a:prstGeom prst="rect">
            <a:avLst/>
          </a:prstGeom>
          <a:solidFill>
            <a:srgbClr val="E6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/>
          <a:srcRect b="-865"/>
          <a:stretch>
            <a:fillRect/>
          </a:stretch>
        </p:blipFill>
        <p:spPr>
          <a:xfrm>
            <a:off x="4010406" y="693128"/>
            <a:ext cx="7030973" cy="5509843"/>
          </a:xfrm>
          <a:prstGeom prst="rect">
            <a:avLst/>
          </a:prstGeom>
        </p:spPr>
      </p:pic>
      <p:sp>
        <p:nvSpPr>
          <p:cNvPr id="6" name="Rectangle"/>
          <p:cNvSpPr/>
          <p:nvPr/>
        </p:nvSpPr>
        <p:spPr>
          <a:xfrm>
            <a:off x="2194678" y="3429000"/>
            <a:ext cx="2815002" cy="2138297"/>
          </a:xfrm>
          <a:prstGeom prst="rect">
            <a:avLst/>
          </a:prstGeom>
          <a:ln w="38100">
            <a:solidFill>
              <a:srgbClr val="1C1F25"/>
            </a:solidFill>
            <a:miter lim="400000"/>
          </a:ln>
        </p:spPr>
        <p:txBody>
          <a:bodyPr lIns="0" tIns="0" rIns="0" bIns="0" anchor="ctr"/>
          <a:lstStyle/>
          <a:p>
            <a:pPr algn="ctr" defTabSz="41275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7" name="Main Concept…"/>
          <p:cNvSpPr txBox="1"/>
          <p:nvPr/>
        </p:nvSpPr>
        <p:spPr>
          <a:xfrm>
            <a:off x="2225026" y="2162960"/>
            <a:ext cx="2450992" cy="95250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Main Concept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 portals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with frictionless supply chains. Dramatically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customize empowered.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8" name="Z"/>
          <p:cNvSpPr txBox="1"/>
          <p:nvPr/>
        </p:nvSpPr>
        <p:spPr>
          <a:xfrm>
            <a:off x="2225026" y="1263180"/>
            <a:ext cx="259686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b">
            <a:spAutoFit/>
          </a:bodyPr>
          <a:lstStyle>
            <a:lvl1pPr algn="l" defTabSz="914400">
              <a:lnSpc>
                <a:spcPct val="150000"/>
              </a:lnSpc>
              <a:defRPr sz="8000" b="0">
                <a:solidFill>
                  <a:srgbClr val="1C1F25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pPr defTabSz="457200" hangingPunct="0">
              <a:lnSpc>
                <a:spcPct val="100000"/>
              </a:lnSpc>
            </a:pPr>
            <a:r>
              <a:rPr lang="en-US" altLang="zh-CN"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1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9" name="Business Strategy…"/>
          <p:cNvSpPr txBox="1"/>
          <p:nvPr/>
        </p:nvSpPr>
        <p:spPr>
          <a:xfrm>
            <a:off x="2385178" y="4419004"/>
            <a:ext cx="2450992" cy="95250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Business Strategy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 portals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with frictionless supply chains. Dramatically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customize empowered.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10" name="L"/>
          <p:cNvSpPr txBox="1"/>
          <p:nvPr/>
        </p:nvSpPr>
        <p:spPr>
          <a:xfrm>
            <a:off x="2385178" y="3519224"/>
            <a:ext cx="259686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b">
            <a:spAutoFit/>
          </a:bodyPr>
          <a:lstStyle>
            <a:lvl1pPr algn="l" defTabSz="914400">
              <a:lnSpc>
                <a:spcPct val="150000"/>
              </a:lnSpc>
              <a:defRPr sz="8000" b="0">
                <a:solidFill>
                  <a:srgbClr val="1C1F25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pPr defTabSz="457200" hangingPunct="0">
              <a:lnSpc>
                <a:spcPct val="100000"/>
              </a:lnSpc>
            </a:pPr>
            <a:r>
              <a:rPr lang="en-US" altLang="zh-CN"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2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1" name="Main Concept…"/>
          <p:cNvSpPr txBox="1"/>
          <p:nvPr/>
        </p:nvSpPr>
        <p:spPr>
          <a:xfrm>
            <a:off x="5623546" y="2162960"/>
            <a:ext cx="2450992" cy="95250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 kern="0" dirty="0">
                <a:solidFill>
                  <a:srgbClr val="1C1F25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Bold"/>
              </a:rPr>
              <a:t>Main Concept</a:t>
            </a:r>
            <a:endParaRPr sz="1250" kern="0" dirty="0">
              <a:solidFill>
                <a:srgbClr val="1C1F25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Bold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Synergistically technically sound portals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with frictionless supply chains. Dramatically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6A6E77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Light"/>
                <a:sym typeface="Roboto Light"/>
              </a:rPr>
              <a:t>customize empowered.</a:t>
            </a:r>
            <a:endParaRPr sz="1000" kern="0" dirty="0">
              <a:solidFill>
                <a:srgbClr val="6A6E77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Light"/>
              <a:sym typeface="Roboto Light"/>
            </a:endParaRPr>
          </a:p>
        </p:txBody>
      </p:sp>
      <p:sp>
        <p:nvSpPr>
          <p:cNvPr id="12" name="Z"/>
          <p:cNvSpPr txBox="1"/>
          <p:nvPr/>
        </p:nvSpPr>
        <p:spPr>
          <a:xfrm>
            <a:off x="5623546" y="1263180"/>
            <a:ext cx="259686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b">
            <a:spAutoFit/>
          </a:bodyPr>
          <a:lstStyle>
            <a:lvl1pPr algn="l" defTabSz="914400">
              <a:lnSpc>
                <a:spcPct val="150000"/>
              </a:lnSpc>
              <a:defRPr sz="8000" b="0">
                <a:solidFill>
                  <a:srgbClr val="1C1F25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pPr defTabSz="457200" hangingPunct="0">
              <a:lnSpc>
                <a:spcPct val="100000"/>
              </a:lnSpc>
            </a:pPr>
            <a:r>
              <a:rPr lang="en-US" altLang="zh-CN" sz="4000" kern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3</a:t>
            </a:r>
            <a:endParaRPr sz="4000" kern="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ISPRING_PRESENTATION_TITLE" val="PowerPoint 演示文稿"/>
  <p:tag name="KSO_WPP_MARK_KEY" val="d1c2eeda-6666-44a7-a5c6-495f6e21b5ea"/>
  <p:tag name="COMMONDATA" val="eyJoZGlkIjoiMDhmNWNhZDBjNTViNzU2ZTI5MGJjMWU2ODk1MDQ3MGMifQ==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PC6下载站 www.pc6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4736</Words>
  <Application>WPS 演示</Application>
  <PresentationFormat>宽屏</PresentationFormat>
  <Paragraphs>337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仓耳青禾体-谷力 W05</vt:lpstr>
      <vt:lpstr>Roboto Bold</vt:lpstr>
      <vt:lpstr>Segoe Print</vt:lpstr>
      <vt:lpstr>仓耳玄三M W05</vt:lpstr>
      <vt:lpstr>Roboto Light</vt:lpstr>
      <vt:lpstr>Helvetica Neue Medium</vt:lpstr>
      <vt:lpstr>linea-basic-10</vt:lpstr>
      <vt:lpstr>Roboto Slab Bold</vt:lpstr>
      <vt:lpstr>Helvetica</vt:lpstr>
      <vt:lpstr>Calibri</vt:lpstr>
      <vt:lpstr>Arial Unicode MS</vt:lpstr>
      <vt:lpstr>等线</vt:lpstr>
      <vt:lpstr>Calibri</vt:lpstr>
      <vt:lpstr>汉仪中圆简</vt:lpstr>
      <vt:lpstr>Arial</vt:lpstr>
      <vt:lpstr>Calibri Light</vt:lpstr>
      <vt:lpstr>等线 Light</vt:lpstr>
      <vt:lpstr>PC6下载站 www.pc6.com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繁花一夏</dc:title>
  <dc:creator>第一PPT</dc:creator>
  <cp:keywords>www.1ppt.com</cp:keywords>
  <cp:lastModifiedBy>铭</cp:lastModifiedBy>
  <cp:revision>123</cp:revision>
  <dcterms:created xsi:type="dcterms:W3CDTF">2019-03-22T02:33:00Z</dcterms:created>
  <dcterms:modified xsi:type="dcterms:W3CDTF">2022-11-14T07:46:18Z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3C624FA2857C4C5886C4BCDA40B8F51A</vt:lpwstr>
  </property>
  <property fmtid="{D5CDD505-2E9C-101B-9397-08002B2CF9AE}" pid="3" name="KSOProductBuildVer">
    <vt:lpwstr>2052-11.1.0.12116</vt:lpwstr>
  </property>
</Properties>
</file>