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5"/>
  </p:notesMasterIdLst>
  <p:sldIdLst>
    <p:sldId id="262" r:id="rId4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5" r:id="rId17"/>
    <p:sldId id="274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272"/>
    <a:srgbClr val="00889C"/>
    <a:srgbClr val="FFECC6"/>
    <a:srgbClr val="D52C23"/>
    <a:srgbClr val="F8E0B6"/>
    <a:srgbClr val="F1D3A1"/>
    <a:srgbClr val="FAFC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83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-1932" y="-804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C7F2B2-C81D-4948-9EDF-568F71B899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F8009E-218E-4EEF-9489-D323FC6996E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F8009E-218E-4EEF-9489-D323FC6996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F8009E-218E-4EEF-9489-D323FC6996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F8009E-218E-4EEF-9489-D323FC6996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F8009E-218E-4EEF-9489-D323FC6996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F8009E-218E-4EEF-9489-D323FC6996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F8009E-218E-4EEF-9489-D323FC6996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F8009E-218E-4EEF-9489-D323FC6996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F8009E-218E-4EEF-9489-D323FC6996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F8009E-218E-4EEF-9489-D323FC6996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F8009E-218E-4EEF-9489-D323FC6996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xiazai/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A0BAEC-A70E-436E-92C6-3ECF094493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45BC63-D829-4A71-B2F4-3CC30B2DF0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>
    <p:comb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A0BAEC-A70E-436E-92C6-3ECF094493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45BC63-D829-4A71-B2F4-3CC30B2DF0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>
    <p:comb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A0BAEC-A70E-436E-92C6-3ECF094493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45BC63-D829-4A71-B2F4-3CC30B2DF0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>
    <p:comb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A0BAEC-A70E-436E-92C6-3ECF094493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45BC63-D829-4A71-B2F4-3CC30B2DF0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>
    <p:comb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A0BAEC-A70E-436E-92C6-3ECF094493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45BC63-D829-4A71-B2F4-3CC30B2DF0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>
    <p:comb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A0BAEC-A70E-436E-92C6-3ECF094493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45BC63-D829-4A71-B2F4-3CC30B2DF0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>
    <p:comb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A0BAEC-A70E-436E-92C6-3ECF094493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45BC63-D829-4A71-B2F4-3CC30B2DF0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>
    <p:comb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A0BAEC-A70E-436E-92C6-3ECF094493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45BC63-D829-4A71-B2F4-3CC30B2DF0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>
    <p:comb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A0BAEC-A70E-436E-92C6-3ECF094493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45BC63-D829-4A71-B2F4-3CC30B2DF0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>
    <p:comb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A0BAEC-A70E-436E-92C6-3ECF094493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45BC63-D829-4A71-B2F4-3CC30B2DF0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>
    <p:comb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A0BAEC-A70E-436E-92C6-3ECF094493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45BC63-D829-4A71-B2F4-3CC30B2DF020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5203354" y="6550639"/>
            <a:ext cx="1224136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下载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ransition spd="slow" advTm="3000">
    <p:comb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A0BAEC-A70E-436E-92C6-3ECF094493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45BC63-D829-4A71-B2F4-3CC30B2DF0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>
    <p:comb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A0BAEC-A70E-436E-92C6-3ECF094493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45BC63-D829-4A71-B2F4-3CC30B2DF0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>
    <p:comb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microsoft.com/office/2007/relationships/hdphoto" Target="../media/image3.wdp"/><Relationship Id="rId15" Type="http://schemas.openxmlformats.org/officeDocument/2006/relationships/image" Target="../media/image2.png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14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15" cstate="screen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 flipV="1">
            <a:off x="2584703" y="-2689892"/>
            <a:ext cx="7132322" cy="125121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slow" advTm="3000">
    <p:comb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5.wdp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9" Type="http://schemas.openxmlformats.org/officeDocument/2006/relationships/slideLayout" Target="../slideLayouts/slideLayout2.xml"/><Relationship Id="rId18" Type="http://schemas.openxmlformats.org/officeDocument/2006/relationships/tags" Target="../tags/tag17.xml"/><Relationship Id="rId17" Type="http://schemas.openxmlformats.org/officeDocument/2006/relationships/tags" Target="../tags/tag16.xml"/><Relationship Id="rId16" Type="http://schemas.openxmlformats.org/officeDocument/2006/relationships/tags" Target="../tags/tag15.xml"/><Relationship Id="rId15" Type="http://schemas.openxmlformats.org/officeDocument/2006/relationships/tags" Target="../tags/tag14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jpe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flipH="1">
            <a:off x="4976975" y="0"/>
            <a:ext cx="7215023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651239" y="2648431"/>
            <a:ext cx="577427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8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+mn-ea"/>
                <a:sym typeface="+mn-lt"/>
              </a:rPr>
              <a:t>职场心理学</a:t>
            </a:r>
            <a:endParaRPr lang="zh-CN" altLang="en-US" sz="8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679505" y="1932810"/>
            <a:ext cx="3717741" cy="538068"/>
            <a:chOff x="1679506" y="1695450"/>
            <a:chExt cx="3717741" cy="538068"/>
          </a:xfrm>
        </p:grpSpPr>
        <p:grpSp>
          <p:nvGrpSpPr>
            <p:cNvPr id="28" name="组合 27"/>
            <p:cNvGrpSpPr/>
            <p:nvPr/>
          </p:nvGrpSpPr>
          <p:grpSpPr>
            <a:xfrm>
              <a:off x="1679506" y="1695450"/>
              <a:ext cx="3717741" cy="538068"/>
              <a:chOff x="1387948" y="1705232"/>
              <a:chExt cx="3650153" cy="528286"/>
            </a:xfrm>
          </p:grpSpPr>
          <p:sp>
            <p:nvSpPr>
              <p:cNvPr id="24" name="矩形: 圆角 23"/>
              <p:cNvSpPr/>
              <p:nvPr/>
            </p:nvSpPr>
            <p:spPr>
              <a:xfrm>
                <a:off x="1525277" y="1705232"/>
                <a:ext cx="3451696" cy="528286"/>
              </a:xfrm>
              <a:prstGeom prst="roundRect">
                <a:avLst>
                  <a:gd name="adj" fmla="val 50000"/>
                </a:avLst>
              </a:pr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1387948" y="1832047"/>
                <a:ext cx="274656" cy="274656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889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4763445" y="1832047"/>
                <a:ext cx="274656" cy="274656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889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2170184" y="1729363"/>
              <a:ext cx="28067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学习心理</a:t>
              </a:r>
              <a:r>
                <a:rPr lang="en-US" altLang="zh-CN" sz="2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·</a:t>
              </a:r>
              <a:r>
                <a:rPr lang="zh-CN" altLang="en-US" sz="2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应用心理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53826" y="3993093"/>
            <a:ext cx="5428567" cy="337185"/>
            <a:chOff x="734776" y="3707343"/>
            <a:chExt cx="5428567" cy="337185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734776" y="3876620"/>
              <a:ext cx="1205421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4957922" y="3876620"/>
              <a:ext cx="1205421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35"/>
            <p:cNvSpPr txBox="1"/>
            <p:nvPr/>
          </p:nvSpPr>
          <p:spPr>
            <a:xfrm>
              <a:off x="2036139" y="3707343"/>
              <a:ext cx="2806789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主讲人</a:t>
              </a:r>
              <a:r>
                <a:rPr lang="zh-CN" altLang="en-US" sz="1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：</a:t>
              </a:r>
              <a:r>
                <a:rPr lang="en-US" altLang="zh-CN" sz="1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XXX</a:t>
              </a:r>
              <a:endParaRPr lang="en-US" altLang="zh-CN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4694" y="2347215"/>
            <a:ext cx="1107996" cy="2119865"/>
            <a:chOff x="124694" y="2347215"/>
            <a:chExt cx="1107996" cy="2119865"/>
          </a:xfrm>
        </p:grpSpPr>
        <p:grpSp>
          <p:nvGrpSpPr>
            <p:cNvPr id="5" name="组合 4"/>
            <p:cNvGrpSpPr/>
            <p:nvPr/>
          </p:nvGrpSpPr>
          <p:grpSpPr>
            <a:xfrm>
              <a:off x="770183" y="2347215"/>
              <a:ext cx="179916" cy="1100108"/>
              <a:chOff x="4524245" y="3111810"/>
              <a:chExt cx="134937" cy="825081"/>
            </a:xfrm>
          </p:grpSpPr>
          <p:cxnSp>
            <p:nvCxnSpPr>
              <p:cNvPr id="7" name="直接连接符 6"/>
              <p:cNvCxnSpPr/>
              <p:nvPr/>
            </p:nvCxnSpPr>
            <p:spPr>
              <a:xfrm>
                <a:off x="4524246" y="3111810"/>
                <a:ext cx="134936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4524246" y="3111810"/>
                <a:ext cx="0" cy="746771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4524245" y="3852541"/>
                <a:ext cx="127498" cy="8435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矩形 5"/>
            <p:cNvSpPr/>
            <p:nvPr/>
          </p:nvSpPr>
          <p:spPr>
            <a:xfrm>
              <a:off x="124694" y="3266751"/>
              <a:ext cx="1107996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200" dirty="0">
                  <a:solidFill>
                    <a:srgbClr val="006272"/>
                  </a:solidFill>
                  <a:cs typeface="+mn-ea"/>
                  <a:sym typeface="+mn-lt"/>
                </a:rPr>
                <a:t>“</a:t>
              </a:r>
              <a:endParaRPr lang="en-US" altLang="zh-CN" sz="7200" dirty="0">
                <a:solidFill>
                  <a:srgbClr val="00627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181440" y="3321523"/>
            <a:ext cx="1006013" cy="1025234"/>
            <a:chOff x="1181440" y="3321523"/>
            <a:chExt cx="1006013" cy="1025234"/>
          </a:xfrm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1181440" y="3321523"/>
              <a:ext cx="1006013" cy="1025234"/>
            </a:xfrm>
            <a:custGeom>
              <a:avLst/>
              <a:gdLst>
                <a:gd name="T0" fmla="*/ 468 w 936"/>
                <a:gd name="T1" fmla="*/ 0 h 936"/>
                <a:gd name="T2" fmla="*/ 936 w 936"/>
                <a:gd name="T3" fmla="*/ 468 h 936"/>
                <a:gd name="T4" fmla="*/ 468 w 936"/>
                <a:gd name="T5" fmla="*/ 936 h 936"/>
                <a:gd name="T6" fmla="*/ 0 w 936"/>
                <a:gd name="T7" fmla="*/ 468 h 936"/>
                <a:gd name="T8" fmla="*/ 468 w 936"/>
                <a:gd name="T9" fmla="*/ 0 h 936"/>
                <a:gd name="T10" fmla="*/ 468 w 936"/>
                <a:gd name="T11" fmla="*/ 39 h 936"/>
                <a:gd name="T12" fmla="*/ 896 w 936"/>
                <a:gd name="T13" fmla="*/ 468 h 936"/>
                <a:gd name="T14" fmla="*/ 468 w 936"/>
                <a:gd name="T15" fmla="*/ 896 h 936"/>
                <a:gd name="T16" fmla="*/ 39 w 936"/>
                <a:gd name="T17" fmla="*/ 468 h 936"/>
                <a:gd name="T18" fmla="*/ 468 w 936"/>
                <a:gd name="T19" fmla="*/ 39 h 936"/>
                <a:gd name="T20" fmla="*/ 468 w 936"/>
                <a:gd name="T21" fmla="*/ 79 h 936"/>
                <a:gd name="T22" fmla="*/ 857 w 936"/>
                <a:gd name="T23" fmla="*/ 468 h 936"/>
                <a:gd name="T24" fmla="*/ 468 w 936"/>
                <a:gd name="T25" fmla="*/ 857 h 936"/>
                <a:gd name="T26" fmla="*/ 79 w 936"/>
                <a:gd name="T27" fmla="*/ 468 h 936"/>
                <a:gd name="T28" fmla="*/ 468 w 936"/>
                <a:gd name="T29" fmla="*/ 79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36" h="936">
                  <a:moveTo>
                    <a:pt x="468" y="0"/>
                  </a:moveTo>
                  <a:cubicBezTo>
                    <a:pt x="726" y="0"/>
                    <a:pt x="936" y="209"/>
                    <a:pt x="936" y="468"/>
                  </a:cubicBezTo>
                  <a:cubicBezTo>
                    <a:pt x="936" y="726"/>
                    <a:pt x="726" y="936"/>
                    <a:pt x="468" y="936"/>
                  </a:cubicBezTo>
                  <a:cubicBezTo>
                    <a:pt x="209" y="936"/>
                    <a:pt x="0" y="726"/>
                    <a:pt x="0" y="468"/>
                  </a:cubicBezTo>
                  <a:cubicBezTo>
                    <a:pt x="0" y="209"/>
                    <a:pt x="209" y="0"/>
                    <a:pt x="468" y="0"/>
                  </a:cubicBezTo>
                  <a:close/>
                  <a:moveTo>
                    <a:pt x="468" y="39"/>
                  </a:moveTo>
                  <a:cubicBezTo>
                    <a:pt x="704" y="39"/>
                    <a:pt x="896" y="231"/>
                    <a:pt x="896" y="468"/>
                  </a:cubicBezTo>
                  <a:cubicBezTo>
                    <a:pt x="896" y="704"/>
                    <a:pt x="704" y="896"/>
                    <a:pt x="468" y="896"/>
                  </a:cubicBezTo>
                  <a:cubicBezTo>
                    <a:pt x="231" y="896"/>
                    <a:pt x="39" y="704"/>
                    <a:pt x="39" y="468"/>
                  </a:cubicBezTo>
                  <a:cubicBezTo>
                    <a:pt x="39" y="231"/>
                    <a:pt x="231" y="39"/>
                    <a:pt x="468" y="39"/>
                  </a:cubicBezTo>
                  <a:close/>
                  <a:moveTo>
                    <a:pt x="468" y="79"/>
                  </a:moveTo>
                  <a:cubicBezTo>
                    <a:pt x="683" y="79"/>
                    <a:pt x="857" y="253"/>
                    <a:pt x="857" y="468"/>
                  </a:cubicBezTo>
                  <a:cubicBezTo>
                    <a:pt x="857" y="683"/>
                    <a:pt x="683" y="857"/>
                    <a:pt x="468" y="857"/>
                  </a:cubicBezTo>
                  <a:cubicBezTo>
                    <a:pt x="253" y="857"/>
                    <a:pt x="79" y="683"/>
                    <a:pt x="79" y="468"/>
                  </a:cubicBezTo>
                  <a:cubicBezTo>
                    <a:pt x="79" y="253"/>
                    <a:pt x="253" y="79"/>
                    <a:pt x="468" y="79"/>
                  </a:cubicBezTo>
                  <a:close/>
                </a:path>
              </a:pathLst>
            </a:custGeom>
            <a:solidFill>
              <a:srgbClr val="006272"/>
            </a:solidFill>
            <a:ln>
              <a:noFill/>
            </a:ln>
          </p:spPr>
          <p:txBody>
            <a:bodyPr/>
            <a:lstStyle/>
            <a:p>
              <a:endParaRPr lang="zh-CN" altLang="en-US" sz="1800" dirty="0"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318801" y="3510974"/>
              <a:ext cx="726481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02</a:t>
              </a:r>
              <a:endParaRPr lang="en-US" altLang="zh-CN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113255" y="2177623"/>
            <a:ext cx="2614191" cy="701104"/>
            <a:chOff x="1113255" y="2177623"/>
            <a:chExt cx="2614191" cy="701104"/>
          </a:xfrm>
        </p:grpSpPr>
        <p:sp>
          <p:nvSpPr>
            <p:cNvPr id="14" name="矩形 13"/>
            <p:cNvSpPr/>
            <p:nvPr/>
          </p:nvSpPr>
          <p:spPr>
            <a:xfrm>
              <a:off x="1113255" y="2177623"/>
              <a:ext cx="2614191" cy="646332"/>
            </a:xfrm>
            <a:prstGeom prst="rect">
              <a:avLst/>
            </a:prstGeom>
            <a:solidFill>
              <a:srgbClr val="006272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401481" y="2232396"/>
              <a:ext cx="203773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权威效应</a:t>
              </a:r>
              <a:endParaRPr lang="zh-CN" altLang="en-US" sz="36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570221" y="477422"/>
            <a:ext cx="3051558" cy="616319"/>
            <a:chOff x="1819378" y="1695450"/>
            <a:chExt cx="3515609" cy="568545"/>
          </a:xfrm>
        </p:grpSpPr>
        <p:sp>
          <p:nvSpPr>
            <p:cNvPr id="17" name="矩形: 圆角 16"/>
            <p:cNvSpPr/>
            <p:nvPr/>
          </p:nvSpPr>
          <p:spPr>
            <a:xfrm>
              <a:off x="1819378" y="1695450"/>
              <a:ext cx="3515609" cy="538068"/>
            </a:xfrm>
            <a:prstGeom prst="roundRect">
              <a:avLst>
                <a:gd name="adj" fmla="val 50000"/>
              </a:avLst>
            </a:prstGeom>
            <a:solidFill>
              <a:srgbClr val="00627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159723" y="1724549"/>
              <a:ext cx="2806789" cy="5394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三大效应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 flipV="1">
            <a:off x="3868425" y="723730"/>
            <a:ext cx="554086" cy="140969"/>
            <a:chOff x="3322970" y="723730"/>
            <a:chExt cx="1099541" cy="279742"/>
          </a:xfrm>
        </p:grpSpPr>
        <p:sp>
          <p:nvSpPr>
            <p:cNvPr id="20" name="椭圆 19"/>
            <p:cNvSpPr/>
            <p:nvPr/>
          </p:nvSpPr>
          <p:spPr>
            <a:xfrm flipV="1">
              <a:off x="41427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flipV="1">
              <a:off x="37328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flipV="1">
              <a:off x="3322970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 flipV="1">
            <a:off x="7769489" y="698577"/>
            <a:ext cx="554086" cy="140969"/>
            <a:chOff x="3322970" y="723730"/>
            <a:chExt cx="1099541" cy="279742"/>
          </a:xfrm>
        </p:grpSpPr>
        <p:sp>
          <p:nvSpPr>
            <p:cNvPr id="24" name="椭圆 23"/>
            <p:cNvSpPr/>
            <p:nvPr/>
          </p:nvSpPr>
          <p:spPr>
            <a:xfrm flipV="1">
              <a:off x="41427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flipV="1">
              <a:off x="37328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flipV="1">
              <a:off x="3322970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3868425" y="2145756"/>
            <a:ext cx="3416320" cy="662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6272"/>
                </a:solidFill>
                <a:cs typeface="+mn-ea"/>
                <a:sym typeface="+mn-lt"/>
              </a:rPr>
              <a:t>人微言轻，人贵言重</a:t>
            </a:r>
            <a:endParaRPr lang="zh-CN" altLang="en-US" sz="2800" dirty="0">
              <a:solidFill>
                <a:srgbClr val="006272"/>
              </a:solidFill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273564" y="3477140"/>
            <a:ext cx="5636894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权威效应：如果一个人地位高、有威信、受人尊敬，那么他所说的话、所做的事容易引起别人的重视，并相信其正确性。权威人士容易对他人产生更大影响力，我们要努力成为权威人士，但同时对权威人士不要过分迷信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046531" y="3587732"/>
            <a:ext cx="3205816" cy="21363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8134045" y="3662794"/>
            <a:ext cx="3030788" cy="1986196"/>
          </a:xfrm>
          <a:prstGeom prst="rect">
            <a:avLst/>
          </a:prstGeom>
        </p:spPr>
      </p:pic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3" presetClass="entr" presetSubtype="3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4694" y="2347215"/>
            <a:ext cx="1107996" cy="2119865"/>
            <a:chOff x="124694" y="2347215"/>
            <a:chExt cx="1107996" cy="2119865"/>
          </a:xfrm>
        </p:grpSpPr>
        <p:grpSp>
          <p:nvGrpSpPr>
            <p:cNvPr id="5" name="组合 4"/>
            <p:cNvGrpSpPr/>
            <p:nvPr/>
          </p:nvGrpSpPr>
          <p:grpSpPr>
            <a:xfrm>
              <a:off x="770183" y="2347215"/>
              <a:ext cx="179916" cy="1100108"/>
              <a:chOff x="4524245" y="3111810"/>
              <a:chExt cx="134937" cy="825081"/>
            </a:xfrm>
          </p:grpSpPr>
          <p:cxnSp>
            <p:nvCxnSpPr>
              <p:cNvPr id="7" name="直接连接符 6"/>
              <p:cNvCxnSpPr/>
              <p:nvPr/>
            </p:nvCxnSpPr>
            <p:spPr>
              <a:xfrm>
                <a:off x="4524246" y="3111810"/>
                <a:ext cx="134936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4524246" y="3111810"/>
                <a:ext cx="0" cy="746771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4524245" y="3852541"/>
                <a:ext cx="127498" cy="8435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矩形 5"/>
            <p:cNvSpPr/>
            <p:nvPr/>
          </p:nvSpPr>
          <p:spPr>
            <a:xfrm>
              <a:off x="124694" y="3266751"/>
              <a:ext cx="1107996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200" dirty="0">
                  <a:solidFill>
                    <a:srgbClr val="006272"/>
                  </a:solidFill>
                  <a:cs typeface="+mn-ea"/>
                  <a:sym typeface="+mn-lt"/>
                </a:rPr>
                <a:t>“</a:t>
              </a:r>
              <a:endParaRPr lang="en-US" altLang="zh-CN" sz="7200" dirty="0">
                <a:solidFill>
                  <a:srgbClr val="00627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181440" y="3321523"/>
            <a:ext cx="1006013" cy="1025234"/>
            <a:chOff x="1181440" y="3321523"/>
            <a:chExt cx="1006013" cy="1025234"/>
          </a:xfrm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1181440" y="3321523"/>
              <a:ext cx="1006013" cy="1025234"/>
            </a:xfrm>
            <a:custGeom>
              <a:avLst/>
              <a:gdLst>
                <a:gd name="T0" fmla="*/ 468 w 936"/>
                <a:gd name="T1" fmla="*/ 0 h 936"/>
                <a:gd name="T2" fmla="*/ 936 w 936"/>
                <a:gd name="T3" fmla="*/ 468 h 936"/>
                <a:gd name="T4" fmla="*/ 468 w 936"/>
                <a:gd name="T5" fmla="*/ 936 h 936"/>
                <a:gd name="T6" fmla="*/ 0 w 936"/>
                <a:gd name="T7" fmla="*/ 468 h 936"/>
                <a:gd name="T8" fmla="*/ 468 w 936"/>
                <a:gd name="T9" fmla="*/ 0 h 936"/>
                <a:gd name="T10" fmla="*/ 468 w 936"/>
                <a:gd name="T11" fmla="*/ 39 h 936"/>
                <a:gd name="T12" fmla="*/ 896 w 936"/>
                <a:gd name="T13" fmla="*/ 468 h 936"/>
                <a:gd name="T14" fmla="*/ 468 w 936"/>
                <a:gd name="T15" fmla="*/ 896 h 936"/>
                <a:gd name="T16" fmla="*/ 39 w 936"/>
                <a:gd name="T17" fmla="*/ 468 h 936"/>
                <a:gd name="T18" fmla="*/ 468 w 936"/>
                <a:gd name="T19" fmla="*/ 39 h 936"/>
                <a:gd name="T20" fmla="*/ 468 w 936"/>
                <a:gd name="T21" fmla="*/ 79 h 936"/>
                <a:gd name="T22" fmla="*/ 857 w 936"/>
                <a:gd name="T23" fmla="*/ 468 h 936"/>
                <a:gd name="T24" fmla="*/ 468 w 936"/>
                <a:gd name="T25" fmla="*/ 857 h 936"/>
                <a:gd name="T26" fmla="*/ 79 w 936"/>
                <a:gd name="T27" fmla="*/ 468 h 936"/>
                <a:gd name="T28" fmla="*/ 468 w 936"/>
                <a:gd name="T29" fmla="*/ 79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36" h="936">
                  <a:moveTo>
                    <a:pt x="468" y="0"/>
                  </a:moveTo>
                  <a:cubicBezTo>
                    <a:pt x="726" y="0"/>
                    <a:pt x="936" y="209"/>
                    <a:pt x="936" y="468"/>
                  </a:cubicBezTo>
                  <a:cubicBezTo>
                    <a:pt x="936" y="726"/>
                    <a:pt x="726" y="936"/>
                    <a:pt x="468" y="936"/>
                  </a:cubicBezTo>
                  <a:cubicBezTo>
                    <a:pt x="209" y="936"/>
                    <a:pt x="0" y="726"/>
                    <a:pt x="0" y="468"/>
                  </a:cubicBezTo>
                  <a:cubicBezTo>
                    <a:pt x="0" y="209"/>
                    <a:pt x="209" y="0"/>
                    <a:pt x="468" y="0"/>
                  </a:cubicBezTo>
                  <a:close/>
                  <a:moveTo>
                    <a:pt x="468" y="39"/>
                  </a:moveTo>
                  <a:cubicBezTo>
                    <a:pt x="704" y="39"/>
                    <a:pt x="896" y="231"/>
                    <a:pt x="896" y="468"/>
                  </a:cubicBezTo>
                  <a:cubicBezTo>
                    <a:pt x="896" y="704"/>
                    <a:pt x="704" y="896"/>
                    <a:pt x="468" y="896"/>
                  </a:cubicBezTo>
                  <a:cubicBezTo>
                    <a:pt x="231" y="896"/>
                    <a:pt x="39" y="704"/>
                    <a:pt x="39" y="468"/>
                  </a:cubicBezTo>
                  <a:cubicBezTo>
                    <a:pt x="39" y="231"/>
                    <a:pt x="231" y="39"/>
                    <a:pt x="468" y="39"/>
                  </a:cubicBezTo>
                  <a:close/>
                  <a:moveTo>
                    <a:pt x="468" y="79"/>
                  </a:moveTo>
                  <a:cubicBezTo>
                    <a:pt x="683" y="79"/>
                    <a:pt x="857" y="253"/>
                    <a:pt x="857" y="468"/>
                  </a:cubicBezTo>
                  <a:cubicBezTo>
                    <a:pt x="857" y="683"/>
                    <a:pt x="683" y="857"/>
                    <a:pt x="468" y="857"/>
                  </a:cubicBezTo>
                  <a:cubicBezTo>
                    <a:pt x="253" y="857"/>
                    <a:pt x="79" y="683"/>
                    <a:pt x="79" y="468"/>
                  </a:cubicBezTo>
                  <a:cubicBezTo>
                    <a:pt x="79" y="253"/>
                    <a:pt x="253" y="79"/>
                    <a:pt x="468" y="79"/>
                  </a:cubicBezTo>
                  <a:close/>
                </a:path>
              </a:pathLst>
            </a:custGeom>
            <a:solidFill>
              <a:srgbClr val="006272"/>
            </a:solidFill>
            <a:ln>
              <a:noFill/>
            </a:ln>
          </p:spPr>
          <p:txBody>
            <a:bodyPr/>
            <a:lstStyle/>
            <a:p>
              <a:endParaRPr lang="zh-CN" altLang="en-US" sz="1800" dirty="0"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318801" y="3510974"/>
              <a:ext cx="726481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03</a:t>
              </a:r>
              <a:endParaRPr lang="en-US" altLang="zh-CN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113255" y="2177623"/>
            <a:ext cx="2614191" cy="657389"/>
            <a:chOff x="1113255" y="2177623"/>
            <a:chExt cx="2614191" cy="657389"/>
          </a:xfrm>
        </p:grpSpPr>
        <p:sp>
          <p:nvSpPr>
            <p:cNvPr id="14" name="矩形 13"/>
            <p:cNvSpPr/>
            <p:nvPr/>
          </p:nvSpPr>
          <p:spPr>
            <a:xfrm>
              <a:off x="1113255" y="2177623"/>
              <a:ext cx="2614191" cy="646332"/>
            </a:xfrm>
            <a:prstGeom prst="rect">
              <a:avLst/>
            </a:prstGeom>
            <a:solidFill>
              <a:srgbClr val="006272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232690" y="2188681"/>
              <a:ext cx="249299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雷尼尔效应</a:t>
              </a:r>
              <a:endParaRPr lang="zh-CN" altLang="en-US" sz="36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570221" y="477422"/>
            <a:ext cx="3051558" cy="616319"/>
            <a:chOff x="1819378" y="1695450"/>
            <a:chExt cx="3515609" cy="568545"/>
          </a:xfrm>
        </p:grpSpPr>
        <p:sp>
          <p:nvSpPr>
            <p:cNvPr id="17" name="矩形: 圆角 16"/>
            <p:cNvSpPr/>
            <p:nvPr/>
          </p:nvSpPr>
          <p:spPr>
            <a:xfrm>
              <a:off x="1819378" y="1695450"/>
              <a:ext cx="3515609" cy="538068"/>
            </a:xfrm>
            <a:prstGeom prst="roundRect">
              <a:avLst>
                <a:gd name="adj" fmla="val 50000"/>
              </a:avLst>
            </a:prstGeom>
            <a:solidFill>
              <a:srgbClr val="00627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159723" y="1724549"/>
              <a:ext cx="2806789" cy="5394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三大效应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 flipV="1">
            <a:off x="3868425" y="723730"/>
            <a:ext cx="554086" cy="140969"/>
            <a:chOff x="3322970" y="723730"/>
            <a:chExt cx="1099541" cy="279742"/>
          </a:xfrm>
        </p:grpSpPr>
        <p:sp>
          <p:nvSpPr>
            <p:cNvPr id="20" name="椭圆 19"/>
            <p:cNvSpPr/>
            <p:nvPr/>
          </p:nvSpPr>
          <p:spPr>
            <a:xfrm flipV="1">
              <a:off x="41427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flipV="1">
              <a:off x="37328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flipV="1">
              <a:off x="3322970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 flipV="1">
            <a:off x="7769489" y="698577"/>
            <a:ext cx="554086" cy="140969"/>
            <a:chOff x="3322970" y="723730"/>
            <a:chExt cx="1099541" cy="279742"/>
          </a:xfrm>
        </p:grpSpPr>
        <p:sp>
          <p:nvSpPr>
            <p:cNvPr id="24" name="椭圆 23"/>
            <p:cNvSpPr/>
            <p:nvPr/>
          </p:nvSpPr>
          <p:spPr>
            <a:xfrm flipV="1">
              <a:off x="41427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flipV="1">
              <a:off x="37328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flipV="1">
              <a:off x="3322970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3868425" y="2145756"/>
            <a:ext cx="3775393" cy="662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6272"/>
                </a:solidFill>
                <a:cs typeface="+mn-ea"/>
                <a:sym typeface="+mn-lt"/>
              </a:rPr>
              <a:t>温情比薪酬更能留住人</a:t>
            </a:r>
            <a:endParaRPr lang="zh-CN" altLang="en-US" sz="2800" dirty="0">
              <a:solidFill>
                <a:srgbClr val="006272"/>
              </a:solidFill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273564" y="3477140"/>
            <a:ext cx="5636894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雷尼尔效应：人会为了其它的因素而牺牲更高的收入机会。知道员工的真正需求，才能留住人才。企业可以用温情来吸引和留住人才。身为管理者，只有展示出你的人情味，才能做到人心所向，才能真正地留住员工的心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910458" y="3447323"/>
            <a:ext cx="3205816" cy="21363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7994261" y="3514890"/>
            <a:ext cx="3038210" cy="2001187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10420403" y="506405"/>
            <a:ext cx="1224136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下载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3" presetClass="entr" presetSubtype="3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6513" y="293216"/>
            <a:ext cx="121920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0" i="0" u="none" strike="noStrike" kern="1200" cap="none" spc="7000" normalizeH="0" baseline="0" noProof="0" dirty="0">
                <a:ln>
                  <a:noFill/>
                </a:ln>
                <a:solidFill>
                  <a:schemeClr val="bg1">
                    <a:alpha val="38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PART03</a:t>
            </a:r>
            <a:endParaRPr kumimoji="0" lang="zh-CN" altLang="en-US" sz="11500" b="0" i="0" u="none" strike="noStrike" kern="1200" cap="none" spc="7000" normalizeH="0" baseline="0" noProof="0" dirty="0">
              <a:ln>
                <a:noFill/>
              </a:ln>
              <a:solidFill>
                <a:schemeClr val="bg1">
                  <a:alpha val="38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3924136" y="1481329"/>
            <a:ext cx="4343728" cy="4343728"/>
          </a:xfrm>
          <a:prstGeom prst="diamond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7" name="组合 16"/>
          <p:cNvGrpSpPr/>
          <p:nvPr/>
        </p:nvGrpSpPr>
        <p:grpSpPr>
          <a:xfrm>
            <a:off x="3352616" y="4582572"/>
            <a:ext cx="5486768" cy="812386"/>
            <a:chOff x="1679506" y="1695450"/>
            <a:chExt cx="3717741" cy="550459"/>
          </a:xfrm>
        </p:grpSpPr>
        <p:grpSp>
          <p:nvGrpSpPr>
            <p:cNvPr id="18" name="组合 17"/>
            <p:cNvGrpSpPr/>
            <p:nvPr/>
          </p:nvGrpSpPr>
          <p:grpSpPr>
            <a:xfrm>
              <a:off x="1679506" y="1695450"/>
              <a:ext cx="3717741" cy="538068"/>
              <a:chOff x="1387948" y="1705232"/>
              <a:chExt cx="3650153" cy="528286"/>
            </a:xfrm>
          </p:grpSpPr>
          <p:sp>
            <p:nvSpPr>
              <p:cNvPr id="20" name="矩形: 圆角 19"/>
              <p:cNvSpPr/>
              <p:nvPr/>
            </p:nvSpPr>
            <p:spPr>
              <a:xfrm>
                <a:off x="1525277" y="1705232"/>
                <a:ext cx="3451696" cy="528286"/>
              </a:xfrm>
              <a:prstGeom prst="roundRect">
                <a:avLst>
                  <a:gd name="adj" fmla="val 50000"/>
                </a:avLst>
              </a:prstGeom>
              <a:solidFill>
                <a:srgbClr val="00627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1387948" y="1832047"/>
                <a:ext cx="274656" cy="274656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889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4763445" y="1832047"/>
                <a:ext cx="274656" cy="274656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889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2159723" y="1724549"/>
              <a:ext cx="2806789" cy="5213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十八定律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976495" y="1978537"/>
            <a:ext cx="5156018" cy="2500859"/>
          </a:xfrm>
          <a:prstGeom prst="rect">
            <a:avLst/>
          </a:prstGeom>
          <a:noFill/>
          <a:ln>
            <a:solidFill>
              <a:srgbClr val="00627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281778" y="1827410"/>
            <a:ext cx="4200402" cy="879213"/>
            <a:chOff x="1245265" y="1827568"/>
            <a:chExt cx="4200402" cy="879213"/>
          </a:xfrm>
        </p:grpSpPr>
        <p:sp>
          <p:nvSpPr>
            <p:cNvPr id="6" name="Freeform 6"/>
            <p:cNvSpPr/>
            <p:nvPr/>
          </p:nvSpPr>
          <p:spPr bwMode="auto">
            <a:xfrm>
              <a:off x="1245265" y="1827568"/>
              <a:ext cx="4200402" cy="150812"/>
            </a:xfrm>
            <a:custGeom>
              <a:avLst/>
              <a:gdLst>
                <a:gd name="T0" fmla="*/ 285 w 4236"/>
                <a:gd name="T1" fmla="*/ 0 h 186"/>
                <a:gd name="T2" fmla="*/ 3967 w 4236"/>
                <a:gd name="T3" fmla="*/ 0 h 186"/>
                <a:gd name="T4" fmla="*/ 4236 w 4236"/>
                <a:gd name="T5" fmla="*/ 186 h 186"/>
                <a:gd name="T6" fmla="*/ 0 w 4236"/>
                <a:gd name="T7" fmla="*/ 186 h 186"/>
                <a:gd name="T8" fmla="*/ 285 w 4236"/>
                <a:gd name="T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36" h="186">
                  <a:moveTo>
                    <a:pt x="285" y="0"/>
                  </a:moveTo>
                  <a:lnTo>
                    <a:pt x="3967" y="0"/>
                  </a:lnTo>
                  <a:lnTo>
                    <a:pt x="4236" y="186"/>
                  </a:lnTo>
                  <a:lnTo>
                    <a:pt x="0" y="186"/>
                  </a:lnTo>
                  <a:lnTo>
                    <a:pt x="285" y="0"/>
                  </a:lnTo>
                  <a:close/>
                </a:path>
              </a:pathLst>
            </a:custGeom>
            <a:solidFill>
              <a:srgbClr val="4146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1525808" y="1827568"/>
              <a:ext cx="3652018" cy="879213"/>
            </a:xfrm>
            <a:custGeom>
              <a:avLst/>
              <a:gdLst>
                <a:gd name="T0" fmla="*/ 0 w 3682"/>
                <a:gd name="T1" fmla="*/ 0 h 786"/>
                <a:gd name="T2" fmla="*/ 3682 w 3682"/>
                <a:gd name="T3" fmla="*/ 0 h 786"/>
                <a:gd name="T4" fmla="*/ 3682 w 3682"/>
                <a:gd name="T5" fmla="*/ 637 h 786"/>
                <a:gd name="T6" fmla="*/ 1823 w 3682"/>
                <a:gd name="T7" fmla="*/ 786 h 786"/>
                <a:gd name="T8" fmla="*/ 0 w 3682"/>
                <a:gd name="T9" fmla="*/ 637 h 786"/>
                <a:gd name="T10" fmla="*/ 0 w 3682"/>
                <a:gd name="T11" fmla="*/ 0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82" h="786">
                  <a:moveTo>
                    <a:pt x="0" y="0"/>
                  </a:moveTo>
                  <a:lnTo>
                    <a:pt x="3682" y="0"/>
                  </a:lnTo>
                  <a:lnTo>
                    <a:pt x="3682" y="637"/>
                  </a:lnTo>
                  <a:lnTo>
                    <a:pt x="1823" y="786"/>
                  </a:lnTo>
                  <a:lnTo>
                    <a:pt x="0" y="6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27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455400" y="1929177"/>
              <a:ext cx="182614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FEFEF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蘑菇定律</a:t>
              </a:r>
              <a:endParaRPr lang="zh-CN" altLang="en-US" sz="3200" b="1" dirty="0">
                <a:solidFill>
                  <a:srgbClr val="FEFEF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9" name="TextBox 10"/>
          <p:cNvSpPr txBox="1"/>
          <p:nvPr/>
        </p:nvSpPr>
        <p:spPr>
          <a:xfrm>
            <a:off x="1317728" y="2706623"/>
            <a:ext cx="451683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刚踏入社会的人常感不受重视，需要打杂跑腿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或者面对批评指责。有人将之与蘑菇的生长相比拟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认为大多数人都有一段“蘑菇”的经历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尤其是当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-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切都刚刚开始的时候。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570221" y="477422"/>
            <a:ext cx="3051558" cy="616319"/>
            <a:chOff x="1819378" y="1695450"/>
            <a:chExt cx="3515609" cy="568545"/>
          </a:xfrm>
        </p:grpSpPr>
        <p:sp>
          <p:nvSpPr>
            <p:cNvPr id="11" name="矩形: 圆角 10"/>
            <p:cNvSpPr/>
            <p:nvPr/>
          </p:nvSpPr>
          <p:spPr>
            <a:xfrm>
              <a:off x="1819378" y="1695450"/>
              <a:ext cx="3515609" cy="538068"/>
            </a:xfrm>
            <a:prstGeom prst="roundRect">
              <a:avLst>
                <a:gd name="adj" fmla="val 50000"/>
              </a:avLst>
            </a:prstGeom>
            <a:solidFill>
              <a:srgbClr val="00627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159723" y="1724549"/>
              <a:ext cx="2806789" cy="5394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十八定律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flipV="1">
            <a:off x="3868425" y="723730"/>
            <a:ext cx="554086" cy="140969"/>
            <a:chOff x="3322970" y="723730"/>
            <a:chExt cx="1099541" cy="279742"/>
          </a:xfrm>
        </p:grpSpPr>
        <p:sp>
          <p:nvSpPr>
            <p:cNvPr id="14" name="椭圆 13"/>
            <p:cNvSpPr/>
            <p:nvPr/>
          </p:nvSpPr>
          <p:spPr>
            <a:xfrm flipV="1">
              <a:off x="41427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flipV="1">
              <a:off x="37328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 flipV="1">
              <a:off x="3322970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flipV="1">
            <a:off x="7769489" y="698577"/>
            <a:ext cx="554086" cy="140969"/>
            <a:chOff x="3322970" y="723730"/>
            <a:chExt cx="1099541" cy="279742"/>
          </a:xfrm>
        </p:grpSpPr>
        <p:sp>
          <p:nvSpPr>
            <p:cNvPr id="18" name="椭圆 17"/>
            <p:cNvSpPr/>
            <p:nvPr/>
          </p:nvSpPr>
          <p:spPr>
            <a:xfrm flipV="1">
              <a:off x="41427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flipV="1">
              <a:off x="37328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flipV="1">
              <a:off x="3322970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56513" y="4797069"/>
            <a:ext cx="1146779" cy="1134248"/>
            <a:chOff x="1452403" y="1832669"/>
            <a:chExt cx="2741668" cy="2711710"/>
          </a:xfrm>
        </p:grpSpPr>
        <p:grpSp>
          <p:nvGrpSpPr>
            <p:cNvPr id="22" name="组合 21"/>
            <p:cNvGrpSpPr/>
            <p:nvPr/>
          </p:nvGrpSpPr>
          <p:grpSpPr>
            <a:xfrm>
              <a:off x="1452403" y="1832669"/>
              <a:ext cx="2707454" cy="2711710"/>
              <a:chOff x="1393278" y="1580877"/>
              <a:chExt cx="2707454" cy="2711710"/>
            </a:xfrm>
          </p:grpSpPr>
          <p:sp>
            <p:nvSpPr>
              <p:cNvPr id="24" name="Oval 5"/>
              <p:cNvSpPr>
                <a:spLocks noChangeArrowheads="1"/>
              </p:cNvSpPr>
              <p:nvPr/>
            </p:nvSpPr>
            <p:spPr bwMode="auto">
              <a:xfrm>
                <a:off x="1393278" y="1580877"/>
                <a:ext cx="2707454" cy="2711710"/>
              </a:xfrm>
              <a:prstGeom prst="ellipse">
                <a:avLst/>
              </a:prstGeom>
              <a:solidFill>
                <a:srgbClr val="006272"/>
              </a:solidFill>
              <a:ln w="38100" cap="flat">
                <a:solidFill>
                  <a:schemeClr val="bg2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5" name="Oval 6"/>
              <p:cNvSpPr>
                <a:spLocks noChangeArrowheads="1"/>
              </p:cNvSpPr>
              <p:nvPr/>
            </p:nvSpPr>
            <p:spPr bwMode="auto">
              <a:xfrm>
                <a:off x="1474163" y="1661762"/>
                <a:ext cx="2545689" cy="2549944"/>
              </a:xfrm>
              <a:prstGeom prst="ellipse">
                <a:avLst/>
              </a:prstGeom>
              <a:noFill/>
              <a:ln w="3175" cap="flat">
                <a:solidFill>
                  <a:srgbClr val="FEFEFE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1486617" y="2415913"/>
              <a:ext cx="2707454" cy="1545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dirty="0">
                  <a:solidFill>
                    <a:srgbClr val="FBFBF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启迪</a:t>
              </a:r>
              <a:endParaRPr lang="zh-CN" altLang="en-US" sz="3600" dirty="0">
                <a:solidFill>
                  <a:srgbClr val="FBFBF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6" name="TextBox 6"/>
          <p:cNvSpPr txBox="1"/>
          <p:nvPr/>
        </p:nvSpPr>
        <p:spPr>
          <a:xfrm>
            <a:off x="2097773" y="4878129"/>
            <a:ext cx="4236358" cy="9609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200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006272"/>
                </a:solidFill>
                <a:latin typeface="+mn-lt"/>
                <a:ea typeface="+mn-ea"/>
                <a:cs typeface="+mn-ea"/>
                <a:sym typeface="+mn-lt"/>
              </a:rPr>
              <a:t>当几天</a:t>
            </a:r>
            <a:r>
              <a:rPr lang="en-US" altLang="zh-CN" sz="2000" dirty="0">
                <a:solidFill>
                  <a:srgbClr val="006272"/>
                </a:solidFill>
                <a:latin typeface="+mn-lt"/>
                <a:ea typeface="+mn-ea"/>
                <a:cs typeface="+mn-ea"/>
                <a:sym typeface="+mn-lt"/>
              </a:rPr>
              <a:t>"</a:t>
            </a:r>
            <a:r>
              <a:rPr lang="zh-CN" altLang="en-US" sz="2000" dirty="0">
                <a:solidFill>
                  <a:srgbClr val="006272"/>
                </a:solidFill>
                <a:latin typeface="+mn-lt"/>
                <a:ea typeface="+mn-ea"/>
                <a:cs typeface="+mn-ea"/>
                <a:sym typeface="+mn-lt"/>
              </a:rPr>
              <a:t>蘑菇”， 能消除很多不切实际的幻想</a:t>
            </a:r>
            <a:r>
              <a:rPr lang="en-US" altLang="zh-CN" sz="2000" dirty="0">
                <a:solidFill>
                  <a:srgbClr val="006272"/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2000" dirty="0">
                <a:solidFill>
                  <a:srgbClr val="006272"/>
                </a:solidFill>
                <a:latin typeface="+mn-lt"/>
                <a:ea typeface="+mn-ea"/>
                <a:cs typeface="+mn-ea"/>
                <a:sym typeface="+mn-lt"/>
              </a:rPr>
              <a:t>让我们更加接近现实。</a:t>
            </a:r>
            <a:endParaRPr lang="zh-CN" altLang="en-US" sz="2000" dirty="0">
              <a:solidFill>
                <a:srgbClr val="00627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73746" y="2706623"/>
            <a:ext cx="5156017" cy="30878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976495" y="1978537"/>
            <a:ext cx="5156018" cy="2500859"/>
          </a:xfrm>
          <a:prstGeom prst="rect">
            <a:avLst/>
          </a:prstGeom>
          <a:noFill/>
          <a:ln>
            <a:solidFill>
              <a:srgbClr val="00627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281778" y="1827410"/>
            <a:ext cx="4200402" cy="879213"/>
            <a:chOff x="1245265" y="1827568"/>
            <a:chExt cx="4200402" cy="879213"/>
          </a:xfrm>
        </p:grpSpPr>
        <p:sp>
          <p:nvSpPr>
            <p:cNvPr id="6" name="Freeform 6"/>
            <p:cNvSpPr/>
            <p:nvPr/>
          </p:nvSpPr>
          <p:spPr bwMode="auto">
            <a:xfrm>
              <a:off x="1245265" y="1827568"/>
              <a:ext cx="4200402" cy="150812"/>
            </a:xfrm>
            <a:custGeom>
              <a:avLst/>
              <a:gdLst>
                <a:gd name="T0" fmla="*/ 285 w 4236"/>
                <a:gd name="T1" fmla="*/ 0 h 186"/>
                <a:gd name="T2" fmla="*/ 3967 w 4236"/>
                <a:gd name="T3" fmla="*/ 0 h 186"/>
                <a:gd name="T4" fmla="*/ 4236 w 4236"/>
                <a:gd name="T5" fmla="*/ 186 h 186"/>
                <a:gd name="T6" fmla="*/ 0 w 4236"/>
                <a:gd name="T7" fmla="*/ 186 h 186"/>
                <a:gd name="T8" fmla="*/ 285 w 4236"/>
                <a:gd name="T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36" h="186">
                  <a:moveTo>
                    <a:pt x="285" y="0"/>
                  </a:moveTo>
                  <a:lnTo>
                    <a:pt x="3967" y="0"/>
                  </a:lnTo>
                  <a:lnTo>
                    <a:pt x="4236" y="186"/>
                  </a:lnTo>
                  <a:lnTo>
                    <a:pt x="0" y="186"/>
                  </a:lnTo>
                  <a:lnTo>
                    <a:pt x="285" y="0"/>
                  </a:lnTo>
                  <a:close/>
                </a:path>
              </a:pathLst>
            </a:custGeom>
            <a:solidFill>
              <a:srgbClr val="4146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1525808" y="1827568"/>
              <a:ext cx="3652018" cy="879213"/>
            </a:xfrm>
            <a:custGeom>
              <a:avLst/>
              <a:gdLst>
                <a:gd name="T0" fmla="*/ 0 w 3682"/>
                <a:gd name="T1" fmla="*/ 0 h 786"/>
                <a:gd name="T2" fmla="*/ 3682 w 3682"/>
                <a:gd name="T3" fmla="*/ 0 h 786"/>
                <a:gd name="T4" fmla="*/ 3682 w 3682"/>
                <a:gd name="T5" fmla="*/ 637 h 786"/>
                <a:gd name="T6" fmla="*/ 1823 w 3682"/>
                <a:gd name="T7" fmla="*/ 786 h 786"/>
                <a:gd name="T8" fmla="*/ 0 w 3682"/>
                <a:gd name="T9" fmla="*/ 637 h 786"/>
                <a:gd name="T10" fmla="*/ 0 w 3682"/>
                <a:gd name="T11" fmla="*/ 0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82" h="786">
                  <a:moveTo>
                    <a:pt x="0" y="0"/>
                  </a:moveTo>
                  <a:lnTo>
                    <a:pt x="3682" y="0"/>
                  </a:lnTo>
                  <a:lnTo>
                    <a:pt x="3682" y="637"/>
                  </a:lnTo>
                  <a:lnTo>
                    <a:pt x="1823" y="786"/>
                  </a:lnTo>
                  <a:lnTo>
                    <a:pt x="0" y="6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27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455400" y="1929177"/>
              <a:ext cx="182614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FEFEF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飞轮效应</a:t>
              </a:r>
              <a:endParaRPr lang="zh-CN" altLang="en-US" sz="3200" b="1" dirty="0">
                <a:solidFill>
                  <a:srgbClr val="FEFEF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9" name="TextBox 10"/>
          <p:cNvSpPr txBox="1"/>
          <p:nvPr/>
        </p:nvSpPr>
        <p:spPr>
          <a:xfrm>
            <a:off x="1319756" y="2689924"/>
            <a:ext cx="451683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为使静止的飞轮转动起来，一开始你必须使很大的力气，飞轮转得越来越快，达到某一临界点后，你无需再费更大的力气，飞轮依旧会快速转动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而且不停地转动。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570221" y="477422"/>
            <a:ext cx="3051558" cy="616319"/>
            <a:chOff x="1819378" y="1695450"/>
            <a:chExt cx="3515609" cy="568545"/>
          </a:xfrm>
        </p:grpSpPr>
        <p:sp>
          <p:nvSpPr>
            <p:cNvPr id="11" name="矩形: 圆角 10"/>
            <p:cNvSpPr/>
            <p:nvPr/>
          </p:nvSpPr>
          <p:spPr>
            <a:xfrm>
              <a:off x="1819378" y="1695450"/>
              <a:ext cx="3515609" cy="538068"/>
            </a:xfrm>
            <a:prstGeom prst="roundRect">
              <a:avLst>
                <a:gd name="adj" fmla="val 50000"/>
              </a:avLst>
            </a:prstGeom>
            <a:solidFill>
              <a:srgbClr val="00627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159723" y="1724549"/>
              <a:ext cx="2806789" cy="5394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十八定律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flipV="1">
            <a:off x="3868425" y="723730"/>
            <a:ext cx="554086" cy="140969"/>
            <a:chOff x="3322970" y="723730"/>
            <a:chExt cx="1099541" cy="279742"/>
          </a:xfrm>
        </p:grpSpPr>
        <p:sp>
          <p:nvSpPr>
            <p:cNvPr id="14" name="椭圆 13"/>
            <p:cNvSpPr/>
            <p:nvPr/>
          </p:nvSpPr>
          <p:spPr>
            <a:xfrm flipV="1">
              <a:off x="41427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flipV="1">
              <a:off x="37328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 flipV="1">
              <a:off x="3322970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flipV="1">
            <a:off x="7769489" y="698577"/>
            <a:ext cx="554086" cy="140969"/>
            <a:chOff x="3322970" y="723730"/>
            <a:chExt cx="1099541" cy="279742"/>
          </a:xfrm>
        </p:grpSpPr>
        <p:sp>
          <p:nvSpPr>
            <p:cNvPr id="18" name="椭圆 17"/>
            <p:cNvSpPr/>
            <p:nvPr/>
          </p:nvSpPr>
          <p:spPr>
            <a:xfrm flipV="1">
              <a:off x="41427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flipV="1">
              <a:off x="37328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flipV="1">
              <a:off x="3322970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56513" y="4797069"/>
            <a:ext cx="1146779" cy="1134248"/>
            <a:chOff x="1452403" y="1832669"/>
            <a:chExt cx="2741668" cy="2711710"/>
          </a:xfrm>
        </p:grpSpPr>
        <p:grpSp>
          <p:nvGrpSpPr>
            <p:cNvPr id="22" name="组合 21"/>
            <p:cNvGrpSpPr/>
            <p:nvPr/>
          </p:nvGrpSpPr>
          <p:grpSpPr>
            <a:xfrm>
              <a:off x="1452403" y="1832669"/>
              <a:ext cx="2707454" cy="2711710"/>
              <a:chOff x="1393278" y="1580877"/>
              <a:chExt cx="2707454" cy="2711710"/>
            </a:xfrm>
          </p:grpSpPr>
          <p:sp>
            <p:nvSpPr>
              <p:cNvPr id="24" name="Oval 5"/>
              <p:cNvSpPr>
                <a:spLocks noChangeArrowheads="1"/>
              </p:cNvSpPr>
              <p:nvPr/>
            </p:nvSpPr>
            <p:spPr bwMode="auto">
              <a:xfrm>
                <a:off x="1393278" y="1580877"/>
                <a:ext cx="2707454" cy="2711710"/>
              </a:xfrm>
              <a:prstGeom prst="ellipse">
                <a:avLst/>
              </a:prstGeom>
              <a:solidFill>
                <a:srgbClr val="006272"/>
              </a:solidFill>
              <a:ln w="38100" cap="flat">
                <a:solidFill>
                  <a:schemeClr val="bg2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5" name="Oval 6"/>
              <p:cNvSpPr>
                <a:spLocks noChangeArrowheads="1"/>
              </p:cNvSpPr>
              <p:nvPr/>
            </p:nvSpPr>
            <p:spPr bwMode="auto">
              <a:xfrm>
                <a:off x="1474163" y="1661762"/>
                <a:ext cx="2545689" cy="2549944"/>
              </a:xfrm>
              <a:prstGeom prst="ellipse">
                <a:avLst/>
              </a:prstGeom>
              <a:noFill/>
              <a:ln w="3175" cap="flat">
                <a:solidFill>
                  <a:srgbClr val="FEFEFE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1486617" y="2415913"/>
              <a:ext cx="2707454" cy="1545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dirty="0">
                  <a:solidFill>
                    <a:srgbClr val="FBFBF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启迪</a:t>
              </a:r>
              <a:endParaRPr lang="zh-CN" altLang="en-US" sz="3600" dirty="0">
                <a:solidFill>
                  <a:srgbClr val="FBFBF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6" name="TextBox 6"/>
          <p:cNvSpPr txBox="1"/>
          <p:nvPr/>
        </p:nvSpPr>
        <p:spPr>
          <a:xfrm>
            <a:off x="2056243" y="4718040"/>
            <a:ext cx="4236358" cy="1476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200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006272"/>
                </a:solidFill>
                <a:latin typeface="+mn-lt"/>
                <a:ea typeface="+mn-ea"/>
                <a:cs typeface="+mn-ea"/>
                <a:sym typeface="+mn-lt"/>
              </a:rPr>
              <a:t>有时候你可能觉得做一件事很困难，但再坚持下，过了临界点，就会变得轻松。</a:t>
            </a:r>
            <a:endParaRPr lang="zh-CN" altLang="en-US" sz="2000" dirty="0">
              <a:solidFill>
                <a:srgbClr val="00627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6507407" y="2941333"/>
            <a:ext cx="5156019" cy="29002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  <p:bldP spid="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5943741" y="1768675"/>
            <a:ext cx="5156018" cy="2500859"/>
          </a:xfrm>
          <a:prstGeom prst="rect">
            <a:avLst/>
          </a:prstGeom>
          <a:noFill/>
          <a:ln>
            <a:solidFill>
              <a:srgbClr val="00627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249024" y="1617548"/>
            <a:ext cx="4200402" cy="879213"/>
            <a:chOff x="1245265" y="1827568"/>
            <a:chExt cx="4200402" cy="879213"/>
          </a:xfrm>
        </p:grpSpPr>
        <p:sp>
          <p:nvSpPr>
            <p:cNvPr id="6" name="Freeform 6"/>
            <p:cNvSpPr/>
            <p:nvPr/>
          </p:nvSpPr>
          <p:spPr bwMode="auto">
            <a:xfrm>
              <a:off x="1245265" y="1827568"/>
              <a:ext cx="4200402" cy="150812"/>
            </a:xfrm>
            <a:custGeom>
              <a:avLst/>
              <a:gdLst>
                <a:gd name="T0" fmla="*/ 285 w 4236"/>
                <a:gd name="T1" fmla="*/ 0 h 186"/>
                <a:gd name="T2" fmla="*/ 3967 w 4236"/>
                <a:gd name="T3" fmla="*/ 0 h 186"/>
                <a:gd name="T4" fmla="*/ 4236 w 4236"/>
                <a:gd name="T5" fmla="*/ 186 h 186"/>
                <a:gd name="T6" fmla="*/ 0 w 4236"/>
                <a:gd name="T7" fmla="*/ 186 h 186"/>
                <a:gd name="T8" fmla="*/ 285 w 4236"/>
                <a:gd name="T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36" h="186">
                  <a:moveTo>
                    <a:pt x="285" y="0"/>
                  </a:moveTo>
                  <a:lnTo>
                    <a:pt x="3967" y="0"/>
                  </a:lnTo>
                  <a:lnTo>
                    <a:pt x="4236" y="186"/>
                  </a:lnTo>
                  <a:lnTo>
                    <a:pt x="0" y="186"/>
                  </a:lnTo>
                  <a:lnTo>
                    <a:pt x="285" y="0"/>
                  </a:lnTo>
                  <a:close/>
                </a:path>
              </a:pathLst>
            </a:custGeom>
            <a:solidFill>
              <a:srgbClr val="4146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1525808" y="1827568"/>
              <a:ext cx="3652018" cy="879213"/>
            </a:xfrm>
            <a:custGeom>
              <a:avLst/>
              <a:gdLst>
                <a:gd name="T0" fmla="*/ 0 w 3682"/>
                <a:gd name="T1" fmla="*/ 0 h 786"/>
                <a:gd name="T2" fmla="*/ 3682 w 3682"/>
                <a:gd name="T3" fmla="*/ 0 h 786"/>
                <a:gd name="T4" fmla="*/ 3682 w 3682"/>
                <a:gd name="T5" fmla="*/ 637 h 786"/>
                <a:gd name="T6" fmla="*/ 1823 w 3682"/>
                <a:gd name="T7" fmla="*/ 786 h 786"/>
                <a:gd name="T8" fmla="*/ 0 w 3682"/>
                <a:gd name="T9" fmla="*/ 637 h 786"/>
                <a:gd name="T10" fmla="*/ 0 w 3682"/>
                <a:gd name="T11" fmla="*/ 0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82" h="786">
                  <a:moveTo>
                    <a:pt x="0" y="0"/>
                  </a:moveTo>
                  <a:lnTo>
                    <a:pt x="3682" y="0"/>
                  </a:lnTo>
                  <a:lnTo>
                    <a:pt x="3682" y="637"/>
                  </a:lnTo>
                  <a:lnTo>
                    <a:pt x="1823" y="786"/>
                  </a:lnTo>
                  <a:lnTo>
                    <a:pt x="0" y="6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27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455400" y="1929177"/>
              <a:ext cx="182614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FEFEF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破窗效应</a:t>
              </a:r>
              <a:endParaRPr lang="zh-CN" altLang="en-US" sz="3200" b="1" dirty="0">
                <a:solidFill>
                  <a:srgbClr val="FEFEF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9" name="TextBox 10"/>
          <p:cNvSpPr txBox="1"/>
          <p:nvPr/>
        </p:nvSpPr>
        <p:spPr>
          <a:xfrm>
            <a:off x="6287002" y="2480062"/>
            <a:ext cx="451683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一个房子如果窗户破了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没有人去修补，隔不久，其它的窗户也可能莫名其妙地被人打破。环境可以对一一个人产生强烈的暗示性和诱导性。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570221" y="477422"/>
            <a:ext cx="3051558" cy="616319"/>
            <a:chOff x="1819378" y="1695450"/>
            <a:chExt cx="3515609" cy="568545"/>
          </a:xfrm>
        </p:grpSpPr>
        <p:sp>
          <p:nvSpPr>
            <p:cNvPr id="11" name="矩形: 圆角 10"/>
            <p:cNvSpPr/>
            <p:nvPr/>
          </p:nvSpPr>
          <p:spPr>
            <a:xfrm>
              <a:off x="1819378" y="1695450"/>
              <a:ext cx="3515609" cy="538068"/>
            </a:xfrm>
            <a:prstGeom prst="roundRect">
              <a:avLst>
                <a:gd name="adj" fmla="val 50000"/>
              </a:avLst>
            </a:prstGeom>
            <a:solidFill>
              <a:srgbClr val="00627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159723" y="1724549"/>
              <a:ext cx="2806789" cy="5394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十八定律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flipV="1">
            <a:off x="3868425" y="723730"/>
            <a:ext cx="554086" cy="140969"/>
            <a:chOff x="3322970" y="723730"/>
            <a:chExt cx="1099541" cy="279742"/>
          </a:xfrm>
        </p:grpSpPr>
        <p:sp>
          <p:nvSpPr>
            <p:cNvPr id="14" name="椭圆 13"/>
            <p:cNvSpPr/>
            <p:nvPr/>
          </p:nvSpPr>
          <p:spPr>
            <a:xfrm flipV="1">
              <a:off x="41427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flipV="1">
              <a:off x="37328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 flipV="1">
              <a:off x="3322970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flipV="1">
            <a:off x="7769489" y="698577"/>
            <a:ext cx="554086" cy="140969"/>
            <a:chOff x="3322970" y="723730"/>
            <a:chExt cx="1099541" cy="279742"/>
          </a:xfrm>
        </p:grpSpPr>
        <p:sp>
          <p:nvSpPr>
            <p:cNvPr id="18" name="椭圆 17"/>
            <p:cNvSpPr/>
            <p:nvPr/>
          </p:nvSpPr>
          <p:spPr>
            <a:xfrm flipV="1">
              <a:off x="41427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flipV="1">
              <a:off x="37328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flipV="1">
              <a:off x="3322970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823759" y="4587207"/>
            <a:ext cx="1146779" cy="1134248"/>
            <a:chOff x="1452403" y="1832669"/>
            <a:chExt cx="2741668" cy="2711710"/>
          </a:xfrm>
        </p:grpSpPr>
        <p:grpSp>
          <p:nvGrpSpPr>
            <p:cNvPr id="22" name="组合 21"/>
            <p:cNvGrpSpPr/>
            <p:nvPr/>
          </p:nvGrpSpPr>
          <p:grpSpPr>
            <a:xfrm>
              <a:off x="1452403" y="1832669"/>
              <a:ext cx="2707454" cy="2711710"/>
              <a:chOff x="1393278" y="1580877"/>
              <a:chExt cx="2707454" cy="2711710"/>
            </a:xfrm>
          </p:grpSpPr>
          <p:sp>
            <p:nvSpPr>
              <p:cNvPr id="24" name="Oval 5"/>
              <p:cNvSpPr>
                <a:spLocks noChangeArrowheads="1"/>
              </p:cNvSpPr>
              <p:nvPr/>
            </p:nvSpPr>
            <p:spPr bwMode="auto">
              <a:xfrm>
                <a:off x="1393278" y="1580877"/>
                <a:ext cx="2707454" cy="2711710"/>
              </a:xfrm>
              <a:prstGeom prst="ellipse">
                <a:avLst/>
              </a:prstGeom>
              <a:solidFill>
                <a:srgbClr val="006272"/>
              </a:solidFill>
              <a:ln w="38100" cap="flat">
                <a:solidFill>
                  <a:schemeClr val="bg2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5" name="Oval 6"/>
              <p:cNvSpPr>
                <a:spLocks noChangeArrowheads="1"/>
              </p:cNvSpPr>
              <p:nvPr/>
            </p:nvSpPr>
            <p:spPr bwMode="auto">
              <a:xfrm>
                <a:off x="1474163" y="1661762"/>
                <a:ext cx="2545689" cy="2549944"/>
              </a:xfrm>
              <a:prstGeom prst="ellipse">
                <a:avLst/>
              </a:prstGeom>
              <a:noFill/>
              <a:ln w="3175" cap="flat">
                <a:solidFill>
                  <a:srgbClr val="FEFEFE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1486617" y="2415913"/>
              <a:ext cx="2707454" cy="1545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dirty="0">
                  <a:solidFill>
                    <a:srgbClr val="FBFBF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启迪</a:t>
              </a:r>
              <a:endParaRPr lang="zh-CN" altLang="en-US" sz="3600" dirty="0">
                <a:solidFill>
                  <a:srgbClr val="FBFBF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6" name="TextBox 6"/>
          <p:cNvSpPr txBox="1"/>
          <p:nvPr/>
        </p:nvSpPr>
        <p:spPr>
          <a:xfrm>
            <a:off x="7023489" y="4508178"/>
            <a:ext cx="4236358" cy="1476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200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006272"/>
                </a:solidFill>
                <a:latin typeface="+mn-lt"/>
                <a:ea typeface="+mn-ea"/>
                <a:cs typeface="+mn-ea"/>
                <a:sym typeface="+mn-lt"/>
              </a:rPr>
              <a:t>在工作中，时时刻刻都要保持警戒，别让自己成为职场上那扇任人践踏的破窗户。</a:t>
            </a:r>
            <a:endParaRPr lang="zh-CN" altLang="en-US" sz="2000" dirty="0">
              <a:solidFill>
                <a:srgbClr val="00627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830776" y="2856240"/>
            <a:ext cx="4925721" cy="30850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976495" y="1978537"/>
            <a:ext cx="5156018" cy="2500859"/>
          </a:xfrm>
          <a:prstGeom prst="rect">
            <a:avLst/>
          </a:prstGeom>
          <a:noFill/>
          <a:ln>
            <a:solidFill>
              <a:srgbClr val="00627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281778" y="1827410"/>
            <a:ext cx="4200402" cy="879213"/>
            <a:chOff x="1245265" y="1827568"/>
            <a:chExt cx="4200402" cy="879213"/>
          </a:xfrm>
        </p:grpSpPr>
        <p:sp>
          <p:nvSpPr>
            <p:cNvPr id="6" name="Freeform 6"/>
            <p:cNvSpPr/>
            <p:nvPr/>
          </p:nvSpPr>
          <p:spPr bwMode="auto">
            <a:xfrm>
              <a:off x="1245265" y="1827568"/>
              <a:ext cx="4200402" cy="150812"/>
            </a:xfrm>
            <a:custGeom>
              <a:avLst/>
              <a:gdLst>
                <a:gd name="T0" fmla="*/ 285 w 4236"/>
                <a:gd name="T1" fmla="*/ 0 h 186"/>
                <a:gd name="T2" fmla="*/ 3967 w 4236"/>
                <a:gd name="T3" fmla="*/ 0 h 186"/>
                <a:gd name="T4" fmla="*/ 4236 w 4236"/>
                <a:gd name="T5" fmla="*/ 186 h 186"/>
                <a:gd name="T6" fmla="*/ 0 w 4236"/>
                <a:gd name="T7" fmla="*/ 186 h 186"/>
                <a:gd name="T8" fmla="*/ 285 w 4236"/>
                <a:gd name="T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36" h="186">
                  <a:moveTo>
                    <a:pt x="285" y="0"/>
                  </a:moveTo>
                  <a:lnTo>
                    <a:pt x="3967" y="0"/>
                  </a:lnTo>
                  <a:lnTo>
                    <a:pt x="4236" y="186"/>
                  </a:lnTo>
                  <a:lnTo>
                    <a:pt x="0" y="186"/>
                  </a:lnTo>
                  <a:lnTo>
                    <a:pt x="285" y="0"/>
                  </a:lnTo>
                  <a:close/>
                </a:path>
              </a:pathLst>
            </a:custGeom>
            <a:solidFill>
              <a:srgbClr val="4146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1525808" y="1827568"/>
              <a:ext cx="3652018" cy="879213"/>
            </a:xfrm>
            <a:custGeom>
              <a:avLst/>
              <a:gdLst>
                <a:gd name="T0" fmla="*/ 0 w 3682"/>
                <a:gd name="T1" fmla="*/ 0 h 786"/>
                <a:gd name="T2" fmla="*/ 3682 w 3682"/>
                <a:gd name="T3" fmla="*/ 0 h 786"/>
                <a:gd name="T4" fmla="*/ 3682 w 3682"/>
                <a:gd name="T5" fmla="*/ 637 h 786"/>
                <a:gd name="T6" fmla="*/ 1823 w 3682"/>
                <a:gd name="T7" fmla="*/ 786 h 786"/>
                <a:gd name="T8" fmla="*/ 0 w 3682"/>
                <a:gd name="T9" fmla="*/ 637 h 786"/>
                <a:gd name="T10" fmla="*/ 0 w 3682"/>
                <a:gd name="T11" fmla="*/ 0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82" h="786">
                  <a:moveTo>
                    <a:pt x="0" y="0"/>
                  </a:moveTo>
                  <a:lnTo>
                    <a:pt x="3682" y="0"/>
                  </a:lnTo>
                  <a:lnTo>
                    <a:pt x="3682" y="637"/>
                  </a:lnTo>
                  <a:lnTo>
                    <a:pt x="1823" y="786"/>
                  </a:lnTo>
                  <a:lnTo>
                    <a:pt x="0" y="6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27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455400" y="1929177"/>
              <a:ext cx="182614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FEFEF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木桶定律</a:t>
              </a:r>
              <a:endParaRPr lang="zh-CN" altLang="en-US" sz="3200" b="1" dirty="0">
                <a:solidFill>
                  <a:srgbClr val="FEFEF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9" name="TextBox 10"/>
          <p:cNvSpPr txBox="1"/>
          <p:nvPr/>
        </p:nvSpPr>
        <p:spPr>
          <a:xfrm>
            <a:off x="1296089" y="2916749"/>
            <a:ext cx="451683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一只木桶盛水的多少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并不取决于桶壁上最高的那块木板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而恰恰取决于桶壁上最短的那块木板。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570221" y="477422"/>
            <a:ext cx="3051558" cy="616319"/>
            <a:chOff x="1819378" y="1695450"/>
            <a:chExt cx="3515609" cy="568545"/>
          </a:xfrm>
        </p:grpSpPr>
        <p:sp>
          <p:nvSpPr>
            <p:cNvPr id="11" name="矩形: 圆角 10"/>
            <p:cNvSpPr/>
            <p:nvPr/>
          </p:nvSpPr>
          <p:spPr>
            <a:xfrm>
              <a:off x="1819378" y="1695450"/>
              <a:ext cx="3515609" cy="538068"/>
            </a:xfrm>
            <a:prstGeom prst="roundRect">
              <a:avLst>
                <a:gd name="adj" fmla="val 50000"/>
              </a:avLst>
            </a:prstGeom>
            <a:solidFill>
              <a:srgbClr val="00627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159723" y="1724549"/>
              <a:ext cx="2806789" cy="5394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十八定律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flipV="1">
            <a:off x="3868425" y="723730"/>
            <a:ext cx="554086" cy="140969"/>
            <a:chOff x="3322970" y="723730"/>
            <a:chExt cx="1099541" cy="279742"/>
          </a:xfrm>
        </p:grpSpPr>
        <p:sp>
          <p:nvSpPr>
            <p:cNvPr id="14" name="椭圆 13"/>
            <p:cNvSpPr/>
            <p:nvPr/>
          </p:nvSpPr>
          <p:spPr>
            <a:xfrm flipV="1">
              <a:off x="41427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flipV="1">
              <a:off x="37328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 flipV="1">
              <a:off x="3322970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flipV="1">
            <a:off x="7769489" y="698577"/>
            <a:ext cx="554086" cy="140969"/>
            <a:chOff x="3322970" y="723730"/>
            <a:chExt cx="1099541" cy="279742"/>
          </a:xfrm>
        </p:grpSpPr>
        <p:sp>
          <p:nvSpPr>
            <p:cNvPr id="18" name="椭圆 17"/>
            <p:cNvSpPr/>
            <p:nvPr/>
          </p:nvSpPr>
          <p:spPr>
            <a:xfrm flipV="1">
              <a:off x="41427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flipV="1">
              <a:off x="37328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flipV="1">
              <a:off x="3322970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56513" y="4797069"/>
            <a:ext cx="1146779" cy="1134248"/>
            <a:chOff x="1452403" y="1832669"/>
            <a:chExt cx="2741668" cy="2711710"/>
          </a:xfrm>
        </p:grpSpPr>
        <p:grpSp>
          <p:nvGrpSpPr>
            <p:cNvPr id="22" name="组合 21"/>
            <p:cNvGrpSpPr/>
            <p:nvPr/>
          </p:nvGrpSpPr>
          <p:grpSpPr>
            <a:xfrm>
              <a:off x="1452403" y="1832669"/>
              <a:ext cx="2707454" cy="2711710"/>
              <a:chOff x="1393278" y="1580877"/>
              <a:chExt cx="2707454" cy="2711710"/>
            </a:xfrm>
          </p:grpSpPr>
          <p:sp>
            <p:nvSpPr>
              <p:cNvPr id="24" name="Oval 5"/>
              <p:cNvSpPr>
                <a:spLocks noChangeArrowheads="1"/>
              </p:cNvSpPr>
              <p:nvPr/>
            </p:nvSpPr>
            <p:spPr bwMode="auto">
              <a:xfrm>
                <a:off x="1393278" y="1580877"/>
                <a:ext cx="2707454" cy="2711710"/>
              </a:xfrm>
              <a:prstGeom prst="ellipse">
                <a:avLst/>
              </a:prstGeom>
              <a:solidFill>
                <a:srgbClr val="006272"/>
              </a:solidFill>
              <a:ln w="38100" cap="flat">
                <a:solidFill>
                  <a:schemeClr val="bg2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5" name="Oval 6"/>
              <p:cNvSpPr>
                <a:spLocks noChangeArrowheads="1"/>
              </p:cNvSpPr>
              <p:nvPr/>
            </p:nvSpPr>
            <p:spPr bwMode="auto">
              <a:xfrm>
                <a:off x="1474163" y="1661762"/>
                <a:ext cx="2545689" cy="2549944"/>
              </a:xfrm>
              <a:prstGeom prst="ellipse">
                <a:avLst/>
              </a:prstGeom>
              <a:noFill/>
              <a:ln w="3175" cap="flat">
                <a:solidFill>
                  <a:srgbClr val="FEFEFE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1486617" y="2415913"/>
              <a:ext cx="2707454" cy="1545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dirty="0">
                  <a:solidFill>
                    <a:srgbClr val="FBFBF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启迪</a:t>
              </a:r>
              <a:endParaRPr lang="zh-CN" altLang="en-US" sz="3600" dirty="0">
                <a:solidFill>
                  <a:srgbClr val="FBFBF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6" name="TextBox 6"/>
          <p:cNvSpPr txBox="1"/>
          <p:nvPr/>
        </p:nvSpPr>
        <p:spPr>
          <a:xfrm>
            <a:off x="2056243" y="4718040"/>
            <a:ext cx="423635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200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6272"/>
                </a:solidFill>
                <a:latin typeface="+mn-lt"/>
                <a:ea typeface="+mn-ea"/>
                <a:cs typeface="+mn-ea"/>
                <a:sym typeface="+mn-lt"/>
              </a:rPr>
              <a:t>每个人在这个社会生存，都是依靠各种各样的技能，而这些技能就是人生的“木板”。我们的发展恰恰取决于那块“短木板”， 应该时刻注意取长补短，把劣势转变为优势。</a:t>
            </a:r>
            <a:endParaRPr lang="zh-CN" altLang="en-US" sz="1600" dirty="0">
              <a:solidFill>
                <a:srgbClr val="00627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54658" y="1827410"/>
            <a:ext cx="3175021" cy="4409751"/>
          </a:xfrm>
          <a:prstGeom prst="rect">
            <a:avLst/>
          </a:prstGeom>
        </p:spPr>
      </p:pic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  <p:bldP spid="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6243544" y="1873606"/>
            <a:ext cx="5156018" cy="2500859"/>
          </a:xfrm>
          <a:prstGeom prst="rect">
            <a:avLst/>
          </a:prstGeom>
          <a:noFill/>
          <a:ln>
            <a:solidFill>
              <a:srgbClr val="00627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548827" y="1722479"/>
            <a:ext cx="4200402" cy="879213"/>
            <a:chOff x="1245265" y="1827568"/>
            <a:chExt cx="4200402" cy="879213"/>
          </a:xfrm>
        </p:grpSpPr>
        <p:sp>
          <p:nvSpPr>
            <p:cNvPr id="6" name="Freeform 6"/>
            <p:cNvSpPr/>
            <p:nvPr/>
          </p:nvSpPr>
          <p:spPr bwMode="auto">
            <a:xfrm>
              <a:off x="1245265" y="1827568"/>
              <a:ext cx="4200402" cy="150812"/>
            </a:xfrm>
            <a:custGeom>
              <a:avLst/>
              <a:gdLst>
                <a:gd name="T0" fmla="*/ 285 w 4236"/>
                <a:gd name="T1" fmla="*/ 0 h 186"/>
                <a:gd name="T2" fmla="*/ 3967 w 4236"/>
                <a:gd name="T3" fmla="*/ 0 h 186"/>
                <a:gd name="T4" fmla="*/ 4236 w 4236"/>
                <a:gd name="T5" fmla="*/ 186 h 186"/>
                <a:gd name="T6" fmla="*/ 0 w 4236"/>
                <a:gd name="T7" fmla="*/ 186 h 186"/>
                <a:gd name="T8" fmla="*/ 285 w 4236"/>
                <a:gd name="T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36" h="186">
                  <a:moveTo>
                    <a:pt x="285" y="0"/>
                  </a:moveTo>
                  <a:lnTo>
                    <a:pt x="3967" y="0"/>
                  </a:lnTo>
                  <a:lnTo>
                    <a:pt x="4236" y="186"/>
                  </a:lnTo>
                  <a:lnTo>
                    <a:pt x="0" y="186"/>
                  </a:lnTo>
                  <a:lnTo>
                    <a:pt x="285" y="0"/>
                  </a:lnTo>
                  <a:close/>
                </a:path>
              </a:pathLst>
            </a:custGeom>
            <a:solidFill>
              <a:srgbClr val="4146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1525808" y="1827568"/>
              <a:ext cx="3652018" cy="879213"/>
            </a:xfrm>
            <a:custGeom>
              <a:avLst/>
              <a:gdLst>
                <a:gd name="T0" fmla="*/ 0 w 3682"/>
                <a:gd name="T1" fmla="*/ 0 h 786"/>
                <a:gd name="T2" fmla="*/ 3682 w 3682"/>
                <a:gd name="T3" fmla="*/ 0 h 786"/>
                <a:gd name="T4" fmla="*/ 3682 w 3682"/>
                <a:gd name="T5" fmla="*/ 637 h 786"/>
                <a:gd name="T6" fmla="*/ 1823 w 3682"/>
                <a:gd name="T7" fmla="*/ 786 h 786"/>
                <a:gd name="T8" fmla="*/ 0 w 3682"/>
                <a:gd name="T9" fmla="*/ 637 h 786"/>
                <a:gd name="T10" fmla="*/ 0 w 3682"/>
                <a:gd name="T11" fmla="*/ 0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82" h="786">
                  <a:moveTo>
                    <a:pt x="0" y="0"/>
                  </a:moveTo>
                  <a:lnTo>
                    <a:pt x="3682" y="0"/>
                  </a:lnTo>
                  <a:lnTo>
                    <a:pt x="3682" y="637"/>
                  </a:lnTo>
                  <a:lnTo>
                    <a:pt x="1823" y="786"/>
                  </a:lnTo>
                  <a:lnTo>
                    <a:pt x="0" y="6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27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250216" y="1929177"/>
              <a:ext cx="223651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FEFEF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毛毛虫效应</a:t>
              </a:r>
              <a:endParaRPr lang="zh-CN" altLang="en-US" sz="3200" b="1" dirty="0">
                <a:solidFill>
                  <a:srgbClr val="FEFEF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9" name="TextBox 10"/>
          <p:cNvSpPr txBox="1"/>
          <p:nvPr/>
        </p:nvSpPr>
        <p:spPr>
          <a:xfrm>
            <a:off x="6586805" y="2584993"/>
            <a:ext cx="451683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将毛毛虫们首尾相接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围一圈放在花盆边缘，花盆不远的地方撒一些松叶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毛毛虫夜以继日地绕着花盆转圈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最终因饥饿和精疲力尽相继死去。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570221" y="477422"/>
            <a:ext cx="3051558" cy="616319"/>
            <a:chOff x="1819378" y="1695450"/>
            <a:chExt cx="3515609" cy="568545"/>
          </a:xfrm>
        </p:grpSpPr>
        <p:sp>
          <p:nvSpPr>
            <p:cNvPr id="11" name="矩形: 圆角 10"/>
            <p:cNvSpPr/>
            <p:nvPr/>
          </p:nvSpPr>
          <p:spPr>
            <a:xfrm>
              <a:off x="1819378" y="1695450"/>
              <a:ext cx="3515609" cy="538068"/>
            </a:xfrm>
            <a:prstGeom prst="roundRect">
              <a:avLst>
                <a:gd name="adj" fmla="val 50000"/>
              </a:avLst>
            </a:prstGeom>
            <a:solidFill>
              <a:srgbClr val="00627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159723" y="1724549"/>
              <a:ext cx="2806789" cy="5394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十八定律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flipV="1">
            <a:off x="3868425" y="723730"/>
            <a:ext cx="554086" cy="140969"/>
            <a:chOff x="3322970" y="723730"/>
            <a:chExt cx="1099541" cy="279742"/>
          </a:xfrm>
        </p:grpSpPr>
        <p:sp>
          <p:nvSpPr>
            <p:cNvPr id="14" name="椭圆 13"/>
            <p:cNvSpPr/>
            <p:nvPr/>
          </p:nvSpPr>
          <p:spPr>
            <a:xfrm flipV="1">
              <a:off x="41427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flipV="1">
              <a:off x="37328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 flipV="1">
              <a:off x="3322970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flipV="1">
            <a:off x="7769489" y="698577"/>
            <a:ext cx="554086" cy="140969"/>
            <a:chOff x="3322970" y="723730"/>
            <a:chExt cx="1099541" cy="279742"/>
          </a:xfrm>
        </p:grpSpPr>
        <p:sp>
          <p:nvSpPr>
            <p:cNvPr id="18" name="椭圆 17"/>
            <p:cNvSpPr/>
            <p:nvPr/>
          </p:nvSpPr>
          <p:spPr>
            <a:xfrm flipV="1">
              <a:off x="41427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flipV="1">
              <a:off x="37328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flipV="1">
              <a:off x="3322970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123562" y="4692138"/>
            <a:ext cx="1146779" cy="1134248"/>
            <a:chOff x="1452403" y="1832669"/>
            <a:chExt cx="2741668" cy="2711710"/>
          </a:xfrm>
        </p:grpSpPr>
        <p:grpSp>
          <p:nvGrpSpPr>
            <p:cNvPr id="22" name="组合 21"/>
            <p:cNvGrpSpPr/>
            <p:nvPr/>
          </p:nvGrpSpPr>
          <p:grpSpPr>
            <a:xfrm>
              <a:off x="1452403" y="1832669"/>
              <a:ext cx="2707454" cy="2711710"/>
              <a:chOff x="1393278" y="1580877"/>
              <a:chExt cx="2707454" cy="2711710"/>
            </a:xfrm>
          </p:grpSpPr>
          <p:sp>
            <p:nvSpPr>
              <p:cNvPr id="24" name="Oval 5"/>
              <p:cNvSpPr>
                <a:spLocks noChangeArrowheads="1"/>
              </p:cNvSpPr>
              <p:nvPr/>
            </p:nvSpPr>
            <p:spPr bwMode="auto">
              <a:xfrm>
                <a:off x="1393278" y="1580877"/>
                <a:ext cx="2707454" cy="2711710"/>
              </a:xfrm>
              <a:prstGeom prst="ellipse">
                <a:avLst/>
              </a:prstGeom>
              <a:solidFill>
                <a:srgbClr val="006272"/>
              </a:solidFill>
              <a:ln w="38100" cap="flat">
                <a:solidFill>
                  <a:schemeClr val="bg2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5" name="Oval 6"/>
              <p:cNvSpPr>
                <a:spLocks noChangeArrowheads="1"/>
              </p:cNvSpPr>
              <p:nvPr/>
            </p:nvSpPr>
            <p:spPr bwMode="auto">
              <a:xfrm>
                <a:off x="1474163" y="1661762"/>
                <a:ext cx="2545689" cy="2549944"/>
              </a:xfrm>
              <a:prstGeom prst="ellipse">
                <a:avLst/>
              </a:prstGeom>
              <a:noFill/>
              <a:ln w="3175" cap="flat">
                <a:solidFill>
                  <a:srgbClr val="FEFEFE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1486617" y="2415913"/>
              <a:ext cx="2707454" cy="1545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dirty="0">
                  <a:solidFill>
                    <a:srgbClr val="FBFBF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启迪</a:t>
              </a:r>
              <a:endParaRPr lang="zh-CN" altLang="en-US" sz="3600" dirty="0">
                <a:solidFill>
                  <a:srgbClr val="FBFBF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6" name="TextBox 6"/>
          <p:cNvSpPr txBox="1"/>
          <p:nvPr/>
        </p:nvSpPr>
        <p:spPr>
          <a:xfrm>
            <a:off x="7323292" y="4613109"/>
            <a:ext cx="4236358" cy="1938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200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006272"/>
                </a:solidFill>
                <a:latin typeface="+mn-lt"/>
                <a:ea typeface="+mn-ea"/>
                <a:cs typeface="+mn-ea"/>
                <a:sym typeface="+mn-lt"/>
              </a:rPr>
              <a:t>当我们的工作遭遇挫折或陷入停顿时</a:t>
            </a:r>
            <a:r>
              <a:rPr lang="en-US" altLang="zh-CN" sz="2000" dirty="0">
                <a:solidFill>
                  <a:srgbClr val="006272"/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2000" dirty="0">
                <a:solidFill>
                  <a:srgbClr val="006272"/>
                </a:solidFill>
                <a:latin typeface="+mn-lt"/>
                <a:ea typeface="+mn-ea"/>
                <a:cs typeface="+mn-ea"/>
                <a:sym typeface="+mn-lt"/>
              </a:rPr>
              <a:t>应努力寻求突破。不能只关注做了多少工作</a:t>
            </a:r>
            <a:r>
              <a:rPr lang="en-US" altLang="zh-CN" sz="2000" dirty="0">
                <a:solidFill>
                  <a:srgbClr val="006272"/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2000" dirty="0">
                <a:solidFill>
                  <a:srgbClr val="006272"/>
                </a:solidFill>
                <a:latin typeface="+mn-lt"/>
                <a:ea typeface="+mn-ea"/>
                <a:cs typeface="+mn-ea"/>
                <a:sym typeface="+mn-lt"/>
              </a:rPr>
              <a:t>还要关注做出多少成果，也就是“效益”。</a:t>
            </a:r>
            <a:endParaRPr lang="zh-CN" altLang="en-US" sz="2000" dirty="0">
              <a:solidFill>
                <a:srgbClr val="00627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819987" y="2601692"/>
            <a:ext cx="4990476" cy="33269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  <p:bldP spid="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976495" y="1978537"/>
            <a:ext cx="5156018" cy="2500859"/>
          </a:xfrm>
          <a:prstGeom prst="rect">
            <a:avLst/>
          </a:prstGeom>
          <a:noFill/>
          <a:ln>
            <a:solidFill>
              <a:srgbClr val="00627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281778" y="1827410"/>
            <a:ext cx="4200402" cy="879213"/>
            <a:chOff x="1245265" y="1827568"/>
            <a:chExt cx="4200402" cy="879213"/>
          </a:xfrm>
        </p:grpSpPr>
        <p:sp>
          <p:nvSpPr>
            <p:cNvPr id="6" name="Freeform 6"/>
            <p:cNvSpPr/>
            <p:nvPr/>
          </p:nvSpPr>
          <p:spPr bwMode="auto">
            <a:xfrm>
              <a:off x="1245265" y="1827568"/>
              <a:ext cx="4200402" cy="150812"/>
            </a:xfrm>
            <a:custGeom>
              <a:avLst/>
              <a:gdLst>
                <a:gd name="T0" fmla="*/ 285 w 4236"/>
                <a:gd name="T1" fmla="*/ 0 h 186"/>
                <a:gd name="T2" fmla="*/ 3967 w 4236"/>
                <a:gd name="T3" fmla="*/ 0 h 186"/>
                <a:gd name="T4" fmla="*/ 4236 w 4236"/>
                <a:gd name="T5" fmla="*/ 186 h 186"/>
                <a:gd name="T6" fmla="*/ 0 w 4236"/>
                <a:gd name="T7" fmla="*/ 186 h 186"/>
                <a:gd name="T8" fmla="*/ 285 w 4236"/>
                <a:gd name="T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36" h="186">
                  <a:moveTo>
                    <a:pt x="285" y="0"/>
                  </a:moveTo>
                  <a:lnTo>
                    <a:pt x="3967" y="0"/>
                  </a:lnTo>
                  <a:lnTo>
                    <a:pt x="4236" y="186"/>
                  </a:lnTo>
                  <a:lnTo>
                    <a:pt x="0" y="186"/>
                  </a:lnTo>
                  <a:lnTo>
                    <a:pt x="285" y="0"/>
                  </a:lnTo>
                  <a:close/>
                </a:path>
              </a:pathLst>
            </a:custGeom>
            <a:solidFill>
              <a:srgbClr val="4146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1525808" y="1827568"/>
              <a:ext cx="3652018" cy="879213"/>
            </a:xfrm>
            <a:custGeom>
              <a:avLst/>
              <a:gdLst>
                <a:gd name="T0" fmla="*/ 0 w 3682"/>
                <a:gd name="T1" fmla="*/ 0 h 786"/>
                <a:gd name="T2" fmla="*/ 3682 w 3682"/>
                <a:gd name="T3" fmla="*/ 0 h 786"/>
                <a:gd name="T4" fmla="*/ 3682 w 3682"/>
                <a:gd name="T5" fmla="*/ 637 h 786"/>
                <a:gd name="T6" fmla="*/ 1823 w 3682"/>
                <a:gd name="T7" fmla="*/ 786 h 786"/>
                <a:gd name="T8" fmla="*/ 0 w 3682"/>
                <a:gd name="T9" fmla="*/ 637 h 786"/>
                <a:gd name="T10" fmla="*/ 0 w 3682"/>
                <a:gd name="T11" fmla="*/ 0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82" h="786">
                  <a:moveTo>
                    <a:pt x="0" y="0"/>
                  </a:moveTo>
                  <a:lnTo>
                    <a:pt x="3682" y="0"/>
                  </a:lnTo>
                  <a:lnTo>
                    <a:pt x="3682" y="637"/>
                  </a:lnTo>
                  <a:lnTo>
                    <a:pt x="1823" y="786"/>
                  </a:lnTo>
                  <a:lnTo>
                    <a:pt x="0" y="6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27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455400" y="1929177"/>
              <a:ext cx="182614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FEFEF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野马结局</a:t>
              </a:r>
              <a:endParaRPr lang="zh-CN" altLang="en-US" sz="3200" b="1" dirty="0">
                <a:solidFill>
                  <a:srgbClr val="FEFEF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9" name="TextBox 10"/>
          <p:cNvSpPr txBox="1"/>
          <p:nvPr/>
        </p:nvSpPr>
        <p:spPr>
          <a:xfrm>
            <a:off x="1296089" y="2916749"/>
            <a:ext cx="451683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吸血蝙蝠吸取野马的血为食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但所吸的血量极少，远不足以使野马死去，野马的死因是暴怒和狂奔。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570221" y="477422"/>
            <a:ext cx="3051558" cy="616319"/>
            <a:chOff x="1819378" y="1695450"/>
            <a:chExt cx="3515609" cy="568545"/>
          </a:xfrm>
        </p:grpSpPr>
        <p:sp>
          <p:nvSpPr>
            <p:cNvPr id="11" name="矩形: 圆角 10"/>
            <p:cNvSpPr/>
            <p:nvPr/>
          </p:nvSpPr>
          <p:spPr>
            <a:xfrm>
              <a:off x="1819378" y="1695450"/>
              <a:ext cx="3515609" cy="538068"/>
            </a:xfrm>
            <a:prstGeom prst="roundRect">
              <a:avLst>
                <a:gd name="adj" fmla="val 50000"/>
              </a:avLst>
            </a:prstGeom>
            <a:solidFill>
              <a:srgbClr val="00627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159723" y="1724549"/>
              <a:ext cx="2806789" cy="5394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十八定律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flipV="1">
            <a:off x="3868425" y="723730"/>
            <a:ext cx="554086" cy="140969"/>
            <a:chOff x="3322970" y="723730"/>
            <a:chExt cx="1099541" cy="279742"/>
          </a:xfrm>
        </p:grpSpPr>
        <p:sp>
          <p:nvSpPr>
            <p:cNvPr id="14" name="椭圆 13"/>
            <p:cNvSpPr/>
            <p:nvPr/>
          </p:nvSpPr>
          <p:spPr>
            <a:xfrm flipV="1">
              <a:off x="41427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flipV="1">
              <a:off x="37328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 flipV="1">
              <a:off x="3322970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flipV="1">
            <a:off x="7769489" y="698577"/>
            <a:ext cx="554086" cy="140969"/>
            <a:chOff x="3322970" y="723730"/>
            <a:chExt cx="1099541" cy="279742"/>
          </a:xfrm>
        </p:grpSpPr>
        <p:sp>
          <p:nvSpPr>
            <p:cNvPr id="18" name="椭圆 17"/>
            <p:cNvSpPr/>
            <p:nvPr/>
          </p:nvSpPr>
          <p:spPr>
            <a:xfrm flipV="1">
              <a:off x="41427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flipV="1">
              <a:off x="37328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flipV="1">
              <a:off x="3322970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56513" y="4797069"/>
            <a:ext cx="1146779" cy="1134248"/>
            <a:chOff x="1452403" y="1832669"/>
            <a:chExt cx="2741668" cy="2711710"/>
          </a:xfrm>
        </p:grpSpPr>
        <p:grpSp>
          <p:nvGrpSpPr>
            <p:cNvPr id="22" name="组合 21"/>
            <p:cNvGrpSpPr/>
            <p:nvPr/>
          </p:nvGrpSpPr>
          <p:grpSpPr>
            <a:xfrm>
              <a:off x="1452403" y="1832669"/>
              <a:ext cx="2707454" cy="2711710"/>
              <a:chOff x="1393278" y="1580877"/>
              <a:chExt cx="2707454" cy="2711710"/>
            </a:xfrm>
          </p:grpSpPr>
          <p:sp>
            <p:nvSpPr>
              <p:cNvPr id="24" name="Oval 5"/>
              <p:cNvSpPr>
                <a:spLocks noChangeArrowheads="1"/>
              </p:cNvSpPr>
              <p:nvPr/>
            </p:nvSpPr>
            <p:spPr bwMode="auto">
              <a:xfrm>
                <a:off x="1393278" y="1580877"/>
                <a:ext cx="2707454" cy="2711710"/>
              </a:xfrm>
              <a:prstGeom prst="ellipse">
                <a:avLst/>
              </a:prstGeom>
              <a:solidFill>
                <a:srgbClr val="006272"/>
              </a:solidFill>
              <a:ln w="38100" cap="flat">
                <a:solidFill>
                  <a:schemeClr val="bg2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5" name="Oval 6"/>
              <p:cNvSpPr>
                <a:spLocks noChangeArrowheads="1"/>
              </p:cNvSpPr>
              <p:nvPr/>
            </p:nvSpPr>
            <p:spPr bwMode="auto">
              <a:xfrm>
                <a:off x="1474163" y="1661762"/>
                <a:ext cx="2545689" cy="2549944"/>
              </a:xfrm>
              <a:prstGeom prst="ellipse">
                <a:avLst/>
              </a:prstGeom>
              <a:noFill/>
              <a:ln w="3175" cap="flat">
                <a:solidFill>
                  <a:srgbClr val="FEFEFE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1486617" y="2415913"/>
              <a:ext cx="2707454" cy="1545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dirty="0">
                  <a:solidFill>
                    <a:srgbClr val="FBFBF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启迪</a:t>
              </a:r>
              <a:endParaRPr lang="zh-CN" altLang="en-US" sz="3600" dirty="0">
                <a:solidFill>
                  <a:srgbClr val="FBFBF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6" name="TextBox 6"/>
          <p:cNvSpPr txBox="1"/>
          <p:nvPr/>
        </p:nvSpPr>
        <p:spPr>
          <a:xfrm>
            <a:off x="2056243" y="4718040"/>
            <a:ext cx="423635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200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6272"/>
                </a:solidFill>
                <a:latin typeface="+mn-lt"/>
                <a:ea typeface="+mn-ea"/>
                <a:cs typeface="+mn-ea"/>
                <a:sym typeface="+mn-lt"/>
              </a:rPr>
              <a:t>因芝麻小事而大动肝火</a:t>
            </a:r>
            <a:r>
              <a:rPr lang="en-US" altLang="zh-CN" sz="1600" dirty="0">
                <a:solidFill>
                  <a:srgbClr val="006272"/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1600" dirty="0">
                <a:solidFill>
                  <a:srgbClr val="006272"/>
                </a:solidFill>
                <a:latin typeface="+mn-lt"/>
                <a:ea typeface="+mn-ea"/>
                <a:cs typeface="+mn-ea"/>
                <a:sym typeface="+mn-lt"/>
              </a:rPr>
              <a:t>以致因别人的过失而伤害自己。很多时候，我们要想明白到底为了什么而生气和焦虑，不要因别人的过失而伤害自己。</a:t>
            </a:r>
            <a:endParaRPr lang="zh-CN" altLang="en-US" sz="1600" dirty="0">
              <a:solidFill>
                <a:srgbClr val="00627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6718339" y="2610996"/>
            <a:ext cx="4981127" cy="33203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6243544" y="1873606"/>
            <a:ext cx="5156018" cy="2500859"/>
          </a:xfrm>
          <a:prstGeom prst="rect">
            <a:avLst/>
          </a:prstGeom>
          <a:noFill/>
          <a:ln>
            <a:solidFill>
              <a:srgbClr val="00627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548827" y="1722479"/>
            <a:ext cx="4200402" cy="879213"/>
            <a:chOff x="1245265" y="1827568"/>
            <a:chExt cx="4200402" cy="879213"/>
          </a:xfrm>
        </p:grpSpPr>
        <p:sp>
          <p:nvSpPr>
            <p:cNvPr id="6" name="Freeform 6"/>
            <p:cNvSpPr/>
            <p:nvPr/>
          </p:nvSpPr>
          <p:spPr bwMode="auto">
            <a:xfrm>
              <a:off x="1245265" y="1827568"/>
              <a:ext cx="4200402" cy="150812"/>
            </a:xfrm>
            <a:custGeom>
              <a:avLst/>
              <a:gdLst>
                <a:gd name="T0" fmla="*/ 285 w 4236"/>
                <a:gd name="T1" fmla="*/ 0 h 186"/>
                <a:gd name="T2" fmla="*/ 3967 w 4236"/>
                <a:gd name="T3" fmla="*/ 0 h 186"/>
                <a:gd name="T4" fmla="*/ 4236 w 4236"/>
                <a:gd name="T5" fmla="*/ 186 h 186"/>
                <a:gd name="T6" fmla="*/ 0 w 4236"/>
                <a:gd name="T7" fmla="*/ 186 h 186"/>
                <a:gd name="T8" fmla="*/ 285 w 4236"/>
                <a:gd name="T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36" h="186">
                  <a:moveTo>
                    <a:pt x="285" y="0"/>
                  </a:moveTo>
                  <a:lnTo>
                    <a:pt x="3967" y="0"/>
                  </a:lnTo>
                  <a:lnTo>
                    <a:pt x="4236" y="186"/>
                  </a:lnTo>
                  <a:lnTo>
                    <a:pt x="0" y="186"/>
                  </a:lnTo>
                  <a:lnTo>
                    <a:pt x="285" y="0"/>
                  </a:lnTo>
                  <a:close/>
                </a:path>
              </a:pathLst>
            </a:custGeom>
            <a:solidFill>
              <a:srgbClr val="4146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1525808" y="1827568"/>
              <a:ext cx="3652018" cy="879213"/>
            </a:xfrm>
            <a:custGeom>
              <a:avLst/>
              <a:gdLst>
                <a:gd name="T0" fmla="*/ 0 w 3682"/>
                <a:gd name="T1" fmla="*/ 0 h 786"/>
                <a:gd name="T2" fmla="*/ 3682 w 3682"/>
                <a:gd name="T3" fmla="*/ 0 h 786"/>
                <a:gd name="T4" fmla="*/ 3682 w 3682"/>
                <a:gd name="T5" fmla="*/ 637 h 786"/>
                <a:gd name="T6" fmla="*/ 1823 w 3682"/>
                <a:gd name="T7" fmla="*/ 786 h 786"/>
                <a:gd name="T8" fmla="*/ 0 w 3682"/>
                <a:gd name="T9" fmla="*/ 637 h 786"/>
                <a:gd name="T10" fmla="*/ 0 w 3682"/>
                <a:gd name="T11" fmla="*/ 0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82" h="786">
                  <a:moveTo>
                    <a:pt x="0" y="0"/>
                  </a:moveTo>
                  <a:lnTo>
                    <a:pt x="3682" y="0"/>
                  </a:lnTo>
                  <a:lnTo>
                    <a:pt x="3682" y="637"/>
                  </a:lnTo>
                  <a:lnTo>
                    <a:pt x="1823" y="786"/>
                  </a:lnTo>
                  <a:lnTo>
                    <a:pt x="0" y="6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27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455400" y="1929177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FEFEF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糖果效应</a:t>
              </a:r>
              <a:endParaRPr lang="zh-CN" altLang="en-US" sz="3200" b="1" dirty="0">
                <a:solidFill>
                  <a:srgbClr val="FEFEF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9" name="TextBox 10"/>
          <p:cNvSpPr txBox="1"/>
          <p:nvPr/>
        </p:nvSpPr>
        <p:spPr>
          <a:xfrm>
            <a:off x="6388699" y="2571265"/>
            <a:ext cx="48657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心理学家测试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-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群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4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岁的孩子能否坚持在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分钟后吃糖，经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12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年追踪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不同表现的孩子长大后个性表现不同。试验通过孩子小时候表现出的自控、判断、自信、预测其长大后个性。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570221" y="477422"/>
            <a:ext cx="3051558" cy="616319"/>
            <a:chOff x="1819378" y="1695450"/>
            <a:chExt cx="3515609" cy="568545"/>
          </a:xfrm>
        </p:grpSpPr>
        <p:sp>
          <p:nvSpPr>
            <p:cNvPr id="11" name="矩形: 圆角 10"/>
            <p:cNvSpPr/>
            <p:nvPr/>
          </p:nvSpPr>
          <p:spPr>
            <a:xfrm>
              <a:off x="1819378" y="1695450"/>
              <a:ext cx="3515609" cy="538068"/>
            </a:xfrm>
            <a:prstGeom prst="roundRect">
              <a:avLst>
                <a:gd name="adj" fmla="val 50000"/>
              </a:avLst>
            </a:prstGeom>
            <a:solidFill>
              <a:srgbClr val="00627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159723" y="1724549"/>
              <a:ext cx="2806789" cy="5394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十八定律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flipV="1">
            <a:off x="3868425" y="723730"/>
            <a:ext cx="554086" cy="140969"/>
            <a:chOff x="3322970" y="723730"/>
            <a:chExt cx="1099541" cy="279742"/>
          </a:xfrm>
        </p:grpSpPr>
        <p:sp>
          <p:nvSpPr>
            <p:cNvPr id="14" name="椭圆 13"/>
            <p:cNvSpPr/>
            <p:nvPr/>
          </p:nvSpPr>
          <p:spPr>
            <a:xfrm flipV="1">
              <a:off x="41427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flipV="1">
              <a:off x="37328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 flipV="1">
              <a:off x="3322970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flipV="1">
            <a:off x="7769489" y="698577"/>
            <a:ext cx="554086" cy="140969"/>
            <a:chOff x="3322970" y="723730"/>
            <a:chExt cx="1099541" cy="279742"/>
          </a:xfrm>
        </p:grpSpPr>
        <p:sp>
          <p:nvSpPr>
            <p:cNvPr id="18" name="椭圆 17"/>
            <p:cNvSpPr/>
            <p:nvPr/>
          </p:nvSpPr>
          <p:spPr>
            <a:xfrm flipV="1">
              <a:off x="41427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flipV="1">
              <a:off x="37328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flipV="1">
              <a:off x="3322970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123562" y="4692138"/>
            <a:ext cx="1146779" cy="1134248"/>
            <a:chOff x="1452403" y="1832669"/>
            <a:chExt cx="2741668" cy="2711710"/>
          </a:xfrm>
        </p:grpSpPr>
        <p:grpSp>
          <p:nvGrpSpPr>
            <p:cNvPr id="22" name="组合 21"/>
            <p:cNvGrpSpPr/>
            <p:nvPr/>
          </p:nvGrpSpPr>
          <p:grpSpPr>
            <a:xfrm>
              <a:off x="1452403" y="1832669"/>
              <a:ext cx="2707454" cy="2711710"/>
              <a:chOff x="1393278" y="1580877"/>
              <a:chExt cx="2707454" cy="2711710"/>
            </a:xfrm>
          </p:grpSpPr>
          <p:sp>
            <p:nvSpPr>
              <p:cNvPr id="24" name="Oval 5"/>
              <p:cNvSpPr>
                <a:spLocks noChangeArrowheads="1"/>
              </p:cNvSpPr>
              <p:nvPr/>
            </p:nvSpPr>
            <p:spPr bwMode="auto">
              <a:xfrm>
                <a:off x="1393278" y="1580877"/>
                <a:ext cx="2707454" cy="2711710"/>
              </a:xfrm>
              <a:prstGeom prst="ellipse">
                <a:avLst/>
              </a:prstGeom>
              <a:solidFill>
                <a:srgbClr val="006272"/>
              </a:solidFill>
              <a:ln w="38100" cap="flat">
                <a:solidFill>
                  <a:schemeClr val="bg2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5" name="Oval 6"/>
              <p:cNvSpPr>
                <a:spLocks noChangeArrowheads="1"/>
              </p:cNvSpPr>
              <p:nvPr/>
            </p:nvSpPr>
            <p:spPr bwMode="auto">
              <a:xfrm>
                <a:off x="1474163" y="1661762"/>
                <a:ext cx="2545689" cy="2549944"/>
              </a:xfrm>
              <a:prstGeom prst="ellipse">
                <a:avLst/>
              </a:prstGeom>
              <a:noFill/>
              <a:ln w="3175" cap="flat">
                <a:solidFill>
                  <a:srgbClr val="FEFEFE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1486617" y="2415913"/>
              <a:ext cx="2707454" cy="1545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dirty="0">
                  <a:solidFill>
                    <a:srgbClr val="FBFBF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启迪</a:t>
              </a:r>
              <a:endParaRPr lang="zh-CN" altLang="en-US" sz="3600" dirty="0">
                <a:solidFill>
                  <a:srgbClr val="FBFBF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6" name="TextBox 6"/>
          <p:cNvSpPr txBox="1"/>
          <p:nvPr/>
        </p:nvSpPr>
        <p:spPr>
          <a:xfrm>
            <a:off x="7323292" y="4613109"/>
            <a:ext cx="4236358" cy="1938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200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006272"/>
                </a:solidFill>
                <a:latin typeface="+mn-lt"/>
                <a:ea typeface="+mn-ea"/>
                <a:cs typeface="+mn-ea"/>
                <a:sym typeface="+mn-lt"/>
              </a:rPr>
              <a:t>要善于抵制诱惑</a:t>
            </a:r>
            <a:r>
              <a:rPr lang="en-US" altLang="zh-CN" sz="2000" dirty="0">
                <a:solidFill>
                  <a:srgbClr val="006272"/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2000" dirty="0">
                <a:solidFill>
                  <a:srgbClr val="006272"/>
                </a:solidFill>
                <a:latin typeface="+mn-lt"/>
                <a:ea typeface="+mn-ea"/>
                <a:cs typeface="+mn-ea"/>
                <a:sym typeface="+mn-lt"/>
              </a:rPr>
              <a:t>不被眼前利益所迷惑，别指望自控力会随着年岁的增大而自动增强，需要有意识的去锻炼。</a:t>
            </a:r>
            <a:endParaRPr lang="zh-CN" altLang="en-US" sz="2000" dirty="0">
              <a:solidFill>
                <a:srgbClr val="00627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792439" y="2501431"/>
            <a:ext cx="4889420" cy="36670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 flipV="1">
            <a:off x="1419225" y="657225"/>
            <a:ext cx="9810750" cy="554355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105150" y="2019415"/>
            <a:ext cx="64389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心理学研究涉及人的知觉、认知、情绪、人格、行为、人际关系、社会关系等许多领域，也与日常生活的许多领域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——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家庭、教育、健康、社会等发生关联。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孙子兵法中有一句：“知己知彼，百战不殆”。作为卓越管理者，这是比较实用的，在员工关系管理中只有很好了解员工，才能更好地进行人员管理。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976495" y="1978537"/>
            <a:ext cx="5156018" cy="2500859"/>
          </a:xfrm>
          <a:prstGeom prst="rect">
            <a:avLst/>
          </a:prstGeom>
          <a:noFill/>
          <a:ln>
            <a:solidFill>
              <a:srgbClr val="00627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281778" y="1827410"/>
            <a:ext cx="4200402" cy="879213"/>
            <a:chOff x="1245265" y="1827568"/>
            <a:chExt cx="4200402" cy="879213"/>
          </a:xfrm>
        </p:grpSpPr>
        <p:sp>
          <p:nvSpPr>
            <p:cNvPr id="6" name="Freeform 6"/>
            <p:cNvSpPr/>
            <p:nvPr/>
          </p:nvSpPr>
          <p:spPr bwMode="auto">
            <a:xfrm>
              <a:off x="1245265" y="1827568"/>
              <a:ext cx="4200402" cy="150812"/>
            </a:xfrm>
            <a:custGeom>
              <a:avLst/>
              <a:gdLst>
                <a:gd name="T0" fmla="*/ 285 w 4236"/>
                <a:gd name="T1" fmla="*/ 0 h 186"/>
                <a:gd name="T2" fmla="*/ 3967 w 4236"/>
                <a:gd name="T3" fmla="*/ 0 h 186"/>
                <a:gd name="T4" fmla="*/ 4236 w 4236"/>
                <a:gd name="T5" fmla="*/ 186 h 186"/>
                <a:gd name="T6" fmla="*/ 0 w 4236"/>
                <a:gd name="T7" fmla="*/ 186 h 186"/>
                <a:gd name="T8" fmla="*/ 285 w 4236"/>
                <a:gd name="T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36" h="186">
                  <a:moveTo>
                    <a:pt x="285" y="0"/>
                  </a:moveTo>
                  <a:lnTo>
                    <a:pt x="3967" y="0"/>
                  </a:lnTo>
                  <a:lnTo>
                    <a:pt x="4236" y="186"/>
                  </a:lnTo>
                  <a:lnTo>
                    <a:pt x="0" y="186"/>
                  </a:lnTo>
                  <a:lnTo>
                    <a:pt x="285" y="0"/>
                  </a:lnTo>
                  <a:close/>
                </a:path>
              </a:pathLst>
            </a:custGeom>
            <a:solidFill>
              <a:srgbClr val="4146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1525808" y="1827568"/>
              <a:ext cx="3652018" cy="879213"/>
            </a:xfrm>
            <a:custGeom>
              <a:avLst/>
              <a:gdLst>
                <a:gd name="T0" fmla="*/ 0 w 3682"/>
                <a:gd name="T1" fmla="*/ 0 h 786"/>
                <a:gd name="T2" fmla="*/ 3682 w 3682"/>
                <a:gd name="T3" fmla="*/ 0 h 786"/>
                <a:gd name="T4" fmla="*/ 3682 w 3682"/>
                <a:gd name="T5" fmla="*/ 637 h 786"/>
                <a:gd name="T6" fmla="*/ 1823 w 3682"/>
                <a:gd name="T7" fmla="*/ 786 h 786"/>
                <a:gd name="T8" fmla="*/ 0 w 3682"/>
                <a:gd name="T9" fmla="*/ 637 h 786"/>
                <a:gd name="T10" fmla="*/ 0 w 3682"/>
                <a:gd name="T11" fmla="*/ 0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82" h="786">
                  <a:moveTo>
                    <a:pt x="0" y="0"/>
                  </a:moveTo>
                  <a:lnTo>
                    <a:pt x="3682" y="0"/>
                  </a:lnTo>
                  <a:lnTo>
                    <a:pt x="3682" y="637"/>
                  </a:lnTo>
                  <a:lnTo>
                    <a:pt x="1823" y="786"/>
                  </a:lnTo>
                  <a:lnTo>
                    <a:pt x="0" y="6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27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250216" y="1929177"/>
              <a:ext cx="223651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FEFEF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聚光灯效应</a:t>
              </a:r>
              <a:endParaRPr lang="zh-CN" altLang="en-US" sz="3200" b="1" dirty="0">
                <a:solidFill>
                  <a:srgbClr val="FEFEF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9" name="TextBox 10"/>
          <p:cNvSpPr txBox="1"/>
          <p:nvPr/>
        </p:nvSpPr>
        <p:spPr>
          <a:xfrm>
            <a:off x="1296089" y="2790306"/>
            <a:ext cx="451683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有时我们总不经意地把自己的问题放到无限大，当我们出丑时总以为人家会注意到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其实人家或许当时会注意到，事后马上就忘了。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570221" y="477422"/>
            <a:ext cx="3051558" cy="616319"/>
            <a:chOff x="1819378" y="1695450"/>
            <a:chExt cx="3515609" cy="568545"/>
          </a:xfrm>
        </p:grpSpPr>
        <p:sp>
          <p:nvSpPr>
            <p:cNvPr id="11" name="矩形: 圆角 10"/>
            <p:cNvSpPr/>
            <p:nvPr/>
          </p:nvSpPr>
          <p:spPr>
            <a:xfrm>
              <a:off x="1819378" y="1695450"/>
              <a:ext cx="3515609" cy="538068"/>
            </a:xfrm>
            <a:prstGeom prst="roundRect">
              <a:avLst>
                <a:gd name="adj" fmla="val 50000"/>
              </a:avLst>
            </a:prstGeom>
            <a:solidFill>
              <a:srgbClr val="00627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159723" y="1724549"/>
              <a:ext cx="2806789" cy="5394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十八定律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flipV="1">
            <a:off x="3868425" y="723730"/>
            <a:ext cx="554086" cy="140969"/>
            <a:chOff x="3322970" y="723730"/>
            <a:chExt cx="1099541" cy="279742"/>
          </a:xfrm>
        </p:grpSpPr>
        <p:sp>
          <p:nvSpPr>
            <p:cNvPr id="14" name="椭圆 13"/>
            <p:cNvSpPr/>
            <p:nvPr/>
          </p:nvSpPr>
          <p:spPr>
            <a:xfrm flipV="1">
              <a:off x="41427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flipV="1">
              <a:off x="37328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 flipV="1">
              <a:off x="3322970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flipV="1">
            <a:off x="7769489" y="698577"/>
            <a:ext cx="554086" cy="140969"/>
            <a:chOff x="3322970" y="723730"/>
            <a:chExt cx="1099541" cy="279742"/>
          </a:xfrm>
        </p:grpSpPr>
        <p:sp>
          <p:nvSpPr>
            <p:cNvPr id="18" name="椭圆 17"/>
            <p:cNvSpPr/>
            <p:nvPr/>
          </p:nvSpPr>
          <p:spPr>
            <a:xfrm flipV="1">
              <a:off x="41427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flipV="1">
              <a:off x="37328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flipV="1">
              <a:off x="3322970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56513" y="4797069"/>
            <a:ext cx="1146779" cy="1134248"/>
            <a:chOff x="1452403" y="1832669"/>
            <a:chExt cx="2741668" cy="2711710"/>
          </a:xfrm>
        </p:grpSpPr>
        <p:grpSp>
          <p:nvGrpSpPr>
            <p:cNvPr id="22" name="组合 21"/>
            <p:cNvGrpSpPr/>
            <p:nvPr/>
          </p:nvGrpSpPr>
          <p:grpSpPr>
            <a:xfrm>
              <a:off x="1452403" y="1832669"/>
              <a:ext cx="2707454" cy="2711710"/>
              <a:chOff x="1393278" y="1580877"/>
              <a:chExt cx="2707454" cy="2711710"/>
            </a:xfrm>
          </p:grpSpPr>
          <p:sp>
            <p:nvSpPr>
              <p:cNvPr id="24" name="Oval 5"/>
              <p:cNvSpPr>
                <a:spLocks noChangeArrowheads="1"/>
              </p:cNvSpPr>
              <p:nvPr/>
            </p:nvSpPr>
            <p:spPr bwMode="auto">
              <a:xfrm>
                <a:off x="1393278" y="1580877"/>
                <a:ext cx="2707454" cy="2711710"/>
              </a:xfrm>
              <a:prstGeom prst="ellipse">
                <a:avLst/>
              </a:prstGeom>
              <a:solidFill>
                <a:srgbClr val="006272"/>
              </a:solidFill>
              <a:ln w="38100" cap="flat">
                <a:solidFill>
                  <a:schemeClr val="bg2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5" name="Oval 6"/>
              <p:cNvSpPr>
                <a:spLocks noChangeArrowheads="1"/>
              </p:cNvSpPr>
              <p:nvPr/>
            </p:nvSpPr>
            <p:spPr bwMode="auto">
              <a:xfrm>
                <a:off x="1474163" y="1661762"/>
                <a:ext cx="2545689" cy="2549944"/>
              </a:xfrm>
              <a:prstGeom prst="ellipse">
                <a:avLst/>
              </a:prstGeom>
              <a:noFill/>
              <a:ln w="3175" cap="flat">
                <a:solidFill>
                  <a:srgbClr val="FEFEFE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1486617" y="2415913"/>
              <a:ext cx="2707454" cy="1545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dirty="0">
                  <a:solidFill>
                    <a:srgbClr val="FBFBF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启迪</a:t>
              </a:r>
              <a:endParaRPr lang="zh-CN" altLang="en-US" sz="3600" dirty="0">
                <a:solidFill>
                  <a:srgbClr val="FBFBF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6" name="TextBox 6"/>
          <p:cNvSpPr txBox="1"/>
          <p:nvPr/>
        </p:nvSpPr>
        <p:spPr>
          <a:xfrm>
            <a:off x="2056243" y="4718040"/>
            <a:ext cx="42363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200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6272"/>
                </a:solidFill>
                <a:latin typeface="+mn-lt"/>
                <a:ea typeface="+mn-ea"/>
                <a:cs typeface="+mn-ea"/>
                <a:sym typeface="+mn-lt"/>
              </a:rPr>
              <a:t>没有人会像你自己那样关注自己，“聚光灯效应”只存在于你的头脑中，而非真实情况的反映。试</a:t>
            </a:r>
            <a:r>
              <a:rPr lang="en-US" altLang="zh-CN" sz="1600" dirty="0">
                <a:solidFill>
                  <a:srgbClr val="006272"/>
                </a:solidFill>
                <a:latin typeface="+mn-lt"/>
                <a:ea typeface="+mn-ea"/>
                <a:cs typeface="+mn-ea"/>
                <a:sym typeface="+mn-lt"/>
              </a:rPr>
              <a:t>-</a:t>
            </a:r>
            <a:r>
              <a:rPr lang="zh-CN" altLang="en-US" sz="1600" dirty="0">
                <a:solidFill>
                  <a:srgbClr val="006272"/>
                </a:solidFill>
                <a:latin typeface="+mn-lt"/>
                <a:ea typeface="+mn-ea"/>
                <a:cs typeface="+mn-ea"/>
                <a:sym typeface="+mn-lt"/>
              </a:rPr>
              <a:t>试转移自己的注意力会更好。</a:t>
            </a:r>
            <a:endParaRPr lang="zh-CN" altLang="en-US" sz="1600" dirty="0">
              <a:solidFill>
                <a:srgbClr val="00627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6718339" y="2591851"/>
            <a:ext cx="4782254" cy="3191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  <p:bldP spid="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6243544" y="1873606"/>
            <a:ext cx="5156018" cy="2500859"/>
          </a:xfrm>
          <a:prstGeom prst="rect">
            <a:avLst/>
          </a:prstGeom>
          <a:noFill/>
          <a:ln>
            <a:solidFill>
              <a:srgbClr val="00627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548827" y="1722479"/>
            <a:ext cx="4200402" cy="879213"/>
            <a:chOff x="1245265" y="1827568"/>
            <a:chExt cx="4200402" cy="879213"/>
          </a:xfrm>
        </p:grpSpPr>
        <p:sp>
          <p:nvSpPr>
            <p:cNvPr id="6" name="Freeform 6"/>
            <p:cNvSpPr/>
            <p:nvPr/>
          </p:nvSpPr>
          <p:spPr bwMode="auto">
            <a:xfrm>
              <a:off x="1245265" y="1827568"/>
              <a:ext cx="4200402" cy="150812"/>
            </a:xfrm>
            <a:custGeom>
              <a:avLst/>
              <a:gdLst>
                <a:gd name="T0" fmla="*/ 285 w 4236"/>
                <a:gd name="T1" fmla="*/ 0 h 186"/>
                <a:gd name="T2" fmla="*/ 3967 w 4236"/>
                <a:gd name="T3" fmla="*/ 0 h 186"/>
                <a:gd name="T4" fmla="*/ 4236 w 4236"/>
                <a:gd name="T5" fmla="*/ 186 h 186"/>
                <a:gd name="T6" fmla="*/ 0 w 4236"/>
                <a:gd name="T7" fmla="*/ 186 h 186"/>
                <a:gd name="T8" fmla="*/ 285 w 4236"/>
                <a:gd name="T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36" h="186">
                  <a:moveTo>
                    <a:pt x="285" y="0"/>
                  </a:moveTo>
                  <a:lnTo>
                    <a:pt x="3967" y="0"/>
                  </a:lnTo>
                  <a:lnTo>
                    <a:pt x="4236" y="186"/>
                  </a:lnTo>
                  <a:lnTo>
                    <a:pt x="0" y="186"/>
                  </a:lnTo>
                  <a:lnTo>
                    <a:pt x="285" y="0"/>
                  </a:lnTo>
                  <a:close/>
                </a:path>
              </a:pathLst>
            </a:custGeom>
            <a:solidFill>
              <a:srgbClr val="4146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1525808" y="1827568"/>
              <a:ext cx="3652018" cy="879213"/>
            </a:xfrm>
            <a:custGeom>
              <a:avLst/>
              <a:gdLst>
                <a:gd name="T0" fmla="*/ 0 w 3682"/>
                <a:gd name="T1" fmla="*/ 0 h 786"/>
                <a:gd name="T2" fmla="*/ 3682 w 3682"/>
                <a:gd name="T3" fmla="*/ 0 h 786"/>
                <a:gd name="T4" fmla="*/ 3682 w 3682"/>
                <a:gd name="T5" fmla="*/ 637 h 786"/>
                <a:gd name="T6" fmla="*/ 1823 w 3682"/>
                <a:gd name="T7" fmla="*/ 786 h 786"/>
                <a:gd name="T8" fmla="*/ 0 w 3682"/>
                <a:gd name="T9" fmla="*/ 637 h 786"/>
                <a:gd name="T10" fmla="*/ 0 w 3682"/>
                <a:gd name="T11" fmla="*/ 0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82" h="786">
                  <a:moveTo>
                    <a:pt x="0" y="0"/>
                  </a:moveTo>
                  <a:lnTo>
                    <a:pt x="3682" y="0"/>
                  </a:lnTo>
                  <a:lnTo>
                    <a:pt x="3682" y="637"/>
                  </a:lnTo>
                  <a:lnTo>
                    <a:pt x="1823" y="786"/>
                  </a:lnTo>
                  <a:lnTo>
                    <a:pt x="0" y="6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27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250216" y="1929177"/>
              <a:ext cx="223651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FEFEF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酸葡萄效应</a:t>
              </a:r>
              <a:endParaRPr lang="zh-CN" altLang="en-US" sz="3200" b="1" dirty="0">
                <a:solidFill>
                  <a:srgbClr val="FEFEF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9" name="TextBox 10"/>
          <p:cNvSpPr txBox="1"/>
          <p:nvPr/>
        </p:nvSpPr>
        <p:spPr>
          <a:xfrm>
            <a:off x="6586805" y="2584993"/>
            <a:ext cx="4516830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寓言中狐狸得不到葡萄就说它酸，以平衡自己的心理。人们拿自己能够接受的“理由”来自我安慰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以避免心理上受到更重的伤害。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570221" y="477422"/>
            <a:ext cx="3051558" cy="616319"/>
            <a:chOff x="1819378" y="1695450"/>
            <a:chExt cx="3515609" cy="568545"/>
          </a:xfrm>
        </p:grpSpPr>
        <p:sp>
          <p:nvSpPr>
            <p:cNvPr id="11" name="矩形: 圆角 10"/>
            <p:cNvSpPr/>
            <p:nvPr/>
          </p:nvSpPr>
          <p:spPr>
            <a:xfrm>
              <a:off x="1819378" y="1695450"/>
              <a:ext cx="3515609" cy="538068"/>
            </a:xfrm>
            <a:prstGeom prst="roundRect">
              <a:avLst>
                <a:gd name="adj" fmla="val 50000"/>
              </a:avLst>
            </a:prstGeom>
            <a:solidFill>
              <a:srgbClr val="00627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159723" y="1724549"/>
              <a:ext cx="2806789" cy="5394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十八定律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flipV="1">
            <a:off x="3868425" y="723730"/>
            <a:ext cx="554086" cy="140969"/>
            <a:chOff x="3322970" y="723730"/>
            <a:chExt cx="1099541" cy="279742"/>
          </a:xfrm>
        </p:grpSpPr>
        <p:sp>
          <p:nvSpPr>
            <p:cNvPr id="14" name="椭圆 13"/>
            <p:cNvSpPr/>
            <p:nvPr/>
          </p:nvSpPr>
          <p:spPr>
            <a:xfrm flipV="1">
              <a:off x="41427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flipV="1">
              <a:off x="37328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 flipV="1">
              <a:off x="3322970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flipV="1">
            <a:off x="7769489" y="698577"/>
            <a:ext cx="554086" cy="140969"/>
            <a:chOff x="3322970" y="723730"/>
            <a:chExt cx="1099541" cy="279742"/>
          </a:xfrm>
        </p:grpSpPr>
        <p:sp>
          <p:nvSpPr>
            <p:cNvPr id="18" name="椭圆 17"/>
            <p:cNvSpPr/>
            <p:nvPr/>
          </p:nvSpPr>
          <p:spPr>
            <a:xfrm flipV="1">
              <a:off x="41427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flipV="1">
              <a:off x="37328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flipV="1">
              <a:off x="3322970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123562" y="4692138"/>
            <a:ext cx="1146779" cy="1134248"/>
            <a:chOff x="1452403" y="1832669"/>
            <a:chExt cx="2741668" cy="2711710"/>
          </a:xfrm>
        </p:grpSpPr>
        <p:grpSp>
          <p:nvGrpSpPr>
            <p:cNvPr id="22" name="组合 21"/>
            <p:cNvGrpSpPr/>
            <p:nvPr/>
          </p:nvGrpSpPr>
          <p:grpSpPr>
            <a:xfrm>
              <a:off x="1452403" y="1832669"/>
              <a:ext cx="2707454" cy="2711710"/>
              <a:chOff x="1393278" y="1580877"/>
              <a:chExt cx="2707454" cy="2711710"/>
            </a:xfrm>
          </p:grpSpPr>
          <p:sp>
            <p:nvSpPr>
              <p:cNvPr id="24" name="Oval 5"/>
              <p:cNvSpPr>
                <a:spLocks noChangeArrowheads="1"/>
              </p:cNvSpPr>
              <p:nvPr/>
            </p:nvSpPr>
            <p:spPr bwMode="auto">
              <a:xfrm>
                <a:off x="1393278" y="1580877"/>
                <a:ext cx="2707454" cy="2711710"/>
              </a:xfrm>
              <a:prstGeom prst="ellipse">
                <a:avLst/>
              </a:prstGeom>
              <a:solidFill>
                <a:srgbClr val="006272"/>
              </a:solidFill>
              <a:ln w="38100" cap="flat">
                <a:solidFill>
                  <a:schemeClr val="bg2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5" name="Oval 6"/>
              <p:cNvSpPr>
                <a:spLocks noChangeArrowheads="1"/>
              </p:cNvSpPr>
              <p:nvPr/>
            </p:nvSpPr>
            <p:spPr bwMode="auto">
              <a:xfrm>
                <a:off x="1474163" y="1661762"/>
                <a:ext cx="2545689" cy="2549944"/>
              </a:xfrm>
              <a:prstGeom prst="ellipse">
                <a:avLst/>
              </a:prstGeom>
              <a:noFill/>
              <a:ln w="3175" cap="flat">
                <a:solidFill>
                  <a:srgbClr val="FEFEFE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1486617" y="2415913"/>
              <a:ext cx="2707454" cy="1545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dirty="0">
                  <a:solidFill>
                    <a:srgbClr val="FBFBF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启迪</a:t>
              </a:r>
              <a:endParaRPr lang="zh-CN" altLang="en-US" sz="3600" dirty="0">
                <a:solidFill>
                  <a:srgbClr val="FBFBF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6" name="TextBox 6"/>
          <p:cNvSpPr txBox="1"/>
          <p:nvPr/>
        </p:nvSpPr>
        <p:spPr>
          <a:xfrm>
            <a:off x="7323292" y="4613109"/>
            <a:ext cx="4236358" cy="1476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200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006272"/>
                </a:solidFill>
                <a:latin typeface="+mn-lt"/>
                <a:ea typeface="+mn-ea"/>
                <a:cs typeface="+mn-ea"/>
                <a:sym typeface="+mn-lt"/>
              </a:rPr>
              <a:t>心理防卫功能的确能够帮助我们更好地适应生活、适应社会</a:t>
            </a:r>
            <a:r>
              <a:rPr lang="en-US" altLang="zh-CN" sz="2000" dirty="0">
                <a:solidFill>
                  <a:srgbClr val="006272"/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2000" dirty="0">
                <a:solidFill>
                  <a:srgbClr val="006272"/>
                </a:solidFill>
                <a:latin typeface="+mn-lt"/>
                <a:ea typeface="+mn-ea"/>
                <a:cs typeface="+mn-ea"/>
                <a:sym typeface="+mn-lt"/>
              </a:rPr>
              <a:t>然而沉溺其间对生活却有明显的副作用。</a:t>
            </a:r>
            <a:endParaRPr lang="zh-CN" altLang="en-US" sz="2000" dirty="0">
              <a:solidFill>
                <a:srgbClr val="00627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718625" y="2584993"/>
            <a:ext cx="5192571" cy="34617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  <p:bldP spid="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976495" y="1978537"/>
            <a:ext cx="5156018" cy="2500859"/>
          </a:xfrm>
          <a:prstGeom prst="rect">
            <a:avLst/>
          </a:prstGeom>
          <a:noFill/>
          <a:ln>
            <a:solidFill>
              <a:srgbClr val="00627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281778" y="1827410"/>
            <a:ext cx="4200402" cy="879213"/>
            <a:chOff x="1245265" y="1827568"/>
            <a:chExt cx="4200402" cy="879213"/>
          </a:xfrm>
        </p:grpSpPr>
        <p:sp>
          <p:nvSpPr>
            <p:cNvPr id="6" name="Freeform 6"/>
            <p:cNvSpPr/>
            <p:nvPr/>
          </p:nvSpPr>
          <p:spPr bwMode="auto">
            <a:xfrm>
              <a:off x="1245265" y="1827568"/>
              <a:ext cx="4200402" cy="150812"/>
            </a:xfrm>
            <a:custGeom>
              <a:avLst/>
              <a:gdLst>
                <a:gd name="T0" fmla="*/ 285 w 4236"/>
                <a:gd name="T1" fmla="*/ 0 h 186"/>
                <a:gd name="T2" fmla="*/ 3967 w 4236"/>
                <a:gd name="T3" fmla="*/ 0 h 186"/>
                <a:gd name="T4" fmla="*/ 4236 w 4236"/>
                <a:gd name="T5" fmla="*/ 186 h 186"/>
                <a:gd name="T6" fmla="*/ 0 w 4236"/>
                <a:gd name="T7" fmla="*/ 186 h 186"/>
                <a:gd name="T8" fmla="*/ 285 w 4236"/>
                <a:gd name="T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36" h="186">
                  <a:moveTo>
                    <a:pt x="285" y="0"/>
                  </a:moveTo>
                  <a:lnTo>
                    <a:pt x="3967" y="0"/>
                  </a:lnTo>
                  <a:lnTo>
                    <a:pt x="4236" y="186"/>
                  </a:lnTo>
                  <a:lnTo>
                    <a:pt x="0" y="186"/>
                  </a:lnTo>
                  <a:lnTo>
                    <a:pt x="285" y="0"/>
                  </a:lnTo>
                  <a:close/>
                </a:path>
              </a:pathLst>
            </a:custGeom>
            <a:solidFill>
              <a:srgbClr val="4146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1525808" y="1827568"/>
              <a:ext cx="3652018" cy="879213"/>
            </a:xfrm>
            <a:custGeom>
              <a:avLst/>
              <a:gdLst>
                <a:gd name="T0" fmla="*/ 0 w 3682"/>
                <a:gd name="T1" fmla="*/ 0 h 786"/>
                <a:gd name="T2" fmla="*/ 3682 w 3682"/>
                <a:gd name="T3" fmla="*/ 0 h 786"/>
                <a:gd name="T4" fmla="*/ 3682 w 3682"/>
                <a:gd name="T5" fmla="*/ 637 h 786"/>
                <a:gd name="T6" fmla="*/ 1823 w 3682"/>
                <a:gd name="T7" fmla="*/ 786 h 786"/>
                <a:gd name="T8" fmla="*/ 0 w 3682"/>
                <a:gd name="T9" fmla="*/ 637 h 786"/>
                <a:gd name="T10" fmla="*/ 0 w 3682"/>
                <a:gd name="T11" fmla="*/ 0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82" h="786">
                  <a:moveTo>
                    <a:pt x="0" y="0"/>
                  </a:moveTo>
                  <a:lnTo>
                    <a:pt x="3682" y="0"/>
                  </a:lnTo>
                  <a:lnTo>
                    <a:pt x="3682" y="637"/>
                  </a:lnTo>
                  <a:lnTo>
                    <a:pt x="1823" y="786"/>
                  </a:lnTo>
                  <a:lnTo>
                    <a:pt x="0" y="6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27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250216" y="1929177"/>
              <a:ext cx="223651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FEFEF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凡勃伦效应</a:t>
              </a:r>
              <a:endParaRPr lang="zh-CN" altLang="en-US" sz="3200" b="1" dirty="0">
                <a:solidFill>
                  <a:srgbClr val="FEFEF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9" name="TextBox 10"/>
          <p:cNvSpPr txBox="1"/>
          <p:nvPr/>
        </p:nvSpPr>
        <p:spPr>
          <a:xfrm>
            <a:off x="1296089" y="2790306"/>
            <a:ext cx="451683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美国经济学家凡勃伦注意到商品价格定得越高，越能受到消费者的青睐。商品价格越高消费者反而越愿意购买的消费倾向。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570221" y="477422"/>
            <a:ext cx="3051558" cy="616319"/>
            <a:chOff x="1819378" y="1695450"/>
            <a:chExt cx="3515609" cy="568545"/>
          </a:xfrm>
        </p:grpSpPr>
        <p:sp>
          <p:nvSpPr>
            <p:cNvPr id="11" name="矩形: 圆角 10"/>
            <p:cNvSpPr/>
            <p:nvPr/>
          </p:nvSpPr>
          <p:spPr>
            <a:xfrm>
              <a:off x="1819378" y="1695450"/>
              <a:ext cx="3515609" cy="538068"/>
            </a:xfrm>
            <a:prstGeom prst="roundRect">
              <a:avLst>
                <a:gd name="adj" fmla="val 50000"/>
              </a:avLst>
            </a:prstGeom>
            <a:solidFill>
              <a:srgbClr val="00627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159723" y="1724549"/>
              <a:ext cx="2806789" cy="5394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十八定律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flipV="1">
            <a:off x="3868425" y="723730"/>
            <a:ext cx="554086" cy="140969"/>
            <a:chOff x="3322970" y="723730"/>
            <a:chExt cx="1099541" cy="279742"/>
          </a:xfrm>
        </p:grpSpPr>
        <p:sp>
          <p:nvSpPr>
            <p:cNvPr id="14" name="椭圆 13"/>
            <p:cNvSpPr/>
            <p:nvPr/>
          </p:nvSpPr>
          <p:spPr>
            <a:xfrm flipV="1">
              <a:off x="41427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flipV="1">
              <a:off x="37328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 flipV="1">
              <a:off x="3322970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flipV="1">
            <a:off x="7769489" y="698577"/>
            <a:ext cx="554086" cy="140969"/>
            <a:chOff x="3322970" y="723730"/>
            <a:chExt cx="1099541" cy="279742"/>
          </a:xfrm>
        </p:grpSpPr>
        <p:sp>
          <p:nvSpPr>
            <p:cNvPr id="18" name="椭圆 17"/>
            <p:cNvSpPr/>
            <p:nvPr/>
          </p:nvSpPr>
          <p:spPr>
            <a:xfrm flipV="1">
              <a:off x="41427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flipV="1">
              <a:off x="37328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flipV="1">
              <a:off x="3322970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56513" y="4797069"/>
            <a:ext cx="1146779" cy="1134248"/>
            <a:chOff x="1452403" y="1832669"/>
            <a:chExt cx="2741668" cy="2711710"/>
          </a:xfrm>
        </p:grpSpPr>
        <p:grpSp>
          <p:nvGrpSpPr>
            <p:cNvPr id="22" name="组合 21"/>
            <p:cNvGrpSpPr/>
            <p:nvPr/>
          </p:nvGrpSpPr>
          <p:grpSpPr>
            <a:xfrm>
              <a:off x="1452403" y="1832669"/>
              <a:ext cx="2707454" cy="2711710"/>
              <a:chOff x="1393278" y="1580877"/>
              <a:chExt cx="2707454" cy="2711710"/>
            </a:xfrm>
          </p:grpSpPr>
          <p:sp>
            <p:nvSpPr>
              <p:cNvPr id="24" name="Oval 5"/>
              <p:cNvSpPr>
                <a:spLocks noChangeArrowheads="1"/>
              </p:cNvSpPr>
              <p:nvPr/>
            </p:nvSpPr>
            <p:spPr bwMode="auto">
              <a:xfrm>
                <a:off x="1393278" y="1580877"/>
                <a:ext cx="2707454" cy="2711710"/>
              </a:xfrm>
              <a:prstGeom prst="ellipse">
                <a:avLst/>
              </a:prstGeom>
              <a:solidFill>
                <a:srgbClr val="006272"/>
              </a:solidFill>
              <a:ln w="38100" cap="flat">
                <a:solidFill>
                  <a:schemeClr val="bg2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5" name="Oval 6"/>
              <p:cNvSpPr>
                <a:spLocks noChangeArrowheads="1"/>
              </p:cNvSpPr>
              <p:nvPr/>
            </p:nvSpPr>
            <p:spPr bwMode="auto">
              <a:xfrm>
                <a:off x="1474163" y="1661762"/>
                <a:ext cx="2545689" cy="2549944"/>
              </a:xfrm>
              <a:prstGeom prst="ellipse">
                <a:avLst/>
              </a:prstGeom>
              <a:noFill/>
              <a:ln w="3175" cap="flat">
                <a:solidFill>
                  <a:srgbClr val="FEFEFE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1486617" y="2415913"/>
              <a:ext cx="2707454" cy="1545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dirty="0">
                  <a:solidFill>
                    <a:srgbClr val="FBFBF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启迪</a:t>
              </a:r>
              <a:endParaRPr lang="zh-CN" altLang="en-US" sz="3600" dirty="0">
                <a:solidFill>
                  <a:srgbClr val="FBFBF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6" name="TextBox 6"/>
          <p:cNvSpPr txBox="1"/>
          <p:nvPr/>
        </p:nvSpPr>
        <p:spPr>
          <a:xfrm>
            <a:off x="2056243" y="4718040"/>
            <a:ext cx="42363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200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6272"/>
                </a:solidFill>
                <a:latin typeface="+mn-lt"/>
                <a:ea typeface="+mn-ea"/>
                <a:cs typeface="+mn-ea"/>
                <a:sym typeface="+mn-lt"/>
              </a:rPr>
              <a:t>人也是一样的，要想得到“好价钱”</a:t>
            </a:r>
            <a:r>
              <a:rPr lang="en-US" altLang="zh-CN" sz="1600" dirty="0">
                <a:solidFill>
                  <a:srgbClr val="006272"/>
                </a:solidFill>
                <a:latin typeface="+mn-lt"/>
                <a:ea typeface="+mn-ea"/>
                <a:cs typeface="+mn-ea"/>
                <a:sym typeface="+mn-lt"/>
              </a:rPr>
              <a:t>, </a:t>
            </a:r>
            <a:r>
              <a:rPr lang="zh-CN" altLang="en-US" sz="1600" dirty="0">
                <a:solidFill>
                  <a:srgbClr val="006272"/>
                </a:solidFill>
                <a:latin typeface="+mn-lt"/>
                <a:ea typeface="+mn-ea"/>
                <a:cs typeface="+mn-ea"/>
                <a:sym typeface="+mn-lt"/>
              </a:rPr>
              <a:t>就要把自己琢磨成器</a:t>
            </a:r>
            <a:r>
              <a:rPr lang="en-US" altLang="zh-CN" sz="1600" dirty="0">
                <a:solidFill>
                  <a:srgbClr val="006272"/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1600" dirty="0">
                <a:solidFill>
                  <a:srgbClr val="006272"/>
                </a:solidFill>
                <a:latin typeface="+mn-lt"/>
                <a:ea typeface="+mn-ea"/>
                <a:cs typeface="+mn-ea"/>
                <a:sym typeface="+mn-lt"/>
              </a:rPr>
              <a:t>放在对的地方待价而沽。职场如人生，都是如此。</a:t>
            </a:r>
            <a:endParaRPr lang="zh-CN" altLang="en-US" sz="1600" dirty="0">
              <a:solidFill>
                <a:srgbClr val="00627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6590466" y="2680975"/>
            <a:ext cx="4625039" cy="31254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  <p:bldP spid="2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6243544" y="1873606"/>
            <a:ext cx="5156018" cy="2500859"/>
          </a:xfrm>
          <a:prstGeom prst="rect">
            <a:avLst/>
          </a:prstGeom>
          <a:noFill/>
          <a:ln>
            <a:solidFill>
              <a:srgbClr val="00627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548827" y="1722479"/>
            <a:ext cx="4200402" cy="879213"/>
            <a:chOff x="1245265" y="1827568"/>
            <a:chExt cx="4200402" cy="879213"/>
          </a:xfrm>
        </p:grpSpPr>
        <p:sp>
          <p:nvSpPr>
            <p:cNvPr id="6" name="Freeform 6"/>
            <p:cNvSpPr/>
            <p:nvPr/>
          </p:nvSpPr>
          <p:spPr bwMode="auto">
            <a:xfrm>
              <a:off x="1245265" y="1827568"/>
              <a:ext cx="4200402" cy="150812"/>
            </a:xfrm>
            <a:custGeom>
              <a:avLst/>
              <a:gdLst>
                <a:gd name="T0" fmla="*/ 285 w 4236"/>
                <a:gd name="T1" fmla="*/ 0 h 186"/>
                <a:gd name="T2" fmla="*/ 3967 w 4236"/>
                <a:gd name="T3" fmla="*/ 0 h 186"/>
                <a:gd name="T4" fmla="*/ 4236 w 4236"/>
                <a:gd name="T5" fmla="*/ 186 h 186"/>
                <a:gd name="T6" fmla="*/ 0 w 4236"/>
                <a:gd name="T7" fmla="*/ 186 h 186"/>
                <a:gd name="T8" fmla="*/ 285 w 4236"/>
                <a:gd name="T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36" h="186">
                  <a:moveTo>
                    <a:pt x="285" y="0"/>
                  </a:moveTo>
                  <a:lnTo>
                    <a:pt x="3967" y="0"/>
                  </a:lnTo>
                  <a:lnTo>
                    <a:pt x="4236" y="186"/>
                  </a:lnTo>
                  <a:lnTo>
                    <a:pt x="0" y="186"/>
                  </a:lnTo>
                  <a:lnTo>
                    <a:pt x="285" y="0"/>
                  </a:lnTo>
                  <a:close/>
                </a:path>
              </a:pathLst>
            </a:custGeom>
            <a:solidFill>
              <a:srgbClr val="4146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1525808" y="1827568"/>
              <a:ext cx="3652018" cy="879213"/>
            </a:xfrm>
            <a:custGeom>
              <a:avLst/>
              <a:gdLst>
                <a:gd name="T0" fmla="*/ 0 w 3682"/>
                <a:gd name="T1" fmla="*/ 0 h 786"/>
                <a:gd name="T2" fmla="*/ 3682 w 3682"/>
                <a:gd name="T3" fmla="*/ 0 h 786"/>
                <a:gd name="T4" fmla="*/ 3682 w 3682"/>
                <a:gd name="T5" fmla="*/ 637 h 786"/>
                <a:gd name="T6" fmla="*/ 1823 w 3682"/>
                <a:gd name="T7" fmla="*/ 786 h 786"/>
                <a:gd name="T8" fmla="*/ 0 w 3682"/>
                <a:gd name="T9" fmla="*/ 637 h 786"/>
                <a:gd name="T10" fmla="*/ 0 w 3682"/>
                <a:gd name="T11" fmla="*/ 0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82" h="786">
                  <a:moveTo>
                    <a:pt x="0" y="0"/>
                  </a:moveTo>
                  <a:lnTo>
                    <a:pt x="3682" y="0"/>
                  </a:lnTo>
                  <a:lnTo>
                    <a:pt x="3682" y="637"/>
                  </a:lnTo>
                  <a:lnTo>
                    <a:pt x="1823" y="786"/>
                  </a:lnTo>
                  <a:lnTo>
                    <a:pt x="0" y="6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27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455400" y="1929177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FEFEF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马太效应</a:t>
              </a:r>
              <a:endParaRPr lang="zh-CN" altLang="en-US" sz="3200" b="1" dirty="0">
                <a:solidFill>
                  <a:srgbClr val="FEFEF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9" name="TextBox 10"/>
          <p:cNvSpPr txBox="1"/>
          <p:nvPr/>
        </p:nvSpPr>
        <p:spPr>
          <a:xfrm>
            <a:off x="6586805" y="2584993"/>
            <a:ext cx="451683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指强者愈强、弱者愈弱的现象。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新约马太福音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》:“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凡有的还要加给他叫他多余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;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没有的，连他所有的也要夺过来。”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570221" y="477422"/>
            <a:ext cx="3051558" cy="616319"/>
            <a:chOff x="1819378" y="1695450"/>
            <a:chExt cx="3515609" cy="568545"/>
          </a:xfrm>
        </p:grpSpPr>
        <p:sp>
          <p:nvSpPr>
            <p:cNvPr id="11" name="矩形: 圆角 10"/>
            <p:cNvSpPr/>
            <p:nvPr/>
          </p:nvSpPr>
          <p:spPr>
            <a:xfrm>
              <a:off x="1819378" y="1695450"/>
              <a:ext cx="3515609" cy="538068"/>
            </a:xfrm>
            <a:prstGeom prst="roundRect">
              <a:avLst>
                <a:gd name="adj" fmla="val 50000"/>
              </a:avLst>
            </a:prstGeom>
            <a:solidFill>
              <a:srgbClr val="00627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159723" y="1724549"/>
              <a:ext cx="2806789" cy="5394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十八定律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flipV="1">
            <a:off x="3868425" y="723730"/>
            <a:ext cx="554086" cy="140969"/>
            <a:chOff x="3322970" y="723730"/>
            <a:chExt cx="1099541" cy="279742"/>
          </a:xfrm>
        </p:grpSpPr>
        <p:sp>
          <p:nvSpPr>
            <p:cNvPr id="14" name="椭圆 13"/>
            <p:cNvSpPr/>
            <p:nvPr/>
          </p:nvSpPr>
          <p:spPr>
            <a:xfrm flipV="1">
              <a:off x="41427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flipV="1">
              <a:off x="37328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 flipV="1">
              <a:off x="3322970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flipV="1">
            <a:off x="7769489" y="698577"/>
            <a:ext cx="554086" cy="140969"/>
            <a:chOff x="3322970" y="723730"/>
            <a:chExt cx="1099541" cy="279742"/>
          </a:xfrm>
        </p:grpSpPr>
        <p:sp>
          <p:nvSpPr>
            <p:cNvPr id="18" name="椭圆 17"/>
            <p:cNvSpPr/>
            <p:nvPr/>
          </p:nvSpPr>
          <p:spPr>
            <a:xfrm flipV="1">
              <a:off x="41427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flipV="1">
              <a:off x="37328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flipV="1">
              <a:off x="3322970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123562" y="4692138"/>
            <a:ext cx="1146779" cy="1134248"/>
            <a:chOff x="1452403" y="1832669"/>
            <a:chExt cx="2741668" cy="2711710"/>
          </a:xfrm>
        </p:grpSpPr>
        <p:grpSp>
          <p:nvGrpSpPr>
            <p:cNvPr id="22" name="组合 21"/>
            <p:cNvGrpSpPr/>
            <p:nvPr/>
          </p:nvGrpSpPr>
          <p:grpSpPr>
            <a:xfrm>
              <a:off x="1452403" y="1832669"/>
              <a:ext cx="2707454" cy="2711710"/>
              <a:chOff x="1393278" y="1580877"/>
              <a:chExt cx="2707454" cy="2711710"/>
            </a:xfrm>
          </p:grpSpPr>
          <p:sp>
            <p:nvSpPr>
              <p:cNvPr id="24" name="Oval 5"/>
              <p:cNvSpPr>
                <a:spLocks noChangeArrowheads="1"/>
              </p:cNvSpPr>
              <p:nvPr/>
            </p:nvSpPr>
            <p:spPr bwMode="auto">
              <a:xfrm>
                <a:off x="1393278" y="1580877"/>
                <a:ext cx="2707454" cy="2711710"/>
              </a:xfrm>
              <a:prstGeom prst="ellipse">
                <a:avLst/>
              </a:prstGeom>
              <a:solidFill>
                <a:srgbClr val="006272"/>
              </a:solidFill>
              <a:ln w="38100" cap="flat">
                <a:solidFill>
                  <a:schemeClr val="bg2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5" name="Oval 6"/>
              <p:cNvSpPr>
                <a:spLocks noChangeArrowheads="1"/>
              </p:cNvSpPr>
              <p:nvPr/>
            </p:nvSpPr>
            <p:spPr bwMode="auto">
              <a:xfrm>
                <a:off x="1474163" y="1661762"/>
                <a:ext cx="2545689" cy="2549944"/>
              </a:xfrm>
              <a:prstGeom prst="ellipse">
                <a:avLst/>
              </a:prstGeom>
              <a:noFill/>
              <a:ln w="3175" cap="flat">
                <a:solidFill>
                  <a:srgbClr val="FEFEFE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1486617" y="2415913"/>
              <a:ext cx="2707454" cy="1545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dirty="0">
                  <a:solidFill>
                    <a:srgbClr val="FBFBF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启迪</a:t>
              </a:r>
              <a:endParaRPr lang="zh-CN" altLang="en-US" sz="3600" dirty="0">
                <a:solidFill>
                  <a:srgbClr val="FBFBF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6" name="TextBox 6"/>
          <p:cNvSpPr txBox="1"/>
          <p:nvPr/>
        </p:nvSpPr>
        <p:spPr>
          <a:xfrm>
            <a:off x="7323292" y="4613109"/>
            <a:ext cx="4236358" cy="1476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200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006272"/>
                </a:solidFill>
                <a:latin typeface="+mn-lt"/>
                <a:ea typeface="+mn-ea"/>
                <a:cs typeface="+mn-ea"/>
                <a:sym typeface="+mn-lt"/>
              </a:rPr>
              <a:t>要保持在某个领域有不可替代的优势，就能够将大部分有利的资源聚拢在你的身边。</a:t>
            </a:r>
            <a:endParaRPr lang="zh-CN" altLang="en-US" sz="2000" dirty="0">
              <a:solidFill>
                <a:srgbClr val="00627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810225" y="2571112"/>
            <a:ext cx="5156018" cy="34323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  <p:bldP spid="2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976495" y="1978537"/>
            <a:ext cx="5156018" cy="2500859"/>
          </a:xfrm>
          <a:prstGeom prst="rect">
            <a:avLst/>
          </a:prstGeom>
          <a:noFill/>
          <a:ln>
            <a:solidFill>
              <a:srgbClr val="00627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281778" y="1827410"/>
            <a:ext cx="4200402" cy="879213"/>
            <a:chOff x="1245265" y="1827568"/>
            <a:chExt cx="4200402" cy="879213"/>
          </a:xfrm>
        </p:grpSpPr>
        <p:sp>
          <p:nvSpPr>
            <p:cNvPr id="6" name="Freeform 6"/>
            <p:cNvSpPr/>
            <p:nvPr/>
          </p:nvSpPr>
          <p:spPr bwMode="auto">
            <a:xfrm>
              <a:off x="1245265" y="1827568"/>
              <a:ext cx="4200402" cy="150812"/>
            </a:xfrm>
            <a:custGeom>
              <a:avLst/>
              <a:gdLst>
                <a:gd name="T0" fmla="*/ 285 w 4236"/>
                <a:gd name="T1" fmla="*/ 0 h 186"/>
                <a:gd name="T2" fmla="*/ 3967 w 4236"/>
                <a:gd name="T3" fmla="*/ 0 h 186"/>
                <a:gd name="T4" fmla="*/ 4236 w 4236"/>
                <a:gd name="T5" fmla="*/ 186 h 186"/>
                <a:gd name="T6" fmla="*/ 0 w 4236"/>
                <a:gd name="T7" fmla="*/ 186 h 186"/>
                <a:gd name="T8" fmla="*/ 285 w 4236"/>
                <a:gd name="T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36" h="186">
                  <a:moveTo>
                    <a:pt x="285" y="0"/>
                  </a:moveTo>
                  <a:lnTo>
                    <a:pt x="3967" y="0"/>
                  </a:lnTo>
                  <a:lnTo>
                    <a:pt x="4236" y="186"/>
                  </a:lnTo>
                  <a:lnTo>
                    <a:pt x="0" y="186"/>
                  </a:lnTo>
                  <a:lnTo>
                    <a:pt x="285" y="0"/>
                  </a:lnTo>
                  <a:close/>
                </a:path>
              </a:pathLst>
            </a:custGeom>
            <a:solidFill>
              <a:srgbClr val="4146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1525808" y="1827568"/>
              <a:ext cx="3652018" cy="879213"/>
            </a:xfrm>
            <a:custGeom>
              <a:avLst/>
              <a:gdLst>
                <a:gd name="T0" fmla="*/ 0 w 3682"/>
                <a:gd name="T1" fmla="*/ 0 h 786"/>
                <a:gd name="T2" fmla="*/ 3682 w 3682"/>
                <a:gd name="T3" fmla="*/ 0 h 786"/>
                <a:gd name="T4" fmla="*/ 3682 w 3682"/>
                <a:gd name="T5" fmla="*/ 637 h 786"/>
                <a:gd name="T6" fmla="*/ 1823 w 3682"/>
                <a:gd name="T7" fmla="*/ 786 h 786"/>
                <a:gd name="T8" fmla="*/ 0 w 3682"/>
                <a:gd name="T9" fmla="*/ 637 h 786"/>
                <a:gd name="T10" fmla="*/ 0 w 3682"/>
                <a:gd name="T11" fmla="*/ 0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82" h="786">
                  <a:moveTo>
                    <a:pt x="0" y="0"/>
                  </a:moveTo>
                  <a:lnTo>
                    <a:pt x="3682" y="0"/>
                  </a:lnTo>
                  <a:lnTo>
                    <a:pt x="3682" y="637"/>
                  </a:lnTo>
                  <a:lnTo>
                    <a:pt x="1823" y="786"/>
                  </a:lnTo>
                  <a:lnTo>
                    <a:pt x="0" y="6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27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045032" y="1929177"/>
              <a:ext cx="264687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FEFEF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酒与污水定律</a:t>
              </a:r>
              <a:endParaRPr lang="zh-CN" altLang="en-US" sz="3200" b="1" dirty="0">
                <a:solidFill>
                  <a:srgbClr val="FEFEF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9" name="TextBox 10"/>
          <p:cNvSpPr txBox="1"/>
          <p:nvPr/>
        </p:nvSpPr>
        <p:spPr>
          <a:xfrm>
            <a:off x="1296089" y="2790306"/>
            <a:ext cx="451683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把一勺酒倒进一桶污水中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你得到的是一桶污水，如果把一勺污水倒进桶酒中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你得到的还是一桶污水。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570221" y="477422"/>
            <a:ext cx="3051558" cy="616319"/>
            <a:chOff x="1819378" y="1695450"/>
            <a:chExt cx="3515609" cy="568545"/>
          </a:xfrm>
        </p:grpSpPr>
        <p:sp>
          <p:nvSpPr>
            <p:cNvPr id="11" name="矩形: 圆角 10"/>
            <p:cNvSpPr/>
            <p:nvPr/>
          </p:nvSpPr>
          <p:spPr>
            <a:xfrm>
              <a:off x="1819378" y="1695450"/>
              <a:ext cx="3515609" cy="538068"/>
            </a:xfrm>
            <a:prstGeom prst="roundRect">
              <a:avLst>
                <a:gd name="adj" fmla="val 50000"/>
              </a:avLst>
            </a:prstGeom>
            <a:solidFill>
              <a:srgbClr val="00627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159723" y="1724549"/>
              <a:ext cx="2806789" cy="5394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十八定律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flipV="1">
            <a:off x="3868425" y="723730"/>
            <a:ext cx="554086" cy="140969"/>
            <a:chOff x="3322970" y="723730"/>
            <a:chExt cx="1099541" cy="279742"/>
          </a:xfrm>
        </p:grpSpPr>
        <p:sp>
          <p:nvSpPr>
            <p:cNvPr id="14" name="椭圆 13"/>
            <p:cNvSpPr/>
            <p:nvPr/>
          </p:nvSpPr>
          <p:spPr>
            <a:xfrm flipV="1">
              <a:off x="41427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flipV="1">
              <a:off x="37328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 flipV="1">
              <a:off x="3322970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flipV="1">
            <a:off x="7769489" y="698577"/>
            <a:ext cx="554086" cy="140969"/>
            <a:chOff x="3322970" y="723730"/>
            <a:chExt cx="1099541" cy="279742"/>
          </a:xfrm>
        </p:grpSpPr>
        <p:sp>
          <p:nvSpPr>
            <p:cNvPr id="18" name="椭圆 17"/>
            <p:cNvSpPr/>
            <p:nvPr/>
          </p:nvSpPr>
          <p:spPr>
            <a:xfrm flipV="1">
              <a:off x="41427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flipV="1">
              <a:off x="37328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flipV="1">
              <a:off x="3322970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56513" y="4797069"/>
            <a:ext cx="1146779" cy="1134248"/>
            <a:chOff x="1452403" y="1832669"/>
            <a:chExt cx="2741668" cy="2711710"/>
          </a:xfrm>
        </p:grpSpPr>
        <p:grpSp>
          <p:nvGrpSpPr>
            <p:cNvPr id="22" name="组合 21"/>
            <p:cNvGrpSpPr/>
            <p:nvPr/>
          </p:nvGrpSpPr>
          <p:grpSpPr>
            <a:xfrm>
              <a:off x="1452403" y="1832669"/>
              <a:ext cx="2707454" cy="2711710"/>
              <a:chOff x="1393278" y="1580877"/>
              <a:chExt cx="2707454" cy="2711710"/>
            </a:xfrm>
          </p:grpSpPr>
          <p:sp>
            <p:nvSpPr>
              <p:cNvPr id="24" name="Oval 5"/>
              <p:cNvSpPr>
                <a:spLocks noChangeArrowheads="1"/>
              </p:cNvSpPr>
              <p:nvPr/>
            </p:nvSpPr>
            <p:spPr bwMode="auto">
              <a:xfrm>
                <a:off x="1393278" y="1580877"/>
                <a:ext cx="2707454" cy="2711710"/>
              </a:xfrm>
              <a:prstGeom prst="ellipse">
                <a:avLst/>
              </a:prstGeom>
              <a:solidFill>
                <a:srgbClr val="006272"/>
              </a:solidFill>
              <a:ln w="38100" cap="flat">
                <a:solidFill>
                  <a:schemeClr val="bg2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5" name="Oval 6"/>
              <p:cNvSpPr>
                <a:spLocks noChangeArrowheads="1"/>
              </p:cNvSpPr>
              <p:nvPr/>
            </p:nvSpPr>
            <p:spPr bwMode="auto">
              <a:xfrm>
                <a:off x="1474163" y="1661762"/>
                <a:ext cx="2545689" cy="2549944"/>
              </a:xfrm>
              <a:prstGeom prst="ellipse">
                <a:avLst/>
              </a:prstGeom>
              <a:noFill/>
              <a:ln w="3175" cap="flat">
                <a:solidFill>
                  <a:srgbClr val="FEFEFE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1486617" y="2415913"/>
              <a:ext cx="2707454" cy="1545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dirty="0">
                  <a:solidFill>
                    <a:srgbClr val="FBFBF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启迪</a:t>
              </a:r>
              <a:endParaRPr lang="zh-CN" altLang="en-US" sz="3600" dirty="0">
                <a:solidFill>
                  <a:srgbClr val="FBFBF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6" name="TextBox 6"/>
          <p:cNvSpPr txBox="1"/>
          <p:nvPr/>
        </p:nvSpPr>
        <p:spPr>
          <a:xfrm>
            <a:off x="2056243" y="4718040"/>
            <a:ext cx="423635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200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6272"/>
                </a:solidFill>
                <a:latin typeface="+mn-lt"/>
                <a:ea typeface="+mn-ea"/>
                <a:cs typeface="+mn-ea"/>
                <a:sym typeface="+mn-lt"/>
              </a:rPr>
              <a:t>一个正直能干的人进入</a:t>
            </a:r>
            <a:r>
              <a:rPr lang="en-US" altLang="zh-CN" sz="1600" dirty="0">
                <a:solidFill>
                  <a:srgbClr val="006272"/>
                </a:solidFill>
                <a:latin typeface="+mn-lt"/>
                <a:ea typeface="+mn-ea"/>
                <a:cs typeface="+mn-ea"/>
                <a:sym typeface="+mn-lt"/>
              </a:rPr>
              <a:t>-</a:t>
            </a:r>
            <a:r>
              <a:rPr lang="zh-CN" altLang="en-US" sz="1600" dirty="0">
                <a:solidFill>
                  <a:srgbClr val="006272"/>
                </a:solidFill>
                <a:latin typeface="+mn-lt"/>
                <a:ea typeface="+mn-ea"/>
                <a:cs typeface="+mn-ea"/>
                <a:sym typeface="+mn-lt"/>
              </a:rPr>
              <a:t>一个混乱的部门可能会被吞没，年轻人要争取多接触一些美好的事物熏陶自己，注意防微杜渐</a:t>
            </a:r>
            <a:r>
              <a:rPr lang="en-US" altLang="zh-CN" sz="1600" dirty="0">
                <a:solidFill>
                  <a:srgbClr val="006272"/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1600" dirty="0">
                <a:solidFill>
                  <a:srgbClr val="006272"/>
                </a:solidFill>
                <a:latin typeface="+mn-lt"/>
                <a:ea typeface="+mn-ea"/>
                <a:cs typeface="+mn-ea"/>
                <a:sym typeface="+mn-lt"/>
              </a:rPr>
              <a:t>坚决摒弃丑恶的东西。</a:t>
            </a:r>
            <a:endParaRPr lang="zh-CN" altLang="en-US" sz="1600" dirty="0">
              <a:solidFill>
                <a:srgbClr val="00627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6452107" y="2589731"/>
            <a:ext cx="5002374" cy="33415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  <p:bldP spid="2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6243544" y="1873606"/>
            <a:ext cx="5156018" cy="2500859"/>
          </a:xfrm>
          <a:prstGeom prst="rect">
            <a:avLst/>
          </a:prstGeom>
          <a:noFill/>
          <a:ln>
            <a:solidFill>
              <a:srgbClr val="00627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548827" y="1722479"/>
            <a:ext cx="4200402" cy="879213"/>
            <a:chOff x="1245265" y="1827568"/>
            <a:chExt cx="4200402" cy="879213"/>
          </a:xfrm>
        </p:grpSpPr>
        <p:sp>
          <p:nvSpPr>
            <p:cNvPr id="6" name="Freeform 6"/>
            <p:cNvSpPr/>
            <p:nvPr/>
          </p:nvSpPr>
          <p:spPr bwMode="auto">
            <a:xfrm>
              <a:off x="1245265" y="1827568"/>
              <a:ext cx="4200402" cy="150812"/>
            </a:xfrm>
            <a:custGeom>
              <a:avLst/>
              <a:gdLst>
                <a:gd name="T0" fmla="*/ 285 w 4236"/>
                <a:gd name="T1" fmla="*/ 0 h 186"/>
                <a:gd name="T2" fmla="*/ 3967 w 4236"/>
                <a:gd name="T3" fmla="*/ 0 h 186"/>
                <a:gd name="T4" fmla="*/ 4236 w 4236"/>
                <a:gd name="T5" fmla="*/ 186 h 186"/>
                <a:gd name="T6" fmla="*/ 0 w 4236"/>
                <a:gd name="T7" fmla="*/ 186 h 186"/>
                <a:gd name="T8" fmla="*/ 285 w 4236"/>
                <a:gd name="T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36" h="186">
                  <a:moveTo>
                    <a:pt x="285" y="0"/>
                  </a:moveTo>
                  <a:lnTo>
                    <a:pt x="3967" y="0"/>
                  </a:lnTo>
                  <a:lnTo>
                    <a:pt x="4236" y="186"/>
                  </a:lnTo>
                  <a:lnTo>
                    <a:pt x="0" y="186"/>
                  </a:lnTo>
                  <a:lnTo>
                    <a:pt x="285" y="0"/>
                  </a:lnTo>
                  <a:close/>
                </a:path>
              </a:pathLst>
            </a:custGeom>
            <a:solidFill>
              <a:srgbClr val="4146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1525808" y="1827568"/>
              <a:ext cx="3652018" cy="879213"/>
            </a:xfrm>
            <a:custGeom>
              <a:avLst/>
              <a:gdLst>
                <a:gd name="T0" fmla="*/ 0 w 3682"/>
                <a:gd name="T1" fmla="*/ 0 h 786"/>
                <a:gd name="T2" fmla="*/ 3682 w 3682"/>
                <a:gd name="T3" fmla="*/ 0 h 786"/>
                <a:gd name="T4" fmla="*/ 3682 w 3682"/>
                <a:gd name="T5" fmla="*/ 637 h 786"/>
                <a:gd name="T6" fmla="*/ 1823 w 3682"/>
                <a:gd name="T7" fmla="*/ 786 h 786"/>
                <a:gd name="T8" fmla="*/ 0 w 3682"/>
                <a:gd name="T9" fmla="*/ 637 h 786"/>
                <a:gd name="T10" fmla="*/ 0 w 3682"/>
                <a:gd name="T11" fmla="*/ 0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82" h="786">
                  <a:moveTo>
                    <a:pt x="0" y="0"/>
                  </a:moveTo>
                  <a:lnTo>
                    <a:pt x="3682" y="0"/>
                  </a:lnTo>
                  <a:lnTo>
                    <a:pt x="3682" y="637"/>
                  </a:lnTo>
                  <a:lnTo>
                    <a:pt x="1823" y="786"/>
                  </a:lnTo>
                  <a:lnTo>
                    <a:pt x="0" y="6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27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455400" y="1929177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FEFEF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首因效应</a:t>
              </a:r>
              <a:endParaRPr lang="zh-CN" altLang="en-US" sz="3200" b="1" dirty="0">
                <a:solidFill>
                  <a:srgbClr val="FEFEF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9" name="TextBox 10"/>
          <p:cNvSpPr txBox="1"/>
          <p:nvPr/>
        </p:nvSpPr>
        <p:spPr>
          <a:xfrm>
            <a:off x="6689796" y="2767467"/>
            <a:ext cx="451683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人与人第一次交往中给人留下的印象 ，在对方的头脑中形成并占据着主导地位的效应。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570221" y="477422"/>
            <a:ext cx="3051558" cy="616319"/>
            <a:chOff x="1819378" y="1695450"/>
            <a:chExt cx="3515609" cy="568545"/>
          </a:xfrm>
        </p:grpSpPr>
        <p:sp>
          <p:nvSpPr>
            <p:cNvPr id="11" name="矩形: 圆角 10"/>
            <p:cNvSpPr/>
            <p:nvPr/>
          </p:nvSpPr>
          <p:spPr>
            <a:xfrm>
              <a:off x="1819378" y="1695450"/>
              <a:ext cx="3515609" cy="538068"/>
            </a:xfrm>
            <a:prstGeom prst="roundRect">
              <a:avLst>
                <a:gd name="adj" fmla="val 50000"/>
              </a:avLst>
            </a:prstGeom>
            <a:solidFill>
              <a:srgbClr val="00627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159723" y="1724549"/>
              <a:ext cx="2806789" cy="5394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十八定律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flipV="1">
            <a:off x="3868425" y="723730"/>
            <a:ext cx="554086" cy="140969"/>
            <a:chOff x="3322970" y="723730"/>
            <a:chExt cx="1099541" cy="279742"/>
          </a:xfrm>
        </p:grpSpPr>
        <p:sp>
          <p:nvSpPr>
            <p:cNvPr id="14" name="椭圆 13"/>
            <p:cNvSpPr/>
            <p:nvPr/>
          </p:nvSpPr>
          <p:spPr>
            <a:xfrm flipV="1">
              <a:off x="41427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flipV="1">
              <a:off x="37328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 flipV="1">
              <a:off x="3322970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flipV="1">
            <a:off x="7769489" y="698577"/>
            <a:ext cx="554086" cy="140969"/>
            <a:chOff x="3322970" y="723730"/>
            <a:chExt cx="1099541" cy="279742"/>
          </a:xfrm>
        </p:grpSpPr>
        <p:sp>
          <p:nvSpPr>
            <p:cNvPr id="18" name="椭圆 17"/>
            <p:cNvSpPr/>
            <p:nvPr/>
          </p:nvSpPr>
          <p:spPr>
            <a:xfrm flipV="1">
              <a:off x="41427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flipV="1">
              <a:off x="37328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flipV="1">
              <a:off x="3322970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123562" y="4692138"/>
            <a:ext cx="1146779" cy="1134248"/>
            <a:chOff x="1452403" y="1832669"/>
            <a:chExt cx="2741668" cy="2711710"/>
          </a:xfrm>
        </p:grpSpPr>
        <p:grpSp>
          <p:nvGrpSpPr>
            <p:cNvPr id="22" name="组合 21"/>
            <p:cNvGrpSpPr/>
            <p:nvPr/>
          </p:nvGrpSpPr>
          <p:grpSpPr>
            <a:xfrm>
              <a:off x="1452403" y="1832669"/>
              <a:ext cx="2707454" cy="2711710"/>
              <a:chOff x="1393278" y="1580877"/>
              <a:chExt cx="2707454" cy="2711710"/>
            </a:xfrm>
          </p:grpSpPr>
          <p:sp>
            <p:nvSpPr>
              <p:cNvPr id="24" name="Oval 5"/>
              <p:cNvSpPr>
                <a:spLocks noChangeArrowheads="1"/>
              </p:cNvSpPr>
              <p:nvPr/>
            </p:nvSpPr>
            <p:spPr bwMode="auto">
              <a:xfrm>
                <a:off x="1393278" y="1580877"/>
                <a:ext cx="2707454" cy="2711710"/>
              </a:xfrm>
              <a:prstGeom prst="ellipse">
                <a:avLst/>
              </a:prstGeom>
              <a:solidFill>
                <a:srgbClr val="006272"/>
              </a:solidFill>
              <a:ln w="38100" cap="flat">
                <a:solidFill>
                  <a:schemeClr val="bg2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5" name="Oval 6"/>
              <p:cNvSpPr>
                <a:spLocks noChangeArrowheads="1"/>
              </p:cNvSpPr>
              <p:nvPr/>
            </p:nvSpPr>
            <p:spPr bwMode="auto">
              <a:xfrm>
                <a:off x="1474163" y="1661762"/>
                <a:ext cx="2545689" cy="2549944"/>
              </a:xfrm>
              <a:prstGeom prst="ellipse">
                <a:avLst/>
              </a:prstGeom>
              <a:noFill/>
              <a:ln w="3175" cap="flat">
                <a:solidFill>
                  <a:srgbClr val="FEFEFE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1486617" y="2415913"/>
              <a:ext cx="2707454" cy="1545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dirty="0">
                  <a:solidFill>
                    <a:srgbClr val="FBFBF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启迪</a:t>
              </a:r>
              <a:endParaRPr lang="zh-CN" altLang="en-US" sz="3600" dirty="0">
                <a:solidFill>
                  <a:srgbClr val="FBFBF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6" name="TextBox 6"/>
          <p:cNvSpPr txBox="1"/>
          <p:nvPr/>
        </p:nvSpPr>
        <p:spPr>
          <a:xfrm>
            <a:off x="7323292" y="4613109"/>
            <a:ext cx="4236358" cy="1938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200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006272"/>
                </a:solidFill>
                <a:latin typeface="+mn-lt"/>
                <a:ea typeface="+mn-ea"/>
                <a:cs typeface="+mn-ea"/>
                <a:sym typeface="+mn-lt"/>
              </a:rPr>
              <a:t>无论面试、，见客户，都要想要自己需要呈现给别人的第一印象，这可能会给你接下来的工作带来很大收益。</a:t>
            </a:r>
            <a:endParaRPr lang="zh-CN" altLang="en-US" sz="2000" dirty="0">
              <a:solidFill>
                <a:srgbClr val="00627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684731" y="2703645"/>
            <a:ext cx="5245895" cy="33345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  <p:bldP spid="2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976495" y="1978537"/>
            <a:ext cx="5156018" cy="2500859"/>
          </a:xfrm>
          <a:prstGeom prst="rect">
            <a:avLst/>
          </a:prstGeom>
          <a:noFill/>
          <a:ln>
            <a:solidFill>
              <a:srgbClr val="00627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281778" y="1827410"/>
            <a:ext cx="4200402" cy="879213"/>
            <a:chOff x="1245265" y="1827568"/>
            <a:chExt cx="4200402" cy="879213"/>
          </a:xfrm>
        </p:grpSpPr>
        <p:sp>
          <p:nvSpPr>
            <p:cNvPr id="6" name="Freeform 6"/>
            <p:cNvSpPr/>
            <p:nvPr/>
          </p:nvSpPr>
          <p:spPr bwMode="auto">
            <a:xfrm>
              <a:off x="1245265" y="1827568"/>
              <a:ext cx="4200402" cy="150812"/>
            </a:xfrm>
            <a:custGeom>
              <a:avLst/>
              <a:gdLst>
                <a:gd name="T0" fmla="*/ 285 w 4236"/>
                <a:gd name="T1" fmla="*/ 0 h 186"/>
                <a:gd name="T2" fmla="*/ 3967 w 4236"/>
                <a:gd name="T3" fmla="*/ 0 h 186"/>
                <a:gd name="T4" fmla="*/ 4236 w 4236"/>
                <a:gd name="T5" fmla="*/ 186 h 186"/>
                <a:gd name="T6" fmla="*/ 0 w 4236"/>
                <a:gd name="T7" fmla="*/ 186 h 186"/>
                <a:gd name="T8" fmla="*/ 285 w 4236"/>
                <a:gd name="T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36" h="186">
                  <a:moveTo>
                    <a:pt x="285" y="0"/>
                  </a:moveTo>
                  <a:lnTo>
                    <a:pt x="3967" y="0"/>
                  </a:lnTo>
                  <a:lnTo>
                    <a:pt x="4236" y="186"/>
                  </a:lnTo>
                  <a:lnTo>
                    <a:pt x="0" y="186"/>
                  </a:lnTo>
                  <a:lnTo>
                    <a:pt x="285" y="0"/>
                  </a:lnTo>
                  <a:close/>
                </a:path>
              </a:pathLst>
            </a:custGeom>
            <a:solidFill>
              <a:srgbClr val="4146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1525808" y="1827568"/>
              <a:ext cx="3652018" cy="879213"/>
            </a:xfrm>
            <a:custGeom>
              <a:avLst/>
              <a:gdLst>
                <a:gd name="T0" fmla="*/ 0 w 3682"/>
                <a:gd name="T1" fmla="*/ 0 h 786"/>
                <a:gd name="T2" fmla="*/ 3682 w 3682"/>
                <a:gd name="T3" fmla="*/ 0 h 786"/>
                <a:gd name="T4" fmla="*/ 3682 w 3682"/>
                <a:gd name="T5" fmla="*/ 637 h 786"/>
                <a:gd name="T6" fmla="*/ 1823 w 3682"/>
                <a:gd name="T7" fmla="*/ 786 h 786"/>
                <a:gd name="T8" fmla="*/ 0 w 3682"/>
                <a:gd name="T9" fmla="*/ 637 h 786"/>
                <a:gd name="T10" fmla="*/ 0 w 3682"/>
                <a:gd name="T11" fmla="*/ 0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82" h="786">
                  <a:moveTo>
                    <a:pt x="0" y="0"/>
                  </a:moveTo>
                  <a:lnTo>
                    <a:pt x="3682" y="0"/>
                  </a:lnTo>
                  <a:lnTo>
                    <a:pt x="3682" y="637"/>
                  </a:lnTo>
                  <a:lnTo>
                    <a:pt x="1823" y="786"/>
                  </a:lnTo>
                  <a:lnTo>
                    <a:pt x="0" y="6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27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455401" y="1929177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FEFEF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曝光效益</a:t>
              </a:r>
              <a:endParaRPr lang="zh-CN" altLang="en-US" sz="3200" b="1" dirty="0">
                <a:solidFill>
                  <a:srgbClr val="FEFEF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9" name="TextBox 10"/>
          <p:cNvSpPr txBox="1"/>
          <p:nvPr/>
        </p:nvSpPr>
        <p:spPr>
          <a:xfrm>
            <a:off x="1296089" y="2790306"/>
            <a:ext cx="451683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对人际交往吸引力的研究发现，我们会偏好自己熟悉的事物，见到某个人的次数越多，就越觉得此人招人喜爱、令人愉快。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570221" y="477422"/>
            <a:ext cx="3051558" cy="616319"/>
            <a:chOff x="1819378" y="1695450"/>
            <a:chExt cx="3515609" cy="568545"/>
          </a:xfrm>
        </p:grpSpPr>
        <p:sp>
          <p:nvSpPr>
            <p:cNvPr id="11" name="矩形: 圆角 10"/>
            <p:cNvSpPr/>
            <p:nvPr/>
          </p:nvSpPr>
          <p:spPr>
            <a:xfrm>
              <a:off x="1819378" y="1695450"/>
              <a:ext cx="3515609" cy="538068"/>
            </a:xfrm>
            <a:prstGeom prst="roundRect">
              <a:avLst>
                <a:gd name="adj" fmla="val 50000"/>
              </a:avLst>
            </a:prstGeom>
            <a:solidFill>
              <a:srgbClr val="00627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159723" y="1724549"/>
              <a:ext cx="2806789" cy="5394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十八定律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flipV="1">
            <a:off x="3868425" y="723730"/>
            <a:ext cx="554086" cy="140969"/>
            <a:chOff x="3322970" y="723730"/>
            <a:chExt cx="1099541" cy="279742"/>
          </a:xfrm>
        </p:grpSpPr>
        <p:sp>
          <p:nvSpPr>
            <p:cNvPr id="14" name="椭圆 13"/>
            <p:cNvSpPr/>
            <p:nvPr/>
          </p:nvSpPr>
          <p:spPr>
            <a:xfrm flipV="1">
              <a:off x="41427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flipV="1">
              <a:off x="37328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 flipV="1">
              <a:off x="3322970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flipV="1">
            <a:off x="7769489" y="698577"/>
            <a:ext cx="554086" cy="140969"/>
            <a:chOff x="3322970" y="723730"/>
            <a:chExt cx="1099541" cy="279742"/>
          </a:xfrm>
        </p:grpSpPr>
        <p:sp>
          <p:nvSpPr>
            <p:cNvPr id="18" name="椭圆 17"/>
            <p:cNvSpPr/>
            <p:nvPr/>
          </p:nvSpPr>
          <p:spPr>
            <a:xfrm flipV="1">
              <a:off x="41427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flipV="1">
              <a:off x="37328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flipV="1">
              <a:off x="3322970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56513" y="4797069"/>
            <a:ext cx="1146779" cy="1134248"/>
            <a:chOff x="1452403" y="1832669"/>
            <a:chExt cx="2741668" cy="2711710"/>
          </a:xfrm>
        </p:grpSpPr>
        <p:grpSp>
          <p:nvGrpSpPr>
            <p:cNvPr id="22" name="组合 21"/>
            <p:cNvGrpSpPr/>
            <p:nvPr/>
          </p:nvGrpSpPr>
          <p:grpSpPr>
            <a:xfrm>
              <a:off x="1452403" y="1832669"/>
              <a:ext cx="2707454" cy="2711710"/>
              <a:chOff x="1393278" y="1580877"/>
              <a:chExt cx="2707454" cy="2711710"/>
            </a:xfrm>
          </p:grpSpPr>
          <p:sp>
            <p:nvSpPr>
              <p:cNvPr id="24" name="Oval 5"/>
              <p:cNvSpPr>
                <a:spLocks noChangeArrowheads="1"/>
              </p:cNvSpPr>
              <p:nvPr/>
            </p:nvSpPr>
            <p:spPr bwMode="auto">
              <a:xfrm>
                <a:off x="1393278" y="1580877"/>
                <a:ext cx="2707454" cy="2711710"/>
              </a:xfrm>
              <a:prstGeom prst="ellipse">
                <a:avLst/>
              </a:prstGeom>
              <a:solidFill>
                <a:srgbClr val="006272"/>
              </a:solidFill>
              <a:ln w="38100" cap="flat">
                <a:solidFill>
                  <a:schemeClr val="bg2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5" name="Oval 6"/>
              <p:cNvSpPr>
                <a:spLocks noChangeArrowheads="1"/>
              </p:cNvSpPr>
              <p:nvPr/>
            </p:nvSpPr>
            <p:spPr bwMode="auto">
              <a:xfrm>
                <a:off x="1474163" y="1661762"/>
                <a:ext cx="2545689" cy="2549944"/>
              </a:xfrm>
              <a:prstGeom prst="ellipse">
                <a:avLst/>
              </a:prstGeom>
              <a:noFill/>
              <a:ln w="3175" cap="flat">
                <a:solidFill>
                  <a:srgbClr val="FEFEFE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1486617" y="2415913"/>
              <a:ext cx="2707454" cy="1545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dirty="0">
                  <a:solidFill>
                    <a:srgbClr val="FBFBF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启迪</a:t>
              </a:r>
              <a:endParaRPr lang="zh-CN" altLang="en-US" sz="3600" dirty="0">
                <a:solidFill>
                  <a:srgbClr val="FBFBF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6" name="TextBox 6"/>
          <p:cNvSpPr txBox="1"/>
          <p:nvPr/>
        </p:nvSpPr>
        <p:spPr>
          <a:xfrm>
            <a:off x="2056243" y="4718040"/>
            <a:ext cx="42363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200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6272"/>
                </a:solidFill>
                <a:latin typeface="+mn-lt"/>
                <a:ea typeface="+mn-ea"/>
                <a:cs typeface="+mn-ea"/>
                <a:sym typeface="+mn-lt"/>
              </a:rPr>
              <a:t>若想增强人际吸引，就要留心提高自己在别人面前的熟悉度</a:t>
            </a:r>
            <a:r>
              <a:rPr lang="en-US" altLang="zh-CN" sz="1600" dirty="0">
                <a:solidFill>
                  <a:srgbClr val="006272"/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1600" dirty="0">
                <a:solidFill>
                  <a:srgbClr val="006272"/>
                </a:solidFill>
                <a:latin typeface="+mn-lt"/>
                <a:ea typeface="+mn-ea"/>
                <a:cs typeface="+mn-ea"/>
                <a:sym typeface="+mn-lt"/>
              </a:rPr>
              <a:t>在某人面前混个脸熟会赢得好感。</a:t>
            </a:r>
            <a:endParaRPr lang="zh-CN" altLang="en-US" sz="1600" dirty="0">
              <a:solidFill>
                <a:srgbClr val="00627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6387660" y="2513794"/>
            <a:ext cx="4787393" cy="31915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  <p:bldP spid="2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6243544" y="1873606"/>
            <a:ext cx="5156018" cy="2500859"/>
          </a:xfrm>
          <a:prstGeom prst="rect">
            <a:avLst/>
          </a:prstGeom>
          <a:noFill/>
          <a:ln>
            <a:solidFill>
              <a:srgbClr val="00627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548827" y="1722479"/>
            <a:ext cx="4200402" cy="879213"/>
            <a:chOff x="1245265" y="1827568"/>
            <a:chExt cx="4200402" cy="879213"/>
          </a:xfrm>
        </p:grpSpPr>
        <p:sp>
          <p:nvSpPr>
            <p:cNvPr id="6" name="Freeform 6"/>
            <p:cNvSpPr/>
            <p:nvPr/>
          </p:nvSpPr>
          <p:spPr bwMode="auto">
            <a:xfrm>
              <a:off x="1245265" y="1827568"/>
              <a:ext cx="4200402" cy="150812"/>
            </a:xfrm>
            <a:custGeom>
              <a:avLst/>
              <a:gdLst>
                <a:gd name="T0" fmla="*/ 285 w 4236"/>
                <a:gd name="T1" fmla="*/ 0 h 186"/>
                <a:gd name="T2" fmla="*/ 3967 w 4236"/>
                <a:gd name="T3" fmla="*/ 0 h 186"/>
                <a:gd name="T4" fmla="*/ 4236 w 4236"/>
                <a:gd name="T5" fmla="*/ 186 h 186"/>
                <a:gd name="T6" fmla="*/ 0 w 4236"/>
                <a:gd name="T7" fmla="*/ 186 h 186"/>
                <a:gd name="T8" fmla="*/ 285 w 4236"/>
                <a:gd name="T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36" h="186">
                  <a:moveTo>
                    <a:pt x="285" y="0"/>
                  </a:moveTo>
                  <a:lnTo>
                    <a:pt x="3967" y="0"/>
                  </a:lnTo>
                  <a:lnTo>
                    <a:pt x="4236" y="186"/>
                  </a:lnTo>
                  <a:lnTo>
                    <a:pt x="0" y="186"/>
                  </a:lnTo>
                  <a:lnTo>
                    <a:pt x="285" y="0"/>
                  </a:lnTo>
                  <a:close/>
                </a:path>
              </a:pathLst>
            </a:custGeom>
            <a:solidFill>
              <a:srgbClr val="4146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1525808" y="1827568"/>
              <a:ext cx="3652018" cy="879213"/>
            </a:xfrm>
            <a:custGeom>
              <a:avLst/>
              <a:gdLst>
                <a:gd name="T0" fmla="*/ 0 w 3682"/>
                <a:gd name="T1" fmla="*/ 0 h 786"/>
                <a:gd name="T2" fmla="*/ 3682 w 3682"/>
                <a:gd name="T3" fmla="*/ 0 h 786"/>
                <a:gd name="T4" fmla="*/ 3682 w 3682"/>
                <a:gd name="T5" fmla="*/ 637 h 786"/>
                <a:gd name="T6" fmla="*/ 1823 w 3682"/>
                <a:gd name="T7" fmla="*/ 786 h 786"/>
                <a:gd name="T8" fmla="*/ 0 w 3682"/>
                <a:gd name="T9" fmla="*/ 637 h 786"/>
                <a:gd name="T10" fmla="*/ 0 w 3682"/>
                <a:gd name="T11" fmla="*/ 0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82" h="786">
                  <a:moveTo>
                    <a:pt x="0" y="0"/>
                  </a:moveTo>
                  <a:lnTo>
                    <a:pt x="3682" y="0"/>
                  </a:lnTo>
                  <a:lnTo>
                    <a:pt x="3682" y="637"/>
                  </a:lnTo>
                  <a:lnTo>
                    <a:pt x="1823" y="786"/>
                  </a:lnTo>
                  <a:lnTo>
                    <a:pt x="0" y="6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27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455400" y="1929177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FEFEF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南风效应</a:t>
              </a:r>
              <a:endParaRPr lang="zh-CN" altLang="en-US" sz="3200" b="1" dirty="0">
                <a:solidFill>
                  <a:srgbClr val="FEFEF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9" name="TextBox 10"/>
          <p:cNvSpPr txBox="1"/>
          <p:nvPr/>
        </p:nvSpPr>
        <p:spPr>
          <a:xfrm>
            <a:off x="6403341" y="2601692"/>
            <a:ext cx="48364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也叫“温暖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"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法则，源于则法国寓言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: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北风和南风比威力，看谁可以把行人身上的大衣脱掉。北风刮得寒冷刺骨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行人把大衣裹得更紧。南风徐徐吹动，行人越来越热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继而脱掉大衣。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570221" y="477422"/>
            <a:ext cx="3051558" cy="616319"/>
            <a:chOff x="1819378" y="1695450"/>
            <a:chExt cx="3515609" cy="568545"/>
          </a:xfrm>
        </p:grpSpPr>
        <p:sp>
          <p:nvSpPr>
            <p:cNvPr id="11" name="矩形: 圆角 10"/>
            <p:cNvSpPr/>
            <p:nvPr/>
          </p:nvSpPr>
          <p:spPr>
            <a:xfrm>
              <a:off x="1819378" y="1695450"/>
              <a:ext cx="3515609" cy="538068"/>
            </a:xfrm>
            <a:prstGeom prst="roundRect">
              <a:avLst>
                <a:gd name="adj" fmla="val 50000"/>
              </a:avLst>
            </a:prstGeom>
            <a:solidFill>
              <a:srgbClr val="00627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159723" y="1724549"/>
              <a:ext cx="2806789" cy="5394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十八定律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flipV="1">
            <a:off x="3868425" y="723730"/>
            <a:ext cx="554086" cy="140969"/>
            <a:chOff x="3322970" y="723730"/>
            <a:chExt cx="1099541" cy="279742"/>
          </a:xfrm>
        </p:grpSpPr>
        <p:sp>
          <p:nvSpPr>
            <p:cNvPr id="14" name="椭圆 13"/>
            <p:cNvSpPr/>
            <p:nvPr/>
          </p:nvSpPr>
          <p:spPr>
            <a:xfrm flipV="1">
              <a:off x="41427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flipV="1">
              <a:off x="37328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 flipV="1">
              <a:off x="3322970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flipV="1">
            <a:off x="7769489" y="698577"/>
            <a:ext cx="554086" cy="140969"/>
            <a:chOff x="3322970" y="723730"/>
            <a:chExt cx="1099541" cy="279742"/>
          </a:xfrm>
        </p:grpSpPr>
        <p:sp>
          <p:nvSpPr>
            <p:cNvPr id="18" name="椭圆 17"/>
            <p:cNvSpPr/>
            <p:nvPr/>
          </p:nvSpPr>
          <p:spPr>
            <a:xfrm flipV="1">
              <a:off x="41427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flipV="1">
              <a:off x="37328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flipV="1">
              <a:off x="3322970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123562" y="4692138"/>
            <a:ext cx="1146779" cy="1134248"/>
            <a:chOff x="1452403" y="1832669"/>
            <a:chExt cx="2741668" cy="2711710"/>
          </a:xfrm>
        </p:grpSpPr>
        <p:grpSp>
          <p:nvGrpSpPr>
            <p:cNvPr id="22" name="组合 21"/>
            <p:cNvGrpSpPr/>
            <p:nvPr/>
          </p:nvGrpSpPr>
          <p:grpSpPr>
            <a:xfrm>
              <a:off x="1452403" y="1832669"/>
              <a:ext cx="2707454" cy="2711710"/>
              <a:chOff x="1393278" y="1580877"/>
              <a:chExt cx="2707454" cy="2711710"/>
            </a:xfrm>
          </p:grpSpPr>
          <p:sp>
            <p:nvSpPr>
              <p:cNvPr id="24" name="Oval 5"/>
              <p:cNvSpPr>
                <a:spLocks noChangeArrowheads="1"/>
              </p:cNvSpPr>
              <p:nvPr/>
            </p:nvSpPr>
            <p:spPr bwMode="auto">
              <a:xfrm>
                <a:off x="1393278" y="1580877"/>
                <a:ext cx="2707454" cy="2711710"/>
              </a:xfrm>
              <a:prstGeom prst="ellipse">
                <a:avLst/>
              </a:prstGeom>
              <a:solidFill>
                <a:srgbClr val="006272"/>
              </a:solidFill>
              <a:ln w="38100" cap="flat">
                <a:solidFill>
                  <a:schemeClr val="bg2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5" name="Oval 6"/>
              <p:cNvSpPr>
                <a:spLocks noChangeArrowheads="1"/>
              </p:cNvSpPr>
              <p:nvPr/>
            </p:nvSpPr>
            <p:spPr bwMode="auto">
              <a:xfrm>
                <a:off x="1474163" y="1661762"/>
                <a:ext cx="2545689" cy="2549944"/>
              </a:xfrm>
              <a:prstGeom prst="ellipse">
                <a:avLst/>
              </a:prstGeom>
              <a:noFill/>
              <a:ln w="3175" cap="flat">
                <a:solidFill>
                  <a:srgbClr val="FEFEFE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1486617" y="2415913"/>
              <a:ext cx="2707454" cy="1545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dirty="0">
                  <a:solidFill>
                    <a:srgbClr val="FBFBF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启迪</a:t>
              </a:r>
              <a:endParaRPr lang="zh-CN" altLang="en-US" sz="3600" dirty="0">
                <a:solidFill>
                  <a:srgbClr val="FBFBF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6" name="TextBox 6"/>
          <p:cNvSpPr txBox="1"/>
          <p:nvPr/>
        </p:nvSpPr>
        <p:spPr>
          <a:xfrm>
            <a:off x="7323292" y="4613109"/>
            <a:ext cx="4236358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200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006272"/>
                </a:solidFill>
                <a:latin typeface="+mn-lt"/>
                <a:ea typeface="+mn-ea"/>
                <a:cs typeface="+mn-ea"/>
                <a:sym typeface="+mn-lt"/>
              </a:rPr>
              <a:t>在处理人与人之间关系时，</a:t>
            </a:r>
            <a:r>
              <a:rPr lang="en-US" altLang="zh-CN" sz="1800" dirty="0">
                <a:solidFill>
                  <a:srgbClr val="006272"/>
                </a:solidFill>
                <a:latin typeface="+mn-lt"/>
                <a:ea typeface="+mn-ea"/>
                <a:cs typeface="+mn-ea"/>
                <a:sym typeface="+mn-lt"/>
              </a:rPr>
              <a:t>"</a:t>
            </a:r>
            <a:r>
              <a:rPr lang="zh-CN" altLang="en-US" sz="1800" dirty="0">
                <a:solidFill>
                  <a:srgbClr val="006272"/>
                </a:solidFill>
                <a:latin typeface="+mn-lt"/>
                <a:ea typeface="+mn-ea"/>
                <a:cs typeface="+mn-ea"/>
                <a:sym typeface="+mn-lt"/>
              </a:rPr>
              <a:t>温暧胜于严寒”。要特别注意讲究方法，平心静气地好好谈谈</a:t>
            </a:r>
            <a:r>
              <a:rPr lang="en-US" altLang="zh-CN" sz="1800" dirty="0">
                <a:solidFill>
                  <a:srgbClr val="006272"/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1800" dirty="0">
                <a:solidFill>
                  <a:srgbClr val="006272"/>
                </a:solidFill>
                <a:latin typeface="+mn-lt"/>
                <a:ea typeface="+mn-ea"/>
                <a:cs typeface="+mn-ea"/>
                <a:sym typeface="+mn-lt"/>
              </a:rPr>
              <a:t>往往能化干戈为玉帛。</a:t>
            </a:r>
            <a:endParaRPr lang="zh-CN" altLang="en-US" sz="1800" dirty="0">
              <a:solidFill>
                <a:srgbClr val="00627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807748" y="2331023"/>
            <a:ext cx="5156017" cy="3437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  <p:bldP spid="2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976495" y="1978537"/>
            <a:ext cx="5156018" cy="2500859"/>
          </a:xfrm>
          <a:prstGeom prst="rect">
            <a:avLst/>
          </a:prstGeom>
          <a:noFill/>
          <a:ln>
            <a:solidFill>
              <a:srgbClr val="00627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281778" y="1827410"/>
            <a:ext cx="4200402" cy="879213"/>
            <a:chOff x="1245265" y="1827568"/>
            <a:chExt cx="4200402" cy="879213"/>
          </a:xfrm>
        </p:grpSpPr>
        <p:sp>
          <p:nvSpPr>
            <p:cNvPr id="6" name="Freeform 6"/>
            <p:cNvSpPr/>
            <p:nvPr/>
          </p:nvSpPr>
          <p:spPr bwMode="auto">
            <a:xfrm>
              <a:off x="1245265" y="1827568"/>
              <a:ext cx="4200402" cy="150812"/>
            </a:xfrm>
            <a:custGeom>
              <a:avLst/>
              <a:gdLst>
                <a:gd name="T0" fmla="*/ 285 w 4236"/>
                <a:gd name="T1" fmla="*/ 0 h 186"/>
                <a:gd name="T2" fmla="*/ 3967 w 4236"/>
                <a:gd name="T3" fmla="*/ 0 h 186"/>
                <a:gd name="T4" fmla="*/ 4236 w 4236"/>
                <a:gd name="T5" fmla="*/ 186 h 186"/>
                <a:gd name="T6" fmla="*/ 0 w 4236"/>
                <a:gd name="T7" fmla="*/ 186 h 186"/>
                <a:gd name="T8" fmla="*/ 285 w 4236"/>
                <a:gd name="T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36" h="186">
                  <a:moveTo>
                    <a:pt x="285" y="0"/>
                  </a:moveTo>
                  <a:lnTo>
                    <a:pt x="3967" y="0"/>
                  </a:lnTo>
                  <a:lnTo>
                    <a:pt x="4236" y="186"/>
                  </a:lnTo>
                  <a:lnTo>
                    <a:pt x="0" y="186"/>
                  </a:lnTo>
                  <a:lnTo>
                    <a:pt x="285" y="0"/>
                  </a:lnTo>
                  <a:close/>
                </a:path>
              </a:pathLst>
            </a:custGeom>
            <a:solidFill>
              <a:srgbClr val="4146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1525808" y="1827568"/>
              <a:ext cx="3652018" cy="879213"/>
            </a:xfrm>
            <a:custGeom>
              <a:avLst/>
              <a:gdLst>
                <a:gd name="T0" fmla="*/ 0 w 3682"/>
                <a:gd name="T1" fmla="*/ 0 h 786"/>
                <a:gd name="T2" fmla="*/ 3682 w 3682"/>
                <a:gd name="T3" fmla="*/ 0 h 786"/>
                <a:gd name="T4" fmla="*/ 3682 w 3682"/>
                <a:gd name="T5" fmla="*/ 637 h 786"/>
                <a:gd name="T6" fmla="*/ 1823 w 3682"/>
                <a:gd name="T7" fmla="*/ 786 h 786"/>
                <a:gd name="T8" fmla="*/ 0 w 3682"/>
                <a:gd name="T9" fmla="*/ 637 h 786"/>
                <a:gd name="T10" fmla="*/ 0 w 3682"/>
                <a:gd name="T11" fmla="*/ 0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82" h="786">
                  <a:moveTo>
                    <a:pt x="0" y="0"/>
                  </a:moveTo>
                  <a:lnTo>
                    <a:pt x="3682" y="0"/>
                  </a:lnTo>
                  <a:lnTo>
                    <a:pt x="3682" y="637"/>
                  </a:lnTo>
                  <a:lnTo>
                    <a:pt x="1823" y="786"/>
                  </a:lnTo>
                  <a:lnTo>
                    <a:pt x="0" y="6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27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250217" y="1929177"/>
              <a:ext cx="223651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FEFEF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三明治效应</a:t>
              </a:r>
              <a:endParaRPr lang="zh-CN" altLang="en-US" sz="3200" b="1" dirty="0">
                <a:solidFill>
                  <a:srgbClr val="FEFEF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9" name="TextBox 10"/>
          <p:cNvSpPr txBox="1"/>
          <p:nvPr/>
        </p:nvSpPr>
        <p:spPr>
          <a:xfrm>
            <a:off x="1281778" y="2956353"/>
            <a:ext cx="451683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批评心理学中，把批评的内容夹在两个表扬之中，会使受批评者愉快地接受批评。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570221" y="477422"/>
            <a:ext cx="3051558" cy="616319"/>
            <a:chOff x="1819378" y="1695450"/>
            <a:chExt cx="3515609" cy="568545"/>
          </a:xfrm>
        </p:grpSpPr>
        <p:sp>
          <p:nvSpPr>
            <p:cNvPr id="11" name="矩形: 圆角 10"/>
            <p:cNvSpPr/>
            <p:nvPr/>
          </p:nvSpPr>
          <p:spPr>
            <a:xfrm>
              <a:off x="1819378" y="1695450"/>
              <a:ext cx="3515609" cy="538068"/>
            </a:xfrm>
            <a:prstGeom prst="roundRect">
              <a:avLst>
                <a:gd name="adj" fmla="val 50000"/>
              </a:avLst>
            </a:prstGeom>
            <a:solidFill>
              <a:srgbClr val="00627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159723" y="1724549"/>
              <a:ext cx="2806789" cy="5394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十八定律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flipV="1">
            <a:off x="3868425" y="723730"/>
            <a:ext cx="554086" cy="140969"/>
            <a:chOff x="3322970" y="723730"/>
            <a:chExt cx="1099541" cy="279742"/>
          </a:xfrm>
        </p:grpSpPr>
        <p:sp>
          <p:nvSpPr>
            <p:cNvPr id="14" name="椭圆 13"/>
            <p:cNvSpPr/>
            <p:nvPr/>
          </p:nvSpPr>
          <p:spPr>
            <a:xfrm flipV="1">
              <a:off x="41427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flipV="1">
              <a:off x="37328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 flipV="1">
              <a:off x="3322970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flipV="1">
            <a:off x="7769489" y="698577"/>
            <a:ext cx="554086" cy="140969"/>
            <a:chOff x="3322970" y="723730"/>
            <a:chExt cx="1099541" cy="279742"/>
          </a:xfrm>
        </p:grpSpPr>
        <p:sp>
          <p:nvSpPr>
            <p:cNvPr id="18" name="椭圆 17"/>
            <p:cNvSpPr/>
            <p:nvPr/>
          </p:nvSpPr>
          <p:spPr>
            <a:xfrm flipV="1">
              <a:off x="41427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flipV="1">
              <a:off x="37328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flipV="1">
              <a:off x="3322970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56513" y="4797069"/>
            <a:ext cx="1146779" cy="1134248"/>
            <a:chOff x="1452403" y="1832669"/>
            <a:chExt cx="2741668" cy="2711710"/>
          </a:xfrm>
        </p:grpSpPr>
        <p:grpSp>
          <p:nvGrpSpPr>
            <p:cNvPr id="22" name="组合 21"/>
            <p:cNvGrpSpPr/>
            <p:nvPr/>
          </p:nvGrpSpPr>
          <p:grpSpPr>
            <a:xfrm>
              <a:off x="1452403" y="1832669"/>
              <a:ext cx="2707454" cy="2711710"/>
              <a:chOff x="1393278" y="1580877"/>
              <a:chExt cx="2707454" cy="2711710"/>
            </a:xfrm>
          </p:grpSpPr>
          <p:sp>
            <p:nvSpPr>
              <p:cNvPr id="24" name="Oval 5"/>
              <p:cNvSpPr>
                <a:spLocks noChangeArrowheads="1"/>
              </p:cNvSpPr>
              <p:nvPr/>
            </p:nvSpPr>
            <p:spPr bwMode="auto">
              <a:xfrm>
                <a:off x="1393278" y="1580877"/>
                <a:ext cx="2707454" cy="2711710"/>
              </a:xfrm>
              <a:prstGeom prst="ellipse">
                <a:avLst/>
              </a:prstGeom>
              <a:solidFill>
                <a:srgbClr val="006272"/>
              </a:solidFill>
              <a:ln w="38100" cap="flat">
                <a:solidFill>
                  <a:schemeClr val="bg2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5" name="Oval 6"/>
              <p:cNvSpPr>
                <a:spLocks noChangeArrowheads="1"/>
              </p:cNvSpPr>
              <p:nvPr/>
            </p:nvSpPr>
            <p:spPr bwMode="auto">
              <a:xfrm>
                <a:off x="1474163" y="1661762"/>
                <a:ext cx="2545689" cy="2549944"/>
              </a:xfrm>
              <a:prstGeom prst="ellipse">
                <a:avLst/>
              </a:prstGeom>
              <a:noFill/>
              <a:ln w="3175" cap="flat">
                <a:solidFill>
                  <a:srgbClr val="FEFEFE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1486617" y="2415913"/>
              <a:ext cx="2707454" cy="1545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dirty="0">
                  <a:solidFill>
                    <a:srgbClr val="FBFBF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启迪</a:t>
              </a:r>
              <a:endParaRPr lang="zh-CN" altLang="en-US" sz="3600" dirty="0">
                <a:solidFill>
                  <a:srgbClr val="FBFBF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6" name="TextBox 6"/>
          <p:cNvSpPr txBox="1"/>
          <p:nvPr/>
        </p:nvSpPr>
        <p:spPr>
          <a:xfrm>
            <a:off x="2056243" y="4718040"/>
            <a:ext cx="42363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200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6272"/>
                </a:solidFill>
                <a:latin typeface="+mn-lt"/>
                <a:ea typeface="+mn-ea"/>
                <a:cs typeface="+mn-ea"/>
                <a:sym typeface="+mn-lt"/>
              </a:rPr>
              <a:t>在建议和批评的同时，不忘认同、赏识、肯定、关爱对方，可以使接受批评者积极地接受批评，并改正自己的不足方面。</a:t>
            </a:r>
            <a:endParaRPr lang="zh-CN" altLang="en-US" sz="1600" dirty="0">
              <a:solidFill>
                <a:srgbClr val="00627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6525892" y="2677411"/>
            <a:ext cx="4809595" cy="32063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  <p:bldP spid="2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6243544" y="1873606"/>
            <a:ext cx="5156018" cy="2500859"/>
          </a:xfrm>
          <a:prstGeom prst="rect">
            <a:avLst/>
          </a:prstGeom>
          <a:noFill/>
          <a:ln>
            <a:solidFill>
              <a:srgbClr val="00627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548827" y="1722479"/>
            <a:ext cx="4200402" cy="879213"/>
            <a:chOff x="1245265" y="1827568"/>
            <a:chExt cx="4200402" cy="879213"/>
          </a:xfrm>
        </p:grpSpPr>
        <p:sp>
          <p:nvSpPr>
            <p:cNvPr id="6" name="Freeform 6"/>
            <p:cNvSpPr/>
            <p:nvPr/>
          </p:nvSpPr>
          <p:spPr bwMode="auto">
            <a:xfrm>
              <a:off x="1245265" y="1827568"/>
              <a:ext cx="4200402" cy="150812"/>
            </a:xfrm>
            <a:custGeom>
              <a:avLst/>
              <a:gdLst>
                <a:gd name="T0" fmla="*/ 285 w 4236"/>
                <a:gd name="T1" fmla="*/ 0 h 186"/>
                <a:gd name="T2" fmla="*/ 3967 w 4236"/>
                <a:gd name="T3" fmla="*/ 0 h 186"/>
                <a:gd name="T4" fmla="*/ 4236 w 4236"/>
                <a:gd name="T5" fmla="*/ 186 h 186"/>
                <a:gd name="T6" fmla="*/ 0 w 4236"/>
                <a:gd name="T7" fmla="*/ 186 h 186"/>
                <a:gd name="T8" fmla="*/ 285 w 4236"/>
                <a:gd name="T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36" h="186">
                  <a:moveTo>
                    <a:pt x="285" y="0"/>
                  </a:moveTo>
                  <a:lnTo>
                    <a:pt x="3967" y="0"/>
                  </a:lnTo>
                  <a:lnTo>
                    <a:pt x="4236" y="186"/>
                  </a:lnTo>
                  <a:lnTo>
                    <a:pt x="0" y="186"/>
                  </a:lnTo>
                  <a:lnTo>
                    <a:pt x="285" y="0"/>
                  </a:lnTo>
                  <a:close/>
                </a:path>
              </a:pathLst>
            </a:custGeom>
            <a:solidFill>
              <a:srgbClr val="4146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1525808" y="1827568"/>
              <a:ext cx="3652018" cy="879213"/>
            </a:xfrm>
            <a:custGeom>
              <a:avLst/>
              <a:gdLst>
                <a:gd name="T0" fmla="*/ 0 w 3682"/>
                <a:gd name="T1" fmla="*/ 0 h 786"/>
                <a:gd name="T2" fmla="*/ 3682 w 3682"/>
                <a:gd name="T3" fmla="*/ 0 h 786"/>
                <a:gd name="T4" fmla="*/ 3682 w 3682"/>
                <a:gd name="T5" fmla="*/ 637 h 786"/>
                <a:gd name="T6" fmla="*/ 1823 w 3682"/>
                <a:gd name="T7" fmla="*/ 786 h 786"/>
                <a:gd name="T8" fmla="*/ 0 w 3682"/>
                <a:gd name="T9" fmla="*/ 637 h 786"/>
                <a:gd name="T10" fmla="*/ 0 w 3682"/>
                <a:gd name="T11" fmla="*/ 0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82" h="786">
                  <a:moveTo>
                    <a:pt x="0" y="0"/>
                  </a:moveTo>
                  <a:lnTo>
                    <a:pt x="3682" y="0"/>
                  </a:lnTo>
                  <a:lnTo>
                    <a:pt x="3682" y="637"/>
                  </a:lnTo>
                  <a:lnTo>
                    <a:pt x="1823" y="786"/>
                  </a:lnTo>
                  <a:lnTo>
                    <a:pt x="0" y="6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27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250216" y="1929177"/>
              <a:ext cx="223651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FEFEF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登门槛效应</a:t>
              </a:r>
              <a:endParaRPr lang="zh-CN" altLang="en-US" sz="3200" b="1" dirty="0">
                <a:solidFill>
                  <a:srgbClr val="FEFEF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9" name="TextBox 10"/>
          <p:cNvSpPr txBox="1"/>
          <p:nvPr/>
        </p:nvSpPr>
        <p:spPr>
          <a:xfrm>
            <a:off x="6443897" y="2787112"/>
            <a:ext cx="48364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要让他人接受很难的要求时，最好先让他接受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-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一个小一点的要求，这样他就比较容易接受更高的要求。这种心理现象叫做“登门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槛效应”。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570221" y="477422"/>
            <a:ext cx="3051558" cy="616319"/>
            <a:chOff x="1819378" y="1695450"/>
            <a:chExt cx="3515609" cy="568545"/>
          </a:xfrm>
        </p:grpSpPr>
        <p:sp>
          <p:nvSpPr>
            <p:cNvPr id="11" name="矩形: 圆角 10"/>
            <p:cNvSpPr/>
            <p:nvPr/>
          </p:nvSpPr>
          <p:spPr>
            <a:xfrm>
              <a:off x="1819378" y="1695450"/>
              <a:ext cx="3515609" cy="538068"/>
            </a:xfrm>
            <a:prstGeom prst="roundRect">
              <a:avLst>
                <a:gd name="adj" fmla="val 50000"/>
              </a:avLst>
            </a:prstGeom>
            <a:solidFill>
              <a:srgbClr val="00627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159723" y="1724549"/>
              <a:ext cx="2806789" cy="5394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十八定律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flipV="1">
            <a:off x="3868425" y="723730"/>
            <a:ext cx="554086" cy="140969"/>
            <a:chOff x="3322970" y="723730"/>
            <a:chExt cx="1099541" cy="279742"/>
          </a:xfrm>
        </p:grpSpPr>
        <p:sp>
          <p:nvSpPr>
            <p:cNvPr id="14" name="椭圆 13"/>
            <p:cNvSpPr/>
            <p:nvPr/>
          </p:nvSpPr>
          <p:spPr>
            <a:xfrm flipV="1">
              <a:off x="41427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flipV="1">
              <a:off x="37328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 flipV="1">
              <a:off x="3322970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flipV="1">
            <a:off x="7769489" y="698577"/>
            <a:ext cx="554086" cy="140969"/>
            <a:chOff x="3322970" y="723730"/>
            <a:chExt cx="1099541" cy="279742"/>
          </a:xfrm>
        </p:grpSpPr>
        <p:sp>
          <p:nvSpPr>
            <p:cNvPr id="18" name="椭圆 17"/>
            <p:cNvSpPr/>
            <p:nvPr/>
          </p:nvSpPr>
          <p:spPr>
            <a:xfrm flipV="1">
              <a:off x="41427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flipV="1">
              <a:off x="37328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flipV="1">
              <a:off x="3322970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123562" y="4692138"/>
            <a:ext cx="1146779" cy="1134248"/>
            <a:chOff x="1452403" y="1832669"/>
            <a:chExt cx="2741668" cy="2711710"/>
          </a:xfrm>
        </p:grpSpPr>
        <p:grpSp>
          <p:nvGrpSpPr>
            <p:cNvPr id="22" name="组合 21"/>
            <p:cNvGrpSpPr/>
            <p:nvPr/>
          </p:nvGrpSpPr>
          <p:grpSpPr>
            <a:xfrm>
              <a:off x="1452403" y="1832669"/>
              <a:ext cx="2707454" cy="2711710"/>
              <a:chOff x="1393278" y="1580877"/>
              <a:chExt cx="2707454" cy="2711710"/>
            </a:xfrm>
          </p:grpSpPr>
          <p:sp>
            <p:nvSpPr>
              <p:cNvPr id="24" name="Oval 5"/>
              <p:cNvSpPr>
                <a:spLocks noChangeArrowheads="1"/>
              </p:cNvSpPr>
              <p:nvPr/>
            </p:nvSpPr>
            <p:spPr bwMode="auto">
              <a:xfrm>
                <a:off x="1393278" y="1580877"/>
                <a:ext cx="2707454" cy="2711710"/>
              </a:xfrm>
              <a:prstGeom prst="ellipse">
                <a:avLst/>
              </a:prstGeom>
              <a:solidFill>
                <a:srgbClr val="006272"/>
              </a:solidFill>
              <a:ln w="38100" cap="flat">
                <a:solidFill>
                  <a:schemeClr val="bg2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5" name="Oval 6"/>
              <p:cNvSpPr>
                <a:spLocks noChangeArrowheads="1"/>
              </p:cNvSpPr>
              <p:nvPr/>
            </p:nvSpPr>
            <p:spPr bwMode="auto">
              <a:xfrm>
                <a:off x="1474163" y="1661762"/>
                <a:ext cx="2545689" cy="2549944"/>
              </a:xfrm>
              <a:prstGeom prst="ellipse">
                <a:avLst/>
              </a:prstGeom>
              <a:noFill/>
              <a:ln w="3175" cap="flat">
                <a:solidFill>
                  <a:srgbClr val="FEFEFE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1486617" y="2415913"/>
              <a:ext cx="2707454" cy="1545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dirty="0">
                  <a:solidFill>
                    <a:srgbClr val="FBFBF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启迪</a:t>
              </a:r>
              <a:endParaRPr lang="zh-CN" altLang="en-US" sz="3600" dirty="0">
                <a:solidFill>
                  <a:srgbClr val="FBFBF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6" name="TextBox 6"/>
          <p:cNvSpPr txBox="1"/>
          <p:nvPr/>
        </p:nvSpPr>
        <p:spPr>
          <a:xfrm>
            <a:off x="7323292" y="4613109"/>
            <a:ext cx="423635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200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6272"/>
                </a:solidFill>
                <a:latin typeface="+mn-lt"/>
                <a:ea typeface="+mn-ea"/>
                <a:cs typeface="+mn-ea"/>
                <a:sym typeface="+mn-lt"/>
              </a:rPr>
              <a:t>跟别人提要求时，不要开始就提过高的要求，应先提小要求，再通过鼓励，逐步向其提出更高的要求。不过，还要注意看住自己的“门槛”， 该拒绝的时候一定要拒绝。</a:t>
            </a:r>
            <a:endParaRPr lang="zh-CN" altLang="en-US" sz="1600" dirty="0">
              <a:solidFill>
                <a:srgbClr val="00627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861451" y="2787112"/>
            <a:ext cx="5078945" cy="32074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PA-文本框 13"/>
          <p:cNvSpPr txBox="1"/>
          <p:nvPr>
            <p:custDataLst>
              <p:tags r:id="rId2"/>
            </p:custDataLst>
          </p:nvPr>
        </p:nvSpPr>
        <p:spPr>
          <a:xfrm>
            <a:off x="980812" y="2559112"/>
            <a:ext cx="2276738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dirty="0">
                <a:solidFill>
                  <a:srgbClr val="006272"/>
                </a:solidFill>
                <a:cs typeface="+mn-ea"/>
                <a:sym typeface="+mn-lt"/>
              </a:rPr>
              <a:t>目录</a:t>
            </a:r>
            <a:endParaRPr lang="zh-CN" altLang="en-US" sz="7200" dirty="0">
              <a:solidFill>
                <a:srgbClr val="006272"/>
              </a:solidFill>
              <a:cs typeface="+mn-ea"/>
              <a:sym typeface="+mn-lt"/>
            </a:endParaRPr>
          </a:p>
        </p:txBody>
      </p:sp>
      <p:sp>
        <p:nvSpPr>
          <p:cNvPr id="15" name="PA-文本框 14"/>
          <p:cNvSpPr txBox="1"/>
          <p:nvPr>
            <p:custDataLst>
              <p:tags r:id="rId3"/>
            </p:custDataLst>
          </p:nvPr>
        </p:nvSpPr>
        <p:spPr>
          <a:xfrm>
            <a:off x="980812" y="3543300"/>
            <a:ext cx="2488951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6272"/>
                </a:solidFill>
                <a:cs typeface="+mn-ea"/>
                <a:sym typeface="+mn-lt"/>
              </a:rPr>
              <a:t>CONCENTS</a:t>
            </a:r>
            <a:endParaRPr lang="zh-CN" altLang="en-US" dirty="0">
              <a:solidFill>
                <a:srgbClr val="006272"/>
              </a:solidFill>
              <a:cs typeface="+mn-ea"/>
              <a:sym typeface="+mn-lt"/>
            </a:endParaRPr>
          </a:p>
        </p:txBody>
      </p:sp>
      <p:grpSp>
        <p:nvGrpSpPr>
          <p:cNvPr id="10" name="PA-组合 9"/>
          <p:cNvGrpSpPr/>
          <p:nvPr>
            <p:custDataLst>
              <p:tags r:id="rId4"/>
            </p:custDataLst>
          </p:nvPr>
        </p:nvGrpSpPr>
        <p:grpSpPr>
          <a:xfrm>
            <a:off x="6175413" y="1823225"/>
            <a:ext cx="4930096" cy="900479"/>
            <a:chOff x="1363079" y="1591776"/>
            <a:chExt cx="4034166" cy="736838"/>
          </a:xfrm>
        </p:grpSpPr>
        <p:grpSp>
          <p:nvGrpSpPr>
            <p:cNvPr id="11" name="组合 10"/>
            <p:cNvGrpSpPr/>
            <p:nvPr/>
          </p:nvGrpSpPr>
          <p:grpSpPr>
            <a:xfrm>
              <a:off x="1363079" y="1591776"/>
              <a:ext cx="4034166" cy="736838"/>
              <a:chOff x="1077275" y="1603444"/>
              <a:chExt cx="3960826" cy="723443"/>
            </a:xfrm>
          </p:grpSpPr>
          <p:sp>
            <p:nvSpPr>
              <p:cNvPr id="16" name="PA-圆角矩形 15"/>
              <p:cNvSpPr/>
              <p:nvPr>
                <p:custDataLst>
                  <p:tags r:id="rId5"/>
                </p:custDataLst>
              </p:nvPr>
            </p:nvSpPr>
            <p:spPr>
              <a:xfrm>
                <a:off x="1525277" y="1705232"/>
                <a:ext cx="3451696" cy="528286"/>
              </a:xfrm>
              <a:prstGeom prst="roundRect">
                <a:avLst>
                  <a:gd name="adj" fmla="val 50000"/>
                </a:avLst>
              </a:pr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PA-椭圆 16"/>
              <p:cNvSpPr/>
              <p:nvPr>
                <p:custDataLst>
                  <p:tags r:id="rId6"/>
                </p:custDataLst>
              </p:nvPr>
            </p:nvSpPr>
            <p:spPr>
              <a:xfrm>
                <a:off x="1077275" y="1603444"/>
                <a:ext cx="723443" cy="723443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889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dirty="0">
                    <a:solidFill>
                      <a:srgbClr val="006272"/>
                    </a:solidFill>
                    <a:cs typeface="+mn-ea"/>
                    <a:sym typeface="+mn-lt"/>
                  </a:rPr>
                  <a:t>01</a:t>
                </a:r>
                <a:endParaRPr lang="zh-CN" altLang="en-US" sz="2800" dirty="0">
                  <a:solidFill>
                    <a:srgbClr val="00627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PA-椭圆 17"/>
              <p:cNvSpPr/>
              <p:nvPr>
                <p:custDataLst>
                  <p:tags r:id="rId7"/>
                </p:custDataLst>
              </p:nvPr>
            </p:nvSpPr>
            <p:spPr>
              <a:xfrm>
                <a:off x="4763445" y="1832047"/>
                <a:ext cx="274656" cy="274656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889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2" name="PA-文本框 11"/>
            <p:cNvSpPr txBox="1"/>
            <p:nvPr>
              <p:custDataLst>
                <p:tags r:id="rId8"/>
              </p:custDataLst>
            </p:nvPr>
          </p:nvSpPr>
          <p:spPr>
            <a:xfrm>
              <a:off x="2262101" y="1704642"/>
              <a:ext cx="2806789" cy="5288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三大法则</a:t>
              </a:r>
              <a:endPara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9" name="PA-组合 18"/>
          <p:cNvGrpSpPr/>
          <p:nvPr>
            <p:custDataLst>
              <p:tags r:id="rId9"/>
            </p:custDataLst>
          </p:nvPr>
        </p:nvGrpSpPr>
        <p:grpSpPr>
          <a:xfrm>
            <a:off x="6175413" y="2968294"/>
            <a:ext cx="4930096" cy="900479"/>
            <a:chOff x="1363079" y="1591776"/>
            <a:chExt cx="4034166" cy="736838"/>
          </a:xfrm>
        </p:grpSpPr>
        <p:grpSp>
          <p:nvGrpSpPr>
            <p:cNvPr id="20" name="组合 19"/>
            <p:cNvGrpSpPr/>
            <p:nvPr/>
          </p:nvGrpSpPr>
          <p:grpSpPr>
            <a:xfrm>
              <a:off x="1363079" y="1591776"/>
              <a:ext cx="4034166" cy="736838"/>
              <a:chOff x="1077275" y="1603444"/>
              <a:chExt cx="3960826" cy="723443"/>
            </a:xfrm>
          </p:grpSpPr>
          <p:sp>
            <p:nvSpPr>
              <p:cNvPr id="25" name="PA-圆角矩形 24"/>
              <p:cNvSpPr/>
              <p:nvPr>
                <p:custDataLst>
                  <p:tags r:id="rId10"/>
                </p:custDataLst>
              </p:nvPr>
            </p:nvSpPr>
            <p:spPr>
              <a:xfrm>
                <a:off x="1525277" y="1705232"/>
                <a:ext cx="3451696" cy="528286"/>
              </a:xfrm>
              <a:prstGeom prst="roundRect">
                <a:avLst>
                  <a:gd name="adj" fmla="val 50000"/>
                </a:avLst>
              </a:pr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PA-椭圆 25"/>
              <p:cNvSpPr/>
              <p:nvPr>
                <p:custDataLst>
                  <p:tags r:id="rId11"/>
                </p:custDataLst>
              </p:nvPr>
            </p:nvSpPr>
            <p:spPr>
              <a:xfrm>
                <a:off x="1077275" y="1603444"/>
                <a:ext cx="723443" cy="723443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889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dirty="0">
                    <a:solidFill>
                      <a:srgbClr val="006272"/>
                    </a:solidFill>
                    <a:cs typeface="+mn-ea"/>
                    <a:sym typeface="+mn-lt"/>
                  </a:rPr>
                  <a:t>02</a:t>
                </a:r>
                <a:endParaRPr lang="zh-CN" altLang="en-US" sz="2800" dirty="0">
                  <a:solidFill>
                    <a:srgbClr val="00627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PA-椭圆 26"/>
              <p:cNvSpPr/>
              <p:nvPr>
                <p:custDataLst>
                  <p:tags r:id="rId12"/>
                </p:custDataLst>
              </p:nvPr>
            </p:nvSpPr>
            <p:spPr>
              <a:xfrm>
                <a:off x="4763445" y="1832047"/>
                <a:ext cx="274656" cy="274656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889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4" name="PA-文本框 23"/>
            <p:cNvSpPr txBox="1"/>
            <p:nvPr>
              <p:custDataLst>
                <p:tags r:id="rId13"/>
              </p:custDataLst>
            </p:nvPr>
          </p:nvSpPr>
          <p:spPr>
            <a:xfrm>
              <a:off x="2262101" y="1704642"/>
              <a:ext cx="2806789" cy="5288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三大效应</a:t>
              </a:r>
              <a:endPara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8" name="PA-组合 27"/>
          <p:cNvGrpSpPr/>
          <p:nvPr>
            <p:custDataLst>
              <p:tags r:id="rId14"/>
            </p:custDataLst>
          </p:nvPr>
        </p:nvGrpSpPr>
        <p:grpSpPr>
          <a:xfrm>
            <a:off x="6175413" y="4113364"/>
            <a:ext cx="4930096" cy="900479"/>
            <a:chOff x="1363079" y="1591776"/>
            <a:chExt cx="4034166" cy="736838"/>
          </a:xfrm>
        </p:grpSpPr>
        <p:grpSp>
          <p:nvGrpSpPr>
            <p:cNvPr id="29" name="组合 28"/>
            <p:cNvGrpSpPr/>
            <p:nvPr/>
          </p:nvGrpSpPr>
          <p:grpSpPr>
            <a:xfrm>
              <a:off x="1363079" y="1591776"/>
              <a:ext cx="4034166" cy="736838"/>
              <a:chOff x="1077275" y="1603444"/>
              <a:chExt cx="3960826" cy="723443"/>
            </a:xfrm>
          </p:grpSpPr>
          <p:sp>
            <p:nvSpPr>
              <p:cNvPr id="31" name="PA-圆角矩形 30"/>
              <p:cNvSpPr/>
              <p:nvPr>
                <p:custDataLst>
                  <p:tags r:id="rId15"/>
                </p:custDataLst>
              </p:nvPr>
            </p:nvSpPr>
            <p:spPr>
              <a:xfrm>
                <a:off x="1525277" y="1705232"/>
                <a:ext cx="3451696" cy="528286"/>
              </a:xfrm>
              <a:prstGeom prst="roundRect">
                <a:avLst>
                  <a:gd name="adj" fmla="val 50000"/>
                </a:avLst>
              </a:pr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PA-椭圆 31"/>
              <p:cNvSpPr/>
              <p:nvPr>
                <p:custDataLst>
                  <p:tags r:id="rId16"/>
                </p:custDataLst>
              </p:nvPr>
            </p:nvSpPr>
            <p:spPr>
              <a:xfrm>
                <a:off x="1077275" y="1603444"/>
                <a:ext cx="723443" cy="723443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889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dirty="0">
                    <a:solidFill>
                      <a:srgbClr val="006272"/>
                    </a:solidFill>
                    <a:cs typeface="+mn-ea"/>
                    <a:sym typeface="+mn-lt"/>
                  </a:rPr>
                  <a:t>03</a:t>
                </a:r>
                <a:endParaRPr lang="zh-CN" altLang="en-US" sz="2800" dirty="0">
                  <a:solidFill>
                    <a:srgbClr val="00627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PA-椭圆 32"/>
              <p:cNvSpPr/>
              <p:nvPr>
                <p:custDataLst>
                  <p:tags r:id="rId17"/>
                </p:custDataLst>
              </p:nvPr>
            </p:nvSpPr>
            <p:spPr>
              <a:xfrm>
                <a:off x="4763445" y="1832047"/>
                <a:ext cx="274656" cy="274656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889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0" name="PA-文本框 29"/>
            <p:cNvSpPr txBox="1"/>
            <p:nvPr>
              <p:custDataLst>
                <p:tags r:id="rId18"/>
              </p:custDataLst>
            </p:nvPr>
          </p:nvSpPr>
          <p:spPr>
            <a:xfrm>
              <a:off x="2262101" y="1704642"/>
              <a:ext cx="2806789" cy="5288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十八定律 </a:t>
              </a:r>
              <a:endPara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976495" y="1978537"/>
            <a:ext cx="5156018" cy="2500859"/>
          </a:xfrm>
          <a:prstGeom prst="rect">
            <a:avLst/>
          </a:prstGeom>
          <a:noFill/>
          <a:ln>
            <a:solidFill>
              <a:srgbClr val="00627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281778" y="1827410"/>
            <a:ext cx="4200402" cy="879213"/>
            <a:chOff x="1245265" y="1827568"/>
            <a:chExt cx="4200402" cy="879213"/>
          </a:xfrm>
        </p:grpSpPr>
        <p:sp>
          <p:nvSpPr>
            <p:cNvPr id="6" name="Freeform 6"/>
            <p:cNvSpPr/>
            <p:nvPr/>
          </p:nvSpPr>
          <p:spPr bwMode="auto">
            <a:xfrm>
              <a:off x="1245265" y="1827568"/>
              <a:ext cx="4200402" cy="150812"/>
            </a:xfrm>
            <a:custGeom>
              <a:avLst/>
              <a:gdLst>
                <a:gd name="T0" fmla="*/ 285 w 4236"/>
                <a:gd name="T1" fmla="*/ 0 h 186"/>
                <a:gd name="T2" fmla="*/ 3967 w 4236"/>
                <a:gd name="T3" fmla="*/ 0 h 186"/>
                <a:gd name="T4" fmla="*/ 4236 w 4236"/>
                <a:gd name="T5" fmla="*/ 186 h 186"/>
                <a:gd name="T6" fmla="*/ 0 w 4236"/>
                <a:gd name="T7" fmla="*/ 186 h 186"/>
                <a:gd name="T8" fmla="*/ 285 w 4236"/>
                <a:gd name="T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36" h="186">
                  <a:moveTo>
                    <a:pt x="285" y="0"/>
                  </a:moveTo>
                  <a:lnTo>
                    <a:pt x="3967" y="0"/>
                  </a:lnTo>
                  <a:lnTo>
                    <a:pt x="4236" y="186"/>
                  </a:lnTo>
                  <a:lnTo>
                    <a:pt x="0" y="186"/>
                  </a:lnTo>
                  <a:lnTo>
                    <a:pt x="285" y="0"/>
                  </a:lnTo>
                  <a:close/>
                </a:path>
              </a:pathLst>
            </a:custGeom>
            <a:solidFill>
              <a:srgbClr val="4146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1525808" y="1827568"/>
              <a:ext cx="3652018" cy="879213"/>
            </a:xfrm>
            <a:custGeom>
              <a:avLst/>
              <a:gdLst>
                <a:gd name="T0" fmla="*/ 0 w 3682"/>
                <a:gd name="T1" fmla="*/ 0 h 786"/>
                <a:gd name="T2" fmla="*/ 3682 w 3682"/>
                <a:gd name="T3" fmla="*/ 0 h 786"/>
                <a:gd name="T4" fmla="*/ 3682 w 3682"/>
                <a:gd name="T5" fmla="*/ 637 h 786"/>
                <a:gd name="T6" fmla="*/ 1823 w 3682"/>
                <a:gd name="T7" fmla="*/ 786 h 786"/>
                <a:gd name="T8" fmla="*/ 0 w 3682"/>
                <a:gd name="T9" fmla="*/ 637 h 786"/>
                <a:gd name="T10" fmla="*/ 0 w 3682"/>
                <a:gd name="T11" fmla="*/ 0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82" h="786">
                  <a:moveTo>
                    <a:pt x="0" y="0"/>
                  </a:moveTo>
                  <a:lnTo>
                    <a:pt x="3682" y="0"/>
                  </a:lnTo>
                  <a:lnTo>
                    <a:pt x="3682" y="637"/>
                  </a:lnTo>
                  <a:lnTo>
                    <a:pt x="1823" y="786"/>
                  </a:lnTo>
                  <a:lnTo>
                    <a:pt x="0" y="6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27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455401" y="1929177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FEFEF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鸟笼效应</a:t>
              </a:r>
              <a:endParaRPr lang="zh-CN" altLang="en-US" sz="3200" b="1" dirty="0">
                <a:solidFill>
                  <a:srgbClr val="FEFEF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9" name="TextBox 10"/>
          <p:cNvSpPr txBox="1"/>
          <p:nvPr/>
        </p:nvSpPr>
        <p:spPr>
          <a:xfrm>
            <a:off x="1281778" y="2721755"/>
            <a:ext cx="451683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如果一个人的客厅有了一个空鸟笼，过一段时间，他很可能会买只鸟回来养。人们会在偶然获得一件原本不需要的物品的基础上，自觉不自觉地添加更多自己不需要的东西。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570221" y="477422"/>
            <a:ext cx="3051558" cy="616319"/>
            <a:chOff x="1819378" y="1695450"/>
            <a:chExt cx="3515609" cy="568545"/>
          </a:xfrm>
        </p:grpSpPr>
        <p:sp>
          <p:nvSpPr>
            <p:cNvPr id="11" name="矩形: 圆角 10"/>
            <p:cNvSpPr/>
            <p:nvPr/>
          </p:nvSpPr>
          <p:spPr>
            <a:xfrm>
              <a:off x="1819378" y="1695450"/>
              <a:ext cx="3515609" cy="538068"/>
            </a:xfrm>
            <a:prstGeom prst="roundRect">
              <a:avLst>
                <a:gd name="adj" fmla="val 50000"/>
              </a:avLst>
            </a:prstGeom>
            <a:solidFill>
              <a:srgbClr val="00627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159723" y="1724549"/>
              <a:ext cx="2806789" cy="5394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十八定律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flipV="1">
            <a:off x="3868425" y="723730"/>
            <a:ext cx="554086" cy="140969"/>
            <a:chOff x="3322970" y="723730"/>
            <a:chExt cx="1099541" cy="279742"/>
          </a:xfrm>
        </p:grpSpPr>
        <p:sp>
          <p:nvSpPr>
            <p:cNvPr id="14" name="椭圆 13"/>
            <p:cNvSpPr/>
            <p:nvPr/>
          </p:nvSpPr>
          <p:spPr>
            <a:xfrm flipV="1">
              <a:off x="41427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flipV="1">
              <a:off x="37328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 flipV="1">
              <a:off x="3322970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flipV="1">
            <a:off x="7769489" y="698577"/>
            <a:ext cx="554086" cy="140969"/>
            <a:chOff x="3322970" y="723730"/>
            <a:chExt cx="1099541" cy="279742"/>
          </a:xfrm>
        </p:grpSpPr>
        <p:sp>
          <p:nvSpPr>
            <p:cNvPr id="18" name="椭圆 17"/>
            <p:cNvSpPr/>
            <p:nvPr/>
          </p:nvSpPr>
          <p:spPr>
            <a:xfrm flipV="1">
              <a:off x="41427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flipV="1">
              <a:off x="37328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flipV="1">
              <a:off x="3322970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56513" y="4797069"/>
            <a:ext cx="1146779" cy="1134248"/>
            <a:chOff x="1452403" y="1832669"/>
            <a:chExt cx="2741668" cy="2711710"/>
          </a:xfrm>
        </p:grpSpPr>
        <p:grpSp>
          <p:nvGrpSpPr>
            <p:cNvPr id="22" name="组合 21"/>
            <p:cNvGrpSpPr/>
            <p:nvPr/>
          </p:nvGrpSpPr>
          <p:grpSpPr>
            <a:xfrm>
              <a:off x="1452403" y="1832669"/>
              <a:ext cx="2707454" cy="2711710"/>
              <a:chOff x="1393278" y="1580877"/>
              <a:chExt cx="2707454" cy="2711710"/>
            </a:xfrm>
          </p:grpSpPr>
          <p:sp>
            <p:nvSpPr>
              <p:cNvPr id="24" name="Oval 5"/>
              <p:cNvSpPr>
                <a:spLocks noChangeArrowheads="1"/>
              </p:cNvSpPr>
              <p:nvPr/>
            </p:nvSpPr>
            <p:spPr bwMode="auto">
              <a:xfrm>
                <a:off x="1393278" y="1580877"/>
                <a:ext cx="2707454" cy="2711710"/>
              </a:xfrm>
              <a:prstGeom prst="ellipse">
                <a:avLst/>
              </a:prstGeom>
              <a:solidFill>
                <a:srgbClr val="006272"/>
              </a:solidFill>
              <a:ln w="38100" cap="flat">
                <a:solidFill>
                  <a:schemeClr val="bg2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5" name="Oval 6"/>
              <p:cNvSpPr>
                <a:spLocks noChangeArrowheads="1"/>
              </p:cNvSpPr>
              <p:nvPr/>
            </p:nvSpPr>
            <p:spPr bwMode="auto">
              <a:xfrm>
                <a:off x="1474163" y="1661762"/>
                <a:ext cx="2545689" cy="2549944"/>
              </a:xfrm>
              <a:prstGeom prst="ellipse">
                <a:avLst/>
              </a:prstGeom>
              <a:noFill/>
              <a:ln w="3175" cap="flat">
                <a:solidFill>
                  <a:srgbClr val="FEFEFE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1486617" y="2415913"/>
              <a:ext cx="2707454" cy="1545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dirty="0">
                  <a:solidFill>
                    <a:srgbClr val="FBFBF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启迪</a:t>
              </a:r>
              <a:endParaRPr lang="zh-CN" altLang="en-US" sz="3600" dirty="0">
                <a:solidFill>
                  <a:srgbClr val="FBFBF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6" name="TextBox 6"/>
          <p:cNvSpPr txBox="1"/>
          <p:nvPr/>
        </p:nvSpPr>
        <p:spPr>
          <a:xfrm>
            <a:off x="2056243" y="4718040"/>
            <a:ext cx="42363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200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6272"/>
                </a:solidFill>
                <a:latin typeface="+mn-lt"/>
                <a:ea typeface="+mn-ea"/>
                <a:cs typeface="+mn-ea"/>
                <a:sym typeface="+mn-lt"/>
              </a:rPr>
              <a:t>职场上</a:t>
            </a:r>
            <a:r>
              <a:rPr lang="en-US" altLang="zh-CN" sz="1600" dirty="0">
                <a:solidFill>
                  <a:srgbClr val="006272"/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1600" dirty="0">
                <a:solidFill>
                  <a:srgbClr val="006272"/>
                </a:solidFill>
                <a:latin typeface="+mn-lt"/>
                <a:ea typeface="+mn-ea"/>
                <a:cs typeface="+mn-ea"/>
                <a:sym typeface="+mn-lt"/>
              </a:rPr>
              <a:t>巧妙利用惯性思维，引起人们的好奇和重视。可是要想收到意想不到的效果，还需要逃脱出惯性思维的限制。</a:t>
            </a:r>
            <a:endParaRPr lang="zh-CN" altLang="en-US" sz="1600" dirty="0">
              <a:solidFill>
                <a:srgbClr val="00627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6440690" y="2654763"/>
            <a:ext cx="4984102" cy="33364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  <p:bldP spid="2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flipH="1">
            <a:off x="4976975" y="0"/>
            <a:ext cx="7215023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651239" y="2648431"/>
            <a:ext cx="577427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8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+mn-ea"/>
                <a:sym typeface="+mn-lt"/>
              </a:rPr>
              <a:t>谢谢观看</a:t>
            </a:r>
            <a:endParaRPr lang="zh-CN" altLang="en-US" sz="8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679505" y="1932810"/>
            <a:ext cx="3717741" cy="538068"/>
            <a:chOff x="1679506" y="1695450"/>
            <a:chExt cx="3717741" cy="538068"/>
          </a:xfrm>
        </p:grpSpPr>
        <p:grpSp>
          <p:nvGrpSpPr>
            <p:cNvPr id="28" name="组合 27"/>
            <p:cNvGrpSpPr/>
            <p:nvPr/>
          </p:nvGrpSpPr>
          <p:grpSpPr>
            <a:xfrm>
              <a:off x="1679506" y="1695450"/>
              <a:ext cx="3717741" cy="538068"/>
              <a:chOff x="1387948" y="1705232"/>
              <a:chExt cx="3650153" cy="528286"/>
            </a:xfrm>
          </p:grpSpPr>
          <p:sp>
            <p:nvSpPr>
              <p:cNvPr id="24" name="矩形: 圆角 23"/>
              <p:cNvSpPr/>
              <p:nvPr/>
            </p:nvSpPr>
            <p:spPr>
              <a:xfrm>
                <a:off x="1525277" y="1705232"/>
                <a:ext cx="3451696" cy="528286"/>
              </a:xfrm>
              <a:prstGeom prst="roundRect">
                <a:avLst>
                  <a:gd name="adj" fmla="val 50000"/>
                </a:avLst>
              </a:pr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1387948" y="1832047"/>
                <a:ext cx="274656" cy="274656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889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4763445" y="1832047"/>
                <a:ext cx="274656" cy="274656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889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2170184" y="1729363"/>
              <a:ext cx="28067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学习心理</a:t>
              </a:r>
              <a:r>
                <a:rPr lang="en-US" altLang="zh-CN" sz="2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·</a:t>
              </a:r>
              <a:r>
                <a:rPr lang="zh-CN" altLang="en-US" sz="2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应用心理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53826" y="3993093"/>
            <a:ext cx="5428567" cy="337185"/>
            <a:chOff x="734776" y="3707343"/>
            <a:chExt cx="5428567" cy="337185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734776" y="3876620"/>
              <a:ext cx="1205421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4957922" y="3876620"/>
              <a:ext cx="1205421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35"/>
            <p:cNvSpPr txBox="1"/>
            <p:nvPr/>
          </p:nvSpPr>
          <p:spPr>
            <a:xfrm>
              <a:off x="2036139" y="3707343"/>
              <a:ext cx="2806789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主讲人</a:t>
              </a:r>
              <a:r>
                <a:rPr lang="zh-CN" altLang="en-US" sz="1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：</a:t>
              </a:r>
              <a:r>
                <a:rPr lang="en-US" altLang="zh-CN" sz="1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XXX</a:t>
              </a:r>
              <a:endParaRPr lang="en-US" altLang="zh-CN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6513" y="293216"/>
            <a:ext cx="121920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0" i="0" u="none" strike="noStrike" kern="1200" cap="none" spc="7000" normalizeH="0" baseline="0" noProof="0" dirty="0">
                <a:ln>
                  <a:noFill/>
                </a:ln>
                <a:solidFill>
                  <a:schemeClr val="bg1">
                    <a:alpha val="38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PART01</a:t>
            </a:r>
            <a:endParaRPr kumimoji="0" lang="zh-CN" altLang="en-US" sz="11500" b="0" i="0" u="none" strike="noStrike" kern="1200" cap="none" spc="7000" normalizeH="0" baseline="0" noProof="0" dirty="0">
              <a:ln>
                <a:noFill/>
              </a:ln>
              <a:solidFill>
                <a:schemeClr val="bg1">
                  <a:alpha val="38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3924136" y="1481329"/>
            <a:ext cx="4343728" cy="4343728"/>
          </a:xfrm>
          <a:prstGeom prst="diamond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7" name="组合 16"/>
          <p:cNvGrpSpPr/>
          <p:nvPr/>
        </p:nvGrpSpPr>
        <p:grpSpPr>
          <a:xfrm>
            <a:off x="3352616" y="4582572"/>
            <a:ext cx="5486768" cy="812386"/>
            <a:chOff x="1679506" y="1695450"/>
            <a:chExt cx="3717741" cy="550459"/>
          </a:xfrm>
        </p:grpSpPr>
        <p:grpSp>
          <p:nvGrpSpPr>
            <p:cNvPr id="18" name="组合 17"/>
            <p:cNvGrpSpPr/>
            <p:nvPr/>
          </p:nvGrpSpPr>
          <p:grpSpPr>
            <a:xfrm>
              <a:off x="1679506" y="1695450"/>
              <a:ext cx="3717741" cy="538068"/>
              <a:chOff x="1387948" y="1705232"/>
              <a:chExt cx="3650153" cy="528286"/>
            </a:xfrm>
          </p:grpSpPr>
          <p:sp>
            <p:nvSpPr>
              <p:cNvPr id="20" name="矩形: 圆角 19"/>
              <p:cNvSpPr/>
              <p:nvPr/>
            </p:nvSpPr>
            <p:spPr>
              <a:xfrm>
                <a:off x="1525277" y="1705232"/>
                <a:ext cx="3451696" cy="528286"/>
              </a:xfrm>
              <a:prstGeom prst="roundRect">
                <a:avLst>
                  <a:gd name="adj" fmla="val 50000"/>
                </a:avLst>
              </a:prstGeom>
              <a:solidFill>
                <a:srgbClr val="00627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1387948" y="1832047"/>
                <a:ext cx="274656" cy="274656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889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4763445" y="1832047"/>
                <a:ext cx="274656" cy="274656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889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2159723" y="1724549"/>
              <a:ext cx="2806789" cy="5213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三</a:t>
              </a:r>
              <a:r>
                <a:rPr lang="zh-CN" altLang="en-US" sz="4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大法则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70221" y="477422"/>
            <a:ext cx="3051558" cy="616319"/>
            <a:chOff x="1819378" y="1695450"/>
            <a:chExt cx="3515609" cy="568545"/>
          </a:xfrm>
        </p:grpSpPr>
        <p:sp>
          <p:nvSpPr>
            <p:cNvPr id="7" name="矩形: 圆角 6"/>
            <p:cNvSpPr/>
            <p:nvPr/>
          </p:nvSpPr>
          <p:spPr>
            <a:xfrm>
              <a:off x="1819378" y="1695450"/>
              <a:ext cx="3515609" cy="538068"/>
            </a:xfrm>
            <a:prstGeom prst="roundRect">
              <a:avLst>
                <a:gd name="adj" fmla="val 50000"/>
              </a:avLst>
            </a:prstGeom>
            <a:solidFill>
              <a:srgbClr val="00627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159723" y="1724549"/>
              <a:ext cx="2806789" cy="5394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三大法则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 flipV="1">
            <a:off x="3868425" y="723730"/>
            <a:ext cx="554086" cy="140969"/>
            <a:chOff x="3322970" y="723730"/>
            <a:chExt cx="1099541" cy="279742"/>
          </a:xfrm>
        </p:grpSpPr>
        <p:sp>
          <p:nvSpPr>
            <p:cNvPr id="11" name="椭圆 10"/>
            <p:cNvSpPr/>
            <p:nvPr/>
          </p:nvSpPr>
          <p:spPr>
            <a:xfrm flipV="1">
              <a:off x="41427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flipV="1">
              <a:off x="37328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flipV="1">
              <a:off x="3322970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flipV="1">
            <a:off x="7769489" y="698577"/>
            <a:ext cx="554086" cy="140969"/>
            <a:chOff x="3322970" y="723730"/>
            <a:chExt cx="1099541" cy="279742"/>
          </a:xfrm>
        </p:grpSpPr>
        <p:sp>
          <p:nvSpPr>
            <p:cNvPr id="18" name="椭圆 17"/>
            <p:cNvSpPr/>
            <p:nvPr/>
          </p:nvSpPr>
          <p:spPr>
            <a:xfrm flipV="1">
              <a:off x="41427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flipV="1">
              <a:off x="37328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flipV="1">
              <a:off x="3322970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55967" y="3011618"/>
            <a:ext cx="1892097" cy="1895071"/>
            <a:chOff x="1452403" y="1832669"/>
            <a:chExt cx="2707454" cy="2711710"/>
          </a:xfrm>
        </p:grpSpPr>
        <p:grpSp>
          <p:nvGrpSpPr>
            <p:cNvPr id="22" name="组合 21"/>
            <p:cNvGrpSpPr/>
            <p:nvPr/>
          </p:nvGrpSpPr>
          <p:grpSpPr>
            <a:xfrm>
              <a:off x="1452403" y="1832669"/>
              <a:ext cx="2707454" cy="2711710"/>
              <a:chOff x="1393278" y="1580877"/>
              <a:chExt cx="2707454" cy="2711710"/>
            </a:xfrm>
          </p:grpSpPr>
          <p:sp>
            <p:nvSpPr>
              <p:cNvPr id="25" name="Oval 5"/>
              <p:cNvSpPr>
                <a:spLocks noChangeArrowheads="1"/>
              </p:cNvSpPr>
              <p:nvPr/>
            </p:nvSpPr>
            <p:spPr bwMode="auto">
              <a:xfrm>
                <a:off x="1393278" y="1580877"/>
                <a:ext cx="2707454" cy="2711710"/>
              </a:xfrm>
              <a:prstGeom prst="ellipse">
                <a:avLst/>
              </a:prstGeom>
              <a:solidFill>
                <a:srgbClr val="006272"/>
              </a:solidFill>
              <a:ln w="38100" cap="flat">
                <a:solidFill>
                  <a:schemeClr val="bg2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6" name="Oval 6"/>
              <p:cNvSpPr>
                <a:spLocks noChangeArrowheads="1"/>
              </p:cNvSpPr>
              <p:nvPr/>
            </p:nvSpPr>
            <p:spPr bwMode="auto">
              <a:xfrm>
                <a:off x="1474163" y="1661762"/>
                <a:ext cx="2545689" cy="2549944"/>
              </a:xfrm>
              <a:prstGeom prst="ellipse">
                <a:avLst/>
              </a:prstGeom>
              <a:noFill/>
              <a:ln w="3175" cap="flat">
                <a:solidFill>
                  <a:srgbClr val="FEFEFE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2009048" y="2429913"/>
              <a:ext cx="1585462" cy="17175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solidFill>
                    <a:srgbClr val="FBFBF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波特</a:t>
              </a:r>
              <a:endParaRPr lang="en-US" altLang="zh-CN" sz="3600" dirty="0">
                <a:solidFill>
                  <a:srgbClr val="FBFBF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  <a:p>
              <a:r>
                <a:rPr lang="zh-CN" altLang="en-US" sz="3600" dirty="0">
                  <a:solidFill>
                    <a:srgbClr val="FBFBF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法则</a:t>
              </a:r>
              <a:endParaRPr lang="zh-CN" altLang="en-US" sz="3600" b="1" dirty="0">
                <a:solidFill>
                  <a:srgbClr val="FBFBF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7" name="TextBox 6"/>
          <p:cNvSpPr txBox="1"/>
          <p:nvPr/>
        </p:nvSpPr>
        <p:spPr>
          <a:xfrm>
            <a:off x="1144977" y="1995933"/>
            <a:ext cx="5941392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200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6272"/>
                </a:solidFill>
                <a:latin typeface="+mn-lt"/>
                <a:ea typeface="+mn-ea"/>
                <a:cs typeface="+mn-ea"/>
                <a:sym typeface="+mn-lt"/>
              </a:rPr>
              <a:t>波特法则</a:t>
            </a:r>
            <a:r>
              <a:rPr lang="en-US" altLang="zh-CN" sz="2400" dirty="0">
                <a:solidFill>
                  <a:srgbClr val="006272"/>
                </a:solidFill>
                <a:latin typeface="+mn-lt"/>
                <a:ea typeface="+mn-ea"/>
                <a:cs typeface="+mn-ea"/>
                <a:sym typeface="+mn-lt"/>
              </a:rPr>
              <a:t>-</a:t>
            </a:r>
            <a:r>
              <a:rPr lang="zh-CN" altLang="en-US" sz="2400" dirty="0">
                <a:solidFill>
                  <a:srgbClr val="006272"/>
                </a:solidFill>
                <a:latin typeface="+mn-lt"/>
                <a:ea typeface="+mn-ea"/>
                <a:cs typeface="+mn-ea"/>
                <a:sym typeface="+mn-lt"/>
              </a:rPr>
              <a:t>独特的定位，成就独特的成功</a:t>
            </a:r>
            <a:endParaRPr lang="zh-CN" altLang="en-US" sz="2400" dirty="0">
              <a:solidFill>
                <a:srgbClr val="00627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TextBox 6"/>
          <p:cNvSpPr txBox="1"/>
          <p:nvPr/>
        </p:nvSpPr>
        <p:spPr>
          <a:xfrm>
            <a:off x="2704590" y="3042569"/>
            <a:ext cx="4917189" cy="23996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200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要从根本上防止完全竞争，对自己的产品就必须有独特的定位，自己的竞争策略就要有独到之处。职场中人，要避免和他人竞争，就要有自己独特的技能，采取和别人不同的竞争策略。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8046531" y="2264402"/>
            <a:ext cx="3389502" cy="3389502"/>
          </a:xfrm>
          <a:prstGeom prst="diamond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70221" y="477422"/>
            <a:ext cx="3051558" cy="616319"/>
            <a:chOff x="1819378" y="1695450"/>
            <a:chExt cx="3515609" cy="568545"/>
          </a:xfrm>
        </p:grpSpPr>
        <p:sp>
          <p:nvSpPr>
            <p:cNvPr id="7" name="矩形: 圆角 6"/>
            <p:cNvSpPr/>
            <p:nvPr/>
          </p:nvSpPr>
          <p:spPr>
            <a:xfrm>
              <a:off x="1819378" y="1695450"/>
              <a:ext cx="3515609" cy="538068"/>
            </a:xfrm>
            <a:prstGeom prst="roundRect">
              <a:avLst>
                <a:gd name="adj" fmla="val 50000"/>
              </a:avLst>
            </a:prstGeom>
            <a:solidFill>
              <a:srgbClr val="00627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159723" y="1724549"/>
              <a:ext cx="2806789" cy="5394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三大法则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 flipV="1">
            <a:off x="3868425" y="723730"/>
            <a:ext cx="554086" cy="140969"/>
            <a:chOff x="3322970" y="723730"/>
            <a:chExt cx="1099541" cy="279742"/>
          </a:xfrm>
        </p:grpSpPr>
        <p:sp>
          <p:nvSpPr>
            <p:cNvPr id="11" name="椭圆 10"/>
            <p:cNvSpPr/>
            <p:nvPr/>
          </p:nvSpPr>
          <p:spPr>
            <a:xfrm flipV="1">
              <a:off x="41427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flipV="1">
              <a:off x="37328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flipV="1">
              <a:off x="3322970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flipV="1">
            <a:off x="7769489" y="698577"/>
            <a:ext cx="554086" cy="140969"/>
            <a:chOff x="3322970" y="723730"/>
            <a:chExt cx="1099541" cy="279742"/>
          </a:xfrm>
        </p:grpSpPr>
        <p:sp>
          <p:nvSpPr>
            <p:cNvPr id="18" name="椭圆 17"/>
            <p:cNvSpPr/>
            <p:nvPr/>
          </p:nvSpPr>
          <p:spPr>
            <a:xfrm flipV="1">
              <a:off x="41427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flipV="1">
              <a:off x="37328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flipV="1">
              <a:off x="3322970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55967" y="3011618"/>
            <a:ext cx="1892097" cy="1895071"/>
            <a:chOff x="1452403" y="1832669"/>
            <a:chExt cx="2707454" cy="2711710"/>
          </a:xfrm>
        </p:grpSpPr>
        <p:grpSp>
          <p:nvGrpSpPr>
            <p:cNvPr id="22" name="组合 21"/>
            <p:cNvGrpSpPr/>
            <p:nvPr/>
          </p:nvGrpSpPr>
          <p:grpSpPr>
            <a:xfrm>
              <a:off x="1452403" y="1832669"/>
              <a:ext cx="2707454" cy="2711710"/>
              <a:chOff x="1393278" y="1580877"/>
              <a:chExt cx="2707454" cy="2711710"/>
            </a:xfrm>
          </p:grpSpPr>
          <p:sp>
            <p:nvSpPr>
              <p:cNvPr id="25" name="Oval 5"/>
              <p:cNvSpPr>
                <a:spLocks noChangeArrowheads="1"/>
              </p:cNvSpPr>
              <p:nvPr/>
            </p:nvSpPr>
            <p:spPr bwMode="auto">
              <a:xfrm>
                <a:off x="1393278" y="1580877"/>
                <a:ext cx="2707454" cy="2711710"/>
              </a:xfrm>
              <a:prstGeom prst="ellipse">
                <a:avLst/>
              </a:prstGeom>
              <a:solidFill>
                <a:srgbClr val="006272"/>
              </a:solidFill>
              <a:ln w="38100" cap="flat">
                <a:solidFill>
                  <a:schemeClr val="bg2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6" name="Oval 6"/>
              <p:cNvSpPr>
                <a:spLocks noChangeArrowheads="1"/>
              </p:cNvSpPr>
              <p:nvPr/>
            </p:nvSpPr>
            <p:spPr bwMode="auto">
              <a:xfrm>
                <a:off x="1474163" y="1661762"/>
                <a:ext cx="2545689" cy="2549944"/>
              </a:xfrm>
              <a:prstGeom prst="ellipse">
                <a:avLst/>
              </a:prstGeom>
              <a:noFill/>
              <a:ln w="3175" cap="flat">
                <a:solidFill>
                  <a:srgbClr val="FEFEFE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2009048" y="2429913"/>
              <a:ext cx="1585462" cy="17175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solidFill>
                    <a:srgbClr val="FBFBF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横山</a:t>
              </a:r>
              <a:endParaRPr lang="en-US" altLang="zh-CN" sz="3600" dirty="0">
                <a:solidFill>
                  <a:srgbClr val="FBFBF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  <a:p>
              <a:r>
                <a:rPr lang="zh-CN" altLang="en-US" sz="3600" dirty="0">
                  <a:solidFill>
                    <a:srgbClr val="FBFBF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法则</a:t>
              </a:r>
              <a:endParaRPr lang="zh-CN" altLang="en-US" sz="3600" b="1" dirty="0">
                <a:solidFill>
                  <a:srgbClr val="FBFBF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7" name="TextBox 6"/>
          <p:cNvSpPr txBox="1"/>
          <p:nvPr/>
        </p:nvSpPr>
        <p:spPr>
          <a:xfrm>
            <a:off x="1144977" y="1995933"/>
            <a:ext cx="5941392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200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6272"/>
                </a:solidFill>
                <a:latin typeface="+mn-lt"/>
                <a:ea typeface="+mn-ea"/>
                <a:cs typeface="+mn-ea"/>
                <a:sym typeface="+mn-lt"/>
              </a:rPr>
              <a:t>横山法则</a:t>
            </a:r>
            <a:r>
              <a:rPr lang="en-US" altLang="zh-CN" sz="2400" dirty="0">
                <a:solidFill>
                  <a:srgbClr val="006272"/>
                </a:solidFill>
                <a:latin typeface="+mn-lt"/>
                <a:ea typeface="+mn-ea"/>
                <a:cs typeface="+mn-ea"/>
                <a:sym typeface="+mn-lt"/>
              </a:rPr>
              <a:t>-</a:t>
            </a:r>
            <a:r>
              <a:rPr lang="zh-CN" altLang="en-US" sz="2400" dirty="0">
                <a:solidFill>
                  <a:srgbClr val="006272"/>
                </a:solidFill>
                <a:latin typeface="+mn-lt"/>
                <a:ea typeface="+mn-ea"/>
                <a:cs typeface="+mn-ea"/>
                <a:sym typeface="+mn-lt"/>
              </a:rPr>
              <a:t>强制管理，不如激发自我控制</a:t>
            </a:r>
            <a:endParaRPr lang="zh-CN" altLang="en-US" sz="2400" dirty="0">
              <a:solidFill>
                <a:srgbClr val="00627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TextBox 6"/>
          <p:cNvSpPr txBox="1"/>
          <p:nvPr/>
        </p:nvSpPr>
        <p:spPr>
          <a:xfrm>
            <a:off x="2704590" y="3042569"/>
            <a:ext cx="4917189" cy="23996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200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最有效并持续不断的控制不是强制，而是促发个人内在的自发控制。最好的管理是激发员工自我控制，自觉地进行自我管理。管理的最高境界：激发员工自律、自治。下放权力，给员工充分的自决权。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7769489" y="2246084"/>
            <a:ext cx="3566160" cy="3566160"/>
          </a:xfrm>
          <a:prstGeom prst="diamond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70221" y="477422"/>
            <a:ext cx="3051558" cy="616319"/>
            <a:chOff x="1819378" y="1695450"/>
            <a:chExt cx="3515609" cy="568545"/>
          </a:xfrm>
        </p:grpSpPr>
        <p:sp>
          <p:nvSpPr>
            <p:cNvPr id="7" name="矩形: 圆角 6"/>
            <p:cNvSpPr/>
            <p:nvPr/>
          </p:nvSpPr>
          <p:spPr>
            <a:xfrm>
              <a:off x="1819378" y="1695450"/>
              <a:ext cx="3515609" cy="538068"/>
            </a:xfrm>
            <a:prstGeom prst="roundRect">
              <a:avLst>
                <a:gd name="adj" fmla="val 50000"/>
              </a:avLst>
            </a:prstGeom>
            <a:solidFill>
              <a:srgbClr val="00627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159723" y="1724549"/>
              <a:ext cx="2806789" cy="5394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三大法则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 flipV="1">
            <a:off x="3868425" y="723730"/>
            <a:ext cx="554086" cy="140969"/>
            <a:chOff x="3322970" y="723730"/>
            <a:chExt cx="1099541" cy="279742"/>
          </a:xfrm>
        </p:grpSpPr>
        <p:sp>
          <p:nvSpPr>
            <p:cNvPr id="11" name="椭圆 10"/>
            <p:cNvSpPr/>
            <p:nvPr/>
          </p:nvSpPr>
          <p:spPr>
            <a:xfrm flipV="1">
              <a:off x="41427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flipV="1">
              <a:off x="37328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flipV="1">
              <a:off x="3322970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flipV="1">
            <a:off x="7769489" y="698577"/>
            <a:ext cx="554086" cy="140969"/>
            <a:chOff x="3322970" y="723730"/>
            <a:chExt cx="1099541" cy="279742"/>
          </a:xfrm>
        </p:grpSpPr>
        <p:sp>
          <p:nvSpPr>
            <p:cNvPr id="18" name="椭圆 17"/>
            <p:cNvSpPr/>
            <p:nvPr/>
          </p:nvSpPr>
          <p:spPr>
            <a:xfrm flipV="1">
              <a:off x="41427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flipV="1">
              <a:off x="37328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flipV="1">
              <a:off x="3322970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55967" y="3011618"/>
            <a:ext cx="1892097" cy="1895071"/>
            <a:chOff x="1452403" y="1832669"/>
            <a:chExt cx="2707454" cy="2711710"/>
          </a:xfrm>
        </p:grpSpPr>
        <p:grpSp>
          <p:nvGrpSpPr>
            <p:cNvPr id="22" name="组合 21"/>
            <p:cNvGrpSpPr/>
            <p:nvPr/>
          </p:nvGrpSpPr>
          <p:grpSpPr>
            <a:xfrm>
              <a:off x="1452403" y="1832669"/>
              <a:ext cx="2707454" cy="2711710"/>
              <a:chOff x="1393278" y="1580877"/>
              <a:chExt cx="2707454" cy="2711710"/>
            </a:xfrm>
          </p:grpSpPr>
          <p:sp>
            <p:nvSpPr>
              <p:cNvPr id="25" name="Oval 5"/>
              <p:cNvSpPr>
                <a:spLocks noChangeArrowheads="1"/>
              </p:cNvSpPr>
              <p:nvPr/>
            </p:nvSpPr>
            <p:spPr bwMode="auto">
              <a:xfrm>
                <a:off x="1393278" y="1580877"/>
                <a:ext cx="2707454" cy="2711710"/>
              </a:xfrm>
              <a:prstGeom prst="ellipse">
                <a:avLst/>
              </a:prstGeom>
              <a:solidFill>
                <a:srgbClr val="006272"/>
              </a:solidFill>
              <a:ln w="38100" cap="flat">
                <a:solidFill>
                  <a:schemeClr val="bg2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6" name="Oval 6"/>
              <p:cNvSpPr>
                <a:spLocks noChangeArrowheads="1"/>
              </p:cNvSpPr>
              <p:nvPr/>
            </p:nvSpPr>
            <p:spPr bwMode="auto">
              <a:xfrm>
                <a:off x="1474163" y="1661762"/>
                <a:ext cx="2545689" cy="2549944"/>
              </a:xfrm>
              <a:prstGeom prst="ellipse">
                <a:avLst/>
              </a:prstGeom>
              <a:noFill/>
              <a:ln w="3175" cap="flat">
                <a:solidFill>
                  <a:srgbClr val="FEFEFE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2009048" y="2429913"/>
              <a:ext cx="1585462" cy="17175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solidFill>
                    <a:srgbClr val="FBFBF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青蛙</a:t>
              </a:r>
              <a:endParaRPr lang="en-US" altLang="zh-CN" sz="3600" dirty="0">
                <a:solidFill>
                  <a:srgbClr val="FBFBF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  <a:p>
              <a:r>
                <a:rPr lang="zh-CN" altLang="en-US" sz="3600" dirty="0">
                  <a:solidFill>
                    <a:srgbClr val="FBFBF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法则</a:t>
              </a:r>
              <a:endParaRPr lang="zh-CN" altLang="en-US" sz="3600" b="1" dirty="0">
                <a:solidFill>
                  <a:srgbClr val="FBFBF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7" name="TextBox 6"/>
          <p:cNvSpPr txBox="1"/>
          <p:nvPr/>
        </p:nvSpPr>
        <p:spPr>
          <a:xfrm>
            <a:off x="1144977" y="1995933"/>
            <a:ext cx="5941392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200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6272"/>
                </a:solidFill>
                <a:latin typeface="+mn-lt"/>
                <a:ea typeface="+mn-ea"/>
                <a:cs typeface="+mn-ea"/>
                <a:sym typeface="+mn-lt"/>
              </a:rPr>
              <a:t>青蛙法则</a:t>
            </a:r>
            <a:r>
              <a:rPr lang="en-US" altLang="zh-CN" sz="2400" dirty="0">
                <a:solidFill>
                  <a:srgbClr val="006272"/>
                </a:solidFill>
                <a:latin typeface="+mn-lt"/>
                <a:ea typeface="+mn-ea"/>
                <a:cs typeface="+mn-ea"/>
                <a:sym typeface="+mn-lt"/>
              </a:rPr>
              <a:t>-</a:t>
            </a:r>
            <a:r>
              <a:rPr lang="zh-CN" altLang="en-US" sz="2400" dirty="0">
                <a:solidFill>
                  <a:srgbClr val="006272"/>
                </a:solidFill>
                <a:latin typeface="+mn-lt"/>
                <a:ea typeface="+mn-ea"/>
                <a:cs typeface="+mn-ea"/>
                <a:sym typeface="+mn-lt"/>
              </a:rPr>
              <a:t>没有危机感就是最大危机</a:t>
            </a:r>
            <a:endParaRPr lang="zh-CN" altLang="en-US" sz="2400" dirty="0">
              <a:solidFill>
                <a:srgbClr val="00627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TextBox 6"/>
          <p:cNvSpPr txBox="1"/>
          <p:nvPr/>
        </p:nvSpPr>
        <p:spPr>
          <a:xfrm>
            <a:off x="2704590" y="3042569"/>
            <a:ext cx="4917189" cy="23996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200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温水煮青蛙，生于忧患、死于安乐，要懂得居安思危。在职场中，我们要时刻保持清醒的头脑和敏锐的感知，对新变化做出快速的反应，不要贪图享受，安于现状，否则会错过行动的最佳时机。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7828324" y="2134709"/>
            <a:ext cx="3648887" cy="3648887"/>
          </a:xfrm>
          <a:prstGeom prst="diamond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6513" y="293216"/>
            <a:ext cx="121920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0" i="0" u="none" strike="noStrike" kern="1200" cap="none" spc="7000" normalizeH="0" baseline="0" noProof="0" dirty="0">
                <a:ln>
                  <a:noFill/>
                </a:ln>
                <a:solidFill>
                  <a:schemeClr val="bg1">
                    <a:alpha val="38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PART02</a:t>
            </a:r>
            <a:endParaRPr kumimoji="0" lang="zh-CN" altLang="en-US" sz="11500" b="0" i="0" u="none" strike="noStrike" kern="1200" cap="none" spc="7000" normalizeH="0" baseline="0" noProof="0" dirty="0">
              <a:ln>
                <a:noFill/>
              </a:ln>
              <a:solidFill>
                <a:schemeClr val="bg1">
                  <a:alpha val="38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3924136" y="1481329"/>
            <a:ext cx="4343728" cy="4343728"/>
          </a:xfrm>
          <a:prstGeom prst="diamond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7" name="组合 16"/>
          <p:cNvGrpSpPr/>
          <p:nvPr/>
        </p:nvGrpSpPr>
        <p:grpSpPr>
          <a:xfrm>
            <a:off x="3352616" y="4582572"/>
            <a:ext cx="5486768" cy="812386"/>
            <a:chOff x="1679506" y="1695450"/>
            <a:chExt cx="3717741" cy="550459"/>
          </a:xfrm>
        </p:grpSpPr>
        <p:grpSp>
          <p:nvGrpSpPr>
            <p:cNvPr id="18" name="组合 17"/>
            <p:cNvGrpSpPr/>
            <p:nvPr/>
          </p:nvGrpSpPr>
          <p:grpSpPr>
            <a:xfrm>
              <a:off x="1679506" y="1695450"/>
              <a:ext cx="3717741" cy="538068"/>
              <a:chOff x="1387948" y="1705232"/>
              <a:chExt cx="3650153" cy="528286"/>
            </a:xfrm>
          </p:grpSpPr>
          <p:sp>
            <p:nvSpPr>
              <p:cNvPr id="20" name="矩形: 圆角 19"/>
              <p:cNvSpPr/>
              <p:nvPr/>
            </p:nvSpPr>
            <p:spPr>
              <a:xfrm>
                <a:off x="1525277" y="1705232"/>
                <a:ext cx="3451696" cy="528286"/>
              </a:xfrm>
              <a:prstGeom prst="roundRect">
                <a:avLst>
                  <a:gd name="adj" fmla="val 50000"/>
                </a:avLst>
              </a:prstGeom>
              <a:solidFill>
                <a:srgbClr val="00627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1387948" y="1832047"/>
                <a:ext cx="274656" cy="274656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889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4763445" y="1832047"/>
                <a:ext cx="274656" cy="274656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889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2159723" y="1724549"/>
              <a:ext cx="2806789" cy="5213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三大效应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4694" y="2347215"/>
            <a:ext cx="1107996" cy="2119865"/>
            <a:chOff x="124694" y="2347215"/>
            <a:chExt cx="1107996" cy="2119865"/>
          </a:xfrm>
        </p:grpSpPr>
        <p:grpSp>
          <p:nvGrpSpPr>
            <p:cNvPr id="5" name="组合 4"/>
            <p:cNvGrpSpPr/>
            <p:nvPr/>
          </p:nvGrpSpPr>
          <p:grpSpPr>
            <a:xfrm>
              <a:off x="770183" y="2347215"/>
              <a:ext cx="179916" cy="1100108"/>
              <a:chOff x="4524245" y="3111810"/>
              <a:chExt cx="134937" cy="825081"/>
            </a:xfrm>
          </p:grpSpPr>
          <p:cxnSp>
            <p:nvCxnSpPr>
              <p:cNvPr id="7" name="直接连接符 6"/>
              <p:cNvCxnSpPr/>
              <p:nvPr/>
            </p:nvCxnSpPr>
            <p:spPr>
              <a:xfrm>
                <a:off x="4524246" y="3111810"/>
                <a:ext cx="134936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4524246" y="3111810"/>
                <a:ext cx="0" cy="746771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4524245" y="3852541"/>
                <a:ext cx="127498" cy="8435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矩形 5"/>
            <p:cNvSpPr/>
            <p:nvPr/>
          </p:nvSpPr>
          <p:spPr>
            <a:xfrm>
              <a:off x="124694" y="3266751"/>
              <a:ext cx="1107996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200" dirty="0">
                  <a:solidFill>
                    <a:srgbClr val="006272"/>
                  </a:solidFill>
                  <a:cs typeface="+mn-ea"/>
                  <a:sym typeface="+mn-lt"/>
                </a:rPr>
                <a:t>“</a:t>
              </a:r>
              <a:endParaRPr lang="en-US" altLang="zh-CN" sz="7200" dirty="0">
                <a:solidFill>
                  <a:srgbClr val="00627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181440" y="3321523"/>
            <a:ext cx="1006013" cy="1025234"/>
            <a:chOff x="1181440" y="3321523"/>
            <a:chExt cx="1006013" cy="1025234"/>
          </a:xfrm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1181440" y="3321523"/>
              <a:ext cx="1006013" cy="1025234"/>
            </a:xfrm>
            <a:custGeom>
              <a:avLst/>
              <a:gdLst>
                <a:gd name="T0" fmla="*/ 468 w 936"/>
                <a:gd name="T1" fmla="*/ 0 h 936"/>
                <a:gd name="T2" fmla="*/ 936 w 936"/>
                <a:gd name="T3" fmla="*/ 468 h 936"/>
                <a:gd name="T4" fmla="*/ 468 w 936"/>
                <a:gd name="T5" fmla="*/ 936 h 936"/>
                <a:gd name="T6" fmla="*/ 0 w 936"/>
                <a:gd name="T7" fmla="*/ 468 h 936"/>
                <a:gd name="T8" fmla="*/ 468 w 936"/>
                <a:gd name="T9" fmla="*/ 0 h 936"/>
                <a:gd name="T10" fmla="*/ 468 w 936"/>
                <a:gd name="T11" fmla="*/ 39 h 936"/>
                <a:gd name="T12" fmla="*/ 896 w 936"/>
                <a:gd name="T13" fmla="*/ 468 h 936"/>
                <a:gd name="T14" fmla="*/ 468 w 936"/>
                <a:gd name="T15" fmla="*/ 896 h 936"/>
                <a:gd name="T16" fmla="*/ 39 w 936"/>
                <a:gd name="T17" fmla="*/ 468 h 936"/>
                <a:gd name="T18" fmla="*/ 468 w 936"/>
                <a:gd name="T19" fmla="*/ 39 h 936"/>
                <a:gd name="T20" fmla="*/ 468 w 936"/>
                <a:gd name="T21" fmla="*/ 79 h 936"/>
                <a:gd name="T22" fmla="*/ 857 w 936"/>
                <a:gd name="T23" fmla="*/ 468 h 936"/>
                <a:gd name="T24" fmla="*/ 468 w 936"/>
                <a:gd name="T25" fmla="*/ 857 h 936"/>
                <a:gd name="T26" fmla="*/ 79 w 936"/>
                <a:gd name="T27" fmla="*/ 468 h 936"/>
                <a:gd name="T28" fmla="*/ 468 w 936"/>
                <a:gd name="T29" fmla="*/ 79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36" h="936">
                  <a:moveTo>
                    <a:pt x="468" y="0"/>
                  </a:moveTo>
                  <a:cubicBezTo>
                    <a:pt x="726" y="0"/>
                    <a:pt x="936" y="209"/>
                    <a:pt x="936" y="468"/>
                  </a:cubicBezTo>
                  <a:cubicBezTo>
                    <a:pt x="936" y="726"/>
                    <a:pt x="726" y="936"/>
                    <a:pt x="468" y="936"/>
                  </a:cubicBezTo>
                  <a:cubicBezTo>
                    <a:pt x="209" y="936"/>
                    <a:pt x="0" y="726"/>
                    <a:pt x="0" y="468"/>
                  </a:cubicBezTo>
                  <a:cubicBezTo>
                    <a:pt x="0" y="209"/>
                    <a:pt x="209" y="0"/>
                    <a:pt x="468" y="0"/>
                  </a:cubicBezTo>
                  <a:close/>
                  <a:moveTo>
                    <a:pt x="468" y="39"/>
                  </a:moveTo>
                  <a:cubicBezTo>
                    <a:pt x="704" y="39"/>
                    <a:pt x="896" y="231"/>
                    <a:pt x="896" y="468"/>
                  </a:cubicBezTo>
                  <a:cubicBezTo>
                    <a:pt x="896" y="704"/>
                    <a:pt x="704" y="896"/>
                    <a:pt x="468" y="896"/>
                  </a:cubicBezTo>
                  <a:cubicBezTo>
                    <a:pt x="231" y="896"/>
                    <a:pt x="39" y="704"/>
                    <a:pt x="39" y="468"/>
                  </a:cubicBezTo>
                  <a:cubicBezTo>
                    <a:pt x="39" y="231"/>
                    <a:pt x="231" y="39"/>
                    <a:pt x="468" y="39"/>
                  </a:cubicBezTo>
                  <a:close/>
                  <a:moveTo>
                    <a:pt x="468" y="79"/>
                  </a:moveTo>
                  <a:cubicBezTo>
                    <a:pt x="683" y="79"/>
                    <a:pt x="857" y="253"/>
                    <a:pt x="857" y="468"/>
                  </a:cubicBezTo>
                  <a:cubicBezTo>
                    <a:pt x="857" y="683"/>
                    <a:pt x="683" y="857"/>
                    <a:pt x="468" y="857"/>
                  </a:cubicBezTo>
                  <a:cubicBezTo>
                    <a:pt x="253" y="857"/>
                    <a:pt x="79" y="683"/>
                    <a:pt x="79" y="468"/>
                  </a:cubicBezTo>
                  <a:cubicBezTo>
                    <a:pt x="79" y="253"/>
                    <a:pt x="253" y="79"/>
                    <a:pt x="468" y="79"/>
                  </a:cubicBezTo>
                  <a:close/>
                </a:path>
              </a:pathLst>
            </a:custGeom>
            <a:solidFill>
              <a:srgbClr val="006272"/>
            </a:solidFill>
            <a:ln>
              <a:noFill/>
            </a:ln>
          </p:spPr>
          <p:txBody>
            <a:bodyPr/>
            <a:lstStyle/>
            <a:p>
              <a:endParaRPr lang="zh-CN" altLang="en-US" sz="1800" dirty="0"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318801" y="3510974"/>
              <a:ext cx="726481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01</a:t>
              </a:r>
              <a:endParaRPr lang="en-US" altLang="zh-CN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113255" y="2177623"/>
            <a:ext cx="2614191" cy="701104"/>
            <a:chOff x="1113255" y="2177623"/>
            <a:chExt cx="2614191" cy="701104"/>
          </a:xfrm>
        </p:grpSpPr>
        <p:sp>
          <p:nvSpPr>
            <p:cNvPr id="14" name="矩形 13"/>
            <p:cNvSpPr/>
            <p:nvPr/>
          </p:nvSpPr>
          <p:spPr>
            <a:xfrm>
              <a:off x="1113255" y="2177623"/>
              <a:ext cx="2614191" cy="646332"/>
            </a:xfrm>
            <a:prstGeom prst="rect">
              <a:avLst/>
            </a:prstGeom>
            <a:solidFill>
              <a:srgbClr val="006272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401481" y="2232396"/>
              <a:ext cx="203773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首因效应</a:t>
              </a:r>
              <a:endParaRPr lang="zh-CN" altLang="en-US" sz="36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570221" y="477422"/>
            <a:ext cx="3051558" cy="616319"/>
            <a:chOff x="1819378" y="1695450"/>
            <a:chExt cx="3515609" cy="568545"/>
          </a:xfrm>
        </p:grpSpPr>
        <p:sp>
          <p:nvSpPr>
            <p:cNvPr id="17" name="矩形: 圆角 16"/>
            <p:cNvSpPr/>
            <p:nvPr/>
          </p:nvSpPr>
          <p:spPr>
            <a:xfrm>
              <a:off x="1819378" y="1695450"/>
              <a:ext cx="3515609" cy="538068"/>
            </a:xfrm>
            <a:prstGeom prst="roundRect">
              <a:avLst>
                <a:gd name="adj" fmla="val 50000"/>
              </a:avLst>
            </a:prstGeom>
            <a:solidFill>
              <a:srgbClr val="00627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159723" y="1724549"/>
              <a:ext cx="2806789" cy="5394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三大效应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 flipV="1">
            <a:off x="3868425" y="723730"/>
            <a:ext cx="554086" cy="140969"/>
            <a:chOff x="3322970" y="723730"/>
            <a:chExt cx="1099541" cy="279742"/>
          </a:xfrm>
        </p:grpSpPr>
        <p:sp>
          <p:nvSpPr>
            <p:cNvPr id="20" name="椭圆 19"/>
            <p:cNvSpPr/>
            <p:nvPr/>
          </p:nvSpPr>
          <p:spPr>
            <a:xfrm flipV="1">
              <a:off x="41427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flipV="1">
              <a:off x="37328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flipV="1">
              <a:off x="3322970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 flipV="1">
            <a:off x="7769489" y="698577"/>
            <a:ext cx="554086" cy="140969"/>
            <a:chOff x="3322970" y="723730"/>
            <a:chExt cx="1099541" cy="279742"/>
          </a:xfrm>
        </p:grpSpPr>
        <p:sp>
          <p:nvSpPr>
            <p:cNvPr id="24" name="椭圆 23"/>
            <p:cNvSpPr/>
            <p:nvPr/>
          </p:nvSpPr>
          <p:spPr>
            <a:xfrm flipV="1">
              <a:off x="41427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flipV="1">
              <a:off x="3732869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flipV="1">
              <a:off x="3322970" y="723730"/>
              <a:ext cx="279742" cy="279742"/>
            </a:xfrm>
            <a:prstGeom prst="ellipse">
              <a:avLst/>
            </a:prstGeom>
            <a:solidFill>
              <a:srgbClr val="00627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3868425" y="2145756"/>
            <a:ext cx="3775393" cy="662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6272"/>
                </a:solidFill>
                <a:cs typeface="+mn-ea"/>
                <a:sym typeface="+mn-lt"/>
              </a:rPr>
              <a:t>第一印象决定人际成败</a:t>
            </a:r>
            <a:endParaRPr lang="zh-CN" altLang="en-US" sz="2800" dirty="0">
              <a:solidFill>
                <a:srgbClr val="006272"/>
              </a:solidFill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273564" y="3477140"/>
            <a:ext cx="590904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首因效应：也叫“第一印象效应”，指与人第一次交往中给他人留下的印象，在对方头脑中占据着主导地位。研究表明，产生第一印象的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7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秒钟可以保持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7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年，且一旦形成，就很难改变。第一印象不好，或许下面的事情就可能泡汤、失败。作为职场中人，如果你不想失去任何成功的机会，就要努力给别人留下良好的第一印象。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261303" y="3682213"/>
            <a:ext cx="3205816" cy="21363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8328381" y="3764770"/>
            <a:ext cx="3071660" cy="1971206"/>
          </a:xfrm>
          <a:prstGeom prst="rect">
            <a:avLst/>
          </a:prstGeom>
        </p:spPr>
      </p:pic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3" presetClass="entr" presetSubtype="3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30" grpId="0" animBg="1"/>
    </p:bldLst>
  </p:timing>
</p:sld>
</file>

<file path=ppt/tags/tag1.xml><?xml version="1.0" encoding="utf-8"?>
<p:tagLst xmlns:p="http://schemas.openxmlformats.org/presentationml/2006/main">
  <p:tag name="PA" val="v5.2.9"/>
</p:tagLst>
</file>

<file path=ppt/tags/tag10.xml><?xml version="1.0" encoding="utf-8"?>
<p:tagLst xmlns:p="http://schemas.openxmlformats.org/presentationml/2006/main">
  <p:tag name="PA" val="v5.2.9"/>
</p:tagLst>
</file>

<file path=ppt/tags/tag11.xml><?xml version="1.0" encoding="utf-8"?>
<p:tagLst xmlns:p="http://schemas.openxmlformats.org/presentationml/2006/main">
  <p:tag name="PA" val="v5.2.9"/>
</p:tagLst>
</file>

<file path=ppt/tags/tag12.xml><?xml version="1.0" encoding="utf-8"?>
<p:tagLst xmlns:p="http://schemas.openxmlformats.org/presentationml/2006/main">
  <p:tag name="PA" val="v5.2.9"/>
</p:tagLst>
</file>

<file path=ppt/tags/tag13.xml><?xml version="1.0" encoding="utf-8"?>
<p:tagLst xmlns:p="http://schemas.openxmlformats.org/presentationml/2006/main">
  <p:tag name="PA" val="v5.2.9"/>
</p:tagLst>
</file>

<file path=ppt/tags/tag14.xml><?xml version="1.0" encoding="utf-8"?>
<p:tagLst xmlns:p="http://schemas.openxmlformats.org/presentationml/2006/main">
  <p:tag name="PA" val="v5.2.9"/>
</p:tagLst>
</file>

<file path=ppt/tags/tag15.xml><?xml version="1.0" encoding="utf-8"?>
<p:tagLst xmlns:p="http://schemas.openxmlformats.org/presentationml/2006/main">
  <p:tag name="PA" val="v5.2.9"/>
</p:tagLst>
</file>

<file path=ppt/tags/tag16.xml><?xml version="1.0" encoding="utf-8"?>
<p:tagLst xmlns:p="http://schemas.openxmlformats.org/presentationml/2006/main">
  <p:tag name="PA" val="v5.2.9"/>
</p:tagLst>
</file>

<file path=ppt/tags/tag17.xml><?xml version="1.0" encoding="utf-8"?>
<p:tagLst xmlns:p="http://schemas.openxmlformats.org/presentationml/2006/main">
  <p:tag name="PA" val="v5.2.9"/>
</p:tagLst>
</file>

<file path=ppt/tags/tag2.xml><?xml version="1.0" encoding="utf-8"?>
<p:tagLst xmlns:p="http://schemas.openxmlformats.org/presentationml/2006/main">
  <p:tag name="PA" val="v5.2.9"/>
</p:tagLst>
</file>

<file path=ppt/tags/tag3.xml><?xml version="1.0" encoding="utf-8"?>
<p:tagLst xmlns:p="http://schemas.openxmlformats.org/presentationml/2006/main">
  <p:tag name="PA" val="v5.2.9"/>
</p:tagLst>
</file>

<file path=ppt/tags/tag4.xml><?xml version="1.0" encoding="utf-8"?>
<p:tagLst xmlns:p="http://schemas.openxmlformats.org/presentationml/2006/main">
  <p:tag name="PA" val="v5.2.9"/>
</p:tagLst>
</file>

<file path=ppt/tags/tag5.xml><?xml version="1.0" encoding="utf-8"?>
<p:tagLst xmlns:p="http://schemas.openxmlformats.org/presentationml/2006/main">
  <p:tag name="PA" val="v5.2.9"/>
</p:tagLst>
</file>

<file path=ppt/tags/tag6.xml><?xml version="1.0" encoding="utf-8"?>
<p:tagLst xmlns:p="http://schemas.openxmlformats.org/presentationml/2006/main">
  <p:tag name="PA" val="v5.2.9"/>
</p:tagLst>
</file>

<file path=ppt/tags/tag7.xml><?xml version="1.0" encoding="utf-8"?>
<p:tagLst xmlns:p="http://schemas.openxmlformats.org/presentationml/2006/main">
  <p:tag name="PA" val="v5.2.9"/>
</p:tagLst>
</file>

<file path=ppt/tags/tag8.xml><?xml version="1.0" encoding="utf-8"?>
<p:tagLst xmlns:p="http://schemas.openxmlformats.org/presentationml/2006/main">
  <p:tag name="PA" val="v5.2.9"/>
</p:tagLst>
</file>

<file path=ppt/tags/tag9.xml><?xml version="1.0" encoding="utf-8"?>
<p:tagLst xmlns:p="http://schemas.openxmlformats.org/presentationml/2006/main">
  <p:tag name="PA" val="v5.2.9"/>
</p:tagLst>
</file>

<file path=ppt/theme/theme1.xml><?xml version="1.0" encoding="utf-8"?>
<a:theme xmlns:a="http://schemas.openxmlformats.org/drawingml/2006/main" name="心理学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1fjzcwjx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3167</Words>
  <Application>WPS 演示</Application>
  <PresentationFormat>自定义</PresentationFormat>
  <Paragraphs>288</Paragraphs>
  <Slides>31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42" baseType="lpstr">
      <vt:lpstr>Arial</vt:lpstr>
      <vt:lpstr>宋体</vt:lpstr>
      <vt:lpstr>Wingdings</vt:lpstr>
      <vt:lpstr>华文隶书</vt:lpstr>
      <vt:lpstr>微软雅黑</vt:lpstr>
      <vt:lpstr>Arial Unicode MS</vt:lpstr>
      <vt:lpstr>等线</vt:lpstr>
      <vt:lpstr>Arial</vt:lpstr>
      <vt:lpstr>Calibri</vt:lpstr>
      <vt:lpstr>心理学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职场心理学</dc:title>
  <dc:creator>第一PPT</dc:creator>
  <cp:keywords>www.1ppt.com</cp:keywords>
  <dc:description>www.1ppt.com</dc:description>
  <cp:lastModifiedBy>铭</cp:lastModifiedBy>
  <cp:revision>228</cp:revision>
  <dcterms:created xsi:type="dcterms:W3CDTF">2020-03-07T05:16:00Z</dcterms:created>
  <dcterms:modified xsi:type="dcterms:W3CDTF">2022-03-01T07:10:41Z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1B5434C08EF14E1B9253F4CA629EB07D</vt:lpwstr>
  </property>
  <property fmtid="{D5CDD505-2E9C-101B-9397-08002B2CF9AE}" pid="3" name="KSOProductBuildVer">
    <vt:lpwstr>2052-11.1.0.11045</vt:lpwstr>
  </property>
</Properties>
</file>