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2" r:id="rId3"/>
  </p:sldMasterIdLst>
  <p:notesMasterIdLst>
    <p:notesMasterId r:id="rId5"/>
  </p:notesMasterIdLst>
  <p:handoutMasterIdLst>
    <p:handoutMasterId r:id="rId30"/>
  </p:handoutMasterIdLst>
  <p:sldIdLst>
    <p:sldId id="256" r:id="rId4"/>
    <p:sldId id="257" r:id="rId6"/>
    <p:sldId id="258" r:id="rId7"/>
    <p:sldId id="262" r:id="rId8"/>
    <p:sldId id="263" r:id="rId9"/>
    <p:sldId id="264" r:id="rId10"/>
    <p:sldId id="265" r:id="rId11"/>
    <p:sldId id="266" r:id="rId12"/>
    <p:sldId id="259" r:id="rId13"/>
    <p:sldId id="267" r:id="rId14"/>
    <p:sldId id="270" r:id="rId15"/>
    <p:sldId id="271" r:id="rId16"/>
    <p:sldId id="272" r:id="rId17"/>
    <p:sldId id="260" r:id="rId18"/>
    <p:sldId id="268" r:id="rId19"/>
    <p:sldId id="273" r:id="rId20"/>
    <p:sldId id="274" r:id="rId21"/>
    <p:sldId id="275" r:id="rId22"/>
    <p:sldId id="276" r:id="rId23"/>
    <p:sldId id="261" r:id="rId24"/>
    <p:sldId id="269" r:id="rId25"/>
    <p:sldId id="277" r:id="rId26"/>
    <p:sldId id="278" r:id="rId27"/>
    <p:sldId id="279" r:id="rId28"/>
    <p:sldId id="280" r:id="rId2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B9AEF"/>
    <a:srgbClr val="559EF3"/>
    <a:srgbClr val="4196EC"/>
    <a:srgbClr val="4297ED"/>
    <a:srgbClr val="E6E6E6"/>
    <a:srgbClr val="4397E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40869" autoAdjust="0"/>
    <p:restoredTop sz="94660"/>
  </p:normalViewPr>
  <p:slideViewPr>
    <p:cSldViewPr snapToGrid="0">
      <p:cViewPr>
        <p:scale>
          <a:sx n="60" d="100"/>
          <a:sy n="60" d="100"/>
        </p:scale>
        <p:origin x="-2268" y="-112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6" d="100"/>
          <a:sy n="86" d="100"/>
        </p:scale>
        <p:origin x="2196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handoutMaster" Target="handoutMasters/handoutMaster1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ECA0403-4ED3-49C4-9B12-AA6E4599C70D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E5F4A84-C214-4BF1-97D4-76C48948535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224E31C-9E56-4A4C-856C-04E15AE54C9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D663FE0-11FC-4B41-837D-CAAB4B877974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D663FE0-11FC-4B41-837D-CAAB4B87797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D663FE0-11FC-4B41-837D-CAAB4B87797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D663FE0-11FC-4B41-837D-CAAB4B87797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9" Type="http://schemas.openxmlformats.org/officeDocument/2006/relationships/image" Target="../media/image8.png"/><Relationship Id="rId8" Type="http://schemas.openxmlformats.org/officeDocument/2006/relationships/image" Target="../media/image7.png"/><Relationship Id="rId7" Type="http://schemas.openxmlformats.org/officeDocument/2006/relationships/image" Target="../media/image6.png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microsoft.com/office/2007/relationships/hdphoto" Target="../media/image2.wdp"/><Relationship Id="rId24" Type="http://schemas.openxmlformats.org/officeDocument/2006/relationships/image" Target="../media/image23.png"/><Relationship Id="rId23" Type="http://schemas.openxmlformats.org/officeDocument/2006/relationships/image" Target="../media/image22.png"/><Relationship Id="rId22" Type="http://schemas.openxmlformats.org/officeDocument/2006/relationships/image" Target="../media/image21.png"/><Relationship Id="rId21" Type="http://schemas.openxmlformats.org/officeDocument/2006/relationships/image" Target="../media/image20.png"/><Relationship Id="rId20" Type="http://schemas.openxmlformats.org/officeDocument/2006/relationships/image" Target="../media/image19.png"/><Relationship Id="rId2" Type="http://schemas.openxmlformats.org/officeDocument/2006/relationships/image" Target="../media/image1.png"/><Relationship Id="rId19" Type="http://schemas.openxmlformats.org/officeDocument/2006/relationships/image" Target="../media/image18.png"/><Relationship Id="rId18" Type="http://schemas.openxmlformats.org/officeDocument/2006/relationships/image" Target="../media/image17.png"/><Relationship Id="rId17" Type="http://schemas.openxmlformats.org/officeDocument/2006/relationships/image" Target="../media/image16.png"/><Relationship Id="rId16" Type="http://schemas.openxmlformats.org/officeDocument/2006/relationships/image" Target="../media/image15.png"/><Relationship Id="rId15" Type="http://schemas.openxmlformats.org/officeDocument/2006/relationships/image" Target="../media/image14.png"/><Relationship Id="rId14" Type="http://schemas.openxmlformats.org/officeDocument/2006/relationships/image" Target="../media/image13.png"/><Relationship Id="rId13" Type="http://schemas.openxmlformats.org/officeDocument/2006/relationships/image" Target="../media/image12.png"/><Relationship Id="rId12" Type="http://schemas.openxmlformats.org/officeDocument/2006/relationships/image" Target="../media/image11.png"/><Relationship Id="rId11" Type="http://schemas.openxmlformats.org/officeDocument/2006/relationships/image" Target="../media/image10.png"/><Relationship Id="rId10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9" Type="http://schemas.openxmlformats.org/officeDocument/2006/relationships/image" Target="../media/image29.png"/><Relationship Id="rId8" Type="http://schemas.openxmlformats.org/officeDocument/2006/relationships/image" Target="../media/image28.png"/><Relationship Id="rId7" Type="http://schemas.openxmlformats.org/officeDocument/2006/relationships/image" Target="../media/image27.png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microsoft.com/office/2007/relationships/hdphoto" Target="../media/image2.wdp"/><Relationship Id="rId3" Type="http://schemas.openxmlformats.org/officeDocument/2006/relationships/image" Target="../media/image1.png"/><Relationship Id="rId2" Type="http://schemas.openxmlformats.org/officeDocument/2006/relationships/image" Target="../media/image24.png"/><Relationship Id="rId17" Type="http://schemas.openxmlformats.org/officeDocument/2006/relationships/image" Target="../media/image36.png"/><Relationship Id="rId16" Type="http://schemas.openxmlformats.org/officeDocument/2006/relationships/image" Target="../media/image35.png"/><Relationship Id="rId15" Type="http://schemas.openxmlformats.org/officeDocument/2006/relationships/image" Target="../media/image34.png"/><Relationship Id="rId14" Type="http://schemas.openxmlformats.org/officeDocument/2006/relationships/image" Target="../media/image20.png"/><Relationship Id="rId13" Type="http://schemas.openxmlformats.org/officeDocument/2006/relationships/image" Target="../media/image33.png"/><Relationship Id="rId12" Type="http://schemas.openxmlformats.org/officeDocument/2006/relationships/image" Target="../media/image32.png"/><Relationship Id="rId11" Type="http://schemas.openxmlformats.org/officeDocument/2006/relationships/image" Target="../media/image31.png"/><Relationship Id="rId10" Type="http://schemas.openxmlformats.org/officeDocument/2006/relationships/image" Target="../media/image30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9" Type="http://schemas.openxmlformats.org/officeDocument/2006/relationships/image" Target="../media/image41.png"/><Relationship Id="rId8" Type="http://schemas.openxmlformats.org/officeDocument/2006/relationships/image" Target="../media/image40.png"/><Relationship Id="rId7" Type="http://schemas.openxmlformats.org/officeDocument/2006/relationships/image" Target="../media/image39.png"/><Relationship Id="rId6" Type="http://schemas.openxmlformats.org/officeDocument/2006/relationships/image" Target="../media/image28.png"/><Relationship Id="rId5" Type="http://schemas.openxmlformats.org/officeDocument/2006/relationships/image" Target="../media/image38.png"/><Relationship Id="rId4" Type="http://schemas.openxmlformats.org/officeDocument/2006/relationships/image" Target="../media/image37.png"/><Relationship Id="rId3" Type="http://schemas.microsoft.com/office/2007/relationships/hdphoto" Target="../media/image2.wdp"/><Relationship Id="rId2" Type="http://schemas.openxmlformats.org/officeDocument/2006/relationships/image" Target="../media/image1.png"/><Relationship Id="rId13" Type="http://schemas.openxmlformats.org/officeDocument/2006/relationships/image" Target="../media/image35.png"/><Relationship Id="rId12" Type="http://schemas.openxmlformats.org/officeDocument/2006/relationships/image" Target="../media/image34.png"/><Relationship Id="rId11" Type="http://schemas.openxmlformats.org/officeDocument/2006/relationships/image" Target="../media/image20.png"/><Relationship Id="rId10" Type="http://schemas.openxmlformats.org/officeDocument/2006/relationships/image" Target="../media/image4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9" Type="http://schemas.openxmlformats.org/officeDocument/2006/relationships/image" Target="../media/image43.png"/><Relationship Id="rId8" Type="http://schemas.openxmlformats.org/officeDocument/2006/relationships/image" Target="../media/image41.png"/><Relationship Id="rId7" Type="http://schemas.openxmlformats.org/officeDocument/2006/relationships/image" Target="../media/image40.png"/><Relationship Id="rId6" Type="http://schemas.openxmlformats.org/officeDocument/2006/relationships/image" Target="../media/image39.png"/><Relationship Id="rId5" Type="http://schemas.openxmlformats.org/officeDocument/2006/relationships/image" Target="../media/image28.png"/><Relationship Id="rId4" Type="http://schemas.openxmlformats.org/officeDocument/2006/relationships/image" Target="../media/image42.png"/><Relationship Id="rId3" Type="http://schemas.openxmlformats.org/officeDocument/2006/relationships/image" Target="../media/image37.png"/><Relationship Id="rId2" Type="http://schemas.openxmlformats.org/officeDocument/2006/relationships/image" Target="../media/image38.png"/><Relationship Id="rId12" Type="http://schemas.openxmlformats.org/officeDocument/2006/relationships/image" Target="../media/image35.png"/><Relationship Id="rId11" Type="http://schemas.openxmlformats.org/officeDocument/2006/relationships/image" Target="../media/image34.png"/><Relationship Id="rId10" Type="http://schemas.openxmlformats.org/officeDocument/2006/relationships/image" Target="../media/image4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hyperlink" Target="http://www.1ppt.com/jieri/" TargetMode="Externa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矩形 30"/>
          <p:cNvSpPr/>
          <p:nvPr userDrawn="1"/>
        </p:nvSpPr>
        <p:spPr>
          <a:xfrm>
            <a:off x="0" y="0"/>
            <a:ext cx="12237577" cy="6857999"/>
          </a:xfrm>
          <a:prstGeom prst="rect">
            <a:avLst/>
          </a:prstGeom>
          <a:gradFill flip="none" rotWithShape="1">
            <a:gsLst>
              <a:gs pos="0">
                <a:srgbClr val="559EF3"/>
              </a:gs>
              <a:gs pos="100000">
                <a:schemeClr val="accent5">
                  <a:lumMod val="60000"/>
                  <a:lumOff val="40000"/>
                </a:schemeClr>
              </a:gs>
            </a:gsLst>
            <a:lin ang="4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32" name="图片 31"/>
          <p:cNvPicPr>
            <a:picLocks noChangeAspect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1856461">
            <a:off x="8698416" y="26823"/>
            <a:ext cx="1560713" cy="1560713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>
          <a:blip r:embed="rId4" cstate="screen"/>
          <a:stretch>
            <a:fillRect/>
          </a:stretch>
        </p:blipFill>
        <p:spPr>
          <a:xfrm flipH="1">
            <a:off x="2231990" y="795501"/>
            <a:ext cx="2227780" cy="6077604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/>
        </p:nvPicPr>
        <p:blipFill>
          <a:blip r:embed="rId5" cstate="screen"/>
          <a:stretch>
            <a:fillRect/>
          </a:stretch>
        </p:blipFill>
        <p:spPr>
          <a:xfrm>
            <a:off x="7755782" y="225796"/>
            <a:ext cx="2410241" cy="6575376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/>
        </p:nvPicPr>
        <p:blipFill rotWithShape="1">
          <a:blip r:embed="rId6" cstate="screen"/>
          <a:srcRect t="24349" b="12166"/>
          <a:stretch>
            <a:fillRect/>
          </a:stretch>
        </p:blipFill>
        <p:spPr>
          <a:xfrm flipH="1">
            <a:off x="1376548" y="-647512"/>
            <a:ext cx="10923883" cy="7233143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 userDrawn="1"/>
        </p:nvPicPr>
        <p:blipFill rotWithShape="1">
          <a:blip r:embed="rId6" cstate="screen"/>
          <a:srcRect t="24349" b="12166"/>
          <a:stretch>
            <a:fillRect/>
          </a:stretch>
        </p:blipFill>
        <p:spPr>
          <a:xfrm>
            <a:off x="-30310" y="-583517"/>
            <a:ext cx="10204386" cy="7233143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 userDrawn="1"/>
        </p:nvPicPr>
        <p:blipFill>
          <a:blip r:embed="rId7" cstate="screen"/>
          <a:stretch>
            <a:fillRect/>
          </a:stretch>
        </p:blipFill>
        <p:spPr>
          <a:xfrm flipH="1">
            <a:off x="6826298" y="1877625"/>
            <a:ext cx="4898820" cy="468174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 userDrawn="1"/>
        </p:nvPicPr>
        <p:blipFill>
          <a:blip r:embed="rId8" cstate="screen"/>
          <a:stretch>
            <a:fillRect/>
          </a:stretch>
        </p:blipFill>
        <p:spPr>
          <a:xfrm>
            <a:off x="0" y="2156981"/>
            <a:ext cx="4362732" cy="4169408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 userDrawn="1"/>
        </p:nvPicPr>
        <p:blipFill>
          <a:blip r:embed="rId9" cstate="screen"/>
          <a:stretch>
            <a:fillRect/>
          </a:stretch>
        </p:blipFill>
        <p:spPr>
          <a:xfrm>
            <a:off x="3260735" y="2563526"/>
            <a:ext cx="3680130" cy="3517053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 userDrawn="1"/>
        </p:nvPicPr>
        <p:blipFill>
          <a:blip r:embed="rId10" cstate="screen"/>
          <a:stretch>
            <a:fillRect/>
          </a:stretch>
        </p:blipFill>
        <p:spPr>
          <a:xfrm>
            <a:off x="4673975" y="3337148"/>
            <a:ext cx="2762748" cy="2640323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 userDrawn="1"/>
        </p:nvPicPr>
        <p:blipFill>
          <a:blip r:embed="rId11" cstate="screen"/>
          <a:stretch>
            <a:fillRect/>
          </a:stretch>
        </p:blipFill>
        <p:spPr>
          <a:xfrm>
            <a:off x="8698416" y="2984015"/>
            <a:ext cx="3497351" cy="3342374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 userDrawn="1"/>
        </p:nvPicPr>
        <p:blipFill rotWithShape="1">
          <a:blip r:embed="rId12" cstate="screen"/>
          <a:srcRect/>
          <a:stretch>
            <a:fillRect/>
          </a:stretch>
        </p:blipFill>
        <p:spPr>
          <a:xfrm>
            <a:off x="0" y="5015344"/>
            <a:ext cx="12192000" cy="1842655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 userDrawn="1"/>
        </p:nvPicPr>
        <p:blipFill>
          <a:blip r:embed="rId13" cstate="screen"/>
          <a:stretch>
            <a:fillRect/>
          </a:stretch>
        </p:blipFill>
        <p:spPr>
          <a:xfrm>
            <a:off x="156411" y="5215290"/>
            <a:ext cx="12035589" cy="1498331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 userDrawn="1"/>
        </p:nvPicPr>
        <p:blipFill>
          <a:blip r:embed="rId14" cstate="screen"/>
          <a:stretch>
            <a:fillRect/>
          </a:stretch>
        </p:blipFill>
        <p:spPr>
          <a:xfrm>
            <a:off x="234445" y="4128743"/>
            <a:ext cx="11604458" cy="2181754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 userDrawn="1"/>
        </p:nvPicPr>
        <p:blipFill>
          <a:blip r:embed="rId15" cstate="screen"/>
          <a:stretch>
            <a:fillRect/>
          </a:stretch>
        </p:blipFill>
        <p:spPr>
          <a:xfrm>
            <a:off x="4389566" y="896645"/>
            <a:ext cx="3508874" cy="1908243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 userDrawn="1"/>
        </p:nvPicPr>
        <p:blipFill rotWithShape="1">
          <a:blip r:embed="rId16" cstate="screen"/>
          <a:srcRect/>
          <a:stretch>
            <a:fillRect/>
          </a:stretch>
        </p:blipFill>
        <p:spPr>
          <a:xfrm>
            <a:off x="2798494" y="4197143"/>
            <a:ext cx="2481150" cy="2181754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 userDrawn="1"/>
        </p:nvPicPr>
        <p:blipFill rotWithShape="1">
          <a:blip r:embed="rId17" cstate="screen"/>
          <a:srcRect r="-2709" b="-66"/>
          <a:stretch>
            <a:fillRect/>
          </a:stretch>
        </p:blipFill>
        <p:spPr>
          <a:xfrm flipH="1">
            <a:off x="5636782" y="4316868"/>
            <a:ext cx="3297181" cy="1721312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 userDrawn="1"/>
        </p:nvPicPr>
        <p:blipFill rotWithShape="1">
          <a:blip r:embed="rId18" cstate="screen"/>
          <a:srcRect t="-679" r="-3615"/>
          <a:stretch>
            <a:fillRect/>
          </a:stretch>
        </p:blipFill>
        <p:spPr>
          <a:xfrm>
            <a:off x="9157443" y="4166189"/>
            <a:ext cx="1720516" cy="2194400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 userDrawn="1"/>
        </p:nvPicPr>
        <p:blipFill rotWithShape="1">
          <a:blip r:embed="rId19" cstate="screen"/>
          <a:srcRect/>
          <a:stretch>
            <a:fillRect/>
          </a:stretch>
        </p:blipFill>
        <p:spPr>
          <a:xfrm>
            <a:off x="2779089" y="5247101"/>
            <a:ext cx="4491986" cy="1473853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 userDrawn="1"/>
        </p:nvPicPr>
        <p:blipFill rotWithShape="1">
          <a:blip r:embed="rId20" cstate="screen"/>
          <a:srcRect/>
          <a:stretch>
            <a:fillRect/>
          </a:stretch>
        </p:blipFill>
        <p:spPr>
          <a:xfrm rot="473865">
            <a:off x="7779669" y="1193605"/>
            <a:ext cx="2732020" cy="3740148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 userDrawn="1"/>
        </p:nvPicPr>
        <p:blipFill>
          <a:blip r:embed="rId21" cstate="screen"/>
          <a:stretch>
            <a:fillRect/>
          </a:stretch>
        </p:blipFill>
        <p:spPr>
          <a:xfrm>
            <a:off x="7851049" y="3180032"/>
            <a:ext cx="2395703" cy="3346303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 userDrawn="1"/>
        </p:nvPicPr>
        <p:blipFill rotWithShape="1">
          <a:blip r:embed="rId22" cstate="screen"/>
          <a:srcRect/>
          <a:stretch>
            <a:fillRect/>
          </a:stretch>
        </p:blipFill>
        <p:spPr>
          <a:xfrm flipH="1">
            <a:off x="66983" y="4857215"/>
            <a:ext cx="1720516" cy="2194400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 userDrawn="1"/>
        </p:nvPicPr>
        <p:blipFill rotWithShape="1">
          <a:blip r:embed="rId23" cstate="screen"/>
          <a:srcRect t="-679" r="-3615"/>
          <a:stretch>
            <a:fillRect/>
          </a:stretch>
        </p:blipFill>
        <p:spPr>
          <a:xfrm>
            <a:off x="5514089" y="4945375"/>
            <a:ext cx="1311347" cy="1672533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 userDrawn="1"/>
        </p:nvPicPr>
        <p:blipFill rotWithShape="1">
          <a:blip r:embed="rId24" cstate="screen"/>
          <a:srcRect/>
          <a:stretch>
            <a:fillRect/>
          </a:stretch>
        </p:blipFill>
        <p:spPr>
          <a:xfrm>
            <a:off x="-8398" y="4583091"/>
            <a:ext cx="12237577" cy="2302766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474130-3D45-4C0D-A8AF-E390C281B6F4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F50685-A062-4639-84EE-71FB8433512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474130-3D45-4C0D-A8AF-E390C281B6F4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F50685-A062-4639-84EE-71FB8433512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474130-3D45-4C0D-A8AF-E390C281B6F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F50685-A062-4639-84EE-71FB8433512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474130-3D45-4C0D-A8AF-E390C281B6F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F50685-A062-4639-84EE-71FB8433512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0"/>
            <a:ext cx="12237577" cy="6857999"/>
          </a:xfrm>
          <a:prstGeom prst="rect">
            <a:avLst/>
          </a:prstGeom>
          <a:gradFill>
            <a:gsLst>
              <a:gs pos="0">
                <a:srgbClr val="559EF3"/>
              </a:gs>
              <a:gs pos="43000">
                <a:srgbClr val="5FA3F1"/>
              </a:gs>
              <a:gs pos="100000">
                <a:schemeClr val="accent5">
                  <a:lumMod val="60000"/>
                  <a:lumOff val="40000"/>
                </a:schemeClr>
              </a:gs>
            </a:gsLst>
            <a:lin ang="282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57" name="图片 56"/>
          <p:cNvPicPr>
            <a:picLocks noChangeAspect="1"/>
          </p:cNvPicPr>
          <p:nvPr userDrawn="1"/>
        </p:nvPicPr>
        <p:blipFill>
          <a:blip r:embed="rId2" cstate="screen"/>
          <a:stretch>
            <a:fillRect/>
          </a:stretch>
        </p:blipFill>
        <p:spPr>
          <a:xfrm flipH="1">
            <a:off x="-4264" y="-38379"/>
            <a:ext cx="2395703" cy="7051129"/>
          </a:xfrm>
          <a:prstGeom prst="rect">
            <a:avLst/>
          </a:prstGeom>
        </p:spPr>
      </p:pic>
      <p:pic>
        <p:nvPicPr>
          <p:cNvPr id="55" name="图片 54"/>
          <p:cNvPicPr>
            <a:picLocks noChangeAspect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Blur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996376" y="-52541"/>
            <a:ext cx="2324583" cy="2324583"/>
          </a:xfrm>
          <a:prstGeom prst="rect">
            <a:avLst/>
          </a:prstGeom>
        </p:spPr>
      </p:pic>
      <p:pic>
        <p:nvPicPr>
          <p:cNvPr id="56" name="图片 55"/>
          <p:cNvPicPr>
            <a:picLocks noChangeAspect="1"/>
          </p:cNvPicPr>
          <p:nvPr userDrawn="1"/>
        </p:nvPicPr>
        <p:blipFill>
          <a:blip r:embed="rId5" cstate="screen"/>
          <a:stretch>
            <a:fillRect/>
          </a:stretch>
        </p:blipFill>
        <p:spPr>
          <a:xfrm>
            <a:off x="9970922" y="-293273"/>
            <a:ext cx="2277413" cy="6748263"/>
          </a:xfrm>
          <a:prstGeom prst="rect">
            <a:avLst/>
          </a:prstGeom>
        </p:spPr>
      </p:pic>
      <p:sp>
        <p:nvSpPr>
          <p:cNvPr id="52" name="矩形 51"/>
          <p:cNvSpPr/>
          <p:nvPr userDrawn="1"/>
        </p:nvSpPr>
        <p:spPr>
          <a:xfrm>
            <a:off x="997772" y="902369"/>
            <a:ext cx="10196456" cy="5053262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33" name="图片 32"/>
          <p:cNvPicPr>
            <a:picLocks noChangeAspect="1"/>
          </p:cNvPicPr>
          <p:nvPr userDrawn="1"/>
        </p:nvPicPr>
        <p:blipFill>
          <a:blip r:embed="rId6" cstate="screen"/>
          <a:stretch>
            <a:fillRect/>
          </a:stretch>
        </p:blipFill>
        <p:spPr>
          <a:xfrm flipH="1">
            <a:off x="6495" y="2031337"/>
            <a:ext cx="1983488" cy="5472987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 userDrawn="1"/>
        </p:nvPicPr>
        <p:blipFill>
          <a:blip r:embed="rId7" cstate="screen"/>
          <a:stretch>
            <a:fillRect/>
          </a:stretch>
        </p:blipFill>
        <p:spPr>
          <a:xfrm>
            <a:off x="9869459" y="2387830"/>
            <a:ext cx="2417783" cy="5453733"/>
          </a:xfrm>
          <a:prstGeom prst="rect">
            <a:avLst/>
          </a:prstGeom>
        </p:spPr>
      </p:pic>
      <p:pic>
        <p:nvPicPr>
          <p:cNvPr id="43" name="图片 42"/>
          <p:cNvPicPr>
            <a:picLocks noChangeAspect="1"/>
          </p:cNvPicPr>
          <p:nvPr userDrawn="1"/>
        </p:nvPicPr>
        <p:blipFill>
          <a:blip r:embed="rId8" cstate="screen"/>
          <a:stretch>
            <a:fillRect/>
          </a:stretch>
        </p:blipFill>
        <p:spPr>
          <a:xfrm>
            <a:off x="6165784" y="5607598"/>
            <a:ext cx="1572896" cy="1503197"/>
          </a:xfrm>
          <a:prstGeom prst="rect">
            <a:avLst/>
          </a:prstGeom>
        </p:spPr>
      </p:pic>
      <p:pic>
        <p:nvPicPr>
          <p:cNvPr id="34" name="图片 33"/>
          <p:cNvPicPr>
            <a:picLocks noChangeAspect="1"/>
          </p:cNvPicPr>
          <p:nvPr userDrawn="1"/>
        </p:nvPicPr>
        <p:blipFill>
          <a:blip r:embed="rId9" cstate="screen"/>
          <a:stretch>
            <a:fillRect/>
          </a:stretch>
        </p:blipFill>
        <p:spPr>
          <a:xfrm>
            <a:off x="-237780" y="4719841"/>
            <a:ext cx="2471104" cy="2361603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 userDrawn="1"/>
        </p:nvPicPr>
        <p:blipFill>
          <a:blip r:embed="rId10" cstate="screen"/>
          <a:stretch>
            <a:fillRect/>
          </a:stretch>
        </p:blipFill>
        <p:spPr>
          <a:xfrm>
            <a:off x="1916117" y="5647398"/>
            <a:ext cx="1489604" cy="1423596"/>
          </a:xfrm>
          <a:prstGeom prst="rect">
            <a:avLst/>
          </a:prstGeom>
        </p:spPr>
      </p:pic>
      <p:pic>
        <p:nvPicPr>
          <p:cNvPr id="37" name="图片 36"/>
          <p:cNvPicPr>
            <a:picLocks noChangeAspect="1"/>
          </p:cNvPicPr>
          <p:nvPr userDrawn="1"/>
        </p:nvPicPr>
        <p:blipFill>
          <a:blip r:embed="rId11" cstate="screen"/>
          <a:stretch>
            <a:fillRect/>
          </a:stretch>
        </p:blipFill>
        <p:spPr>
          <a:xfrm>
            <a:off x="3427236" y="5730793"/>
            <a:ext cx="1443989" cy="1380002"/>
          </a:xfrm>
          <a:prstGeom prst="rect">
            <a:avLst/>
          </a:prstGeom>
        </p:spPr>
      </p:pic>
      <p:pic>
        <p:nvPicPr>
          <p:cNvPr id="38" name="图片 37"/>
          <p:cNvPicPr>
            <a:picLocks noChangeAspect="1"/>
          </p:cNvPicPr>
          <p:nvPr userDrawn="1"/>
        </p:nvPicPr>
        <p:blipFill>
          <a:blip r:embed="rId12" cstate="screen"/>
          <a:stretch>
            <a:fillRect/>
          </a:stretch>
        </p:blipFill>
        <p:spPr>
          <a:xfrm>
            <a:off x="7631288" y="5647398"/>
            <a:ext cx="1574869" cy="1505083"/>
          </a:xfrm>
          <a:prstGeom prst="rect">
            <a:avLst/>
          </a:prstGeom>
        </p:spPr>
      </p:pic>
      <p:pic>
        <p:nvPicPr>
          <p:cNvPr id="39" name="图片 38"/>
          <p:cNvPicPr>
            <a:picLocks noChangeAspect="1"/>
          </p:cNvPicPr>
          <p:nvPr userDrawn="1"/>
        </p:nvPicPr>
        <p:blipFill>
          <a:blip r:embed="rId13" cstate="screen"/>
          <a:stretch>
            <a:fillRect/>
          </a:stretch>
        </p:blipFill>
        <p:spPr>
          <a:xfrm>
            <a:off x="9176617" y="5493152"/>
            <a:ext cx="2183310" cy="2086562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 userDrawn="1"/>
        </p:nvPicPr>
        <p:blipFill>
          <a:blip r:embed="rId14" cstate="screen"/>
          <a:stretch>
            <a:fillRect/>
          </a:stretch>
        </p:blipFill>
        <p:spPr>
          <a:xfrm>
            <a:off x="8798525" y="3428999"/>
            <a:ext cx="2395703" cy="3346303"/>
          </a:xfrm>
          <a:prstGeom prst="rect">
            <a:avLst/>
          </a:prstGeom>
        </p:spPr>
      </p:pic>
      <p:pic>
        <p:nvPicPr>
          <p:cNvPr id="50" name="图片 49"/>
          <p:cNvPicPr>
            <a:picLocks noChangeAspect="1"/>
          </p:cNvPicPr>
          <p:nvPr userDrawn="1"/>
        </p:nvPicPr>
        <p:blipFill rotWithShape="1">
          <a:blip r:embed="rId15" cstate="screen"/>
          <a:srcRect/>
          <a:stretch>
            <a:fillRect/>
          </a:stretch>
        </p:blipFill>
        <p:spPr>
          <a:xfrm rot="473865">
            <a:off x="1110730" y="1740574"/>
            <a:ext cx="1178376" cy="987959"/>
          </a:xfrm>
          <a:prstGeom prst="rect">
            <a:avLst/>
          </a:prstGeom>
        </p:spPr>
      </p:pic>
      <p:pic>
        <p:nvPicPr>
          <p:cNvPr id="51" name="图片 50"/>
          <p:cNvPicPr>
            <a:picLocks noChangeAspect="1"/>
          </p:cNvPicPr>
          <p:nvPr userDrawn="1"/>
        </p:nvPicPr>
        <p:blipFill rotWithShape="1">
          <a:blip r:embed="rId16" cstate="screen"/>
          <a:srcRect/>
          <a:stretch>
            <a:fillRect/>
          </a:stretch>
        </p:blipFill>
        <p:spPr>
          <a:xfrm rot="473865">
            <a:off x="10613784" y="4844823"/>
            <a:ext cx="740851" cy="621135"/>
          </a:xfrm>
          <a:prstGeom prst="rect">
            <a:avLst/>
          </a:prstGeom>
        </p:spPr>
      </p:pic>
      <p:pic>
        <p:nvPicPr>
          <p:cNvPr id="58" name="图片 57"/>
          <p:cNvPicPr>
            <a:picLocks noChangeAspect="1"/>
          </p:cNvPicPr>
          <p:nvPr userDrawn="1"/>
        </p:nvPicPr>
        <p:blipFill>
          <a:blip r:embed="rId11" cstate="screen"/>
          <a:stretch>
            <a:fillRect/>
          </a:stretch>
        </p:blipFill>
        <p:spPr>
          <a:xfrm>
            <a:off x="4807267" y="5730793"/>
            <a:ext cx="1443989" cy="1380002"/>
          </a:xfrm>
          <a:prstGeom prst="rect">
            <a:avLst/>
          </a:prstGeom>
        </p:spPr>
      </p:pic>
      <p:pic>
        <p:nvPicPr>
          <p:cNvPr id="59" name="图片 58"/>
          <p:cNvPicPr>
            <a:picLocks noChangeAspect="1"/>
          </p:cNvPicPr>
          <p:nvPr userDrawn="1"/>
        </p:nvPicPr>
        <p:blipFill>
          <a:blip r:embed="rId13" cstate="screen"/>
          <a:stretch>
            <a:fillRect/>
          </a:stretch>
        </p:blipFill>
        <p:spPr>
          <a:xfrm>
            <a:off x="10103932" y="5493152"/>
            <a:ext cx="2183310" cy="2086562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 userDrawn="1"/>
        </p:nvPicPr>
        <p:blipFill rotWithShape="1">
          <a:blip r:embed="rId17" cstate="screen"/>
          <a:srcRect/>
          <a:stretch>
            <a:fillRect/>
          </a:stretch>
        </p:blipFill>
        <p:spPr>
          <a:xfrm>
            <a:off x="-13493" y="5513911"/>
            <a:ext cx="12237577" cy="1423596"/>
          </a:xfrm>
          <a:prstGeom prst="rect">
            <a:avLst/>
          </a:prstGeom>
        </p:spPr>
      </p:pic>
      <p:sp>
        <p:nvSpPr>
          <p:cNvPr id="60" name="矩形 59"/>
          <p:cNvSpPr/>
          <p:nvPr userDrawn="1"/>
        </p:nvSpPr>
        <p:spPr>
          <a:xfrm>
            <a:off x="6577263" y="5355306"/>
            <a:ext cx="1203575" cy="2920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0"/>
            <a:ext cx="12237577" cy="6857999"/>
          </a:xfrm>
          <a:prstGeom prst="rect">
            <a:avLst/>
          </a:prstGeom>
          <a:gradFill>
            <a:gsLst>
              <a:gs pos="0">
                <a:srgbClr val="559EF3"/>
              </a:gs>
              <a:gs pos="43000">
                <a:srgbClr val="5FA3F1"/>
              </a:gs>
              <a:gs pos="100000">
                <a:schemeClr val="accent5">
                  <a:lumMod val="60000"/>
                  <a:lumOff val="40000"/>
                </a:schemeClr>
              </a:gs>
            </a:gsLst>
            <a:lin ang="282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55" name="图片 54"/>
          <p:cNvPicPr>
            <a:picLocks noChangeAspect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538150" y="988051"/>
            <a:ext cx="1717048" cy="1717048"/>
          </a:xfrm>
          <a:prstGeom prst="rect">
            <a:avLst/>
          </a:prstGeom>
        </p:spPr>
      </p:pic>
      <p:sp>
        <p:nvSpPr>
          <p:cNvPr id="52" name="矩形 51"/>
          <p:cNvSpPr/>
          <p:nvPr userDrawn="1"/>
        </p:nvSpPr>
        <p:spPr>
          <a:xfrm>
            <a:off x="1047640" y="1502694"/>
            <a:ext cx="10196456" cy="5044113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3" name="图片 32"/>
          <p:cNvPicPr>
            <a:picLocks noChangeAspect="1"/>
          </p:cNvPicPr>
          <p:nvPr userDrawn="1"/>
        </p:nvPicPr>
        <p:blipFill>
          <a:blip r:embed="rId4" cstate="screen"/>
          <a:stretch>
            <a:fillRect/>
          </a:stretch>
        </p:blipFill>
        <p:spPr>
          <a:xfrm flipH="1">
            <a:off x="-1" y="1379620"/>
            <a:ext cx="2037347" cy="5472987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 userDrawn="1"/>
        </p:nvPicPr>
        <p:blipFill>
          <a:blip r:embed="rId5" cstate="screen"/>
          <a:stretch>
            <a:fillRect/>
          </a:stretch>
        </p:blipFill>
        <p:spPr>
          <a:xfrm>
            <a:off x="10235471" y="1684511"/>
            <a:ext cx="2037348" cy="5200271"/>
          </a:xfrm>
          <a:prstGeom prst="rect">
            <a:avLst/>
          </a:prstGeom>
        </p:spPr>
      </p:pic>
      <p:pic>
        <p:nvPicPr>
          <p:cNvPr id="43" name="图片 42"/>
          <p:cNvPicPr>
            <a:picLocks noChangeAspect="1"/>
          </p:cNvPicPr>
          <p:nvPr userDrawn="1"/>
        </p:nvPicPr>
        <p:blipFill>
          <a:blip r:embed="rId6" cstate="screen"/>
          <a:stretch>
            <a:fillRect/>
          </a:stretch>
        </p:blipFill>
        <p:spPr>
          <a:xfrm>
            <a:off x="6166484" y="5072961"/>
            <a:ext cx="1572896" cy="1503197"/>
          </a:xfrm>
          <a:prstGeom prst="rect">
            <a:avLst/>
          </a:prstGeom>
        </p:spPr>
      </p:pic>
      <p:pic>
        <p:nvPicPr>
          <p:cNvPr id="34" name="图片 33"/>
          <p:cNvPicPr>
            <a:picLocks noChangeAspect="1"/>
          </p:cNvPicPr>
          <p:nvPr userDrawn="1"/>
        </p:nvPicPr>
        <p:blipFill>
          <a:blip r:embed="rId7" cstate="screen"/>
          <a:stretch>
            <a:fillRect/>
          </a:stretch>
        </p:blipFill>
        <p:spPr>
          <a:xfrm>
            <a:off x="-16324" y="4054075"/>
            <a:ext cx="2928292" cy="2798532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 userDrawn="1"/>
        </p:nvPicPr>
        <p:blipFill>
          <a:blip r:embed="rId8" cstate="screen"/>
          <a:stretch>
            <a:fillRect/>
          </a:stretch>
        </p:blipFill>
        <p:spPr>
          <a:xfrm>
            <a:off x="2627710" y="4622892"/>
            <a:ext cx="2013122" cy="1923915"/>
          </a:xfrm>
          <a:prstGeom prst="rect">
            <a:avLst/>
          </a:prstGeom>
        </p:spPr>
      </p:pic>
      <p:pic>
        <p:nvPicPr>
          <p:cNvPr id="37" name="图片 36"/>
          <p:cNvPicPr>
            <a:picLocks noChangeAspect="1"/>
          </p:cNvPicPr>
          <p:nvPr userDrawn="1"/>
        </p:nvPicPr>
        <p:blipFill>
          <a:blip r:embed="rId6" cstate="screen"/>
          <a:stretch>
            <a:fillRect/>
          </a:stretch>
        </p:blipFill>
        <p:spPr>
          <a:xfrm>
            <a:off x="4494258" y="5072961"/>
            <a:ext cx="1572896" cy="1503197"/>
          </a:xfrm>
          <a:prstGeom prst="rect">
            <a:avLst/>
          </a:prstGeom>
        </p:spPr>
      </p:pic>
      <p:pic>
        <p:nvPicPr>
          <p:cNvPr id="38" name="图片 37"/>
          <p:cNvPicPr>
            <a:picLocks noChangeAspect="1"/>
          </p:cNvPicPr>
          <p:nvPr userDrawn="1"/>
        </p:nvPicPr>
        <p:blipFill>
          <a:blip r:embed="rId9" cstate="screen"/>
          <a:stretch>
            <a:fillRect/>
          </a:stretch>
        </p:blipFill>
        <p:spPr>
          <a:xfrm>
            <a:off x="7631988" y="4920609"/>
            <a:ext cx="1775931" cy="1697235"/>
          </a:xfrm>
          <a:prstGeom prst="rect">
            <a:avLst/>
          </a:prstGeom>
        </p:spPr>
      </p:pic>
      <p:pic>
        <p:nvPicPr>
          <p:cNvPr id="39" name="图片 38"/>
          <p:cNvPicPr>
            <a:picLocks noChangeAspect="1"/>
          </p:cNvPicPr>
          <p:nvPr userDrawn="1"/>
        </p:nvPicPr>
        <p:blipFill>
          <a:blip r:embed="rId7" cstate="screen"/>
          <a:stretch>
            <a:fillRect/>
          </a:stretch>
        </p:blipFill>
        <p:spPr>
          <a:xfrm>
            <a:off x="9379768" y="4066131"/>
            <a:ext cx="2928292" cy="2798532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 userDrawn="1"/>
        </p:nvPicPr>
        <p:blipFill rotWithShape="1">
          <a:blip r:embed="rId10" cstate="screen"/>
          <a:srcRect/>
          <a:stretch>
            <a:fillRect/>
          </a:stretch>
        </p:blipFill>
        <p:spPr>
          <a:xfrm>
            <a:off x="-51635" y="4876800"/>
            <a:ext cx="12237577" cy="2002631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 userDrawn="1"/>
        </p:nvPicPr>
        <p:blipFill>
          <a:blip r:embed="rId11" cstate="screen"/>
          <a:stretch>
            <a:fillRect/>
          </a:stretch>
        </p:blipFill>
        <p:spPr>
          <a:xfrm>
            <a:off x="8798525" y="3428999"/>
            <a:ext cx="2395703" cy="3346303"/>
          </a:xfrm>
          <a:prstGeom prst="rect">
            <a:avLst/>
          </a:prstGeom>
        </p:spPr>
      </p:pic>
      <p:pic>
        <p:nvPicPr>
          <p:cNvPr id="50" name="图片 49"/>
          <p:cNvPicPr>
            <a:picLocks noChangeAspect="1"/>
          </p:cNvPicPr>
          <p:nvPr userDrawn="1"/>
        </p:nvPicPr>
        <p:blipFill rotWithShape="1">
          <a:blip r:embed="rId12" cstate="screen"/>
          <a:srcRect/>
          <a:stretch>
            <a:fillRect/>
          </a:stretch>
        </p:blipFill>
        <p:spPr>
          <a:xfrm rot="473865">
            <a:off x="6421422" y="4480901"/>
            <a:ext cx="1178376" cy="987959"/>
          </a:xfrm>
          <a:prstGeom prst="rect">
            <a:avLst/>
          </a:prstGeom>
        </p:spPr>
      </p:pic>
      <p:pic>
        <p:nvPicPr>
          <p:cNvPr id="51" name="图片 50"/>
          <p:cNvPicPr>
            <a:picLocks noChangeAspect="1"/>
          </p:cNvPicPr>
          <p:nvPr userDrawn="1"/>
        </p:nvPicPr>
        <p:blipFill rotWithShape="1">
          <a:blip r:embed="rId13" cstate="screen"/>
          <a:srcRect/>
          <a:stretch>
            <a:fillRect/>
          </a:stretch>
        </p:blipFill>
        <p:spPr>
          <a:xfrm rot="473865">
            <a:off x="7181077" y="4686218"/>
            <a:ext cx="740851" cy="62113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0"/>
            <a:ext cx="12237577" cy="6857999"/>
          </a:xfrm>
          <a:prstGeom prst="rect">
            <a:avLst/>
          </a:prstGeom>
          <a:gradFill>
            <a:gsLst>
              <a:gs pos="0">
                <a:srgbClr val="559EF3"/>
              </a:gs>
              <a:gs pos="43000">
                <a:srgbClr val="5FA3F1"/>
              </a:gs>
              <a:gs pos="100000">
                <a:schemeClr val="accent5">
                  <a:lumMod val="60000"/>
                  <a:lumOff val="40000"/>
                </a:schemeClr>
              </a:gs>
            </a:gsLst>
            <a:lin ang="282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33" name="图片 32"/>
          <p:cNvPicPr>
            <a:picLocks noChangeAspect="1"/>
          </p:cNvPicPr>
          <p:nvPr userDrawn="1"/>
        </p:nvPicPr>
        <p:blipFill>
          <a:blip r:embed="rId2" cstate="screen"/>
          <a:stretch>
            <a:fillRect/>
          </a:stretch>
        </p:blipFill>
        <p:spPr>
          <a:xfrm>
            <a:off x="10235471" y="1684511"/>
            <a:ext cx="2037348" cy="5200271"/>
          </a:xfrm>
          <a:prstGeom prst="rect">
            <a:avLst/>
          </a:prstGeom>
        </p:spPr>
      </p:pic>
      <p:pic>
        <p:nvPicPr>
          <p:cNvPr id="34" name="图片 33"/>
          <p:cNvPicPr>
            <a:picLocks noChangeAspect="1"/>
          </p:cNvPicPr>
          <p:nvPr userDrawn="1"/>
        </p:nvPicPr>
        <p:blipFill>
          <a:blip r:embed="rId3" cstate="screen"/>
          <a:stretch>
            <a:fillRect/>
          </a:stretch>
        </p:blipFill>
        <p:spPr>
          <a:xfrm flipH="1">
            <a:off x="-1" y="1379620"/>
            <a:ext cx="2037347" cy="5472987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 userDrawn="1"/>
        </p:nvPicPr>
        <p:blipFill rotWithShape="1">
          <a:blip r:embed="rId4" cstate="screen"/>
          <a:srcRect/>
          <a:stretch>
            <a:fillRect/>
          </a:stretch>
        </p:blipFill>
        <p:spPr>
          <a:xfrm>
            <a:off x="17620" y="4849976"/>
            <a:ext cx="12237577" cy="2002631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 userDrawn="1"/>
        </p:nvPicPr>
        <p:blipFill>
          <a:blip r:embed="rId5" cstate="screen"/>
          <a:stretch>
            <a:fillRect/>
          </a:stretch>
        </p:blipFill>
        <p:spPr>
          <a:xfrm>
            <a:off x="6166484" y="5072961"/>
            <a:ext cx="1572896" cy="1503197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 userDrawn="1"/>
        </p:nvPicPr>
        <p:blipFill>
          <a:blip r:embed="rId6" cstate="screen"/>
          <a:stretch>
            <a:fillRect/>
          </a:stretch>
        </p:blipFill>
        <p:spPr>
          <a:xfrm>
            <a:off x="-16324" y="4054075"/>
            <a:ext cx="2928292" cy="2798532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 userDrawn="1"/>
        </p:nvPicPr>
        <p:blipFill>
          <a:blip r:embed="rId7" cstate="screen"/>
          <a:stretch>
            <a:fillRect/>
          </a:stretch>
        </p:blipFill>
        <p:spPr>
          <a:xfrm>
            <a:off x="2627710" y="4622892"/>
            <a:ext cx="2013122" cy="1923915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 userDrawn="1"/>
        </p:nvPicPr>
        <p:blipFill>
          <a:blip r:embed="rId5" cstate="screen"/>
          <a:stretch>
            <a:fillRect/>
          </a:stretch>
        </p:blipFill>
        <p:spPr>
          <a:xfrm>
            <a:off x="4494258" y="5072961"/>
            <a:ext cx="1572896" cy="1503197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 userDrawn="1"/>
        </p:nvPicPr>
        <p:blipFill>
          <a:blip r:embed="rId8" cstate="screen"/>
          <a:stretch>
            <a:fillRect/>
          </a:stretch>
        </p:blipFill>
        <p:spPr>
          <a:xfrm>
            <a:off x="7631988" y="4920609"/>
            <a:ext cx="1775931" cy="1697235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 userDrawn="1"/>
        </p:nvPicPr>
        <p:blipFill>
          <a:blip r:embed="rId6" cstate="screen"/>
          <a:stretch>
            <a:fillRect/>
          </a:stretch>
        </p:blipFill>
        <p:spPr>
          <a:xfrm>
            <a:off x="9379768" y="4066131"/>
            <a:ext cx="2928292" cy="2798532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7301230" y="4066131"/>
            <a:ext cx="438150" cy="323850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 userDrawn="1"/>
        </p:nvPicPr>
        <p:blipFill>
          <a:blip r:embed="rId10"/>
          <a:stretch>
            <a:fillRect/>
          </a:stretch>
        </p:blipFill>
        <p:spPr>
          <a:xfrm>
            <a:off x="6409708" y="4154113"/>
            <a:ext cx="659954" cy="235868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 userDrawn="1"/>
        </p:nvPicPr>
        <p:blipFill rotWithShape="1">
          <a:blip r:embed="rId11" cstate="screen"/>
          <a:srcRect/>
          <a:stretch>
            <a:fillRect/>
          </a:stretch>
        </p:blipFill>
        <p:spPr>
          <a:xfrm rot="473865">
            <a:off x="6421422" y="4480901"/>
            <a:ext cx="1178376" cy="987959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 userDrawn="1"/>
        </p:nvPicPr>
        <p:blipFill rotWithShape="1">
          <a:blip r:embed="rId12" cstate="screen"/>
          <a:srcRect/>
          <a:stretch>
            <a:fillRect/>
          </a:stretch>
        </p:blipFill>
        <p:spPr>
          <a:xfrm rot="473865">
            <a:off x="7181077" y="4686218"/>
            <a:ext cx="740851" cy="621135"/>
          </a:xfrm>
          <a:prstGeom prst="rect">
            <a:avLst/>
          </a:prstGeom>
        </p:spPr>
      </p:pic>
      <p:sp>
        <p:nvSpPr>
          <p:cNvPr id="35" name="矩形 34"/>
          <p:cNvSpPr/>
          <p:nvPr userDrawn="1"/>
        </p:nvSpPr>
        <p:spPr>
          <a:xfrm>
            <a:off x="818148" y="613611"/>
            <a:ext cx="10555705" cy="5630779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28" name="图片 27"/>
          <p:cNvPicPr>
            <a:picLocks noChangeAspect="1"/>
          </p:cNvPicPr>
          <p:nvPr userDrawn="1"/>
        </p:nvPicPr>
        <p:blipFill rotWithShape="1">
          <a:blip r:embed="rId4" cstate="screen"/>
          <a:srcRect/>
          <a:stretch>
            <a:fillRect/>
          </a:stretch>
        </p:blipFill>
        <p:spPr>
          <a:xfrm>
            <a:off x="-51635" y="4876800"/>
            <a:ext cx="12237577" cy="2002631"/>
          </a:xfrm>
          <a:prstGeom prst="rect">
            <a:avLst/>
          </a:prstGeom>
        </p:spPr>
      </p:pic>
      <p:sp>
        <p:nvSpPr>
          <p:cNvPr id="36" name="矩形 35"/>
          <p:cNvSpPr/>
          <p:nvPr userDrawn="1"/>
        </p:nvSpPr>
        <p:spPr>
          <a:xfrm>
            <a:off x="6166484" y="4638265"/>
            <a:ext cx="1618352" cy="5355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文本框 36"/>
          <p:cNvSpPr txBox="1"/>
          <p:nvPr userDrawn="1"/>
        </p:nvSpPr>
        <p:spPr>
          <a:xfrm>
            <a:off x="3230149" y="168180"/>
            <a:ext cx="573170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400" dirty="0">
                <a:solidFill>
                  <a:schemeClr val="bg1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</a:rPr>
              <a:t>中</a:t>
            </a:r>
            <a:r>
              <a:rPr lang="en-US" altLang="zh-CN" sz="1400" dirty="0">
                <a:solidFill>
                  <a:schemeClr val="bg1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</a:rPr>
              <a:t>/</a:t>
            </a:r>
            <a:r>
              <a:rPr lang="zh-CN" altLang="en-US" sz="1400" dirty="0">
                <a:solidFill>
                  <a:schemeClr val="bg1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</a:rPr>
              <a:t>国</a:t>
            </a:r>
            <a:r>
              <a:rPr lang="en-US" altLang="zh-CN" sz="1400" dirty="0">
                <a:solidFill>
                  <a:schemeClr val="bg1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</a:rPr>
              <a:t>/</a:t>
            </a:r>
            <a:r>
              <a:rPr lang="zh-CN" altLang="en-US" sz="1400" dirty="0">
                <a:solidFill>
                  <a:schemeClr val="bg1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</a:rPr>
              <a:t>传</a:t>
            </a:r>
            <a:r>
              <a:rPr lang="en-US" altLang="zh-CN" sz="1400" dirty="0">
                <a:solidFill>
                  <a:schemeClr val="bg1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</a:rPr>
              <a:t>/</a:t>
            </a:r>
            <a:r>
              <a:rPr lang="zh-CN" altLang="en-US" sz="1400" dirty="0">
                <a:solidFill>
                  <a:schemeClr val="bg1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</a:rPr>
              <a:t>统</a:t>
            </a:r>
            <a:r>
              <a:rPr lang="en-US" altLang="zh-CN" sz="1400" dirty="0">
                <a:solidFill>
                  <a:schemeClr val="bg1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</a:rPr>
              <a:t>/</a:t>
            </a:r>
            <a:r>
              <a:rPr lang="zh-CN" altLang="en-US" sz="1400" dirty="0">
                <a:solidFill>
                  <a:schemeClr val="bg1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</a:rPr>
              <a:t>二</a:t>
            </a:r>
            <a:r>
              <a:rPr lang="en-US" altLang="zh-CN" sz="1400" dirty="0">
                <a:solidFill>
                  <a:schemeClr val="bg1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</a:rPr>
              <a:t>/</a:t>
            </a:r>
            <a:r>
              <a:rPr lang="zh-CN" altLang="en-US" sz="1400" dirty="0">
                <a:solidFill>
                  <a:schemeClr val="bg1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</a:rPr>
              <a:t>十</a:t>
            </a:r>
            <a:r>
              <a:rPr lang="en-US" altLang="zh-CN" sz="1400" dirty="0">
                <a:solidFill>
                  <a:schemeClr val="bg1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</a:rPr>
              <a:t>/</a:t>
            </a:r>
            <a:r>
              <a:rPr lang="zh-CN" altLang="en-US" sz="1400" dirty="0">
                <a:solidFill>
                  <a:schemeClr val="bg1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</a:rPr>
              <a:t>四</a:t>
            </a:r>
            <a:r>
              <a:rPr lang="en-US" altLang="zh-CN" sz="1400" dirty="0">
                <a:solidFill>
                  <a:schemeClr val="bg1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</a:rPr>
              <a:t>/</a:t>
            </a:r>
            <a:r>
              <a:rPr lang="zh-CN" altLang="en-US" sz="1400" dirty="0">
                <a:solidFill>
                  <a:schemeClr val="bg1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</a:rPr>
              <a:t>节</a:t>
            </a:r>
            <a:r>
              <a:rPr lang="en-US" altLang="zh-CN" sz="1400" dirty="0">
                <a:solidFill>
                  <a:schemeClr val="bg1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</a:rPr>
              <a:t>/</a:t>
            </a:r>
            <a:r>
              <a:rPr lang="zh-CN" altLang="en-US" sz="1400" dirty="0">
                <a:solidFill>
                  <a:schemeClr val="bg1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</a:rPr>
              <a:t>气</a:t>
            </a:r>
            <a:r>
              <a:rPr lang="en-US" altLang="zh-CN" sz="1400" dirty="0">
                <a:solidFill>
                  <a:schemeClr val="bg1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</a:rPr>
              <a:t>/</a:t>
            </a:r>
            <a:r>
              <a:rPr lang="zh-CN" altLang="en-US" sz="1400" dirty="0">
                <a:solidFill>
                  <a:schemeClr val="bg1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</a:rPr>
              <a:t>小</a:t>
            </a:r>
            <a:r>
              <a:rPr lang="en-US" altLang="zh-CN" sz="1400" dirty="0">
                <a:solidFill>
                  <a:schemeClr val="bg1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</a:rPr>
              <a:t>/</a:t>
            </a:r>
            <a:r>
              <a:rPr lang="zh-CN" altLang="en-US" sz="1400" dirty="0">
                <a:solidFill>
                  <a:schemeClr val="bg1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</a:rPr>
              <a:t>满</a:t>
            </a:r>
            <a:endParaRPr lang="zh-CN" altLang="en-US" sz="1400" dirty="0">
              <a:solidFill>
                <a:schemeClr val="bg1"/>
              </a:solidFill>
              <a:latin typeface="字魂59号-创粗黑" panose="00000500000000000000" pitchFamily="2" charset="-122"/>
              <a:ea typeface="字魂59号-创粗黑" panose="00000500000000000000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</p:bld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474130-3D45-4C0D-A8AF-E390C281B6F4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F50685-A062-4639-84EE-71FB8433512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474130-3D45-4C0D-A8AF-E390C281B6F4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F50685-A062-4639-84EE-71FB8433512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1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474130-3D45-4C0D-A8AF-E390C281B6F4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F50685-A062-4639-84EE-71FB84335124}" type="slidenum">
              <a:rPr lang="zh-CN" altLang="en-US" smtClean="0"/>
            </a:fld>
            <a:endParaRPr lang="zh-CN" altLang="en-US"/>
          </a:p>
        </p:txBody>
      </p:sp>
      <p:sp>
        <p:nvSpPr>
          <p:cNvPr id="11" name="TextBox 10"/>
          <p:cNvSpPr txBox="1"/>
          <p:nvPr userDrawn="1"/>
        </p:nvSpPr>
        <p:spPr>
          <a:xfrm>
            <a:off x="1702752" y="6739570"/>
            <a:ext cx="1440159" cy="118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00" dirty="0">
                <a:solidFill>
                  <a:prstClr val="black"/>
                </a:solidFill>
                <a:ea typeface="微软雅黑" panose="020B0503020204020204" pitchFamily="34" charset="-122"/>
                <a:hlinkClick r:id="rId2"/>
              </a:rPr>
              <a:t>节</a:t>
            </a:r>
            <a:r>
              <a:rPr lang="zh-CN" altLang="en-US" sz="100" dirty="0" smtClean="0">
                <a:solidFill>
                  <a:prstClr val="black"/>
                </a:solidFill>
                <a:ea typeface="微软雅黑" panose="020B0503020204020204" pitchFamily="34" charset="-122"/>
                <a:hlinkClick r:id="rId2"/>
              </a:rPr>
              <a:t>日</a:t>
            </a:r>
            <a:r>
              <a:rPr lang="en-US" altLang="zh-CN" sz="100" dirty="0" smtClean="0">
                <a:solidFill>
                  <a:prstClr val="black"/>
                </a:solidFill>
                <a:ea typeface="微软雅黑" panose="020B0503020204020204" pitchFamily="34" charset="-122"/>
                <a:hlinkClick r:id="rId2"/>
              </a:rPr>
              <a:t>PPT</a:t>
            </a:r>
            <a:r>
              <a:rPr lang="zh-CN" altLang="en-US" sz="100" dirty="0" smtClean="0">
                <a:solidFill>
                  <a:prstClr val="black"/>
                </a:solidFill>
                <a:ea typeface="微软雅黑" panose="020B0503020204020204" pitchFamily="34" charset="-122"/>
                <a:hlinkClick r:id="rId2"/>
              </a:rPr>
              <a:t>模板</a:t>
            </a:r>
            <a:r>
              <a:rPr lang="zh-CN" altLang="en-US" sz="100" dirty="0" smtClean="0">
                <a:solidFill>
                  <a:prstClr val="black"/>
                </a:solidFill>
                <a:ea typeface="微软雅黑" panose="020B0503020204020204" pitchFamily="34" charset="-122"/>
              </a:rPr>
              <a:t> </a:t>
            </a:r>
            <a:r>
              <a:rPr lang="en-US" altLang="zh-CN" sz="100" dirty="0">
                <a:solidFill>
                  <a:prstClr val="black"/>
                </a:solidFill>
                <a:ea typeface="微软雅黑" panose="020B0503020204020204" pitchFamily="34" charset="-122"/>
              </a:rPr>
              <a:t>http://www.1ppt.com/jieri/</a:t>
            </a:r>
            <a:endParaRPr lang="en-US" altLang="zh-CN" sz="100" dirty="0" smtClean="0">
              <a:solidFill>
                <a:prstClr val="black"/>
              </a:solidFill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474130-3D45-4C0D-A8AF-E390C281B6F4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F50685-A062-4639-84EE-71FB8433512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474130-3D45-4C0D-A8AF-E390C281B6F4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F50685-A062-4639-84EE-71FB8433512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4" Type="http://schemas.openxmlformats.org/officeDocument/2006/relationships/theme" Target="../theme/theme2.xml"/><Relationship Id="rId3" Type="http://schemas.openxmlformats.org/officeDocument/2006/relationships/slideLayout" Target="../slideLayouts/slideLayout16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474130-3D45-4C0D-A8AF-E390C281B6F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F50685-A062-4639-84EE-71FB84335124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60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61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62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63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64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65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66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68.png"/><Relationship Id="rId1" Type="http://schemas.openxmlformats.org/officeDocument/2006/relationships/image" Target="../media/image6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7.png"/><Relationship Id="rId1" Type="http://schemas.openxmlformats.org/officeDocument/2006/relationships/image" Target="../media/image46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8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69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70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71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50.png"/><Relationship Id="rId1" Type="http://schemas.openxmlformats.org/officeDocument/2006/relationships/image" Target="../media/image4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51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4.xml"/><Relationship Id="rId4" Type="http://schemas.openxmlformats.org/officeDocument/2006/relationships/image" Target="../media/image42.png"/><Relationship Id="rId3" Type="http://schemas.openxmlformats.org/officeDocument/2006/relationships/image" Target="../media/image54.png"/><Relationship Id="rId2" Type="http://schemas.microsoft.com/office/2007/relationships/hdphoto" Target="../media/image53.wdp"/><Relationship Id="rId1" Type="http://schemas.openxmlformats.org/officeDocument/2006/relationships/image" Target="../media/image52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4.xml"/><Relationship Id="rId4" Type="http://schemas.openxmlformats.org/officeDocument/2006/relationships/image" Target="../media/image42.png"/><Relationship Id="rId3" Type="http://schemas.openxmlformats.org/officeDocument/2006/relationships/image" Target="../media/image54.png"/><Relationship Id="rId2" Type="http://schemas.microsoft.com/office/2007/relationships/hdphoto" Target="../media/image53.wdp"/><Relationship Id="rId1" Type="http://schemas.openxmlformats.org/officeDocument/2006/relationships/image" Target="../media/image52.png"/></Relationships>
</file>

<file path=ppt/slides/_rels/slide8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.xml"/><Relationship Id="rId6" Type="http://schemas.openxmlformats.org/officeDocument/2006/relationships/slideLayout" Target="../slideLayouts/slideLayout4.xml"/><Relationship Id="rId5" Type="http://schemas.openxmlformats.org/officeDocument/2006/relationships/image" Target="../media/image59.png"/><Relationship Id="rId4" Type="http://schemas.openxmlformats.org/officeDocument/2006/relationships/image" Target="../media/image58.png"/><Relationship Id="rId3" Type="http://schemas.openxmlformats.org/officeDocument/2006/relationships/image" Target="../media/image57.png"/><Relationship Id="rId2" Type="http://schemas.openxmlformats.org/officeDocument/2006/relationships/image" Target="../media/image56.png"/><Relationship Id="rId1" Type="http://schemas.openxmlformats.org/officeDocument/2006/relationships/image" Target="../media/image55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" name="图片 47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4558714" y="270515"/>
            <a:ext cx="3036259" cy="52126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1111382" y="2399665"/>
            <a:ext cx="5642344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dirty="0">
                <a:cs typeface="+mn-ea"/>
                <a:sym typeface="+mn-lt"/>
              </a:rPr>
              <a:t>“小满不下，黄梅偏少”、“小满无雨，芒种无水”</a:t>
            </a:r>
            <a:endParaRPr lang="zh-CN" altLang="en-US" dirty="0">
              <a:cs typeface="+mn-ea"/>
              <a:sym typeface="+mn-lt"/>
            </a:endParaRPr>
          </a:p>
          <a:p>
            <a:pPr>
              <a:lnSpc>
                <a:spcPct val="200000"/>
              </a:lnSpc>
            </a:pPr>
            <a:r>
              <a:rPr lang="zh-CN" altLang="en-US" dirty="0">
                <a:cs typeface="+mn-ea"/>
                <a:sym typeface="+mn-lt"/>
              </a:rPr>
              <a:t>对于长江中下游地区来说，如果这个阶段雨水偏少，可能是太平洋上的副热带高压势力较弱，位置偏南，意味着到了黄梅时节，降水可能就会偏少。因此有民谚说“小满不下，黄梅偏少”；“小满无雨，芒种无水”。</a:t>
            </a:r>
            <a:endParaRPr lang="zh-CN" altLang="en-US" sz="1100" dirty="0">
              <a:cs typeface="+mn-ea"/>
              <a:sym typeface="+mn-lt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859327" y="1133110"/>
            <a:ext cx="3105117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zh-CN" altLang="en-US" sz="4000" dirty="0">
                <a:cs typeface="+mn-ea"/>
                <a:sym typeface="+mn-lt"/>
              </a:rPr>
              <a:t>节气特点</a:t>
            </a:r>
            <a:endParaRPr lang="zh-CN" altLang="en-US" sz="4000" dirty="0">
              <a:cs typeface="+mn-ea"/>
              <a:sym typeface="+mn-lt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2655276" y="942858"/>
            <a:ext cx="3513221" cy="0"/>
          </a:xfrm>
          <a:prstGeom prst="line">
            <a:avLst/>
          </a:prstGeom>
          <a:ln w="38100" cmpd="thickThin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2748409" y="2031248"/>
            <a:ext cx="3339877" cy="0"/>
          </a:xfrm>
          <a:prstGeom prst="line">
            <a:avLst/>
          </a:prstGeom>
          <a:ln w="38100" cmpd="thickThin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文本框 10"/>
          <p:cNvSpPr txBox="1"/>
          <p:nvPr/>
        </p:nvSpPr>
        <p:spPr>
          <a:xfrm>
            <a:off x="805647" y="391120"/>
            <a:ext cx="61147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dirty="0">
                <a:solidFill>
                  <a:srgbClr val="C00000"/>
                </a:solidFill>
                <a:cs typeface="+mn-ea"/>
                <a:sym typeface="+mn-lt"/>
              </a:rPr>
              <a:t>小</a:t>
            </a:r>
            <a:endParaRPr lang="zh-CN" altLang="en-US" sz="6600" dirty="0">
              <a:solidFill>
                <a:srgbClr val="C00000"/>
              </a:solidFill>
              <a:cs typeface="+mn-ea"/>
              <a:sym typeface="+mn-lt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246101" y="705907"/>
            <a:ext cx="1409175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9600" dirty="0">
                <a:solidFill>
                  <a:srgbClr val="C00000"/>
                </a:solidFill>
                <a:cs typeface="+mn-ea"/>
                <a:sym typeface="+mn-lt"/>
              </a:rPr>
              <a:t>满</a:t>
            </a:r>
            <a:endParaRPr lang="zh-CN" altLang="en-US" sz="9600" dirty="0">
              <a:solidFill>
                <a:srgbClr val="C00000"/>
              </a:solidFill>
              <a:cs typeface="+mn-ea"/>
              <a:sym typeface="+mn-lt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 flipH="1">
            <a:off x="6474704" y="532124"/>
            <a:ext cx="4153221" cy="5191528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10751767" y="850285"/>
            <a:ext cx="461665" cy="468424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en-US" dirty="0">
                <a:cs typeface="+mn-ea"/>
                <a:sym typeface="+mn-lt"/>
              </a:rPr>
              <a:t>小</a:t>
            </a:r>
            <a:r>
              <a:rPr lang="en-US" altLang="zh-CN" dirty="0">
                <a:cs typeface="+mn-ea"/>
                <a:sym typeface="+mn-lt"/>
              </a:rPr>
              <a:t>/</a:t>
            </a:r>
            <a:r>
              <a:rPr lang="zh-CN" altLang="en-US" dirty="0">
                <a:cs typeface="+mn-ea"/>
                <a:sym typeface="+mn-lt"/>
              </a:rPr>
              <a:t>得</a:t>
            </a:r>
            <a:r>
              <a:rPr lang="en-US" altLang="zh-CN" dirty="0">
                <a:cs typeface="+mn-ea"/>
                <a:sym typeface="+mn-lt"/>
              </a:rPr>
              <a:t>/</a:t>
            </a:r>
            <a:r>
              <a:rPr lang="zh-CN" altLang="en-US" dirty="0">
                <a:cs typeface="+mn-ea"/>
                <a:sym typeface="+mn-lt"/>
              </a:rPr>
              <a:t>盈</a:t>
            </a:r>
            <a:r>
              <a:rPr lang="en-US" altLang="zh-CN" dirty="0">
                <a:cs typeface="+mn-ea"/>
                <a:sym typeface="+mn-lt"/>
              </a:rPr>
              <a:t>/</a:t>
            </a:r>
            <a:r>
              <a:rPr lang="zh-CN" altLang="en-US" dirty="0">
                <a:cs typeface="+mn-ea"/>
                <a:sym typeface="+mn-lt"/>
              </a:rPr>
              <a:t>满</a:t>
            </a:r>
            <a:r>
              <a:rPr lang="en-US" altLang="zh-CN" dirty="0">
                <a:cs typeface="+mn-ea"/>
                <a:sym typeface="+mn-lt"/>
              </a:rPr>
              <a:t>/</a:t>
            </a:r>
            <a:r>
              <a:rPr lang="zh-CN" altLang="en-US" dirty="0">
                <a:cs typeface="+mn-ea"/>
                <a:sym typeface="+mn-lt"/>
              </a:rPr>
              <a:t>为</a:t>
            </a:r>
            <a:r>
              <a:rPr lang="en-US" altLang="zh-CN" dirty="0">
                <a:cs typeface="+mn-ea"/>
                <a:sym typeface="+mn-lt"/>
              </a:rPr>
              <a:t>/</a:t>
            </a:r>
            <a:r>
              <a:rPr lang="zh-CN" altLang="en-US" dirty="0">
                <a:cs typeface="+mn-ea"/>
                <a:sym typeface="+mn-lt"/>
              </a:rPr>
              <a:t>小</a:t>
            </a:r>
            <a:r>
              <a:rPr lang="en-US" altLang="zh-CN" dirty="0">
                <a:cs typeface="+mn-ea"/>
                <a:sym typeface="+mn-lt"/>
              </a:rPr>
              <a:t>/</a:t>
            </a:r>
            <a:r>
              <a:rPr lang="zh-CN" altLang="en-US" dirty="0">
                <a:cs typeface="+mn-ea"/>
                <a:sym typeface="+mn-lt"/>
              </a:rPr>
              <a:t>满</a:t>
            </a:r>
            <a:endParaRPr lang="en-US" altLang="zh-CN" dirty="0">
              <a:cs typeface="+mn-ea"/>
              <a:sym typeface="+mn-lt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647383" y="2441919"/>
            <a:ext cx="5694940" cy="30008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pc="100" dirty="0">
                <a:cs typeface="+mn-ea"/>
                <a:sym typeface="+mn-lt"/>
              </a:rPr>
              <a:t>“小满大满江河满”反映了这一地区降雨多、雨量大的气候特征。</a:t>
            </a:r>
            <a:endParaRPr lang="en-US" altLang="zh-CN" spc="100" dirty="0"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endParaRPr lang="en-US" altLang="zh-CN" spc="100" dirty="0"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pc="100" dirty="0">
                <a:cs typeface="+mn-ea"/>
                <a:sym typeface="+mn-lt"/>
              </a:rPr>
              <a:t>一般来说，如果此时北方冷空气可以深入到我国较南的地区，南方暖湿气流也强盛的话，那么就很容易在华南一带造成暴雨或特大暴雨。因此，小满节气的后期往往是这些地区防汛的紧张阶段。</a:t>
            </a:r>
            <a:endParaRPr lang="en-US" altLang="zh-CN" spc="100" dirty="0">
              <a:cs typeface="+mn-ea"/>
              <a:sym typeface="+mn-lt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701063" y="1155083"/>
            <a:ext cx="3105117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zh-CN" altLang="en-US" sz="4000" dirty="0">
                <a:cs typeface="+mn-ea"/>
                <a:sym typeface="+mn-lt"/>
              </a:rPr>
              <a:t>节气特点</a:t>
            </a:r>
            <a:endParaRPr lang="zh-CN" altLang="en-US" sz="4000" dirty="0">
              <a:cs typeface="+mn-ea"/>
              <a:sym typeface="+mn-lt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7497012" y="964831"/>
            <a:ext cx="3513221" cy="0"/>
          </a:xfrm>
          <a:prstGeom prst="line">
            <a:avLst/>
          </a:prstGeom>
          <a:ln w="38100" cmpd="thickThin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7590145" y="2053221"/>
            <a:ext cx="3339877" cy="0"/>
          </a:xfrm>
          <a:prstGeom prst="line">
            <a:avLst/>
          </a:prstGeom>
          <a:ln w="38100" cmpd="thickThin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8"/>
          <p:cNvSpPr txBox="1"/>
          <p:nvPr/>
        </p:nvSpPr>
        <p:spPr>
          <a:xfrm>
            <a:off x="5647383" y="413093"/>
            <a:ext cx="61147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dirty="0">
                <a:solidFill>
                  <a:srgbClr val="C00000"/>
                </a:solidFill>
                <a:cs typeface="+mn-ea"/>
                <a:sym typeface="+mn-lt"/>
              </a:rPr>
              <a:t>小</a:t>
            </a:r>
            <a:endParaRPr lang="zh-CN" altLang="en-US" sz="6600" dirty="0">
              <a:solidFill>
                <a:srgbClr val="C00000"/>
              </a:solidFill>
              <a:cs typeface="+mn-ea"/>
              <a:sym typeface="+mn-lt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087837" y="727880"/>
            <a:ext cx="1409175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9600" dirty="0">
                <a:solidFill>
                  <a:srgbClr val="C00000"/>
                </a:solidFill>
                <a:cs typeface="+mn-ea"/>
                <a:sym typeface="+mn-lt"/>
              </a:rPr>
              <a:t>满</a:t>
            </a:r>
            <a:endParaRPr lang="zh-CN" altLang="en-US" sz="9600" dirty="0">
              <a:solidFill>
                <a:srgbClr val="C00000"/>
              </a:solidFill>
              <a:cs typeface="+mn-ea"/>
              <a:sym typeface="+mn-lt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988604" y="1728526"/>
            <a:ext cx="4406956" cy="3112188"/>
          </a:xfrm>
          <a:prstGeom prst="rect">
            <a:avLst/>
          </a:prstGeom>
          <a:effectLst>
            <a:outerShdw blurRad="101600" dist="38100" algn="l" rotWithShape="0">
              <a:prstClr val="black">
                <a:alpha val="41000"/>
              </a:prstClr>
            </a:outerShdw>
          </a:effectLst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5029200" y="1127512"/>
            <a:ext cx="4263189" cy="4263189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086853" y="1511739"/>
            <a:ext cx="4263189" cy="3416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800" spc="100" dirty="0">
                <a:cs typeface="+mn-ea"/>
                <a:sym typeface="+mn-lt"/>
              </a:rPr>
              <a:t>小满节气时，黄河中下游等地区还流传着这样的说法：</a:t>
            </a:r>
            <a:r>
              <a:rPr lang="en-US" altLang="zh-CN" sz="1800" spc="100" dirty="0">
                <a:cs typeface="+mn-ea"/>
                <a:sym typeface="+mn-lt"/>
              </a:rPr>
              <a:t>"</a:t>
            </a:r>
            <a:r>
              <a:rPr lang="zh-CN" altLang="en-US" sz="1800" spc="100" dirty="0">
                <a:cs typeface="+mn-ea"/>
                <a:sym typeface="+mn-lt"/>
              </a:rPr>
              <a:t>小满不满，麦有一险</a:t>
            </a:r>
            <a:r>
              <a:rPr lang="en-US" altLang="zh-CN" sz="1800" spc="100" dirty="0">
                <a:cs typeface="+mn-ea"/>
                <a:sym typeface="+mn-lt"/>
              </a:rPr>
              <a:t>"</a:t>
            </a:r>
            <a:r>
              <a:rPr lang="zh-CN" altLang="en-US" sz="1800" spc="100" dirty="0">
                <a:cs typeface="+mn-ea"/>
                <a:sym typeface="+mn-lt"/>
              </a:rPr>
              <a:t>。这</a:t>
            </a:r>
            <a:r>
              <a:rPr lang="en-US" altLang="zh-CN" sz="1800" spc="100" dirty="0">
                <a:cs typeface="+mn-ea"/>
                <a:sym typeface="+mn-lt"/>
              </a:rPr>
              <a:t>"</a:t>
            </a:r>
            <a:r>
              <a:rPr lang="zh-CN" altLang="en-US" sz="1800" spc="100" dirty="0">
                <a:cs typeface="+mn-ea"/>
                <a:sym typeface="+mn-lt"/>
              </a:rPr>
              <a:t>一险</a:t>
            </a:r>
            <a:r>
              <a:rPr lang="en-US" altLang="zh-CN" sz="1800" spc="100" dirty="0">
                <a:cs typeface="+mn-ea"/>
                <a:sym typeface="+mn-lt"/>
              </a:rPr>
              <a:t>"</a:t>
            </a:r>
            <a:r>
              <a:rPr lang="zh-CN" altLang="en-US" sz="1800" spc="100" dirty="0">
                <a:cs typeface="+mn-ea"/>
                <a:sym typeface="+mn-lt"/>
              </a:rPr>
              <a:t>就是指小麦在此时刚刚进入乳熟阶段，非常容易遭受干热风的侵害，从而导致小麦灌浆不足、粒籽干瘪而减产。防御干热风的方法很多，比如营造防护林带、喷洒化学药物等都是十分有效的措施。</a:t>
            </a:r>
            <a:endParaRPr lang="en-US" altLang="zh-CN" sz="1800" spc="100" dirty="0">
              <a:cs typeface="+mn-ea"/>
              <a:sym typeface="+mn-lt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9914398" y="2457961"/>
            <a:ext cx="615048" cy="25545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zh-CN" altLang="en-US" sz="4000" dirty="0">
                <a:cs typeface="+mn-ea"/>
                <a:sym typeface="+mn-lt"/>
              </a:rPr>
              <a:t>节气特点</a:t>
            </a:r>
            <a:endParaRPr lang="zh-CN" altLang="en-US" sz="4000" dirty="0">
              <a:cs typeface="+mn-ea"/>
              <a:sym typeface="+mn-lt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10781147" y="1876926"/>
            <a:ext cx="0" cy="2103821"/>
          </a:xfrm>
          <a:prstGeom prst="line">
            <a:avLst/>
          </a:prstGeom>
          <a:ln w="38100" cmpd="thickThin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V="1">
            <a:off x="9767130" y="2928836"/>
            <a:ext cx="0" cy="2817130"/>
          </a:xfrm>
          <a:prstGeom prst="line">
            <a:avLst/>
          </a:prstGeom>
          <a:ln w="38100" cmpd="thickThin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矩形 15"/>
          <p:cNvSpPr/>
          <p:nvPr/>
        </p:nvSpPr>
        <p:spPr>
          <a:xfrm>
            <a:off x="8563259" y="1511739"/>
            <a:ext cx="499284" cy="7983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817199" y="777309"/>
            <a:ext cx="61147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dirty="0">
                <a:solidFill>
                  <a:srgbClr val="C00000"/>
                </a:solidFill>
                <a:cs typeface="+mn-ea"/>
                <a:sym typeface="+mn-lt"/>
              </a:rPr>
              <a:t>小</a:t>
            </a:r>
            <a:endParaRPr lang="zh-CN" altLang="en-US" sz="6600" dirty="0">
              <a:solidFill>
                <a:srgbClr val="C00000"/>
              </a:solidFill>
              <a:cs typeface="+mn-ea"/>
              <a:sym typeface="+mn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9257653" y="1092096"/>
            <a:ext cx="1409175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9600" dirty="0">
                <a:solidFill>
                  <a:srgbClr val="C00000"/>
                </a:solidFill>
                <a:cs typeface="+mn-ea"/>
                <a:sym typeface="+mn-lt"/>
              </a:rPr>
              <a:t>满</a:t>
            </a:r>
            <a:endParaRPr lang="zh-CN" altLang="en-US" sz="9600" dirty="0">
              <a:solidFill>
                <a:srgbClr val="C00000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398449" y="2044005"/>
            <a:ext cx="7776829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dirty="0">
                <a:cs typeface="+mn-ea"/>
                <a:sym typeface="+mn-lt"/>
              </a:rPr>
              <a:t>“小满无雨，芒种无水”</a:t>
            </a:r>
            <a:endParaRPr lang="en-US" altLang="zh-CN" dirty="0">
              <a:cs typeface="+mn-ea"/>
              <a:sym typeface="+mn-lt"/>
            </a:endParaRPr>
          </a:p>
          <a:p>
            <a:pPr>
              <a:lnSpc>
                <a:spcPct val="200000"/>
              </a:lnSpc>
            </a:pPr>
            <a:endParaRPr lang="zh-CN" altLang="en-US" dirty="0">
              <a:cs typeface="+mn-ea"/>
              <a:sym typeface="+mn-lt"/>
            </a:endParaRPr>
          </a:p>
          <a:p>
            <a:pPr>
              <a:lnSpc>
                <a:spcPct val="200000"/>
              </a:lnSpc>
            </a:pPr>
            <a:r>
              <a:rPr lang="zh-CN" altLang="en-US" dirty="0">
                <a:cs typeface="+mn-ea"/>
                <a:sym typeface="+mn-lt"/>
              </a:rPr>
              <a:t>对于长江中下游地区来说，如果这个阶段雨水偏少，可能是太平洋上的副热带高压势力较弱，位置偏南，意味着到了黄梅时节，降水可能就会偏少。因此有民谚说“小满不下，黄梅偏少”；“小满无雨，芒种无水”。</a:t>
            </a:r>
            <a:endParaRPr lang="zh-CN" altLang="en-US" sz="1100" dirty="0">
              <a:cs typeface="+mn-ea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811478" y="591367"/>
            <a:ext cx="61147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dirty="0">
                <a:solidFill>
                  <a:srgbClr val="C00000"/>
                </a:solidFill>
                <a:cs typeface="+mn-ea"/>
                <a:sym typeface="+mn-lt"/>
              </a:rPr>
              <a:t>小</a:t>
            </a:r>
            <a:endParaRPr lang="zh-CN" altLang="en-US" sz="6600" dirty="0">
              <a:solidFill>
                <a:srgbClr val="C00000"/>
              </a:solidFill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251932" y="906154"/>
            <a:ext cx="1409175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9600" dirty="0">
                <a:solidFill>
                  <a:srgbClr val="C00000"/>
                </a:solidFill>
                <a:cs typeface="+mn-ea"/>
                <a:sym typeface="+mn-lt"/>
              </a:rPr>
              <a:t>满</a:t>
            </a:r>
            <a:endParaRPr lang="zh-CN" altLang="en-US" sz="9600" dirty="0">
              <a:solidFill>
                <a:srgbClr val="C00000"/>
              </a:solidFill>
              <a:cs typeface="+mn-ea"/>
              <a:sym typeface="+mn-lt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9794358" y="2280398"/>
            <a:ext cx="615048" cy="25545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zh-CN" altLang="en-US" sz="4000" dirty="0">
                <a:cs typeface="+mn-ea"/>
                <a:sym typeface="+mn-lt"/>
              </a:rPr>
              <a:t>节气特点</a:t>
            </a:r>
            <a:endParaRPr lang="zh-CN" altLang="en-US" sz="4000" dirty="0">
              <a:cs typeface="+mn-ea"/>
              <a:sym typeface="+mn-lt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10661107" y="1699363"/>
            <a:ext cx="0" cy="2103821"/>
          </a:xfrm>
          <a:prstGeom prst="line">
            <a:avLst/>
          </a:prstGeom>
          <a:ln w="38100" cmpd="thickThin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V="1">
            <a:off x="9647090" y="2751273"/>
            <a:ext cx="0" cy="2817130"/>
          </a:xfrm>
          <a:prstGeom prst="line">
            <a:avLst/>
          </a:prstGeom>
          <a:ln w="38100" cmpd="thickThin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文本框 13"/>
          <p:cNvSpPr txBox="1"/>
          <p:nvPr/>
        </p:nvSpPr>
        <p:spPr>
          <a:xfrm>
            <a:off x="2053904" y="991477"/>
            <a:ext cx="4497598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zh-CN" altLang="en-US" sz="4000" b="1" dirty="0">
                <a:solidFill>
                  <a:srgbClr val="C00000"/>
                </a:solidFill>
                <a:cs typeface="+mn-ea"/>
                <a:sym typeface="+mn-lt"/>
              </a:rPr>
              <a:t>满</a:t>
            </a:r>
            <a:r>
              <a:rPr lang="zh-CN" altLang="en-US" sz="4000" dirty="0">
                <a:cs typeface="+mn-ea"/>
                <a:sym typeface="+mn-lt"/>
              </a:rPr>
              <a:t>不下，黄梅偏少</a:t>
            </a:r>
            <a:endParaRPr lang="zh-CN" altLang="en-US" sz="4000" dirty="0">
              <a:cs typeface="+mn-ea"/>
              <a:sym typeface="+mn-lt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106323" y="809902"/>
            <a:ext cx="125638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zh-CN" altLang="en-US" sz="3600" b="1" dirty="0">
                <a:solidFill>
                  <a:srgbClr val="C00000"/>
                </a:solidFill>
                <a:cs typeface="+mn-ea"/>
                <a:sym typeface="+mn-lt"/>
              </a:rPr>
              <a:t>小</a:t>
            </a:r>
            <a:endParaRPr lang="zh-CN" altLang="en-US" sz="3600" b="1" dirty="0">
              <a:solidFill>
                <a:srgbClr val="C00000"/>
              </a:solidFill>
              <a:cs typeface="+mn-ea"/>
              <a:sym typeface="+mn-lt"/>
            </a:endParaRPr>
          </a:p>
        </p:txBody>
      </p:sp>
      <p:cxnSp>
        <p:nvCxnSpPr>
          <p:cNvPr id="17" name="直接连接符 16"/>
          <p:cNvCxnSpPr/>
          <p:nvPr/>
        </p:nvCxnSpPr>
        <p:spPr>
          <a:xfrm flipV="1">
            <a:off x="2053904" y="1690984"/>
            <a:ext cx="4497598" cy="8379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 flipV="1">
            <a:off x="2053904" y="906154"/>
            <a:ext cx="0" cy="793209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230149" y="248390"/>
            <a:ext cx="573170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中</a:t>
            </a:r>
            <a:r>
              <a:rPr lang="en-US" altLang="zh-CN" sz="1400" dirty="0">
                <a:solidFill>
                  <a:schemeClr val="bg1"/>
                </a:solidFill>
                <a:cs typeface="+mn-ea"/>
                <a:sym typeface="+mn-lt"/>
              </a:rPr>
              <a:t>/</a:t>
            </a:r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国</a:t>
            </a:r>
            <a:r>
              <a:rPr lang="en-US" altLang="zh-CN" sz="1400" dirty="0">
                <a:solidFill>
                  <a:schemeClr val="bg1"/>
                </a:solidFill>
                <a:cs typeface="+mn-ea"/>
                <a:sym typeface="+mn-lt"/>
              </a:rPr>
              <a:t>/</a:t>
            </a:r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传</a:t>
            </a:r>
            <a:r>
              <a:rPr lang="en-US" altLang="zh-CN" sz="1400" dirty="0">
                <a:solidFill>
                  <a:schemeClr val="bg1"/>
                </a:solidFill>
                <a:cs typeface="+mn-ea"/>
                <a:sym typeface="+mn-lt"/>
              </a:rPr>
              <a:t>/</a:t>
            </a:r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统</a:t>
            </a:r>
            <a:r>
              <a:rPr lang="en-US" altLang="zh-CN" sz="1400" dirty="0">
                <a:solidFill>
                  <a:schemeClr val="bg1"/>
                </a:solidFill>
                <a:cs typeface="+mn-ea"/>
                <a:sym typeface="+mn-lt"/>
              </a:rPr>
              <a:t>/</a:t>
            </a:r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二</a:t>
            </a:r>
            <a:r>
              <a:rPr lang="en-US" altLang="zh-CN" sz="1400" dirty="0">
                <a:solidFill>
                  <a:schemeClr val="bg1"/>
                </a:solidFill>
                <a:cs typeface="+mn-ea"/>
                <a:sym typeface="+mn-lt"/>
              </a:rPr>
              <a:t>/</a:t>
            </a:r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十</a:t>
            </a:r>
            <a:r>
              <a:rPr lang="en-US" altLang="zh-CN" sz="1400" dirty="0">
                <a:solidFill>
                  <a:schemeClr val="bg1"/>
                </a:solidFill>
                <a:cs typeface="+mn-ea"/>
                <a:sym typeface="+mn-lt"/>
              </a:rPr>
              <a:t>/</a:t>
            </a:r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四</a:t>
            </a:r>
            <a:r>
              <a:rPr lang="en-US" altLang="zh-CN" sz="1400" dirty="0">
                <a:solidFill>
                  <a:schemeClr val="bg1"/>
                </a:solidFill>
                <a:cs typeface="+mn-ea"/>
                <a:sym typeface="+mn-lt"/>
              </a:rPr>
              <a:t>/</a:t>
            </a:r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节</a:t>
            </a:r>
            <a:r>
              <a:rPr lang="en-US" altLang="zh-CN" sz="1400" dirty="0">
                <a:solidFill>
                  <a:schemeClr val="bg1"/>
                </a:solidFill>
                <a:cs typeface="+mn-ea"/>
                <a:sym typeface="+mn-lt"/>
              </a:rPr>
              <a:t>/</a:t>
            </a:r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气</a:t>
            </a:r>
            <a:r>
              <a:rPr lang="en-US" altLang="zh-CN" sz="1400" dirty="0">
                <a:solidFill>
                  <a:schemeClr val="bg1"/>
                </a:solidFill>
                <a:cs typeface="+mn-ea"/>
                <a:sym typeface="+mn-lt"/>
              </a:rPr>
              <a:t>/</a:t>
            </a:r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小</a:t>
            </a:r>
            <a:r>
              <a:rPr lang="en-US" altLang="zh-CN" sz="1400" dirty="0">
                <a:solidFill>
                  <a:schemeClr val="bg1"/>
                </a:solidFill>
                <a:cs typeface="+mn-ea"/>
                <a:sym typeface="+mn-lt"/>
              </a:rPr>
              <a:t>/</a:t>
            </a:r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满</a:t>
            </a:r>
            <a:endParaRPr lang="zh-CN" altLang="en-US" sz="1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573085" y="1225986"/>
            <a:ext cx="2339975" cy="14452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8800" b="1" i="0" u="none" strike="noStrike" kern="1200" cap="none" spc="0" normalizeH="0" baseline="0" noProof="0" dirty="0">
                <a:ln>
                  <a:noFill/>
                </a:ln>
                <a:uLnTx/>
                <a:uFillTx/>
                <a:cs typeface="+mn-ea"/>
                <a:sym typeface="+mn-lt"/>
              </a:rPr>
              <a:t>叁</a:t>
            </a:r>
            <a:endParaRPr kumimoji="0" lang="zh-CN" altLang="en-US" sz="8800" b="1" i="0" u="none" strike="noStrike" kern="1200" cap="none" spc="0" normalizeH="0" baseline="0" noProof="0" dirty="0">
              <a:ln>
                <a:noFill/>
              </a:ln>
              <a:uLnTx/>
              <a:uFillTx/>
              <a:cs typeface="+mn-ea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980712" y="2885133"/>
            <a:ext cx="5524722" cy="10810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lnSpc>
                <a:spcPct val="150000"/>
              </a:lnSpc>
            </a:pPr>
            <a:r>
              <a:rPr lang="zh-CN" altLang="en-US" sz="4800" b="1" dirty="0">
                <a:cs typeface="+mn-ea"/>
                <a:sym typeface="+mn-lt"/>
              </a:rPr>
              <a:t>小满习俗</a:t>
            </a:r>
            <a:endParaRPr lang="zh-CN" altLang="en-US" sz="4800" b="1" dirty="0">
              <a:cs typeface="+mn-ea"/>
              <a:sym typeface="+mn-lt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2887579" y="2948645"/>
            <a:ext cx="5710989" cy="0"/>
          </a:xfrm>
          <a:prstGeom prst="line">
            <a:avLst/>
          </a:prstGeom>
          <a:ln w="38100" cmpd="thickThin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/>
          <p:cNvSpPr txBox="1"/>
          <p:nvPr/>
        </p:nvSpPr>
        <p:spPr>
          <a:xfrm>
            <a:off x="2918576" y="4370059"/>
            <a:ext cx="5710989" cy="893514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200" dirty="0">
                <a:cs typeface="+mn-ea"/>
                <a:sym typeface="+mn-lt"/>
              </a:rPr>
              <a:t>Lorem ipsum dolor sit amet, consectetuer adipiscing elit. Maecenas porttitor congue massa. Fusce posuere, magna sed pulvinar ultricies, purus lectus malesuada libero, sit amet commodo magna eros quis </a:t>
            </a:r>
            <a:r>
              <a:rPr lang="en-US" altLang="zh-CN" sz="1200" dirty="0" err="1">
                <a:cs typeface="+mn-ea"/>
                <a:sym typeface="+mn-lt"/>
              </a:rPr>
              <a:t>urna</a:t>
            </a:r>
            <a:r>
              <a:rPr lang="en-US" altLang="zh-CN" sz="1200" dirty="0">
                <a:cs typeface="+mn-ea"/>
                <a:sym typeface="+mn-lt"/>
              </a:rPr>
              <a:t>.</a:t>
            </a:r>
            <a:endParaRPr lang="en-US" altLang="zh-CN" sz="1200" dirty="0">
              <a:cs typeface="+mn-ea"/>
              <a:sym typeface="+mn-lt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2980712" y="4037035"/>
            <a:ext cx="5617856" cy="0"/>
          </a:xfrm>
          <a:prstGeom prst="line">
            <a:avLst/>
          </a:prstGeom>
          <a:ln w="38100" cmpd="thickThin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9863020" y="1948616"/>
            <a:ext cx="2029320" cy="1225868"/>
          </a:xfrm>
          <a:prstGeom prst="rect">
            <a:avLst/>
          </a:prstGeom>
        </p:spPr>
      </p:pic>
      <p:cxnSp>
        <p:nvCxnSpPr>
          <p:cNvPr id="17" name="直接连接符 16"/>
          <p:cNvCxnSpPr/>
          <p:nvPr/>
        </p:nvCxnSpPr>
        <p:spPr>
          <a:xfrm>
            <a:off x="8061433" y="3158913"/>
            <a:ext cx="888001" cy="0"/>
          </a:xfrm>
          <a:prstGeom prst="line">
            <a:avLst/>
          </a:prstGeom>
          <a:ln w="38100" cmpd="thickThin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>
            <a:off x="8061433" y="2735414"/>
            <a:ext cx="888001" cy="0"/>
          </a:xfrm>
          <a:prstGeom prst="line">
            <a:avLst/>
          </a:prstGeom>
          <a:ln w="38100" cmpd="thickThin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>
            <a:off x="2532593" y="3158913"/>
            <a:ext cx="888001" cy="0"/>
          </a:xfrm>
          <a:prstGeom prst="line">
            <a:avLst/>
          </a:prstGeom>
          <a:ln w="38100" cmpd="thickThin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>
            <a:off x="2532593" y="2735414"/>
            <a:ext cx="888001" cy="0"/>
          </a:xfrm>
          <a:prstGeom prst="line">
            <a:avLst/>
          </a:prstGeom>
          <a:ln w="38100" cmpd="thickThin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500"/>
                            </p:stCondLst>
                            <p:childTnLst>
                              <p:par>
                                <p:cTn id="30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000"/>
                            </p:stCondLst>
                            <p:childTnLst>
                              <p:par>
                                <p:cTn id="34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500"/>
                            </p:stCondLst>
                            <p:childTnLst>
                              <p:par>
                                <p:cTn id="38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0"/>
                            </p:stCondLst>
                            <p:childTnLst>
                              <p:par>
                                <p:cTn id="42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4732420" y="3262047"/>
            <a:ext cx="6339394" cy="1849831"/>
            <a:chOff x="10246443" y="2111593"/>
            <a:chExt cx="6339394" cy="1849831"/>
          </a:xfrm>
        </p:grpSpPr>
        <p:sp>
          <p:nvSpPr>
            <p:cNvPr id="6" name="矩形 5"/>
            <p:cNvSpPr/>
            <p:nvPr/>
          </p:nvSpPr>
          <p:spPr>
            <a:xfrm>
              <a:off x="10618981" y="2268653"/>
              <a:ext cx="5966856" cy="169277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600" spc="100" dirty="0">
                  <a:cs typeface="+mn-ea"/>
                  <a:sym typeface="+mn-lt"/>
                </a:rPr>
                <a:t>苦菜是中国人最早食用的野菜之一。</a:t>
              </a:r>
              <a:r>
                <a:rPr lang="en-US" altLang="zh-CN" sz="1600" spc="100" dirty="0">
                  <a:cs typeface="+mn-ea"/>
                  <a:sym typeface="+mn-lt"/>
                </a:rPr>
                <a:t>《</a:t>
              </a:r>
              <a:r>
                <a:rPr lang="zh-CN" altLang="en-US" sz="1600" spc="100" dirty="0">
                  <a:cs typeface="+mn-ea"/>
                  <a:sym typeface="+mn-lt"/>
                </a:rPr>
                <a:t>周书</a:t>
              </a:r>
              <a:r>
                <a:rPr lang="en-US" altLang="zh-CN" sz="1600" spc="100" dirty="0">
                  <a:cs typeface="+mn-ea"/>
                  <a:sym typeface="+mn-lt"/>
                </a:rPr>
                <a:t>》</a:t>
              </a:r>
              <a:r>
                <a:rPr lang="zh-CN" altLang="en-US" sz="1600" spc="100" dirty="0">
                  <a:cs typeface="+mn-ea"/>
                  <a:sym typeface="+mn-lt"/>
                </a:rPr>
                <a:t>：小满之日苦菜秀。</a:t>
              </a:r>
              <a:endParaRPr lang="zh-CN" altLang="en-US" sz="1600" spc="100" dirty="0">
                <a:cs typeface="+mn-ea"/>
                <a:sym typeface="+mn-lt"/>
              </a:endParaRPr>
            </a:p>
            <a:p>
              <a:pPr>
                <a:lnSpc>
                  <a:spcPct val="130000"/>
                </a:lnSpc>
              </a:pPr>
              <a:r>
                <a:rPr lang="en-US" altLang="zh-CN" sz="1600" spc="100" dirty="0">
                  <a:cs typeface="+mn-ea"/>
                  <a:sym typeface="+mn-lt"/>
                </a:rPr>
                <a:t>《</a:t>
              </a:r>
              <a:r>
                <a:rPr lang="zh-CN" altLang="en-US" sz="1600" spc="100" dirty="0">
                  <a:cs typeface="+mn-ea"/>
                  <a:sym typeface="+mn-lt"/>
                </a:rPr>
                <a:t>诗经</a:t>
              </a:r>
              <a:r>
                <a:rPr lang="en-US" altLang="zh-CN" sz="1600" spc="100" dirty="0">
                  <a:cs typeface="+mn-ea"/>
                  <a:sym typeface="+mn-lt"/>
                </a:rPr>
                <a:t>》</a:t>
              </a:r>
              <a:r>
                <a:rPr lang="zh-CN" altLang="en-US" sz="1600" spc="100" dirty="0">
                  <a:cs typeface="+mn-ea"/>
                  <a:sym typeface="+mn-lt"/>
                </a:rPr>
                <a:t>：采苦采苦，首阳之下。据说当年王宝钏为了活命曾在寒窑吃了</a:t>
              </a:r>
              <a:r>
                <a:rPr lang="en-US" altLang="zh-CN" sz="1600" spc="100" dirty="0">
                  <a:cs typeface="+mn-ea"/>
                  <a:sym typeface="+mn-lt"/>
                </a:rPr>
                <a:t>18</a:t>
              </a:r>
              <a:r>
                <a:rPr lang="zh-CN" altLang="en-US" sz="1600" spc="100" dirty="0">
                  <a:cs typeface="+mn-ea"/>
                  <a:sym typeface="+mn-lt"/>
                </a:rPr>
                <a:t>年苦菜。旧社会农民每年春天青黄不接之时，要靠苦苦菜充饥。苦苦菜，带苦尝，虽逆口，胜空肠。</a:t>
              </a:r>
              <a:endParaRPr lang="en-US" altLang="zh-CN" sz="1600" spc="100" dirty="0">
                <a:cs typeface="+mn-ea"/>
                <a:sym typeface="+mn-lt"/>
              </a:endParaRPr>
            </a:p>
          </p:txBody>
        </p:sp>
        <p:cxnSp>
          <p:nvCxnSpPr>
            <p:cNvPr id="8" name="直接连接符 7"/>
            <p:cNvCxnSpPr/>
            <p:nvPr/>
          </p:nvCxnSpPr>
          <p:spPr>
            <a:xfrm>
              <a:off x="10246443" y="2111593"/>
              <a:ext cx="882317" cy="0"/>
            </a:xfrm>
            <a:prstGeom prst="line">
              <a:avLst/>
            </a:prstGeom>
            <a:ln w="34925">
              <a:solidFill>
                <a:srgbClr val="005C8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文本框 8"/>
          <p:cNvSpPr txBox="1"/>
          <p:nvPr/>
        </p:nvSpPr>
        <p:spPr>
          <a:xfrm>
            <a:off x="7739345" y="1283420"/>
            <a:ext cx="3105117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zh-CN" altLang="en-US" sz="4000" dirty="0">
                <a:cs typeface="+mn-ea"/>
                <a:sym typeface="+mn-lt"/>
              </a:rPr>
              <a:t>节气习俗</a:t>
            </a:r>
            <a:endParaRPr lang="zh-CN" altLang="en-US" sz="4000" dirty="0">
              <a:cs typeface="+mn-ea"/>
              <a:sym typeface="+mn-lt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7535294" y="1093168"/>
            <a:ext cx="3513221" cy="0"/>
          </a:xfrm>
          <a:prstGeom prst="line">
            <a:avLst/>
          </a:prstGeom>
          <a:ln w="38100" cmpd="thickThin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7628427" y="2181558"/>
            <a:ext cx="3339877" cy="0"/>
          </a:xfrm>
          <a:prstGeom prst="line">
            <a:avLst/>
          </a:prstGeom>
          <a:ln w="38100" cmpd="thickThin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本框 11"/>
          <p:cNvSpPr txBox="1"/>
          <p:nvPr/>
        </p:nvSpPr>
        <p:spPr>
          <a:xfrm>
            <a:off x="5381324" y="552156"/>
            <a:ext cx="61147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dirty="0">
                <a:solidFill>
                  <a:srgbClr val="C00000"/>
                </a:solidFill>
                <a:cs typeface="+mn-ea"/>
                <a:sym typeface="+mn-lt"/>
              </a:rPr>
              <a:t>小</a:t>
            </a:r>
            <a:endParaRPr lang="zh-CN" altLang="en-US" sz="6600" dirty="0">
              <a:solidFill>
                <a:srgbClr val="C00000"/>
              </a:solidFill>
              <a:cs typeface="+mn-ea"/>
              <a:sym typeface="+mn-lt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821778" y="866943"/>
            <a:ext cx="1409175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9600" dirty="0">
                <a:solidFill>
                  <a:srgbClr val="C00000"/>
                </a:solidFill>
                <a:cs typeface="+mn-ea"/>
                <a:sym typeface="+mn-lt"/>
              </a:rPr>
              <a:t>满</a:t>
            </a:r>
            <a:endParaRPr lang="zh-CN" altLang="en-US" sz="9600" dirty="0">
              <a:solidFill>
                <a:srgbClr val="C00000"/>
              </a:solidFill>
              <a:cs typeface="+mn-ea"/>
              <a:sym typeface="+mn-lt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4997190" y="2759467"/>
            <a:ext cx="584727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zh-CN" altLang="en-US" sz="1800" b="1" spc="400" dirty="0">
                <a:cs typeface="+mn-ea"/>
                <a:sym typeface="+mn-lt"/>
              </a:rPr>
              <a:t>风</a:t>
            </a:r>
            <a:r>
              <a:rPr lang="zh-CN" altLang="en-US" sz="1800" spc="400" dirty="0">
                <a:cs typeface="+mn-ea"/>
                <a:sym typeface="+mn-lt"/>
              </a:rPr>
              <a:t>吹，苦菜长，荒滩野地是粮仓。</a:t>
            </a:r>
            <a:endParaRPr lang="zh-CN" altLang="en-US" sz="1800" spc="400" dirty="0">
              <a:cs typeface="+mn-ea"/>
              <a:sym typeface="+mn-lt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4187063" y="2452830"/>
            <a:ext cx="84221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000" b="1" spc="400" dirty="0">
                <a:cs typeface="+mn-ea"/>
                <a:sym typeface="+mn-lt"/>
              </a:rPr>
              <a:t>春</a:t>
            </a:r>
            <a:endParaRPr lang="zh-CN" altLang="en-US" sz="4000" b="1" spc="400" dirty="0">
              <a:cs typeface="+mn-ea"/>
              <a:sym typeface="+mn-lt"/>
            </a:endParaRPr>
          </a:p>
        </p:txBody>
      </p:sp>
      <p:cxnSp>
        <p:nvCxnSpPr>
          <p:cNvPr id="19" name="直接连接符 18"/>
          <p:cNvCxnSpPr/>
          <p:nvPr/>
        </p:nvCxnSpPr>
        <p:spPr>
          <a:xfrm flipV="1">
            <a:off x="4894024" y="2387405"/>
            <a:ext cx="0" cy="1041595"/>
          </a:xfrm>
          <a:prstGeom prst="line">
            <a:avLst/>
          </a:prstGeom>
          <a:ln w="34925">
            <a:solidFill>
              <a:srgbClr val="005C8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9" name="图片 28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724889" y="1476945"/>
            <a:ext cx="3973189" cy="3973189"/>
          </a:xfrm>
          <a:prstGeom prst="rect">
            <a:avLst/>
          </a:prstGeom>
        </p:spPr>
      </p:pic>
      <p:sp>
        <p:nvSpPr>
          <p:cNvPr id="30" name="矩形 29"/>
          <p:cNvSpPr/>
          <p:nvPr/>
        </p:nvSpPr>
        <p:spPr>
          <a:xfrm>
            <a:off x="4027888" y="1827615"/>
            <a:ext cx="336884" cy="70788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094521" y="2945930"/>
            <a:ext cx="5584157" cy="1892826"/>
            <a:chOff x="3880257" y="4721418"/>
            <a:chExt cx="5584157" cy="1892826"/>
          </a:xfrm>
        </p:grpSpPr>
        <p:sp>
          <p:nvSpPr>
            <p:cNvPr id="3" name="矩形 2"/>
            <p:cNvSpPr/>
            <p:nvPr/>
          </p:nvSpPr>
          <p:spPr>
            <a:xfrm>
              <a:off x="4554025" y="4721418"/>
              <a:ext cx="4910389" cy="189282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pc="100" dirty="0">
                  <a:cs typeface="+mn-ea"/>
                  <a:sym typeface="+mn-lt"/>
                </a:rPr>
                <a:t>小满节气台湾彰化附近的海域可捕获黑鲳，东北部的苏澳及南部海域则可捕获到飞鱼。高雄县的旗山、美浓等地的香蕉已经进入盛产期。台湾是有名的香蕉出产地，每年都有很多香蕉外销到世界各地。</a:t>
              </a:r>
              <a:endParaRPr lang="en-US" altLang="zh-CN" spc="100" dirty="0">
                <a:cs typeface="+mn-ea"/>
                <a:sym typeface="+mn-lt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3880257" y="4919935"/>
              <a:ext cx="75047" cy="156966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3200" spc="400" dirty="0">
                  <a:cs typeface="+mn-ea"/>
                  <a:sym typeface="+mn-lt"/>
                </a:rPr>
                <a:t>食黑鲳</a:t>
              </a:r>
              <a:endParaRPr lang="zh-CN" altLang="en-US" sz="3200" spc="400" dirty="0">
                <a:cs typeface="+mn-ea"/>
                <a:sym typeface="+mn-lt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3215471" y="1792747"/>
            <a:ext cx="3105117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zh-CN" altLang="en-US" sz="4000" dirty="0">
                <a:cs typeface="+mn-ea"/>
                <a:sym typeface="+mn-lt"/>
              </a:rPr>
              <a:t>节气习俗</a:t>
            </a:r>
            <a:endParaRPr lang="zh-CN" altLang="en-US" sz="4000" dirty="0">
              <a:cs typeface="+mn-ea"/>
              <a:sym typeface="+mn-lt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3011420" y="1602495"/>
            <a:ext cx="3513221" cy="0"/>
          </a:xfrm>
          <a:prstGeom prst="line">
            <a:avLst/>
          </a:prstGeom>
          <a:ln w="38100" cmpd="thickThin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3104553" y="2690885"/>
            <a:ext cx="3339877" cy="0"/>
          </a:xfrm>
          <a:prstGeom prst="line">
            <a:avLst/>
          </a:prstGeom>
          <a:ln w="38100" cmpd="thickThin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/>
          <p:cNvSpPr txBox="1"/>
          <p:nvPr/>
        </p:nvSpPr>
        <p:spPr>
          <a:xfrm>
            <a:off x="1254924" y="1061483"/>
            <a:ext cx="61147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dirty="0">
                <a:solidFill>
                  <a:srgbClr val="C00000"/>
                </a:solidFill>
                <a:cs typeface="+mn-ea"/>
                <a:sym typeface="+mn-lt"/>
              </a:rPr>
              <a:t>小</a:t>
            </a:r>
            <a:endParaRPr lang="zh-CN" altLang="en-US" sz="6600" dirty="0">
              <a:solidFill>
                <a:srgbClr val="C00000"/>
              </a:solidFill>
              <a:cs typeface="+mn-ea"/>
              <a:sym typeface="+mn-lt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695378" y="1376270"/>
            <a:ext cx="1409175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9600" dirty="0">
                <a:solidFill>
                  <a:srgbClr val="C00000"/>
                </a:solidFill>
                <a:cs typeface="+mn-ea"/>
                <a:sym typeface="+mn-lt"/>
              </a:rPr>
              <a:t>满</a:t>
            </a:r>
            <a:endParaRPr lang="zh-CN" altLang="en-US" sz="9600" dirty="0">
              <a:solidFill>
                <a:srgbClr val="C00000"/>
              </a:solidFill>
              <a:cs typeface="+mn-ea"/>
              <a:sym typeface="+mn-lt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6635559" y="276920"/>
            <a:ext cx="4588042" cy="5735054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371129" y="1568234"/>
            <a:ext cx="4710913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000" spc="100" dirty="0">
                <a:cs typeface="+mn-ea"/>
                <a:sym typeface="+mn-lt"/>
              </a:rPr>
              <a:t>我国南北地域跨度大，各地的气候、农业生产、主要农作物品种及其生长状况有明显的不同，左河水“江南沃野过插秧，江北麦麸便灌浆。西子湖边人好客，茶商脚走款丝商。”之句，则道出了小满时节大江两岸水稻小麦的生产生长状况，包括著名茶叶、蚕丝产区的商贸活动。</a:t>
            </a:r>
            <a:endParaRPr lang="en-US" altLang="zh-CN" sz="2000" spc="100" dirty="0">
              <a:cs typeface="+mn-ea"/>
              <a:sym typeface="+mn-lt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916551" y="1726401"/>
            <a:ext cx="410044" cy="25545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zh-CN" altLang="en-US" sz="4000" dirty="0">
                <a:cs typeface="+mn-ea"/>
                <a:sym typeface="+mn-lt"/>
              </a:rPr>
              <a:t>节气习俗</a:t>
            </a:r>
            <a:endParaRPr lang="zh-CN" altLang="en-US" sz="4000" dirty="0">
              <a:cs typeface="+mn-ea"/>
              <a:sym typeface="+mn-lt"/>
            </a:endParaRPr>
          </a:p>
        </p:txBody>
      </p:sp>
      <p:cxnSp>
        <p:nvCxnSpPr>
          <p:cNvPr id="4" name="直接连接符 3"/>
          <p:cNvCxnSpPr/>
          <p:nvPr/>
        </p:nvCxnSpPr>
        <p:spPr>
          <a:xfrm flipV="1">
            <a:off x="10947741" y="1568234"/>
            <a:ext cx="0" cy="2885274"/>
          </a:xfrm>
          <a:prstGeom prst="line">
            <a:avLst/>
          </a:prstGeom>
          <a:ln w="38100" cmpd="thickThin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9725422" y="2624540"/>
            <a:ext cx="0" cy="2598990"/>
          </a:xfrm>
          <a:prstGeom prst="line">
            <a:avLst/>
          </a:prstGeom>
          <a:ln w="38100" cmpd="thickThin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/>
          <p:cNvSpPr txBox="1"/>
          <p:nvPr/>
        </p:nvSpPr>
        <p:spPr>
          <a:xfrm>
            <a:off x="8150363" y="626784"/>
            <a:ext cx="61147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dirty="0">
                <a:solidFill>
                  <a:srgbClr val="C00000"/>
                </a:solidFill>
                <a:cs typeface="+mn-ea"/>
                <a:sym typeface="+mn-lt"/>
              </a:rPr>
              <a:t>小</a:t>
            </a:r>
            <a:endParaRPr lang="zh-CN" altLang="en-US" sz="6600" dirty="0">
              <a:solidFill>
                <a:srgbClr val="C00000"/>
              </a:solidFill>
              <a:cs typeface="+mn-ea"/>
              <a:sym typeface="+mn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590817" y="941571"/>
            <a:ext cx="1409175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9600" dirty="0">
                <a:solidFill>
                  <a:srgbClr val="C00000"/>
                </a:solidFill>
                <a:cs typeface="+mn-ea"/>
                <a:sym typeface="+mn-lt"/>
              </a:rPr>
              <a:t>满</a:t>
            </a:r>
            <a:endParaRPr lang="zh-CN" altLang="en-US" sz="9600" dirty="0">
              <a:solidFill>
                <a:srgbClr val="C00000"/>
              </a:solidFill>
              <a:cs typeface="+mn-ea"/>
              <a:sym typeface="+mn-lt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6094533" y="1568234"/>
            <a:ext cx="3770251" cy="5266262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830686" y="631279"/>
            <a:ext cx="9492406" cy="3191848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1053130" y="2789549"/>
            <a:ext cx="8682683" cy="2827257"/>
            <a:chOff x="5799581" y="2999756"/>
            <a:chExt cx="4413330" cy="2827257"/>
          </a:xfrm>
        </p:grpSpPr>
        <p:sp>
          <p:nvSpPr>
            <p:cNvPr id="3" name="矩形 2"/>
            <p:cNvSpPr/>
            <p:nvPr/>
          </p:nvSpPr>
          <p:spPr>
            <a:xfrm>
              <a:off x="5799581" y="4134242"/>
              <a:ext cx="4413330" cy="169277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2000" spc="100" dirty="0">
                  <a:cs typeface="+mn-ea"/>
                  <a:sym typeface="+mn-lt"/>
                </a:rPr>
                <a:t>相传小满为蚕神诞辰，因此江浙一带在小满节气期间有一个祈蚕节。我国农耕文化以“男耕女织”为典型。女织的原料北方以棉花为主，南方以蚕理为主。蚕丝需靠养蚕结茧抽丝而得，所以我国南方农村养蚕极为兴盛，尤其是江浙一带。</a:t>
              </a:r>
              <a:endParaRPr lang="en-US" altLang="zh-CN" sz="2000" spc="100" dirty="0">
                <a:cs typeface="+mn-ea"/>
                <a:sym typeface="+mn-lt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5859531" y="2999756"/>
              <a:ext cx="1076334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4800" b="1" spc="400" dirty="0">
                  <a:cs typeface="+mn-ea"/>
                  <a:sym typeface="+mn-lt"/>
                </a:rPr>
                <a:t>祭</a:t>
              </a:r>
              <a:r>
                <a:rPr lang="zh-CN" altLang="en-US" sz="4800" b="1" spc="400" dirty="0">
                  <a:solidFill>
                    <a:schemeClr val="bg1"/>
                  </a:solidFill>
                  <a:cs typeface="+mn-ea"/>
                  <a:sym typeface="+mn-lt"/>
                </a:rPr>
                <a:t>蚕</a:t>
              </a:r>
              <a:endParaRPr lang="zh-CN" altLang="en-US" sz="4800" b="1" spc="4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10118070" y="1726401"/>
            <a:ext cx="410044" cy="25545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zh-CN" altLang="en-US" sz="4000" dirty="0">
                <a:cs typeface="+mn-ea"/>
                <a:sym typeface="+mn-lt"/>
              </a:rPr>
              <a:t>节气习俗</a:t>
            </a:r>
            <a:endParaRPr lang="zh-CN" altLang="en-US" sz="4000" dirty="0">
              <a:cs typeface="+mn-ea"/>
              <a:sym typeface="+mn-lt"/>
            </a:endParaRPr>
          </a:p>
        </p:txBody>
      </p:sp>
      <p:cxnSp>
        <p:nvCxnSpPr>
          <p:cNvPr id="9" name="直接连接符 8"/>
          <p:cNvCxnSpPr/>
          <p:nvPr/>
        </p:nvCxnSpPr>
        <p:spPr>
          <a:xfrm flipV="1">
            <a:off x="11036965" y="1563264"/>
            <a:ext cx="0" cy="2885274"/>
          </a:xfrm>
          <a:prstGeom prst="line">
            <a:avLst/>
          </a:prstGeom>
          <a:ln w="38100" cmpd="thickThin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9926941" y="2624540"/>
            <a:ext cx="0" cy="2598990"/>
          </a:xfrm>
          <a:prstGeom prst="line">
            <a:avLst/>
          </a:prstGeom>
          <a:ln w="38100" cmpd="thickThin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文本框 10"/>
          <p:cNvSpPr txBox="1"/>
          <p:nvPr/>
        </p:nvSpPr>
        <p:spPr>
          <a:xfrm>
            <a:off x="8476966" y="526474"/>
            <a:ext cx="61147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dirty="0">
                <a:solidFill>
                  <a:srgbClr val="C00000"/>
                </a:solidFill>
                <a:cs typeface="+mn-ea"/>
                <a:sym typeface="+mn-lt"/>
              </a:rPr>
              <a:t>小</a:t>
            </a:r>
            <a:endParaRPr lang="zh-CN" altLang="en-US" sz="6600" dirty="0">
              <a:solidFill>
                <a:srgbClr val="C00000"/>
              </a:solidFill>
              <a:cs typeface="+mn-ea"/>
              <a:sym typeface="+mn-lt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8917420" y="841261"/>
            <a:ext cx="1409175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9600" dirty="0">
                <a:solidFill>
                  <a:srgbClr val="C00000"/>
                </a:solidFill>
                <a:cs typeface="+mn-ea"/>
                <a:sym typeface="+mn-lt"/>
              </a:rPr>
              <a:t>满</a:t>
            </a:r>
            <a:endParaRPr lang="zh-CN" altLang="en-US" sz="9600" dirty="0">
              <a:solidFill>
                <a:srgbClr val="C00000"/>
              </a:solidFill>
              <a:cs typeface="+mn-ea"/>
              <a:sym typeface="+mn-lt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1133037" y="3936119"/>
            <a:ext cx="8602776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787482" y="3211356"/>
            <a:ext cx="6426075" cy="20928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 spc="100" dirty="0">
                <a:cs typeface="+mn-ea"/>
                <a:sym typeface="+mn-lt"/>
              </a:rPr>
              <a:t>祭车神是一些农村地区古老的小满习俗。在相关的传说里二车神，是一条白龙在小满时节，人们在水车蓦上放上鱼肉、香烛等物品祭拜，最有趣的地方是，在祭品中会有一杯白水，祭拜时将白水泼入田中，有祝福水砚涌旺的意思。</a:t>
            </a:r>
            <a:endParaRPr lang="en-US" altLang="zh-CN" sz="2000" spc="100" dirty="0">
              <a:cs typeface="+mn-ea"/>
              <a:sym typeface="+mn-lt"/>
            </a:endParaRPr>
          </a:p>
        </p:txBody>
      </p:sp>
      <p:sp>
        <p:nvSpPr>
          <p:cNvPr id="3" name="矩形 2"/>
          <p:cNvSpPr/>
          <p:nvPr/>
        </p:nvSpPr>
        <p:spPr>
          <a:xfrm flipH="1">
            <a:off x="909368" y="3357210"/>
            <a:ext cx="17776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spc="400" dirty="0">
                <a:cs typeface="+mn-ea"/>
                <a:sym typeface="+mn-lt"/>
              </a:rPr>
              <a:t>祭车神</a:t>
            </a:r>
            <a:endParaRPr lang="zh-CN" altLang="en-US" sz="3600" spc="400" dirty="0">
              <a:cs typeface="+mn-ea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707387" y="1792747"/>
            <a:ext cx="3105117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zh-CN" altLang="en-US" sz="4000" dirty="0">
                <a:cs typeface="+mn-ea"/>
                <a:sym typeface="+mn-lt"/>
              </a:rPr>
              <a:t>节气习俗</a:t>
            </a:r>
            <a:endParaRPr lang="zh-CN" altLang="en-US" sz="4000" dirty="0">
              <a:cs typeface="+mn-ea"/>
              <a:sym typeface="+mn-lt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4503336" y="1602495"/>
            <a:ext cx="3513221" cy="0"/>
          </a:xfrm>
          <a:prstGeom prst="line">
            <a:avLst/>
          </a:prstGeom>
          <a:ln w="38100" cmpd="thickThin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4596469" y="2690885"/>
            <a:ext cx="3339877" cy="0"/>
          </a:xfrm>
          <a:prstGeom prst="line">
            <a:avLst/>
          </a:prstGeom>
          <a:ln w="38100" cmpd="thickThin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本框 6"/>
          <p:cNvSpPr txBox="1"/>
          <p:nvPr/>
        </p:nvSpPr>
        <p:spPr>
          <a:xfrm>
            <a:off x="2653707" y="1061483"/>
            <a:ext cx="61147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dirty="0">
                <a:solidFill>
                  <a:srgbClr val="C00000"/>
                </a:solidFill>
                <a:cs typeface="+mn-ea"/>
                <a:sym typeface="+mn-lt"/>
              </a:rPr>
              <a:t>小</a:t>
            </a:r>
            <a:endParaRPr lang="zh-CN" altLang="en-US" sz="6600" dirty="0">
              <a:solidFill>
                <a:srgbClr val="C00000"/>
              </a:solidFill>
              <a:cs typeface="+mn-ea"/>
              <a:sym typeface="+mn-lt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094161" y="1376270"/>
            <a:ext cx="1409175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9600" dirty="0">
                <a:solidFill>
                  <a:srgbClr val="C00000"/>
                </a:solidFill>
                <a:cs typeface="+mn-ea"/>
                <a:sym typeface="+mn-lt"/>
              </a:rPr>
              <a:t>满</a:t>
            </a:r>
            <a:endParaRPr lang="zh-CN" altLang="en-US" sz="9600" dirty="0">
              <a:solidFill>
                <a:srgbClr val="C00000"/>
              </a:solidFill>
              <a:cs typeface="+mn-ea"/>
              <a:sym typeface="+mn-lt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909368" y="3357210"/>
            <a:ext cx="700352" cy="175432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909368" y="1189396"/>
            <a:ext cx="2104644" cy="2755422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8293706" y="2146690"/>
            <a:ext cx="3082525" cy="2945930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4700337" y="40547"/>
            <a:ext cx="2855495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8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目录</a:t>
            </a:r>
            <a:endParaRPr lang="zh-CN" altLang="en-US" sz="8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668253" y="72631"/>
            <a:ext cx="2855495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8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目录</a:t>
            </a:r>
            <a:endParaRPr lang="zh-CN" altLang="en-US" sz="8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6085097" y="1232114"/>
            <a:ext cx="1299411" cy="784946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2" cstate="screen"/>
          <a:srcRect r="-21677" b="-18979"/>
          <a:stretch>
            <a:fillRect/>
          </a:stretch>
        </p:blipFill>
        <p:spPr>
          <a:xfrm>
            <a:off x="-480271" y="1251459"/>
            <a:ext cx="4125635" cy="2022627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7604259" y="1458881"/>
            <a:ext cx="1725030" cy="4155855"/>
            <a:chOff x="8285439" y="2085856"/>
            <a:chExt cx="1725030" cy="4740275"/>
          </a:xfrm>
        </p:grpSpPr>
        <p:sp>
          <p:nvSpPr>
            <p:cNvPr id="10" name="文本框 9"/>
            <p:cNvSpPr txBox="1"/>
            <p:nvPr/>
          </p:nvSpPr>
          <p:spPr>
            <a:xfrm>
              <a:off x="8285439" y="3002796"/>
              <a:ext cx="1200329" cy="3823335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dist">
                <a:lnSpc>
                  <a:spcPct val="150000"/>
                </a:lnSpc>
              </a:pPr>
              <a:r>
                <a:rPr lang="zh-CN" altLang="en-US" sz="4400" dirty="0">
                  <a:cs typeface="+mn-ea"/>
                  <a:sym typeface="+mn-lt"/>
                </a:rPr>
                <a:t>节气由来</a:t>
              </a:r>
              <a:endParaRPr lang="zh-CN" altLang="en-US" sz="4400" b="1" dirty="0">
                <a:cs typeface="+mn-ea"/>
                <a:sym typeface="+mn-lt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9394916" y="2085856"/>
              <a:ext cx="615553" cy="1743075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cs typeface="+mn-ea"/>
                  <a:sym typeface="+mn-lt"/>
                </a:rPr>
                <a:t>第一章</a:t>
              </a:r>
              <a:endParaRPr kumimoji="0" lang="zh-CN" altLang="en-US" sz="2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cs typeface="+mn-ea"/>
                <a:sym typeface="+mn-lt"/>
              </a:endParaRPr>
            </a:p>
          </p:txBody>
        </p:sp>
        <p:cxnSp>
          <p:nvCxnSpPr>
            <p:cNvPr id="12" name="直接连接符 11"/>
            <p:cNvCxnSpPr/>
            <p:nvPr/>
          </p:nvCxnSpPr>
          <p:spPr>
            <a:xfrm>
              <a:off x="9939678" y="2435393"/>
              <a:ext cx="0" cy="1044000"/>
            </a:xfrm>
            <a:prstGeom prst="line">
              <a:avLst/>
            </a:prstGeom>
            <a:ln w="19050" cmpd="thickThin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 flipH="1">
              <a:off x="9485744" y="2435393"/>
              <a:ext cx="0" cy="1044000"/>
            </a:xfrm>
            <a:prstGeom prst="line">
              <a:avLst/>
            </a:prstGeom>
            <a:ln w="19050" cmpd="thickThin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" name="组合 13"/>
          <p:cNvGrpSpPr/>
          <p:nvPr/>
        </p:nvGrpSpPr>
        <p:grpSpPr>
          <a:xfrm>
            <a:off x="5985009" y="1458881"/>
            <a:ext cx="1725030" cy="4155855"/>
            <a:chOff x="8285439" y="2085856"/>
            <a:chExt cx="1725030" cy="4740275"/>
          </a:xfrm>
        </p:grpSpPr>
        <p:sp>
          <p:nvSpPr>
            <p:cNvPr id="15" name="文本框 14"/>
            <p:cNvSpPr txBox="1"/>
            <p:nvPr/>
          </p:nvSpPr>
          <p:spPr>
            <a:xfrm>
              <a:off x="8285439" y="3002796"/>
              <a:ext cx="1200329" cy="3823335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dist">
                <a:lnSpc>
                  <a:spcPct val="150000"/>
                </a:lnSpc>
              </a:pPr>
              <a:r>
                <a:rPr lang="zh-CN" altLang="en-US" sz="4400" dirty="0">
                  <a:cs typeface="+mn-ea"/>
                  <a:sym typeface="+mn-lt"/>
                </a:rPr>
                <a:t>节气特点</a:t>
              </a:r>
              <a:endParaRPr lang="zh-CN" altLang="en-US" sz="4400" b="1" dirty="0">
                <a:cs typeface="+mn-ea"/>
                <a:sym typeface="+mn-lt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9394916" y="2085856"/>
              <a:ext cx="615553" cy="1743075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cs typeface="+mn-ea"/>
                  <a:sym typeface="+mn-lt"/>
                </a:rPr>
                <a:t>第二章</a:t>
              </a:r>
              <a:endParaRPr kumimoji="0" lang="zh-CN" altLang="en-US" sz="2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cs typeface="+mn-ea"/>
                <a:sym typeface="+mn-lt"/>
              </a:endParaRPr>
            </a:p>
          </p:txBody>
        </p:sp>
        <p:cxnSp>
          <p:nvCxnSpPr>
            <p:cNvPr id="17" name="直接连接符 16"/>
            <p:cNvCxnSpPr/>
            <p:nvPr/>
          </p:nvCxnSpPr>
          <p:spPr>
            <a:xfrm>
              <a:off x="9939678" y="2435393"/>
              <a:ext cx="0" cy="1044000"/>
            </a:xfrm>
            <a:prstGeom prst="line">
              <a:avLst/>
            </a:prstGeom>
            <a:ln w="19050" cmpd="thickThin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/>
          </p:nvCxnSpPr>
          <p:spPr>
            <a:xfrm flipH="1">
              <a:off x="9485744" y="2435393"/>
              <a:ext cx="0" cy="1044000"/>
            </a:xfrm>
            <a:prstGeom prst="line">
              <a:avLst/>
            </a:prstGeom>
            <a:ln w="19050" cmpd="thickThin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9" name="组合 18"/>
          <p:cNvGrpSpPr/>
          <p:nvPr/>
        </p:nvGrpSpPr>
        <p:grpSpPr>
          <a:xfrm>
            <a:off x="4269239" y="1458881"/>
            <a:ext cx="1725030" cy="4155855"/>
            <a:chOff x="8285439" y="2085856"/>
            <a:chExt cx="1725030" cy="4740275"/>
          </a:xfrm>
        </p:grpSpPr>
        <p:sp>
          <p:nvSpPr>
            <p:cNvPr id="20" name="文本框 19"/>
            <p:cNvSpPr txBox="1"/>
            <p:nvPr/>
          </p:nvSpPr>
          <p:spPr>
            <a:xfrm>
              <a:off x="8285439" y="3002796"/>
              <a:ext cx="1200329" cy="3823335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dist">
                <a:lnSpc>
                  <a:spcPct val="150000"/>
                </a:lnSpc>
              </a:pPr>
              <a:r>
                <a:rPr lang="zh-CN" altLang="en-US" sz="4400" dirty="0">
                  <a:cs typeface="+mn-ea"/>
                  <a:sym typeface="+mn-lt"/>
                </a:rPr>
                <a:t>小满习俗</a:t>
              </a:r>
              <a:endParaRPr lang="zh-CN" altLang="en-US" sz="4400" b="1" dirty="0">
                <a:cs typeface="+mn-ea"/>
                <a:sym typeface="+mn-lt"/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9394916" y="2085856"/>
              <a:ext cx="615553" cy="1743075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cs typeface="+mn-ea"/>
                  <a:sym typeface="+mn-lt"/>
                </a:rPr>
                <a:t>第三章</a:t>
              </a:r>
              <a:endParaRPr kumimoji="0" lang="zh-CN" altLang="en-US" sz="2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cs typeface="+mn-ea"/>
                <a:sym typeface="+mn-lt"/>
              </a:endParaRPr>
            </a:p>
          </p:txBody>
        </p:sp>
        <p:cxnSp>
          <p:nvCxnSpPr>
            <p:cNvPr id="22" name="直接连接符 21"/>
            <p:cNvCxnSpPr/>
            <p:nvPr/>
          </p:nvCxnSpPr>
          <p:spPr>
            <a:xfrm>
              <a:off x="9939678" y="2435393"/>
              <a:ext cx="0" cy="1044000"/>
            </a:xfrm>
            <a:prstGeom prst="line">
              <a:avLst/>
            </a:prstGeom>
            <a:ln w="19050" cmpd="thickThin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 flipH="1">
              <a:off x="9485744" y="2435393"/>
              <a:ext cx="0" cy="1044000"/>
            </a:xfrm>
            <a:prstGeom prst="line">
              <a:avLst/>
            </a:prstGeom>
            <a:ln w="19050" cmpd="thickThin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4" name="组合 23"/>
          <p:cNvGrpSpPr/>
          <p:nvPr/>
        </p:nvGrpSpPr>
        <p:grpSpPr>
          <a:xfrm>
            <a:off x="2468379" y="1458881"/>
            <a:ext cx="1725030" cy="4155855"/>
            <a:chOff x="8285439" y="2085856"/>
            <a:chExt cx="1725030" cy="4740275"/>
          </a:xfrm>
        </p:grpSpPr>
        <p:sp>
          <p:nvSpPr>
            <p:cNvPr id="25" name="文本框 24"/>
            <p:cNvSpPr txBox="1"/>
            <p:nvPr/>
          </p:nvSpPr>
          <p:spPr>
            <a:xfrm>
              <a:off x="8285439" y="3002796"/>
              <a:ext cx="1200329" cy="3823335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dist">
                <a:lnSpc>
                  <a:spcPct val="150000"/>
                </a:lnSpc>
              </a:pPr>
              <a:r>
                <a:rPr lang="zh-CN" altLang="en-US" sz="4400" dirty="0">
                  <a:cs typeface="+mn-ea"/>
                  <a:sym typeface="+mn-lt"/>
                </a:rPr>
                <a:t>小满诗歌</a:t>
              </a:r>
              <a:endParaRPr lang="zh-CN" altLang="en-US" sz="4400" b="1" dirty="0">
                <a:cs typeface="+mn-ea"/>
                <a:sym typeface="+mn-lt"/>
              </a:endParaRP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9394916" y="2085856"/>
              <a:ext cx="615553" cy="1743075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cs typeface="+mn-ea"/>
                  <a:sym typeface="+mn-lt"/>
                </a:rPr>
                <a:t>第四章</a:t>
              </a:r>
              <a:endParaRPr kumimoji="0" lang="zh-CN" altLang="en-US" sz="2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cs typeface="+mn-ea"/>
                <a:sym typeface="+mn-lt"/>
              </a:endParaRPr>
            </a:p>
          </p:txBody>
        </p:sp>
        <p:cxnSp>
          <p:nvCxnSpPr>
            <p:cNvPr id="27" name="直接连接符 26"/>
            <p:cNvCxnSpPr/>
            <p:nvPr/>
          </p:nvCxnSpPr>
          <p:spPr>
            <a:xfrm>
              <a:off x="9939678" y="2435393"/>
              <a:ext cx="0" cy="1044000"/>
            </a:xfrm>
            <a:prstGeom prst="line">
              <a:avLst/>
            </a:prstGeom>
            <a:ln w="19050" cmpd="thickThin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 flipH="1">
              <a:off x="9485744" y="2435393"/>
              <a:ext cx="0" cy="1044000"/>
            </a:xfrm>
            <a:prstGeom prst="line">
              <a:avLst/>
            </a:prstGeom>
            <a:ln w="19050" cmpd="thickThin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文本框 29"/>
          <p:cNvSpPr txBox="1"/>
          <p:nvPr/>
        </p:nvSpPr>
        <p:spPr>
          <a:xfrm>
            <a:off x="1445490" y="2807786"/>
            <a:ext cx="400110" cy="226193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en-US" sz="1400" dirty="0">
                <a:cs typeface="+mn-ea"/>
                <a:sym typeface="+mn-lt"/>
              </a:rPr>
              <a:t>二十四节气之小满</a:t>
            </a:r>
            <a:endParaRPr lang="zh-CN" altLang="en-US" sz="1400" dirty="0">
              <a:cs typeface="+mn-ea"/>
              <a:sym typeface="+mn-lt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9712409" y="1663117"/>
            <a:ext cx="61147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>
                <a:solidFill>
                  <a:srgbClr val="C00000"/>
                </a:solidFill>
                <a:cs typeface="+mn-ea"/>
                <a:sym typeface="+mn-lt"/>
              </a:rPr>
              <a:t>小</a:t>
            </a:r>
            <a:endParaRPr lang="zh-CN" altLang="en-US" sz="4000" dirty="0">
              <a:solidFill>
                <a:srgbClr val="C00000"/>
              </a:solidFill>
              <a:cs typeface="+mn-ea"/>
              <a:sym typeface="+mn-lt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10088934" y="2057331"/>
            <a:ext cx="6408820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6000" dirty="0">
                <a:solidFill>
                  <a:srgbClr val="C00000"/>
                </a:solidFill>
                <a:cs typeface="+mn-ea"/>
                <a:sym typeface="+mn-lt"/>
              </a:rPr>
              <a:t>满</a:t>
            </a:r>
            <a:endParaRPr lang="zh-CN" altLang="en-US" sz="6000" dirty="0">
              <a:solidFill>
                <a:srgbClr val="C00000"/>
              </a:solidFill>
              <a:cs typeface="+mn-ea"/>
              <a:sym typeface="+mn-lt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10238366" y="1872665"/>
            <a:ext cx="7505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b="1" dirty="0">
                <a:cs typeface="+mn-ea"/>
                <a:sym typeface="+mn-lt"/>
              </a:rPr>
              <a:t>2021</a:t>
            </a:r>
            <a:endParaRPr lang="zh-CN" altLang="en-US" b="1" dirty="0">
              <a:cs typeface="+mn-ea"/>
              <a:sym typeface="+mn-lt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9802857" y="2260333"/>
            <a:ext cx="61555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cs typeface="+mn-ea"/>
                <a:sym typeface="+mn-lt"/>
              </a:rPr>
              <a:t>传统节气</a:t>
            </a:r>
            <a:endParaRPr lang="zh-CN" altLang="en-US" sz="1200" dirty="0">
              <a:cs typeface="+mn-ea"/>
              <a:sym typeface="+mn-lt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230149" y="248390"/>
            <a:ext cx="573170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中</a:t>
            </a:r>
            <a:r>
              <a:rPr lang="en-US" altLang="zh-CN" sz="1400" dirty="0">
                <a:solidFill>
                  <a:schemeClr val="bg1"/>
                </a:solidFill>
                <a:cs typeface="+mn-ea"/>
                <a:sym typeface="+mn-lt"/>
              </a:rPr>
              <a:t>/</a:t>
            </a:r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国</a:t>
            </a:r>
            <a:r>
              <a:rPr lang="en-US" altLang="zh-CN" sz="1400" dirty="0">
                <a:solidFill>
                  <a:schemeClr val="bg1"/>
                </a:solidFill>
                <a:cs typeface="+mn-ea"/>
                <a:sym typeface="+mn-lt"/>
              </a:rPr>
              <a:t>/</a:t>
            </a:r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传</a:t>
            </a:r>
            <a:r>
              <a:rPr lang="en-US" altLang="zh-CN" sz="1400" dirty="0">
                <a:solidFill>
                  <a:schemeClr val="bg1"/>
                </a:solidFill>
                <a:cs typeface="+mn-ea"/>
                <a:sym typeface="+mn-lt"/>
              </a:rPr>
              <a:t>/</a:t>
            </a:r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统</a:t>
            </a:r>
            <a:r>
              <a:rPr lang="en-US" altLang="zh-CN" sz="1400" dirty="0">
                <a:solidFill>
                  <a:schemeClr val="bg1"/>
                </a:solidFill>
                <a:cs typeface="+mn-ea"/>
                <a:sym typeface="+mn-lt"/>
              </a:rPr>
              <a:t>/</a:t>
            </a:r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二</a:t>
            </a:r>
            <a:r>
              <a:rPr lang="en-US" altLang="zh-CN" sz="1400" dirty="0">
                <a:solidFill>
                  <a:schemeClr val="bg1"/>
                </a:solidFill>
                <a:cs typeface="+mn-ea"/>
                <a:sym typeface="+mn-lt"/>
              </a:rPr>
              <a:t>/</a:t>
            </a:r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十</a:t>
            </a:r>
            <a:r>
              <a:rPr lang="en-US" altLang="zh-CN" sz="1400" dirty="0">
                <a:solidFill>
                  <a:schemeClr val="bg1"/>
                </a:solidFill>
                <a:cs typeface="+mn-ea"/>
                <a:sym typeface="+mn-lt"/>
              </a:rPr>
              <a:t>/</a:t>
            </a:r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四</a:t>
            </a:r>
            <a:r>
              <a:rPr lang="en-US" altLang="zh-CN" sz="1400" dirty="0">
                <a:solidFill>
                  <a:schemeClr val="bg1"/>
                </a:solidFill>
                <a:cs typeface="+mn-ea"/>
                <a:sym typeface="+mn-lt"/>
              </a:rPr>
              <a:t>/</a:t>
            </a:r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节</a:t>
            </a:r>
            <a:r>
              <a:rPr lang="en-US" altLang="zh-CN" sz="1400" dirty="0">
                <a:solidFill>
                  <a:schemeClr val="bg1"/>
                </a:solidFill>
                <a:cs typeface="+mn-ea"/>
                <a:sym typeface="+mn-lt"/>
              </a:rPr>
              <a:t>/</a:t>
            </a:r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气</a:t>
            </a:r>
            <a:r>
              <a:rPr lang="en-US" altLang="zh-CN" sz="1400" dirty="0">
                <a:solidFill>
                  <a:schemeClr val="bg1"/>
                </a:solidFill>
                <a:cs typeface="+mn-ea"/>
                <a:sym typeface="+mn-lt"/>
              </a:rPr>
              <a:t>/</a:t>
            </a:r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小</a:t>
            </a:r>
            <a:r>
              <a:rPr lang="en-US" altLang="zh-CN" sz="1400" dirty="0">
                <a:solidFill>
                  <a:schemeClr val="bg1"/>
                </a:solidFill>
                <a:cs typeface="+mn-ea"/>
                <a:sym typeface="+mn-lt"/>
              </a:rPr>
              <a:t>/</a:t>
            </a:r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满</a:t>
            </a:r>
            <a:endParaRPr lang="zh-CN" altLang="en-US" sz="1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573085" y="1225986"/>
            <a:ext cx="2339975" cy="14452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8800" b="1" dirty="0">
                <a:cs typeface="+mn-ea"/>
                <a:sym typeface="+mn-lt"/>
              </a:rPr>
              <a:t>肆</a:t>
            </a:r>
            <a:endParaRPr kumimoji="0" lang="zh-CN" altLang="en-US" sz="8800" b="1" i="0" u="none" strike="noStrike" kern="1200" cap="none" spc="0" normalizeH="0" baseline="0" noProof="0" dirty="0">
              <a:ln>
                <a:noFill/>
              </a:ln>
              <a:uLnTx/>
              <a:uFillTx/>
              <a:cs typeface="+mn-ea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980712" y="2885133"/>
            <a:ext cx="5524722" cy="10810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lnSpc>
                <a:spcPct val="150000"/>
              </a:lnSpc>
            </a:pPr>
            <a:r>
              <a:rPr lang="zh-CN" altLang="en-US" sz="4800" b="1" dirty="0">
                <a:cs typeface="+mn-ea"/>
                <a:sym typeface="+mn-lt"/>
              </a:rPr>
              <a:t>小满诗歌</a:t>
            </a:r>
            <a:endParaRPr lang="zh-CN" altLang="en-US" sz="4800" b="1" dirty="0">
              <a:cs typeface="+mn-ea"/>
              <a:sym typeface="+mn-lt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2887579" y="2948645"/>
            <a:ext cx="5710989" cy="0"/>
          </a:xfrm>
          <a:prstGeom prst="line">
            <a:avLst/>
          </a:prstGeom>
          <a:ln w="38100" cmpd="thickThin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/>
          <p:cNvSpPr txBox="1"/>
          <p:nvPr/>
        </p:nvSpPr>
        <p:spPr>
          <a:xfrm>
            <a:off x="2918576" y="4370059"/>
            <a:ext cx="5710989" cy="893514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200" dirty="0">
                <a:cs typeface="+mn-ea"/>
                <a:sym typeface="+mn-lt"/>
              </a:rPr>
              <a:t>Lorem ipsum dolor sit amet, consectetuer adipiscing elit. Maecenas porttitor congue massa. Fusce posuere, magna sed pulvinar ultricies, purus lectus malesuada libero, sit amet commodo magna eros quis </a:t>
            </a:r>
            <a:r>
              <a:rPr lang="en-US" altLang="zh-CN" sz="1200" dirty="0" err="1">
                <a:cs typeface="+mn-ea"/>
                <a:sym typeface="+mn-lt"/>
              </a:rPr>
              <a:t>urna</a:t>
            </a:r>
            <a:r>
              <a:rPr lang="en-US" altLang="zh-CN" sz="1200" dirty="0">
                <a:cs typeface="+mn-ea"/>
                <a:sym typeface="+mn-lt"/>
              </a:rPr>
              <a:t>.</a:t>
            </a:r>
            <a:endParaRPr lang="en-US" altLang="zh-CN" sz="1200" dirty="0">
              <a:cs typeface="+mn-ea"/>
              <a:sym typeface="+mn-lt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2980712" y="4037035"/>
            <a:ext cx="5617856" cy="0"/>
          </a:xfrm>
          <a:prstGeom prst="line">
            <a:avLst/>
          </a:prstGeom>
          <a:ln w="38100" cmpd="thickThin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9863020" y="1948616"/>
            <a:ext cx="2029320" cy="1225868"/>
          </a:xfrm>
          <a:prstGeom prst="rect">
            <a:avLst/>
          </a:prstGeom>
        </p:spPr>
      </p:pic>
      <p:cxnSp>
        <p:nvCxnSpPr>
          <p:cNvPr id="17" name="直接连接符 16"/>
          <p:cNvCxnSpPr/>
          <p:nvPr/>
        </p:nvCxnSpPr>
        <p:spPr>
          <a:xfrm>
            <a:off x="8061433" y="3158913"/>
            <a:ext cx="888001" cy="0"/>
          </a:xfrm>
          <a:prstGeom prst="line">
            <a:avLst/>
          </a:prstGeom>
          <a:ln w="38100" cmpd="thickThin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>
            <a:off x="8061433" y="2735414"/>
            <a:ext cx="888001" cy="0"/>
          </a:xfrm>
          <a:prstGeom prst="line">
            <a:avLst/>
          </a:prstGeom>
          <a:ln w="38100" cmpd="thickThin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>
            <a:off x="2532593" y="3158913"/>
            <a:ext cx="888001" cy="0"/>
          </a:xfrm>
          <a:prstGeom prst="line">
            <a:avLst/>
          </a:prstGeom>
          <a:ln w="38100" cmpd="thickThin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>
            <a:off x="2532593" y="2735414"/>
            <a:ext cx="888001" cy="0"/>
          </a:xfrm>
          <a:prstGeom prst="line">
            <a:avLst/>
          </a:prstGeom>
          <a:ln w="38100" cmpd="thickThin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500"/>
                            </p:stCondLst>
                            <p:childTnLst>
                              <p:par>
                                <p:cTn id="30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000"/>
                            </p:stCondLst>
                            <p:childTnLst>
                              <p:par>
                                <p:cTn id="34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500"/>
                            </p:stCondLst>
                            <p:childTnLst>
                              <p:par>
                                <p:cTn id="38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0"/>
                            </p:stCondLst>
                            <p:childTnLst>
                              <p:par>
                                <p:cTn id="42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267571" y="2440377"/>
            <a:ext cx="2886046" cy="3046988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dist">
              <a:lnSpc>
                <a:spcPct val="200000"/>
              </a:lnSpc>
            </a:pPr>
            <a:r>
              <a:rPr lang="zh-CN" altLang="en-US" sz="2400" dirty="0">
                <a:cs typeface="+mn-ea"/>
                <a:sym typeface="+mn-lt"/>
              </a:rPr>
              <a:t>白桐落尽破檐牙，</a:t>
            </a:r>
            <a:endParaRPr lang="en-US" altLang="zh-CN" sz="2400" dirty="0">
              <a:cs typeface="+mn-ea"/>
              <a:sym typeface="+mn-lt"/>
            </a:endParaRPr>
          </a:p>
          <a:p>
            <a:pPr algn="dist">
              <a:lnSpc>
                <a:spcPct val="200000"/>
              </a:lnSpc>
            </a:pPr>
            <a:r>
              <a:rPr lang="zh-CN" altLang="en-US" sz="2400" dirty="0">
                <a:cs typeface="+mn-ea"/>
                <a:sym typeface="+mn-lt"/>
              </a:rPr>
              <a:t>或恐年年梓树花。</a:t>
            </a:r>
            <a:endParaRPr lang="en-US" altLang="zh-CN" sz="2400" dirty="0">
              <a:cs typeface="+mn-ea"/>
              <a:sym typeface="+mn-lt"/>
            </a:endParaRPr>
          </a:p>
          <a:p>
            <a:pPr algn="dist">
              <a:lnSpc>
                <a:spcPct val="200000"/>
              </a:lnSpc>
            </a:pPr>
            <a:r>
              <a:rPr lang="zh-CN" altLang="en-US" sz="2400" dirty="0">
                <a:cs typeface="+mn-ea"/>
                <a:sym typeface="+mn-lt"/>
              </a:rPr>
              <a:t>小满田塍寻草药，</a:t>
            </a:r>
            <a:endParaRPr lang="en-US" altLang="zh-CN" sz="2400" dirty="0">
              <a:cs typeface="+mn-ea"/>
              <a:sym typeface="+mn-lt"/>
            </a:endParaRPr>
          </a:p>
          <a:p>
            <a:pPr algn="dist">
              <a:lnSpc>
                <a:spcPct val="200000"/>
              </a:lnSpc>
            </a:pPr>
            <a:r>
              <a:rPr lang="zh-CN" altLang="en-US" sz="2400" dirty="0">
                <a:cs typeface="+mn-ea"/>
                <a:sym typeface="+mn-lt"/>
              </a:rPr>
              <a:t>农闲莫问动三车。</a:t>
            </a:r>
            <a:endParaRPr lang="zh-CN" altLang="en-US" sz="2400" b="1" dirty="0">
              <a:cs typeface="+mn-ea"/>
              <a:sym typeface="+mn-lt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430840" y="2511577"/>
            <a:ext cx="2400657" cy="2777413"/>
          </a:xfrm>
          <a:prstGeom prst="rect">
            <a:avLst/>
          </a:prstGeom>
          <a:noFill/>
          <a:ln>
            <a:noFill/>
          </a:ln>
        </p:spPr>
        <p:txBody>
          <a:bodyPr vert="eaVert" wrap="square" rtlCol="0">
            <a:spAutoFit/>
          </a:bodyPr>
          <a:lstStyle/>
          <a:p>
            <a:pPr algn="dist">
              <a:lnSpc>
                <a:spcPct val="150000"/>
              </a:lnSpc>
            </a:pPr>
            <a:r>
              <a:rPr lang="zh-CN" altLang="en-US" sz="2400" dirty="0">
                <a:cs typeface="+mn-ea"/>
                <a:sym typeface="+mn-lt"/>
              </a:rPr>
              <a:t>江南沃野过插秧，江北麦稃便灌浆。</a:t>
            </a:r>
            <a:endParaRPr lang="zh-CN" altLang="en-US" sz="2400" dirty="0">
              <a:cs typeface="+mn-ea"/>
              <a:sym typeface="+mn-lt"/>
            </a:endParaRPr>
          </a:p>
          <a:p>
            <a:pPr algn="dist">
              <a:lnSpc>
                <a:spcPct val="150000"/>
              </a:lnSpc>
            </a:pPr>
            <a:r>
              <a:rPr lang="zh-CN" altLang="en-US" sz="2400" dirty="0">
                <a:cs typeface="+mn-ea"/>
                <a:sym typeface="+mn-lt"/>
              </a:rPr>
              <a:t>西子湖边人好客，茶商宴过款丝商。</a:t>
            </a:r>
            <a:endParaRPr lang="zh-CN" altLang="en-US" sz="2400" b="1" dirty="0">
              <a:cs typeface="+mn-ea"/>
              <a:sym typeface="+mn-lt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3128211" y="2342147"/>
            <a:ext cx="0" cy="285549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2021569" y="2342147"/>
            <a:ext cx="0" cy="285549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文本框 14"/>
          <p:cNvSpPr txBox="1"/>
          <p:nvPr/>
        </p:nvSpPr>
        <p:spPr>
          <a:xfrm>
            <a:off x="4922053" y="1343747"/>
            <a:ext cx="3105117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zh-CN" altLang="en-US" sz="4000" dirty="0">
                <a:cs typeface="+mn-ea"/>
                <a:sym typeface="+mn-lt"/>
              </a:rPr>
              <a:t>节气诗歌</a:t>
            </a:r>
            <a:endParaRPr lang="zh-CN" altLang="en-US" sz="4000" dirty="0">
              <a:cs typeface="+mn-ea"/>
              <a:sym typeface="+mn-lt"/>
            </a:endParaRPr>
          </a:p>
        </p:txBody>
      </p:sp>
      <p:cxnSp>
        <p:nvCxnSpPr>
          <p:cNvPr id="16" name="直接连接符 15"/>
          <p:cNvCxnSpPr/>
          <p:nvPr/>
        </p:nvCxnSpPr>
        <p:spPr>
          <a:xfrm>
            <a:off x="4711539" y="1153495"/>
            <a:ext cx="3513221" cy="0"/>
          </a:xfrm>
          <a:prstGeom prst="line">
            <a:avLst/>
          </a:prstGeom>
          <a:ln w="38100" cmpd="thickThin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4804672" y="2241885"/>
            <a:ext cx="3339877" cy="0"/>
          </a:xfrm>
          <a:prstGeom prst="line">
            <a:avLst/>
          </a:prstGeom>
          <a:ln w="38100" cmpd="thickThin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文本框 17"/>
          <p:cNvSpPr txBox="1"/>
          <p:nvPr/>
        </p:nvSpPr>
        <p:spPr>
          <a:xfrm>
            <a:off x="2992043" y="440680"/>
            <a:ext cx="61147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dirty="0">
                <a:solidFill>
                  <a:srgbClr val="C00000"/>
                </a:solidFill>
                <a:cs typeface="+mn-ea"/>
                <a:sym typeface="+mn-lt"/>
              </a:rPr>
              <a:t>小</a:t>
            </a:r>
            <a:endParaRPr lang="zh-CN" altLang="en-US" sz="6600" dirty="0">
              <a:solidFill>
                <a:srgbClr val="C00000"/>
              </a:solidFill>
              <a:cs typeface="+mn-ea"/>
              <a:sym typeface="+mn-lt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3432497" y="755467"/>
            <a:ext cx="1409175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9600" dirty="0">
                <a:solidFill>
                  <a:srgbClr val="C00000"/>
                </a:solidFill>
                <a:cs typeface="+mn-ea"/>
                <a:sym typeface="+mn-lt"/>
              </a:rPr>
              <a:t>满</a:t>
            </a:r>
            <a:endParaRPr lang="zh-CN" altLang="en-US" sz="9600" dirty="0">
              <a:solidFill>
                <a:srgbClr val="C00000"/>
              </a:solidFill>
              <a:cs typeface="+mn-ea"/>
              <a:sym typeface="+mn-lt"/>
            </a:endParaRPr>
          </a:p>
        </p:txBody>
      </p:sp>
      <p:cxnSp>
        <p:nvCxnSpPr>
          <p:cNvPr id="41" name="直接连接符 40"/>
          <p:cNvCxnSpPr/>
          <p:nvPr/>
        </p:nvCxnSpPr>
        <p:spPr>
          <a:xfrm>
            <a:off x="2515384" y="2342147"/>
            <a:ext cx="0" cy="285549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3" name="图片 42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3531172" y="2220276"/>
            <a:ext cx="4637724" cy="4637724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119180" y="2713506"/>
            <a:ext cx="2750484" cy="2308324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dist">
              <a:lnSpc>
                <a:spcPct val="200000"/>
              </a:lnSpc>
            </a:pPr>
            <a:r>
              <a:rPr lang="zh-CN" altLang="en-US" dirty="0">
                <a:cs typeface="+mn-ea"/>
                <a:sym typeface="+mn-lt"/>
              </a:rPr>
              <a:t>昨夜玉盘沉大江，</a:t>
            </a:r>
            <a:endParaRPr lang="en-US" altLang="zh-CN" dirty="0">
              <a:cs typeface="+mn-ea"/>
              <a:sym typeface="+mn-lt"/>
            </a:endParaRPr>
          </a:p>
          <a:p>
            <a:pPr algn="dist">
              <a:lnSpc>
                <a:spcPct val="200000"/>
              </a:lnSpc>
            </a:pPr>
            <a:r>
              <a:rPr lang="zh-CN" altLang="en-US" dirty="0">
                <a:cs typeface="+mn-ea"/>
                <a:sym typeface="+mn-lt"/>
              </a:rPr>
              <a:t>夜来忽梦荠麦香。</a:t>
            </a:r>
            <a:endParaRPr lang="en-US" altLang="zh-CN" dirty="0">
              <a:cs typeface="+mn-ea"/>
              <a:sym typeface="+mn-lt"/>
            </a:endParaRPr>
          </a:p>
          <a:p>
            <a:pPr algn="dist">
              <a:lnSpc>
                <a:spcPct val="200000"/>
              </a:lnSpc>
            </a:pPr>
            <a:r>
              <a:rPr lang="zh-CN" altLang="en-US" dirty="0">
                <a:cs typeface="+mn-ea"/>
                <a:sym typeface="+mn-lt"/>
              </a:rPr>
              <a:t>时人但只餐中饱，</a:t>
            </a:r>
            <a:endParaRPr lang="en-US" altLang="zh-CN" dirty="0">
              <a:cs typeface="+mn-ea"/>
              <a:sym typeface="+mn-lt"/>
            </a:endParaRPr>
          </a:p>
          <a:p>
            <a:pPr algn="dist">
              <a:lnSpc>
                <a:spcPct val="200000"/>
              </a:lnSpc>
            </a:pPr>
            <a:r>
              <a:rPr lang="zh-CN" altLang="en-US" dirty="0">
                <a:cs typeface="+mn-ea"/>
                <a:sym typeface="+mn-lt"/>
              </a:rPr>
              <a:t>莫忘旧时苦菜黄。</a:t>
            </a:r>
            <a:endParaRPr lang="zh-CN" altLang="en-US" b="1" dirty="0">
              <a:cs typeface="+mn-ea"/>
              <a:sym typeface="+mn-lt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162910" y="2713506"/>
            <a:ext cx="2562501" cy="2308324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dist">
              <a:lnSpc>
                <a:spcPct val="200000"/>
              </a:lnSpc>
            </a:pPr>
            <a:r>
              <a:rPr lang="zh-CN" altLang="en-US" dirty="0">
                <a:cs typeface="+mn-ea"/>
                <a:sym typeface="+mn-lt"/>
              </a:rPr>
              <a:t>南风原头吹百草，</a:t>
            </a:r>
            <a:endParaRPr lang="en-US" altLang="zh-CN" dirty="0">
              <a:cs typeface="+mn-ea"/>
              <a:sym typeface="+mn-lt"/>
            </a:endParaRPr>
          </a:p>
          <a:p>
            <a:pPr algn="dist">
              <a:lnSpc>
                <a:spcPct val="200000"/>
              </a:lnSpc>
            </a:pPr>
            <a:r>
              <a:rPr lang="zh-CN" altLang="en-US" dirty="0">
                <a:cs typeface="+mn-ea"/>
                <a:sym typeface="+mn-lt"/>
              </a:rPr>
              <a:t>草木丛深茅舍小。</a:t>
            </a:r>
            <a:endParaRPr lang="en-US" altLang="zh-CN" dirty="0">
              <a:cs typeface="+mn-ea"/>
              <a:sym typeface="+mn-lt"/>
            </a:endParaRPr>
          </a:p>
          <a:p>
            <a:pPr algn="dist">
              <a:lnSpc>
                <a:spcPct val="200000"/>
              </a:lnSpc>
            </a:pPr>
            <a:r>
              <a:rPr lang="zh-CN" altLang="en-US" dirty="0">
                <a:cs typeface="+mn-ea"/>
                <a:sym typeface="+mn-lt"/>
              </a:rPr>
              <a:t>麦穗初齐稚子娇，</a:t>
            </a:r>
            <a:endParaRPr lang="en-US" altLang="zh-CN" dirty="0">
              <a:cs typeface="+mn-ea"/>
              <a:sym typeface="+mn-lt"/>
            </a:endParaRPr>
          </a:p>
          <a:p>
            <a:pPr algn="dist">
              <a:lnSpc>
                <a:spcPct val="200000"/>
              </a:lnSpc>
            </a:pPr>
            <a:r>
              <a:rPr lang="zh-CN" altLang="en-US" dirty="0">
                <a:cs typeface="+mn-ea"/>
                <a:sym typeface="+mn-lt"/>
              </a:rPr>
              <a:t>桑叶正肥蚕食饱。</a:t>
            </a:r>
            <a:endParaRPr lang="zh-CN" altLang="en-US" b="1" dirty="0">
              <a:cs typeface="+mn-ea"/>
              <a:sym typeface="+mn-lt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917917" y="2569128"/>
            <a:ext cx="3144253" cy="250017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6761287" y="545974"/>
            <a:ext cx="4735194" cy="5918994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3333885" y="1462240"/>
            <a:ext cx="3105117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zh-CN" altLang="en-US" sz="4000" dirty="0">
                <a:cs typeface="+mn-ea"/>
                <a:sym typeface="+mn-lt"/>
              </a:rPr>
              <a:t>节气诗歌</a:t>
            </a:r>
            <a:endParaRPr lang="zh-CN" altLang="en-US" sz="4000" dirty="0">
              <a:cs typeface="+mn-ea"/>
              <a:sym typeface="+mn-lt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3123371" y="1271988"/>
            <a:ext cx="3513221" cy="0"/>
          </a:xfrm>
          <a:prstGeom prst="line">
            <a:avLst/>
          </a:prstGeom>
          <a:ln w="38100" cmpd="thickThin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3216504" y="2360378"/>
            <a:ext cx="3339877" cy="0"/>
          </a:xfrm>
          <a:prstGeom prst="line">
            <a:avLst/>
          </a:prstGeom>
          <a:ln w="38100" cmpd="thickThin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文本框 10"/>
          <p:cNvSpPr txBox="1"/>
          <p:nvPr/>
        </p:nvSpPr>
        <p:spPr>
          <a:xfrm>
            <a:off x="1403875" y="559173"/>
            <a:ext cx="61147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dirty="0">
                <a:solidFill>
                  <a:srgbClr val="C00000"/>
                </a:solidFill>
                <a:cs typeface="+mn-ea"/>
                <a:sym typeface="+mn-lt"/>
              </a:rPr>
              <a:t>小</a:t>
            </a:r>
            <a:endParaRPr lang="zh-CN" altLang="en-US" sz="6600" dirty="0">
              <a:solidFill>
                <a:srgbClr val="C00000"/>
              </a:solidFill>
              <a:cs typeface="+mn-ea"/>
              <a:sym typeface="+mn-lt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844329" y="873960"/>
            <a:ext cx="1409175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9600" dirty="0">
                <a:solidFill>
                  <a:srgbClr val="C00000"/>
                </a:solidFill>
                <a:cs typeface="+mn-ea"/>
                <a:sym typeface="+mn-lt"/>
              </a:rPr>
              <a:t>满</a:t>
            </a:r>
            <a:endParaRPr lang="zh-CN" altLang="en-US" sz="9600" dirty="0">
              <a:solidFill>
                <a:srgbClr val="C00000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659289" y="2168398"/>
            <a:ext cx="8873422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cs typeface="+mn-ea"/>
                <a:sym typeface="+mn-lt"/>
              </a:rPr>
              <a:t>《缫车》（宋 邵定）</a:t>
            </a:r>
            <a:endParaRPr lang="en-US" altLang="zh-CN" sz="2800" dirty="0"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br>
              <a:rPr lang="zh-CN" altLang="en-US" sz="2000" dirty="0">
                <a:cs typeface="+mn-ea"/>
                <a:sym typeface="+mn-lt"/>
              </a:rPr>
            </a:br>
            <a:r>
              <a:rPr lang="zh-CN" altLang="en-US" sz="2000" dirty="0">
                <a:cs typeface="+mn-ea"/>
                <a:sym typeface="+mn-lt"/>
              </a:rPr>
              <a:t>缫作缫车急急作，东家煮茧玉满镬，西家卷丝雪满籰。汝家蚕迟犹未箔，小满已过枣花落。夏叶食多银瓮薄，待得女缫渠已着。懒归儿，听禽言，一步落人后，百步输人先。秋风寒，衣衫单。</a:t>
            </a:r>
            <a:endParaRPr lang="zh-CN" altLang="en-US" sz="2000" dirty="0">
              <a:cs typeface="+mn-ea"/>
              <a:sym typeface="+mn-lt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014504" y="1606619"/>
            <a:ext cx="3105117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zh-CN" altLang="en-US" sz="4000" dirty="0">
                <a:cs typeface="+mn-ea"/>
                <a:sym typeface="+mn-lt"/>
              </a:rPr>
              <a:t>节气诗歌</a:t>
            </a:r>
            <a:endParaRPr lang="zh-CN" altLang="en-US" sz="4000" dirty="0">
              <a:cs typeface="+mn-ea"/>
              <a:sym typeface="+mn-lt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6803990" y="1416367"/>
            <a:ext cx="3513221" cy="0"/>
          </a:xfrm>
          <a:prstGeom prst="line">
            <a:avLst/>
          </a:prstGeom>
          <a:ln w="38100" cmpd="thickThin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6897123" y="2504757"/>
            <a:ext cx="3339877" cy="0"/>
          </a:xfrm>
          <a:prstGeom prst="line">
            <a:avLst/>
          </a:prstGeom>
          <a:ln w="38100" cmpd="thickThin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/>
          <p:cNvSpPr txBox="1"/>
          <p:nvPr/>
        </p:nvSpPr>
        <p:spPr>
          <a:xfrm>
            <a:off x="5084494" y="703552"/>
            <a:ext cx="61147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dirty="0">
                <a:solidFill>
                  <a:srgbClr val="C00000"/>
                </a:solidFill>
                <a:cs typeface="+mn-ea"/>
                <a:sym typeface="+mn-lt"/>
              </a:rPr>
              <a:t>小</a:t>
            </a:r>
            <a:endParaRPr lang="zh-CN" altLang="en-US" sz="6600" dirty="0">
              <a:solidFill>
                <a:srgbClr val="C00000"/>
              </a:solidFill>
              <a:cs typeface="+mn-ea"/>
              <a:sym typeface="+mn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524948" y="1018339"/>
            <a:ext cx="1409175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9600" dirty="0">
                <a:solidFill>
                  <a:srgbClr val="C00000"/>
                </a:solidFill>
                <a:cs typeface="+mn-ea"/>
                <a:sym typeface="+mn-lt"/>
              </a:rPr>
              <a:t>满</a:t>
            </a:r>
            <a:endParaRPr lang="zh-CN" altLang="en-US" sz="9600" dirty="0">
              <a:solidFill>
                <a:srgbClr val="C00000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330986" y="1467647"/>
            <a:ext cx="7571303" cy="3760879"/>
            <a:chOff x="2339507" y="2012329"/>
            <a:chExt cx="6279369" cy="3760879"/>
          </a:xfrm>
        </p:grpSpPr>
        <p:sp>
          <p:nvSpPr>
            <p:cNvPr id="3" name="文本框 2"/>
            <p:cNvSpPr txBox="1"/>
            <p:nvPr/>
          </p:nvSpPr>
          <p:spPr>
            <a:xfrm>
              <a:off x="2339507" y="3578990"/>
              <a:ext cx="6279369" cy="2194218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dist">
                <a:lnSpc>
                  <a:spcPct val="200000"/>
                </a:lnSpc>
              </a:pPr>
              <a:r>
                <a:rPr kumimoji="1" lang="zh-CN" altLang="en-US" sz="2000" dirty="0">
                  <a:cs typeface="+mn-ea"/>
                  <a:sym typeface="+mn-lt"/>
                </a:rPr>
                <a:t>南风原头吹百草，</a:t>
              </a:r>
              <a:endParaRPr kumimoji="1" lang="en-US" altLang="zh-CN" sz="2000" dirty="0">
                <a:cs typeface="+mn-ea"/>
                <a:sym typeface="+mn-lt"/>
              </a:endParaRPr>
            </a:p>
            <a:p>
              <a:pPr algn="dist">
                <a:lnSpc>
                  <a:spcPct val="200000"/>
                </a:lnSpc>
              </a:pPr>
              <a:r>
                <a:rPr kumimoji="1" lang="zh-CN" altLang="en-US" sz="2000" dirty="0">
                  <a:cs typeface="+mn-ea"/>
                  <a:sym typeface="+mn-lt"/>
                </a:rPr>
                <a:t>草木丛深茅舍小。</a:t>
              </a:r>
              <a:endParaRPr kumimoji="1" lang="zh-CN" altLang="en-US" sz="2000" dirty="0">
                <a:cs typeface="+mn-ea"/>
                <a:sym typeface="+mn-lt"/>
              </a:endParaRPr>
            </a:p>
            <a:p>
              <a:pPr algn="dist">
                <a:lnSpc>
                  <a:spcPct val="200000"/>
                </a:lnSpc>
              </a:pPr>
              <a:r>
                <a:rPr kumimoji="1" lang="zh-CN" altLang="en-US" sz="2000" dirty="0">
                  <a:cs typeface="+mn-ea"/>
                  <a:sym typeface="+mn-lt"/>
                </a:rPr>
                <a:t>麦穗初齐稚子娇，</a:t>
              </a:r>
              <a:endParaRPr kumimoji="1" lang="en-US" altLang="zh-CN" sz="2000" dirty="0">
                <a:cs typeface="+mn-ea"/>
                <a:sym typeface="+mn-lt"/>
              </a:endParaRPr>
            </a:p>
            <a:p>
              <a:pPr algn="dist">
                <a:lnSpc>
                  <a:spcPct val="200000"/>
                </a:lnSpc>
              </a:pPr>
              <a:r>
                <a:rPr kumimoji="1" lang="zh-CN" altLang="en-US" sz="2000" dirty="0">
                  <a:cs typeface="+mn-ea"/>
                  <a:sym typeface="+mn-lt"/>
                </a:rPr>
                <a:t>桑叶正肥蚕食饱。</a:t>
              </a:r>
              <a:endParaRPr kumimoji="1" lang="zh-CN" altLang="en-US" sz="2000" dirty="0">
                <a:cs typeface="+mn-ea"/>
                <a:sym typeface="+mn-lt"/>
              </a:endParaRPr>
            </a:p>
            <a:p>
              <a:pPr algn="dist">
                <a:lnSpc>
                  <a:spcPct val="200000"/>
                </a:lnSpc>
              </a:pPr>
              <a:r>
                <a:rPr kumimoji="1" lang="zh-CN" altLang="en-US" sz="2000" dirty="0">
                  <a:cs typeface="+mn-ea"/>
                  <a:sym typeface="+mn-lt"/>
                </a:rPr>
                <a:t>老翁但喜岁年熟，</a:t>
              </a:r>
              <a:endParaRPr kumimoji="1" lang="en-US" altLang="zh-CN" sz="2000" dirty="0">
                <a:cs typeface="+mn-ea"/>
                <a:sym typeface="+mn-lt"/>
              </a:endParaRPr>
            </a:p>
            <a:p>
              <a:pPr algn="dist">
                <a:lnSpc>
                  <a:spcPct val="200000"/>
                </a:lnSpc>
              </a:pPr>
              <a:r>
                <a:rPr kumimoji="1" lang="zh-CN" altLang="en-US" sz="2000" dirty="0">
                  <a:cs typeface="+mn-ea"/>
                  <a:sym typeface="+mn-lt"/>
                </a:rPr>
                <a:t>饷妇安知时节好。</a:t>
              </a:r>
              <a:endParaRPr kumimoji="1" lang="zh-CN" altLang="en-US" sz="2000" dirty="0">
                <a:cs typeface="+mn-ea"/>
                <a:sym typeface="+mn-lt"/>
              </a:endParaRPr>
            </a:p>
            <a:p>
              <a:pPr algn="dist">
                <a:lnSpc>
                  <a:spcPct val="200000"/>
                </a:lnSpc>
              </a:pPr>
              <a:r>
                <a:rPr kumimoji="1" lang="zh-CN" altLang="en-US" sz="2000" dirty="0">
                  <a:cs typeface="+mn-ea"/>
                  <a:sym typeface="+mn-lt"/>
                </a:rPr>
                <a:t>野棠梨密啼晚莺，</a:t>
              </a:r>
              <a:endParaRPr kumimoji="1" lang="en-US" altLang="zh-CN" sz="2000" dirty="0">
                <a:cs typeface="+mn-ea"/>
                <a:sym typeface="+mn-lt"/>
              </a:endParaRPr>
            </a:p>
            <a:p>
              <a:pPr algn="dist">
                <a:lnSpc>
                  <a:spcPct val="200000"/>
                </a:lnSpc>
              </a:pPr>
              <a:r>
                <a:rPr kumimoji="1" lang="zh-CN" altLang="en-US" sz="2000" dirty="0">
                  <a:cs typeface="+mn-ea"/>
                  <a:sym typeface="+mn-lt"/>
                </a:rPr>
                <a:t>海石榴红啭山鸟。</a:t>
              </a:r>
              <a:endParaRPr kumimoji="1" lang="zh-CN" altLang="en-US" sz="2000" dirty="0">
                <a:cs typeface="+mn-ea"/>
                <a:sym typeface="+mn-lt"/>
              </a:endParaRPr>
            </a:p>
            <a:p>
              <a:pPr algn="dist">
                <a:lnSpc>
                  <a:spcPct val="200000"/>
                </a:lnSpc>
              </a:pPr>
              <a:r>
                <a:rPr kumimoji="1" lang="zh-CN" altLang="en-US" sz="2000" dirty="0">
                  <a:cs typeface="+mn-ea"/>
                  <a:sym typeface="+mn-lt"/>
                </a:rPr>
                <a:t>田家此乐知者谁？</a:t>
              </a:r>
              <a:endParaRPr kumimoji="1" lang="en-US" altLang="zh-CN" sz="2000" dirty="0">
                <a:cs typeface="+mn-ea"/>
                <a:sym typeface="+mn-lt"/>
              </a:endParaRPr>
            </a:p>
            <a:p>
              <a:pPr algn="dist">
                <a:lnSpc>
                  <a:spcPct val="200000"/>
                </a:lnSpc>
              </a:pPr>
              <a:r>
                <a:rPr kumimoji="1" lang="zh-CN" altLang="en-US" sz="2000" dirty="0">
                  <a:cs typeface="+mn-ea"/>
                  <a:sym typeface="+mn-lt"/>
                </a:rPr>
                <a:t>我独知之归不早。</a:t>
              </a:r>
              <a:endParaRPr kumimoji="1" lang="zh-CN" altLang="en-US" sz="2000" dirty="0">
                <a:cs typeface="+mn-ea"/>
                <a:sym typeface="+mn-lt"/>
              </a:endParaRPr>
            </a:p>
            <a:p>
              <a:pPr algn="dist">
                <a:lnSpc>
                  <a:spcPct val="200000"/>
                </a:lnSpc>
              </a:pPr>
              <a:r>
                <a:rPr kumimoji="1" lang="zh-CN" altLang="en-US" sz="2000" dirty="0">
                  <a:cs typeface="+mn-ea"/>
                  <a:sym typeface="+mn-lt"/>
                </a:rPr>
                <a:t>乞身当及强健时，</a:t>
              </a:r>
              <a:endParaRPr kumimoji="1" lang="en-US" altLang="zh-CN" sz="2000" dirty="0">
                <a:cs typeface="+mn-ea"/>
                <a:sym typeface="+mn-lt"/>
              </a:endParaRPr>
            </a:p>
            <a:p>
              <a:pPr algn="dist">
                <a:lnSpc>
                  <a:spcPct val="200000"/>
                </a:lnSpc>
              </a:pPr>
              <a:r>
                <a:rPr kumimoji="1" lang="zh-CN" altLang="en-US" sz="2000" dirty="0">
                  <a:cs typeface="+mn-ea"/>
                  <a:sym typeface="+mn-lt"/>
                </a:rPr>
                <a:t>顾我蹉跎已衰老。</a:t>
              </a:r>
              <a:endParaRPr kumimoji="1" lang="zh-CN" altLang="en-US" sz="2000" dirty="0">
                <a:cs typeface="+mn-ea"/>
                <a:sym typeface="+mn-lt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 rot="16200000">
              <a:off x="3799849" y="583675"/>
              <a:ext cx="921663" cy="377897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algn="dist">
                <a:lnSpc>
                  <a:spcPct val="200000"/>
                </a:lnSpc>
              </a:pPr>
              <a:r>
                <a:rPr kumimoji="1" lang="en-US" altLang="zh-CN" sz="2800" dirty="0">
                  <a:cs typeface="+mn-ea"/>
                  <a:sym typeface="+mn-lt"/>
                </a:rPr>
                <a:t>《</a:t>
              </a:r>
              <a:r>
                <a:rPr kumimoji="1" lang="zh-CN" altLang="en-US" sz="2800" dirty="0">
                  <a:cs typeface="+mn-ea"/>
                  <a:sym typeface="+mn-lt"/>
                </a:rPr>
                <a:t>归田园四时乐春夏二首</a:t>
              </a:r>
              <a:r>
                <a:rPr kumimoji="1" lang="en-US" altLang="zh-CN" sz="2800" dirty="0">
                  <a:cs typeface="+mn-ea"/>
                  <a:sym typeface="+mn-lt"/>
                </a:rPr>
                <a:t>》</a:t>
              </a:r>
              <a:endParaRPr kumimoji="1" lang="en-US" altLang="zh-CN" sz="2800" dirty="0">
                <a:cs typeface="+mn-ea"/>
                <a:sym typeface="+mn-lt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7755897" y="1574535"/>
            <a:ext cx="3105117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zh-CN" altLang="en-US" sz="4000" dirty="0">
                <a:cs typeface="+mn-ea"/>
                <a:sym typeface="+mn-lt"/>
              </a:rPr>
              <a:t>节气诗歌</a:t>
            </a:r>
            <a:endParaRPr lang="zh-CN" altLang="en-US" sz="4000" dirty="0">
              <a:cs typeface="+mn-ea"/>
              <a:sym typeface="+mn-lt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7545383" y="1384283"/>
            <a:ext cx="3513221" cy="0"/>
          </a:xfrm>
          <a:prstGeom prst="line">
            <a:avLst/>
          </a:prstGeom>
          <a:ln w="38100" cmpd="thickThin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7638516" y="2472673"/>
            <a:ext cx="3339877" cy="0"/>
          </a:xfrm>
          <a:prstGeom prst="line">
            <a:avLst/>
          </a:prstGeom>
          <a:ln w="38100" cmpd="thickThin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/>
          <p:cNvSpPr txBox="1"/>
          <p:nvPr/>
        </p:nvSpPr>
        <p:spPr>
          <a:xfrm>
            <a:off x="5825887" y="671468"/>
            <a:ext cx="61147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dirty="0">
                <a:solidFill>
                  <a:srgbClr val="C00000"/>
                </a:solidFill>
                <a:cs typeface="+mn-ea"/>
                <a:sym typeface="+mn-lt"/>
              </a:rPr>
              <a:t>小</a:t>
            </a:r>
            <a:endParaRPr lang="zh-CN" altLang="en-US" sz="6600" dirty="0">
              <a:solidFill>
                <a:srgbClr val="C00000"/>
              </a:solidFill>
              <a:cs typeface="+mn-ea"/>
              <a:sym typeface="+mn-lt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266341" y="986255"/>
            <a:ext cx="1409175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9600" dirty="0">
                <a:solidFill>
                  <a:srgbClr val="C00000"/>
                </a:solidFill>
                <a:cs typeface="+mn-ea"/>
                <a:sym typeface="+mn-lt"/>
              </a:rPr>
              <a:t>满</a:t>
            </a:r>
            <a:endParaRPr lang="zh-CN" altLang="en-US" sz="9600" dirty="0">
              <a:solidFill>
                <a:srgbClr val="C00000"/>
              </a:solidFill>
              <a:cs typeface="+mn-ea"/>
              <a:sym typeface="+mn-lt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8902289" y="3743560"/>
            <a:ext cx="2628621" cy="2512139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" name="图片 47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4558714" y="270515"/>
            <a:ext cx="3036259" cy="521266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230149" y="248390"/>
            <a:ext cx="573170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中</a:t>
            </a:r>
            <a:r>
              <a:rPr lang="en-US" altLang="zh-CN" sz="1400" dirty="0">
                <a:solidFill>
                  <a:schemeClr val="bg1"/>
                </a:solidFill>
                <a:cs typeface="+mn-ea"/>
                <a:sym typeface="+mn-lt"/>
              </a:rPr>
              <a:t>/</a:t>
            </a:r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国</a:t>
            </a:r>
            <a:r>
              <a:rPr lang="en-US" altLang="zh-CN" sz="1400" dirty="0">
                <a:solidFill>
                  <a:schemeClr val="bg1"/>
                </a:solidFill>
                <a:cs typeface="+mn-ea"/>
                <a:sym typeface="+mn-lt"/>
              </a:rPr>
              <a:t>/</a:t>
            </a:r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传</a:t>
            </a:r>
            <a:r>
              <a:rPr lang="en-US" altLang="zh-CN" sz="1400" dirty="0">
                <a:solidFill>
                  <a:schemeClr val="bg1"/>
                </a:solidFill>
                <a:cs typeface="+mn-ea"/>
                <a:sym typeface="+mn-lt"/>
              </a:rPr>
              <a:t>/</a:t>
            </a:r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统</a:t>
            </a:r>
            <a:r>
              <a:rPr lang="en-US" altLang="zh-CN" sz="1400" dirty="0">
                <a:solidFill>
                  <a:schemeClr val="bg1"/>
                </a:solidFill>
                <a:cs typeface="+mn-ea"/>
                <a:sym typeface="+mn-lt"/>
              </a:rPr>
              <a:t>/</a:t>
            </a:r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二</a:t>
            </a:r>
            <a:r>
              <a:rPr lang="en-US" altLang="zh-CN" sz="1400" dirty="0">
                <a:solidFill>
                  <a:schemeClr val="bg1"/>
                </a:solidFill>
                <a:cs typeface="+mn-ea"/>
                <a:sym typeface="+mn-lt"/>
              </a:rPr>
              <a:t>/</a:t>
            </a:r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十</a:t>
            </a:r>
            <a:r>
              <a:rPr lang="en-US" altLang="zh-CN" sz="1400" dirty="0">
                <a:solidFill>
                  <a:schemeClr val="bg1"/>
                </a:solidFill>
                <a:cs typeface="+mn-ea"/>
                <a:sym typeface="+mn-lt"/>
              </a:rPr>
              <a:t>/</a:t>
            </a:r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四</a:t>
            </a:r>
            <a:r>
              <a:rPr lang="en-US" altLang="zh-CN" sz="1400" dirty="0">
                <a:solidFill>
                  <a:schemeClr val="bg1"/>
                </a:solidFill>
                <a:cs typeface="+mn-ea"/>
                <a:sym typeface="+mn-lt"/>
              </a:rPr>
              <a:t>/</a:t>
            </a:r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节</a:t>
            </a:r>
            <a:r>
              <a:rPr lang="en-US" altLang="zh-CN" sz="1400" dirty="0">
                <a:solidFill>
                  <a:schemeClr val="bg1"/>
                </a:solidFill>
                <a:cs typeface="+mn-ea"/>
                <a:sym typeface="+mn-lt"/>
              </a:rPr>
              <a:t>/</a:t>
            </a:r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气</a:t>
            </a:r>
            <a:r>
              <a:rPr lang="en-US" altLang="zh-CN" sz="1400" dirty="0">
                <a:solidFill>
                  <a:schemeClr val="bg1"/>
                </a:solidFill>
                <a:cs typeface="+mn-ea"/>
                <a:sym typeface="+mn-lt"/>
              </a:rPr>
              <a:t>/</a:t>
            </a:r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小</a:t>
            </a:r>
            <a:r>
              <a:rPr lang="en-US" altLang="zh-CN" sz="1400" dirty="0">
                <a:solidFill>
                  <a:schemeClr val="bg1"/>
                </a:solidFill>
                <a:cs typeface="+mn-ea"/>
                <a:sym typeface="+mn-lt"/>
              </a:rPr>
              <a:t>/</a:t>
            </a:r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满</a:t>
            </a:r>
            <a:endParaRPr lang="zh-CN" altLang="en-US" sz="1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573085" y="1225986"/>
            <a:ext cx="2339975" cy="14452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8800" b="1" i="0" u="none" strike="noStrike" kern="1200" cap="none" spc="0" normalizeH="0" baseline="0" noProof="0" dirty="0">
                <a:ln>
                  <a:noFill/>
                </a:ln>
                <a:uLnTx/>
                <a:uFillTx/>
                <a:cs typeface="+mn-ea"/>
                <a:sym typeface="+mn-lt"/>
              </a:rPr>
              <a:t>壹</a:t>
            </a:r>
            <a:endParaRPr kumimoji="0" lang="zh-CN" altLang="en-US" sz="8800" b="1" i="0" u="none" strike="noStrike" kern="1200" cap="none" spc="0" normalizeH="0" baseline="0" noProof="0" dirty="0">
              <a:ln>
                <a:noFill/>
              </a:ln>
              <a:uLnTx/>
              <a:uFillTx/>
              <a:cs typeface="+mn-ea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980712" y="2885133"/>
            <a:ext cx="5524722" cy="10810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lnSpc>
                <a:spcPct val="150000"/>
              </a:lnSpc>
            </a:pPr>
            <a:r>
              <a:rPr lang="zh-CN" altLang="en-US" sz="4800" b="1" dirty="0">
                <a:cs typeface="+mn-ea"/>
                <a:sym typeface="+mn-lt"/>
              </a:rPr>
              <a:t>节气由来</a:t>
            </a:r>
            <a:endParaRPr lang="zh-CN" altLang="en-US" sz="4800" b="1" dirty="0">
              <a:cs typeface="+mn-ea"/>
              <a:sym typeface="+mn-lt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2887579" y="2948645"/>
            <a:ext cx="5710989" cy="0"/>
          </a:xfrm>
          <a:prstGeom prst="line">
            <a:avLst/>
          </a:prstGeom>
          <a:ln w="38100" cmpd="thickThin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/>
          <p:cNvSpPr txBox="1"/>
          <p:nvPr/>
        </p:nvSpPr>
        <p:spPr>
          <a:xfrm>
            <a:off x="2918576" y="4370059"/>
            <a:ext cx="5710989" cy="893514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200" dirty="0">
                <a:cs typeface="+mn-ea"/>
                <a:sym typeface="+mn-lt"/>
              </a:rPr>
              <a:t>Lorem ipsum dolor sit amet, consectetuer adipiscing elit. Maecenas porttitor congue massa. Fusce posuere, magna sed pulvinar ultricies, purus lectus malesuada libero, sit amet commodo magna eros quis </a:t>
            </a:r>
            <a:r>
              <a:rPr lang="en-US" altLang="zh-CN" sz="1200" dirty="0" err="1">
                <a:cs typeface="+mn-ea"/>
                <a:sym typeface="+mn-lt"/>
              </a:rPr>
              <a:t>urna</a:t>
            </a:r>
            <a:r>
              <a:rPr lang="en-US" altLang="zh-CN" sz="1200" dirty="0">
                <a:cs typeface="+mn-ea"/>
                <a:sym typeface="+mn-lt"/>
              </a:rPr>
              <a:t>.</a:t>
            </a:r>
            <a:endParaRPr lang="en-US" altLang="zh-CN" sz="1200" dirty="0">
              <a:cs typeface="+mn-ea"/>
              <a:sym typeface="+mn-lt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2980712" y="4037035"/>
            <a:ext cx="5617856" cy="0"/>
          </a:xfrm>
          <a:prstGeom prst="line">
            <a:avLst/>
          </a:prstGeom>
          <a:ln w="38100" cmpd="thickThin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9863020" y="1948616"/>
            <a:ext cx="2029320" cy="1225868"/>
          </a:xfrm>
          <a:prstGeom prst="rect">
            <a:avLst/>
          </a:prstGeom>
        </p:spPr>
      </p:pic>
      <p:cxnSp>
        <p:nvCxnSpPr>
          <p:cNvPr id="17" name="直接连接符 16"/>
          <p:cNvCxnSpPr/>
          <p:nvPr/>
        </p:nvCxnSpPr>
        <p:spPr>
          <a:xfrm>
            <a:off x="8061433" y="3158913"/>
            <a:ext cx="888001" cy="0"/>
          </a:xfrm>
          <a:prstGeom prst="line">
            <a:avLst/>
          </a:prstGeom>
          <a:ln w="38100" cmpd="thickThin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>
            <a:off x="8061433" y="2735414"/>
            <a:ext cx="888001" cy="0"/>
          </a:xfrm>
          <a:prstGeom prst="line">
            <a:avLst/>
          </a:prstGeom>
          <a:ln w="38100" cmpd="thickThin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>
            <a:off x="2532593" y="3158913"/>
            <a:ext cx="888001" cy="0"/>
          </a:xfrm>
          <a:prstGeom prst="line">
            <a:avLst/>
          </a:prstGeom>
          <a:ln w="38100" cmpd="thickThin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>
            <a:off x="2532593" y="2735414"/>
            <a:ext cx="888001" cy="0"/>
          </a:xfrm>
          <a:prstGeom prst="line">
            <a:avLst/>
          </a:prstGeom>
          <a:ln w="38100" cmpd="thickThin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500"/>
                            </p:stCondLst>
                            <p:childTnLst>
                              <p:par>
                                <p:cTn id="30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000"/>
                            </p:stCondLst>
                            <p:childTnLst>
                              <p:par>
                                <p:cTn id="34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500"/>
                            </p:stCondLst>
                            <p:childTnLst>
                              <p:par>
                                <p:cTn id="38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0"/>
                            </p:stCondLst>
                            <p:childTnLst>
                              <p:par>
                                <p:cTn id="42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1026695" y="2863415"/>
            <a:ext cx="6516214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cs typeface="+mn-ea"/>
                <a:sym typeface="+mn-lt"/>
              </a:rPr>
              <a:t>小满（</a:t>
            </a:r>
            <a:r>
              <a:rPr lang="en-US" altLang="zh-CN" sz="2000" dirty="0">
                <a:cs typeface="+mn-ea"/>
                <a:sym typeface="+mn-lt"/>
              </a:rPr>
              <a:t>grain buds</a:t>
            </a:r>
            <a:r>
              <a:rPr lang="zh-CN" altLang="en-US" sz="2000" dirty="0">
                <a:cs typeface="+mn-ea"/>
                <a:sym typeface="+mn-lt"/>
              </a:rPr>
              <a:t>）是二十四节气之一，夏季的第二个节气。小满</a:t>
            </a:r>
            <a:r>
              <a:rPr lang="en-US" altLang="zh-CN" sz="2000" dirty="0">
                <a:cs typeface="+mn-ea"/>
                <a:sym typeface="+mn-lt"/>
              </a:rPr>
              <a:t>——</a:t>
            </a:r>
            <a:r>
              <a:rPr lang="zh-CN" altLang="en-US" sz="2000" dirty="0">
                <a:cs typeface="+mn-ea"/>
                <a:sym typeface="+mn-lt"/>
              </a:rPr>
              <a:t>其含义是夏熟作物的籽粒开始灌浆饱满，但还未成熟，只是小满，还未大满。每年</a:t>
            </a:r>
            <a:r>
              <a:rPr lang="en-US" altLang="zh-CN" sz="2000" dirty="0">
                <a:cs typeface="+mn-ea"/>
                <a:sym typeface="+mn-lt"/>
              </a:rPr>
              <a:t>5</a:t>
            </a:r>
            <a:r>
              <a:rPr lang="zh-CN" altLang="en-US" sz="2000" dirty="0">
                <a:cs typeface="+mn-ea"/>
                <a:sym typeface="+mn-lt"/>
              </a:rPr>
              <a:t>月</a:t>
            </a:r>
            <a:r>
              <a:rPr lang="en-US" altLang="zh-CN" sz="2000" dirty="0">
                <a:cs typeface="+mn-ea"/>
                <a:sym typeface="+mn-lt"/>
              </a:rPr>
              <a:t>20</a:t>
            </a:r>
            <a:r>
              <a:rPr lang="zh-CN" altLang="en-US" sz="2000" dirty="0">
                <a:cs typeface="+mn-ea"/>
                <a:sym typeface="+mn-lt"/>
              </a:rPr>
              <a:t>日到</a:t>
            </a:r>
            <a:r>
              <a:rPr lang="en-US" altLang="zh-CN" sz="2000" dirty="0">
                <a:cs typeface="+mn-ea"/>
                <a:sym typeface="+mn-lt"/>
              </a:rPr>
              <a:t>22</a:t>
            </a:r>
            <a:r>
              <a:rPr lang="zh-CN" altLang="en-US" sz="2000" dirty="0">
                <a:cs typeface="+mn-ea"/>
                <a:sym typeface="+mn-lt"/>
              </a:rPr>
              <a:t>日之间视太阳到达黄经</a:t>
            </a:r>
            <a:r>
              <a:rPr lang="en-US" altLang="zh-CN" sz="2000" dirty="0">
                <a:cs typeface="+mn-ea"/>
                <a:sym typeface="+mn-lt"/>
              </a:rPr>
              <a:t>60°</a:t>
            </a:r>
            <a:r>
              <a:rPr lang="zh-CN" altLang="en-US" sz="2000" dirty="0">
                <a:cs typeface="+mn-ea"/>
                <a:sym typeface="+mn-lt"/>
              </a:rPr>
              <a:t>时为小满。</a:t>
            </a:r>
            <a:endParaRPr lang="zh-CN" altLang="en-US" sz="1200" dirty="0">
              <a:cs typeface="+mn-ea"/>
              <a:sym typeface="+mn-lt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7173395" y="1030648"/>
            <a:ext cx="3726448" cy="5205079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8309811" y="5541740"/>
            <a:ext cx="1379621" cy="1387974"/>
          </a:xfrm>
          <a:prstGeom prst="rect">
            <a:avLst/>
          </a:prstGeom>
        </p:spPr>
      </p:pic>
      <p:sp>
        <p:nvSpPr>
          <p:cNvPr id="27" name="文本框 26"/>
          <p:cNvSpPr txBox="1"/>
          <p:nvPr/>
        </p:nvSpPr>
        <p:spPr>
          <a:xfrm>
            <a:off x="3345837" y="1502078"/>
            <a:ext cx="3105117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zh-CN" altLang="en-US" sz="4000" dirty="0">
                <a:cs typeface="+mn-ea"/>
                <a:sym typeface="+mn-lt"/>
              </a:rPr>
              <a:t>节气由来</a:t>
            </a:r>
            <a:endParaRPr lang="zh-CN" altLang="en-US" sz="4000" dirty="0">
              <a:cs typeface="+mn-ea"/>
              <a:sym typeface="+mn-lt"/>
            </a:endParaRPr>
          </a:p>
        </p:txBody>
      </p:sp>
      <p:cxnSp>
        <p:nvCxnSpPr>
          <p:cNvPr id="28" name="直接连接符 27"/>
          <p:cNvCxnSpPr/>
          <p:nvPr/>
        </p:nvCxnSpPr>
        <p:spPr>
          <a:xfrm>
            <a:off x="3141786" y="1311826"/>
            <a:ext cx="3513221" cy="0"/>
          </a:xfrm>
          <a:prstGeom prst="line">
            <a:avLst/>
          </a:prstGeom>
          <a:ln w="38100" cmpd="thickThin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>
            <a:off x="3234919" y="2400216"/>
            <a:ext cx="3339877" cy="0"/>
          </a:xfrm>
          <a:prstGeom prst="line">
            <a:avLst/>
          </a:prstGeom>
          <a:ln w="38100" cmpd="thickThin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文本框 29"/>
          <p:cNvSpPr txBox="1"/>
          <p:nvPr/>
        </p:nvSpPr>
        <p:spPr>
          <a:xfrm>
            <a:off x="1292157" y="760088"/>
            <a:ext cx="61147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dirty="0">
                <a:solidFill>
                  <a:srgbClr val="C00000"/>
                </a:solidFill>
                <a:cs typeface="+mn-ea"/>
                <a:sym typeface="+mn-lt"/>
              </a:rPr>
              <a:t>小</a:t>
            </a:r>
            <a:endParaRPr lang="zh-CN" altLang="en-US" sz="6600" dirty="0">
              <a:solidFill>
                <a:srgbClr val="C00000"/>
              </a:solidFill>
              <a:cs typeface="+mn-ea"/>
              <a:sym typeface="+mn-lt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1732611" y="1074875"/>
            <a:ext cx="1409175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9600" dirty="0">
                <a:solidFill>
                  <a:srgbClr val="C00000"/>
                </a:solidFill>
                <a:cs typeface="+mn-ea"/>
                <a:sym typeface="+mn-lt"/>
              </a:rPr>
              <a:t>满</a:t>
            </a:r>
            <a:endParaRPr lang="zh-CN" altLang="en-US" sz="9600" dirty="0">
              <a:solidFill>
                <a:srgbClr val="C00000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458666" y="2508336"/>
            <a:ext cx="5444305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sz="2000" dirty="0">
                <a:cs typeface="+mn-ea"/>
                <a:sym typeface="+mn-lt"/>
              </a:rPr>
              <a:t>我国古代将小满分为三候</a:t>
            </a:r>
            <a:r>
              <a:rPr kumimoji="1" lang="en-US" altLang="zh-CN" sz="2000" dirty="0">
                <a:cs typeface="+mn-ea"/>
                <a:sym typeface="+mn-lt"/>
              </a:rPr>
              <a:t>:“</a:t>
            </a:r>
            <a:r>
              <a:rPr kumimoji="1" lang="zh-CN" altLang="en-US" sz="2000" dirty="0">
                <a:cs typeface="+mn-ea"/>
                <a:sym typeface="+mn-lt"/>
              </a:rPr>
              <a:t>一候苦菜秀</a:t>
            </a:r>
            <a:r>
              <a:rPr kumimoji="1" lang="en-US" altLang="zh-CN" sz="2000" dirty="0">
                <a:cs typeface="+mn-ea"/>
                <a:sym typeface="+mn-lt"/>
              </a:rPr>
              <a:t>, </a:t>
            </a:r>
            <a:r>
              <a:rPr kumimoji="1" lang="zh-CN" altLang="en-US" sz="2000" dirty="0">
                <a:cs typeface="+mn-ea"/>
                <a:sym typeface="+mn-lt"/>
              </a:rPr>
              <a:t>二候靡草死</a:t>
            </a:r>
            <a:r>
              <a:rPr kumimoji="1" lang="en-US" altLang="zh-CN" sz="2000" dirty="0">
                <a:cs typeface="+mn-ea"/>
                <a:sym typeface="+mn-lt"/>
              </a:rPr>
              <a:t>, </a:t>
            </a:r>
            <a:r>
              <a:rPr kumimoji="1" lang="zh-CN" altLang="en-US" sz="2000" dirty="0">
                <a:cs typeface="+mn-ea"/>
                <a:sym typeface="+mn-lt"/>
              </a:rPr>
              <a:t>三候麦秋至。”是说小满节气后</a:t>
            </a:r>
            <a:r>
              <a:rPr kumimoji="1" lang="en-US" altLang="zh-CN" sz="2000" dirty="0">
                <a:cs typeface="+mn-ea"/>
                <a:sym typeface="+mn-lt"/>
              </a:rPr>
              <a:t>, </a:t>
            </a:r>
            <a:r>
              <a:rPr kumimoji="1" lang="zh-CN" altLang="en-US" sz="2000" dirty="0">
                <a:cs typeface="+mn-ea"/>
                <a:sym typeface="+mn-lt"/>
              </a:rPr>
              <a:t>苦菜已经枝叶繁茂</a:t>
            </a:r>
            <a:r>
              <a:rPr kumimoji="1" lang="en-US" altLang="zh-CN" sz="2000" dirty="0">
                <a:cs typeface="+mn-ea"/>
                <a:sym typeface="+mn-lt"/>
              </a:rPr>
              <a:t>;</a:t>
            </a:r>
            <a:r>
              <a:rPr kumimoji="1" lang="zh-CN" altLang="en-US" sz="2000" dirty="0">
                <a:cs typeface="+mn-ea"/>
                <a:sym typeface="+mn-lt"/>
              </a:rPr>
              <a:t>之后</a:t>
            </a:r>
            <a:r>
              <a:rPr kumimoji="1" lang="en-US" altLang="zh-CN" sz="2000" dirty="0">
                <a:cs typeface="+mn-ea"/>
                <a:sym typeface="+mn-lt"/>
              </a:rPr>
              <a:t>, </a:t>
            </a:r>
            <a:r>
              <a:rPr kumimoji="1" lang="zh-CN" altLang="en-US" sz="2000" dirty="0">
                <a:cs typeface="+mn-ea"/>
                <a:sym typeface="+mn-lt"/>
              </a:rPr>
              <a:t>喜阴的一些枝条细软的草类在强烈的阳光下开始枯死</a:t>
            </a:r>
            <a:r>
              <a:rPr kumimoji="1" lang="en-US" altLang="zh-CN" sz="2000" dirty="0">
                <a:cs typeface="+mn-ea"/>
                <a:sym typeface="+mn-lt"/>
              </a:rPr>
              <a:t>;</a:t>
            </a:r>
            <a:r>
              <a:rPr kumimoji="1" lang="zh-CN" altLang="en-US" sz="2000" dirty="0">
                <a:cs typeface="+mn-ea"/>
                <a:sym typeface="+mn-lt"/>
              </a:rPr>
              <a:t>在小满的最后一个时段</a:t>
            </a:r>
            <a:r>
              <a:rPr kumimoji="1" lang="en-US" altLang="zh-CN" sz="2000" dirty="0">
                <a:cs typeface="+mn-ea"/>
                <a:sym typeface="+mn-lt"/>
              </a:rPr>
              <a:t>, </a:t>
            </a:r>
            <a:r>
              <a:rPr kumimoji="1" lang="zh-CN" altLang="en-US" sz="2000" dirty="0">
                <a:cs typeface="+mn-ea"/>
                <a:sym typeface="+mn-lt"/>
              </a:rPr>
              <a:t>麦子开始成熟。</a:t>
            </a:r>
            <a:endParaRPr kumimoji="1" lang="zh-CN" altLang="en-US" sz="2000" dirty="0">
              <a:cs typeface="+mn-ea"/>
              <a:sym typeface="+mn-lt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417964" y="1133110"/>
            <a:ext cx="3105117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zh-CN" altLang="en-US" sz="4000" dirty="0">
                <a:cs typeface="+mn-ea"/>
                <a:sym typeface="+mn-lt"/>
              </a:rPr>
              <a:t>节气由来</a:t>
            </a:r>
            <a:endParaRPr lang="zh-CN" altLang="en-US" sz="4000" dirty="0">
              <a:cs typeface="+mn-ea"/>
              <a:sym typeface="+mn-lt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3213913" y="942858"/>
            <a:ext cx="3513221" cy="0"/>
          </a:xfrm>
          <a:prstGeom prst="line">
            <a:avLst/>
          </a:prstGeom>
          <a:ln w="38100" cmpd="thickThin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3307046" y="2031248"/>
            <a:ext cx="3339877" cy="0"/>
          </a:xfrm>
          <a:prstGeom prst="line">
            <a:avLst/>
          </a:prstGeom>
          <a:ln w="38100" cmpd="thickThin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/>
          <p:cNvSpPr txBox="1"/>
          <p:nvPr/>
        </p:nvSpPr>
        <p:spPr>
          <a:xfrm>
            <a:off x="1364284" y="391120"/>
            <a:ext cx="61147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dirty="0">
                <a:solidFill>
                  <a:srgbClr val="C00000"/>
                </a:solidFill>
                <a:cs typeface="+mn-ea"/>
                <a:sym typeface="+mn-lt"/>
              </a:rPr>
              <a:t>小</a:t>
            </a:r>
            <a:endParaRPr lang="zh-CN" altLang="en-US" sz="6600" dirty="0">
              <a:solidFill>
                <a:srgbClr val="C00000"/>
              </a:solidFill>
              <a:cs typeface="+mn-ea"/>
              <a:sym typeface="+mn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804738" y="705907"/>
            <a:ext cx="1409175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9600" dirty="0">
                <a:solidFill>
                  <a:srgbClr val="C00000"/>
                </a:solidFill>
                <a:cs typeface="+mn-ea"/>
                <a:sym typeface="+mn-lt"/>
              </a:rPr>
              <a:t>满</a:t>
            </a:r>
            <a:endParaRPr lang="zh-CN" altLang="en-US" sz="9600" dirty="0">
              <a:solidFill>
                <a:srgbClr val="C00000"/>
              </a:solidFill>
              <a:cs typeface="+mn-ea"/>
              <a:sym typeface="+mn-lt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5768439" y="1700245"/>
            <a:ext cx="6419300" cy="3513437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946888" y="1074823"/>
            <a:ext cx="4715976" cy="4804556"/>
          </a:xfrm>
          <a:prstGeom prst="rect">
            <a:avLst/>
          </a:prstGeom>
          <a:solidFill>
            <a:schemeClr val="bg1"/>
          </a:solidFill>
          <a:ln w="349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883059" y="1133110"/>
            <a:ext cx="3105117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zh-CN" altLang="en-US" sz="4000" dirty="0">
                <a:cs typeface="+mn-ea"/>
                <a:sym typeface="+mn-lt"/>
              </a:rPr>
              <a:t>节气由来</a:t>
            </a:r>
            <a:endParaRPr lang="zh-CN" altLang="en-US" sz="4000" dirty="0">
              <a:cs typeface="+mn-ea"/>
              <a:sym typeface="+mn-lt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6679008" y="942858"/>
            <a:ext cx="3513221" cy="0"/>
          </a:xfrm>
          <a:prstGeom prst="line">
            <a:avLst/>
          </a:prstGeom>
          <a:ln w="38100" cmpd="thickThin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>
            <a:off x="6772141" y="2031248"/>
            <a:ext cx="3339877" cy="0"/>
          </a:xfrm>
          <a:prstGeom prst="line">
            <a:avLst/>
          </a:prstGeom>
          <a:ln w="38100" cmpd="thickThin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图片 9"/>
          <p:cNvPicPr>
            <a:picLocks noChangeAspect="1"/>
          </p:cNvPicPr>
          <p:nvPr/>
        </p:nvPicPr>
        <p:blipFill>
          <a:blip r:embed="rId1" cstate="screen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artisticBlur radius="1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90862" y="1318047"/>
            <a:ext cx="4422433" cy="4437854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1381719" y="1585236"/>
            <a:ext cx="3860543" cy="3903475"/>
          </a:xfrm>
          <a:prstGeom prst="rect">
            <a:avLst/>
          </a:prstGeom>
          <a:effectLst>
            <a:softEdge rad="25400"/>
          </a:effectLst>
        </p:spPr>
      </p:pic>
      <p:grpSp>
        <p:nvGrpSpPr>
          <p:cNvPr id="13" name="组合 12"/>
          <p:cNvGrpSpPr/>
          <p:nvPr/>
        </p:nvGrpSpPr>
        <p:grpSpPr>
          <a:xfrm>
            <a:off x="-51635" y="4379495"/>
            <a:ext cx="12237577" cy="2499936"/>
            <a:chOff x="-51635" y="4379495"/>
            <a:chExt cx="12237577" cy="2499936"/>
          </a:xfrm>
        </p:grpSpPr>
        <p:pic>
          <p:nvPicPr>
            <p:cNvPr id="11" name="图片 10"/>
            <p:cNvPicPr>
              <a:picLocks noChangeAspect="1"/>
            </p:cNvPicPr>
            <p:nvPr/>
          </p:nvPicPr>
          <p:blipFill rotWithShape="1">
            <a:blip r:embed="rId4" cstate="screen"/>
            <a:srcRect/>
            <a:stretch>
              <a:fillRect/>
            </a:stretch>
          </p:blipFill>
          <p:spPr>
            <a:xfrm>
              <a:off x="-51635" y="4876800"/>
              <a:ext cx="12237577" cy="2002631"/>
            </a:xfrm>
            <a:prstGeom prst="rect">
              <a:avLst/>
            </a:prstGeom>
          </p:spPr>
        </p:pic>
        <p:sp>
          <p:nvSpPr>
            <p:cNvPr id="12" name="矩形 11"/>
            <p:cNvSpPr/>
            <p:nvPr/>
          </p:nvSpPr>
          <p:spPr>
            <a:xfrm>
              <a:off x="6096000" y="4379495"/>
              <a:ext cx="1620253" cy="102943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</p:grpSp>
      <p:sp>
        <p:nvSpPr>
          <p:cNvPr id="14" name="文本框 2"/>
          <p:cNvSpPr txBox="1"/>
          <p:nvPr/>
        </p:nvSpPr>
        <p:spPr>
          <a:xfrm>
            <a:off x="6098533" y="2812269"/>
            <a:ext cx="463705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kumimoji="1" lang="zh-CN" altLang="en-US" sz="2400" dirty="0">
                <a:cs typeface="+mn-ea"/>
                <a:sym typeface="+mn-lt"/>
              </a:rPr>
              <a:t>小满时节全国北方地区麦类等夏熟作物籽粒已开始饱满</a:t>
            </a:r>
            <a:r>
              <a:rPr kumimoji="1" lang="en-US" altLang="zh-CN" sz="2400" dirty="0">
                <a:cs typeface="+mn-ea"/>
                <a:sym typeface="+mn-lt"/>
              </a:rPr>
              <a:t>, </a:t>
            </a:r>
            <a:r>
              <a:rPr kumimoji="1" lang="zh-CN" altLang="en-US" sz="2400" dirty="0">
                <a:cs typeface="+mn-ea"/>
                <a:sym typeface="+mn-lt"/>
              </a:rPr>
              <a:t>但还没有成熟</a:t>
            </a:r>
            <a:r>
              <a:rPr kumimoji="1" lang="en-US" altLang="zh-CN" sz="2400" dirty="0">
                <a:cs typeface="+mn-ea"/>
                <a:sym typeface="+mn-lt"/>
              </a:rPr>
              <a:t>, </a:t>
            </a:r>
            <a:r>
              <a:rPr kumimoji="1" lang="zh-CN" altLang="en-US" sz="2400" dirty="0">
                <a:cs typeface="+mn-ea"/>
                <a:sym typeface="+mn-lt"/>
              </a:rPr>
              <a:t>约相当乳熟后期</a:t>
            </a:r>
            <a:r>
              <a:rPr kumimoji="1" lang="en-US" altLang="zh-CN" sz="2400" dirty="0">
                <a:cs typeface="+mn-ea"/>
                <a:sym typeface="+mn-lt"/>
              </a:rPr>
              <a:t>, </a:t>
            </a:r>
            <a:r>
              <a:rPr kumimoji="1" lang="zh-CN" altLang="en-US" sz="2400" dirty="0">
                <a:cs typeface="+mn-ea"/>
                <a:sym typeface="+mn-lt"/>
              </a:rPr>
              <a:t>所以叫小满。</a:t>
            </a:r>
            <a:endParaRPr kumimoji="1" lang="zh-CN" altLang="en-US" sz="2400" dirty="0"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829379" y="391120"/>
            <a:ext cx="61147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dirty="0">
                <a:solidFill>
                  <a:srgbClr val="C00000"/>
                </a:solidFill>
                <a:cs typeface="+mn-ea"/>
                <a:sym typeface="+mn-lt"/>
              </a:rPr>
              <a:t>小</a:t>
            </a:r>
            <a:endParaRPr lang="zh-CN" altLang="en-US" sz="6600" dirty="0">
              <a:solidFill>
                <a:srgbClr val="C00000"/>
              </a:solidFill>
              <a:cs typeface="+mn-ea"/>
              <a:sym typeface="+mn-lt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269833" y="705907"/>
            <a:ext cx="1409175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9600" dirty="0">
                <a:solidFill>
                  <a:srgbClr val="C00000"/>
                </a:solidFill>
                <a:cs typeface="+mn-ea"/>
                <a:sym typeface="+mn-lt"/>
              </a:rPr>
              <a:t>满</a:t>
            </a:r>
            <a:endParaRPr lang="zh-CN" altLang="en-US" sz="9600" dirty="0">
              <a:solidFill>
                <a:srgbClr val="C00000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557545" y="2331473"/>
            <a:ext cx="4406899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sz="2400" dirty="0">
                <a:cs typeface="+mn-ea"/>
                <a:sym typeface="+mn-lt"/>
              </a:rPr>
              <a:t>南方地区的农谚赋予小满以新的寓意：“小满不满，干断田坎”；“小满不满，芒种不管”。把“满”用来形容雨水的盈缺。</a:t>
            </a:r>
            <a:endParaRPr kumimoji="1" lang="zh-CN" altLang="en-US" sz="2400" dirty="0">
              <a:cs typeface="+mn-ea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859327" y="1133110"/>
            <a:ext cx="3105117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zh-CN" altLang="en-US" sz="4000" dirty="0">
                <a:cs typeface="+mn-ea"/>
                <a:sym typeface="+mn-lt"/>
              </a:rPr>
              <a:t>节气由来</a:t>
            </a:r>
            <a:endParaRPr lang="zh-CN" altLang="en-US" sz="4000" dirty="0">
              <a:cs typeface="+mn-ea"/>
              <a:sym typeface="+mn-lt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2655276" y="942858"/>
            <a:ext cx="3513221" cy="0"/>
          </a:xfrm>
          <a:prstGeom prst="line">
            <a:avLst/>
          </a:prstGeom>
          <a:ln w="38100" cmpd="thickThin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2748409" y="2031248"/>
            <a:ext cx="3339877" cy="0"/>
          </a:xfrm>
          <a:prstGeom prst="line">
            <a:avLst/>
          </a:prstGeom>
          <a:ln w="38100" cmpd="thickThin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8"/>
          <p:cNvSpPr txBox="1"/>
          <p:nvPr/>
        </p:nvSpPr>
        <p:spPr>
          <a:xfrm>
            <a:off x="805647" y="391120"/>
            <a:ext cx="61147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dirty="0">
                <a:solidFill>
                  <a:srgbClr val="C00000"/>
                </a:solidFill>
                <a:cs typeface="+mn-ea"/>
                <a:sym typeface="+mn-lt"/>
              </a:rPr>
              <a:t>小</a:t>
            </a:r>
            <a:endParaRPr lang="zh-CN" altLang="en-US" sz="6600" dirty="0">
              <a:solidFill>
                <a:srgbClr val="C00000"/>
              </a:solidFill>
              <a:cs typeface="+mn-ea"/>
              <a:sym typeface="+mn-lt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246101" y="705907"/>
            <a:ext cx="1409175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9600" dirty="0">
                <a:solidFill>
                  <a:srgbClr val="C00000"/>
                </a:solidFill>
                <a:cs typeface="+mn-ea"/>
                <a:sym typeface="+mn-lt"/>
              </a:rPr>
              <a:t>满</a:t>
            </a:r>
            <a:endParaRPr lang="zh-CN" altLang="en-US" sz="9600" dirty="0">
              <a:solidFill>
                <a:srgbClr val="C00000"/>
              </a:solidFill>
              <a:cs typeface="+mn-ea"/>
              <a:sym typeface="+mn-lt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292337" y="1074823"/>
            <a:ext cx="4715976" cy="4804556"/>
          </a:xfrm>
          <a:prstGeom prst="rect">
            <a:avLst/>
          </a:prstGeom>
          <a:solidFill>
            <a:schemeClr val="bg1"/>
          </a:solidFill>
          <a:ln w="349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 cstate="screen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artisticBlur radius="1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436311" y="1318047"/>
            <a:ext cx="4422433" cy="4437854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6727168" y="1585236"/>
            <a:ext cx="3860543" cy="3903475"/>
          </a:xfrm>
          <a:prstGeom prst="rect">
            <a:avLst/>
          </a:prstGeom>
          <a:effectLst>
            <a:softEdge rad="25400"/>
          </a:effectLst>
        </p:spPr>
      </p:pic>
      <p:pic>
        <p:nvPicPr>
          <p:cNvPr id="18" name="图片 17"/>
          <p:cNvPicPr>
            <a:picLocks noChangeAspect="1"/>
          </p:cNvPicPr>
          <p:nvPr/>
        </p:nvPicPr>
        <p:blipFill rotWithShape="1">
          <a:blip r:embed="rId4" cstate="screen"/>
          <a:srcRect/>
          <a:stretch>
            <a:fillRect/>
          </a:stretch>
        </p:blipFill>
        <p:spPr>
          <a:xfrm>
            <a:off x="-51635" y="4876800"/>
            <a:ext cx="12237577" cy="2002631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126506" y="3144306"/>
            <a:ext cx="8763451" cy="5866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lnSpc>
                <a:spcPct val="150000"/>
              </a:lnSpc>
            </a:pPr>
            <a:r>
              <a:rPr kumimoji="1" lang="en-US" altLang="zh-CN" sz="2400" dirty="0">
                <a:cs typeface="+mn-ea"/>
                <a:sym typeface="+mn-lt"/>
              </a:rPr>
              <a:t>《</a:t>
            </a:r>
            <a:r>
              <a:rPr kumimoji="1" lang="zh-CN" altLang="en-US" sz="2400" dirty="0">
                <a:cs typeface="+mn-ea"/>
                <a:sym typeface="+mn-lt"/>
              </a:rPr>
              <a:t>月令七十二候集解</a:t>
            </a:r>
            <a:r>
              <a:rPr kumimoji="1" lang="en-US" altLang="zh-CN" sz="2400" dirty="0">
                <a:cs typeface="+mn-ea"/>
                <a:sym typeface="+mn-lt"/>
              </a:rPr>
              <a:t>》:“</a:t>
            </a:r>
            <a:r>
              <a:rPr kumimoji="1" lang="zh-CN" altLang="en-US" sz="2400" dirty="0">
                <a:cs typeface="+mn-ea"/>
                <a:sym typeface="+mn-lt"/>
              </a:rPr>
              <a:t>四月中</a:t>
            </a:r>
            <a:r>
              <a:rPr kumimoji="1" lang="en-US" altLang="zh-CN" sz="2400" dirty="0">
                <a:cs typeface="+mn-ea"/>
                <a:sym typeface="+mn-lt"/>
              </a:rPr>
              <a:t>, </a:t>
            </a:r>
            <a:r>
              <a:rPr kumimoji="1" lang="zh-CN" altLang="en-US" sz="2400" dirty="0">
                <a:cs typeface="+mn-ea"/>
                <a:sym typeface="+mn-lt"/>
              </a:rPr>
              <a:t>小满者</a:t>
            </a:r>
            <a:r>
              <a:rPr kumimoji="1" lang="en-US" altLang="zh-CN" sz="2400" dirty="0">
                <a:cs typeface="+mn-ea"/>
                <a:sym typeface="+mn-lt"/>
              </a:rPr>
              <a:t>, </a:t>
            </a:r>
            <a:r>
              <a:rPr kumimoji="1" lang="zh-CN" altLang="en-US" sz="2400" dirty="0">
                <a:cs typeface="+mn-ea"/>
                <a:sym typeface="+mn-lt"/>
              </a:rPr>
              <a:t>物致于此小得盈满。</a:t>
            </a:r>
            <a:endParaRPr lang="zh-CN" altLang="en-US" sz="2400" dirty="0">
              <a:cs typeface="+mn-ea"/>
              <a:sym typeface="+mn-lt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9527781" y="944379"/>
            <a:ext cx="2840682" cy="591362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2" cstate="screen"/>
          <a:srcRect b="-1906"/>
          <a:stretch>
            <a:fillRect/>
          </a:stretch>
        </p:blipFill>
        <p:spPr>
          <a:xfrm>
            <a:off x="3727330" y="2998822"/>
            <a:ext cx="6162627" cy="3859178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3" cstate="screen"/>
          <a:srcRect b="-1906"/>
          <a:stretch>
            <a:fillRect/>
          </a:stretch>
        </p:blipFill>
        <p:spPr>
          <a:xfrm>
            <a:off x="0" y="2998822"/>
            <a:ext cx="4090736" cy="3859178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4" cstate="screen"/>
          <a:srcRect/>
          <a:stretch>
            <a:fillRect/>
          </a:stretch>
        </p:blipFill>
        <p:spPr>
          <a:xfrm>
            <a:off x="1450113" y="-732073"/>
            <a:ext cx="6162627" cy="2769476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5" cstate="screen"/>
          <a:srcRect/>
          <a:stretch>
            <a:fillRect/>
          </a:stretch>
        </p:blipFill>
        <p:spPr>
          <a:xfrm>
            <a:off x="0" y="444063"/>
            <a:ext cx="6162627" cy="2554759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6206918" y="1843532"/>
            <a:ext cx="3105117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zh-CN" altLang="en-US" sz="4000" dirty="0">
                <a:cs typeface="+mn-ea"/>
                <a:sym typeface="+mn-lt"/>
              </a:rPr>
              <a:t>节气由来</a:t>
            </a:r>
            <a:endParaRPr lang="zh-CN" altLang="en-US" sz="4000" dirty="0">
              <a:cs typeface="+mn-ea"/>
              <a:sym typeface="+mn-lt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6002867" y="1653280"/>
            <a:ext cx="3513221" cy="0"/>
          </a:xfrm>
          <a:prstGeom prst="line">
            <a:avLst/>
          </a:prstGeom>
          <a:ln w="38100" cmpd="thickThin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6096000" y="2741670"/>
            <a:ext cx="3339877" cy="0"/>
          </a:xfrm>
          <a:prstGeom prst="line">
            <a:avLst/>
          </a:prstGeom>
          <a:ln w="38100" cmpd="thickThin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文本框 14"/>
          <p:cNvSpPr txBox="1"/>
          <p:nvPr/>
        </p:nvSpPr>
        <p:spPr>
          <a:xfrm>
            <a:off x="4153238" y="1101542"/>
            <a:ext cx="61147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dirty="0">
                <a:solidFill>
                  <a:srgbClr val="C00000"/>
                </a:solidFill>
                <a:cs typeface="+mn-ea"/>
                <a:sym typeface="+mn-lt"/>
              </a:rPr>
              <a:t>小</a:t>
            </a:r>
            <a:endParaRPr lang="zh-CN" altLang="en-US" sz="6600" dirty="0">
              <a:solidFill>
                <a:srgbClr val="C00000"/>
              </a:solidFill>
              <a:cs typeface="+mn-ea"/>
              <a:sym typeface="+mn-lt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4593692" y="1416329"/>
            <a:ext cx="1409175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9600" dirty="0">
                <a:solidFill>
                  <a:srgbClr val="C00000"/>
                </a:solidFill>
                <a:cs typeface="+mn-ea"/>
                <a:sym typeface="+mn-lt"/>
              </a:rPr>
              <a:t>满</a:t>
            </a:r>
            <a:endParaRPr lang="zh-CN" altLang="en-US" sz="9600" dirty="0">
              <a:solidFill>
                <a:srgbClr val="C00000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230149" y="248390"/>
            <a:ext cx="573170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中</a:t>
            </a:r>
            <a:r>
              <a:rPr lang="en-US" altLang="zh-CN" sz="1400" dirty="0">
                <a:solidFill>
                  <a:schemeClr val="bg1"/>
                </a:solidFill>
                <a:cs typeface="+mn-ea"/>
                <a:sym typeface="+mn-lt"/>
              </a:rPr>
              <a:t>/</a:t>
            </a:r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国</a:t>
            </a:r>
            <a:r>
              <a:rPr lang="en-US" altLang="zh-CN" sz="1400" dirty="0">
                <a:solidFill>
                  <a:schemeClr val="bg1"/>
                </a:solidFill>
                <a:cs typeface="+mn-ea"/>
                <a:sym typeface="+mn-lt"/>
              </a:rPr>
              <a:t>/</a:t>
            </a:r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传</a:t>
            </a:r>
            <a:r>
              <a:rPr lang="en-US" altLang="zh-CN" sz="1400" dirty="0">
                <a:solidFill>
                  <a:schemeClr val="bg1"/>
                </a:solidFill>
                <a:cs typeface="+mn-ea"/>
                <a:sym typeface="+mn-lt"/>
              </a:rPr>
              <a:t>/</a:t>
            </a:r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统</a:t>
            </a:r>
            <a:r>
              <a:rPr lang="en-US" altLang="zh-CN" sz="1400" dirty="0">
                <a:solidFill>
                  <a:schemeClr val="bg1"/>
                </a:solidFill>
                <a:cs typeface="+mn-ea"/>
                <a:sym typeface="+mn-lt"/>
              </a:rPr>
              <a:t>/</a:t>
            </a:r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二</a:t>
            </a:r>
            <a:r>
              <a:rPr lang="en-US" altLang="zh-CN" sz="1400" dirty="0">
                <a:solidFill>
                  <a:schemeClr val="bg1"/>
                </a:solidFill>
                <a:cs typeface="+mn-ea"/>
                <a:sym typeface="+mn-lt"/>
              </a:rPr>
              <a:t>/</a:t>
            </a:r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十</a:t>
            </a:r>
            <a:r>
              <a:rPr lang="en-US" altLang="zh-CN" sz="1400" dirty="0">
                <a:solidFill>
                  <a:schemeClr val="bg1"/>
                </a:solidFill>
                <a:cs typeface="+mn-ea"/>
                <a:sym typeface="+mn-lt"/>
              </a:rPr>
              <a:t>/</a:t>
            </a:r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四</a:t>
            </a:r>
            <a:r>
              <a:rPr lang="en-US" altLang="zh-CN" sz="1400" dirty="0">
                <a:solidFill>
                  <a:schemeClr val="bg1"/>
                </a:solidFill>
                <a:cs typeface="+mn-ea"/>
                <a:sym typeface="+mn-lt"/>
              </a:rPr>
              <a:t>/</a:t>
            </a:r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节</a:t>
            </a:r>
            <a:r>
              <a:rPr lang="en-US" altLang="zh-CN" sz="1400" dirty="0">
                <a:solidFill>
                  <a:schemeClr val="bg1"/>
                </a:solidFill>
                <a:cs typeface="+mn-ea"/>
                <a:sym typeface="+mn-lt"/>
              </a:rPr>
              <a:t>/</a:t>
            </a:r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气</a:t>
            </a:r>
            <a:r>
              <a:rPr lang="en-US" altLang="zh-CN" sz="1400" dirty="0">
                <a:solidFill>
                  <a:schemeClr val="bg1"/>
                </a:solidFill>
                <a:cs typeface="+mn-ea"/>
                <a:sym typeface="+mn-lt"/>
              </a:rPr>
              <a:t>/</a:t>
            </a:r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小</a:t>
            </a:r>
            <a:r>
              <a:rPr lang="en-US" altLang="zh-CN" sz="1400" dirty="0">
                <a:solidFill>
                  <a:schemeClr val="bg1"/>
                </a:solidFill>
                <a:cs typeface="+mn-ea"/>
                <a:sym typeface="+mn-lt"/>
              </a:rPr>
              <a:t>/</a:t>
            </a:r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满</a:t>
            </a:r>
            <a:endParaRPr lang="zh-CN" altLang="en-US" sz="1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573085" y="1225986"/>
            <a:ext cx="2339975" cy="14452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8800" b="1" i="0" u="none" strike="noStrike" kern="1200" cap="none" spc="0" normalizeH="0" baseline="0" noProof="0" dirty="0">
                <a:ln>
                  <a:noFill/>
                </a:ln>
                <a:uLnTx/>
                <a:uFillTx/>
                <a:cs typeface="+mn-ea"/>
                <a:sym typeface="+mn-lt"/>
              </a:rPr>
              <a:t>贰</a:t>
            </a:r>
            <a:endParaRPr kumimoji="0" lang="zh-CN" altLang="en-US" sz="8800" b="1" i="0" u="none" strike="noStrike" kern="1200" cap="none" spc="0" normalizeH="0" baseline="0" noProof="0" dirty="0">
              <a:ln>
                <a:noFill/>
              </a:ln>
              <a:uLnTx/>
              <a:uFillTx/>
              <a:cs typeface="+mn-ea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980712" y="2885133"/>
            <a:ext cx="5524722" cy="10810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lnSpc>
                <a:spcPct val="150000"/>
              </a:lnSpc>
            </a:pPr>
            <a:r>
              <a:rPr lang="zh-CN" altLang="en-US" sz="4800" b="1" dirty="0">
                <a:cs typeface="+mn-ea"/>
                <a:sym typeface="+mn-lt"/>
              </a:rPr>
              <a:t>节气特点</a:t>
            </a:r>
            <a:endParaRPr lang="zh-CN" altLang="en-US" sz="4800" b="1" dirty="0">
              <a:cs typeface="+mn-ea"/>
              <a:sym typeface="+mn-lt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2887579" y="2948645"/>
            <a:ext cx="5710989" cy="0"/>
          </a:xfrm>
          <a:prstGeom prst="line">
            <a:avLst/>
          </a:prstGeom>
          <a:ln w="38100" cmpd="thickThin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/>
          <p:cNvSpPr txBox="1"/>
          <p:nvPr/>
        </p:nvSpPr>
        <p:spPr>
          <a:xfrm>
            <a:off x="2918576" y="4370059"/>
            <a:ext cx="5710989" cy="893514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200" dirty="0">
                <a:cs typeface="+mn-ea"/>
                <a:sym typeface="+mn-lt"/>
              </a:rPr>
              <a:t>Lorem ipsum dolor sit amet, consectetuer adipiscing elit. Maecenas porttitor congue massa. Fusce posuere, magna sed pulvinar ultricies, purus lectus malesuada libero, sit amet commodo magna eros quis </a:t>
            </a:r>
            <a:r>
              <a:rPr lang="en-US" altLang="zh-CN" sz="1200" dirty="0" err="1">
                <a:cs typeface="+mn-ea"/>
                <a:sym typeface="+mn-lt"/>
              </a:rPr>
              <a:t>urna</a:t>
            </a:r>
            <a:r>
              <a:rPr lang="en-US" altLang="zh-CN" sz="1200" dirty="0">
                <a:cs typeface="+mn-ea"/>
                <a:sym typeface="+mn-lt"/>
              </a:rPr>
              <a:t>.</a:t>
            </a:r>
            <a:endParaRPr lang="en-US" altLang="zh-CN" sz="1200" dirty="0">
              <a:cs typeface="+mn-ea"/>
              <a:sym typeface="+mn-lt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2980712" y="4037035"/>
            <a:ext cx="5617856" cy="0"/>
          </a:xfrm>
          <a:prstGeom prst="line">
            <a:avLst/>
          </a:prstGeom>
          <a:ln w="38100" cmpd="thickThin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9863020" y="1948616"/>
            <a:ext cx="2029320" cy="1225868"/>
          </a:xfrm>
          <a:prstGeom prst="rect">
            <a:avLst/>
          </a:prstGeom>
        </p:spPr>
      </p:pic>
      <p:cxnSp>
        <p:nvCxnSpPr>
          <p:cNvPr id="17" name="直接连接符 16"/>
          <p:cNvCxnSpPr/>
          <p:nvPr/>
        </p:nvCxnSpPr>
        <p:spPr>
          <a:xfrm>
            <a:off x="8061433" y="3158913"/>
            <a:ext cx="888001" cy="0"/>
          </a:xfrm>
          <a:prstGeom prst="line">
            <a:avLst/>
          </a:prstGeom>
          <a:ln w="38100" cmpd="thickThin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>
            <a:off x="8061433" y="2735414"/>
            <a:ext cx="888001" cy="0"/>
          </a:xfrm>
          <a:prstGeom prst="line">
            <a:avLst/>
          </a:prstGeom>
          <a:ln w="38100" cmpd="thickThin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>
            <a:off x="2532593" y="3158913"/>
            <a:ext cx="888001" cy="0"/>
          </a:xfrm>
          <a:prstGeom prst="line">
            <a:avLst/>
          </a:prstGeom>
          <a:ln w="38100" cmpd="thickThin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>
            <a:off x="2532593" y="2735414"/>
            <a:ext cx="888001" cy="0"/>
          </a:xfrm>
          <a:prstGeom prst="line">
            <a:avLst/>
          </a:prstGeom>
          <a:ln w="38100" cmpd="thickThin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500"/>
                            </p:stCondLst>
                            <p:childTnLst>
                              <p:par>
                                <p:cTn id="30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000"/>
                            </p:stCondLst>
                            <p:childTnLst>
                              <p:par>
                                <p:cTn id="34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500"/>
                            </p:stCondLst>
                            <p:childTnLst>
                              <p:par>
                                <p:cTn id="38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0"/>
                            </p:stCondLst>
                            <p:childTnLst>
                              <p:par>
                                <p:cTn id="42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6" grpId="0"/>
    </p:bldLst>
  </p:timing>
</p:sld>
</file>

<file path=ppt/theme/theme1.xml><?xml version="1.0" encoding="utf-8"?>
<a:theme xmlns:a="http://schemas.openxmlformats.org/drawingml/2006/main" name="office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sfww3so0">
      <a:majorFont>
        <a:latin typeface="微软雅黑"/>
        <a:ea typeface="义启小魏楷"/>
        <a:cs typeface=""/>
      </a:majorFont>
      <a:minorFont>
        <a:latin typeface="微软雅黑"/>
        <a:ea typeface="义启小魏楷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2778</Words>
  <Application>WPS 演示</Application>
  <PresentationFormat>自定义</PresentationFormat>
  <Paragraphs>256</Paragraphs>
  <Slides>25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25</vt:i4>
      </vt:variant>
    </vt:vector>
  </HeadingPairs>
  <TitlesOfParts>
    <vt:vector size="39" baseType="lpstr">
      <vt:lpstr>Arial</vt:lpstr>
      <vt:lpstr>宋体</vt:lpstr>
      <vt:lpstr>Wingdings</vt:lpstr>
      <vt:lpstr>字魂59号-创粗黑</vt:lpstr>
      <vt:lpstr>黑体</vt:lpstr>
      <vt:lpstr>微软雅黑</vt:lpstr>
      <vt:lpstr>Arial Unicode MS</vt:lpstr>
      <vt:lpstr>义启小魏楷</vt:lpstr>
      <vt:lpstr>楷体_GB2312</vt:lpstr>
      <vt:lpstr>等线</vt:lpstr>
      <vt:lpstr>汉仪中圆简</vt:lpstr>
      <vt:lpstr>Arial</vt:lpstr>
      <vt:lpstr>office主题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第一PPT，www.1ppt.com</Company>
  <LinksUpToDate>false</LinksUpToDate>
  <SharedDoc>false</SharedDoc>
  <HyperlinksChanged>false</HyperlinksChanged>
  <AppVersion>14.0000</AppVersion>
  <Manager>第一PPT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小满</dc:title>
  <dc:creator>第一PPT</dc:creator>
  <cp:keywords>www.1ppt.com</cp:keywords>
  <dc:description>www.1ppt.com</dc:description>
  <cp:lastModifiedBy>铭</cp:lastModifiedBy>
  <cp:revision>18</cp:revision>
  <dcterms:created xsi:type="dcterms:W3CDTF">2021-05-06T05:57:00Z</dcterms:created>
  <dcterms:modified xsi:type="dcterms:W3CDTF">2022-02-22T01:14:53Z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E9357B11546245B7B734BD49BD5720DA</vt:lpwstr>
  </property>
  <property fmtid="{D5CDD505-2E9C-101B-9397-08002B2CF9AE}" pid="3" name="KSOProductBuildVer">
    <vt:lpwstr>2052-11.1.0.11194</vt:lpwstr>
  </property>
</Properties>
</file>