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9" r:id="rId3"/>
    <p:sldId id="268" r:id="rId4"/>
    <p:sldId id="267" r:id="rId5"/>
    <p:sldId id="265" r:id="rId6"/>
    <p:sldId id="271" r:id="rId7"/>
    <p:sldId id="273" r:id="rId8"/>
    <p:sldId id="270" r:id="rId9"/>
    <p:sldId id="262" r:id="rId10"/>
    <p:sldId id="272" r:id="rId11"/>
    <p:sldId id="274" r:id="rId12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F6FC"/>
    <a:srgbClr val="EA8FFB"/>
    <a:srgbClr val="EFACF1"/>
    <a:srgbClr val="B2EBEB"/>
    <a:srgbClr val="4E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0" autoAdjust="0"/>
    <p:restoredTop sz="94660"/>
  </p:normalViewPr>
  <p:slideViewPr>
    <p:cSldViewPr snapToGrid="0" snapToObjects="1">
      <p:cViewPr varScale="1">
        <p:scale>
          <a:sx n="29" d="100"/>
          <a:sy n="29" d="100"/>
        </p:scale>
        <p:origin x="1404" y="316"/>
      </p:cViewPr>
      <p:guideLst>
        <p:guide orient="horz" pos="1394"/>
        <p:guide pos="1806"/>
        <p:guide pos="135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rcRect/>
            <a:stretch>
              <a:fillRect l="-11705" t="-16190" r="-7567" b="-7142"/>
            </a:stretch>
          </a:blip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/>
          <p:cNvSpPr/>
          <p:nvPr userDrawn="1"/>
        </p:nvSpPr>
        <p:spPr>
          <a:xfrm>
            <a:off x="1606550" y="1062038"/>
            <a:ext cx="21207413" cy="11520487"/>
          </a:xfrm>
          <a:prstGeom prst="roundRect">
            <a:avLst>
              <a:gd name="adj" fmla="val 4386"/>
            </a:avLst>
          </a:prstGeom>
          <a:solidFill>
            <a:schemeClr val="bg1">
              <a:lumMod val="95000"/>
              <a:alpha val="32000"/>
            </a:schemeClr>
          </a:solidFill>
          <a:ln>
            <a:noFill/>
          </a:ln>
          <a:effectLst>
            <a:outerShdw blurRad="736600" dir="8040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rcRect/>
            <a:stretch>
              <a:fillRect l="-11705" t="-16190" r="-7567" b="-7142"/>
            </a:stretch>
          </a:blip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pic.jpg"/>
          <p:cNvPicPr>
            <a:picLocks noChangeAspect="1"/>
          </p:cNvPicPr>
          <p:nvPr userDrawn="1"/>
        </p:nvPicPr>
        <p:blipFill rotWithShape="1">
          <a:blip r:embed="rId2"/>
          <a:srcRect l="34410" t="8300" r="10769" b="39152"/>
          <a:stretch>
            <a:fillRect/>
          </a:stretch>
        </p:blipFill>
        <p:spPr>
          <a:xfrm>
            <a:off x="0" y="1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pic.jpg"/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-21488400" y="-20378058"/>
            <a:ext cx="1371600" cy="1371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45001542" y="25929762"/>
            <a:ext cx="1371600" cy="1371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25931" y="2614221"/>
            <a:ext cx="12957393" cy="52014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effectLst>
                  <a:outerShdw blurRad="50800" dist="38100" algn="l" rotWithShape="0">
                    <a:srgbClr val="3CF6FC">
                      <a:alpha val="4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品牌营销策划</a:t>
            </a:r>
            <a:endParaRPr lang="en-US" altLang="zh-CN" sz="16600" dirty="0">
              <a:solidFill>
                <a:schemeClr val="bg1"/>
              </a:solidFill>
              <a:effectLst>
                <a:outerShdw blurRad="50800" dist="38100" algn="l" rotWithShape="0">
                  <a:srgbClr val="3CF6FC">
                    <a:alpha val="4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r>
              <a:rPr lang="zh-CN" altLang="en-US" sz="16600" dirty="0">
                <a:solidFill>
                  <a:schemeClr val="bg1"/>
                </a:solidFill>
                <a:effectLst>
                  <a:outerShdw blurRad="50800" dist="38100" algn="l" rotWithShape="0">
                    <a:srgbClr val="3CF6FC">
                      <a:alpha val="4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宣传模板</a:t>
            </a:r>
            <a:r>
              <a:rPr lang="en-US" altLang="zh-CN" sz="16600" dirty="0">
                <a:solidFill>
                  <a:schemeClr val="bg1"/>
                </a:solidFill>
                <a:effectLst>
                  <a:outerShdw blurRad="50800" dist="38100" algn="l" rotWithShape="0">
                    <a:srgbClr val="3CF6FC">
                      <a:alpha val="4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</a:t>
            </a:r>
            <a:endParaRPr lang="zh-CN" altLang="en-US" sz="16600" dirty="0">
              <a:solidFill>
                <a:schemeClr val="bg1"/>
              </a:solidFill>
              <a:effectLst>
                <a:outerShdw blurRad="50800" dist="38100" algn="l" rotWithShape="0">
                  <a:srgbClr val="3CF6FC">
                    <a:alpha val="4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570038" y="-2286000"/>
            <a:ext cx="7074479" cy="1502229"/>
          </a:xfrm>
          <a:prstGeom prst="roundRect">
            <a:avLst/>
          </a:prstGeom>
          <a:gradFill>
            <a:gsLst>
              <a:gs pos="0">
                <a:srgbClr val="3CF6FC"/>
              </a:gs>
              <a:gs pos="100000">
                <a:srgbClr val="EA8FFB"/>
              </a:gs>
            </a:gsLst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2856411" y="8051800"/>
            <a:ext cx="4426086" cy="12241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</a:rPr>
              <a:t>YOUR NAME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133320" y="9372477"/>
            <a:ext cx="6400800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BRAND</a:t>
            </a:r>
            <a:endParaRPr lang="en-US" altLang="zh-CN" sz="5400" dirty="0">
              <a:solidFill>
                <a:schemeClr val="bg1"/>
              </a:soli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algn="r"/>
            <a:r>
              <a:rPr lang="en-US" altLang="zh-CN" sz="5400" dirty="0"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MARKETING</a:t>
            </a:r>
            <a:endParaRPr lang="en-US" altLang="zh-CN" sz="5400" dirty="0">
              <a:solidFill>
                <a:schemeClr val="bg1"/>
              </a:soli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algn="r"/>
            <a:r>
              <a:rPr lang="en-US" altLang="zh-CN" sz="5400" dirty="0"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PLAN</a:t>
            </a:r>
            <a:endParaRPr lang="zh-CN" altLang="en-US" sz="5400" dirty="0">
              <a:solidFill>
                <a:schemeClr val="bg1"/>
              </a:soli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031071" y="7661335"/>
            <a:ext cx="1495009" cy="1558742"/>
            <a:chOff x="28803600" y="8166053"/>
            <a:chExt cx="2679700" cy="2219808"/>
          </a:xfrm>
        </p:grpSpPr>
        <p:sp>
          <p:nvSpPr>
            <p:cNvPr id="17" name="椭圆 16"/>
            <p:cNvSpPr/>
            <p:nvPr/>
          </p:nvSpPr>
          <p:spPr>
            <a:xfrm>
              <a:off x="30307473" y="8166053"/>
              <a:ext cx="1175827" cy="221980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29600989" y="8330275"/>
              <a:ext cx="1001851" cy="189136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9059605" y="8594809"/>
              <a:ext cx="836751" cy="1362296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8803600" y="8827119"/>
              <a:ext cx="551372" cy="897677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: 圆角 26"/>
          <p:cNvSpPr/>
          <p:nvPr/>
        </p:nvSpPr>
        <p:spPr>
          <a:xfrm>
            <a:off x="1570038" y="-4469603"/>
            <a:ext cx="7074479" cy="150222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16646464" y="-2007928"/>
            <a:ext cx="4426086" cy="12241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rPr>
              <a:t>YOUR NAME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119107" y="-2286000"/>
            <a:ext cx="6950674" cy="1502229"/>
            <a:chOff x="10881360" y="-2651760"/>
            <a:chExt cx="6950674" cy="1502229"/>
          </a:xfrm>
        </p:grpSpPr>
        <p:sp>
          <p:nvSpPr>
            <p:cNvPr id="29" name="椭圆 28"/>
            <p:cNvSpPr/>
            <p:nvPr/>
          </p:nvSpPr>
          <p:spPr>
            <a:xfrm>
              <a:off x="10881360" y="-2651760"/>
              <a:ext cx="1502229" cy="1502229"/>
            </a:xfrm>
            <a:prstGeom prst="ellipse">
              <a:avLst/>
            </a:prstGeom>
            <a:solidFill>
              <a:srgbClr val="3CF6F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2654833" y="-2651760"/>
              <a:ext cx="1502229" cy="1502229"/>
            </a:xfrm>
            <a:prstGeom prst="ellipse">
              <a:avLst/>
            </a:prstGeom>
            <a:solidFill>
              <a:srgbClr val="EA8FFB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397763" y="-2651760"/>
              <a:ext cx="1502229" cy="1502229"/>
            </a:xfrm>
            <a:prstGeom prst="ellipse">
              <a:avLst/>
            </a:prstGeom>
            <a:gradFill>
              <a:gsLst>
                <a:gs pos="27000">
                  <a:srgbClr val="EFACF1"/>
                </a:gs>
                <a:gs pos="78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6329805" y="-2651760"/>
              <a:ext cx="1502229" cy="1502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/>
          <p:cNvSpPr/>
          <p:nvPr/>
        </p:nvSpPr>
        <p:spPr>
          <a:xfrm>
            <a:off x="1570038" y="1062037"/>
            <a:ext cx="21243925" cy="11520487"/>
          </a:xfrm>
          <a:prstGeom prst="roundRect">
            <a:avLst>
              <a:gd name="adj" fmla="val 4386"/>
            </a:avLst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  <a:effectLst>
            <a:outerShdw blurRad="736600" dist="850900" dir="804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83437" y="5299897"/>
            <a:ext cx="12772727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effectLst>
                  <a:outerShdw blurRad="50800" dist="38100" algn="l" rotWithShape="0">
                    <a:srgbClr val="3CF6FC">
                      <a:alpha val="40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感谢大家观看</a:t>
            </a:r>
            <a:endParaRPr lang="zh-CN" altLang="en-US" sz="16600" dirty="0">
              <a:solidFill>
                <a:schemeClr val="bg1"/>
              </a:solidFill>
              <a:effectLst>
                <a:outerShdw blurRad="50800" dist="38100" algn="l" rotWithShape="0">
                  <a:srgbClr val="3CF6FC">
                    <a:alpha val="40000"/>
                  </a:srgbClr>
                </a:outerShdw>
              </a:effectLst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9978957" y="8149573"/>
            <a:ext cx="4426086" cy="12241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ea typeface="OPPOSans R" panose="00020600040101010101" pitchFamily="18" charset="-122"/>
                <a:cs typeface="OPPOSans R" panose="00020600040101010101" pitchFamily="18" charset="-122"/>
              </a:rPr>
              <a:t>YOUR NAME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9057" y="3974969"/>
            <a:ext cx="11901487" cy="2063592"/>
            <a:chOff x="6241257" y="4561233"/>
            <a:chExt cx="11901487" cy="2063592"/>
          </a:xfrm>
        </p:grpSpPr>
        <p:sp>
          <p:nvSpPr>
            <p:cNvPr id="20" name="文本框 19"/>
            <p:cNvSpPr txBox="1"/>
            <p:nvPr/>
          </p:nvSpPr>
          <p:spPr>
            <a:xfrm>
              <a:off x="6241257" y="5147497"/>
              <a:ext cx="11901487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56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THANKS</a:t>
              </a:r>
              <a:endParaRPr lang="zh-CN" altLang="en-US" sz="96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41257" y="4561233"/>
              <a:ext cx="11901487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25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THANKS</a:t>
              </a:r>
              <a:endParaRPr lang="zh-CN" altLang="en-US" sz="96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5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19057" y="13716000"/>
            <a:ext cx="11901487" cy="1909079"/>
            <a:chOff x="6241257" y="7817358"/>
            <a:chExt cx="11901487" cy="1909079"/>
          </a:xfrm>
        </p:grpSpPr>
        <p:sp>
          <p:nvSpPr>
            <p:cNvPr id="24" name="文本框 23"/>
            <p:cNvSpPr txBox="1"/>
            <p:nvPr/>
          </p:nvSpPr>
          <p:spPr>
            <a:xfrm>
              <a:off x="6241257" y="7817358"/>
              <a:ext cx="11901487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46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THANKS</a:t>
              </a:r>
              <a:endParaRPr lang="zh-CN" altLang="en-US" sz="9600" dirty="0"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4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41257" y="8249109"/>
              <a:ext cx="11901487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10000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THANKS</a:t>
              </a:r>
              <a:endParaRPr lang="zh-CN" altLang="en-US" sz="9600" dirty="0"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/>
        </p:nvSpPr>
        <p:spPr>
          <a:xfrm>
            <a:off x="2830513" y="5657580"/>
            <a:ext cx="4426086" cy="6913245"/>
          </a:xfrm>
          <a:custGeom>
            <a:avLst/>
            <a:gdLst>
              <a:gd name="connsiteX0" fmla="*/ 2213043 w 4426086"/>
              <a:gd name="connsiteY0" fmla="*/ 0 h 6698379"/>
              <a:gd name="connsiteX1" fmla="*/ 4426086 w 4426086"/>
              <a:gd name="connsiteY1" fmla="*/ 2213043 h 6698379"/>
              <a:gd name="connsiteX2" fmla="*/ 4426086 w 4426086"/>
              <a:gd name="connsiteY2" fmla="*/ 6684795 h 6698379"/>
              <a:gd name="connsiteX3" fmla="*/ 4425400 w 4426086"/>
              <a:gd name="connsiteY3" fmla="*/ 6698379 h 6698379"/>
              <a:gd name="connsiteX4" fmla="*/ 686 w 4426086"/>
              <a:gd name="connsiteY4" fmla="*/ 6698379 h 6698379"/>
              <a:gd name="connsiteX5" fmla="*/ 0 w 4426086"/>
              <a:gd name="connsiteY5" fmla="*/ 6684795 h 6698379"/>
              <a:gd name="connsiteX6" fmla="*/ 0 w 4426086"/>
              <a:gd name="connsiteY6" fmla="*/ 2213043 h 6698379"/>
              <a:gd name="connsiteX7" fmla="*/ 2213043 w 4426086"/>
              <a:gd name="connsiteY7" fmla="*/ 0 h 669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6086" h="6698379">
                <a:moveTo>
                  <a:pt x="2213043" y="0"/>
                </a:moveTo>
                <a:cubicBezTo>
                  <a:pt x="3435273" y="0"/>
                  <a:pt x="4426086" y="990813"/>
                  <a:pt x="4426086" y="2213043"/>
                </a:cubicBezTo>
                <a:lnTo>
                  <a:pt x="4426086" y="6684795"/>
                </a:lnTo>
                <a:lnTo>
                  <a:pt x="4425400" y="6698379"/>
                </a:lnTo>
                <a:lnTo>
                  <a:pt x="686" y="6698379"/>
                </a:lnTo>
                <a:lnTo>
                  <a:pt x="0" y="6684795"/>
                </a:lnTo>
                <a:lnTo>
                  <a:pt x="0" y="2213043"/>
                </a:lnTo>
                <a:cubicBezTo>
                  <a:pt x="0" y="990813"/>
                  <a:pt x="990813" y="0"/>
                  <a:pt x="2213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7596143" y="5657580"/>
            <a:ext cx="4426086" cy="6913245"/>
          </a:xfrm>
          <a:custGeom>
            <a:avLst/>
            <a:gdLst>
              <a:gd name="connsiteX0" fmla="*/ 2213043 w 4426086"/>
              <a:gd name="connsiteY0" fmla="*/ 0 h 6698379"/>
              <a:gd name="connsiteX1" fmla="*/ 4426086 w 4426086"/>
              <a:gd name="connsiteY1" fmla="*/ 2213043 h 6698379"/>
              <a:gd name="connsiteX2" fmla="*/ 4426086 w 4426086"/>
              <a:gd name="connsiteY2" fmla="*/ 6684795 h 6698379"/>
              <a:gd name="connsiteX3" fmla="*/ 4425400 w 4426086"/>
              <a:gd name="connsiteY3" fmla="*/ 6698379 h 6698379"/>
              <a:gd name="connsiteX4" fmla="*/ 686 w 4426086"/>
              <a:gd name="connsiteY4" fmla="*/ 6698379 h 6698379"/>
              <a:gd name="connsiteX5" fmla="*/ 0 w 4426086"/>
              <a:gd name="connsiteY5" fmla="*/ 6684795 h 6698379"/>
              <a:gd name="connsiteX6" fmla="*/ 0 w 4426086"/>
              <a:gd name="connsiteY6" fmla="*/ 2213043 h 6698379"/>
              <a:gd name="connsiteX7" fmla="*/ 2213043 w 4426086"/>
              <a:gd name="connsiteY7" fmla="*/ 0 h 669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6086" h="6698379">
                <a:moveTo>
                  <a:pt x="2213043" y="0"/>
                </a:moveTo>
                <a:cubicBezTo>
                  <a:pt x="3435273" y="0"/>
                  <a:pt x="4426086" y="990813"/>
                  <a:pt x="4426086" y="2213043"/>
                </a:cubicBezTo>
                <a:lnTo>
                  <a:pt x="4426086" y="6684795"/>
                </a:lnTo>
                <a:lnTo>
                  <a:pt x="4425400" y="6698379"/>
                </a:lnTo>
                <a:lnTo>
                  <a:pt x="686" y="6698379"/>
                </a:lnTo>
                <a:lnTo>
                  <a:pt x="0" y="6684795"/>
                </a:lnTo>
                <a:lnTo>
                  <a:pt x="0" y="2213043"/>
                </a:lnTo>
                <a:cubicBezTo>
                  <a:pt x="0" y="990813"/>
                  <a:pt x="990813" y="0"/>
                  <a:pt x="2213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12361773" y="5657580"/>
            <a:ext cx="4426086" cy="6913245"/>
          </a:xfrm>
          <a:custGeom>
            <a:avLst/>
            <a:gdLst>
              <a:gd name="connsiteX0" fmla="*/ 2213043 w 4426086"/>
              <a:gd name="connsiteY0" fmla="*/ 0 h 6698379"/>
              <a:gd name="connsiteX1" fmla="*/ 4426086 w 4426086"/>
              <a:gd name="connsiteY1" fmla="*/ 2213043 h 6698379"/>
              <a:gd name="connsiteX2" fmla="*/ 4426086 w 4426086"/>
              <a:gd name="connsiteY2" fmla="*/ 6684795 h 6698379"/>
              <a:gd name="connsiteX3" fmla="*/ 4425400 w 4426086"/>
              <a:gd name="connsiteY3" fmla="*/ 6698379 h 6698379"/>
              <a:gd name="connsiteX4" fmla="*/ 686 w 4426086"/>
              <a:gd name="connsiteY4" fmla="*/ 6698379 h 6698379"/>
              <a:gd name="connsiteX5" fmla="*/ 0 w 4426086"/>
              <a:gd name="connsiteY5" fmla="*/ 6684795 h 6698379"/>
              <a:gd name="connsiteX6" fmla="*/ 0 w 4426086"/>
              <a:gd name="connsiteY6" fmla="*/ 2213043 h 6698379"/>
              <a:gd name="connsiteX7" fmla="*/ 2213043 w 4426086"/>
              <a:gd name="connsiteY7" fmla="*/ 0 h 669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6086" h="6698379">
                <a:moveTo>
                  <a:pt x="2213043" y="0"/>
                </a:moveTo>
                <a:cubicBezTo>
                  <a:pt x="3435273" y="0"/>
                  <a:pt x="4426086" y="990813"/>
                  <a:pt x="4426086" y="2213043"/>
                </a:cubicBezTo>
                <a:lnTo>
                  <a:pt x="4426086" y="6684795"/>
                </a:lnTo>
                <a:lnTo>
                  <a:pt x="4425400" y="6698379"/>
                </a:lnTo>
                <a:lnTo>
                  <a:pt x="686" y="6698379"/>
                </a:lnTo>
                <a:lnTo>
                  <a:pt x="0" y="6684795"/>
                </a:lnTo>
                <a:lnTo>
                  <a:pt x="0" y="2213043"/>
                </a:lnTo>
                <a:cubicBezTo>
                  <a:pt x="0" y="990813"/>
                  <a:pt x="990813" y="0"/>
                  <a:pt x="2213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17127402" y="5657580"/>
            <a:ext cx="4426086" cy="6913245"/>
          </a:xfrm>
          <a:custGeom>
            <a:avLst/>
            <a:gdLst>
              <a:gd name="connsiteX0" fmla="*/ 2213043 w 4426086"/>
              <a:gd name="connsiteY0" fmla="*/ 0 h 6698379"/>
              <a:gd name="connsiteX1" fmla="*/ 4426086 w 4426086"/>
              <a:gd name="connsiteY1" fmla="*/ 2213043 h 6698379"/>
              <a:gd name="connsiteX2" fmla="*/ 4426086 w 4426086"/>
              <a:gd name="connsiteY2" fmla="*/ 6684795 h 6698379"/>
              <a:gd name="connsiteX3" fmla="*/ 4425400 w 4426086"/>
              <a:gd name="connsiteY3" fmla="*/ 6698379 h 6698379"/>
              <a:gd name="connsiteX4" fmla="*/ 686 w 4426086"/>
              <a:gd name="connsiteY4" fmla="*/ 6698379 h 6698379"/>
              <a:gd name="connsiteX5" fmla="*/ 0 w 4426086"/>
              <a:gd name="connsiteY5" fmla="*/ 6684795 h 6698379"/>
              <a:gd name="connsiteX6" fmla="*/ 0 w 4426086"/>
              <a:gd name="connsiteY6" fmla="*/ 2213043 h 6698379"/>
              <a:gd name="connsiteX7" fmla="*/ 2213043 w 4426086"/>
              <a:gd name="connsiteY7" fmla="*/ 0 h 669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6086" h="6698379">
                <a:moveTo>
                  <a:pt x="2213043" y="0"/>
                </a:moveTo>
                <a:cubicBezTo>
                  <a:pt x="3435273" y="0"/>
                  <a:pt x="4426086" y="990813"/>
                  <a:pt x="4426086" y="2213043"/>
                </a:cubicBezTo>
                <a:lnTo>
                  <a:pt x="4426086" y="6684795"/>
                </a:lnTo>
                <a:lnTo>
                  <a:pt x="4425400" y="6698379"/>
                </a:lnTo>
                <a:lnTo>
                  <a:pt x="686" y="6698379"/>
                </a:lnTo>
                <a:lnTo>
                  <a:pt x="0" y="6684795"/>
                </a:lnTo>
                <a:lnTo>
                  <a:pt x="0" y="2213043"/>
                </a:lnTo>
                <a:cubicBezTo>
                  <a:pt x="0" y="990813"/>
                  <a:pt x="990813" y="0"/>
                  <a:pt x="2213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301656" y="6789548"/>
            <a:ext cx="3483801" cy="4880127"/>
            <a:chOff x="3132103" y="6669233"/>
            <a:chExt cx="3483801" cy="4880127"/>
          </a:xfrm>
        </p:grpSpPr>
        <p:sp>
          <p:nvSpPr>
            <p:cNvPr id="7" name="TextBox 4"/>
            <p:cNvSpPr txBox="1"/>
            <p:nvPr/>
          </p:nvSpPr>
          <p:spPr>
            <a:xfrm>
              <a:off x="3693443" y="7923175"/>
              <a:ext cx="23611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2">
                      <a:alpha val="21000"/>
                    </a:schemeClr>
                  </a:solidFill>
                  <a:latin typeface="+mj-lt"/>
                </a:rPr>
                <a:t>INTRODUCTION</a:t>
              </a:r>
              <a:endParaRPr lang="en-US" sz="2000" dirty="0">
                <a:solidFill>
                  <a:schemeClr val="tx2">
                    <a:alpha val="21000"/>
                  </a:schemeClr>
                </a:solidFill>
                <a:latin typeface="+mj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52450" y="8594705"/>
              <a:ext cx="2843106" cy="2954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96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品牌介绍</a:t>
              </a:r>
              <a:endParaRPr lang="zh-CN" altLang="en-US" sz="9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32103" y="6669233"/>
              <a:ext cx="3483801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96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66161" y="6789548"/>
            <a:ext cx="3483801" cy="4880127"/>
            <a:chOff x="3132103" y="6669233"/>
            <a:chExt cx="3483801" cy="4880127"/>
          </a:xfrm>
        </p:grpSpPr>
        <p:sp>
          <p:nvSpPr>
            <p:cNvPr id="29" name="TextBox 4"/>
            <p:cNvSpPr txBox="1"/>
            <p:nvPr/>
          </p:nvSpPr>
          <p:spPr>
            <a:xfrm>
              <a:off x="3693443" y="7923175"/>
              <a:ext cx="23611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2">
                      <a:alpha val="21000"/>
                    </a:schemeClr>
                  </a:solidFill>
                  <a:latin typeface="+mj-lt"/>
                </a:rPr>
                <a:t>MARKETINGE</a:t>
              </a:r>
              <a:endParaRPr lang="en-US" sz="2000" dirty="0">
                <a:solidFill>
                  <a:schemeClr val="tx2">
                    <a:alpha val="21000"/>
                  </a:schemeClr>
                </a:solidFill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52450" y="8594705"/>
              <a:ext cx="2843106" cy="2954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96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市场分析</a:t>
              </a:r>
              <a:endParaRPr lang="zh-CN" altLang="en-US" sz="96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32103" y="6669233"/>
              <a:ext cx="3483801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96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872460" y="6789548"/>
            <a:ext cx="3483801" cy="4880127"/>
            <a:chOff x="3132103" y="6669233"/>
            <a:chExt cx="3483801" cy="4880127"/>
          </a:xfrm>
        </p:grpSpPr>
        <p:sp>
          <p:nvSpPr>
            <p:cNvPr id="33" name="TextBox 4"/>
            <p:cNvSpPr txBox="1"/>
            <p:nvPr/>
          </p:nvSpPr>
          <p:spPr>
            <a:xfrm>
              <a:off x="3693443" y="7923175"/>
              <a:ext cx="23611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2">
                      <a:alpha val="21000"/>
                    </a:schemeClr>
                  </a:solidFill>
                  <a:latin typeface="+mj-lt"/>
                </a:rPr>
                <a:t>PROMOTION</a:t>
              </a:r>
              <a:endParaRPr lang="en-US" sz="2000" dirty="0">
                <a:solidFill>
                  <a:schemeClr val="tx2">
                    <a:alpha val="21000"/>
                  </a:schemeClr>
                </a:solidFill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452450" y="8594705"/>
              <a:ext cx="2843106" cy="2954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96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营销推广</a:t>
              </a:r>
              <a:endParaRPr lang="zh-CN" altLang="en-US" sz="96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32103" y="6669233"/>
              <a:ext cx="3483801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lang="zh-CN" altLang="en-US" sz="96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636965" y="6789548"/>
            <a:ext cx="3483801" cy="4880127"/>
            <a:chOff x="3132103" y="6669233"/>
            <a:chExt cx="3483801" cy="4880127"/>
          </a:xfrm>
        </p:grpSpPr>
        <p:sp>
          <p:nvSpPr>
            <p:cNvPr id="37" name="TextBox 4"/>
            <p:cNvSpPr txBox="1"/>
            <p:nvPr/>
          </p:nvSpPr>
          <p:spPr>
            <a:xfrm>
              <a:off x="3693443" y="7923175"/>
              <a:ext cx="23611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2">
                      <a:alpha val="21000"/>
                    </a:schemeClr>
                  </a:solidFill>
                  <a:latin typeface="+mj-lt"/>
                </a:rPr>
                <a:t>FUTURE PLAN</a:t>
              </a:r>
              <a:endParaRPr lang="en-US" sz="2000" dirty="0">
                <a:solidFill>
                  <a:schemeClr val="tx2">
                    <a:alpha val="21000"/>
                  </a:schemeClr>
                </a:solidFill>
                <a:latin typeface="+mj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452450" y="8594705"/>
              <a:ext cx="2843106" cy="2954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96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未来规划</a:t>
              </a:r>
              <a:endParaRPr lang="zh-CN" altLang="en-US" sz="96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132103" y="6669233"/>
              <a:ext cx="3483801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96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lang="zh-CN" altLang="en-US" sz="96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898976" y="1608599"/>
            <a:ext cx="8925593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defRPr sz="14700">
                <a:solidFill>
                  <a:srgbClr val="303233"/>
                </a:solidFill>
                <a:latin typeface="方正黑体简体"/>
              </a:defRPr>
            </a:pPr>
            <a:r>
              <a:rPr lang="en-US" altLang="zh-CN" sz="115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CONTENTS</a:t>
            </a:r>
            <a:endParaRPr lang="en-US" altLang="zh-CN" sz="96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63212" y="2131621"/>
            <a:ext cx="4257576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effectLst>
                  <a:outerShdw blurRad="50800" dist="38100" algn="l" rotWithShape="0">
                    <a:srgbClr val="3CF6FC">
                      <a:alpha val="4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目录</a:t>
            </a:r>
            <a:endParaRPr lang="zh-CN" altLang="en-US" sz="16600" dirty="0">
              <a:solidFill>
                <a:schemeClr val="bg1"/>
              </a:solidFill>
              <a:effectLst>
                <a:outerShdw blurRad="50800" dist="38100" algn="l" rotWithShape="0">
                  <a:srgbClr val="3CF6FC">
                    <a:alpha val="40000"/>
                  </a:srgb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>
            <a:off x="13000038" y="0"/>
            <a:ext cx="11383962" cy="13716000"/>
          </a:xfrm>
          <a:custGeom>
            <a:avLst/>
            <a:gdLst>
              <a:gd name="connsiteX0" fmla="*/ 3155669 w 11383962"/>
              <a:gd name="connsiteY0" fmla="*/ 0 h 13716000"/>
              <a:gd name="connsiteX1" fmla="*/ 11383962 w 11383962"/>
              <a:gd name="connsiteY1" fmla="*/ 0 h 13716000"/>
              <a:gd name="connsiteX2" fmla="*/ 11383962 w 11383962"/>
              <a:gd name="connsiteY2" fmla="*/ 13716000 h 13716000"/>
              <a:gd name="connsiteX3" fmla="*/ 3155669 w 11383962"/>
              <a:gd name="connsiteY3" fmla="*/ 13716000 h 13716000"/>
              <a:gd name="connsiteX4" fmla="*/ 2960570 w 11383962"/>
              <a:gd name="connsiteY4" fmla="*/ 13547000 h 13716000"/>
              <a:gd name="connsiteX5" fmla="*/ 0 w 11383962"/>
              <a:gd name="connsiteY5" fmla="*/ 6858000 h 13716000"/>
              <a:gd name="connsiteX6" fmla="*/ 2960570 w 11383962"/>
              <a:gd name="connsiteY6" fmla="*/ 169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3962" h="13716000">
                <a:moveTo>
                  <a:pt x="3155669" y="0"/>
                </a:moveTo>
                <a:lnTo>
                  <a:pt x="11383962" y="0"/>
                </a:lnTo>
                <a:lnTo>
                  <a:pt x="11383962" y="13716000"/>
                </a:lnTo>
                <a:lnTo>
                  <a:pt x="3155669" y="13716000"/>
                </a:lnTo>
                <a:lnTo>
                  <a:pt x="2960570" y="13547000"/>
                </a:lnTo>
                <a:cubicBezTo>
                  <a:pt x="1141830" y="11893968"/>
                  <a:pt x="0" y="9509328"/>
                  <a:pt x="0" y="6858000"/>
                </a:cubicBezTo>
                <a:cubicBezTo>
                  <a:pt x="0" y="4206672"/>
                  <a:pt x="1141830" y="1822032"/>
                  <a:pt x="2960570" y="169000"/>
                </a:cubicBez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rot="5400000">
            <a:off x="2840500" y="-1037382"/>
            <a:ext cx="10109765" cy="15790764"/>
          </a:xfrm>
          <a:custGeom>
            <a:avLst/>
            <a:gdLst>
              <a:gd name="connsiteX0" fmla="*/ 2213043 w 4426086"/>
              <a:gd name="connsiteY0" fmla="*/ 0 h 6698379"/>
              <a:gd name="connsiteX1" fmla="*/ 4426086 w 4426086"/>
              <a:gd name="connsiteY1" fmla="*/ 2213043 h 6698379"/>
              <a:gd name="connsiteX2" fmla="*/ 4426086 w 4426086"/>
              <a:gd name="connsiteY2" fmla="*/ 6684795 h 6698379"/>
              <a:gd name="connsiteX3" fmla="*/ 4425400 w 4426086"/>
              <a:gd name="connsiteY3" fmla="*/ 6698379 h 6698379"/>
              <a:gd name="connsiteX4" fmla="*/ 686 w 4426086"/>
              <a:gd name="connsiteY4" fmla="*/ 6698379 h 6698379"/>
              <a:gd name="connsiteX5" fmla="*/ 0 w 4426086"/>
              <a:gd name="connsiteY5" fmla="*/ 6684795 h 6698379"/>
              <a:gd name="connsiteX6" fmla="*/ 0 w 4426086"/>
              <a:gd name="connsiteY6" fmla="*/ 2213043 h 6698379"/>
              <a:gd name="connsiteX7" fmla="*/ 2213043 w 4426086"/>
              <a:gd name="connsiteY7" fmla="*/ 0 h 669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6086" h="6698379">
                <a:moveTo>
                  <a:pt x="2213043" y="0"/>
                </a:moveTo>
                <a:cubicBezTo>
                  <a:pt x="3435273" y="0"/>
                  <a:pt x="4426086" y="990813"/>
                  <a:pt x="4426086" y="2213043"/>
                </a:cubicBezTo>
                <a:lnTo>
                  <a:pt x="4426086" y="6684795"/>
                </a:lnTo>
                <a:lnTo>
                  <a:pt x="4425400" y="6698379"/>
                </a:lnTo>
                <a:lnTo>
                  <a:pt x="686" y="6698379"/>
                </a:lnTo>
                <a:lnTo>
                  <a:pt x="0" y="6684795"/>
                </a:lnTo>
                <a:lnTo>
                  <a:pt x="0" y="2213043"/>
                </a:lnTo>
                <a:cubicBezTo>
                  <a:pt x="0" y="990813"/>
                  <a:pt x="990813" y="0"/>
                  <a:pt x="2213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30513" y="3213080"/>
            <a:ext cx="7497549" cy="5534275"/>
            <a:chOff x="2830513" y="3441680"/>
            <a:chExt cx="7497549" cy="5534275"/>
          </a:xfrm>
        </p:grpSpPr>
        <p:sp>
          <p:nvSpPr>
            <p:cNvPr id="16" name="TextBox 4"/>
            <p:cNvSpPr txBox="1"/>
            <p:nvPr/>
          </p:nvSpPr>
          <p:spPr>
            <a:xfrm>
              <a:off x="2830513" y="6088558"/>
              <a:ext cx="622650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4000" dirty="0">
                  <a:solidFill>
                    <a:schemeClr val="tx2">
                      <a:alpha val="21000"/>
                    </a:schemeClr>
                  </a:solidFill>
                  <a:latin typeface="+mj-lt"/>
                </a:rPr>
                <a:t>INTRODUCTION</a:t>
              </a:r>
              <a:endParaRPr lang="en-US" sz="4000" dirty="0">
                <a:solidFill>
                  <a:schemeClr val="tx2">
                    <a:alpha val="21000"/>
                  </a:schemeClr>
                </a:solidFill>
                <a:latin typeface="+mj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830513" y="6852297"/>
              <a:ext cx="7497549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13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品牌介绍</a:t>
              </a:r>
              <a:endParaRPr lang="zh-CN" altLang="en-US" sz="13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830513" y="3441680"/>
              <a:ext cx="4893761" cy="30623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99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199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830512" y="9255125"/>
            <a:ext cx="9361487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latin typeface="Agency FB" panose="020B0503020202020204" pitchFamily="34" charset="0"/>
                <a:cs typeface="OPPOSans H" panose="00020600040101010101" pitchFamily="18" charset="-122"/>
                <a:sym typeface="Agency FB" panose="020B0503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latin typeface="Agency FB" panose="020B0503020202020204" pitchFamily="34" charset="0"/>
                <a:cs typeface="OPPOSans H" panose="00020600040101010101" pitchFamily="18" charset="-122"/>
                <a:sym typeface="Agency FB" panose="020B0503020202020204" pitchFamily="34" charset="0"/>
              </a:rPr>
              <a:t>urna.Nunc</a:t>
            </a:r>
            <a:r>
              <a:rPr lang="en-US" altLang="zh-CN" sz="1600" dirty="0">
                <a:latin typeface="Agency FB" panose="020B0503020202020204" pitchFamily="34" charset="0"/>
                <a:cs typeface="OPPOSans H" panose="00020600040101010101" pitchFamily="18" charset="-122"/>
                <a:sym typeface="Agency FB" panose="020B0503020202020204" pitchFamily="34" charset="0"/>
              </a:rPr>
              <a:t> viverra imperdiet enim. Fusce est. Vivamus a tellus.</a:t>
            </a:r>
            <a:endParaRPr lang="en-US" altLang="zh-CN" sz="1600" dirty="0">
              <a:latin typeface="Agency FB" panose="020B0503020202020204" pitchFamily="34" charset="0"/>
              <a:cs typeface="OPPOSans H" panose="00020600040101010101" pitchFamily="18" charset="-122"/>
              <a:sym typeface="Agency FB" panose="020B0503020202020204" pitchFamily="34" charset="0"/>
            </a:endParaRPr>
          </a:p>
          <a:p>
            <a:endParaRPr lang="zh-CN" altLang="en-US" sz="1600" dirty="0">
              <a:latin typeface="+mn-ea"/>
              <a:cs typeface="OPPOSans H" panose="00020600040101010101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/>
        </p:nvSpPr>
        <p:spPr>
          <a:xfrm rot="10800000">
            <a:off x="1570037" y="-1"/>
            <a:ext cx="10109765" cy="12582525"/>
          </a:xfrm>
          <a:custGeom>
            <a:avLst/>
            <a:gdLst>
              <a:gd name="connsiteX0" fmla="*/ 2213043 w 4426086"/>
              <a:gd name="connsiteY0" fmla="*/ 0 h 6698379"/>
              <a:gd name="connsiteX1" fmla="*/ 4426086 w 4426086"/>
              <a:gd name="connsiteY1" fmla="*/ 2213043 h 6698379"/>
              <a:gd name="connsiteX2" fmla="*/ 4426086 w 4426086"/>
              <a:gd name="connsiteY2" fmla="*/ 6684795 h 6698379"/>
              <a:gd name="connsiteX3" fmla="*/ 4425400 w 4426086"/>
              <a:gd name="connsiteY3" fmla="*/ 6698379 h 6698379"/>
              <a:gd name="connsiteX4" fmla="*/ 686 w 4426086"/>
              <a:gd name="connsiteY4" fmla="*/ 6698379 h 6698379"/>
              <a:gd name="connsiteX5" fmla="*/ 0 w 4426086"/>
              <a:gd name="connsiteY5" fmla="*/ 6684795 h 6698379"/>
              <a:gd name="connsiteX6" fmla="*/ 0 w 4426086"/>
              <a:gd name="connsiteY6" fmla="*/ 2213043 h 6698379"/>
              <a:gd name="connsiteX7" fmla="*/ 2213043 w 4426086"/>
              <a:gd name="connsiteY7" fmla="*/ 0 h 669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6086" h="6698379">
                <a:moveTo>
                  <a:pt x="2213043" y="0"/>
                </a:moveTo>
                <a:cubicBezTo>
                  <a:pt x="3435273" y="0"/>
                  <a:pt x="4426086" y="990813"/>
                  <a:pt x="4426086" y="2213043"/>
                </a:cubicBezTo>
                <a:lnTo>
                  <a:pt x="4426086" y="6684795"/>
                </a:lnTo>
                <a:lnTo>
                  <a:pt x="4425400" y="6698379"/>
                </a:lnTo>
                <a:lnTo>
                  <a:pt x="686" y="6698379"/>
                </a:lnTo>
                <a:lnTo>
                  <a:pt x="0" y="6684795"/>
                </a:lnTo>
                <a:lnTo>
                  <a:pt x="0" y="2213043"/>
                </a:lnTo>
                <a:cubicBezTo>
                  <a:pt x="0" y="990813"/>
                  <a:pt x="990813" y="0"/>
                  <a:pt x="2213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0513" y="2193023"/>
            <a:ext cx="67033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defRPr sz="450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9600" dirty="0"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品牌介绍</a:t>
            </a:r>
            <a:endParaRPr lang="zh-CN" altLang="en-US" sz="9600" dirty="0">
              <a:effectLst>
                <a:outerShdw blurRad="50800" dist="38100" dir="2700000" algn="tl" rotWithShape="0">
                  <a:schemeClr val="accent2">
                    <a:alpha val="40000"/>
                  </a:scheme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30513" y="4565650"/>
            <a:ext cx="7710487" cy="2200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400">
              <a:lnSpc>
                <a:spcPct val="130000"/>
              </a:lnSpc>
              <a:defRPr sz="2625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2800" dirty="0">
                <a:latin typeface="+mn-ea"/>
                <a:cs typeface="+mn-ea"/>
              </a:rPr>
              <a:t>某某品牌集团创立于</a:t>
            </a:r>
            <a:r>
              <a:rPr lang="en-US" altLang="zh-CN" sz="2800" dirty="0">
                <a:latin typeface="+mn-ea"/>
                <a:cs typeface="+mn-ea"/>
              </a:rPr>
              <a:t>2005</a:t>
            </a:r>
            <a:r>
              <a:rPr lang="zh-CN" altLang="en-US" sz="2800" dirty="0">
                <a:latin typeface="+mn-ea"/>
                <a:cs typeface="+mn-ea"/>
              </a:rPr>
              <a:t>年，是中国最大的时尚品牌生态运营集团之一。凭借</a:t>
            </a:r>
            <a:r>
              <a:rPr lang="en-US" altLang="zh-CN" sz="2800" dirty="0">
                <a:latin typeface="+mn-ea"/>
                <a:cs typeface="+mn-ea"/>
              </a:rPr>
              <a:t>"</a:t>
            </a:r>
            <a:r>
              <a:rPr lang="zh-CN" altLang="en-US" sz="2800" dirty="0">
                <a:latin typeface="+mn-ea"/>
                <a:cs typeface="+mn-ea"/>
              </a:rPr>
              <a:t>品牌历史悠久，文化底蕴浓厚，高端气质，专注营销推广策划和品牌创意设计、品牌形象以及影视片创意制作。</a:t>
            </a:r>
            <a:endParaRPr lang="zh-CN" altLang="en-US" sz="2800" dirty="0">
              <a:latin typeface="+mn-ea"/>
              <a:cs typeface="+mn-ea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830513" y="7644470"/>
            <a:ext cx="2249487" cy="113022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8FFB"/>
              </a:gs>
              <a:gs pos="100000">
                <a:srgbClr val="3CF6FC"/>
              </a:gs>
            </a:gsLst>
            <a:lin ang="5400000" scaled="1"/>
          </a:gra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个性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399253" y="7643540"/>
            <a:ext cx="2441961" cy="113022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年轻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8160468" y="7644470"/>
            <a:ext cx="2441961" cy="113022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文化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2830513" y="9320870"/>
            <a:ext cx="2249487" cy="113022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8FFB"/>
              </a:gs>
              <a:gs pos="100000">
                <a:srgbClr val="3CF6FC"/>
              </a:gs>
            </a:gsLst>
            <a:lin ang="5400000" scaled="1"/>
          </a:gra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个性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399253" y="9319940"/>
            <a:ext cx="2441961" cy="113022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年轻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8160468" y="9320870"/>
            <a:ext cx="2441961" cy="113022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文化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5399253" y="10843940"/>
            <a:ext cx="2441961" cy="113022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defRPr sz="3750">
                <a:solidFill>
                  <a:srgbClr val="000000"/>
                </a:solidFill>
                <a:latin typeface="方正黑体简体"/>
              </a:defRPr>
            </a:pPr>
            <a:r>
              <a:rPr lang="zh-CN" altLang="en-US" sz="4400" dirty="0">
                <a:latin typeface="Agency FB" panose="020B0503020202020204" pitchFamily="34" charset="0"/>
                <a:sym typeface="Agency FB" panose="020B0503020202020204" pitchFamily="34" charset="0"/>
              </a:rPr>
              <a:t>年轻</a:t>
            </a:r>
            <a:endParaRPr lang="zh-CN" altLang="en-US" sz="4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21" name="任意多边形: 形状 20"/>
          <p:cNvSpPr/>
          <p:nvPr/>
        </p:nvSpPr>
        <p:spPr>
          <a:xfrm rot="10800000" flipV="1">
            <a:off x="12704198" y="472493"/>
            <a:ext cx="10109766" cy="13243507"/>
          </a:xfrm>
          <a:custGeom>
            <a:avLst/>
            <a:gdLst>
              <a:gd name="connsiteX0" fmla="*/ 5054884 w 10109766"/>
              <a:gd name="connsiteY0" fmla="*/ 0 h 13243507"/>
              <a:gd name="connsiteX1" fmla="*/ 0 w 10109766"/>
              <a:gd name="connsiteY1" fmla="*/ 5217030 h 13243507"/>
              <a:gd name="connsiteX2" fmla="*/ 0 w 10109766"/>
              <a:gd name="connsiteY2" fmla="*/ 13243507 h 13243507"/>
              <a:gd name="connsiteX3" fmla="*/ 10109766 w 10109766"/>
              <a:gd name="connsiteY3" fmla="*/ 13243507 h 13243507"/>
              <a:gd name="connsiteX4" fmla="*/ 10109766 w 10109766"/>
              <a:gd name="connsiteY4" fmla="*/ 5217030 h 13243507"/>
              <a:gd name="connsiteX5" fmla="*/ 5054884 w 10109766"/>
              <a:gd name="connsiteY5" fmla="*/ 0 h 1324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09766" h="13243507">
                <a:moveTo>
                  <a:pt x="5054884" y="0"/>
                </a:moveTo>
                <a:cubicBezTo>
                  <a:pt x="2263148" y="0"/>
                  <a:pt x="0" y="2335744"/>
                  <a:pt x="0" y="5217030"/>
                </a:cubicBezTo>
                <a:lnTo>
                  <a:pt x="0" y="13243507"/>
                </a:lnTo>
                <a:lnTo>
                  <a:pt x="10109766" y="13243507"/>
                </a:lnTo>
                <a:lnTo>
                  <a:pt x="10109766" y="5217030"/>
                </a:lnTo>
                <a:cubicBezTo>
                  <a:pt x="10109766" y="2335743"/>
                  <a:pt x="7846618" y="0"/>
                  <a:pt x="50548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20" name="任意多边形: 形状 19"/>
          <p:cNvSpPr/>
          <p:nvPr/>
        </p:nvSpPr>
        <p:spPr>
          <a:xfrm rot="10800000" flipH="1" flipV="1">
            <a:off x="13095800" y="863597"/>
            <a:ext cx="9326562" cy="12852402"/>
          </a:xfrm>
          <a:custGeom>
            <a:avLst/>
            <a:gdLst>
              <a:gd name="connsiteX0" fmla="*/ 4663280 w 9326562"/>
              <a:gd name="connsiteY0" fmla="*/ 0 h 12852402"/>
              <a:gd name="connsiteX1" fmla="*/ 9326562 w 9326562"/>
              <a:gd name="connsiteY1" fmla="*/ 4909913 h 12852402"/>
              <a:gd name="connsiteX2" fmla="*/ 9326562 w 9326562"/>
              <a:gd name="connsiteY2" fmla="*/ 12852402 h 12852402"/>
              <a:gd name="connsiteX3" fmla="*/ 0 w 9326562"/>
              <a:gd name="connsiteY3" fmla="*/ 12852402 h 12852402"/>
              <a:gd name="connsiteX4" fmla="*/ 0 w 9326562"/>
              <a:gd name="connsiteY4" fmla="*/ 4909912 h 12852402"/>
              <a:gd name="connsiteX5" fmla="*/ 4663280 w 9326562"/>
              <a:gd name="connsiteY5" fmla="*/ 0 h 1285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562" h="12852402">
                <a:moveTo>
                  <a:pt x="4663280" y="0"/>
                </a:moveTo>
                <a:cubicBezTo>
                  <a:pt x="7238740" y="0"/>
                  <a:pt x="9326562" y="2198243"/>
                  <a:pt x="9326562" y="4909913"/>
                </a:cubicBezTo>
                <a:lnTo>
                  <a:pt x="9326562" y="12852402"/>
                </a:lnTo>
                <a:lnTo>
                  <a:pt x="0" y="12852402"/>
                </a:lnTo>
                <a:lnTo>
                  <a:pt x="0" y="4909912"/>
                </a:lnTo>
                <a:cubicBezTo>
                  <a:pt x="0" y="2198242"/>
                  <a:pt x="2087822" y="0"/>
                  <a:pt x="4663280" y="0"/>
                </a:cubicBezTo>
                <a:close/>
              </a:path>
            </a:pathLst>
          </a:custGeom>
          <a:blipFill>
            <a:blip r:embed="rId1" cstate="email"/>
            <a:srcRect/>
            <a:stretch>
              <a:fillRect/>
            </a:stretch>
          </a:blip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1570038" y="1062037"/>
            <a:ext cx="21243925" cy="11520487"/>
          </a:xfrm>
          <a:prstGeom prst="roundRect">
            <a:avLst>
              <a:gd name="adj" fmla="val 4386"/>
            </a:avLst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  <a:effectLst>
            <a:outerShdw blurRad="736600" dist="850900" dir="804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9040259" y="4548507"/>
            <a:ext cx="6373375" cy="6339433"/>
            <a:chOff x="8303387" y="3837686"/>
            <a:chExt cx="7713273" cy="7672197"/>
          </a:xfrm>
        </p:grpSpPr>
        <p:sp>
          <p:nvSpPr>
            <p:cNvPr id="13" name="泪滴形 12"/>
            <p:cNvSpPr/>
            <p:nvPr/>
          </p:nvSpPr>
          <p:spPr>
            <a:xfrm>
              <a:off x="8303387" y="7776083"/>
              <a:ext cx="3733800" cy="37338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flipH="1">
              <a:off x="12282860" y="7776083"/>
              <a:ext cx="3733800" cy="37338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sp>
          <p:nvSpPr>
            <p:cNvPr id="15" name="泪滴形 14"/>
            <p:cNvSpPr/>
            <p:nvPr/>
          </p:nvSpPr>
          <p:spPr>
            <a:xfrm flipV="1">
              <a:off x="8303387" y="3837686"/>
              <a:ext cx="3733800" cy="37338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sp>
          <p:nvSpPr>
            <p:cNvPr id="16" name="泪滴形 15"/>
            <p:cNvSpPr/>
            <p:nvPr/>
          </p:nvSpPr>
          <p:spPr>
            <a:xfrm flipH="1" flipV="1">
              <a:off x="12282860" y="3837686"/>
              <a:ext cx="3733800" cy="37338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70038" y="12647803"/>
            <a:ext cx="85551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sz="2400" dirty="0"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>
              <a:lnSpc>
                <a:spcPct val="100000"/>
              </a:lnSpc>
              <a:defRPr sz="2625">
                <a:solidFill>
                  <a:srgbClr val="000000"/>
                </a:solidFill>
                <a:latin typeface="方正黑体简体"/>
              </a:defRPr>
            </a:pPr>
            <a:r>
              <a:rPr sz="2400" dirty="0">
                <a:latin typeface="Agency FB" panose="020B0503020202020204" pitchFamily="34" charset="0"/>
                <a:sym typeface="Agency FB" panose="020B0503020202020204" pitchFamily="34" charset="0"/>
              </a:rPr>
              <a:t>.</a:t>
            </a:r>
            <a:endParaRPr sz="2400" dirty="0">
              <a:latin typeface="Agency FB" panose="020B0503020202020204" pitchFamily="34" charset="0"/>
              <a:sym typeface="Agency FB" panose="020B0503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0068" y="2192020"/>
            <a:ext cx="67033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00000"/>
              </a:lnSpc>
              <a:defRPr sz="9600">
                <a:solidFill>
                  <a:srgbClr val="000000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SWOT</a:t>
            </a:r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分析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67024" y="4874106"/>
            <a:ext cx="5883448" cy="1983894"/>
            <a:chOff x="3058409" y="4874106"/>
            <a:chExt cx="5883448" cy="1983894"/>
          </a:xfrm>
        </p:grpSpPr>
        <p:sp>
          <p:nvSpPr>
            <p:cNvPr id="21" name="文本框 20"/>
            <p:cNvSpPr txBox="1"/>
            <p:nvPr/>
          </p:nvSpPr>
          <p:spPr>
            <a:xfrm>
              <a:off x="3058409" y="5777896"/>
              <a:ext cx="5883447" cy="10801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2800" dirty="0">
                  <a:solidFill>
                    <a:srgbClr val="000000"/>
                  </a:solidFill>
                  <a:latin typeface="方正黑体简体"/>
                  <a:cs typeface="+mn-ea"/>
                </a:rPr>
                <a:t>品牌历史底蕴浓厚，产品优质丰富受消费者喜爱、认识</a:t>
              </a:r>
              <a:endParaRPr lang="zh-CN" altLang="en-US" sz="2800" dirty="0">
                <a:solidFill>
                  <a:srgbClr val="000000"/>
                </a:solidFill>
                <a:latin typeface="方正黑体简体"/>
                <a:cs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583180" y="4874106"/>
              <a:ext cx="3358677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00000"/>
                </a:lnSpc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accent2">
                        <a:alpha val="40000"/>
                      </a:scheme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优势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67024" y="8395518"/>
            <a:ext cx="5883446" cy="1988254"/>
            <a:chOff x="3058411" y="4874106"/>
            <a:chExt cx="5883446" cy="1988254"/>
          </a:xfrm>
        </p:grpSpPr>
        <p:sp>
          <p:nvSpPr>
            <p:cNvPr id="25" name="文本框 24"/>
            <p:cNvSpPr txBox="1"/>
            <p:nvPr/>
          </p:nvSpPr>
          <p:spPr>
            <a:xfrm>
              <a:off x="3058411" y="5777896"/>
              <a:ext cx="5883446" cy="10844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2800" dirty="0">
                  <a:solidFill>
                    <a:srgbClr val="000000"/>
                  </a:solidFill>
                  <a:latin typeface="方正黑体简体"/>
                  <a:cs typeface="+mn-ea"/>
                </a:rPr>
                <a:t>国家发展，人均消费能力提高，时尚品牌认同度意识提高</a:t>
              </a:r>
              <a:endParaRPr lang="zh-CN" altLang="en-US" sz="2800" dirty="0">
                <a:solidFill>
                  <a:srgbClr val="000000"/>
                </a:solidFill>
                <a:latin typeface="方正黑体简体"/>
                <a:cs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83180" y="4874106"/>
              <a:ext cx="3358677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00000"/>
                </a:lnSpc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accent2">
                        <a:alpha val="40000"/>
                      </a:scheme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机会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656418" y="4874106"/>
            <a:ext cx="5968507" cy="1983894"/>
            <a:chOff x="2867025" y="4874106"/>
            <a:chExt cx="5968507" cy="1983894"/>
          </a:xfrm>
        </p:grpSpPr>
        <p:sp>
          <p:nvSpPr>
            <p:cNvPr id="34" name="文本框 33"/>
            <p:cNvSpPr txBox="1"/>
            <p:nvPr/>
          </p:nvSpPr>
          <p:spPr>
            <a:xfrm>
              <a:off x="2867027" y="5777896"/>
              <a:ext cx="5968505" cy="10801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2800" dirty="0">
                  <a:solidFill>
                    <a:srgbClr val="000000"/>
                  </a:solidFill>
                  <a:latin typeface="方正黑体简体"/>
                  <a:cs typeface="+mn-ea"/>
                </a:rPr>
                <a:t>品牌格调高，受众面较小，价格上消费者群众难以接受</a:t>
              </a:r>
              <a:endParaRPr lang="zh-CN" altLang="en-US" sz="2800" dirty="0">
                <a:solidFill>
                  <a:srgbClr val="000000"/>
                </a:solidFill>
                <a:latin typeface="方正黑体简体"/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867025" y="4874106"/>
              <a:ext cx="3358677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accent2">
                        <a:alpha val="40000"/>
                      </a:scheme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劣势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656416" y="8395518"/>
            <a:ext cx="5968509" cy="1983894"/>
            <a:chOff x="2867025" y="4874106"/>
            <a:chExt cx="5968509" cy="1983894"/>
          </a:xfrm>
        </p:grpSpPr>
        <p:sp>
          <p:nvSpPr>
            <p:cNvPr id="37" name="文本框 36"/>
            <p:cNvSpPr txBox="1"/>
            <p:nvPr/>
          </p:nvSpPr>
          <p:spPr>
            <a:xfrm>
              <a:off x="2867027" y="5777896"/>
              <a:ext cx="5968507" cy="10801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2800" dirty="0">
                  <a:solidFill>
                    <a:srgbClr val="000000"/>
                  </a:solidFill>
                  <a:latin typeface="方正黑体简体"/>
                  <a:cs typeface="+mn-ea"/>
                </a:rPr>
                <a:t>快销时尚品牌的快速发展对传统时尚行业冲击</a:t>
              </a:r>
              <a:endParaRPr lang="zh-CN" altLang="en-US" sz="2800" dirty="0">
                <a:solidFill>
                  <a:srgbClr val="000000"/>
                </a:solidFill>
                <a:latin typeface="方正黑体简体"/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867025" y="4874106"/>
              <a:ext cx="3358677" cy="677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  <a:defRPr sz="450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accent2">
                        <a:alpha val="40000"/>
                      </a:scheme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威胁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793668" y="4717942"/>
            <a:ext cx="1915732" cy="30623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 sz="4500">
                <a:solidFill>
                  <a:srgbClr val="000000"/>
                </a:solidFill>
                <a:latin typeface="方正黑体简体"/>
              </a:defRPr>
            </a:pPr>
            <a:r>
              <a:rPr lang="en-US" altLang="zh-CN" sz="199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S</a:t>
            </a:r>
            <a:endParaRPr lang="zh-CN" altLang="en-US" sz="19900" dirty="0">
              <a:ln>
                <a:gradFill>
                  <a:gsLst>
                    <a:gs pos="0">
                      <a:srgbClr val="EA8FFB"/>
                    </a:gs>
                    <a:gs pos="100000">
                      <a:srgbClr val="3CF6FC"/>
                    </a:gs>
                  </a:gsLst>
                  <a:lin ang="5400000" scaled="1"/>
                </a:gradFill>
              </a:ln>
              <a:noFill/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2665327" y="4970358"/>
            <a:ext cx="2534777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 sz="4500">
                <a:solidFill>
                  <a:srgbClr val="000000"/>
                </a:solidFill>
                <a:latin typeface="方正黑体简体"/>
              </a:defRPr>
            </a:pPr>
            <a:r>
              <a:rPr lang="en-US" altLang="zh-CN" sz="166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W</a:t>
            </a:r>
            <a:endParaRPr lang="zh-CN" altLang="en-US" sz="16600" dirty="0">
              <a:ln>
                <a:gradFill>
                  <a:gsLst>
                    <a:gs pos="0">
                      <a:srgbClr val="EA8FFB"/>
                    </a:gs>
                    <a:gs pos="100000">
                      <a:srgbClr val="3CF6FC"/>
                    </a:gs>
                  </a:gsLst>
                  <a:lin ang="5400000" scaled="1"/>
                </a:gradFill>
              </a:ln>
              <a:noFill/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608256" y="7794012"/>
            <a:ext cx="2411764" cy="30623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 sz="4500">
                <a:solidFill>
                  <a:srgbClr val="000000"/>
                </a:solidFill>
                <a:latin typeface="方正黑体简体"/>
              </a:defRPr>
            </a:pPr>
            <a:r>
              <a:rPr lang="en-US" altLang="zh-CN" sz="199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O</a:t>
            </a:r>
            <a:endParaRPr lang="zh-CN" altLang="en-US" sz="19900" dirty="0">
              <a:ln>
                <a:gradFill>
                  <a:gsLst>
                    <a:gs pos="0">
                      <a:srgbClr val="EA8FFB"/>
                    </a:gs>
                    <a:gs pos="100000">
                      <a:srgbClr val="3CF6FC"/>
                    </a:gs>
                  </a:gsLst>
                  <a:lin ang="5400000" scaled="1"/>
                </a:gradFill>
              </a:ln>
              <a:noFill/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833429" y="7857521"/>
            <a:ext cx="2411764" cy="30623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 sz="4500">
                <a:solidFill>
                  <a:srgbClr val="000000"/>
                </a:solidFill>
                <a:latin typeface="方正黑体简体"/>
              </a:defRPr>
            </a:pPr>
            <a:r>
              <a:rPr lang="en-US" altLang="zh-CN" sz="199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T</a:t>
            </a:r>
            <a:endParaRPr lang="zh-CN" altLang="en-US" sz="19900" dirty="0">
              <a:ln>
                <a:gradFill>
                  <a:gsLst>
                    <a:gs pos="0">
                      <a:srgbClr val="EA8FFB"/>
                    </a:gs>
                    <a:gs pos="100000">
                      <a:srgbClr val="3CF6FC"/>
                    </a:gs>
                  </a:gsLst>
                  <a:lin ang="5400000" scaled="1"/>
                </a:gradFill>
              </a:ln>
              <a:noFill/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1570038" y="1062037"/>
            <a:ext cx="21243925" cy="11520487"/>
          </a:xfrm>
          <a:prstGeom prst="roundRect">
            <a:avLst>
              <a:gd name="adj" fmla="val 4386"/>
            </a:avLst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  <a:effectLst>
            <a:outerShdw blurRad="736600" dist="850900" dir="804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840332" y="2192020"/>
            <a:ext cx="67033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00000"/>
              </a:lnSpc>
              <a:defRPr sz="9600">
                <a:solidFill>
                  <a:srgbClr val="000000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营销目标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892425" y="4086253"/>
            <a:ext cx="5820908" cy="7800947"/>
            <a:chOff x="2867025" y="4086253"/>
            <a:chExt cx="5820908" cy="7800947"/>
          </a:xfrm>
        </p:grpSpPr>
        <p:sp>
          <p:nvSpPr>
            <p:cNvPr id="49" name="矩形: 圆角 48"/>
            <p:cNvSpPr/>
            <p:nvPr/>
          </p:nvSpPr>
          <p:spPr>
            <a:xfrm>
              <a:off x="2867025" y="4086253"/>
              <a:ext cx="5820908" cy="7800947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299446" y="8073225"/>
              <a:ext cx="4893761" cy="2907182"/>
              <a:chOff x="3544454" y="8301825"/>
              <a:chExt cx="4893761" cy="2907182"/>
            </a:xfrm>
          </p:grpSpPr>
          <p:sp>
            <p:nvSpPr>
              <p:cNvPr id="51" name="TextBox 12"/>
              <p:cNvSpPr txBox="1"/>
              <p:nvPr/>
            </p:nvSpPr>
            <p:spPr>
              <a:xfrm>
                <a:off x="3743800" y="10124543"/>
                <a:ext cx="4694415" cy="10844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r" defTabSz="914400">
                  <a:lnSpc>
                    <a:spcPct val="130000"/>
                  </a:lnSpc>
                  <a:defRPr sz="2800">
                    <a:solidFill>
                      <a:srgbClr val="000000"/>
                    </a:solidFill>
                    <a:latin typeface="方正黑体简体"/>
                    <a:cs typeface="+mn-ea"/>
                  </a:defRPr>
                </a:lvl1pPr>
              </a:lstStyle>
              <a:p>
                <a:pPr algn="ctr"/>
                <a:r>
                  <a:rPr lang="zh-CN" altLang="en-US" dirty="0">
                    <a:latin typeface="Agency FB" panose="020B0503020202020204" pitchFamily="34" charset="0"/>
                    <a:sym typeface="Agency FB" panose="020B0503020202020204" pitchFamily="34" charset="0"/>
                  </a:rPr>
                  <a:t>挤身一流的产品供应商成为快速成长的成功品牌 </a:t>
                </a:r>
                <a:endParaRPr lang="zh-CN" altLang="en-US" dirty="0">
                  <a:latin typeface="Agency FB" panose="020B0503020202020204" pitchFamily="34" charset="0"/>
                  <a:sym typeface="Agency FB" panose="020B0503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544454" y="8301825"/>
                <a:ext cx="4893761" cy="17697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11500" dirty="0">
                    <a:ln>
                      <a:gradFill>
                        <a:gsLst>
                          <a:gs pos="0">
                            <a:srgbClr val="EA8FFB"/>
                          </a:gs>
                          <a:gs pos="100000">
                            <a:srgbClr val="3CF6FC"/>
                          </a:gs>
                        </a:gsLst>
                        <a:lin ang="5400000" scaled="1"/>
                      </a:gradFill>
                    </a:ln>
                    <a:noFill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01</a:t>
                </a:r>
                <a:endParaRPr lang="zh-CN" altLang="en-US" sz="115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9332347" y="4086253"/>
            <a:ext cx="5820908" cy="7800947"/>
            <a:chOff x="2867025" y="4086253"/>
            <a:chExt cx="5820908" cy="7800947"/>
          </a:xfrm>
        </p:grpSpPr>
        <p:sp>
          <p:nvSpPr>
            <p:cNvPr id="59" name="矩形: 圆角 58"/>
            <p:cNvSpPr/>
            <p:nvPr/>
          </p:nvSpPr>
          <p:spPr>
            <a:xfrm>
              <a:off x="2867025" y="4086253"/>
              <a:ext cx="5820908" cy="7800947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299446" y="8073225"/>
              <a:ext cx="4893761" cy="2907182"/>
              <a:chOff x="3544454" y="8301825"/>
              <a:chExt cx="4893761" cy="2907182"/>
            </a:xfrm>
          </p:grpSpPr>
          <p:sp>
            <p:nvSpPr>
              <p:cNvPr id="61" name="TextBox 12"/>
              <p:cNvSpPr txBox="1"/>
              <p:nvPr/>
            </p:nvSpPr>
            <p:spPr>
              <a:xfrm>
                <a:off x="3743800" y="10124543"/>
                <a:ext cx="4694415" cy="10844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r" defTabSz="914400">
                  <a:lnSpc>
                    <a:spcPct val="130000"/>
                  </a:lnSpc>
                  <a:defRPr sz="2800">
                    <a:solidFill>
                      <a:srgbClr val="000000"/>
                    </a:solidFill>
                    <a:latin typeface="方正黑体简体"/>
                    <a:cs typeface="+mn-ea"/>
                  </a:defRPr>
                </a:lvl1pPr>
              </a:lstStyle>
              <a:p>
                <a:pPr algn="ctr"/>
                <a:r>
                  <a:rPr lang="zh-CN" altLang="en-US" dirty="0">
                    <a:latin typeface="Agency FB" panose="020B0503020202020204" pitchFamily="34" charset="0"/>
                    <a:sym typeface="Agency FB" panose="020B0503020202020204" pitchFamily="34" charset="0"/>
                  </a:rPr>
                  <a:t>以单个产品，带动整个产品线的销售和发展</a:t>
                </a:r>
                <a:endParaRPr lang="zh-CN" altLang="en-US" dirty="0">
                  <a:latin typeface="Agency FB" panose="020B0503020202020204" pitchFamily="34" charset="0"/>
                  <a:sym typeface="Agency FB" panose="020B0503020202020204" pitchFamily="34" charset="0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544454" y="8301825"/>
                <a:ext cx="4893761" cy="17697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11500" dirty="0">
                    <a:ln>
                      <a:gradFill>
                        <a:gsLst>
                          <a:gs pos="0">
                            <a:srgbClr val="EA8FFB"/>
                          </a:gs>
                          <a:gs pos="100000">
                            <a:srgbClr val="3CF6FC"/>
                          </a:gs>
                        </a:gsLst>
                        <a:lin ang="5400000" scaled="1"/>
                      </a:gradFill>
                    </a:ln>
                    <a:noFill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02</a:t>
                </a:r>
                <a:endParaRPr lang="zh-CN" altLang="en-US" sz="115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5772268" y="4086253"/>
            <a:ext cx="5820908" cy="7800947"/>
            <a:chOff x="2867025" y="4086253"/>
            <a:chExt cx="5820908" cy="7800947"/>
          </a:xfrm>
        </p:grpSpPr>
        <p:sp>
          <p:nvSpPr>
            <p:cNvPr id="64" name="矩形: 圆角 63"/>
            <p:cNvSpPr/>
            <p:nvPr/>
          </p:nvSpPr>
          <p:spPr>
            <a:xfrm>
              <a:off x="2867025" y="4086253"/>
              <a:ext cx="5820908" cy="7800947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299446" y="8073225"/>
              <a:ext cx="4893761" cy="2907182"/>
              <a:chOff x="3544454" y="8301825"/>
              <a:chExt cx="4893761" cy="2907182"/>
            </a:xfrm>
          </p:grpSpPr>
          <p:sp>
            <p:nvSpPr>
              <p:cNvPr id="66" name="TextBox 12"/>
              <p:cNvSpPr txBox="1"/>
              <p:nvPr/>
            </p:nvSpPr>
            <p:spPr>
              <a:xfrm>
                <a:off x="3743800" y="10124543"/>
                <a:ext cx="4694415" cy="10844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r" defTabSz="914400">
                  <a:lnSpc>
                    <a:spcPct val="130000"/>
                  </a:lnSpc>
                  <a:defRPr sz="2800">
                    <a:solidFill>
                      <a:srgbClr val="000000"/>
                    </a:solidFill>
                    <a:latin typeface="方正黑体简体"/>
                    <a:cs typeface="+mn-ea"/>
                  </a:defRPr>
                </a:lvl1pPr>
              </a:lstStyle>
              <a:p>
                <a:pPr algn="ctr"/>
                <a:r>
                  <a:rPr lang="zh-CN" altLang="en-US" dirty="0">
                    <a:latin typeface="Agency FB" panose="020B0503020202020204" pitchFamily="34" charset="0"/>
                    <a:sym typeface="Agency FB" panose="020B0503020202020204" pitchFamily="34" charset="0"/>
                  </a:rPr>
                  <a:t>使自身产品成为行业内知名品牌，提高市场占有率</a:t>
                </a:r>
                <a:endParaRPr lang="zh-CN" altLang="en-US" dirty="0">
                  <a:latin typeface="Agency FB" panose="020B0503020202020204" pitchFamily="34" charset="0"/>
                  <a:sym typeface="Agency FB" panose="020B0503020202020204" pitchFamily="34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3544454" y="8301825"/>
                <a:ext cx="4893761" cy="17697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11500" dirty="0">
                    <a:ln>
                      <a:gradFill>
                        <a:gsLst>
                          <a:gs pos="0">
                            <a:srgbClr val="EA8FFB"/>
                          </a:gs>
                          <a:gs pos="100000">
                            <a:srgbClr val="3CF6FC"/>
                          </a:gs>
                        </a:gsLst>
                        <a:lin ang="5400000" scaled="1"/>
                      </a:gradFill>
                    </a:ln>
                    <a:noFill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rPr>
                  <a:t>03</a:t>
                </a:r>
                <a:endParaRPr lang="zh-CN" altLang="en-US" sz="115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sp>
        <p:nvSpPr>
          <p:cNvPr id="68" name="矩形: 圆角 67"/>
          <p:cNvSpPr/>
          <p:nvPr/>
        </p:nvSpPr>
        <p:spPr>
          <a:xfrm>
            <a:off x="3455672" y="4941651"/>
            <a:ext cx="4694415" cy="2859932"/>
          </a:xfrm>
          <a:prstGeom prst="roundRect">
            <a:avLst>
              <a:gd name="adj" fmla="val 7052"/>
            </a:avLst>
          </a:prstGeom>
          <a:blipFill>
            <a:blip r:embed="rId1" cstate="screen">
              <a:alphaModFix amt="99000"/>
            </a:blip>
            <a:srcRect/>
            <a:stretch>
              <a:fillRect/>
            </a:stretch>
          </a:blip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71" name="矩形: 圆角 70"/>
          <p:cNvSpPr/>
          <p:nvPr/>
        </p:nvSpPr>
        <p:spPr>
          <a:xfrm>
            <a:off x="9895594" y="4941651"/>
            <a:ext cx="4694415" cy="2859932"/>
          </a:xfrm>
          <a:prstGeom prst="roundRect">
            <a:avLst>
              <a:gd name="adj" fmla="val 7052"/>
            </a:avLst>
          </a:prstGeom>
          <a:blipFill>
            <a:blip r:embed="rId1" cstate="screen">
              <a:alphaModFix amt="99000"/>
            </a:blip>
            <a:srcRect/>
            <a:stretch>
              <a:fillRect/>
            </a:stretch>
          </a:blip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  <p:sp>
        <p:nvSpPr>
          <p:cNvPr id="72" name="矩形: 圆角 71"/>
          <p:cNvSpPr/>
          <p:nvPr/>
        </p:nvSpPr>
        <p:spPr>
          <a:xfrm>
            <a:off x="16335515" y="4941651"/>
            <a:ext cx="4694415" cy="2859932"/>
          </a:xfrm>
          <a:prstGeom prst="roundRect">
            <a:avLst>
              <a:gd name="adj" fmla="val 7052"/>
            </a:avLst>
          </a:prstGeom>
          <a:blipFill>
            <a:blip r:embed="rId1" cstate="screen">
              <a:alphaModFix amt="99000"/>
            </a:blip>
            <a:srcRect/>
            <a:stretch>
              <a:fillRect/>
            </a:stretch>
          </a:blip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gency FB" panose="020B0503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67113" y="2212975"/>
            <a:ext cx="11446277" cy="9684136"/>
            <a:chOff x="2738074" y="2078038"/>
            <a:chExt cx="11446277" cy="9684136"/>
          </a:xfrm>
        </p:grpSpPr>
        <p:sp>
          <p:nvSpPr>
            <p:cNvPr id="19" name="文本框 18"/>
            <p:cNvSpPr txBox="1"/>
            <p:nvPr/>
          </p:nvSpPr>
          <p:spPr>
            <a:xfrm>
              <a:off x="2738074" y="2078038"/>
              <a:ext cx="5254284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00000"/>
                </a:lnSpc>
                <a:defRPr sz="9600">
                  <a:solidFill>
                    <a:srgbClr val="000000"/>
                  </a:solidFill>
                  <a:effectLst>
                    <a:outerShdw blurRad="50800" dist="38100" dir="2700000" algn="tl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营销目标</a:t>
              </a:r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867025" y="4288919"/>
              <a:ext cx="11317326" cy="1361195"/>
              <a:chOff x="2867025" y="4941012"/>
              <a:chExt cx="11317326" cy="1361195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867027" y="5777896"/>
                <a:ext cx="11317324" cy="5243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defTabSz="914400">
                  <a:lnSpc>
                    <a:spcPct val="130000"/>
                  </a:lnSpc>
                  <a:defRPr sz="2625">
                    <a:solidFill>
                      <a:srgbClr val="000000"/>
                    </a:solidFill>
                    <a:latin typeface="方正黑体简体"/>
                  </a:defRPr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Agency FB" panose="020B0503020202020204" pitchFamily="34" charset="0"/>
                    <a:cs typeface="+mn-ea"/>
                    <a:sym typeface="Agency FB" panose="020B0503020202020204" pitchFamily="34" charset="0"/>
                  </a:rPr>
                  <a:t>建立商品配送中心，扩大仓储能力以适应顾客的需求，提升工作效能</a:t>
                </a:r>
                <a:endParaRPr lang="zh-CN" altLang="en-US" sz="2800" dirty="0">
                  <a:solidFill>
                    <a:srgbClr val="000000"/>
                  </a:solidFill>
                  <a:latin typeface="Agency FB" panose="020B0503020202020204" pitchFamily="34" charset="0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867025" y="4941012"/>
                <a:ext cx="335867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defRPr sz="4500">
                    <a:solidFill>
                      <a:srgbClr val="000000"/>
                    </a:solidFill>
                    <a:latin typeface="方正黑体简体"/>
                  </a:defRPr>
                </a:pPr>
                <a:r>
                  <a:rPr lang="zh-CN" altLang="en-US" sz="44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accent2">
                          <a:alpha val="40000"/>
                        </a:schemeClr>
                      </a:outerShdw>
                    </a:effectLst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提升效能</a:t>
                </a:r>
                <a:endParaRPr lang="zh-CN" altLang="en-US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accent2">
                        <a:alpha val="40000"/>
                      </a:scheme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867025" y="6407651"/>
              <a:ext cx="11317326" cy="1357437"/>
              <a:chOff x="2867025" y="4941012"/>
              <a:chExt cx="11317326" cy="1357437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2867027" y="5774138"/>
                <a:ext cx="11317324" cy="5243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defTabSz="914400">
                  <a:lnSpc>
                    <a:spcPct val="130000"/>
                  </a:lnSpc>
                  <a:defRPr sz="2625">
                    <a:solidFill>
                      <a:srgbClr val="000000"/>
                    </a:solidFill>
                    <a:latin typeface="方正黑体简体"/>
                  </a:defRPr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Agency FB" panose="020B0503020202020204" pitchFamily="34" charset="0"/>
                    <a:cs typeface="+mn-ea"/>
                    <a:sym typeface="Agency FB" panose="020B0503020202020204" pitchFamily="34" charset="0"/>
                  </a:rPr>
                  <a:t>扩大网点，优化营销渠道，增加分销渠道、区域销售、销售办事处等等</a:t>
                </a:r>
                <a:endParaRPr lang="zh-CN" altLang="en-US" sz="2800" dirty="0">
                  <a:solidFill>
                    <a:srgbClr val="000000"/>
                  </a:solidFill>
                  <a:latin typeface="Agency FB" panose="020B0503020202020204" pitchFamily="34" charset="0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867025" y="4941012"/>
                <a:ext cx="364528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00000"/>
                  </a:lnSpc>
                  <a:defRPr sz="44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accent2">
                          <a:alpha val="40000"/>
                        </a:schemeClr>
                      </a:outerShdw>
                    </a:effectLst>
                    <a:latin typeface="+mj-ea"/>
                    <a:ea typeface="+mj-ea"/>
                    <a:cs typeface="OPPOSans H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增加渠道</a:t>
                </a:r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867025" y="8481778"/>
              <a:ext cx="11317326" cy="1361195"/>
              <a:chOff x="2867025" y="4941012"/>
              <a:chExt cx="11317326" cy="136119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867027" y="5777896"/>
                <a:ext cx="11317324" cy="5243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defTabSz="914400">
                  <a:lnSpc>
                    <a:spcPct val="130000"/>
                  </a:lnSpc>
                  <a:defRPr sz="2625">
                    <a:solidFill>
                      <a:srgbClr val="000000"/>
                    </a:solidFill>
                    <a:latin typeface="方正黑体简体"/>
                  </a:defRPr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Agency FB" panose="020B0503020202020204" pitchFamily="34" charset="0"/>
                    <a:cs typeface="+mn-ea"/>
                    <a:sym typeface="Agency FB" panose="020B0503020202020204" pitchFamily="34" charset="0"/>
                  </a:rPr>
                  <a:t>优化营销渠道，增加分销渠道，扩大企业规模，改善公司经济效益等</a:t>
                </a:r>
                <a:endParaRPr lang="zh-CN" altLang="en-US" sz="2800" dirty="0">
                  <a:solidFill>
                    <a:srgbClr val="000000"/>
                  </a:solidFill>
                  <a:latin typeface="Agency FB" panose="020B0503020202020204" pitchFamily="34" charset="0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867025" y="4941012"/>
                <a:ext cx="335867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00000"/>
                  </a:lnSpc>
                  <a:defRPr sz="44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accent2">
                          <a:alpha val="40000"/>
                        </a:schemeClr>
                      </a:outerShdw>
                    </a:effectLst>
                    <a:latin typeface="+mj-ea"/>
                    <a:ea typeface="+mj-ea"/>
                    <a:cs typeface="OPPOSans H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改善效益</a:t>
                </a:r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867025" y="10400979"/>
              <a:ext cx="11317326" cy="1361195"/>
              <a:chOff x="2867025" y="4941012"/>
              <a:chExt cx="11317326" cy="1361195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867027" y="5777896"/>
                <a:ext cx="11317324" cy="5243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 defTabSz="914400">
                  <a:lnSpc>
                    <a:spcPct val="130000"/>
                  </a:lnSpc>
                  <a:defRPr sz="2625">
                    <a:solidFill>
                      <a:srgbClr val="000000"/>
                    </a:solidFill>
                    <a:latin typeface="方正黑体简体"/>
                  </a:defRPr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Agency FB" panose="020B0503020202020204" pitchFamily="34" charset="0"/>
                    <a:cs typeface="+mn-ea"/>
                    <a:sym typeface="Agency FB" panose="020B0503020202020204" pitchFamily="34" charset="0"/>
                  </a:rPr>
                  <a:t>通过促进和改善企业的产品或服务，扩大品牌影响力，达到增加销售量</a:t>
                </a:r>
                <a:endParaRPr lang="zh-CN" altLang="en-US" sz="2800" dirty="0">
                  <a:solidFill>
                    <a:srgbClr val="000000"/>
                  </a:solidFill>
                  <a:latin typeface="Agency FB" panose="020B0503020202020204" pitchFamily="34" charset="0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867025" y="4941012"/>
                <a:ext cx="335867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00000"/>
                  </a:lnSpc>
                  <a:defRPr sz="44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accent2">
                          <a:alpha val="40000"/>
                        </a:schemeClr>
                      </a:outerShdw>
                    </a:effectLst>
                    <a:latin typeface="+mj-ea"/>
                    <a:ea typeface="+mj-ea"/>
                    <a:cs typeface="OPPOSans H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提升销量</a:t>
                </a:r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93231" y="546116"/>
            <a:ext cx="8478928" cy="13243507"/>
            <a:chOff x="12704198" y="472493"/>
            <a:chExt cx="10109765" cy="15790764"/>
          </a:xfrm>
        </p:grpSpPr>
        <p:sp>
          <p:nvSpPr>
            <p:cNvPr id="36" name="任意多边形: 形状 35"/>
            <p:cNvSpPr/>
            <p:nvPr/>
          </p:nvSpPr>
          <p:spPr>
            <a:xfrm rot="10800000" flipV="1">
              <a:off x="12704198" y="472493"/>
              <a:ext cx="10109765" cy="15790764"/>
            </a:xfrm>
            <a:custGeom>
              <a:avLst/>
              <a:gdLst>
                <a:gd name="connsiteX0" fmla="*/ 2213043 w 4426086"/>
                <a:gd name="connsiteY0" fmla="*/ 0 h 6698379"/>
                <a:gd name="connsiteX1" fmla="*/ 4426086 w 4426086"/>
                <a:gd name="connsiteY1" fmla="*/ 2213043 h 6698379"/>
                <a:gd name="connsiteX2" fmla="*/ 4426086 w 4426086"/>
                <a:gd name="connsiteY2" fmla="*/ 6684795 h 6698379"/>
                <a:gd name="connsiteX3" fmla="*/ 4425400 w 4426086"/>
                <a:gd name="connsiteY3" fmla="*/ 6698379 h 6698379"/>
                <a:gd name="connsiteX4" fmla="*/ 686 w 4426086"/>
                <a:gd name="connsiteY4" fmla="*/ 6698379 h 6698379"/>
                <a:gd name="connsiteX5" fmla="*/ 0 w 4426086"/>
                <a:gd name="connsiteY5" fmla="*/ 6684795 h 6698379"/>
                <a:gd name="connsiteX6" fmla="*/ 0 w 4426086"/>
                <a:gd name="connsiteY6" fmla="*/ 2213043 h 6698379"/>
                <a:gd name="connsiteX7" fmla="*/ 2213043 w 4426086"/>
                <a:gd name="connsiteY7" fmla="*/ 0 h 669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26086" h="6698379">
                  <a:moveTo>
                    <a:pt x="2213043" y="0"/>
                  </a:moveTo>
                  <a:cubicBezTo>
                    <a:pt x="3435273" y="0"/>
                    <a:pt x="4426086" y="990813"/>
                    <a:pt x="4426086" y="2213043"/>
                  </a:cubicBezTo>
                  <a:lnTo>
                    <a:pt x="4426086" y="6684795"/>
                  </a:lnTo>
                  <a:lnTo>
                    <a:pt x="4425400" y="6698379"/>
                  </a:lnTo>
                  <a:lnTo>
                    <a:pt x="686" y="6698379"/>
                  </a:lnTo>
                  <a:lnTo>
                    <a:pt x="0" y="6684795"/>
                  </a:lnTo>
                  <a:lnTo>
                    <a:pt x="0" y="2213043"/>
                  </a:lnTo>
                  <a:cubicBezTo>
                    <a:pt x="0" y="990813"/>
                    <a:pt x="990813" y="0"/>
                    <a:pt x="22130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rot="10800000" flipH="1" flipV="1">
              <a:off x="13095800" y="863598"/>
              <a:ext cx="9326562" cy="14861189"/>
            </a:xfrm>
            <a:custGeom>
              <a:avLst/>
              <a:gdLst>
                <a:gd name="connsiteX0" fmla="*/ 2213043 w 4426086"/>
                <a:gd name="connsiteY0" fmla="*/ 0 h 6698379"/>
                <a:gd name="connsiteX1" fmla="*/ 4426086 w 4426086"/>
                <a:gd name="connsiteY1" fmla="*/ 2213043 h 6698379"/>
                <a:gd name="connsiteX2" fmla="*/ 4426086 w 4426086"/>
                <a:gd name="connsiteY2" fmla="*/ 6684795 h 6698379"/>
                <a:gd name="connsiteX3" fmla="*/ 4425400 w 4426086"/>
                <a:gd name="connsiteY3" fmla="*/ 6698379 h 6698379"/>
                <a:gd name="connsiteX4" fmla="*/ 686 w 4426086"/>
                <a:gd name="connsiteY4" fmla="*/ 6698379 h 6698379"/>
                <a:gd name="connsiteX5" fmla="*/ 0 w 4426086"/>
                <a:gd name="connsiteY5" fmla="*/ 6684795 h 6698379"/>
                <a:gd name="connsiteX6" fmla="*/ 0 w 4426086"/>
                <a:gd name="connsiteY6" fmla="*/ 2213043 h 6698379"/>
                <a:gd name="connsiteX7" fmla="*/ 2213043 w 4426086"/>
                <a:gd name="connsiteY7" fmla="*/ 0 h 669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26086" h="6698379">
                  <a:moveTo>
                    <a:pt x="2213043" y="0"/>
                  </a:moveTo>
                  <a:cubicBezTo>
                    <a:pt x="3435273" y="0"/>
                    <a:pt x="4426086" y="990813"/>
                    <a:pt x="4426086" y="2213043"/>
                  </a:cubicBezTo>
                  <a:lnTo>
                    <a:pt x="4426086" y="6684795"/>
                  </a:lnTo>
                  <a:lnTo>
                    <a:pt x="4425400" y="6698379"/>
                  </a:lnTo>
                  <a:lnTo>
                    <a:pt x="686" y="6698379"/>
                  </a:lnTo>
                  <a:lnTo>
                    <a:pt x="0" y="6684795"/>
                  </a:lnTo>
                  <a:lnTo>
                    <a:pt x="0" y="2213043"/>
                  </a:lnTo>
                  <a:cubicBezTo>
                    <a:pt x="0" y="990813"/>
                    <a:pt x="990813" y="0"/>
                    <a:pt x="2213043" y="0"/>
                  </a:cubicBezTo>
                  <a:close/>
                </a:path>
              </a:pathLst>
            </a:custGeom>
            <a:blipFill>
              <a:blip r:embed="rId1" cstate="email"/>
              <a:srcRect/>
              <a:stretch>
                <a:fillRect/>
              </a:stretch>
            </a:blipFill>
            <a:ln>
              <a:noFill/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gency FB" panose="020B0503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/>
          <p:cNvSpPr/>
          <p:nvPr/>
        </p:nvSpPr>
        <p:spPr>
          <a:xfrm>
            <a:off x="1570038" y="1062037"/>
            <a:ext cx="21243925" cy="11520487"/>
          </a:xfrm>
          <a:prstGeom prst="roundRect">
            <a:avLst>
              <a:gd name="adj" fmla="val 4386"/>
            </a:avLst>
          </a:prstGeom>
          <a:solidFill>
            <a:schemeClr val="bg1">
              <a:lumMod val="95000"/>
              <a:alpha val="35000"/>
            </a:schemeClr>
          </a:solidFill>
          <a:ln w="19050">
            <a:noFill/>
          </a:ln>
          <a:effectLst>
            <a:outerShdw blurRad="736600" dist="850900" dir="804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/>
          <p:cNvSpPr/>
          <p:nvPr/>
        </p:nvSpPr>
        <p:spPr>
          <a:xfrm>
            <a:off x="2332455" y="4129278"/>
            <a:ext cx="19719090" cy="3379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604738" y="6504305"/>
            <a:ext cx="4234434" cy="100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lnSpc>
                <a:spcPct val="100000"/>
              </a:lnSpc>
              <a:defRPr sz="4125">
                <a:solidFill>
                  <a:srgbClr val="303233"/>
                </a:solidFill>
                <a:latin typeface="方正黑体简体"/>
              </a:defRPr>
            </a:pPr>
            <a:r>
              <a:rPr dirty="0"/>
              <a:t>.</a:t>
            </a:r>
            <a:endParaRPr dirty="0"/>
          </a:p>
        </p:txBody>
      </p:sp>
      <p:sp>
        <p:nvSpPr>
          <p:cNvPr id="17" name="文本框 16"/>
          <p:cNvSpPr txBox="1"/>
          <p:nvPr/>
        </p:nvSpPr>
        <p:spPr>
          <a:xfrm>
            <a:off x="8840332" y="2212975"/>
            <a:ext cx="67033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defRPr sz="9600">
                <a:solidFill>
                  <a:srgbClr val="000000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未来规划</a:t>
            </a:r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157078" y="5180810"/>
            <a:ext cx="18001122" cy="1231106"/>
            <a:chOff x="9393979" y="4782368"/>
            <a:chExt cx="14224740" cy="1231106"/>
          </a:xfrm>
        </p:grpSpPr>
        <p:sp>
          <p:nvSpPr>
            <p:cNvPr id="25" name="TextBox 10"/>
            <p:cNvSpPr txBox="1"/>
            <p:nvPr/>
          </p:nvSpPr>
          <p:spPr>
            <a:xfrm>
              <a:off x="10544670" y="4806978"/>
              <a:ext cx="13074049" cy="1176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sz="2800" dirty="0">
                  <a:solidFill>
                    <a:srgbClr val="000000"/>
                  </a:solidFill>
                  <a:latin typeface="+mn-ea"/>
                  <a:cs typeface="+mn-ea"/>
                </a:rPr>
                <a:t>公司计划全力以赴抓紧、抓实销售工作，科学、合理制定全年营销计划,全面提升公司市场营销水平，调整营销重点并建立新策略，突出产品的营销优势</a:t>
              </a:r>
              <a:endParaRPr sz="28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393979" y="4782368"/>
              <a:ext cx="1473507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80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80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33" name="矩形: 圆角 32"/>
          <p:cNvSpPr/>
          <p:nvPr/>
        </p:nvSpPr>
        <p:spPr>
          <a:xfrm>
            <a:off x="2332455" y="8142478"/>
            <a:ext cx="19719090" cy="3379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157078" y="9194010"/>
            <a:ext cx="18001122" cy="1231106"/>
            <a:chOff x="9393979" y="4782368"/>
            <a:chExt cx="14224740" cy="1231106"/>
          </a:xfrm>
        </p:grpSpPr>
        <p:sp>
          <p:nvSpPr>
            <p:cNvPr id="35" name="TextBox 10"/>
            <p:cNvSpPr txBox="1"/>
            <p:nvPr/>
          </p:nvSpPr>
          <p:spPr>
            <a:xfrm>
              <a:off x="10544670" y="4806978"/>
              <a:ext cx="13074049" cy="1176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sz="2800" dirty="0">
                  <a:solidFill>
                    <a:srgbClr val="000000"/>
                  </a:solidFill>
                  <a:latin typeface="+mn-ea"/>
                  <a:cs typeface="+mn-ea"/>
                </a:rPr>
                <a:t>公司计划全力以赴抓紧、抓实销售工作，科学、合理制定全年营销计划,全面提升公司市场营销水平，调整营销重点并建立新策略，突出产品的营销优势</a:t>
              </a:r>
              <a:endParaRPr sz="28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393979" y="4782368"/>
              <a:ext cx="1473507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80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80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/>
        </p:nvSpPr>
        <p:spPr>
          <a:xfrm>
            <a:off x="1" y="0"/>
            <a:ext cx="9578013" cy="13716000"/>
          </a:xfrm>
          <a:custGeom>
            <a:avLst/>
            <a:gdLst>
              <a:gd name="connsiteX0" fmla="*/ 0 w 9578013"/>
              <a:gd name="connsiteY0" fmla="*/ 0 h 13716000"/>
              <a:gd name="connsiteX1" fmla="*/ 8454155 w 9578013"/>
              <a:gd name="connsiteY1" fmla="*/ 0 h 13716000"/>
              <a:gd name="connsiteX2" fmla="*/ 8609308 w 9578013"/>
              <a:gd name="connsiteY2" fmla="*/ 302933 h 13716000"/>
              <a:gd name="connsiteX3" fmla="*/ 9578013 w 9578013"/>
              <a:gd name="connsiteY3" fmla="*/ 4561832 h 13716000"/>
              <a:gd name="connsiteX4" fmla="*/ 3578254 w 9578013"/>
              <a:gd name="connsiteY4" fmla="*/ 13613365 h 13716000"/>
              <a:gd name="connsiteX5" fmla="*/ 3317950 w 9578013"/>
              <a:gd name="connsiteY5" fmla="*/ 13716000 h 13716000"/>
              <a:gd name="connsiteX6" fmla="*/ 0 w 9578013"/>
              <a:gd name="connsiteY6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78013" h="13716000">
                <a:moveTo>
                  <a:pt x="0" y="0"/>
                </a:moveTo>
                <a:lnTo>
                  <a:pt x="8454155" y="0"/>
                </a:lnTo>
                <a:lnTo>
                  <a:pt x="8609308" y="302933"/>
                </a:lnTo>
                <a:cubicBezTo>
                  <a:pt x="9230113" y="1591314"/>
                  <a:pt x="9578013" y="3035945"/>
                  <a:pt x="9578013" y="4561832"/>
                </a:cubicBezTo>
                <a:cubicBezTo>
                  <a:pt x="9578013" y="8630865"/>
                  <a:pt x="7104061" y="12122075"/>
                  <a:pt x="3578254" y="13613365"/>
                </a:cubicBezTo>
                <a:lnTo>
                  <a:pt x="331795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2" y="1062037"/>
            <a:ext cx="24383999" cy="11520488"/>
          </a:xfrm>
          <a:custGeom>
            <a:avLst/>
            <a:gdLst>
              <a:gd name="connsiteX0" fmla="*/ 0 w 24383999"/>
              <a:gd name="connsiteY0" fmla="*/ 0 h 11520488"/>
              <a:gd name="connsiteX1" fmla="*/ 22716783 w 24383999"/>
              <a:gd name="connsiteY1" fmla="*/ 0 h 11520488"/>
              <a:gd name="connsiteX2" fmla="*/ 24156359 w 24383999"/>
              <a:gd name="connsiteY2" fmla="*/ 181348 h 11520488"/>
              <a:gd name="connsiteX3" fmla="*/ 24383999 w 24383999"/>
              <a:gd name="connsiteY3" fmla="*/ 245991 h 11520488"/>
              <a:gd name="connsiteX4" fmla="*/ 24383999 w 24383999"/>
              <a:gd name="connsiteY4" fmla="*/ 11274497 h 11520488"/>
              <a:gd name="connsiteX5" fmla="*/ 24156359 w 24383999"/>
              <a:gd name="connsiteY5" fmla="*/ 11339140 h 11520488"/>
              <a:gd name="connsiteX6" fmla="*/ 22716783 w 24383999"/>
              <a:gd name="connsiteY6" fmla="*/ 11520488 h 11520488"/>
              <a:gd name="connsiteX7" fmla="*/ 0 w 24383999"/>
              <a:gd name="connsiteY7" fmla="*/ 11520487 h 1152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3999" h="11520488">
                <a:moveTo>
                  <a:pt x="0" y="0"/>
                </a:moveTo>
                <a:lnTo>
                  <a:pt x="22716783" y="0"/>
                </a:lnTo>
                <a:cubicBezTo>
                  <a:pt x="23213861" y="0"/>
                  <a:pt x="23696231" y="62963"/>
                  <a:pt x="24156359" y="181348"/>
                </a:cubicBezTo>
                <a:lnTo>
                  <a:pt x="24383999" y="245991"/>
                </a:lnTo>
                <a:lnTo>
                  <a:pt x="24383999" y="11274497"/>
                </a:lnTo>
                <a:lnTo>
                  <a:pt x="24156359" y="11339140"/>
                </a:lnTo>
                <a:cubicBezTo>
                  <a:pt x="23696231" y="11457525"/>
                  <a:pt x="23213861" y="11520488"/>
                  <a:pt x="22716783" y="11520488"/>
                </a:cubicBezTo>
                <a:lnTo>
                  <a:pt x="0" y="115204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0800" dir="5400000" rotWithShape="0">
              <a:schemeClr val="bg1">
                <a:alpha val="77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70954" y="2212975"/>
            <a:ext cx="670333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defRPr sz="9600">
                <a:solidFill>
                  <a:srgbClr val="000000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未来规划</a:t>
            </a:r>
            <a:endParaRPr lang="zh-CN" altLang="en-US" dirty="0"/>
          </a:p>
        </p:txBody>
      </p:sp>
      <p:sp>
        <p:nvSpPr>
          <p:cNvPr id="30" name="任意多边形: 形状 29"/>
          <p:cNvSpPr/>
          <p:nvPr/>
        </p:nvSpPr>
        <p:spPr>
          <a:xfrm>
            <a:off x="319851" y="25400"/>
            <a:ext cx="8811576" cy="13654764"/>
          </a:xfrm>
          <a:custGeom>
            <a:avLst/>
            <a:gdLst>
              <a:gd name="connsiteX0" fmla="*/ 0 w 8811576"/>
              <a:gd name="connsiteY0" fmla="*/ 0 h 13654764"/>
              <a:gd name="connsiteX1" fmla="*/ 7538887 w 8811576"/>
              <a:gd name="connsiteY1" fmla="*/ 0 h 13654764"/>
              <a:gd name="connsiteX2" fmla="*/ 7720917 w 8811576"/>
              <a:gd name="connsiteY2" fmla="*/ 316581 h 13654764"/>
              <a:gd name="connsiteX3" fmla="*/ 8811576 w 8811576"/>
              <a:gd name="connsiteY3" fmla="*/ 4623926 h 13654764"/>
              <a:gd name="connsiteX4" fmla="*/ 240069 w 8811576"/>
              <a:gd name="connsiteY4" fmla="*/ 13648694 h 13654764"/>
              <a:gd name="connsiteX5" fmla="*/ 0 w 8811576"/>
              <a:gd name="connsiteY5" fmla="*/ 13654764 h 1365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11576" h="13654764">
                <a:moveTo>
                  <a:pt x="0" y="0"/>
                </a:moveTo>
                <a:lnTo>
                  <a:pt x="7538887" y="0"/>
                </a:lnTo>
                <a:lnTo>
                  <a:pt x="7720917" y="316581"/>
                </a:lnTo>
                <a:cubicBezTo>
                  <a:pt x="8416480" y="1596996"/>
                  <a:pt x="8811576" y="3064321"/>
                  <a:pt x="8811576" y="4623926"/>
                </a:cubicBezTo>
                <a:cubicBezTo>
                  <a:pt x="8811576" y="9458702"/>
                  <a:pt x="5014698" y="13406667"/>
                  <a:pt x="240069" y="13648694"/>
                </a:cubicBezTo>
                <a:lnTo>
                  <a:pt x="0" y="13654764"/>
                </a:ln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9" name="组合 38"/>
          <p:cNvGrpSpPr/>
          <p:nvPr/>
        </p:nvGrpSpPr>
        <p:grpSpPr>
          <a:xfrm>
            <a:off x="9131427" y="9392229"/>
            <a:ext cx="2571171" cy="2571171"/>
            <a:chOff x="6921627" y="9366829"/>
            <a:chExt cx="2571171" cy="2571171"/>
          </a:xfrm>
        </p:grpSpPr>
        <p:sp>
          <p:nvSpPr>
            <p:cNvPr id="12" name="椭圆 11"/>
            <p:cNvSpPr/>
            <p:nvPr/>
          </p:nvSpPr>
          <p:spPr>
            <a:xfrm>
              <a:off x="6921627" y="9366829"/>
              <a:ext cx="2571171" cy="2571171"/>
            </a:xfrm>
            <a:prstGeom prst="ellipse">
              <a:avLst/>
            </a:prstGeom>
            <a:solidFill>
              <a:schemeClr val="bg1"/>
            </a:solidFill>
            <a:ln w="158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68213" y="9989950"/>
              <a:ext cx="1728798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 sz="3750">
                  <a:solidFill>
                    <a:srgbClr val="000000"/>
                  </a:solidFill>
                  <a:latin typeface="方正黑体简体"/>
                </a:defRPr>
              </a:pPr>
              <a:r>
                <a:rPr lang="zh-CN" altLang="en-US" sz="4800" dirty="0">
                  <a:solidFill>
                    <a:srgbClr val="000000"/>
                  </a:solidFill>
                  <a:latin typeface="+mn-ea"/>
                </a:rPr>
                <a:t>宣传营销</a:t>
              </a:r>
              <a:endParaRPr lang="zh-CN" altLang="en-US" sz="4800" dirty="0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476392" y="4623926"/>
            <a:ext cx="12077096" cy="1732590"/>
            <a:chOff x="9393979" y="4782368"/>
            <a:chExt cx="12077096" cy="1732590"/>
          </a:xfrm>
        </p:grpSpPr>
        <p:sp>
          <p:nvSpPr>
            <p:cNvPr id="11" name="TextBox 10"/>
            <p:cNvSpPr txBox="1"/>
            <p:nvPr/>
          </p:nvSpPr>
          <p:spPr>
            <a:xfrm>
              <a:off x="10865813" y="4782368"/>
              <a:ext cx="10605262" cy="1732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sz="2800" dirty="0">
                  <a:solidFill>
                    <a:srgbClr val="000000"/>
                  </a:solidFill>
                  <a:latin typeface="+mn-ea"/>
                  <a:cs typeface="+mn-ea"/>
                </a:rPr>
                <a:t>公司计划全力以赴抓紧、抓实销售工作，科学、合理制定全年营销计划,全面提升公司市场营销水平，调整营销重点并建立新策略，突出产品的营销优势</a:t>
              </a:r>
              <a:endParaRPr sz="28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393979" y="4782368"/>
              <a:ext cx="1473507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80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80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393979" y="6931695"/>
            <a:ext cx="12077096" cy="1732590"/>
            <a:chOff x="9393979" y="7068368"/>
            <a:chExt cx="12077096" cy="1732590"/>
          </a:xfrm>
        </p:grpSpPr>
        <p:sp>
          <p:nvSpPr>
            <p:cNvPr id="27" name="TextBox 10"/>
            <p:cNvSpPr txBox="1"/>
            <p:nvPr/>
          </p:nvSpPr>
          <p:spPr>
            <a:xfrm>
              <a:off x="10865813" y="7068368"/>
              <a:ext cx="10605262" cy="1732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400">
                <a:lnSpc>
                  <a:spcPct val="130000"/>
                </a:lnSpc>
                <a:defRPr sz="2625">
                  <a:solidFill>
                    <a:srgbClr val="000000"/>
                  </a:solidFill>
                  <a:latin typeface="方正黑体简体"/>
                </a:defRPr>
              </a:pPr>
              <a:r>
                <a:rPr sz="2800" dirty="0">
                  <a:solidFill>
                    <a:srgbClr val="000000"/>
                  </a:solidFill>
                  <a:latin typeface="+mn-ea"/>
                  <a:cs typeface="+mn-ea"/>
                </a:rPr>
                <a:t>公司计划全力以赴抓紧、抓实销售工作，科学、合理制定全年营销计划,全面提升公司市场营销水平，调整营销重点并建立新策略，突出产品的营销优势</a:t>
              </a:r>
              <a:endParaRPr sz="28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393979" y="7068368"/>
              <a:ext cx="1473507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8000" dirty="0">
                  <a:ln>
                    <a:gradFill>
                      <a:gsLst>
                        <a:gs pos="0">
                          <a:srgbClr val="EA8FFB"/>
                        </a:gs>
                        <a:gs pos="100000">
                          <a:srgbClr val="3CF6FC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+mj-lt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8000" dirty="0">
                <a:ln>
                  <a:gradFill>
                    <a:gsLst>
                      <a:gs pos="0">
                        <a:srgbClr val="EA8FFB"/>
                      </a:gs>
                      <a:gs pos="100000">
                        <a:srgbClr val="3CF6FC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430289" y="9392229"/>
            <a:ext cx="2571171" cy="2571171"/>
            <a:chOff x="6921627" y="9366829"/>
            <a:chExt cx="2571171" cy="2571171"/>
          </a:xfrm>
        </p:grpSpPr>
        <p:sp>
          <p:nvSpPr>
            <p:cNvPr id="41" name="椭圆 40"/>
            <p:cNvSpPr/>
            <p:nvPr/>
          </p:nvSpPr>
          <p:spPr>
            <a:xfrm>
              <a:off x="6921627" y="9366829"/>
              <a:ext cx="2571171" cy="2571171"/>
            </a:xfrm>
            <a:prstGeom prst="ellipse">
              <a:avLst/>
            </a:prstGeom>
            <a:solidFill>
              <a:schemeClr val="bg1"/>
            </a:solidFill>
            <a:ln w="158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368213" y="9989950"/>
              <a:ext cx="1728798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800" dirty="0"/>
                <a:t>网媒营销</a:t>
              </a:r>
              <a:endParaRPr lang="zh-CN" altLang="en-US" sz="48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729151" y="9392229"/>
            <a:ext cx="2571171" cy="2571171"/>
            <a:chOff x="6921627" y="9366829"/>
            <a:chExt cx="2571171" cy="2571171"/>
          </a:xfrm>
        </p:grpSpPr>
        <p:sp>
          <p:nvSpPr>
            <p:cNvPr id="44" name="椭圆 43"/>
            <p:cNvSpPr/>
            <p:nvPr/>
          </p:nvSpPr>
          <p:spPr>
            <a:xfrm>
              <a:off x="6921627" y="9366829"/>
              <a:ext cx="2571171" cy="2571171"/>
            </a:xfrm>
            <a:prstGeom prst="ellipse">
              <a:avLst/>
            </a:prstGeom>
            <a:solidFill>
              <a:schemeClr val="bg1"/>
            </a:solidFill>
            <a:ln w="158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368213" y="9989950"/>
              <a:ext cx="1728798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800" dirty="0"/>
                <a:t>广告投放</a:t>
              </a:r>
              <a:endParaRPr lang="zh-CN" altLang="en-US" sz="480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9028012" y="9392229"/>
            <a:ext cx="2571171" cy="2571171"/>
            <a:chOff x="6921627" y="9366829"/>
            <a:chExt cx="2571171" cy="2571171"/>
          </a:xfrm>
        </p:grpSpPr>
        <p:sp>
          <p:nvSpPr>
            <p:cNvPr id="47" name="椭圆 46"/>
            <p:cNvSpPr/>
            <p:nvPr/>
          </p:nvSpPr>
          <p:spPr>
            <a:xfrm>
              <a:off x="6921627" y="9366829"/>
              <a:ext cx="2571171" cy="2571171"/>
            </a:xfrm>
            <a:prstGeom prst="ellipse">
              <a:avLst/>
            </a:prstGeom>
            <a:solidFill>
              <a:schemeClr val="bg1"/>
            </a:solidFill>
            <a:ln w="158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25500" dist="50800" dir="5400000" rotWithShape="0">
                <a:schemeClr val="bg1">
                  <a:alpha val="77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68213" y="9989950"/>
              <a:ext cx="1728798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800" dirty="0"/>
                <a:t>数据分析</a:t>
              </a:r>
              <a:endParaRPr lang="zh-CN" altLang="en-US" sz="48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A6A6A6"/>
      </a:dk2>
      <a:lt2>
        <a:srgbClr val="B2EBEB"/>
      </a:lt2>
      <a:accent1>
        <a:srgbClr val="3CF6FC"/>
      </a:accent1>
      <a:accent2>
        <a:srgbClr val="EA8FFB"/>
      </a:accent2>
      <a:accent3>
        <a:srgbClr val="4EEBEB"/>
      </a:accent3>
      <a:accent4>
        <a:srgbClr val="EFACF1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9">
      <a:majorFont>
        <a:latin typeface="OPPOSans H"/>
        <a:ea typeface="OPPOSans B"/>
        <a:cs typeface=""/>
      </a:majorFont>
      <a:minorFont>
        <a:latin typeface="OPPOSans 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smtClean="0">
            <a:solidFill>
              <a:schemeClr val="tx2"/>
            </a:solidFill>
            <a:ea typeface="OPPOSans H" panose="00020600040101010101" pitchFamily="18" charset="-122"/>
            <a:cs typeface="OPPOSans H" panose="00020600040101010101" pitchFamily="18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A6A6A6"/>
    </a:dk2>
    <a:lt2>
      <a:srgbClr val="B2EBEB"/>
    </a:lt2>
    <a:accent1>
      <a:srgbClr val="3CF6FC"/>
    </a:accent1>
    <a:accent2>
      <a:srgbClr val="EA8FFB"/>
    </a:accent2>
    <a:accent3>
      <a:srgbClr val="4EEBEB"/>
    </a:accent3>
    <a:accent4>
      <a:srgbClr val="EFACF1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A6A6A6"/>
    </a:dk2>
    <a:lt2>
      <a:srgbClr val="B2EBEB"/>
    </a:lt2>
    <a:accent1>
      <a:srgbClr val="3CF6FC"/>
    </a:accent1>
    <a:accent2>
      <a:srgbClr val="EA8FFB"/>
    </a:accent2>
    <a:accent3>
      <a:srgbClr val="4EEBEB"/>
    </a:accent3>
    <a:accent4>
      <a:srgbClr val="EFACF1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WPS 演示</Application>
  <PresentationFormat>自定义</PresentationFormat>
  <Paragraphs>168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Wingdings</vt:lpstr>
      <vt:lpstr>OPPOSans H</vt:lpstr>
      <vt:lpstr>Arial</vt:lpstr>
      <vt:lpstr>OPPOSans R</vt:lpstr>
      <vt:lpstr>Agency FB</vt:lpstr>
      <vt:lpstr>方正黑体简体</vt:lpstr>
      <vt:lpstr>微软雅黑</vt:lpstr>
      <vt:lpstr>Radikal</vt:lpstr>
      <vt:lpstr>阿里巴巴普惠体 B</vt:lpstr>
      <vt:lpstr>OPPOSans B</vt:lpstr>
      <vt:lpstr>OPPOSans M</vt:lpstr>
      <vt:lpstr>汉仪雅酷黑 45W</vt:lpstr>
      <vt:lpstr>OPPOSans L</vt:lpstr>
      <vt:lpstr>Menk Amglang Tig</vt:lpstr>
      <vt:lpstr>Trebuchet MS</vt:lpstr>
      <vt:lpstr>Arial Unicode MS</vt:lpstr>
      <vt:lpstr>Calibri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品牌营销策划宣传ppt模板</dc:title>
  <dc:creator>于香芋</dc:creator>
  <cp:keywords>P界达人</cp:keywords>
  <dc:description>www.51pptmoban.com</dc:description>
  <cp:lastModifiedBy>铭</cp:lastModifiedBy>
  <cp:revision>46</cp:revision>
  <dcterms:created xsi:type="dcterms:W3CDTF">2013-01-27T09:14:00Z</dcterms:created>
  <dcterms:modified xsi:type="dcterms:W3CDTF">2022-02-14T03:03:26Z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861E8C5D94204A12AD9936C1DADE51E1</vt:lpwstr>
  </property>
  <property fmtid="{D5CDD505-2E9C-101B-9397-08002B2CF9AE}" pid="3" name="KSOProductBuildVer">
    <vt:lpwstr>2052-11.1.0.11194</vt:lpwstr>
  </property>
</Properties>
</file>