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8" r:id="rId7"/>
    <p:sldId id="278" r:id="rId8"/>
    <p:sldId id="279" r:id="rId9"/>
    <p:sldId id="280" r:id="rId10"/>
    <p:sldId id="259" r:id="rId11"/>
    <p:sldId id="281" r:id="rId12"/>
    <p:sldId id="282" r:id="rId13"/>
    <p:sldId id="283" r:id="rId14"/>
    <p:sldId id="284" r:id="rId15"/>
    <p:sldId id="260" r:id="rId16"/>
    <p:sldId id="285" r:id="rId17"/>
    <p:sldId id="286" r:id="rId18"/>
    <p:sldId id="287" r:id="rId19"/>
    <p:sldId id="288" r:id="rId20"/>
    <p:sldId id="261" r:id="rId21"/>
    <p:sldId id="289" r:id="rId22"/>
    <p:sldId id="290" r:id="rId23"/>
    <p:sldId id="291" r:id="rId24"/>
    <p:sldId id="292" r:id="rId25"/>
    <p:sldId id="29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F3FC"/>
    <a:srgbClr val="004C45"/>
    <a:srgbClr val="00A5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75" d="100"/>
          <a:sy n="75" d="100"/>
        </p:scale>
        <p:origin x="-195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66D43-D978-4D22-BE14-DED936EF56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59E16-042A-43B3-9286-14F5A3AC7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90204" y="672102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D53A8-4ACF-4C94-8352-20B3864C70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DD726-FEE8-444E-A27E-3F0FF362F8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jpe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7.jpe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1.png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2.jpeg"/><Relationship Id="rId7" Type="http://schemas.openxmlformats.org/officeDocument/2006/relationships/image" Target="../media/image31.jpe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4.jpeg"/><Relationship Id="rId7" Type="http://schemas.openxmlformats.org/officeDocument/2006/relationships/image" Target="../media/image33.jpe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5.jpe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1.png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7.pn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8.jpe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14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9.jpe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0.png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2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1.png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jpe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1.png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jpe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381499"/>
            <a:ext cx="2311530" cy="24765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06424" y="3662429"/>
            <a:ext cx="3985576" cy="31955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356157" y="736899"/>
            <a:ext cx="4224397" cy="40277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138941" y="2770607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180401" y="936575"/>
            <a:ext cx="948766" cy="891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4795533" y="4982897"/>
            <a:ext cx="2593122" cy="19586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4659155" y="5043985"/>
            <a:ext cx="4503" cy="3861"/>
          </a:xfrm>
          <a:custGeom>
            <a:avLst/>
            <a:gdLst>
              <a:gd name="connsiteX0" fmla="*/ 4414 w 4503"/>
              <a:gd name="connsiteY0" fmla="*/ 389 h 3861"/>
              <a:gd name="connsiteX1" fmla="*/ 1039 w 4503"/>
              <a:gd name="connsiteY1" fmla="*/ 3240 h 3861"/>
              <a:gd name="connsiteX2" fmla="*/ 4177 w 4503"/>
              <a:gd name="connsiteY2" fmla="*/ 709 h 3861"/>
              <a:gd name="connsiteX3" fmla="*/ 4414 w 4503"/>
              <a:gd name="connsiteY3" fmla="*/ 389 h 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3" h="3861">
                <a:moveTo>
                  <a:pt x="4414" y="389"/>
                </a:moveTo>
                <a:cubicBezTo>
                  <a:pt x="5436" y="-1795"/>
                  <a:pt x="-2833" y="6067"/>
                  <a:pt x="1039" y="3240"/>
                </a:cubicBezTo>
                <a:lnTo>
                  <a:pt x="4177" y="709"/>
                </a:lnTo>
                <a:lnTo>
                  <a:pt x="4414" y="389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68919" y="0"/>
            <a:ext cx="3752922" cy="276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530369" y="490515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343274" y="39460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夏至的特点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3950" y="1594032"/>
            <a:ext cx="99153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这天虽然白昼最长，太阳角度最高，但并不是一年中天气最热的时候。因为，接近地表的热量，这时还在继续积蓄，并没有达到最多的时候。俗话说“热在三伏”，真正的暑热天气是以夏至和立秋为基点计算的。大约在七月中旬到八月中旬，中国各地的气温均为最高，有些地区的最高气温可达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40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度左右。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7937" y="3797842"/>
            <a:ext cx="3490674" cy="306015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574150" y="664895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9CF3FC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9CF3FC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9CF3FC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9CF3FC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9CF3FC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9CF3FC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9735977" y="2323727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343274" y="39460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夏至的特点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1674" y="1166746"/>
            <a:ext cx="10416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“不过夏至不热”，“夏至三庚数头伏”。夏至虽表示炎热的夏天已经到来，但还不是最热的时候，夏至后的一段时间内气温仍继续升高，大约再过二三十天，一般是最热的天气了</a:t>
            </a: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00040" y="2791068"/>
            <a:ext cx="5345027" cy="3356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以后地面受热强烈，空气对流旺盛，午后至傍晚常易形成雷阵雨。这种热雷雨骤来疾去，降雨范围小，人们称夏雨隔田坎。唐代诗人刘禹锡在南方，曾巧妙地借喻这种天气，写出东边日出西边雨，道是无晴却有晴的著名诗句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872" y="2490712"/>
            <a:ext cx="3449347" cy="3545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140312"/>
            <a:ext cx="2536650" cy="2717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19" y="3122922"/>
            <a:ext cx="2819105" cy="37350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25817" y="312292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99301" y="690072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1" y="4739598"/>
            <a:ext cx="5019628" cy="211840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8919" y="0"/>
            <a:ext cx="3752922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2128" y="4405156"/>
            <a:ext cx="2132024" cy="245284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681708" y="2260373"/>
            <a:ext cx="6852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/>
            <a:r>
              <a:rPr lang="zh-CN" altLang="en-US" sz="9600" dirty="0" smtClean="0">
                <a:solidFill>
                  <a:srgbClr val="00A55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cs typeface="+mn-ea"/>
                <a:sym typeface="+mn-lt"/>
              </a:rPr>
              <a:t>夏至的习俗</a:t>
            </a:r>
            <a:endParaRPr lang="zh-CN" altLang="en-US" sz="9600" dirty="0" smtClean="0">
              <a:solidFill>
                <a:srgbClr val="00A558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0000" endA="300" endPos="50000" dist="29997" dir="5400000" sy="-100000" algn="bl" rotWithShape="0"/>
              </a:effectLst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650" y="3622674"/>
            <a:ext cx="3235325" cy="323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444693" y="2374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夏至的食物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5893" y="1641597"/>
            <a:ext cx="6617464" cy="1140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自古以来，夏至当天各地普遍要吃凉面条，俗称过水面，有“冬至饺子夏至面”的谚语。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8094" y="3396608"/>
            <a:ext cx="6529588" cy="2248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“吃了夏至狗，西风绕道走”，大意是人只要在夏至日这天吃了狗肉，其身体就能抵抗西风恶雨的入侵，少感冒，身体好。正是基于这一良好愿望，成就了“夏至狗肉”这一独特的民间饮食文化。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0446" y="1212113"/>
            <a:ext cx="2517259" cy="1887944"/>
          </a:xfrm>
          <a:prstGeom prst="rect">
            <a:avLst/>
          </a:prstGeom>
        </p:spPr>
      </p:pic>
      <p:pic>
        <p:nvPicPr>
          <p:cNvPr id="18" name="图片 17" descr="201607050937651365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3172" y="3391609"/>
            <a:ext cx="3063240" cy="2194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444693" y="2374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夏至的食物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47752" y="1604275"/>
            <a:ext cx="72880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旧时，在浙江绍兴地区，人们不分贫富，夏至日皆祭其祖，俗称“做夏至”，除常规供品外，特加一盘蒲丝饼。而绍兴地区龙舟竞渡因气候故，明、清以来多不在端午节，而在夏至，此风俗至今尚存。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3951" y="3735494"/>
            <a:ext cx="65295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馄饨，古人称其形“有如鸡卵，颇似天地浑沌之象”，而“馄饨”又与“浑沌”谐音。盘古开天，浑沌初分，吃了馄饨可得聪明。“夏至吃馄饨，热天不疰夏。”夏至吃馄饨则又包含一种祈求平安度夏的良好愿望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7" name="图片 16" descr="timg (3)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133765" y="1604275"/>
            <a:ext cx="2222552" cy="1834743"/>
          </a:xfrm>
          <a:prstGeom prst="rect">
            <a:avLst/>
          </a:prstGeom>
        </p:spPr>
      </p:pic>
      <p:pic>
        <p:nvPicPr>
          <p:cNvPr id="19" name="图片 18" descr="timg (4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7544" y="3786302"/>
            <a:ext cx="2896235" cy="1964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444693" y="2374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夏至的食物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63924" y="1631753"/>
            <a:ext cx="5165090" cy="3356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，古时又称“夏节”、“夏至节”。古时夏至日，人们通过祭神以祈求灾消年丰。《周礼·春官》载：“以夏日至，致地方物魈。”周代夏至祭神，意为清除疫疠、荒年与饥饿死亡。《史记·封禅书》记载：“夏至日，祭地，皆用乐舞。”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" name="图片 19" descr="t01e32f0ea8c77f6fc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209" y="1940097"/>
            <a:ext cx="4709795" cy="3744595"/>
          </a:xfrm>
          <a:prstGeom prst="ellipse">
            <a:avLst/>
          </a:prstGeom>
          <a:effectLst>
            <a:softEdge rad="3556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444693" y="2374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夏至的食物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5770" y="1486143"/>
            <a:ext cx="7059740" cy="2802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作为古代节日，宋朝在夏至之日始，百官放假三天，辽代则是“夏至日谓之‘朝节’，妇女进彩扇，以粉脂囊相赠遗”（《辽史》），清朝又是“夏至日为交时，日头时、二时、末时，谓之‘三时’，居人慎起居、禁诅咒、戒剃头，多所忌讳……”（《清嘉录》）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6" name="图片 15" descr="947601d46bf7044ced62530b060ac9e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870248" y="3040812"/>
            <a:ext cx="4097655" cy="3455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140312"/>
            <a:ext cx="2536650" cy="2717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19" y="3122922"/>
            <a:ext cx="2819105" cy="37350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25817" y="312292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99301" y="690072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1" y="4739598"/>
            <a:ext cx="5019628" cy="211840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8919" y="0"/>
            <a:ext cx="3752922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2128" y="4405156"/>
            <a:ext cx="2132024" cy="245284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681708" y="2260373"/>
            <a:ext cx="6852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/>
            <a:r>
              <a:rPr lang="zh-CN" altLang="en-US" sz="9600" dirty="0" smtClean="0">
                <a:solidFill>
                  <a:srgbClr val="00A55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cs typeface="+mn-ea"/>
                <a:sym typeface="+mn-lt"/>
              </a:rPr>
              <a:t>夏至的诗歌</a:t>
            </a:r>
            <a:endParaRPr lang="zh-CN" altLang="en-US" sz="9600" dirty="0" smtClean="0">
              <a:solidFill>
                <a:srgbClr val="00A558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0000" endA="300" endPos="50000" dist="29997" dir="5400000" sy="-100000" algn="bl" rotWithShape="0"/>
              </a:effectLst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650" y="3622674"/>
            <a:ext cx="3235325" cy="323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124856" y="346906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夏至的诗歌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9459" y="1712303"/>
            <a:ext cx="8125549" cy="446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我国农历中“九”是习惯用的杂节，有“冬九九”和“夏九九”。其中“冬九九”流传较广，它是以冬至那一天为起点，每九天为一个九，每年九个九共八十一天。三九、四九是全年最寒冷的季节。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“夏九九”是以夏至那一天为起点，每九天为一个九，每年九个九共八十一天。同样，三九、四九是全年最炎热的季节。它与“冬九九”形成鲜明的对照，遗憾的是它不广为流传，其实“夏九九”确实生动形象地反映日期与物候的关系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93496" y="915563"/>
            <a:ext cx="2324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/>
            <a:r>
              <a:rPr lang="zh-CN" altLang="en-US" sz="3600" b="1" dirty="0">
                <a:solidFill>
                  <a:srgbClr val="004C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夏九九歌</a:t>
            </a:r>
            <a:endParaRPr lang="zh-CN" altLang="en-US" sz="3600" b="1" dirty="0">
              <a:solidFill>
                <a:srgbClr val="004C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9" name="图片 18" descr="30d3b2ba362d3d201ebe6cef8588c99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34737" y="2472050"/>
            <a:ext cx="2308860" cy="3004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124856" y="346906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夏至的诗歌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71505" y="1985068"/>
            <a:ext cx="3936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一九至二九，扇子不离手</a:t>
            </a: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；</a:t>
            </a:r>
            <a:endParaRPr lang="en-US" altLang="zh-CN" sz="2400" dirty="0" smtClean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三九二十七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，冰水甜如蜜</a:t>
            </a: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；</a:t>
            </a:r>
            <a:endParaRPr lang="en-US" altLang="zh-CN" sz="2400" dirty="0" smtClean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四九三十六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，汗湿衣服透</a:t>
            </a: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；</a:t>
            </a:r>
            <a:endParaRPr lang="en-US" altLang="zh-CN" sz="2400" dirty="0" smtClean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五九四十五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，树头清风舞</a:t>
            </a:r>
            <a:r>
              <a:rPr lang="zh-CN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；</a:t>
            </a:r>
            <a:endParaRPr lang="en-US" altLang="zh-CN" sz="2400" dirty="0" smtClea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40967" y="940739"/>
            <a:ext cx="2324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/>
            <a:r>
              <a:rPr lang="zh-CN" altLang="en-US" sz="3600" b="1" dirty="0">
                <a:solidFill>
                  <a:srgbClr val="004C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夏九九歌</a:t>
            </a:r>
            <a:endParaRPr lang="zh-CN" altLang="en-US" sz="3600" b="1" dirty="0">
              <a:solidFill>
                <a:srgbClr val="004C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9469" y="1945636"/>
            <a:ext cx="39442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六九五十四，乘凉莫太迟；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七九六十三，夜眠要盖单；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八九七十二，当心莫受寒；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九九八十一，家家找棉衣。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7833" y="4274926"/>
            <a:ext cx="2593136" cy="2716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953872" y="4261721"/>
            <a:ext cx="3238128" cy="25962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895938" y="2462375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9180401" y="936575"/>
            <a:ext cx="948766" cy="891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4795533" y="5313275"/>
            <a:ext cx="2155727" cy="16282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68919" y="0"/>
            <a:ext cx="2229781" cy="164495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rot="10800000" flipV="1">
            <a:off x="979346" y="2249525"/>
            <a:ext cx="2797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8800" dirty="0">
                <a:solidFill>
                  <a:srgbClr val="00A5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8800" dirty="0">
              <a:solidFill>
                <a:srgbClr val="00A5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62154" y="1404718"/>
            <a:ext cx="647700" cy="523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457200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11852" y="1373939"/>
            <a:ext cx="2581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 smtClean="0">
                <a:solidFill>
                  <a:srgbClr val="00A558"/>
                </a:solidFill>
                <a:cs typeface="+mn-ea"/>
                <a:sym typeface="+mn-lt"/>
              </a:rPr>
              <a:t>夏至的由来</a:t>
            </a:r>
            <a:endParaRPr lang="zh-CN" altLang="en-US" sz="3600" dirty="0">
              <a:solidFill>
                <a:srgbClr val="00A558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16754" y="2348320"/>
            <a:ext cx="647700" cy="523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457200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73128" y="2348320"/>
            <a:ext cx="2649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 smtClean="0">
                <a:solidFill>
                  <a:srgbClr val="00A558"/>
                </a:solidFill>
                <a:cs typeface="+mn-ea"/>
                <a:sym typeface="+mn-lt"/>
              </a:rPr>
              <a:t>夏至的特点</a:t>
            </a:r>
            <a:endParaRPr lang="zh-CN" altLang="en-US" sz="3600" dirty="0">
              <a:solidFill>
                <a:srgbClr val="00A558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64492" y="3247057"/>
            <a:ext cx="647700" cy="523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457200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23910" y="3227751"/>
            <a:ext cx="2481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 smtClean="0">
                <a:solidFill>
                  <a:srgbClr val="00A558"/>
                </a:solidFill>
                <a:cs typeface="+mn-ea"/>
                <a:sym typeface="+mn-lt"/>
              </a:rPr>
              <a:t>夏至的习俗</a:t>
            </a:r>
            <a:endParaRPr lang="zh-CN" altLang="en-US" sz="3600" dirty="0">
              <a:solidFill>
                <a:srgbClr val="00A558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15602" y="4217194"/>
            <a:ext cx="647700" cy="523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457200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64454" y="4202132"/>
            <a:ext cx="2610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 smtClean="0">
                <a:solidFill>
                  <a:srgbClr val="00A558"/>
                </a:solidFill>
                <a:cs typeface="+mn-ea"/>
                <a:sym typeface="+mn-lt"/>
              </a:rPr>
              <a:t>夏至的诗歌</a:t>
            </a:r>
            <a:endParaRPr lang="zh-CN" altLang="en-US" sz="3600" dirty="0">
              <a:solidFill>
                <a:srgbClr val="00A558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40005" y="3502124"/>
            <a:ext cx="2518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5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en-US" altLang="zh-CN" sz="3200" dirty="0">
              <a:solidFill>
                <a:srgbClr val="00A5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  <p:bldP spid="21" grpId="0"/>
      <p:bldP spid="34" grpId="0" bldLvl="0" animBg="1"/>
      <p:bldP spid="35" grpId="0"/>
      <p:bldP spid="36" grpId="0" bldLvl="0" animBg="1"/>
      <p:bldP spid="37" grpId="0"/>
      <p:bldP spid="38" grpId="0" bldLvl="0" animBg="1"/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124856" y="346906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夏至的诗歌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36474" y="1783838"/>
            <a:ext cx="608711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             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夏至避暑北池</a:t>
            </a:r>
            <a:r>
              <a:rPr lang="zh-CN" altLang="en-US" sz="36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endParaRPr lang="zh-CN" altLang="en-US" sz="36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3600" dirty="0">
                <a:solidFill>
                  <a:prstClr val="black"/>
                </a:solidFill>
                <a:cs typeface="+mn-ea"/>
                <a:sym typeface="+mn-lt"/>
              </a:rPr>
              <a:t>          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唐代·韦应物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　　  </a:t>
            </a:r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昼晷已云极，   宵漏自此长。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未及施政教，   所忧变炎凉。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公门日多暇，   是月农稍忙。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高居念田里，   苦热安可当。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亭午息群物，   独游爱方塘。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门闭阴寂寂，   城高树苍苍。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绿筠尚含粉，   圆荷始散芳。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4800" spc="250" dirty="0">
                <a:solidFill>
                  <a:prstClr val="black"/>
                </a:solidFill>
                <a:cs typeface="+mn-ea"/>
                <a:sym typeface="+mn-lt"/>
              </a:rPr>
              <a:t>　　于焉洒烦抱，   可以对华觞。</a:t>
            </a:r>
            <a:endParaRPr lang="zh-CN" altLang="en-US" sz="2400" kern="4800" spc="2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3" y="1090088"/>
            <a:ext cx="4191780" cy="4425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1" y="5517621"/>
            <a:ext cx="1251090" cy="1340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0" y="4490974"/>
            <a:ext cx="1786547" cy="2367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414354" y="4155880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124856" y="346906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5515508"/>
            <a:ext cx="3181082" cy="134249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夏至的诗歌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61706" y="2003910"/>
            <a:ext cx="468058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altLang="zh-CN" sz="32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《竹枝词》</a:t>
            </a:r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唐朝·刘禹锡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　　 </a:t>
            </a:r>
            <a:r>
              <a:rPr lang="zh-CN" altLang="en-US" sz="2400" kern="3800" spc="250" dirty="0">
                <a:solidFill>
                  <a:prstClr val="black"/>
                </a:solidFill>
                <a:cs typeface="+mn-ea"/>
                <a:sym typeface="+mn-lt"/>
              </a:rPr>
              <a:t>杨柳青青江水平，</a:t>
            </a:r>
            <a:endParaRPr lang="zh-CN" altLang="en-US" sz="2400" kern="3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3800" spc="250" dirty="0">
                <a:solidFill>
                  <a:prstClr val="black"/>
                </a:solidFill>
                <a:cs typeface="+mn-ea"/>
                <a:sym typeface="+mn-lt"/>
              </a:rPr>
              <a:t>   闻郎岸上踏歌声。 </a:t>
            </a:r>
            <a:endParaRPr lang="zh-CN" altLang="en-US" sz="2400" kern="3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3800" spc="250" dirty="0">
                <a:solidFill>
                  <a:prstClr val="black"/>
                </a:solidFill>
                <a:cs typeface="+mn-ea"/>
                <a:sym typeface="+mn-lt"/>
              </a:rPr>
              <a:t>   东边日出西边雨，</a:t>
            </a:r>
            <a:endParaRPr lang="zh-CN" altLang="en-US" sz="2400" kern="3800" spc="25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kern="3800" spc="250" dirty="0">
                <a:solidFill>
                  <a:prstClr val="black"/>
                </a:solidFill>
                <a:cs typeface="+mn-ea"/>
                <a:sym typeface="+mn-lt"/>
              </a:rPr>
              <a:t>   道是无晴却有晴。</a:t>
            </a:r>
            <a:endParaRPr lang="zh-CN" altLang="en-US" sz="2400" kern="3800" spc="2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7" name="图片 16" descr="df224eac42231a441cc60088cbb7a23a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104571" y="1238728"/>
            <a:ext cx="3906520" cy="5541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381499"/>
            <a:ext cx="2311530" cy="24765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06424" y="3662429"/>
            <a:ext cx="3985576" cy="31955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356157" y="736899"/>
            <a:ext cx="4224397" cy="40277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138941" y="2770607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9180401" y="936575"/>
            <a:ext cx="948766" cy="891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4795533" y="4982897"/>
            <a:ext cx="2593122" cy="19586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4659155" y="5043985"/>
            <a:ext cx="4503" cy="3861"/>
          </a:xfrm>
          <a:custGeom>
            <a:avLst/>
            <a:gdLst>
              <a:gd name="connsiteX0" fmla="*/ 4414 w 4503"/>
              <a:gd name="connsiteY0" fmla="*/ 389 h 3861"/>
              <a:gd name="connsiteX1" fmla="*/ 1039 w 4503"/>
              <a:gd name="connsiteY1" fmla="*/ 3240 h 3861"/>
              <a:gd name="connsiteX2" fmla="*/ 4177 w 4503"/>
              <a:gd name="connsiteY2" fmla="*/ 709 h 3861"/>
              <a:gd name="connsiteX3" fmla="*/ 4414 w 4503"/>
              <a:gd name="connsiteY3" fmla="*/ 389 h 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3" h="3861">
                <a:moveTo>
                  <a:pt x="4414" y="389"/>
                </a:moveTo>
                <a:cubicBezTo>
                  <a:pt x="5436" y="-1795"/>
                  <a:pt x="-2833" y="6067"/>
                  <a:pt x="1039" y="3240"/>
                </a:cubicBezTo>
                <a:lnTo>
                  <a:pt x="4177" y="709"/>
                </a:lnTo>
                <a:lnTo>
                  <a:pt x="4414" y="389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68919" y="0"/>
            <a:ext cx="3752922" cy="276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140312"/>
            <a:ext cx="2536650" cy="2717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19" y="3122922"/>
            <a:ext cx="2819105" cy="37350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25817" y="312292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99301" y="690072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1" y="4739598"/>
            <a:ext cx="5019628" cy="211840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8919" y="0"/>
            <a:ext cx="3752922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2128" y="4405156"/>
            <a:ext cx="2132024" cy="245284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681708" y="2260373"/>
            <a:ext cx="6852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/>
            <a:r>
              <a:rPr lang="zh-CN" altLang="en-US" sz="9600" dirty="0" smtClean="0">
                <a:solidFill>
                  <a:srgbClr val="00A55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cs typeface="+mn-ea"/>
                <a:sym typeface="+mn-lt"/>
              </a:rPr>
              <a:t>夏至的由来</a:t>
            </a:r>
            <a:endParaRPr lang="zh-CN" altLang="en-US" sz="9600" dirty="0">
              <a:solidFill>
                <a:srgbClr val="00A558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0000" endA="300" endPos="50000" dist="29997" dir="5400000" sy="-100000" algn="bl" rotWithShape="0"/>
              </a:effectLst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650" y="3622674"/>
            <a:ext cx="3235325" cy="323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9895938" y="2462375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180401" y="936575"/>
            <a:ext cx="948766" cy="891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4795533" y="5313275"/>
            <a:ext cx="2155727" cy="16282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3" name="文本框 22"/>
          <p:cNvSpPr txBox="1"/>
          <p:nvPr/>
        </p:nvSpPr>
        <p:spPr>
          <a:xfrm>
            <a:off x="2441056" y="1810337"/>
            <a:ext cx="73177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夏至是二十四节气中最早被确定的一个节气。公元前七世纪，先人采用土圭测日影，就确定了夏至。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中国古代将夏至分为三候：“一候鹿角解；二候蝉始鸣；三候半夏生。可见夏至一到阴凉就不远了。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457200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夏至的由来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5" name="图片 24" descr="f96174974e42e1bfc043c855e4b997e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3342" y="3618650"/>
            <a:ext cx="4311650" cy="3716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1261098" y="4850955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180401" y="936575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夏至的由来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3744" y="1552258"/>
            <a:ext cx="6004216" cy="2710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252095"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中国民间把夏至后的15天分成3“时”，一般头时3天，中时5天，末时7天。这期间我国大部分地区气温较高，日照充足，作物生长很快，生理和生态需水均较多。此时的降水对农业产量影响很大，有“夏至雨点值千金”之说。</a:t>
            </a:r>
            <a:endParaRPr lang="zh-CN" altLang="en-US" sz="2400" dirty="0">
              <a:solidFill>
                <a:prstClr val="black">
                  <a:lumMod val="95000"/>
                  <a:lumOff val="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 descr="fb16cb8467fbc388bb7f0cd5bb8de3c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7804" y="1931106"/>
            <a:ext cx="4152900" cy="415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530369" y="490515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034181" y="710573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夏至的由来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032" y="1575413"/>
            <a:ext cx="104318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节气一般在公历6月21日或22日。夏至为者，至有三义；一以阴阳气之至极，二以明阳气之始至，三以明日行之北至。故为至。《月令七十二候集解》关于夏至说：五月中，夏，假也，至，极也，万物于此皆假大而至极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图片 17" descr="tim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3845" y="3647592"/>
            <a:ext cx="5000625" cy="2820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140312"/>
            <a:ext cx="2536650" cy="2717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19" y="3122922"/>
            <a:ext cx="2819105" cy="37350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25817" y="312292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99301" y="690072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-1" y="4739598"/>
            <a:ext cx="5019628" cy="2118402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8919" y="0"/>
            <a:ext cx="3752922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2128" y="4405156"/>
            <a:ext cx="2132024" cy="245284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681708" y="2260373"/>
            <a:ext cx="6852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/>
            <a:r>
              <a:rPr lang="zh-CN" altLang="en-US" sz="9600" dirty="0" smtClean="0">
                <a:solidFill>
                  <a:srgbClr val="00A55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cs typeface="+mn-ea"/>
                <a:sym typeface="+mn-lt"/>
              </a:rPr>
              <a:t>夏至的特点</a:t>
            </a:r>
            <a:endParaRPr lang="zh-CN" altLang="en-US" sz="9600" dirty="0" smtClean="0">
              <a:solidFill>
                <a:srgbClr val="00A558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0000" endA="300" endPos="50000" dist="29997" dir="5400000" sy="-100000" algn="bl" rotWithShape="0"/>
              </a:effectLst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650" y="3622674"/>
            <a:ext cx="3235325" cy="323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530369" y="490515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034181" y="710573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夏至的特点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032" y="1575413"/>
            <a:ext cx="104318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夏至是北半球一年中白昼最长、黑夜最短的一天。夏至日那天，整个地球上除南极点和南极圈内的极夜地区外，所有地点的日出方向都是从东北方开始的，在西北方落下。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6" name="图片 15" descr="2c79707a0319c757bf8f5e596658507d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4694084" y="2963487"/>
            <a:ext cx="5836285" cy="33935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F3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394601"/>
            <a:ext cx="2571538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3950" y="4930639"/>
            <a:ext cx="1798971" cy="1927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2621" y="3454400"/>
            <a:ext cx="2568917" cy="3403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10729014" y="0"/>
            <a:ext cx="1462986" cy="40075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530369" y="4905152"/>
            <a:ext cx="606547" cy="612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343274" y="394601"/>
            <a:ext cx="948766" cy="8918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0" y="4927600"/>
            <a:ext cx="4574150" cy="1930400"/>
          </a:xfrm>
          <a:custGeom>
            <a:avLst/>
            <a:gdLst>
              <a:gd name="connsiteX0" fmla="*/ 4574150 w 4574150"/>
              <a:gd name="connsiteY0" fmla="*/ 0 h 1930400"/>
              <a:gd name="connsiteX1" fmla="*/ 0 w 4574150"/>
              <a:gd name="connsiteY1" fmla="*/ 0 h 1930400"/>
              <a:gd name="connsiteX2" fmla="*/ 0 w 4574150"/>
              <a:gd name="connsiteY2" fmla="*/ 65959 h 1930400"/>
              <a:gd name="connsiteX3" fmla="*/ 6653 w 4574150"/>
              <a:gd name="connsiteY3" fmla="*/ 62449 h 1930400"/>
              <a:gd name="connsiteX4" fmla="*/ 21200 w 4574150"/>
              <a:gd name="connsiteY4" fmla="*/ 57150 h 1930400"/>
              <a:gd name="connsiteX5" fmla="*/ 208525 w 4574150"/>
              <a:gd name="connsiteY5" fmla="*/ 47625 h 1930400"/>
              <a:gd name="connsiteX6" fmla="*/ 240275 w 4574150"/>
              <a:gd name="connsiteY6" fmla="*/ 50800 h 1930400"/>
              <a:gd name="connsiteX7" fmla="*/ 268850 w 4574150"/>
              <a:gd name="connsiteY7" fmla="*/ 57150 h 1930400"/>
              <a:gd name="connsiteX8" fmla="*/ 303775 w 4574150"/>
              <a:gd name="connsiteY8" fmla="*/ 63500 h 1930400"/>
              <a:gd name="connsiteX9" fmla="*/ 332350 w 4574150"/>
              <a:gd name="connsiteY9" fmla="*/ 73025 h 1930400"/>
              <a:gd name="connsiteX10" fmla="*/ 383150 w 4574150"/>
              <a:gd name="connsiteY10" fmla="*/ 88900 h 1930400"/>
              <a:gd name="connsiteX11" fmla="*/ 395850 w 4574150"/>
              <a:gd name="connsiteY11" fmla="*/ 92075 h 1930400"/>
              <a:gd name="connsiteX12" fmla="*/ 411725 w 4574150"/>
              <a:gd name="connsiteY12" fmla="*/ 95250 h 1930400"/>
              <a:gd name="connsiteX13" fmla="*/ 424425 w 4574150"/>
              <a:gd name="connsiteY13" fmla="*/ 101600 h 1930400"/>
              <a:gd name="connsiteX14" fmla="*/ 453000 w 4574150"/>
              <a:gd name="connsiteY14" fmla="*/ 111125 h 1930400"/>
              <a:gd name="connsiteX15" fmla="*/ 475225 w 4574150"/>
              <a:gd name="connsiteY15" fmla="*/ 123825 h 1930400"/>
              <a:gd name="connsiteX16" fmla="*/ 484750 w 4574150"/>
              <a:gd name="connsiteY16" fmla="*/ 127000 h 1930400"/>
              <a:gd name="connsiteX17" fmla="*/ 497450 w 4574150"/>
              <a:gd name="connsiteY17" fmla="*/ 136525 h 1930400"/>
              <a:gd name="connsiteX18" fmla="*/ 513325 w 4574150"/>
              <a:gd name="connsiteY18" fmla="*/ 142875 h 1930400"/>
              <a:gd name="connsiteX19" fmla="*/ 526025 w 4574150"/>
              <a:gd name="connsiteY19" fmla="*/ 155575 h 1930400"/>
              <a:gd name="connsiteX20" fmla="*/ 535550 w 4574150"/>
              <a:gd name="connsiteY20" fmla="*/ 161925 h 1930400"/>
              <a:gd name="connsiteX21" fmla="*/ 545075 w 4574150"/>
              <a:gd name="connsiteY21" fmla="*/ 171450 h 1930400"/>
              <a:gd name="connsiteX22" fmla="*/ 570475 w 4574150"/>
              <a:gd name="connsiteY22" fmla="*/ 187325 h 1930400"/>
              <a:gd name="connsiteX23" fmla="*/ 589525 w 4574150"/>
              <a:gd name="connsiteY23" fmla="*/ 209550 h 1930400"/>
              <a:gd name="connsiteX24" fmla="*/ 595875 w 4574150"/>
              <a:gd name="connsiteY24" fmla="*/ 219075 h 1930400"/>
              <a:gd name="connsiteX25" fmla="*/ 608575 w 4574150"/>
              <a:gd name="connsiteY25" fmla="*/ 234950 h 1930400"/>
              <a:gd name="connsiteX26" fmla="*/ 621275 w 4574150"/>
              <a:gd name="connsiteY26" fmla="*/ 250825 h 1930400"/>
              <a:gd name="connsiteX27" fmla="*/ 637150 w 4574150"/>
              <a:gd name="connsiteY27" fmla="*/ 276225 h 1930400"/>
              <a:gd name="connsiteX28" fmla="*/ 653025 w 4574150"/>
              <a:gd name="connsiteY28" fmla="*/ 292100 h 1930400"/>
              <a:gd name="connsiteX29" fmla="*/ 659375 w 4574150"/>
              <a:gd name="connsiteY29" fmla="*/ 301625 h 1930400"/>
              <a:gd name="connsiteX30" fmla="*/ 681600 w 4574150"/>
              <a:gd name="connsiteY30" fmla="*/ 327025 h 1930400"/>
              <a:gd name="connsiteX31" fmla="*/ 694300 w 4574150"/>
              <a:gd name="connsiteY31" fmla="*/ 352425 h 1930400"/>
              <a:gd name="connsiteX32" fmla="*/ 700650 w 4574150"/>
              <a:gd name="connsiteY32" fmla="*/ 361950 h 1930400"/>
              <a:gd name="connsiteX33" fmla="*/ 710175 w 4574150"/>
              <a:gd name="connsiteY33" fmla="*/ 377825 h 1930400"/>
              <a:gd name="connsiteX34" fmla="*/ 716525 w 4574150"/>
              <a:gd name="connsiteY34" fmla="*/ 387350 h 1930400"/>
              <a:gd name="connsiteX35" fmla="*/ 719700 w 4574150"/>
              <a:gd name="connsiteY35" fmla="*/ 412750 h 1930400"/>
              <a:gd name="connsiteX36" fmla="*/ 738750 w 4574150"/>
              <a:gd name="connsiteY36" fmla="*/ 438150 h 1930400"/>
              <a:gd name="connsiteX37" fmla="*/ 745100 w 4574150"/>
              <a:gd name="connsiteY37" fmla="*/ 454025 h 1930400"/>
              <a:gd name="connsiteX38" fmla="*/ 754625 w 4574150"/>
              <a:gd name="connsiteY38" fmla="*/ 488950 h 1930400"/>
              <a:gd name="connsiteX39" fmla="*/ 767325 w 4574150"/>
              <a:gd name="connsiteY39" fmla="*/ 746125 h 1930400"/>
              <a:gd name="connsiteX40" fmla="*/ 754625 w 4574150"/>
              <a:gd name="connsiteY40" fmla="*/ 841375 h 1930400"/>
              <a:gd name="connsiteX41" fmla="*/ 748275 w 4574150"/>
              <a:gd name="connsiteY41" fmla="*/ 850900 h 1930400"/>
              <a:gd name="connsiteX42" fmla="*/ 738750 w 4574150"/>
              <a:gd name="connsiteY42" fmla="*/ 889000 h 1930400"/>
              <a:gd name="connsiteX43" fmla="*/ 732400 w 4574150"/>
              <a:gd name="connsiteY43" fmla="*/ 904875 h 1930400"/>
              <a:gd name="connsiteX44" fmla="*/ 719700 w 4574150"/>
              <a:gd name="connsiteY44" fmla="*/ 936625 h 1930400"/>
              <a:gd name="connsiteX45" fmla="*/ 703825 w 4574150"/>
              <a:gd name="connsiteY45" fmla="*/ 955675 h 1930400"/>
              <a:gd name="connsiteX46" fmla="*/ 700650 w 4574150"/>
              <a:gd name="connsiteY46" fmla="*/ 965200 h 1930400"/>
              <a:gd name="connsiteX47" fmla="*/ 691125 w 4574150"/>
              <a:gd name="connsiteY47" fmla="*/ 977900 h 1930400"/>
              <a:gd name="connsiteX48" fmla="*/ 681600 w 4574150"/>
              <a:gd name="connsiteY48" fmla="*/ 987425 h 1930400"/>
              <a:gd name="connsiteX49" fmla="*/ 678425 w 4574150"/>
              <a:gd name="connsiteY49" fmla="*/ 996950 h 1930400"/>
              <a:gd name="connsiteX50" fmla="*/ 668900 w 4574150"/>
              <a:gd name="connsiteY50" fmla="*/ 1006475 h 1930400"/>
              <a:gd name="connsiteX51" fmla="*/ 659375 w 4574150"/>
              <a:gd name="connsiteY51" fmla="*/ 1019175 h 1930400"/>
              <a:gd name="connsiteX52" fmla="*/ 627625 w 4574150"/>
              <a:gd name="connsiteY52" fmla="*/ 1041400 h 1930400"/>
              <a:gd name="connsiteX53" fmla="*/ 618100 w 4574150"/>
              <a:gd name="connsiteY53" fmla="*/ 1044575 h 1930400"/>
              <a:gd name="connsiteX54" fmla="*/ 586350 w 4574150"/>
              <a:gd name="connsiteY54" fmla="*/ 1050925 h 1930400"/>
              <a:gd name="connsiteX55" fmla="*/ 567300 w 4574150"/>
              <a:gd name="connsiteY55" fmla="*/ 1057275 h 1930400"/>
              <a:gd name="connsiteX56" fmla="*/ 535550 w 4574150"/>
              <a:gd name="connsiteY56" fmla="*/ 1066800 h 1930400"/>
              <a:gd name="connsiteX57" fmla="*/ 516500 w 4574150"/>
              <a:gd name="connsiteY57" fmla="*/ 1073150 h 1930400"/>
              <a:gd name="connsiteX58" fmla="*/ 497450 w 4574150"/>
              <a:gd name="connsiteY58" fmla="*/ 1079500 h 1930400"/>
              <a:gd name="connsiteX59" fmla="*/ 484750 w 4574150"/>
              <a:gd name="connsiteY59" fmla="*/ 1089025 h 1930400"/>
              <a:gd name="connsiteX60" fmla="*/ 468875 w 4574150"/>
              <a:gd name="connsiteY60" fmla="*/ 1095375 h 1930400"/>
              <a:gd name="connsiteX61" fmla="*/ 459350 w 4574150"/>
              <a:gd name="connsiteY61" fmla="*/ 1108075 h 1930400"/>
              <a:gd name="connsiteX62" fmla="*/ 443475 w 4574150"/>
              <a:gd name="connsiteY62" fmla="*/ 1120775 h 1930400"/>
              <a:gd name="connsiteX63" fmla="*/ 414900 w 4574150"/>
              <a:gd name="connsiteY63" fmla="*/ 1136650 h 1930400"/>
              <a:gd name="connsiteX64" fmla="*/ 411725 w 4574150"/>
              <a:gd name="connsiteY64" fmla="*/ 1146175 h 1930400"/>
              <a:gd name="connsiteX65" fmla="*/ 402200 w 4574150"/>
              <a:gd name="connsiteY65" fmla="*/ 1155700 h 1930400"/>
              <a:gd name="connsiteX66" fmla="*/ 392675 w 4574150"/>
              <a:gd name="connsiteY66" fmla="*/ 1162050 h 1930400"/>
              <a:gd name="connsiteX67" fmla="*/ 389500 w 4574150"/>
              <a:gd name="connsiteY67" fmla="*/ 1171575 h 1930400"/>
              <a:gd name="connsiteX68" fmla="*/ 383150 w 4574150"/>
              <a:gd name="connsiteY68" fmla="*/ 1181100 h 1930400"/>
              <a:gd name="connsiteX69" fmla="*/ 379975 w 4574150"/>
              <a:gd name="connsiteY69" fmla="*/ 1193800 h 1930400"/>
              <a:gd name="connsiteX70" fmla="*/ 373625 w 4574150"/>
              <a:gd name="connsiteY70" fmla="*/ 1206500 h 1930400"/>
              <a:gd name="connsiteX71" fmla="*/ 370450 w 4574150"/>
              <a:gd name="connsiteY71" fmla="*/ 1330325 h 1930400"/>
              <a:gd name="connsiteX72" fmla="*/ 373625 w 4574150"/>
              <a:gd name="connsiteY72" fmla="*/ 1397000 h 1930400"/>
              <a:gd name="connsiteX73" fmla="*/ 370450 w 4574150"/>
              <a:gd name="connsiteY73" fmla="*/ 1406525 h 1930400"/>
              <a:gd name="connsiteX74" fmla="*/ 357750 w 4574150"/>
              <a:gd name="connsiteY74" fmla="*/ 1409700 h 1930400"/>
              <a:gd name="connsiteX75" fmla="*/ 335525 w 4574150"/>
              <a:gd name="connsiteY75" fmla="*/ 1397000 h 1930400"/>
              <a:gd name="connsiteX76" fmla="*/ 319650 w 4574150"/>
              <a:gd name="connsiteY76" fmla="*/ 1393825 h 1930400"/>
              <a:gd name="connsiteX77" fmla="*/ 316475 w 4574150"/>
              <a:gd name="connsiteY77" fmla="*/ 1431925 h 1930400"/>
              <a:gd name="connsiteX78" fmla="*/ 319650 w 4574150"/>
              <a:gd name="connsiteY78" fmla="*/ 1447800 h 1930400"/>
              <a:gd name="connsiteX79" fmla="*/ 322825 w 4574150"/>
              <a:gd name="connsiteY79" fmla="*/ 1457325 h 1930400"/>
              <a:gd name="connsiteX80" fmla="*/ 326000 w 4574150"/>
              <a:gd name="connsiteY80" fmla="*/ 1508125 h 1930400"/>
              <a:gd name="connsiteX81" fmla="*/ 319650 w 4574150"/>
              <a:gd name="connsiteY81" fmla="*/ 1527175 h 1930400"/>
              <a:gd name="connsiteX82" fmla="*/ 306950 w 4574150"/>
              <a:gd name="connsiteY82" fmla="*/ 1549400 h 1930400"/>
              <a:gd name="connsiteX83" fmla="*/ 297425 w 4574150"/>
              <a:gd name="connsiteY83" fmla="*/ 1555750 h 1930400"/>
              <a:gd name="connsiteX84" fmla="*/ 287900 w 4574150"/>
              <a:gd name="connsiteY84" fmla="*/ 1581150 h 1930400"/>
              <a:gd name="connsiteX85" fmla="*/ 268850 w 4574150"/>
              <a:gd name="connsiteY85" fmla="*/ 1600200 h 1930400"/>
              <a:gd name="connsiteX86" fmla="*/ 259325 w 4574150"/>
              <a:gd name="connsiteY86" fmla="*/ 1606550 h 1930400"/>
              <a:gd name="connsiteX87" fmla="*/ 227575 w 4574150"/>
              <a:gd name="connsiteY87" fmla="*/ 1625600 h 1930400"/>
              <a:gd name="connsiteX88" fmla="*/ 218050 w 4574150"/>
              <a:gd name="connsiteY88" fmla="*/ 1628775 h 1930400"/>
              <a:gd name="connsiteX89" fmla="*/ 214875 w 4574150"/>
              <a:gd name="connsiteY89" fmla="*/ 1638300 h 1930400"/>
              <a:gd name="connsiteX90" fmla="*/ 211700 w 4574150"/>
              <a:gd name="connsiteY90" fmla="*/ 1679575 h 1930400"/>
              <a:gd name="connsiteX91" fmla="*/ 214875 w 4574150"/>
              <a:gd name="connsiteY91" fmla="*/ 1727200 h 1930400"/>
              <a:gd name="connsiteX92" fmla="*/ 211700 w 4574150"/>
              <a:gd name="connsiteY92" fmla="*/ 1758950 h 1930400"/>
              <a:gd name="connsiteX93" fmla="*/ 214875 w 4574150"/>
              <a:gd name="connsiteY93" fmla="*/ 1806575 h 1930400"/>
              <a:gd name="connsiteX94" fmla="*/ 208525 w 4574150"/>
              <a:gd name="connsiteY94" fmla="*/ 1825625 h 1930400"/>
              <a:gd name="connsiteX95" fmla="*/ 202175 w 4574150"/>
              <a:gd name="connsiteY95" fmla="*/ 1854200 h 1930400"/>
              <a:gd name="connsiteX96" fmla="*/ 199000 w 4574150"/>
              <a:gd name="connsiteY96" fmla="*/ 1908175 h 1930400"/>
              <a:gd name="connsiteX97" fmla="*/ 189475 w 4574150"/>
              <a:gd name="connsiteY97" fmla="*/ 1914525 h 1930400"/>
              <a:gd name="connsiteX98" fmla="*/ 192650 w 4574150"/>
              <a:gd name="connsiteY98" fmla="*/ 1930400 h 1930400"/>
              <a:gd name="connsiteX99" fmla="*/ 4574150 w 4574150"/>
              <a:gd name="connsiteY99" fmla="*/ 1930400 h 1930400"/>
              <a:gd name="connsiteX100" fmla="*/ 4574150 w 4574150"/>
              <a:gd name="connsiteY100" fmla="*/ 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574150" h="1930400">
                <a:moveTo>
                  <a:pt x="4574150" y="0"/>
                </a:moveTo>
                <a:lnTo>
                  <a:pt x="0" y="0"/>
                </a:lnTo>
                <a:lnTo>
                  <a:pt x="0" y="65959"/>
                </a:lnTo>
                <a:lnTo>
                  <a:pt x="6653" y="62449"/>
                </a:lnTo>
                <a:cubicBezTo>
                  <a:pt x="11291" y="59891"/>
                  <a:pt x="16016" y="57684"/>
                  <a:pt x="21200" y="57150"/>
                </a:cubicBezTo>
                <a:cubicBezTo>
                  <a:pt x="83394" y="50748"/>
                  <a:pt x="146083" y="50800"/>
                  <a:pt x="208525" y="47625"/>
                </a:cubicBezTo>
                <a:cubicBezTo>
                  <a:pt x="219108" y="48683"/>
                  <a:pt x="229769" y="49141"/>
                  <a:pt x="240275" y="50800"/>
                </a:cubicBezTo>
                <a:cubicBezTo>
                  <a:pt x="249913" y="52322"/>
                  <a:pt x="259282" y="55236"/>
                  <a:pt x="268850" y="57150"/>
                </a:cubicBezTo>
                <a:lnTo>
                  <a:pt x="303775" y="63500"/>
                </a:lnTo>
                <a:cubicBezTo>
                  <a:pt x="313653" y="65296"/>
                  <a:pt x="322787" y="69965"/>
                  <a:pt x="332350" y="73025"/>
                </a:cubicBezTo>
                <a:cubicBezTo>
                  <a:pt x="349247" y="78432"/>
                  <a:pt x="366157" y="83802"/>
                  <a:pt x="383150" y="88900"/>
                </a:cubicBezTo>
                <a:cubicBezTo>
                  <a:pt x="387330" y="90154"/>
                  <a:pt x="391590" y="91128"/>
                  <a:pt x="395850" y="92075"/>
                </a:cubicBezTo>
                <a:cubicBezTo>
                  <a:pt x="401118" y="93246"/>
                  <a:pt x="406605" y="93543"/>
                  <a:pt x="411725" y="95250"/>
                </a:cubicBezTo>
                <a:cubicBezTo>
                  <a:pt x="416215" y="96747"/>
                  <a:pt x="420192" y="99483"/>
                  <a:pt x="424425" y="101600"/>
                </a:cubicBezTo>
                <a:cubicBezTo>
                  <a:pt x="433405" y="106090"/>
                  <a:pt x="443629" y="107521"/>
                  <a:pt x="453000" y="111125"/>
                </a:cubicBezTo>
                <a:cubicBezTo>
                  <a:pt x="477121" y="120402"/>
                  <a:pt x="455306" y="113865"/>
                  <a:pt x="475225" y="123825"/>
                </a:cubicBezTo>
                <a:cubicBezTo>
                  <a:pt x="478218" y="125322"/>
                  <a:pt x="481844" y="125340"/>
                  <a:pt x="484750" y="127000"/>
                </a:cubicBezTo>
                <a:cubicBezTo>
                  <a:pt x="489344" y="129625"/>
                  <a:pt x="492824" y="133955"/>
                  <a:pt x="497450" y="136525"/>
                </a:cubicBezTo>
                <a:cubicBezTo>
                  <a:pt x="502432" y="139293"/>
                  <a:pt x="508583" y="139714"/>
                  <a:pt x="513325" y="142875"/>
                </a:cubicBezTo>
                <a:cubicBezTo>
                  <a:pt x="518306" y="146196"/>
                  <a:pt x="521479" y="151679"/>
                  <a:pt x="526025" y="155575"/>
                </a:cubicBezTo>
                <a:cubicBezTo>
                  <a:pt x="528922" y="158058"/>
                  <a:pt x="532619" y="159482"/>
                  <a:pt x="535550" y="161925"/>
                </a:cubicBezTo>
                <a:cubicBezTo>
                  <a:pt x="538999" y="164800"/>
                  <a:pt x="541666" y="168528"/>
                  <a:pt x="545075" y="171450"/>
                </a:cubicBezTo>
                <a:cubicBezTo>
                  <a:pt x="578433" y="200042"/>
                  <a:pt x="537952" y="164094"/>
                  <a:pt x="570475" y="187325"/>
                </a:cubicBezTo>
                <a:cubicBezTo>
                  <a:pt x="577206" y="192133"/>
                  <a:pt x="585008" y="203227"/>
                  <a:pt x="589525" y="209550"/>
                </a:cubicBezTo>
                <a:cubicBezTo>
                  <a:pt x="591743" y="212655"/>
                  <a:pt x="593177" y="216377"/>
                  <a:pt x="595875" y="219075"/>
                </a:cubicBezTo>
                <a:cubicBezTo>
                  <a:pt x="610236" y="233436"/>
                  <a:pt x="602394" y="216407"/>
                  <a:pt x="608575" y="234950"/>
                </a:cubicBezTo>
                <a:cubicBezTo>
                  <a:pt x="612808" y="240242"/>
                  <a:pt x="617516" y="245186"/>
                  <a:pt x="621275" y="250825"/>
                </a:cubicBezTo>
                <a:cubicBezTo>
                  <a:pt x="635469" y="272117"/>
                  <a:pt x="618661" y="255425"/>
                  <a:pt x="637150" y="276225"/>
                </a:cubicBezTo>
                <a:cubicBezTo>
                  <a:pt x="642122" y="281818"/>
                  <a:pt x="648097" y="286468"/>
                  <a:pt x="653025" y="292100"/>
                </a:cubicBezTo>
                <a:cubicBezTo>
                  <a:pt x="655538" y="294972"/>
                  <a:pt x="656892" y="298728"/>
                  <a:pt x="659375" y="301625"/>
                </a:cubicBezTo>
                <a:cubicBezTo>
                  <a:pt x="692259" y="339989"/>
                  <a:pt x="653950" y="290159"/>
                  <a:pt x="681600" y="327025"/>
                </a:cubicBezTo>
                <a:cubicBezTo>
                  <a:pt x="687280" y="334598"/>
                  <a:pt x="689767" y="344115"/>
                  <a:pt x="694300" y="352425"/>
                </a:cubicBezTo>
                <a:cubicBezTo>
                  <a:pt x="696127" y="355775"/>
                  <a:pt x="698628" y="358714"/>
                  <a:pt x="700650" y="361950"/>
                </a:cubicBezTo>
                <a:cubicBezTo>
                  <a:pt x="703921" y="367183"/>
                  <a:pt x="706904" y="372592"/>
                  <a:pt x="710175" y="377825"/>
                </a:cubicBezTo>
                <a:cubicBezTo>
                  <a:pt x="712197" y="381061"/>
                  <a:pt x="715521" y="383669"/>
                  <a:pt x="716525" y="387350"/>
                </a:cubicBezTo>
                <a:cubicBezTo>
                  <a:pt x="718770" y="395582"/>
                  <a:pt x="718642" y="404283"/>
                  <a:pt x="719700" y="412750"/>
                </a:cubicBezTo>
                <a:cubicBezTo>
                  <a:pt x="719700" y="412750"/>
                  <a:pt x="733203" y="429137"/>
                  <a:pt x="738750" y="438150"/>
                </a:cubicBezTo>
                <a:cubicBezTo>
                  <a:pt x="741737" y="443004"/>
                  <a:pt x="742785" y="448817"/>
                  <a:pt x="745100" y="454025"/>
                </a:cubicBezTo>
                <a:cubicBezTo>
                  <a:pt x="753276" y="472420"/>
                  <a:pt x="753186" y="463618"/>
                  <a:pt x="754625" y="488950"/>
                </a:cubicBezTo>
                <a:cubicBezTo>
                  <a:pt x="759494" y="574641"/>
                  <a:pt x="763092" y="660400"/>
                  <a:pt x="767325" y="746125"/>
                </a:cubicBezTo>
                <a:cubicBezTo>
                  <a:pt x="762749" y="805616"/>
                  <a:pt x="766548" y="773811"/>
                  <a:pt x="754625" y="841375"/>
                </a:cubicBezTo>
                <a:cubicBezTo>
                  <a:pt x="752508" y="844550"/>
                  <a:pt x="749825" y="847413"/>
                  <a:pt x="748275" y="850900"/>
                </a:cubicBezTo>
                <a:cubicBezTo>
                  <a:pt x="741566" y="865994"/>
                  <a:pt x="741412" y="873026"/>
                  <a:pt x="738750" y="889000"/>
                </a:cubicBezTo>
                <a:lnTo>
                  <a:pt x="732400" y="904875"/>
                </a:lnTo>
                <a:cubicBezTo>
                  <a:pt x="728167" y="915458"/>
                  <a:pt x="724477" y="926276"/>
                  <a:pt x="719700" y="936625"/>
                </a:cubicBezTo>
                <a:cubicBezTo>
                  <a:pt x="711909" y="953505"/>
                  <a:pt x="714813" y="939193"/>
                  <a:pt x="703825" y="955675"/>
                </a:cubicBezTo>
                <a:cubicBezTo>
                  <a:pt x="701969" y="958460"/>
                  <a:pt x="701708" y="962025"/>
                  <a:pt x="700650" y="965200"/>
                </a:cubicBezTo>
                <a:cubicBezTo>
                  <a:pt x="697475" y="969433"/>
                  <a:pt x="694569" y="973882"/>
                  <a:pt x="691125" y="977900"/>
                </a:cubicBezTo>
                <a:cubicBezTo>
                  <a:pt x="688203" y="981309"/>
                  <a:pt x="684091" y="983689"/>
                  <a:pt x="681600" y="987425"/>
                </a:cubicBezTo>
                <a:cubicBezTo>
                  <a:pt x="679744" y="990210"/>
                  <a:pt x="679483" y="993775"/>
                  <a:pt x="678425" y="996950"/>
                </a:cubicBezTo>
                <a:cubicBezTo>
                  <a:pt x="675250" y="1000125"/>
                  <a:pt x="671822" y="1003066"/>
                  <a:pt x="668900" y="1006475"/>
                </a:cubicBezTo>
                <a:cubicBezTo>
                  <a:pt x="665456" y="1010493"/>
                  <a:pt x="663117" y="1015433"/>
                  <a:pt x="659375" y="1019175"/>
                </a:cubicBezTo>
                <a:cubicBezTo>
                  <a:pt x="655213" y="1023337"/>
                  <a:pt x="629959" y="1040103"/>
                  <a:pt x="627625" y="1041400"/>
                </a:cubicBezTo>
                <a:cubicBezTo>
                  <a:pt x="624699" y="1043025"/>
                  <a:pt x="621318" y="1043656"/>
                  <a:pt x="618100" y="1044575"/>
                </a:cubicBezTo>
                <a:cubicBezTo>
                  <a:pt x="581163" y="1055129"/>
                  <a:pt x="636248" y="1038451"/>
                  <a:pt x="586350" y="1050925"/>
                </a:cubicBezTo>
                <a:cubicBezTo>
                  <a:pt x="579856" y="1052548"/>
                  <a:pt x="573697" y="1055307"/>
                  <a:pt x="567300" y="1057275"/>
                </a:cubicBezTo>
                <a:cubicBezTo>
                  <a:pt x="520049" y="1071814"/>
                  <a:pt x="561857" y="1058031"/>
                  <a:pt x="535550" y="1066800"/>
                </a:cubicBezTo>
                <a:lnTo>
                  <a:pt x="516500" y="1073150"/>
                </a:lnTo>
                <a:cubicBezTo>
                  <a:pt x="510150" y="1075267"/>
                  <a:pt x="503437" y="1076507"/>
                  <a:pt x="497450" y="1079500"/>
                </a:cubicBezTo>
                <a:cubicBezTo>
                  <a:pt x="492717" y="1081867"/>
                  <a:pt x="489376" y="1086455"/>
                  <a:pt x="484750" y="1089025"/>
                </a:cubicBezTo>
                <a:cubicBezTo>
                  <a:pt x="479768" y="1091793"/>
                  <a:pt x="473434" y="1091955"/>
                  <a:pt x="468875" y="1095375"/>
                </a:cubicBezTo>
                <a:cubicBezTo>
                  <a:pt x="464642" y="1098550"/>
                  <a:pt x="463415" y="1104687"/>
                  <a:pt x="459350" y="1108075"/>
                </a:cubicBezTo>
                <a:cubicBezTo>
                  <a:pt x="436346" y="1127245"/>
                  <a:pt x="462922" y="1091604"/>
                  <a:pt x="443475" y="1120775"/>
                </a:cubicBezTo>
                <a:cubicBezTo>
                  <a:pt x="431497" y="1124768"/>
                  <a:pt x="425817" y="1125733"/>
                  <a:pt x="414900" y="1136650"/>
                </a:cubicBezTo>
                <a:cubicBezTo>
                  <a:pt x="412533" y="1139017"/>
                  <a:pt x="412783" y="1143000"/>
                  <a:pt x="411725" y="1146175"/>
                </a:cubicBezTo>
                <a:cubicBezTo>
                  <a:pt x="408550" y="1149350"/>
                  <a:pt x="405649" y="1152825"/>
                  <a:pt x="402200" y="1155700"/>
                </a:cubicBezTo>
                <a:cubicBezTo>
                  <a:pt x="399269" y="1158143"/>
                  <a:pt x="395059" y="1159070"/>
                  <a:pt x="392675" y="1162050"/>
                </a:cubicBezTo>
                <a:cubicBezTo>
                  <a:pt x="390584" y="1164663"/>
                  <a:pt x="390997" y="1168582"/>
                  <a:pt x="389500" y="1171575"/>
                </a:cubicBezTo>
                <a:cubicBezTo>
                  <a:pt x="387793" y="1174988"/>
                  <a:pt x="384653" y="1177593"/>
                  <a:pt x="383150" y="1181100"/>
                </a:cubicBezTo>
                <a:cubicBezTo>
                  <a:pt x="381431" y="1185111"/>
                  <a:pt x="381507" y="1189714"/>
                  <a:pt x="379975" y="1193800"/>
                </a:cubicBezTo>
                <a:cubicBezTo>
                  <a:pt x="378313" y="1198232"/>
                  <a:pt x="373954" y="1201778"/>
                  <a:pt x="373625" y="1206500"/>
                </a:cubicBezTo>
                <a:cubicBezTo>
                  <a:pt x="370751" y="1247688"/>
                  <a:pt x="371508" y="1289050"/>
                  <a:pt x="370450" y="1330325"/>
                </a:cubicBezTo>
                <a:cubicBezTo>
                  <a:pt x="371508" y="1352550"/>
                  <a:pt x="373625" y="1374750"/>
                  <a:pt x="373625" y="1397000"/>
                </a:cubicBezTo>
                <a:cubicBezTo>
                  <a:pt x="373625" y="1400347"/>
                  <a:pt x="373063" y="1404434"/>
                  <a:pt x="370450" y="1406525"/>
                </a:cubicBezTo>
                <a:cubicBezTo>
                  <a:pt x="367043" y="1409251"/>
                  <a:pt x="361983" y="1408642"/>
                  <a:pt x="357750" y="1409700"/>
                </a:cubicBezTo>
                <a:cubicBezTo>
                  <a:pt x="316183" y="1399308"/>
                  <a:pt x="373357" y="1415916"/>
                  <a:pt x="335525" y="1397000"/>
                </a:cubicBezTo>
                <a:cubicBezTo>
                  <a:pt x="330698" y="1394587"/>
                  <a:pt x="322234" y="1389087"/>
                  <a:pt x="319650" y="1393825"/>
                </a:cubicBezTo>
                <a:cubicBezTo>
                  <a:pt x="313547" y="1405013"/>
                  <a:pt x="317533" y="1419225"/>
                  <a:pt x="316475" y="1431925"/>
                </a:cubicBezTo>
                <a:cubicBezTo>
                  <a:pt x="317533" y="1437217"/>
                  <a:pt x="318341" y="1442565"/>
                  <a:pt x="319650" y="1447800"/>
                </a:cubicBezTo>
                <a:cubicBezTo>
                  <a:pt x="320462" y="1451047"/>
                  <a:pt x="322475" y="1453997"/>
                  <a:pt x="322825" y="1457325"/>
                </a:cubicBezTo>
                <a:cubicBezTo>
                  <a:pt x="324601" y="1474198"/>
                  <a:pt x="324942" y="1491192"/>
                  <a:pt x="326000" y="1508125"/>
                </a:cubicBezTo>
                <a:cubicBezTo>
                  <a:pt x="326000" y="1508125"/>
                  <a:pt x="322901" y="1521324"/>
                  <a:pt x="319650" y="1527175"/>
                </a:cubicBezTo>
                <a:cubicBezTo>
                  <a:pt x="302454" y="1558128"/>
                  <a:pt x="315670" y="1514518"/>
                  <a:pt x="306950" y="1549400"/>
                </a:cubicBezTo>
                <a:cubicBezTo>
                  <a:pt x="303775" y="1551517"/>
                  <a:pt x="300123" y="1553052"/>
                  <a:pt x="297425" y="1555750"/>
                </a:cubicBezTo>
                <a:cubicBezTo>
                  <a:pt x="289250" y="1563925"/>
                  <a:pt x="290172" y="1569792"/>
                  <a:pt x="287900" y="1581150"/>
                </a:cubicBezTo>
                <a:lnTo>
                  <a:pt x="268850" y="1600200"/>
                </a:lnTo>
                <a:cubicBezTo>
                  <a:pt x="266152" y="1602898"/>
                  <a:pt x="262500" y="1604433"/>
                  <a:pt x="259325" y="1606550"/>
                </a:cubicBezTo>
                <a:cubicBezTo>
                  <a:pt x="245782" y="1615578"/>
                  <a:pt x="241243" y="1619742"/>
                  <a:pt x="227575" y="1625600"/>
                </a:cubicBezTo>
                <a:cubicBezTo>
                  <a:pt x="224499" y="1626918"/>
                  <a:pt x="220417" y="1626408"/>
                  <a:pt x="218050" y="1628775"/>
                </a:cubicBezTo>
                <a:cubicBezTo>
                  <a:pt x="215683" y="1631142"/>
                  <a:pt x="215290" y="1634979"/>
                  <a:pt x="214875" y="1638300"/>
                </a:cubicBezTo>
                <a:cubicBezTo>
                  <a:pt x="213163" y="1651992"/>
                  <a:pt x="212758" y="1665817"/>
                  <a:pt x="211700" y="1679575"/>
                </a:cubicBezTo>
                <a:cubicBezTo>
                  <a:pt x="212758" y="1695450"/>
                  <a:pt x="214875" y="1711290"/>
                  <a:pt x="214875" y="1727200"/>
                </a:cubicBezTo>
                <a:cubicBezTo>
                  <a:pt x="214875" y="1737836"/>
                  <a:pt x="211700" y="1748314"/>
                  <a:pt x="211700" y="1758950"/>
                </a:cubicBezTo>
                <a:cubicBezTo>
                  <a:pt x="211700" y="1774860"/>
                  <a:pt x="213817" y="1790700"/>
                  <a:pt x="214875" y="1806575"/>
                </a:cubicBezTo>
                <a:cubicBezTo>
                  <a:pt x="214875" y="1806575"/>
                  <a:pt x="210448" y="1819214"/>
                  <a:pt x="208525" y="1825625"/>
                </a:cubicBezTo>
                <a:cubicBezTo>
                  <a:pt x="206982" y="1830769"/>
                  <a:pt x="202569" y="1849865"/>
                  <a:pt x="202175" y="1854200"/>
                </a:cubicBezTo>
                <a:cubicBezTo>
                  <a:pt x="200543" y="1872149"/>
                  <a:pt x="202713" y="1890539"/>
                  <a:pt x="199000" y="1908175"/>
                </a:cubicBezTo>
                <a:cubicBezTo>
                  <a:pt x="198214" y="1911909"/>
                  <a:pt x="190523" y="1910856"/>
                  <a:pt x="189475" y="1914525"/>
                </a:cubicBezTo>
                <a:cubicBezTo>
                  <a:pt x="187992" y="1919714"/>
                  <a:pt x="191592" y="1925638"/>
                  <a:pt x="192650" y="1930400"/>
                </a:cubicBezTo>
                <a:lnTo>
                  <a:pt x="4574150" y="1930400"/>
                </a:lnTo>
                <a:lnTo>
                  <a:pt x="4574150" y="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4883939" y="6357061"/>
            <a:ext cx="295" cy="4830"/>
          </a:xfrm>
          <a:custGeom>
            <a:avLst/>
            <a:gdLst>
              <a:gd name="connsiteX0" fmla="*/ 295 w 295"/>
              <a:gd name="connsiteY0" fmla="*/ 0 h 4830"/>
              <a:gd name="connsiteX1" fmla="*/ 6 w 295"/>
              <a:gd name="connsiteY1" fmla="*/ 2522 h 4830"/>
              <a:gd name="connsiteX2" fmla="*/ 159 w 295"/>
              <a:gd name="connsiteY2" fmla="*/ 4768 h 4830"/>
              <a:gd name="connsiteX3" fmla="*/ 295 w 295"/>
              <a:gd name="connsiteY3" fmla="*/ 0 h 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" h="4830">
                <a:moveTo>
                  <a:pt x="295" y="0"/>
                </a:moveTo>
                <a:lnTo>
                  <a:pt x="6" y="2522"/>
                </a:lnTo>
                <a:cubicBezTo>
                  <a:pt x="-25" y="4046"/>
                  <a:pt x="65" y="5105"/>
                  <a:pt x="159" y="4768"/>
                </a:cubicBezTo>
                <a:lnTo>
                  <a:pt x="295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03028" y="355964"/>
            <a:ext cx="228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夏至的特点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7434" y="1136734"/>
            <a:ext cx="104318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“天文专家称，夏至是太阳的转折点，这天过后它将走“回头路”。夏至过后，太阳直射点逐渐向南移动，北半球白昼开始逐渐变短。对于北回归线及其以北的地区，夏至日过后，正午太阳高度也开始逐日降低。民间有“吃过夏至面，一天短一线”的说法，我国唐代诗人韦应物的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夏至避暑北池</a:t>
            </a: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也曾写到“昼晷已云极，宵漏自此长”。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77" y="3609660"/>
            <a:ext cx="3682150" cy="2963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aljubb2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2065</Words>
  <Application>WPS 演示</Application>
  <PresentationFormat>自定义</PresentationFormat>
  <Paragraphs>130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义启小魏楷</vt:lpstr>
      <vt:lpstr>楷体_GB2312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夏至PPT</dc:title>
  <dc:creator>第一PPT</dc:creator>
  <cp:keywords>www.1ppt.com</cp:keywords>
  <dc:description>www.1ppt.com</dc:description>
  <cp:lastModifiedBy>铭</cp:lastModifiedBy>
  <cp:revision>58</cp:revision>
  <dcterms:created xsi:type="dcterms:W3CDTF">2019-06-06T11:16:00Z</dcterms:created>
  <dcterms:modified xsi:type="dcterms:W3CDTF">2022-02-24T01:00:20Z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9974A787ED49466B916C95B1AC12523D</vt:lpwstr>
  </property>
  <property fmtid="{D5CDD505-2E9C-101B-9397-08002B2CF9AE}" pid="3" name="KSOProductBuildVer">
    <vt:lpwstr>2052-11.1.0.11194</vt:lpwstr>
  </property>
</Properties>
</file>