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25" r:id="rId3"/>
    <p:sldId id="287" r:id="rId4"/>
    <p:sldId id="263" r:id="rId5"/>
    <p:sldId id="326" r:id="rId6"/>
    <p:sldId id="327" r:id="rId7"/>
    <p:sldId id="267" r:id="rId8"/>
    <p:sldId id="269" r:id="rId9"/>
    <p:sldId id="270" r:id="rId10"/>
    <p:sldId id="271" r:id="rId11"/>
    <p:sldId id="264" r:id="rId12"/>
    <p:sldId id="272" r:id="rId13"/>
    <p:sldId id="310" r:id="rId14"/>
    <p:sldId id="273" r:id="rId15"/>
    <p:sldId id="274" r:id="rId16"/>
    <p:sldId id="313" r:id="rId17"/>
    <p:sldId id="276" r:id="rId18"/>
    <p:sldId id="319" r:id="rId19"/>
    <p:sldId id="265" r:id="rId20"/>
    <p:sldId id="288" r:id="rId21"/>
    <p:sldId id="324" r:id="rId22"/>
    <p:sldId id="279" r:id="rId23"/>
    <p:sldId id="289" r:id="rId24"/>
    <p:sldId id="280" r:id="rId25"/>
    <p:sldId id="266" r:id="rId26"/>
    <p:sldId id="282" r:id="rId27"/>
    <p:sldId id="283" r:id="rId28"/>
    <p:sldId id="329" r:id="rId29"/>
    <p:sldId id="284" r:id="rId30"/>
    <p:sldId id="285" r:id="rId31"/>
    <p:sldId id="314" r:id="rId32"/>
    <p:sldId id="32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D08B967D-BA03-4D2E-825D-92A337A34632}">
          <p14:sldIdLst>
            <p14:sldId id="325"/>
            <p14:sldId id="287"/>
          </p14:sldIdLst>
        </p14:section>
        <p14:section name="01" id="{01E5BE3F-5373-4FE0-A3FC-85457DE9455B}">
          <p14:sldIdLst>
            <p14:sldId id="263"/>
            <p14:sldId id="326"/>
            <p14:sldId id="327"/>
            <p14:sldId id="267"/>
            <p14:sldId id="269"/>
            <p14:sldId id="270"/>
            <p14:sldId id="271"/>
          </p14:sldIdLst>
        </p14:section>
        <p14:section name="02" id="{1D3AB72A-D5D0-4085-96EC-A9E9E62675CC}">
          <p14:sldIdLst>
            <p14:sldId id="264"/>
            <p14:sldId id="272"/>
            <p14:sldId id="310"/>
            <p14:sldId id="273"/>
            <p14:sldId id="274"/>
            <p14:sldId id="313"/>
            <p14:sldId id="276"/>
            <p14:sldId id="319"/>
          </p14:sldIdLst>
        </p14:section>
        <p14:section name="03" id="{85726B9A-E97F-47D3-8402-91C2A292A7D1}">
          <p14:sldIdLst>
            <p14:sldId id="265"/>
            <p14:sldId id="288"/>
            <p14:sldId id="324"/>
            <p14:sldId id="279"/>
            <p14:sldId id="289"/>
            <p14:sldId id="280"/>
          </p14:sldIdLst>
        </p14:section>
        <p14:section name="04" id="{006FB3E7-109F-4B5A-901D-FEA10BACC113}">
          <p14:sldIdLst>
            <p14:sldId id="266"/>
            <p14:sldId id="282"/>
            <p14:sldId id="283"/>
            <p14:sldId id="329"/>
            <p14:sldId id="284"/>
            <p14:sldId id="285"/>
            <p14:sldId id="314"/>
          </p14:sldIdLst>
        </p14:section>
        <p14:section name="无标题节" id="{408B2906-47ED-42DE-8357-F2C9DA744697}">
          <p14:sldIdLst>
            <p14:sldId id="32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B96"/>
    <a:srgbClr val="FF1449"/>
    <a:srgbClr val="6C4188"/>
    <a:srgbClr val="6342C6"/>
    <a:srgbClr val="0068DD"/>
    <a:srgbClr val="FF873A"/>
    <a:srgbClr val="FB4616"/>
    <a:srgbClr val="FFFFFF"/>
    <a:srgbClr val="F7F7FA"/>
    <a:srgbClr val="EBF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4" autoAdjust="0"/>
    <p:restoredTop sz="94660"/>
  </p:normalViewPr>
  <p:slideViewPr>
    <p:cSldViewPr snapToGrid="0">
      <p:cViewPr varScale="1">
        <p:scale>
          <a:sx n="92" d="100"/>
          <a:sy n="92" d="100"/>
        </p:scale>
        <p:origin x="114" y="64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23</c:v>
                </c:pt>
                <c:pt idx="1">
                  <c:v>32</c:v>
                </c:pt>
                <c:pt idx="2">
                  <c:v>28</c:v>
                </c:pt>
                <c:pt idx="3">
                  <c:v>12</c:v>
                </c:pt>
              </c:numCache>
            </c:numRef>
          </c:val>
        </c:ser>
        <c:dLbls>
          <c:showLegendKey val="0"/>
          <c:showVal val="1"/>
          <c:showCatName val="0"/>
          <c:showSerName val="0"/>
          <c:showPercent val="0"/>
          <c:showBubbleSize val="0"/>
        </c:dLbls>
        <c:axId val="480052656"/>
        <c:axId val="480248160"/>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600" b="0" i="0" u="none" strike="noStrike" kern="1200" baseline="0">
                    <a:solidFill>
                      <a:schemeClr val="tx2">
                        <a:lumMod val="20000"/>
                        <a:lumOff val="80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23</c:v>
                </c:pt>
                <c:pt idx="1">
                  <c:v>32</c:v>
                </c:pt>
                <c:pt idx="2">
                  <c:v>28</c:v>
                </c:pt>
                <c:pt idx="3">
                  <c:v>12</c:v>
                </c:pt>
              </c:numCache>
            </c:numRef>
          </c:val>
          <c:smooth val="0"/>
        </c:ser>
        <c:dLbls>
          <c:showLegendKey val="0"/>
          <c:showVal val="1"/>
          <c:showCatName val="0"/>
          <c:showSerName val="0"/>
          <c:showPercent val="0"/>
          <c:showBubbleSize val="0"/>
        </c:dLbls>
        <c:marker val="0"/>
        <c:smooth val="0"/>
        <c:axId val="480052656"/>
        <c:axId val="480248160"/>
      </c:lineChart>
      <c:catAx>
        <c:axId val="480052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480248160"/>
        <c:crosses val="autoZero"/>
        <c:auto val="1"/>
        <c:lblAlgn val="ctr"/>
        <c:lblOffset val="100"/>
        <c:noMultiLvlLbl val="0"/>
      </c:catAx>
      <c:valAx>
        <c:axId val="480248160"/>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480052656"/>
        <c:crosses val="autoZero"/>
        <c:crossBetween val="between"/>
      </c:valAx>
      <c:spPr>
        <a:noFill/>
        <a:ln>
          <a:noFill/>
        </a:ln>
        <a:effectLst/>
      </c:spPr>
    </c:plotArea>
    <c:plotVisOnly val="1"/>
    <c:dispBlanksAs val="zero"/>
    <c:showDLblsOverMax val="0"/>
  </c:chart>
  <c:spPr>
    <a:noFill/>
    <a:ln>
      <a:noFill/>
    </a:ln>
    <a:effectLst/>
  </c:spPr>
  <c:txPr>
    <a:bodyPr/>
    <a:lstStyle/>
    <a:p>
      <a:pPr>
        <a:defRPr lang="zh-CN" sz="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35</c:v>
                </c:pt>
                <c:pt idx="1">
                  <c:v>55</c:v>
                </c:pt>
                <c:pt idx="2">
                  <c:v>45</c:v>
                </c:pt>
                <c:pt idx="3">
                  <c:v>70</c:v>
                </c:pt>
              </c:numCache>
            </c:numRef>
          </c:val>
        </c:ser>
        <c:dLbls>
          <c:showLegendKey val="0"/>
          <c:showVal val="1"/>
          <c:showCatName val="0"/>
          <c:showSerName val="0"/>
          <c:showPercent val="0"/>
          <c:showBubbleSize val="0"/>
        </c:dLbls>
        <c:axId val="479966224"/>
        <c:axId val="131125984"/>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600" b="0" i="0" u="none" strike="noStrike" kern="1200" baseline="0">
                    <a:solidFill>
                      <a:schemeClr val="tx2">
                        <a:lumMod val="20000"/>
                        <a:lumOff val="80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35</c:v>
                </c:pt>
                <c:pt idx="1">
                  <c:v>55</c:v>
                </c:pt>
                <c:pt idx="2">
                  <c:v>45</c:v>
                </c:pt>
                <c:pt idx="3">
                  <c:v>70</c:v>
                </c:pt>
              </c:numCache>
            </c:numRef>
          </c:val>
          <c:smooth val="0"/>
        </c:ser>
        <c:dLbls>
          <c:showLegendKey val="0"/>
          <c:showVal val="1"/>
          <c:showCatName val="0"/>
          <c:showSerName val="0"/>
          <c:showPercent val="0"/>
          <c:showBubbleSize val="0"/>
        </c:dLbls>
        <c:marker val="0"/>
        <c:smooth val="0"/>
        <c:axId val="479966224"/>
        <c:axId val="131125984"/>
      </c:lineChart>
      <c:catAx>
        <c:axId val="4799662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131125984"/>
        <c:crosses val="autoZero"/>
        <c:auto val="1"/>
        <c:lblAlgn val="ctr"/>
        <c:lblOffset val="100"/>
        <c:noMultiLvlLbl val="0"/>
      </c:catAx>
      <c:valAx>
        <c:axId val="131125984"/>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479966224"/>
        <c:crosses val="autoZero"/>
        <c:crossBetween val="between"/>
      </c:valAx>
      <c:spPr>
        <a:noFill/>
        <a:ln>
          <a:noFill/>
        </a:ln>
        <a:effectLst/>
      </c:spPr>
    </c:plotArea>
    <c:plotVisOnly val="1"/>
    <c:dispBlanksAs val="zero"/>
    <c:showDLblsOverMax val="0"/>
  </c:chart>
  <c:spPr>
    <a:noFill/>
    <a:ln>
      <a:noFill/>
    </a:ln>
    <a:effectLst/>
  </c:spPr>
  <c:txPr>
    <a:bodyPr/>
    <a:lstStyle/>
    <a:p>
      <a:pPr>
        <a:defRPr lang="zh-CN" sz="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44</c:v>
                </c:pt>
                <c:pt idx="1">
                  <c:v>32</c:v>
                </c:pt>
                <c:pt idx="2">
                  <c:v>50</c:v>
                </c:pt>
                <c:pt idx="3">
                  <c:v>29</c:v>
                </c:pt>
              </c:numCache>
            </c:numRef>
          </c:val>
        </c:ser>
        <c:dLbls>
          <c:showLegendKey val="0"/>
          <c:showVal val="1"/>
          <c:showCatName val="0"/>
          <c:showSerName val="0"/>
          <c:showPercent val="0"/>
          <c:showBubbleSize val="0"/>
        </c:dLbls>
        <c:axId val="1187726112"/>
        <c:axId val="1187728288"/>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600" b="0" i="0" u="none" strike="noStrike" kern="1200" baseline="0">
                    <a:solidFill>
                      <a:schemeClr val="tx2">
                        <a:lumMod val="20000"/>
                        <a:lumOff val="80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44</c:v>
                </c:pt>
                <c:pt idx="1">
                  <c:v>32</c:v>
                </c:pt>
                <c:pt idx="2">
                  <c:v>50</c:v>
                </c:pt>
                <c:pt idx="3">
                  <c:v>29</c:v>
                </c:pt>
              </c:numCache>
            </c:numRef>
          </c:val>
          <c:smooth val="0"/>
        </c:ser>
        <c:dLbls>
          <c:showLegendKey val="0"/>
          <c:showVal val="1"/>
          <c:showCatName val="0"/>
          <c:showSerName val="0"/>
          <c:showPercent val="0"/>
          <c:showBubbleSize val="0"/>
        </c:dLbls>
        <c:marker val="0"/>
        <c:smooth val="0"/>
        <c:axId val="1187726112"/>
        <c:axId val="1187728288"/>
      </c:lineChart>
      <c:catAx>
        <c:axId val="11877261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1187728288"/>
        <c:crosses val="autoZero"/>
        <c:auto val="1"/>
        <c:lblAlgn val="ctr"/>
        <c:lblOffset val="100"/>
        <c:noMultiLvlLbl val="0"/>
      </c:catAx>
      <c:valAx>
        <c:axId val="1187728288"/>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1187726112"/>
        <c:crosses val="autoZero"/>
        <c:crossBetween val="between"/>
      </c:valAx>
      <c:spPr>
        <a:noFill/>
        <a:ln>
          <a:noFill/>
        </a:ln>
        <a:effectLst/>
      </c:spPr>
    </c:plotArea>
    <c:plotVisOnly val="1"/>
    <c:dispBlanksAs val="zero"/>
    <c:showDLblsOverMax val="0"/>
  </c:chart>
  <c:spPr>
    <a:noFill/>
    <a:ln>
      <a:noFill/>
    </a:ln>
    <a:effectLst/>
  </c:spPr>
  <c:txPr>
    <a:bodyPr/>
    <a:lstStyle/>
    <a:p>
      <a:pPr>
        <a:defRPr lang="zh-CN" sz="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40</c:v>
                </c:pt>
                <c:pt idx="1">
                  <c:v>23</c:v>
                </c:pt>
                <c:pt idx="2">
                  <c:v>28</c:v>
                </c:pt>
                <c:pt idx="3">
                  <c:v>45</c:v>
                </c:pt>
              </c:numCache>
            </c:numRef>
          </c:val>
        </c:ser>
        <c:dLbls>
          <c:showLegendKey val="0"/>
          <c:showVal val="1"/>
          <c:showCatName val="0"/>
          <c:showSerName val="0"/>
          <c:showPercent val="0"/>
          <c:showBubbleSize val="0"/>
        </c:dLbls>
        <c:axId val="1187726656"/>
        <c:axId val="1187736448"/>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600" b="0" i="0" u="none" strike="noStrike" kern="1200" baseline="0">
                    <a:solidFill>
                      <a:schemeClr val="tx2">
                        <a:lumMod val="20000"/>
                        <a:lumOff val="80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40</c:v>
                </c:pt>
                <c:pt idx="1">
                  <c:v>23</c:v>
                </c:pt>
                <c:pt idx="2">
                  <c:v>28</c:v>
                </c:pt>
                <c:pt idx="3">
                  <c:v>45</c:v>
                </c:pt>
              </c:numCache>
            </c:numRef>
          </c:val>
          <c:smooth val="0"/>
        </c:ser>
        <c:dLbls>
          <c:showLegendKey val="0"/>
          <c:showVal val="1"/>
          <c:showCatName val="0"/>
          <c:showSerName val="0"/>
          <c:showPercent val="0"/>
          <c:showBubbleSize val="0"/>
        </c:dLbls>
        <c:marker val="0"/>
        <c:smooth val="0"/>
        <c:axId val="1187726656"/>
        <c:axId val="1187736448"/>
      </c:lineChart>
      <c:catAx>
        <c:axId val="1187726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1187736448"/>
        <c:crosses val="autoZero"/>
        <c:auto val="1"/>
        <c:lblAlgn val="ctr"/>
        <c:lblOffset val="100"/>
        <c:noMultiLvlLbl val="0"/>
      </c:catAx>
      <c:valAx>
        <c:axId val="1187736448"/>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p>
        </c:txPr>
        <c:crossAx val="1187726656"/>
        <c:crosses val="autoZero"/>
        <c:crossBetween val="between"/>
      </c:valAx>
      <c:spPr>
        <a:noFill/>
        <a:ln>
          <a:noFill/>
        </a:ln>
        <a:effectLst/>
      </c:spPr>
    </c:plotArea>
    <c:plotVisOnly val="1"/>
    <c:dispBlanksAs val="zero"/>
    <c:showDLblsOverMax val="0"/>
  </c:chart>
  <c:spPr>
    <a:noFill/>
    <a:ln>
      <a:noFill/>
    </a:ln>
    <a:effectLst/>
  </c:spPr>
  <c:txPr>
    <a:bodyPr/>
    <a:lstStyle/>
    <a:p>
      <a:pPr>
        <a:defRPr lang="zh-CN" sz="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c:spPr>
    </c:floor>
    <c:sideWall>
      <c:thickness val="0"/>
      <c:spPr>
        <a:noFill/>
        <a:ln>
          <a:noFill/>
        </a:ln>
        <a:effectLst/>
      </c:spPr>
    </c:sideWall>
    <c:backWall>
      <c:thickness val="0"/>
      <c:spPr>
        <a:noFill/>
        <a:ln>
          <a:noFill/>
        </a:ln>
        <a:effectLst/>
      </c:spPr>
    </c:backWall>
    <c:plotArea>
      <c:layout/>
      <c:pie3DChart>
        <c:varyColors val="1"/>
        <c:ser>
          <c:idx val="0"/>
          <c:order val="0"/>
          <c:tx>
            <c:strRef>
              <c:f>Sheet1!$B$1</c:f>
              <c:strCache>
                <c:ptCount val="1"/>
                <c:pt idx="0">
                  <c:v>销售额</c:v>
                </c:pt>
              </c:strCache>
            </c:strRef>
          </c:tx>
          <c:spPr>
            <a:ln w="6350">
              <a:noFill/>
            </a:ln>
          </c:spPr>
          <c:explosion val="0"/>
          <c:dPt>
            <c:idx val="0"/>
            <c:bubble3D val="0"/>
            <c:explosion val="3"/>
            <c:spPr>
              <a:solidFill>
                <a:schemeClr val="accent2">
                  <a:lumMod val="40000"/>
                  <a:lumOff val="60000"/>
                  <a:alpha val="64000"/>
                </a:schemeClr>
              </a:solidFill>
              <a:ln w="6350">
                <a:noFill/>
              </a:ln>
              <a:effectLst/>
              <a:scene3d>
                <a:camera prst="orthographicFront"/>
                <a:lightRig rig="threePt" dir="t"/>
              </a:scene3d>
              <a:sp3d/>
            </c:spPr>
          </c:dPt>
          <c:dPt>
            <c:idx val="1"/>
            <c:bubble3D val="0"/>
            <c:explosion val="16"/>
            <c:spPr>
              <a:gradFill>
                <a:gsLst>
                  <a:gs pos="0">
                    <a:schemeClr val="accent2">
                      <a:lumMod val="60000"/>
                      <a:lumOff val="40000"/>
                      <a:alpha val="81000"/>
                    </a:schemeClr>
                  </a:gs>
                  <a:gs pos="99000">
                    <a:schemeClr val="accent2">
                      <a:lumMod val="75000"/>
                      <a:alpha val="81000"/>
                    </a:schemeClr>
                  </a:gs>
                </a:gsLst>
                <a:lin ang="5400000" scaled="1"/>
              </a:gradFill>
              <a:ln w="6350">
                <a:noFill/>
              </a:ln>
              <a:effectLst/>
              <a:scene3d>
                <a:camera prst="orthographicFront"/>
                <a:lightRig rig="threePt" dir="t"/>
              </a:scene3d>
              <a:sp3d/>
            </c:spPr>
          </c:dPt>
          <c:dPt>
            <c:idx val="2"/>
            <c:bubble3D val="0"/>
            <c:explosion val="7"/>
            <c:spPr>
              <a:solidFill>
                <a:schemeClr val="accent1">
                  <a:alpha val="86000"/>
                </a:schemeClr>
              </a:solidFill>
              <a:ln w="6350">
                <a:noFill/>
              </a:ln>
              <a:effectLst/>
              <a:scene3d>
                <a:camera prst="orthographicFront"/>
                <a:lightRig rig="threePt" dir="t"/>
              </a:scene3d>
              <a:sp3d/>
            </c:spPr>
          </c:dPt>
          <c:dPt>
            <c:idx val="3"/>
            <c:bubble3D val="0"/>
            <c:explosion val="34"/>
            <c:spPr>
              <a:solidFill>
                <a:schemeClr val="accent3">
                  <a:alpha val="42000"/>
                </a:schemeClr>
              </a:solidFill>
              <a:ln w="6350">
                <a:noFill/>
              </a:ln>
              <a:effectLst/>
              <a:scene3d>
                <a:camera prst="orthographicFront"/>
                <a:lightRig rig="threePt" dir="t"/>
              </a:scene3d>
              <a:sp3d/>
            </c:spPr>
          </c:dPt>
          <c:dLbls>
            <c:dLbl>
              <c:idx val="0"/>
              <c:layout>
                <c:manualLayout>
                  <c:x val="0.053727121169791"/>
                  <c:y val="-0.0801762934080317"/>
                </c:manualLayout>
              </c:layout>
              <c:numFmt formatCode="General" sourceLinked="1"/>
              <c:spPr>
                <a:noFill/>
                <a:ln>
                  <a:noFill/>
                </a:ln>
                <a:effectLst/>
              </c:spPr>
              <c:txPr>
                <a:bodyPr rot="0" spcFirstLastPara="1" vertOverflow="ellipsis" vert="horz" wrap="square" lIns="38100" tIns="19050" rIns="38100" bIns="19050" anchor="ctr" anchorCtr="1">
                  <a:noAutofit/>
                </a:bodyPr>
                <a:lstStyle/>
                <a:p>
                  <a:pPr>
                    <a:defRPr lang="zh-CN" sz="1000" b="0" i="0" u="none" strike="noStrike" kern="1200" baseline="0">
                      <a:solidFill>
                        <a:schemeClr val="accent1"/>
                      </a:solidFill>
                      <a:latin typeface="+mn-lt"/>
                      <a:ea typeface="+mn-ea"/>
                      <a:cs typeface="+mn-cs"/>
                    </a:defRPr>
                  </a:pPr>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96450863801495"/>
                      <c:h val="0.156437715373689"/>
                    </c:manualLayout>
                  </c15:layout>
                </c:ext>
              </c:extLst>
            </c:dLbl>
            <c:dLbl>
              <c:idx val="1"/>
              <c:layout>
                <c:manualLayout>
                  <c:x val="0.0763045062634095"/>
                  <c:y val="-0.0450643624533262"/>
                </c:manualLayout>
              </c:layout>
              <c:dLblPos val="bestFit"/>
              <c:showLegendKey val="0"/>
              <c:showVal val="1"/>
              <c:showCatName val="1"/>
              <c:showSerName val="0"/>
              <c:showPercent val="0"/>
              <c:showBubbleSize val="0"/>
              <c:separator> </c:separator>
              <c:extLst>
                <c:ext xmlns:c15="http://schemas.microsoft.com/office/drawing/2012/chart" uri="{CE6537A1-D6FC-4f65-9D91-7224C49458BB}">
                  <c15:layout/>
                </c:ext>
              </c:extLst>
            </c:dLbl>
            <c:dLbl>
              <c:idx val="2"/>
              <c:layout>
                <c:manualLayout>
                  <c:x val="-0.00319207737369873"/>
                  <c:y val="0.109442276556292"/>
                </c:manualLayout>
              </c:layout>
              <c:numFmt formatCode="General" sourceLinked="1"/>
              <c:spPr>
                <a:noFill/>
                <a:ln>
                  <a:noFill/>
                </a:ln>
                <a:effectLst/>
              </c:spPr>
              <c:txPr>
                <a:bodyPr rot="0" spcFirstLastPara="1" vertOverflow="ellipsis" vert="horz" wrap="square" lIns="38100" tIns="19050" rIns="38100" bIns="19050" anchor="ctr" anchorCtr="1">
                  <a:noAutofit/>
                </a:bodyPr>
                <a:lstStyle/>
                <a:p>
                  <a:pPr>
                    <a:defRPr lang="zh-CN" sz="1000" b="0" i="0" u="none" strike="noStrike" kern="1200" baseline="0">
                      <a:solidFill>
                        <a:schemeClr val="accent1"/>
                      </a:solidFill>
                      <a:latin typeface="+mn-lt"/>
                      <a:ea typeface="+mn-ea"/>
                      <a:cs typeface="+mn-cs"/>
                    </a:defRPr>
                  </a:pPr>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84212655531234"/>
                      <c:h val="0.0910943898163665"/>
                    </c:manualLayout>
                  </c15:layout>
                </c:ext>
              </c:extLst>
            </c:dLbl>
            <c:dLbl>
              <c:idx val="3"/>
              <c:layout>
                <c:manualLayout>
                  <c:x val="-0.0777676120768527"/>
                  <c:y val="-0.00643776606476089"/>
                </c:manualLayout>
              </c:layout>
              <c:dLblPos val="bestFit"/>
              <c:showLegendKey val="0"/>
              <c:showVal val="1"/>
              <c:showCatName val="1"/>
              <c:showSerName val="0"/>
              <c:showPercent val="0"/>
              <c:showBubbleSize val="0"/>
              <c:separator> </c:separator>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accent1"/>
                    </a:solidFill>
                    <a:latin typeface="+mn-lt"/>
                    <a:ea typeface="+mn-ea"/>
                    <a:cs typeface="+mn-cs"/>
                  </a:defRPr>
                </a:pPr>
              </a:p>
            </c:txPr>
            <c:dLblPos val="outEnd"/>
            <c:showLegendKey val="0"/>
            <c:showVal val="1"/>
            <c:showCatName val="1"/>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产品A</c:v>
                </c:pt>
                <c:pt idx="1">
                  <c:v>产品B</c:v>
                </c:pt>
                <c:pt idx="2">
                  <c:v>产品C</c:v>
                </c:pt>
                <c:pt idx="3">
                  <c:v>产品D</c:v>
                </c:pt>
              </c:strCache>
            </c:strRef>
          </c:cat>
          <c:val>
            <c:numRef>
              <c:f>Sheet1!$B$2:$B$5</c:f>
              <c:numCache>
                <c:formatCode>General</c:formatCode>
                <c:ptCount val="4"/>
                <c:pt idx="0">
                  <c:v>22</c:v>
                </c:pt>
                <c:pt idx="1">
                  <c:v>35</c:v>
                </c:pt>
                <c:pt idx="2">
                  <c:v>31</c:v>
                </c:pt>
                <c:pt idx="3">
                  <c:v>12</c:v>
                </c:pt>
              </c:numCache>
            </c:numRef>
          </c:val>
        </c:ser>
        <c:dLbls>
          <c:showLegendKey val="0"/>
          <c:showVal val="0"/>
          <c:showCatName val="0"/>
          <c:showSerName val="0"/>
          <c:showPercent val="0"/>
          <c:showBubbleSize val="0"/>
        </c:dLbls>
      </c:pie3D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C20A0D-465C-47B4-AD67-3FADEE009C8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FB6F33-9661-4085-982A-FAE1564501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33.wdp"/><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hdphoto" Target="../media/image40.wdp"/><Relationship Id="rId5" Type="http://schemas.openxmlformats.org/officeDocument/2006/relationships/image" Target="../media/image39.png"/><Relationship Id="rId4" Type="http://schemas.microsoft.com/office/2007/relationships/hdphoto" Target="../media/image38.wdp"/><Relationship Id="rId3" Type="http://schemas.openxmlformats.org/officeDocument/2006/relationships/image" Target="../media/image37.png"/><Relationship Id="rId2" Type="http://schemas.microsoft.com/office/2007/relationships/hdphoto" Target="../media/image36.wdp"/><Relationship Id="rId1"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4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6.jpeg"/><Relationship Id="rId4" Type="http://schemas.microsoft.com/office/2007/relationships/hdphoto" Target="../media/image45.wdp"/><Relationship Id="rId3" Type="http://schemas.openxmlformats.org/officeDocument/2006/relationships/image" Target="../media/image44.png"/><Relationship Id="rId2" Type="http://schemas.microsoft.com/office/2007/relationships/hdphoto" Target="../media/image43.wdp"/><Relationship Id="rId1" Type="http://schemas.openxmlformats.org/officeDocument/2006/relationships/image" Target="../media/image4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6.wdp"/><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a:gsLst>
              <a:gs pos="8000">
                <a:srgbClr val="FBFBFB"/>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p:cNvSpPr/>
          <p:nvPr/>
        </p:nvSpPr>
        <p:spPr>
          <a:xfrm rot="796691">
            <a:off x="-348741" y="4905402"/>
            <a:ext cx="7313571" cy="2696226"/>
          </a:xfrm>
          <a:custGeom>
            <a:avLst/>
            <a:gdLst>
              <a:gd name="connsiteX0" fmla="*/ 0 w 7313571"/>
              <a:gd name="connsiteY0" fmla="*/ 255361 h 2696226"/>
              <a:gd name="connsiteX1" fmla="*/ 226775 w 7313571"/>
              <a:gd name="connsiteY1" fmla="*/ 206592 h 2696226"/>
              <a:gd name="connsiteX2" fmla="*/ 2518958 w 7313571"/>
              <a:gd name="connsiteY2" fmla="*/ 0 h 2696226"/>
              <a:gd name="connsiteX3" fmla="*/ 7063034 w 7313571"/>
              <a:gd name="connsiteY3" fmla="*/ 956676 h 2696226"/>
              <a:gd name="connsiteX4" fmla="*/ 7313571 w 7313571"/>
              <a:gd name="connsiteY4" fmla="*/ 1106244 h 2696226"/>
              <a:gd name="connsiteX5" fmla="*/ 576015 w 7313571"/>
              <a:gd name="connsiteY5" fmla="*/ 2696226 h 269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13571" h="2696226">
                <a:moveTo>
                  <a:pt x="0" y="255361"/>
                </a:moveTo>
                <a:lnTo>
                  <a:pt x="226775" y="206592"/>
                </a:lnTo>
                <a:cubicBezTo>
                  <a:pt x="931300" y="73562"/>
                  <a:pt x="1705886" y="0"/>
                  <a:pt x="2518958" y="0"/>
                </a:cubicBezTo>
                <a:cubicBezTo>
                  <a:pt x="4348370" y="0"/>
                  <a:pt x="5982944" y="372410"/>
                  <a:pt x="7063034" y="956676"/>
                </a:cubicBezTo>
                <a:lnTo>
                  <a:pt x="7313571" y="1106244"/>
                </a:lnTo>
                <a:lnTo>
                  <a:pt x="576015" y="2696226"/>
                </a:lnTo>
                <a:close/>
              </a:path>
            </a:pathLst>
          </a:custGeom>
          <a:gradFill>
            <a:gsLst>
              <a:gs pos="0">
                <a:schemeClr val="accent1">
                  <a:lumMod val="40000"/>
                  <a:lumOff val="60000"/>
                </a:schemeClr>
              </a:gs>
              <a:gs pos="57000">
                <a:schemeClr val="accent1">
                  <a:lumMod val="20000"/>
                  <a:lumOff val="80000"/>
                  <a:alpha val="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p:cNvSpPr txBox="1"/>
          <p:nvPr/>
        </p:nvSpPr>
        <p:spPr>
          <a:xfrm>
            <a:off x="1011419" y="2388671"/>
            <a:ext cx="2294391" cy="307777"/>
          </a:xfrm>
          <a:prstGeom prst="rect">
            <a:avLst/>
          </a:prstGeom>
          <a:noFill/>
        </p:spPr>
        <p:txBody>
          <a:bodyPr wrap="square">
            <a:spAutoFit/>
          </a:bodyPr>
          <a:lstStyle>
            <a:defPPr>
              <a:defRPr lang="zh-CN"/>
            </a:defPPr>
            <a:lvl1pPr algn="dist">
              <a:defRPr sz="1400">
                <a:solidFill>
                  <a:schemeClr val="tx2">
                    <a:lumMod val="40000"/>
                    <a:lumOff val="60000"/>
                    <a:alpha val="41000"/>
                  </a:schemeClr>
                </a:solidFill>
              </a:defRPr>
            </a:lvl1pPr>
          </a:lstStyle>
          <a:p>
            <a:r>
              <a:rPr lang="en-US" altLang="zh-CN" dirty="0">
                <a:gradFill flip="none" rotWithShape="1">
                  <a:gsLst>
                    <a:gs pos="0">
                      <a:schemeClr val="bg1">
                        <a:lumMod val="75000"/>
                        <a:alpha val="77000"/>
                      </a:schemeClr>
                    </a:gs>
                    <a:gs pos="100000">
                      <a:schemeClr val="bg1">
                        <a:lumMod val="75000"/>
                        <a:alpha val="38000"/>
                      </a:schemeClr>
                    </a:gs>
                  </a:gsLst>
                  <a:lin ang="0" scaled="1"/>
                  <a:tileRect/>
                </a:gradFill>
              </a:rPr>
              <a:t>YEAR-END</a:t>
            </a:r>
            <a:endParaRPr lang="en-US" altLang="zh-CN" dirty="0">
              <a:gradFill flip="none" rotWithShape="1">
                <a:gsLst>
                  <a:gs pos="0">
                    <a:schemeClr val="bg1">
                      <a:lumMod val="75000"/>
                      <a:alpha val="77000"/>
                    </a:schemeClr>
                  </a:gs>
                  <a:gs pos="100000">
                    <a:schemeClr val="bg1">
                      <a:lumMod val="75000"/>
                      <a:alpha val="38000"/>
                    </a:schemeClr>
                  </a:gs>
                </a:gsLst>
                <a:lin ang="0" scaled="1"/>
                <a:tileRect/>
              </a:gradFill>
            </a:endParaRPr>
          </a:p>
        </p:txBody>
      </p:sp>
      <p:grpSp>
        <p:nvGrpSpPr>
          <p:cNvPr id="198" name="组合 197"/>
          <p:cNvGrpSpPr/>
          <p:nvPr/>
        </p:nvGrpSpPr>
        <p:grpSpPr>
          <a:xfrm>
            <a:off x="5128319" y="1148332"/>
            <a:ext cx="1342332" cy="761446"/>
            <a:chOff x="4791768" y="749642"/>
            <a:chExt cx="2340517" cy="1327673"/>
          </a:xfrm>
          <a:gradFill>
            <a:gsLst>
              <a:gs pos="0">
                <a:schemeClr val="accent1">
                  <a:lumMod val="40000"/>
                  <a:lumOff val="60000"/>
                </a:schemeClr>
              </a:gs>
              <a:gs pos="100000">
                <a:schemeClr val="accent4">
                  <a:alpha val="0"/>
                </a:schemeClr>
              </a:gs>
            </a:gsLst>
            <a:lin ang="2700000" scaled="1"/>
          </a:gradFill>
        </p:grpSpPr>
        <p:sp>
          <p:nvSpPr>
            <p:cNvPr id="68" name="椭圆 67"/>
            <p:cNvSpPr/>
            <p:nvPr/>
          </p:nvSpPr>
          <p:spPr>
            <a:xfrm>
              <a:off x="479176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98720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17773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36825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555878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749305"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93982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613035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32087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51140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6701924"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89244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7082972"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9176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498720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517773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536825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555878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5749305"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93982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613035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632087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651140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6701924"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89244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082972"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479176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98720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17773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36825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555878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749305"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593982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13035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632087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51140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6701924"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689244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082972"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9176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98720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17773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36825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555878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5749305"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593982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613035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632087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651140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6701924"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689244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7082972"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479176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98720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517773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36825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555878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5749305"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593982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613035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632087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651140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6701924"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689244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7082972"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479176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98720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17773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536825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555878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5749305"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93982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613035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632087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651140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6701924"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689244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7082972"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479176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98720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517773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36825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555878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5749305"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593982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613035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632087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651140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6701924"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689244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7082972"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479176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498720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517773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a:off x="536825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a:off x="555878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5749305"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93982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613035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632087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651140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6701924"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689244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a:off x="7082972"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479176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498720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517773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536825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a:off x="555878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5749305"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593982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613035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632087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651140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a:off x="6701924"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689244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7082972"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10029371" y="6137368"/>
            <a:ext cx="1741714" cy="369332"/>
          </a:xfrm>
          <a:prstGeom prst="rect">
            <a:avLst/>
          </a:prstGeom>
          <a:noFill/>
        </p:spPr>
        <p:txBody>
          <a:bodyPr wrap="square" rtlCol="0">
            <a:spAutoFit/>
          </a:bodyPr>
          <a:lstStyle/>
          <a:p>
            <a:pPr algn="ctr"/>
            <a:r>
              <a:rPr lang="zh-CN" altLang="en-US" dirty="0">
                <a:solidFill>
                  <a:schemeClr val="tx2">
                    <a:lumMod val="40000"/>
                    <a:lumOff val="60000"/>
                  </a:schemeClr>
                </a:solidFill>
              </a:rPr>
              <a:t>市场运营部</a:t>
            </a:r>
            <a:endParaRPr lang="zh-CN" altLang="en-US" dirty="0">
              <a:solidFill>
                <a:schemeClr val="tx2">
                  <a:lumMod val="40000"/>
                  <a:lumOff val="60000"/>
                </a:schemeClr>
              </a:solidFill>
            </a:endParaRPr>
          </a:p>
        </p:txBody>
      </p:sp>
      <p:sp>
        <p:nvSpPr>
          <p:cNvPr id="40" name="椭圆 39"/>
          <p:cNvSpPr/>
          <p:nvPr/>
        </p:nvSpPr>
        <p:spPr>
          <a:xfrm>
            <a:off x="6921500" y="2145406"/>
            <a:ext cx="4792115" cy="4604070"/>
          </a:xfrm>
          <a:prstGeom prst="ellipse">
            <a:avLst/>
          </a:prstGeom>
          <a:noFill/>
          <a:ln w="6350">
            <a:gradFill flip="none" rotWithShape="1">
              <a:gsLst>
                <a:gs pos="0">
                  <a:schemeClr val="accent2"/>
                </a:gs>
                <a:gs pos="89000">
                  <a:schemeClr val="accent1">
                    <a:lumMod val="20000"/>
                    <a:lumOff val="80000"/>
                    <a:alpha val="0"/>
                  </a:schemeClr>
                </a:gs>
                <a:gs pos="9000">
                  <a:schemeClr val="accent1">
                    <a:lumMod val="20000"/>
                    <a:lumOff val="80000"/>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00638" y="58713"/>
            <a:ext cx="99261" cy="4629134"/>
          </a:xfrm>
          <a:prstGeom prst="rect">
            <a:avLst/>
          </a:prstGeom>
          <a:gradFill>
            <a:gsLst>
              <a:gs pos="12000">
                <a:schemeClr val="accent1">
                  <a:alpha val="0"/>
                </a:schemeClr>
              </a:gs>
              <a:gs pos="58000">
                <a:schemeClr val="accent2">
                  <a:alpha val="53000"/>
                </a:schemeClr>
              </a:gs>
              <a:gs pos="100000">
                <a:schemeClr val="accent1">
                  <a:alpha val="0"/>
                </a:schemeClr>
              </a:gs>
            </a:gsLst>
            <a:lin ang="5400000" scaled="1"/>
          </a:gradFill>
          <a:ln>
            <a:noFill/>
          </a:ln>
          <a:effectLst>
            <a:outerShdw blurRad="647700" dist="38100" algn="l" rotWithShape="0">
              <a:schemeClr val="accent2">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9295533" y="1523645"/>
            <a:ext cx="1071080" cy="3979643"/>
          </a:xfrm>
          <a:prstGeom prst="rect">
            <a:avLst/>
          </a:prstGeom>
          <a:gradFill>
            <a:gsLst>
              <a:gs pos="26000">
                <a:schemeClr val="accent1">
                  <a:alpha val="85000"/>
                </a:schemeClr>
              </a:gs>
              <a:gs pos="100000">
                <a:schemeClr val="accent2">
                  <a:alpha val="0"/>
                </a:schemeClr>
              </a:gs>
            </a:gsLst>
            <a:lin ang="5400000" scaled="1"/>
          </a:gradFill>
          <a:ln>
            <a:noFill/>
          </a:ln>
          <a:effectLst>
            <a:outerShdw blurRad="647700" dist="38100" algn="l"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矩形 4"/>
          <p:cNvSpPr/>
          <p:nvPr/>
        </p:nvSpPr>
        <p:spPr>
          <a:xfrm>
            <a:off x="8561131" y="676275"/>
            <a:ext cx="1124361" cy="266845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7" name="组合 6"/>
          <p:cNvGrpSpPr/>
          <p:nvPr/>
        </p:nvGrpSpPr>
        <p:grpSpPr>
          <a:xfrm>
            <a:off x="9878012" y="1884228"/>
            <a:ext cx="2555288" cy="1876732"/>
            <a:chOff x="9771064" y="1952245"/>
            <a:chExt cx="2674936" cy="1964608"/>
          </a:xfrm>
        </p:grpSpPr>
        <p:sp>
          <p:nvSpPr>
            <p:cNvPr id="9" name="矩形: 圆角 8"/>
            <p:cNvSpPr/>
            <p:nvPr/>
          </p:nvSpPr>
          <p:spPr>
            <a:xfrm>
              <a:off x="9850551" y="1966759"/>
              <a:ext cx="2542273" cy="1950094"/>
            </a:xfrm>
            <a:prstGeom prst="roundRect">
              <a:avLst>
                <a:gd name="adj" fmla="val 8209"/>
              </a:avLst>
            </a:prstGeom>
            <a:solidFill>
              <a:srgbClr val="FFFFFF"/>
            </a:solidFill>
            <a:ln w="8572" cap="flat">
              <a:solidFill>
                <a:schemeClr val="accent1">
                  <a:lumMod val="20000"/>
                  <a:lumOff val="80000"/>
                </a:schemeClr>
              </a:solidFill>
              <a:prstDash val="solid"/>
              <a:miter/>
            </a:ln>
            <a:effectLst>
              <a:outerShdw blurRad="228600" dist="38100" dir="2700000" algn="tl" rotWithShape="0">
                <a:schemeClr val="accent1">
                  <a:alpha val="15000"/>
                </a:schemeClr>
              </a:outerShdw>
            </a:effectLst>
          </p:spPr>
          <p:txBody>
            <a:bodyPr rtlCol="0" anchor="ctr"/>
            <a:lstStyle/>
            <a:p>
              <a:endParaRPr lang="zh-CN" altLang="en-US"/>
            </a:p>
          </p:txBody>
        </p:sp>
        <p:sp>
          <p:nvSpPr>
            <p:cNvPr id="10" name="矩形: 圆角 9"/>
            <p:cNvSpPr/>
            <p:nvPr/>
          </p:nvSpPr>
          <p:spPr>
            <a:xfrm>
              <a:off x="9771064" y="1952245"/>
              <a:ext cx="2674936" cy="195048"/>
            </a:xfrm>
            <a:prstGeom prst="roundRect">
              <a:avLst>
                <a:gd name="adj" fmla="val 29536"/>
              </a:avLst>
            </a:prstGeom>
            <a:solidFill>
              <a:schemeClr val="accent1"/>
            </a:solidFill>
            <a:ln w="8572" cap="flat">
              <a:noFill/>
              <a:prstDash val="solid"/>
              <a:miter/>
            </a:ln>
            <a:effectLst>
              <a:outerShdw blurRad="165100" sx="102000" sy="102000" algn="ctr" rotWithShape="0">
                <a:schemeClr val="accent1">
                  <a:alpha val="40000"/>
                </a:schemeClr>
              </a:outerShdw>
            </a:effectLst>
          </p:spPr>
          <p:txBody>
            <a:bodyPr rtlCol="0" anchor="ctr"/>
            <a:lstStyle/>
            <a:p>
              <a:endParaRPr lang="zh-CN" altLang="en-US"/>
            </a:p>
          </p:txBody>
        </p:sp>
        <p:sp>
          <p:nvSpPr>
            <p:cNvPr id="11" name="任意多边形: 形状 10"/>
            <p:cNvSpPr/>
            <p:nvPr/>
          </p:nvSpPr>
          <p:spPr>
            <a:xfrm>
              <a:off x="11225439" y="2443278"/>
              <a:ext cx="988858" cy="423013"/>
            </a:xfrm>
            <a:custGeom>
              <a:avLst/>
              <a:gdLst>
                <a:gd name="connsiteX0" fmla="*/ 1247127 w 1313392"/>
                <a:gd name="connsiteY0" fmla="*/ 0 h 561841"/>
                <a:gd name="connsiteX1" fmla="*/ 1313393 w 1313392"/>
                <a:gd name="connsiteY1" fmla="*/ 0 h 561841"/>
                <a:gd name="connsiteX2" fmla="*/ 1313393 w 1313392"/>
                <a:gd name="connsiteY2" fmla="*/ 561842 h 561841"/>
                <a:gd name="connsiteX3" fmla="*/ 1247127 w 1313392"/>
                <a:gd name="connsiteY3" fmla="*/ 561842 h 561841"/>
                <a:gd name="connsiteX4" fmla="*/ 66266 w 1313392"/>
                <a:gd name="connsiteY4" fmla="*/ 561842 h 561841"/>
                <a:gd name="connsiteX5" fmla="*/ 0 w 1313392"/>
                <a:gd name="connsiteY5" fmla="*/ 561842 h 561841"/>
                <a:gd name="connsiteX6" fmla="*/ 0 w 1313392"/>
                <a:gd name="connsiteY6" fmla="*/ 0 h 561841"/>
                <a:gd name="connsiteX7" fmla="*/ 66266 w 1313392"/>
                <a:gd name="connsiteY7" fmla="*/ 0 h 56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392" h="561841">
                  <a:moveTo>
                    <a:pt x="1247127" y="0"/>
                  </a:moveTo>
                  <a:cubicBezTo>
                    <a:pt x="1283725" y="0"/>
                    <a:pt x="1313393" y="0"/>
                    <a:pt x="1313393" y="0"/>
                  </a:cubicBezTo>
                  <a:lnTo>
                    <a:pt x="1313393" y="561842"/>
                  </a:lnTo>
                  <a:cubicBezTo>
                    <a:pt x="1313393" y="561842"/>
                    <a:pt x="1283725" y="561842"/>
                    <a:pt x="1247127" y="561842"/>
                  </a:cubicBezTo>
                  <a:lnTo>
                    <a:pt x="66266" y="561842"/>
                  </a:lnTo>
                  <a:cubicBezTo>
                    <a:pt x="29668" y="561842"/>
                    <a:pt x="0" y="561842"/>
                    <a:pt x="0" y="561842"/>
                  </a:cubicBezTo>
                  <a:lnTo>
                    <a:pt x="0" y="0"/>
                  </a:lnTo>
                  <a:cubicBezTo>
                    <a:pt x="0" y="0"/>
                    <a:pt x="29668" y="0"/>
                    <a:pt x="66266" y="0"/>
                  </a:cubicBezTo>
                  <a:close/>
                </a:path>
              </a:pathLst>
            </a:custGeom>
            <a:noFill/>
            <a:ln w="8572" cap="flat">
              <a:solidFill>
                <a:srgbClr val="BDDEFF"/>
              </a:solidFill>
              <a:prstDash val="solid"/>
              <a:miter/>
            </a:ln>
          </p:spPr>
          <p:txBody>
            <a:bodyPr rtlCol="0" anchor="ctr"/>
            <a:lstStyle/>
            <a:p>
              <a:endParaRPr lang="zh-CN" altLang="en-US"/>
            </a:p>
          </p:txBody>
        </p:sp>
        <p:sp>
          <p:nvSpPr>
            <p:cNvPr id="12" name="任意多边形: 形状 11"/>
            <p:cNvSpPr/>
            <p:nvPr/>
          </p:nvSpPr>
          <p:spPr>
            <a:xfrm>
              <a:off x="9985316" y="2369764"/>
              <a:ext cx="1134144" cy="496204"/>
            </a:xfrm>
            <a:custGeom>
              <a:avLst/>
              <a:gdLst>
                <a:gd name="connsiteX0" fmla="*/ 1429550 w 1506359"/>
                <a:gd name="connsiteY0" fmla="*/ 0 h 659053"/>
                <a:gd name="connsiteX1" fmla="*/ 1506360 w 1506359"/>
                <a:gd name="connsiteY1" fmla="*/ 0 h 659053"/>
                <a:gd name="connsiteX2" fmla="*/ 1506360 w 1506359"/>
                <a:gd name="connsiteY2" fmla="*/ 659054 h 659053"/>
                <a:gd name="connsiteX3" fmla="*/ 1429550 w 1506359"/>
                <a:gd name="connsiteY3" fmla="*/ 659054 h 659053"/>
                <a:gd name="connsiteX4" fmla="*/ 76810 w 1506359"/>
                <a:gd name="connsiteY4" fmla="*/ 659054 h 659053"/>
                <a:gd name="connsiteX5" fmla="*/ 0 w 1506359"/>
                <a:gd name="connsiteY5" fmla="*/ 659054 h 659053"/>
                <a:gd name="connsiteX6" fmla="*/ 0 w 1506359"/>
                <a:gd name="connsiteY6" fmla="*/ 0 h 659053"/>
                <a:gd name="connsiteX7" fmla="*/ 76810 w 1506359"/>
                <a:gd name="connsiteY7" fmla="*/ 0 h 65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6359" h="659053">
                  <a:moveTo>
                    <a:pt x="1429550" y="0"/>
                  </a:moveTo>
                  <a:cubicBezTo>
                    <a:pt x="1471971" y="0"/>
                    <a:pt x="1506360" y="0"/>
                    <a:pt x="1506360" y="0"/>
                  </a:cubicBezTo>
                  <a:lnTo>
                    <a:pt x="1506360" y="659054"/>
                  </a:lnTo>
                  <a:cubicBezTo>
                    <a:pt x="1506360" y="659054"/>
                    <a:pt x="1471971" y="659054"/>
                    <a:pt x="1429550" y="659054"/>
                  </a:cubicBezTo>
                  <a:lnTo>
                    <a:pt x="76810" y="659054"/>
                  </a:lnTo>
                  <a:cubicBezTo>
                    <a:pt x="34389" y="659054"/>
                    <a:pt x="0" y="659054"/>
                    <a:pt x="0" y="659054"/>
                  </a:cubicBezTo>
                  <a:lnTo>
                    <a:pt x="0" y="0"/>
                  </a:lnTo>
                  <a:cubicBezTo>
                    <a:pt x="0" y="0"/>
                    <a:pt x="34389" y="0"/>
                    <a:pt x="76810" y="0"/>
                  </a:cubicBezTo>
                  <a:close/>
                </a:path>
              </a:pathLst>
            </a:custGeom>
            <a:noFill/>
            <a:ln w="8572" cap="flat">
              <a:solidFill>
                <a:srgbClr val="BDDEFF"/>
              </a:solidFill>
              <a:prstDash val="solid"/>
              <a:miter/>
            </a:ln>
          </p:spPr>
          <p:txBody>
            <a:bodyPr rtlCol="0" anchor="ctr"/>
            <a:lstStyle/>
            <a:p>
              <a:endParaRPr lang="zh-CN" altLang="en-US"/>
            </a:p>
          </p:txBody>
        </p:sp>
        <p:sp>
          <p:nvSpPr>
            <p:cNvPr id="13" name="任意多边形: 形状 12"/>
            <p:cNvSpPr/>
            <p:nvPr/>
          </p:nvSpPr>
          <p:spPr>
            <a:xfrm>
              <a:off x="9985316" y="2989503"/>
              <a:ext cx="2228982" cy="80226"/>
            </a:xfrm>
            <a:custGeom>
              <a:avLst/>
              <a:gdLst>
                <a:gd name="connsiteX0" fmla="*/ 2917222 w 2960512"/>
                <a:gd name="connsiteY0" fmla="*/ 0 h 106556"/>
                <a:gd name="connsiteX1" fmla="*/ 2960513 w 2960512"/>
                <a:gd name="connsiteY1" fmla="*/ 0 h 106556"/>
                <a:gd name="connsiteX2" fmla="*/ 2960513 w 2960512"/>
                <a:gd name="connsiteY2" fmla="*/ 106556 h 106556"/>
                <a:gd name="connsiteX3" fmla="*/ 2917222 w 2960512"/>
                <a:gd name="connsiteY3" fmla="*/ 106556 h 106556"/>
                <a:gd name="connsiteX4" fmla="*/ 43291 w 2960512"/>
                <a:gd name="connsiteY4" fmla="*/ 106556 h 106556"/>
                <a:gd name="connsiteX5" fmla="*/ 0 w 2960512"/>
                <a:gd name="connsiteY5" fmla="*/ 106556 h 106556"/>
                <a:gd name="connsiteX6" fmla="*/ 0 w 2960512"/>
                <a:gd name="connsiteY6" fmla="*/ 0 h 106556"/>
                <a:gd name="connsiteX7" fmla="*/ 43291 w 2960512"/>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0512" h="106556">
                  <a:moveTo>
                    <a:pt x="2917222" y="0"/>
                  </a:moveTo>
                  <a:cubicBezTo>
                    <a:pt x="2941131" y="0"/>
                    <a:pt x="2960513" y="0"/>
                    <a:pt x="2960513" y="0"/>
                  </a:cubicBezTo>
                  <a:lnTo>
                    <a:pt x="2960513" y="106556"/>
                  </a:lnTo>
                  <a:cubicBezTo>
                    <a:pt x="2960513" y="106556"/>
                    <a:pt x="2941131" y="106556"/>
                    <a:pt x="2917222" y="106556"/>
                  </a:cubicBezTo>
                  <a:lnTo>
                    <a:pt x="43291" y="106556"/>
                  </a:lnTo>
                  <a:cubicBezTo>
                    <a:pt x="19382" y="106556"/>
                    <a:pt x="0" y="106556"/>
                    <a:pt x="0" y="106556"/>
                  </a:cubicBezTo>
                  <a:lnTo>
                    <a:pt x="0" y="0"/>
                  </a:lnTo>
                  <a:cubicBezTo>
                    <a:pt x="0" y="0"/>
                    <a:pt x="19382" y="0"/>
                    <a:pt x="43291"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4" name="任意多边形: 形状 13"/>
            <p:cNvSpPr/>
            <p:nvPr/>
          </p:nvSpPr>
          <p:spPr>
            <a:xfrm>
              <a:off x="9985316" y="3234765"/>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5" name="任意多边形: 形状 14"/>
            <p:cNvSpPr/>
            <p:nvPr/>
          </p:nvSpPr>
          <p:spPr>
            <a:xfrm>
              <a:off x="9985316" y="3377147"/>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6" name="任意多边形: 形状 15"/>
            <p:cNvSpPr/>
            <p:nvPr/>
          </p:nvSpPr>
          <p:spPr>
            <a:xfrm>
              <a:off x="11288627" y="2516082"/>
              <a:ext cx="281987" cy="281987"/>
            </a:xfrm>
            <a:custGeom>
              <a:avLst/>
              <a:gdLst>
                <a:gd name="connsiteX0" fmla="*/ 308267 w 374532"/>
                <a:gd name="connsiteY0" fmla="*/ 0 h 374532"/>
                <a:gd name="connsiteX1" fmla="*/ 374532 w 374532"/>
                <a:gd name="connsiteY1" fmla="*/ 0 h 374532"/>
                <a:gd name="connsiteX2" fmla="*/ 374532 w 374532"/>
                <a:gd name="connsiteY2" fmla="*/ 374533 h 374532"/>
                <a:gd name="connsiteX3" fmla="*/ 308267 w 374532"/>
                <a:gd name="connsiteY3" fmla="*/ 374533 h 374532"/>
                <a:gd name="connsiteX4" fmla="*/ 66265 w 374532"/>
                <a:gd name="connsiteY4" fmla="*/ 374533 h 374532"/>
                <a:gd name="connsiteX5" fmla="*/ 0 w 374532"/>
                <a:gd name="connsiteY5" fmla="*/ 374533 h 374532"/>
                <a:gd name="connsiteX6" fmla="*/ 0 w 374532"/>
                <a:gd name="connsiteY6" fmla="*/ 0 h 374532"/>
                <a:gd name="connsiteX7" fmla="*/ 66265 w 374532"/>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532" h="374532">
                  <a:moveTo>
                    <a:pt x="308267" y="0"/>
                  </a:moveTo>
                  <a:cubicBezTo>
                    <a:pt x="344864" y="0"/>
                    <a:pt x="374532" y="0"/>
                    <a:pt x="374532" y="0"/>
                  </a:cubicBezTo>
                  <a:lnTo>
                    <a:pt x="374532" y="374533"/>
                  </a:lnTo>
                  <a:cubicBezTo>
                    <a:pt x="374532" y="374533"/>
                    <a:pt x="344864" y="374533"/>
                    <a:pt x="308267" y="374533"/>
                  </a:cubicBezTo>
                  <a:lnTo>
                    <a:pt x="66265" y="374533"/>
                  </a:lnTo>
                  <a:cubicBezTo>
                    <a:pt x="29668" y="374533"/>
                    <a:pt x="0" y="374533"/>
                    <a:pt x="0" y="374533"/>
                  </a:cubicBezTo>
                  <a:lnTo>
                    <a:pt x="0" y="0"/>
                  </a:lnTo>
                  <a:cubicBezTo>
                    <a:pt x="0" y="0"/>
                    <a:pt x="29668" y="0"/>
                    <a:pt x="6626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7" name="任意多边形: 形状 16"/>
            <p:cNvSpPr/>
            <p:nvPr/>
          </p:nvSpPr>
          <p:spPr>
            <a:xfrm>
              <a:off x="11627863" y="2516082"/>
              <a:ext cx="534284" cy="281987"/>
            </a:xfrm>
            <a:custGeom>
              <a:avLst/>
              <a:gdLst>
                <a:gd name="connsiteX0" fmla="*/ 618506 w 709631"/>
                <a:gd name="connsiteY0" fmla="*/ 0 h 374532"/>
                <a:gd name="connsiteX1" fmla="*/ 709631 w 709631"/>
                <a:gd name="connsiteY1" fmla="*/ 0 h 374532"/>
                <a:gd name="connsiteX2" fmla="*/ 709631 w 709631"/>
                <a:gd name="connsiteY2" fmla="*/ 374533 h 374532"/>
                <a:gd name="connsiteX3" fmla="*/ 618506 w 709631"/>
                <a:gd name="connsiteY3" fmla="*/ 374533 h 374532"/>
                <a:gd name="connsiteX4" fmla="*/ 91125 w 709631"/>
                <a:gd name="connsiteY4" fmla="*/ 374533 h 374532"/>
                <a:gd name="connsiteX5" fmla="*/ 0 w 709631"/>
                <a:gd name="connsiteY5" fmla="*/ 374533 h 374532"/>
                <a:gd name="connsiteX6" fmla="*/ 0 w 709631"/>
                <a:gd name="connsiteY6" fmla="*/ 0 h 374532"/>
                <a:gd name="connsiteX7" fmla="*/ 91125 w 709631"/>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631" h="374532">
                  <a:moveTo>
                    <a:pt x="618506" y="0"/>
                  </a:moveTo>
                  <a:cubicBezTo>
                    <a:pt x="668833" y="0"/>
                    <a:pt x="709631" y="0"/>
                    <a:pt x="709631" y="0"/>
                  </a:cubicBezTo>
                  <a:lnTo>
                    <a:pt x="709631" y="374533"/>
                  </a:lnTo>
                  <a:cubicBezTo>
                    <a:pt x="709631" y="374533"/>
                    <a:pt x="668833" y="374533"/>
                    <a:pt x="618506" y="374533"/>
                  </a:cubicBezTo>
                  <a:lnTo>
                    <a:pt x="91125" y="374533"/>
                  </a:lnTo>
                  <a:cubicBezTo>
                    <a:pt x="40798" y="374533"/>
                    <a:pt x="0" y="374533"/>
                    <a:pt x="0" y="374533"/>
                  </a:cubicBezTo>
                  <a:lnTo>
                    <a:pt x="0" y="0"/>
                  </a:lnTo>
                  <a:cubicBezTo>
                    <a:pt x="0" y="0"/>
                    <a:pt x="40798" y="0"/>
                    <a:pt x="9112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8" name="任意多边形: 形状 17"/>
            <p:cNvSpPr/>
            <p:nvPr/>
          </p:nvSpPr>
          <p:spPr>
            <a:xfrm>
              <a:off x="11327998" y="2703321"/>
              <a:ext cx="27495" cy="46728"/>
            </a:xfrm>
            <a:custGeom>
              <a:avLst/>
              <a:gdLst>
                <a:gd name="connsiteX0" fmla="*/ 18259 w 36518"/>
                <a:gd name="connsiteY0" fmla="*/ 0 h 62064"/>
                <a:gd name="connsiteX1" fmla="*/ 36519 w 36518"/>
                <a:gd name="connsiteY1" fmla="*/ 0 h 62064"/>
                <a:gd name="connsiteX2" fmla="*/ 36519 w 36518"/>
                <a:gd name="connsiteY2" fmla="*/ 62065 h 62064"/>
                <a:gd name="connsiteX3" fmla="*/ 18259 w 36518"/>
                <a:gd name="connsiteY3" fmla="*/ 62065 h 62064"/>
                <a:gd name="connsiteX4" fmla="*/ 18259 w 36518"/>
                <a:gd name="connsiteY4" fmla="*/ 62065 h 62064"/>
                <a:gd name="connsiteX5" fmla="*/ 0 w 36518"/>
                <a:gd name="connsiteY5" fmla="*/ 62065 h 62064"/>
                <a:gd name="connsiteX6" fmla="*/ 0 w 36518"/>
                <a:gd name="connsiteY6" fmla="*/ 0 h 62064"/>
                <a:gd name="connsiteX7" fmla="*/ 18259 w 36518"/>
                <a:gd name="connsiteY7" fmla="*/ 0 h 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62064">
                  <a:moveTo>
                    <a:pt x="18259" y="0"/>
                  </a:moveTo>
                  <a:cubicBezTo>
                    <a:pt x="28344" y="0"/>
                    <a:pt x="36519" y="0"/>
                    <a:pt x="36519" y="0"/>
                  </a:cubicBezTo>
                  <a:lnTo>
                    <a:pt x="36519" y="62065"/>
                  </a:lnTo>
                  <a:cubicBezTo>
                    <a:pt x="36519" y="62065"/>
                    <a:pt x="28344" y="62065"/>
                    <a:pt x="18259" y="62065"/>
                  </a:cubicBezTo>
                  <a:lnTo>
                    <a:pt x="18259" y="62065"/>
                  </a:lnTo>
                  <a:cubicBezTo>
                    <a:pt x="8175" y="62065"/>
                    <a:pt x="0" y="62065"/>
                    <a:pt x="0" y="62065"/>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19" name="任意多边形: 形状 18"/>
            <p:cNvSpPr/>
            <p:nvPr/>
          </p:nvSpPr>
          <p:spPr>
            <a:xfrm>
              <a:off x="11384279" y="2649750"/>
              <a:ext cx="27495" cy="100234"/>
            </a:xfrm>
            <a:custGeom>
              <a:avLst/>
              <a:gdLst>
                <a:gd name="connsiteX0" fmla="*/ 18260 w 36518"/>
                <a:gd name="connsiteY0" fmla="*/ 0 h 133130"/>
                <a:gd name="connsiteX1" fmla="*/ 36519 w 36518"/>
                <a:gd name="connsiteY1" fmla="*/ 0 h 133130"/>
                <a:gd name="connsiteX2" fmla="*/ 36519 w 36518"/>
                <a:gd name="connsiteY2" fmla="*/ 133131 h 133130"/>
                <a:gd name="connsiteX3" fmla="*/ 18260 w 36518"/>
                <a:gd name="connsiteY3" fmla="*/ 133131 h 133130"/>
                <a:gd name="connsiteX4" fmla="*/ 18260 w 36518"/>
                <a:gd name="connsiteY4" fmla="*/ 133131 h 133130"/>
                <a:gd name="connsiteX5" fmla="*/ 0 w 36518"/>
                <a:gd name="connsiteY5" fmla="*/ 133131 h 133130"/>
                <a:gd name="connsiteX6" fmla="*/ 0 w 36518"/>
                <a:gd name="connsiteY6" fmla="*/ 0 h 133130"/>
                <a:gd name="connsiteX7" fmla="*/ 18260 w 36518"/>
                <a:gd name="connsiteY7" fmla="*/ 0 h 13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33130">
                  <a:moveTo>
                    <a:pt x="18260" y="0"/>
                  </a:moveTo>
                  <a:cubicBezTo>
                    <a:pt x="28344" y="0"/>
                    <a:pt x="36519" y="0"/>
                    <a:pt x="36519" y="0"/>
                  </a:cubicBezTo>
                  <a:lnTo>
                    <a:pt x="36519" y="133131"/>
                  </a:lnTo>
                  <a:cubicBezTo>
                    <a:pt x="36519" y="133131"/>
                    <a:pt x="28344" y="133131"/>
                    <a:pt x="18260" y="133131"/>
                  </a:cubicBezTo>
                  <a:lnTo>
                    <a:pt x="18260" y="133131"/>
                  </a:lnTo>
                  <a:cubicBezTo>
                    <a:pt x="8175" y="133131"/>
                    <a:pt x="0" y="133131"/>
                    <a:pt x="0" y="133131"/>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0" name="任意多边形: 形状 19"/>
            <p:cNvSpPr/>
            <p:nvPr/>
          </p:nvSpPr>
          <p:spPr>
            <a:xfrm>
              <a:off x="11442949" y="2615285"/>
              <a:ext cx="27495" cy="134765"/>
            </a:xfrm>
            <a:custGeom>
              <a:avLst/>
              <a:gdLst>
                <a:gd name="connsiteX0" fmla="*/ 18259 w 36518"/>
                <a:gd name="connsiteY0" fmla="*/ 0 h 178993"/>
                <a:gd name="connsiteX1" fmla="*/ 36519 w 36518"/>
                <a:gd name="connsiteY1" fmla="*/ 0 h 178993"/>
                <a:gd name="connsiteX2" fmla="*/ 36519 w 36518"/>
                <a:gd name="connsiteY2" fmla="*/ 178994 h 178993"/>
                <a:gd name="connsiteX3" fmla="*/ 18259 w 36518"/>
                <a:gd name="connsiteY3" fmla="*/ 178994 h 178993"/>
                <a:gd name="connsiteX4" fmla="*/ 18259 w 36518"/>
                <a:gd name="connsiteY4" fmla="*/ 178994 h 178993"/>
                <a:gd name="connsiteX5" fmla="*/ 0 w 36518"/>
                <a:gd name="connsiteY5" fmla="*/ 178994 h 178993"/>
                <a:gd name="connsiteX6" fmla="*/ 0 w 36518"/>
                <a:gd name="connsiteY6" fmla="*/ 0 h 178993"/>
                <a:gd name="connsiteX7" fmla="*/ 18259 w 36518"/>
                <a:gd name="connsiteY7" fmla="*/ 0 h 17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78993">
                  <a:moveTo>
                    <a:pt x="18259" y="0"/>
                  </a:moveTo>
                  <a:cubicBezTo>
                    <a:pt x="28344" y="0"/>
                    <a:pt x="36519" y="0"/>
                    <a:pt x="36519" y="0"/>
                  </a:cubicBezTo>
                  <a:lnTo>
                    <a:pt x="36519" y="178994"/>
                  </a:lnTo>
                  <a:cubicBezTo>
                    <a:pt x="36519" y="178994"/>
                    <a:pt x="28344" y="178994"/>
                    <a:pt x="18259" y="178994"/>
                  </a:cubicBezTo>
                  <a:lnTo>
                    <a:pt x="18259" y="178994"/>
                  </a:lnTo>
                  <a:cubicBezTo>
                    <a:pt x="8175" y="178994"/>
                    <a:pt x="0" y="178994"/>
                    <a:pt x="0" y="178994"/>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21" name="任意多边形: 形状 20"/>
            <p:cNvSpPr/>
            <p:nvPr/>
          </p:nvSpPr>
          <p:spPr>
            <a:xfrm>
              <a:off x="11499682" y="2563263"/>
              <a:ext cx="27495" cy="186787"/>
            </a:xfrm>
            <a:custGeom>
              <a:avLst/>
              <a:gdLst>
                <a:gd name="connsiteX0" fmla="*/ 18260 w 36518"/>
                <a:gd name="connsiteY0" fmla="*/ 0 h 248088"/>
                <a:gd name="connsiteX1" fmla="*/ 36519 w 36518"/>
                <a:gd name="connsiteY1" fmla="*/ 0 h 248088"/>
                <a:gd name="connsiteX2" fmla="*/ 36519 w 36518"/>
                <a:gd name="connsiteY2" fmla="*/ 248088 h 248088"/>
                <a:gd name="connsiteX3" fmla="*/ 18260 w 36518"/>
                <a:gd name="connsiteY3" fmla="*/ 248088 h 248088"/>
                <a:gd name="connsiteX4" fmla="*/ 18260 w 36518"/>
                <a:gd name="connsiteY4" fmla="*/ 248088 h 248088"/>
                <a:gd name="connsiteX5" fmla="*/ 0 w 36518"/>
                <a:gd name="connsiteY5" fmla="*/ 248088 h 248088"/>
                <a:gd name="connsiteX6" fmla="*/ 0 w 36518"/>
                <a:gd name="connsiteY6" fmla="*/ 0 h 248088"/>
                <a:gd name="connsiteX7" fmla="*/ 18260 w 36518"/>
                <a:gd name="connsiteY7" fmla="*/ 0 h 2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248088">
                  <a:moveTo>
                    <a:pt x="18260" y="0"/>
                  </a:moveTo>
                  <a:cubicBezTo>
                    <a:pt x="28344" y="0"/>
                    <a:pt x="36519" y="0"/>
                    <a:pt x="36519" y="0"/>
                  </a:cubicBezTo>
                  <a:lnTo>
                    <a:pt x="36519" y="248088"/>
                  </a:lnTo>
                  <a:cubicBezTo>
                    <a:pt x="36519" y="248088"/>
                    <a:pt x="28344" y="248088"/>
                    <a:pt x="18260" y="248088"/>
                  </a:cubicBezTo>
                  <a:lnTo>
                    <a:pt x="18260" y="248088"/>
                  </a:lnTo>
                  <a:cubicBezTo>
                    <a:pt x="8175" y="248088"/>
                    <a:pt x="0" y="248088"/>
                    <a:pt x="0" y="248088"/>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2" name="任意多边形: 形状 21"/>
            <p:cNvSpPr/>
            <p:nvPr/>
          </p:nvSpPr>
          <p:spPr>
            <a:xfrm>
              <a:off x="11674592"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139" y="135617"/>
                    <a:pt x="242431" y="135617"/>
                  </a:cubicBezTo>
                  <a:cubicBezTo>
                    <a:pt x="291722"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D68370"/>
              </a:solidFill>
              <a:prstDash val="solid"/>
              <a:round/>
            </a:ln>
          </p:spPr>
          <p:txBody>
            <a:bodyPr rtlCol="0" anchor="ctr"/>
            <a:lstStyle/>
            <a:p>
              <a:endParaRPr lang="zh-CN" altLang="en-US"/>
            </a:p>
          </p:txBody>
        </p:sp>
        <p:sp>
          <p:nvSpPr>
            <p:cNvPr id="23" name="任意多边形: 形状 22"/>
            <p:cNvSpPr/>
            <p:nvPr/>
          </p:nvSpPr>
          <p:spPr>
            <a:xfrm>
              <a:off x="11729454"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224" y="135617"/>
                    <a:pt x="242431" y="135617"/>
                  </a:cubicBezTo>
                  <a:cubicBezTo>
                    <a:pt x="291637"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45C4A3"/>
              </a:solidFill>
              <a:prstDash val="solid"/>
              <a:round/>
            </a:ln>
          </p:spPr>
          <p:txBody>
            <a:bodyPr rtlCol="0" anchor="ctr"/>
            <a:lstStyle/>
            <a:p>
              <a:endParaRPr lang="zh-CN" altLang="en-US"/>
            </a:p>
          </p:txBody>
        </p:sp>
        <p:sp>
          <p:nvSpPr>
            <p:cNvPr id="24" name="任意多边形: 形状 23"/>
            <p:cNvSpPr/>
            <p:nvPr/>
          </p:nvSpPr>
          <p:spPr>
            <a:xfrm>
              <a:off x="11742233" y="2609863"/>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5" name="任意多边形: 形状 24"/>
            <p:cNvSpPr/>
            <p:nvPr/>
          </p:nvSpPr>
          <p:spPr>
            <a:xfrm>
              <a:off x="11843759" y="2635034"/>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6" name="任意多边形: 形状 25"/>
            <p:cNvSpPr/>
            <p:nvPr/>
          </p:nvSpPr>
          <p:spPr>
            <a:xfrm>
              <a:off x="11897781" y="2595857"/>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7" name="任意多边形: 形状 26"/>
            <p:cNvSpPr/>
            <p:nvPr/>
          </p:nvSpPr>
          <p:spPr>
            <a:xfrm>
              <a:off x="11975426" y="2570039"/>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8" name="任意多边形: 形状 27"/>
            <p:cNvSpPr/>
            <p:nvPr/>
          </p:nvSpPr>
          <p:spPr>
            <a:xfrm>
              <a:off x="10247876" y="2421527"/>
              <a:ext cx="184979" cy="185044"/>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solidFill>
              <a:srgbClr val="4DB9E8"/>
            </a:solidFill>
            <a:ln w="8572" cap="flat">
              <a:noFill/>
              <a:prstDash val="solid"/>
              <a:miter/>
            </a:ln>
          </p:spPr>
          <p:txBody>
            <a:bodyPr rtlCol="0" anchor="ctr"/>
            <a:lstStyle/>
            <a:p>
              <a:endParaRPr lang="zh-CN" altLang="en-US"/>
            </a:p>
          </p:txBody>
        </p:sp>
        <p:sp>
          <p:nvSpPr>
            <p:cNvPr id="29" name="任意多边形: 形状 28"/>
            <p:cNvSpPr/>
            <p:nvPr/>
          </p:nvSpPr>
          <p:spPr>
            <a:xfrm>
              <a:off x="10048915" y="2433467"/>
              <a:ext cx="371999" cy="372000"/>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solidFill>
              <a:srgbClr val="84CCF4"/>
            </a:solidFill>
            <a:ln w="8572" cap="flat">
              <a:noFill/>
              <a:prstDash val="solid"/>
              <a:miter/>
            </a:ln>
          </p:spPr>
          <p:txBody>
            <a:bodyPr rtlCol="0" anchor="ctr"/>
            <a:lstStyle/>
            <a:p>
              <a:endParaRPr lang="zh-CN" altLang="en-US"/>
            </a:p>
          </p:txBody>
        </p:sp>
        <p:grpSp>
          <p:nvGrpSpPr>
            <p:cNvPr id="30" name="图形 590"/>
            <p:cNvGrpSpPr/>
            <p:nvPr/>
          </p:nvGrpSpPr>
          <p:grpSpPr>
            <a:xfrm>
              <a:off x="10546902" y="2495686"/>
              <a:ext cx="516987" cy="244423"/>
              <a:chOff x="2735871" y="-4684672"/>
              <a:chExt cx="686657" cy="324640"/>
            </a:xfrm>
            <a:solidFill>
              <a:srgbClr val="BDDEFF"/>
            </a:solidFill>
          </p:grpSpPr>
          <p:sp>
            <p:nvSpPr>
              <p:cNvPr id="34" name="任意多边形: 形状 33"/>
              <p:cNvSpPr/>
              <p:nvPr/>
            </p:nvSpPr>
            <p:spPr>
              <a:xfrm>
                <a:off x="2735871" y="-4684672"/>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5" name="任意多边形: 形状 34"/>
              <p:cNvSpPr/>
              <p:nvPr/>
            </p:nvSpPr>
            <p:spPr>
              <a:xfrm>
                <a:off x="2735871" y="-4569886"/>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6" name="任意多边形: 形状 35"/>
              <p:cNvSpPr/>
              <p:nvPr/>
            </p:nvSpPr>
            <p:spPr>
              <a:xfrm>
                <a:off x="2735871" y="-4443527"/>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7" name="任意多边形: 形状 36"/>
              <p:cNvSpPr/>
              <p:nvPr/>
            </p:nvSpPr>
            <p:spPr>
              <a:xfrm>
                <a:off x="2851856" y="-4684672"/>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8" name="任意多边形: 形状 37"/>
              <p:cNvSpPr/>
              <p:nvPr/>
            </p:nvSpPr>
            <p:spPr>
              <a:xfrm>
                <a:off x="2851856" y="-4569886"/>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9" name="任意多边形: 形状 38"/>
              <p:cNvSpPr/>
              <p:nvPr/>
            </p:nvSpPr>
            <p:spPr>
              <a:xfrm>
                <a:off x="2851856" y="-4443527"/>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grpSp>
        <p:sp>
          <p:nvSpPr>
            <p:cNvPr id="31" name="任意多边形: 形状 30"/>
            <p:cNvSpPr/>
            <p:nvPr/>
          </p:nvSpPr>
          <p:spPr>
            <a:xfrm>
              <a:off x="10173716" y="2329295"/>
              <a:ext cx="172523" cy="41543"/>
            </a:xfrm>
            <a:custGeom>
              <a:avLst/>
              <a:gdLst>
                <a:gd name="connsiteX0" fmla="*/ 120958 w 229143"/>
                <a:gd name="connsiteY0" fmla="*/ 54950 h 55177"/>
                <a:gd name="connsiteX1" fmla="*/ 229143 w 229143"/>
                <a:gd name="connsiteY1" fmla="*/ 0 h 55177"/>
                <a:gd name="connsiteX2" fmla="*/ 0 w 229143"/>
                <a:gd name="connsiteY2" fmla="*/ 9858 h 55177"/>
                <a:gd name="connsiteX3" fmla="*/ 120958 w 229143"/>
                <a:gd name="connsiteY3" fmla="*/ 54950 h 55177"/>
              </a:gdLst>
              <a:ahLst/>
              <a:cxnLst>
                <a:cxn ang="0">
                  <a:pos x="connsiteX0" y="connsiteY0"/>
                </a:cxn>
                <a:cxn ang="0">
                  <a:pos x="connsiteX1" y="connsiteY1"/>
                </a:cxn>
                <a:cxn ang="0">
                  <a:pos x="connsiteX2" y="connsiteY2"/>
                </a:cxn>
                <a:cxn ang="0">
                  <a:pos x="connsiteX3" y="connsiteY3"/>
                </a:cxn>
              </a:cxnLst>
              <a:rect l="l" t="t" r="r" b="b"/>
              <a:pathLst>
                <a:path w="229143" h="55177">
                  <a:moveTo>
                    <a:pt x="120958" y="54950"/>
                  </a:moveTo>
                  <a:cubicBezTo>
                    <a:pt x="198796" y="51349"/>
                    <a:pt x="220142" y="18002"/>
                    <a:pt x="229143" y="0"/>
                  </a:cubicBezTo>
                  <a:cubicBezTo>
                    <a:pt x="138617" y="22203"/>
                    <a:pt x="64551" y="14831"/>
                    <a:pt x="0" y="9858"/>
                  </a:cubicBezTo>
                  <a:cubicBezTo>
                    <a:pt x="7887" y="29061"/>
                    <a:pt x="47578" y="58036"/>
                    <a:pt x="120958" y="54950"/>
                  </a:cubicBezTo>
                  <a:close/>
                </a:path>
              </a:pathLst>
            </a:custGeom>
            <a:solidFill>
              <a:srgbClr val="FFFFFF"/>
            </a:solidFill>
            <a:ln w="8572" cap="flat">
              <a:noFill/>
              <a:prstDash val="solid"/>
              <a:miter/>
            </a:ln>
          </p:spPr>
          <p:txBody>
            <a:bodyPr rtlCol="0" anchor="ctr"/>
            <a:lstStyle/>
            <a:p>
              <a:endParaRPr lang="zh-CN" altLang="en-US"/>
            </a:p>
          </p:txBody>
        </p:sp>
        <p:sp>
          <p:nvSpPr>
            <p:cNvPr id="32" name="任意多边形: 形状 31"/>
            <p:cNvSpPr/>
            <p:nvPr/>
          </p:nvSpPr>
          <p:spPr>
            <a:xfrm>
              <a:off x="10254395" y="2800135"/>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sp>
          <p:nvSpPr>
            <p:cNvPr id="33" name="任意多边形: 形状 32"/>
            <p:cNvSpPr/>
            <p:nvPr/>
          </p:nvSpPr>
          <p:spPr>
            <a:xfrm>
              <a:off x="10254395" y="2871261"/>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grpSp>
      <p:pic>
        <p:nvPicPr>
          <p:cNvPr id="183" name="图片 182" descr="图片包含 图形用户界面&#10;&#10;描述已自动生成"/>
          <p:cNvPicPr>
            <a:picLocks noChangeAspect="1"/>
          </p:cNvPicPr>
          <p:nvPr/>
        </p:nvPicPr>
        <p:blipFill rotWithShape="1">
          <a:blip r:embed="rId1" cstate="screen"/>
          <a:srcRect/>
          <a:stretch>
            <a:fillRect/>
          </a:stretch>
        </p:blipFill>
        <p:spPr>
          <a:xfrm>
            <a:off x="7493000" y="2540000"/>
            <a:ext cx="3708400" cy="2746041"/>
          </a:xfrm>
          <a:prstGeom prst="rect">
            <a:avLst/>
          </a:prstGeom>
          <a:effectLst>
            <a:outerShdw blurRad="673100" sx="102000" sy="102000" algn="ctr" rotWithShape="0">
              <a:schemeClr val="accent2">
                <a:alpha val="16000"/>
              </a:schemeClr>
            </a:outerShdw>
            <a:reflection blurRad="50800" stA="52000" endA="300" endPos="35000" dir="5400000" sy="-100000" algn="bl" rotWithShape="0"/>
          </a:effectLst>
        </p:spPr>
      </p:pic>
      <p:sp>
        <p:nvSpPr>
          <p:cNvPr id="43" name="矩形 42"/>
          <p:cNvSpPr/>
          <p:nvPr/>
        </p:nvSpPr>
        <p:spPr>
          <a:xfrm rot="10800000">
            <a:off x="3313787" y="1478189"/>
            <a:ext cx="2654299" cy="505822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41"/>
          <p:cNvSpPr/>
          <p:nvPr/>
        </p:nvSpPr>
        <p:spPr>
          <a:xfrm rot="16200000">
            <a:off x="3571074" y="805435"/>
            <a:ext cx="1812471" cy="5044836"/>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5" name="组合 64"/>
          <p:cNvGrpSpPr/>
          <p:nvPr/>
        </p:nvGrpSpPr>
        <p:grpSpPr>
          <a:xfrm>
            <a:off x="5522124" y="2252081"/>
            <a:ext cx="1212686" cy="1212686"/>
            <a:chOff x="5553874" y="2196292"/>
            <a:chExt cx="1212686" cy="1212686"/>
          </a:xfrm>
        </p:grpSpPr>
        <p:sp>
          <p:nvSpPr>
            <p:cNvPr id="66" name="任意多边形: 形状 65"/>
            <p:cNvSpPr/>
            <p:nvPr/>
          </p:nvSpPr>
          <p:spPr>
            <a:xfrm>
              <a:off x="6182298" y="2196292"/>
              <a:ext cx="584262" cy="584467"/>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gradFill flip="none" rotWithShape="1">
              <a:gsLst>
                <a:gs pos="0">
                  <a:schemeClr val="accent1">
                    <a:lumMod val="20000"/>
                    <a:lumOff val="80000"/>
                  </a:schemeClr>
                </a:gs>
                <a:gs pos="70000">
                  <a:schemeClr val="bg1">
                    <a:lumMod val="85000"/>
                    <a:alpha val="0"/>
                  </a:schemeClr>
                </a:gs>
              </a:gsLst>
              <a:lin ang="18900000" scaled="1"/>
              <a:tileRect/>
            </a:gradFill>
            <a:ln w="8572" cap="flat">
              <a:noFill/>
              <a:prstDash val="solid"/>
              <a:miter/>
            </a:ln>
          </p:spPr>
          <p:txBody>
            <a:bodyPr rtlCol="0" anchor="ctr"/>
            <a:lstStyle/>
            <a:p>
              <a:endParaRPr lang="zh-CN" altLang="en-US"/>
            </a:p>
          </p:txBody>
        </p:sp>
        <p:sp>
          <p:nvSpPr>
            <p:cNvPr id="67" name="任意多边形: 形状 66"/>
            <p:cNvSpPr/>
            <p:nvPr/>
          </p:nvSpPr>
          <p:spPr>
            <a:xfrm>
              <a:off x="5553874" y="2234005"/>
              <a:ext cx="1174970" cy="1174973"/>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gradFill flip="none" rotWithShape="1">
              <a:gsLst>
                <a:gs pos="0">
                  <a:schemeClr val="accent2">
                    <a:lumMod val="60000"/>
                    <a:lumOff val="40000"/>
                    <a:alpha val="75000"/>
                  </a:schemeClr>
                </a:gs>
                <a:gs pos="100000">
                  <a:schemeClr val="accent1">
                    <a:lumMod val="40000"/>
                    <a:lumOff val="60000"/>
                    <a:alpha val="0"/>
                  </a:schemeClr>
                </a:gs>
              </a:gsLst>
              <a:lin ang="2700000" scaled="1"/>
              <a:tileRect/>
            </a:gradFill>
            <a:ln w="8572" cap="flat">
              <a:noFill/>
              <a:prstDash val="solid"/>
              <a:miter/>
            </a:ln>
          </p:spPr>
          <p:txBody>
            <a:bodyPr rtlCol="0" anchor="ctr"/>
            <a:lstStyle/>
            <a:p>
              <a:endParaRPr lang="zh-CN" altLang="en-US" dirty="0"/>
            </a:p>
          </p:txBody>
        </p:sp>
      </p:grpSp>
      <p:grpSp>
        <p:nvGrpSpPr>
          <p:cNvPr id="45" name="组合 44"/>
          <p:cNvGrpSpPr/>
          <p:nvPr/>
        </p:nvGrpSpPr>
        <p:grpSpPr>
          <a:xfrm>
            <a:off x="1059995" y="4197350"/>
            <a:ext cx="2381251" cy="561975"/>
            <a:chOff x="1019174" y="3952875"/>
            <a:chExt cx="2381251" cy="561975"/>
          </a:xfrm>
        </p:grpSpPr>
        <p:sp>
          <p:nvSpPr>
            <p:cNvPr id="46" name="矩形: 圆角 45"/>
            <p:cNvSpPr/>
            <p:nvPr/>
          </p:nvSpPr>
          <p:spPr>
            <a:xfrm>
              <a:off x="1019174" y="3952875"/>
              <a:ext cx="2381251" cy="561975"/>
            </a:xfrm>
            <a:prstGeom prst="roundRect">
              <a:avLst>
                <a:gd name="adj" fmla="val 26271"/>
              </a:avLst>
            </a:prstGeom>
            <a:gradFill flip="none" rotWithShape="1">
              <a:gsLst>
                <a:gs pos="100000">
                  <a:schemeClr val="accent2">
                    <a:lumMod val="75000"/>
                  </a:schemeClr>
                </a:gs>
                <a:gs pos="0">
                  <a:schemeClr val="accent2"/>
                </a:gs>
              </a:gsLst>
              <a:lin ang="135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206102" y="4033807"/>
              <a:ext cx="2007394" cy="398780"/>
            </a:xfrm>
            <a:prstGeom prst="rect">
              <a:avLst/>
            </a:prstGeom>
            <a:noFill/>
          </p:spPr>
          <p:txBody>
            <a:bodyPr wrap="square">
              <a:spAutoFit/>
            </a:bodyPr>
            <a:lstStyle/>
            <a:p>
              <a:pPr algn="ctr"/>
              <a:r>
                <a:rPr lang="zh-CN" altLang="en-US" sz="2000" dirty="0">
                  <a:solidFill>
                    <a:schemeClr val="bg1"/>
                  </a:solidFill>
                </a:rPr>
                <a:t>汇报人：</a:t>
              </a:r>
              <a:r>
                <a:rPr lang="en-US" altLang="zh-CN" sz="2000" dirty="0">
                  <a:solidFill>
                    <a:schemeClr val="bg1"/>
                  </a:solidFill>
                </a:rPr>
                <a:t>XXX</a:t>
              </a:r>
              <a:endParaRPr lang="en-US" altLang="zh-CN" sz="2000" dirty="0">
                <a:solidFill>
                  <a:schemeClr val="bg1"/>
                </a:solidFill>
              </a:endParaRPr>
            </a:p>
          </p:txBody>
        </p:sp>
      </p:grpSp>
      <p:sp>
        <p:nvSpPr>
          <p:cNvPr id="51" name="文本框 50"/>
          <p:cNvSpPr txBox="1"/>
          <p:nvPr/>
        </p:nvSpPr>
        <p:spPr>
          <a:xfrm>
            <a:off x="4715511" y="3823771"/>
            <a:ext cx="2882900" cy="307777"/>
          </a:xfrm>
          <a:prstGeom prst="rect">
            <a:avLst/>
          </a:prstGeom>
          <a:noFill/>
        </p:spPr>
        <p:txBody>
          <a:bodyPr wrap="square">
            <a:spAutoFit/>
          </a:bodyPr>
          <a:lstStyle/>
          <a:p>
            <a:pPr algn="dist"/>
            <a:r>
              <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rPr>
              <a:t>SUMMARY REPORT</a:t>
            </a:r>
            <a:endPar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endParaRPr>
          </a:p>
        </p:txBody>
      </p:sp>
      <p:sp>
        <p:nvSpPr>
          <p:cNvPr id="48" name="椭圆 47"/>
          <p:cNvSpPr/>
          <p:nvPr/>
        </p:nvSpPr>
        <p:spPr>
          <a:xfrm>
            <a:off x="836930" y="3279049"/>
            <a:ext cx="601980" cy="601980"/>
          </a:xfrm>
          <a:prstGeom prst="ellipse">
            <a:avLst/>
          </a:prstGeom>
          <a:gradFill flip="none" rotWithShape="1">
            <a:gsLst>
              <a:gs pos="18000">
                <a:schemeClr val="accent2">
                  <a:lumMod val="60000"/>
                  <a:lumOff val="40000"/>
                  <a:alpha val="72000"/>
                </a:schemeClr>
              </a:gs>
              <a:gs pos="100000">
                <a:schemeClr val="accent2">
                  <a:lumMod val="20000"/>
                  <a:lumOff val="80000"/>
                  <a:alpha val="0"/>
                </a:schemeClr>
              </a:gs>
            </a:gsLst>
            <a:lin ang="18900000" scaled="1"/>
            <a:tileRect/>
          </a:gradFill>
          <a:ln>
            <a:noFill/>
          </a:ln>
          <a:effectLst>
            <a:outerShdw blurRad="584200" dist="38100" dir="8100000" algn="tr" rotWithShape="0">
              <a:schemeClr val="accent1">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35000"/>
                </a:schemeClr>
              </a:solidFill>
            </a:endParaRPr>
          </a:p>
        </p:txBody>
      </p:sp>
      <p:grpSp>
        <p:nvGrpSpPr>
          <p:cNvPr id="8" name="组合 7"/>
          <p:cNvGrpSpPr/>
          <p:nvPr/>
        </p:nvGrpSpPr>
        <p:grpSpPr>
          <a:xfrm>
            <a:off x="873306" y="2719189"/>
            <a:ext cx="6146800" cy="1238429"/>
            <a:chOff x="873306" y="2719189"/>
            <a:chExt cx="6146800" cy="1238429"/>
          </a:xfrm>
        </p:grpSpPr>
        <p:sp>
          <p:nvSpPr>
            <p:cNvPr id="206" name="文本框 205"/>
            <p:cNvSpPr txBox="1"/>
            <p:nvPr/>
          </p:nvSpPr>
          <p:spPr>
            <a:xfrm>
              <a:off x="924106" y="2719189"/>
              <a:ext cx="6096000"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rPr>
                <a:t>年终总结汇报</a:t>
              </a:r>
              <a:endPar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9" name="文本框 48"/>
            <p:cNvSpPr txBox="1"/>
            <p:nvPr/>
          </p:nvSpPr>
          <p:spPr>
            <a:xfrm>
              <a:off x="873306" y="2757289"/>
              <a:ext cx="6096000"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rPr>
                <a:t>年终总结汇报</a:t>
              </a:r>
              <a:endPar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5" presetClass="path" presetSubtype="0" decel="100000" fill="hold" nodeType="withEffect">
                                  <p:stCondLst>
                                    <p:cond delay="0"/>
                                  </p:stCondLst>
                                  <p:childTnLst>
                                    <p:animMotion origin="layout" path="M 8.33333E-7 2.96296E-6 L -0.25 2.96296E-6 " pathEditMode="relative" rAng="0" ptsTypes="AA">
                                      <p:cBhvr>
                                        <p:cTn id="9" dur="1000" spd="-100000" fill="hold"/>
                                        <p:tgtEl>
                                          <p:spTgt spid="8"/>
                                        </p:tgtEl>
                                        <p:attrNameLst>
                                          <p:attrName>ppt_x</p:attrName>
                                          <p:attrName>ppt_y</p:attrName>
                                        </p:attrNameLst>
                                      </p:cBhvr>
                                      <p:rCtr x="-12500" y="0"/>
                                    </p:animMotion>
                                  </p:childTnLst>
                                </p:cTn>
                              </p:par>
                              <p:par>
                                <p:cTn id="10" presetID="10"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decel="100000" fill="hold" grpId="1" nodeType="withEffect">
                                  <p:stCondLst>
                                    <p:cond delay="0"/>
                                  </p:stCondLst>
                                  <p:childTnLst>
                                    <p:animMotion origin="layout" path="M 0 0 L 0.25 0 E" pathEditMode="relative" ptsTypes="">
                                      <p:cBhvr>
                                        <p:cTn id="14" dur="1000" spd="-100000" fill="hold"/>
                                        <p:tgtEl>
                                          <p:spTgt spid="42"/>
                                        </p:tgtEl>
                                        <p:attrNameLst>
                                          <p:attrName>ppt_x</p:attrName>
                                          <p:attrName>ppt_y</p:attrName>
                                        </p:attrNameLst>
                                      </p:cBhvr>
                                    </p:animMotion>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childTnLst>
                                </p:cTn>
                              </p:par>
                              <p:par>
                                <p:cTn id="18" presetID="64" presetClass="path" presetSubtype="0" decel="100000" fill="hold" grpId="1" nodeType="withEffect">
                                  <p:stCondLst>
                                    <p:cond delay="0"/>
                                  </p:stCondLst>
                                  <p:childTnLst>
                                    <p:animMotion origin="layout" path="M 0 0 L 0 -0.25 E" pathEditMode="relative" ptsTypes="">
                                      <p:cBhvr>
                                        <p:cTn id="19" dur="1000" spd="-100000" fill="hold"/>
                                        <p:tgtEl>
                                          <p:spTgt spid="43"/>
                                        </p:tgtEl>
                                        <p:attrNameLst>
                                          <p:attrName>ppt_x</p:attrName>
                                          <p:attrName>ppt_y</p:attrName>
                                        </p:attrNameLst>
                                      </p:cBhvr>
                                    </p:animMotion>
                                  </p:childTnLst>
                                </p:cTn>
                              </p:par>
                              <p:par>
                                <p:cTn id="20" presetID="10" presetClass="entr" presetSubtype="0" fill="hold" nodeType="withEffect">
                                  <p:stCondLst>
                                    <p:cond delay="25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par>
                                <p:cTn id="23" presetID="64" presetClass="path" presetSubtype="0" decel="100000" fill="hold" nodeType="withEffect">
                                  <p:stCondLst>
                                    <p:cond delay="250"/>
                                  </p:stCondLst>
                                  <p:childTnLst>
                                    <p:animMotion origin="layout" path="M 0 0 L 0 -0.25 E" pathEditMode="relative" ptsTypes="">
                                      <p:cBhvr>
                                        <p:cTn id="24" dur="1000" spd="-100000" fill="hold"/>
                                        <p:tgtEl>
                                          <p:spTgt spid="183"/>
                                        </p:tgtEl>
                                        <p:attrNameLst>
                                          <p:attrName>ppt_x</p:attrName>
                                          <p:attrName>ppt_y</p:attrName>
                                        </p:attrNameLst>
                                      </p:cBhvr>
                                    </p:animMotion>
                                  </p:childTnLst>
                                </p:cTn>
                              </p:par>
                              <p:par>
                                <p:cTn id="25" presetID="10"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par>
                                <p:cTn id="28" presetID="64" presetClass="path" presetSubtype="0" decel="100000" fill="hold" nodeType="withEffect">
                                  <p:stCondLst>
                                    <p:cond delay="500"/>
                                  </p:stCondLst>
                                  <p:childTnLst>
                                    <p:animMotion origin="layout" path="M -3.95833E-6 -4.07407E-6 L -3.95833E-6 -0.11713 " pathEditMode="relative" rAng="0" ptsTypes="AA">
                                      <p:cBhvr>
                                        <p:cTn id="29" dur="1000" spd="-100000" fill="hold"/>
                                        <p:tgtEl>
                                          <p:spTgt spid="7"/>
                                        </p:tgtEl>
                                        <p:attrNameLst>
                                          <p:attrName>ppt_x</p:attrName>
                                          <p:attrName>ppt_y</p:attrName>
                                        </p:attrNameLst>
                                      </p:cBhvr>
                                      <p:rCtr x="0" y="-5856"/>
                                    </p:animMotion>
                                  </p:childTnLst>
                                </p:cTn>
                              </p:par>
                              <p:par>
                                <p:cTn id="30" presetID="10" presetClass="entr" presetSubtype="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par>
                                <p:cTn id="33" presetID="64" presetClass="path" presetSubtype="0" decel="100000" fill="hold" grpId="1" nodeType="withEffect">
                                  <p:stCondLst>
                                    <p:cond delay="500"/>
                                  </p:stCondLst>
                                  <p:childTnLst>
                                    <p:animMotion origin="layout" path="M -3.95833E-6 -4.07407E-6 L -3.95833E-6 -0.11713 " pathEditMode="relative" rAng="0" ptsTypes="AA">
                                      <p:cBhvr>
                                        <p:cTn id="34" dur="1000" spd="-100000" fill="hold"/>
                                        <p:tgtEl>
                                          <p:spTgt spid="4"/>
                                        </p:tgtEl>
                                        <p:attrNameLst>
                                          <p:attrName>ppt_x</p:attrName>
                                          <p:attrName>ppt_y</p:attrName>
                                        </p:attrNameLst>
                                      </p:cBhvr>
                                      <p:rCtr x="0" y="-5856"/>
                                    </p:animMotion>
                                  </p:childTnLst>
                                </p:cTn>
                              </p:par>
                              <p:par>
                                <p:cTn id="35" presetID="10"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childTnLst>
                                </p:cTn>
                              </p:par>
                              <p:par>
                                <p:cTn id="38" presetID="64" presetClass="path" presetSubtype="0" decel="100000" fill="hold" grpId="1" nodeType="withEffect">
                                  <p:stCondLst>
                                    <p:cond delay="500"/>
                                  </p:stCondLst>
                                  <p:childTnLst>
                                    <p:animMotion origin="layout" path="M -3.95833E-6 -4.07407E-6 L -3.95833E-6 -0.11713 " pathEditMode="relative" rAng="0" ptsTypes="AA">
                                      <p:cBhvr>
                                        <p:cTn id="39" dur="1000" spd="-100000" fill="hold"/>
                                        <p:tgtEl>
                                          <p:spTgt spid="5"/>
                                        </p:tgtEl>
                                        <p:attrNameLst>
                                          <p:attrName>ppt_x</p:attrName>
                                          <p:attrName>ppt_y</p:attrName>
                                        </p:attrNameLst>
                                      </p:cBhvr>
                                      <p:rCtr x="0" y="-5856"/>
                                    </p:animMotion>
                                  </p:childTnLst>
                                </p:cTn>
                              </p:par>
                              <p:par>
                                <p:cTn id="40" presetID="10" presetClass="entr" presetSubtype="0" fill="hold" grpId="0" nodeType="withEffect">
                                  <p:stCondLst>
                                    <p:cond delay="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par>
                                <p:cTn id="43" presetID="64" presetClass="path" presetSubtype="0" decel="100000" fill="hold" grpId="1" nodeType="withEffect">
                                  <p:stCondLst>
                                    <p:cond delay="500"/>
                                  </p:stCondLst>
                                  <p:childTnLst>
                                    <p:animMotion origin="layout" path="M -3.95833E-6 -4.07407E-6 L -3.95833E-6 -0.11713 " pathEditMode="relative" rAng="0" ptsTypes="AA">
                                      <p:cBhvr>
                                        <p:cTn id="44" dur="1000" spd="-100000" fill="hold"/>
                                        <p:tgtEl>
                                          <p:spTgt spid="3"/>
                                        </p:tgtEl>
                                        <p:attrNameLst>
                                          <p:attrName>ppt_x</p:attrName>
                                          <p:attrName>ppt_y</p:attrName>
                                        </p:attrNameLst>
                                      </p:cBhvr>
                                      <p:rCtr x="0" y="-5856"/>
                                    </p:animMotion>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35" presetClass="path" presetSubtype="0" decel="100000" fill="hold" nodeType="withEffect">
                                  <p:stCondLst>
                                    <p:cond delay="500"/>
                                  </p:stCondLst>
                                  <p:childTnLst>
                                    <p:animMotion origin="layout" path="M 4.58333E-6 7.40741E-7 L -0.09271 7.40741E-7 " pathEditMode="relative" rAng="0" ptsTypes="AA">
                                      <p:cBhvr>
                                        <p:cTn id="49" dur="750" spd="-100000" fill="hold"/>
                                        <p:tgtEl>
                                          <p:spTgt spid="45"/>
                                        </p:tgtEl>
                                        <p:attrNameLst>
                                          <p:attrName>ppt_x</p:attrName>
                                          <p:attrName>ppt_y</p:attrName>
                                        </p:attrNameLst>
                                      </p:cBhvr>
                                      <p:rCtr x="-4635" y="0"/>
                                    </p:animMotion>
                                  </p:childTnLst>
                                </p:cTn>
                              </p:par>
                              <p:par>
                                <p:cTn id="50" presetID="10" presetClass="entr" presetSubtype="0" fill="hold" grpId="0" nodeType="withEffect">
                                  <p:stCondLst>
                                    <p:cond delay="25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35" presetClass="path" presetSubtype="0" decel="100000" fill="hold" grpId="1" nodeType="withEffect">
                                  <p:stCondLst>
                                    <p:cond delay="250"/>
                                  </p:stCondLst>
                                  <p:childTnLst>
                                    <p:animMotion origin="layout" path="M 8.33333E-7 2.96296E-6 L -0.25 2.96296E-6 " pathEditMode="relative" rAng="0" ptsTypes="AA">
                                      <p:cBhvr>
                                        <p:cTn id="54" dur="1000" spd="-100000" fill="hold"/>
                                        <p:tgtEl>
                                          <p:spTgt spid="44"/>
                                        </p:tgtEl>
                                        <p:attrNameLst>
                                          <p:attrName>ppt_x</p:attrName>
                                          <p:attrName>ppt_y</p:attrName>
                                        </p:attrNameLst>
                                      </p:cBhvr>
                                      <p:rCtr x="-12500" y="0"/>
                                    </p:animMotion>
                                  </p:childTnLst>
                                </p:cTn>
                              </p:par>
                              <p:par>
                                <p:cTn id="55" presetID="10" presetClass="entr" presetSubtype="0" fill="hold" grpId="0" nodeType="withEffect">
                                  <p:stCondLst>
                                    <p:cond delay="25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par>
                                <p:cTn id="58" presetID="63" presetClass="path" presetSubtype="0" decel="100000" fill="hold" grpId="1" nodeType="withEffect">
                                  <p:stCondLst>
                                    <p:cond delay="250"/>
                                  </p:stCondLst>
                                  <p:childTnLst>
                                    <p:animMotion origin="layout" path="M 0 0 L 0.25 0 E" pathEditMode="relative" ptsTypes="">
                                      <p:cBhvr>
                                        <p:cTn id="59" dur="1000" spd="-100000" fill="hold"/>
                                        <p:tgtEl>
                                          <p:spTgt spid="51"/>
                                        </p:tgtEl>
                                        <p:attrNameLst>
                                          <p:attrName>ppt_x</p:attrName>
                                          <p:attrName>ppt_y</p:attrName>
                                        </p:attrNameLst>
                                      </p:cBhvr>
                                    </p:animMotion>
                                  </p:childTnLst>
                                </p:cTn>
                              </p:par>
                              <p:par>
                                <p:cTn id="60" presetID="10" presetClass="entr" presetSubtype="0" fill="hold" nodeType="withEffect">
                                  <p:stCondLst>
                                    <p:cond delay="25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750"/>
                                        <p:tgtEl>
                                          <p:spTgt spid="198"/>
                                        </p:tgtEl>
                                      </p:cBhvr>
                                    </p:animEffect>
                                  </p:childTnLst>
                                </p:cTn>
                              </p:par>
                              <p:par>
                                <p:cTn id="63" presetID="64" presetClass="path" presetSubtype="0" decel="100000" fill="hold" nodeType="withEffect">
                                  <p:stCondLst>
                                    <p:cond delay="250"/>
                                  </p:stCondLst>
                                  <p:childTnLst>
                                    <p:animMotion origin="layout" path="M 0 0 L 0 -0.25 E" pathEditMode="relative" ptsTypes="">
                                      <p:cBhvr>
                                        <p:cTn id="64" dur="750" spd="-100000" fill="hold"/>
                                        <p:tgtEl>
                                          <p:spTgt spid="198"/>
                                        </p:tgtEl>
                                        <p:attrNameLst>
                                          <p:attrName>ppt_x</p:attrName>
                                          <p:attrName>ppt_y</p:attrName>
                                        </p:attrNameLst>
                                      </p:cBhvr>
                                    </p:animMotion>
                                  </p:childTnLst>
                                </p:cTn>
                              </p:par>
                              <p:par>
                                <p:cTn id="65" presetID="2" presetClass="entr" presetSubtype="8" decel="100000" fill="hold" grpId="0" nodeType="withEffect">
                                  <p:stCondLst>
                                    <p:cond delay="25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750" fill="hold"/>
                                        <p:tgtEl>
                                          <p:spTgt spid="48"/>
                                        </p:tgtEl>
                                        <p:attrNameLst>
                                          <p:attrName>ppt_x</p:attrName>
                                        </p:attrNameLst>
                                      </p:cBhvr>
                                      <p:tavLst>
                                        <p:tav tm="0">
                                          <p:val>
                                            <p:strVal val="0-#ppt_w/2"/>
                                          </p:val>
                                        </p:tav>
                                        <p:tav tm="100000">
                                          <p:val>
                                            <p:strVal val="#ppt_x"/>
                                          </p:val>
                                        </p:tav>
                                      </p:tavLst>
                                    </p:anim>
                                    <p:anim calcmode="lin" valueType="num">
                                      <p:cBhvr additive="base">
                                        <p:cTn id="68" dur="750" fill="hold"/>
                                        <p:tgtEl>
                                          <p:spTgt spid="48"/>
                                        </p:tgtEl>
                                        <p:attrNameLst>
                                          <p:attrName>ppt_y</p:attrName>
                                        </p:attrNameLst>
                                      </p:cBhvr>
                                      <p:tavLst>
                                        <p:tav tm="0">
                                          <p:val>
                                            <p:strVal val="#ppt_y"/>
                                          </p:val>
                                        </p:tav>
                                        <p:tav tm="100000">
                                          <p:val>
                                            <p:strVal val="#ppt_y"/>
                                          </p:val>
                                        </p:tav>
                                      </p:tavLst>
                                    </p:anim>
                                  </p:childTnLst>
                                </p:cTn>
                              </p:par>
                              <p:par>
                                <p:cTn id="69" presetID="10" presetClass="entr" presetSubtype="0" fill="hold" grpId="1" nodeType="withEffect">
                                  <p:stCondLst>
                                    <p:cond delay="25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1000"/>
                                        <p:tgtEl>
                                          <p:spTgt spid="48"/>
                                        </p:tgtEl>
                                      </p:cBhvr>
                                    </p:animEffect>
                                  </p:childTnLst>
                                </p:cTn>
                              </p:par>
                              <p:par>
                                <p:cTn id="72" presetID="6" presetClass="emph" presetSubtype="0" fill="hold" grpId="2" nodeType="withEffect">
                                  <p:stCondLst>
                                    <p:cond delay="250"/>
                                  </p:stCondLst>
                                  <p:childTnLst>
                                    <p:animScale>
                                      <p:cBhvr>
                                        <p:cTn id="73" dur="10" fill="hold"/>
                                        <p:tgtEl>
                                          <p:spTgt spid="48"/>
                                        </p:tgtEl>
                                      </p:cBhvr>
                                      <p:by x="25000" y="25000"/>
                                    </p:animScale>
                                  </p:childTnLst>
                                </p:cTn>
                              </p:par>
                              <p:par>
                                <p:cTn id="74" presetID="6" presetClass="emph" presetSubtype="0" decel="100000" fill="hold" grpId="3" nodeType="withEffect">
                                  <p:stCondLst>
                                    <p:cond delay="250"/>
                                  </p:stCondLst>
                                  <p:childTnLst>
                                    <p:animScale>
                                      <p:cBhvr>
                                        <p:cTn id="75" dur="750" fill="hold"/>
                                        <p:tgtEl>
                                          <p:spTgt spid="48"/>
                                        </p:tgtEl>
                                      </p:cBhvr>
                                      <p:by x="400000" y="400000"/>
                                    </p:animScale>
                                  </p:childTnLst>
                                </p:cTn>
                              </p:par>
                              <p:par>
                                <p:cTn id="76" presetID="2" presetClass="entr" presetSubtype="2" decel="100000" fill="hold" nodeType="withEffect">
                                  <p:stCondLst>
                                    <p:cond delay="25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1250" fill="hold"/>
                                        <p:tgtEl>
                                          <p:spTgt spid="65"/>
                                        </p:tgtEl>
                                        <p:attrNameLst>
                                          <p:attrName>ppt_x</p:attrName>
                                        </p:attrNameLst>
                                      </p:cBhvr>
                                      <p:tavLst>
                                        <p:tav tm="0">
                                          <p:val>
                                            <p:strVal val="1+#ppt_w/2"/>
                                          </p:val>
                                        </p:tav>
                                        <p:tav tm="100000">
                                          <p:val>
                                            <p:strVal val="#ppt_x"/>
                                          </p:val>
                                        </p:tav>
                                      </p:tavLst>
                                    </p:anim>
                                    <p:anim calcmode="lin" valueType="num">
                                      <p:cBhvr additive="base">
                                        <p:cTn id="79" dur="1250" fill="hold"/>
                                        <p:tgtEl>
                                          <p:spTgt spid="65"/>
                                        </p:tgtEl>
                                        <p:attrNameLst>
                                          <p:attrName>ppt_y</p:attrName>
                                        </p:attrNameLst>
                                      </p:cBhvr>
                                      <p:tavLst>
                                        <p:tav tm="0">
                                          <p:val>
                                            <p:strVal val="#ppt_y"/>
                                          </p:val>
                                        </p:tav>
                                        <p:tav tm="100000">
                                          <p:val>
                                            <p:strVal val="#ppt_y"/>
                                          </p:val>
                                        </p:tav>
                                      </p:tavLst>
                                    </p:anim>
                                  </p:childTnLst>
                                </p:cTn>
                              </p:par>
                              <p:par>
                                <p:cTn id="80" presetID="10" presetClass="entr" presetSubtype="0" fill="hold" nodeType="withEffect">
                                  <p:stCondLst>
                                    <p:cond delay="25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childTnLst>
                                </p:cTn>
                              </p:par>
                              <p:par>
                                <p:cTn id="83" presetID="6" presetClass="emph" presetSubtype="0" fill="hold" nodeType="withEffect">
                                  <p:stCondLst>
                                    <p:cond delay="250"/>
                                  </p:stCondLst>
                                  <p:childTnLst>
                                    <p:animScale>
                                      <p:cBhvr>
                                        <p:cTn id="84" dur="10" fill="hold"/>
                                        <p:tgtEl>
                                          <p:spTgt spid="65"/>
                                        </p:tgtEl>
                                      </p:cBhvr>
                                      <p:by x="25000" y="25000"/>
                                    </p:animScale>
                                  </p:childTnLst>
                                </p:cTn>
                              </p:par>
                              <p:par>
                                <p:cTn id="85" presetID="6" presetClass="emph" presetSubtype="0" decel="100000" fill="hold" nodeType="withEffect">
                                  <p:stCondLst>
                                    <p:cond delay="250"/>
                                  </p:stCondLst>
                                  <p:childTnLst>
                                    <p:animScale>
                                      <p:cBhvr>
                                        <p:cTn id="86" dur="750" fill="hold"/>
                                        <p:tgtEl>
                                          <p:spTgt spid="65"/>
                                        </p:tgtEl>
                                      </p:cBhvr>
                                      <p:by x="400000" y="400000"/>
                                    </p:animScale>
                                  </p:childTnLst>
                                </p:cTn>
                              </p:par>
                              <p:par>
                                <p:cTn id="87" presetID="22" presetClass="entr" presetSubtype="4" fill="hold" grpId="0" nodeType="withEffect">
                                  <p:stCondLst>
                                    <p:cond delay="250"/>
                                  </p:stCondLst>
                                  <p:childTnLst>
                                    <p:set>
                                      <p:cBhvr>
                                        <p:cTn id="88" dur="1" fill="hold">
                                          <p:stCondLst>
                                            <p:cond delay="0"/>
                                          </p:stCondLst>
                                        </p:cTn>
                                        <p:tgtEl>
                                          <p:spTgt spid="40"/>
                                        </p:tgtEl>
                                        <p:attrNameLst>
                                          <p:attrName>style.visibility</p:attrName>
                                        </p:attrNameLst>
                                      </p:cBhvr>
                                      <p:to>
                                        <p:strVal val="visible"/>
                                      </p:to>
                                    </p:set>
                                    <p:animEffect transition="in" filter="wipe(down)">
                                      <p:cBhvr>
                                        <p:cTn id="89" dur="1000"/>
                                        <p:tgtEl>
                                          <p:spTgt spid="40"/>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42" presetClass="path" presetSubtype="0" decel="100000" fill="hold" grpId="1" nodeType="withEffect">
                                  <p:stCondLst>
                                    <p:cond delay="250"/>
                                  </p:stCondLst>
                                  <p:childTnLst>
                                    <p:animMotion origin="layout" path="M 2.91667E-6 2.96296E-6 L 2.91667E-6 0.25 " pathEditMode="relative" rAng="0" ptsTypes="AA">
                                      <p:cBhvr>
                                        <p:cTn id="94" dur="1000" spd="-100000" fill="hold"/>
                                        <p:tgtEl>
                                          <p:spTgt spid="50"/>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50" grpId="0"/>
      <p:bldP spid="50" grpId="1"/>
      <p:bldP spid="40" grpId="0" animBg="1"/>
      <p:bldP spid="3" grpId="0" animBg="1"/>
      <p:bldP spid="3" grpId="1" animBg="1"/>
      <p:bldP spid="4" grpId="0" animBg="1"/>
      <p:bldP spid="4" grpId="1" animBg="1"/>
      <p:bldP spid="5" grpId="0" animBg="1"/>
      <p:bldP spid="5" grpId="1" animBg="1"/>
      <p:bldP spid="43" grpId="0" animBg="1"/>
      <p:bldP spid="43" grpId="1" animBg="1"/>
      <p:bldP spid="42" grpId="0" animBg="1"/>
      <p:bldP spid="42" grpId="1" animBg="1"/>
      <p:bldP spid="51" grpId="0"/>
      <p:bldP spid="51" grpId="1"/>
      <p:bldP spid="48" grpId="0" animBg="1"/>
      <p:bldP spid="48" grpId="1" animBg="1"/>
      <p:bldP spid="48" grpId="2" animBg="1"/>
      <p:bldP spid="48"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p:cNvPicPr>
            <a:picLocks noChangeAspect="1"/>
          </p:cNvPicPr>
          <p:nvPr/>
        </p:nvPicPr>
        <p:blipFill>
          <a:blip r:embed="rId1" cstate="screen"/>
          <a:srcRect/>
          <a:stretch>
            <a:fillRect/>
          </a:stretch>
        </p:blipFill>
        <p:spPr>
          <a:xfrm>
            <a:off x="-1" y="0"/>
            <a:ext cx="12192002" cy="6858000"/>
          </a:xfrm>
          <a:prstGeom prst="rect">
            <a:avLst/>
          </a:prstGeom>
        </p:spPr>
      </p:pic>
      <p:sp>
        <p:nvSpPr>
          <p:cNvPr id="4" name="矩形 3"/>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3165475" y="4203184"/>
            <a:ext cx="3781425" cy="338554"/>
          </a:xfrm>
          <a:prstGeom prst="rect">
            <a:avLst/>
          </a:prstGeom>
          <a:noFill/>
        </p:spPr>
        <p:txBody>
          <a:bodyPr wrap="square">
            <a:spAutoFit/>
          </a:bodyPr>
          <a:lstStyle/>
          <a:p>
            <a:pPr algn="dist"/>
            <a:r>
              <a:rPr lang="en-US" altLang="zh-CN" sz="1600" dirty="0">
                <a:solidFill>
                  <a:schemeClr val="bg1">
                    <a:lumMod val="65000"/>
                  </a:schemeClr>
                </a:solidFill>
              </a:rPr>
              <a:t>WORK RESULTS</a:t>
            </a:r>
            <a:endParaRPr lang="en-US" altLang="zh-CN" sz="1600" dirty="0">
              <a:solidFill>
                <a:schemeClr val="bg1">
                  <a:lumMod val="65000"/>
                </a:schemeClr>
              </a:solidFill>
            </a:endParaRPr>
          </a:p>
        </p:txBody>
      </p:sp>
      <p:sp>
        <p:nvSpPr>
          <p:cNvPr id="9" name="文本框 8"/>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TWO</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第二部分</a:t>
            </a:r>
            <a:endParaRPr lang="zh-CN" altLang="en-US" sz="2400" dirty="0">
              <a:solidFill>
                <a:schemeClr val="bg1"/>
              </a:solidFill>
            </a:endParaRPr>
          </a:p>
        </p:txBody>
      </p:sp>
      <p:grpSp>
        <p:nvGrpSpPr>
          <p:cNvPr id="12" name="组合 11"/>
          <p:cNvGrpSpPr/>
          <p:nvPr/>
        </p:nvGrpSpPr>
        <p:grpSpPr>
          <a:xfrm>
            <a:off x="10940571" y="3111500"/>
            <a:ext cx="140791" cy="1332486"/>
            <a:chOff x="4746625" y="2273300"/>
            <a:chExt cx="222250" cy="2103438"/>
          </a:xfrm>
        </p:grpSpPr>
        <p:sp>
          <p:nvSpPr>
            <p:cNvPr id="14" name="椭圆 13"/>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648861" y="3858061"/>
            <a:ext cx="139176" cy="1317196"/>
            <a:chOff x="4746625" y="2273300"/>
            <a:chExt cx="222250" cy="2103438"/>
          </a:xfrm>
        </p:grpSpPr>
        <p:sp>
          <p:nvSpPr>
            <p:cNvPr id="17" name="椭圆 16"/>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rot="17535812" flipH="1">
            <a:off x="8408259" y="1846073"/>
            <a:ext cx="2487899" cy="3888972"/>
            <a:chOff x="6880648" y="1185672"/>
            <a:chExt cx="3134070" cy="4899036"/>
          </a:xfrm>
        </p:grpSpPr>
        <p:sp>
          <p:nvSpPr>
            <p:cNvPr id="26" name="椭圆 25"/>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p:cNvSpPr txBox="1"/>
          <p:nvPr/>
        </p:nvSpPr>
        <p:spPr>
          <a:xfrm>
            <a:off x="8076819" y="2384426"/>
            <a:ext cx="2884123" cy="2646878"/>
          </a:xfrm>
          <a:prstGeom prst="rect">
            <a:avLst/>
          </a:prstGeom>
          <a:noFill/>
        </p:spPr>
        <p:txBody>
          <a:bodyPr wrap="none" rtlCol="0">
            <a:spAutoFit/>
          </a:bodyPr>
          <a:lstStyle/>
          <a:p>
            <a:pPr algn="ctr"/>
            <a:r>
              <a:rPr lang="en-US" altLang="zh-CN" sz="16600" dirty="0">
                <a:gradFill flip="none" rotWithShape="1">
                  <a:gsLst>
                    <a:gs pos="35000">
                      <a:schemeClr val="bg1"/>
                    </a:gs>
                    <a:gs pos="78000">
                      <a:schemeClr val="bg1">
                        <a:alpha val="0"/>
                      </a:schemeClr>
                    </a:gs>
                  </a:gsLst>
                  <a:lin ang="5400000" scaled="1"/>
                  <a:tileRect/>
                </a:gradFill>
              </a:rPr>
              <a:t>02</a:t>
            </a:r>
            <a:endParaRPr lang="zh-CN" altLang="en-US" sz="16600" dirty="0">
              <a:gradFill flip="none" rotWithShape="1">
                <a:gsLst>
                  <a:gs pos="35000">
                    <a:schemeClr val="bg1"/>
                  </a:gs>
                  <a:gs pos="78000">
                    <a:schemeClr val="bg1">
                      <a:alpha val="0"/>
                    </a:schemeClr>
                  </a:gs>
                </a:gsLst>
                <a:lin ang="5400000" scaled="1"/>
                <a:tileRect/>
              </a:gradFill>
            </a:endParaRPr>
          </a:p>
        </p:txBody>
      </p:sp>
      <p:sp>
        <p:nvSpPr>
          <p:cNvPr id="31" name="矩形 30"/>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31"/>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1079500" y="2876033"/>
            <a:ext cx="49022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工作成果</a:t>
            </a:r>
            <a:endParaRPr lang="zh-CN" altLang="en-US" sz="8000" dirty="0">
              <a:solidFill>
                <a:schemeClr val="accent1"/>
              </a:solidFill>
              <a:effectLst>
                <a:outerShdw blurRad="152400" dist="139700" dir="8100000" algn="tr" rotWithShape="0">
                  <a:schemeClr val="accent1">
                    <a:alpha val="32000"/>
                  </a:schemeClr>
                </a:outerShdw>
              </a:effectLst>
              <a:latin typeface="+mj-ea"/>
              <a:ea typeface="+mj-ea"/>
            </a:endParaRPr>
          </a:p>
        </p:txBody>
      </p:sp>
      <p:sp>
        <p:nvSpPr>
          <p:cNvPr id="23" name="椭圆 22"/>
          <p:cNvSpPr/>
          <p:nvPr/>
        </p:nvSpPr>
        <p:spPr>
          <a:xfrm rot="21239739">
            <a:off x="1177292" y="3325455"/>
            <a:ext cx="4220146" cy="775537"/>
          </a:xfrm>
          <a:prstGeom prst="ellipse">
            <a:avLst/>
          </a:prstGeom>
          <a:noFill/>
          <a:ln w="12700">
            <a:gradFill flip="none" rotWithShape="1">
              <a:gsLst>
                <a:gs pos="70000">
                  <a:srgbClr val="CDD3ED">
                    <a:alpha val="84000"/>
                  </a:srgbClr>
                </a:gs>
                <a:gs pos="23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p:cNvSpPr/>
          <p:nvPr/>
        </p:nvSpPr>
        <p:spPr>
          <a:xfrm rot="4888083">
            <a:off x="5029217" y="2750496"/>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人在玩滑板&#10;&#10;中度可信度描述已自动生成"/>
          <p:cNvPicPr>
            <a:picLocks noChangeAspect="1"/>
          </p:cNvPicPr>
          <p:nvPr/>
        </p:nvPicPr>
        <p:blipFill>
          <a:blip r:embed="rId1" cstate="screen"/>
          <a:srcRect/>
          <a:stretch>
            <a:fillRect/>
          </a:stretch>
        </p:blipFill>
        <p:spPr>
          <a:xfrm>
            <a:off x="0" y="0"/>
            <a:ext cx="12192000" cy="6858000"/>
          </a:xfrm>
          <a:prstGeom prst="rect">
            <a:avLst/>
          </a:prstGeom>
        </p:spPr>
      </p:pic>
      <p:sp>
        <p:nvSpPr>
          <p:cNvPr id="2" name="矩形 1"/>
          <p:cNvSpPr/>
          <p:nvPr/>
        </p:nvSpPr>
        <p:spPr>
          <a:xfrm>
            <a:off x="0" y="0"/>
            <a:ext cx="12192000" cy="6858000"/>
          </a:xfrm>
          <a:prstGeom prst="rect">
            <a:avLst/>
          </a:prstGeom>
          <a:gradFill flip="none" rotWithShape="1">
            <a:gsLst>
              <a:gs pos="20000">
                <a:schemeClr val="bg1"/>
              </a:gs>
              <a:gs pos="100000">
                <a:schemeClr val="accent4">
                  <a:alpha val="8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目标完成情况</a:t>
            </a:r>
            <a:endParaRPr lang="zh-CN" altLang="en-US" sz="4000" dirty="0">
              <a:solidFill>
                <a:schemeClr val="tx2"/>
              </a:solidFill>
              <a:latin typeface="+mj-ea"/>
              <a:ea typeface="+mj-ea"/>
            </a:endParaRPr>
          </a:p>
        </p:txBody>
      </p:sp>
      <p:sp>
        <p:nvSpPr>
          <p:cNvPr id="5" name="椭圆 4"/>
          <p:cNvSpPr/>
          <p:nvPr/>
        </p:nvSpPr>
        <p:spPr>
          <a:xfrm>
            <a:off x="44876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 空心 6"/>
          <p:cNvSpPr/>
          <p:nvPr/>
        </p:nvSpPr>
        <p:spPr>
          <a:xfrm>
            <a:off x="1197429" y="2356098"/>
            <a:ext cx="9797143" cy="9797143"/>
          </a:xfrm>
          <a:prstGeom prst="donut">
            <a:avLst/>
          </a:prstGeom>
          <a:gradFill>
            <a:gsLst>
              <a:gs pos="26000">
                <a:schemeClr val="accent1">
                  <a:alpha val="11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圆: 空心 13"/>
          <p:cNvSpPr/>
          <p:nvPr/>
        </p:nvSpPr>
        <p:spPr>
          <a:xfrm>
            <a:off x="1626054" y="2356098"/>
            <a:ext cx="9797143" cy="9797143"/>
          </a:xfrm>
          <a:prstGeom prst="donut">
            <a:avLst/>
          </a:prstGeom>
          <a:gradFill>
            <a:gsLst>
              <a:gs pos="26000">
                <a:schemeClr val="accent1">
                  <a:alpha val="11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圆: 空心 14"/>
          <p:cNvSpPr/>
          <p:nvPr/>
        </p:nvSpPr>
        <p:spPr>
          <a:xfrm>
            <a:off x="654504" y="2356098"/>
            <a:ext cx="9797143" cy="9797143"/>
          </a:xfrm>
          <a:prstGeom prst="donut">
            <a:avLst/>
          </a:prstGeom>
          <a:gradFill>
            <a:gsLst>
              <a:gs pos="26000">
                <a:schemeClr val="accent3">
                  <a:alpha val="35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p:cNvSpPr txBox="1"/>
          <p:nvPr/>
        </p:nvSpPr>
        <p:spPr>
          <a:xfrm rot="16200000">
            <a:off x="2061028" y="3305876"/>
            <a:ext cx="8194606" cy="8194606"/>
          </a:xfrm>
          <a:prstGeom prst="rect">
            <a:avLst/>
          </a:prstGeom>
          <a:noFill/>
          <a:scene3d>
            <a:camera prst="orthographicFront"/>
            <a:lightRig rig="threePt" dir="t"/>
          </a:scene3d>
        </p:spPr>
        <p:txBody>
          <a:bodyPr wrap="square" rtlCol="0">
            <a:prstTxWarp prst="textCircle">
              <a:avLst>
                <a:gd name="adj" fmla="val 73295"/>
              </a:avLst>
            </a:prstTxWarp>
            <a:spAutoFit/>
          </a:bodyPr>
          <a:lstStyle/>
          <a:p>
            <a:r>
              <a:rPr lang="en-US" altLang="zh-CN" spc="200" dirty="0">
                <a:solidFill>
                  <a:schemeClr val="accent4"/>
                </a:solidFill>
              </a:rPr>
              <a:t>|||||||||||||||||||||||||||||||||||||||||||||||||||||||||||||||||||||||||||||||||||||||||||||||||||||||||||||||||||||||||||||||||||||||||||||||||||||||||||||||||||||||||||||||||||||||||||||||||||</a:t>
            </a:r>
            <a:endParaRPr lang="zh-CN" altLang="en-US" spc="200" dirty="0">
              <a:solidFill>
                <a:schemeClr val="accent4"/>
              </a:solidFill>
            </a:endParaRPr>
          </a:p>
        </p:txBody>
      </p:sp>
      <p:sp>
        <p:nvSpPr>
          <p:cNvPr id="8" name="矩形: 圆角 7"/>
          <p:cNvSpPr/>
          <p:nvPr/>
        </p:nvSpPr>
        <p:spPr>
          <a:xfrm>
            <a:off x="968375" y="2311400"/>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98576" y="1981200"/>
            <a:ext cx="1504950" cy="630751"/>
            <a:chOff x="1298576" y="1981200"/>
            <a:chExt cx="1504950" cy="630751"/>
          </a:xfrm>
        </p:grpSpPr>
        <p:sp>
          <p:nvSpPr>
            <p:cNvPr id="9" name="矩形: 圆角 8"/>
            <p:cNvSpPr/>
            <p:nvPr/>
          </p:nvSpPr>
          <p:spPr>
            <a:xfrm>
              <a:off x="1298576" y="1981200"/>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50976" y="2034965"/>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A</a:t>
              </a:r>
              <a:endParaRPr lang="zh-CN" altLang="en-US" sz="2800" dirty="0">
                <a:solidFill>
                  <a:schemeClr val="tx2"/>
                </a:solidFill>
                <a:latin typeface="+mj-ea"/>
                <a:ea typeface="+mj-ea"/>
              </a:endParaRPr>
            </a:p>
          </p:txBody>
        </p:sp>
      </p:grpSp>
      <p:sp>
        <p:nvSpPr>
          <p:cNvPr id="13" name="文本框 12"/>
          <p:cNvSpPr txBox="1"/>
          <p:nvPr/>
        </p:nvSpPr>
        <p:spPr>
          <a:xfrm>
            <a:off x="1285875" y="2805797"/>
            <a:ext cx="2905125" cy="596830"/>
          </a:xfrm>
          <a:prstGeom prst="rect">
            <a:avLst/>
          </a:prstGeom>
          <a:noFill/>
        </p:spPr>
        <p:txBody>
          <a:bodyPr wrap="square">
            <a:spAutoFit/>
          </a:bodyPr>
          <a:lstStyle/>
          <a:p>
            <a:pPr>
              <a:lnSpc>
                <a:spcPct val="120000"/>
              </a:lnSpc>
            </a:pPr>
            <a:r>
              <a:rPr lang="zh-CN" altLang="en-US" sz="1400" dirty="0">
                <a:solidFill>
                  <a:schemeClr val="tx2"/>
                </a:solidFill>
              </a:rPr>
              <a:t>成为品牌口碑产品，沉淀了上千名忠实用户，超额完成营收</a:t>
            </a:r>
            <a:r>
              <a:rPr lang="en-US" altLang="zh-CN" sz="1400" dirty="0">
                <a:solidFill>
                  <a:schemeClr val="tx2"/>
                </a:solidFill>
              </a:rPr>
              <a:t>50%</a:t>
            </a:r>
            <a:endParaRPr lang="en-US" altLang="zh-CN" sz="1400" dirty="0">
              <a:solidFill>
                <a:schemeClr val="tx2"/>
              </a:solidFill>
            </a:endParaRPr>
          </a:p>
        </p:txBody>
      </p:sp>
      <p:pic>
        <p:nvPicPr>
          <p:cNvPr id="19" name="图片 18" descr="图片包含 桌子, 食物, 小, 充满&#10;&#10;描述已自动生成"/>
          <p:cNvPicPr>
            <a:picLocks noChangeAspect="1"/>
          </p:cNvPicPr>
          <p:nvPr/>
        </p:nvPicPr>
        <p:blipFill>
          <a:blip r:embed="rId2" cstate="screen"/>
          <a:stretch>
            <a:fillRect/>
          </a:stretch>
        </p:blipFill>
        <p:spPr>
          <a:xfrm rot="2654131">
            <a:off x="4326282" y="1875967"/>
            <a:ext cx="1695922" cy="1695922"/>
          </a:xfrm>
          <a:prstGeom prst="rect">
            <a:avLst/>
          </a:prstGeom>
          <a:effectLst>
            <a:outerShdw blurRad="330200" sx="102000" sy="102000" algn="ctr" rotWithShape="0">
              <a:srgbClr val="FF7142">
                <a:alpha val="15000"/>
              </a:srgbClr>
            </a:outerShdw>
          </a:effectLst>
        </p:spPr>
      </p:pic>
      <p:sp>
        <p:nvSpPr>
          <p:cNvPr id="24" name="矩形: 圆角 23"/>
          <p:cNvSpPr/>
          <p:nvPr/>
        </p:nvSpPr>
        <p:spPr>
          <a:xfrm>
            <a:off x="6292850" y="2311400"/>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623051" y="1981200"/>
            <a:ext cx="1504950" cy="630751"/>
            <a:chOff x="6623051" y="1981200"/>
            <a:chExt cx="1504950" cy="630751"/>
          </a:xfrm>
        </p:grpSpPr>
        <p:sp>
          <p:nvSpPr>
            <p:cNvPr id="25" name="矩形: 圆角 24"/>
            <p:cNvSpPr/>
            <p:nvPr/>
          </p:nvSpPr>
          <p:spPr>
            <a:xfrm>
              <a:off x="6623051" y="1981200"/>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775451" y="2034965"/>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B</a:t>
              </a:r>
              <a:endParaRPr lang="zh-CN" altLang="en-US" sz="2800" dirty="0">
                <a:solidFill>
                  <a:schemeClr val="tx2"/>
                </a:solidFill>
                <a:latin typeface="+mj-ea"/>
                <a:ea typeface="+mj-ea"/>
              </a:endParaRPr>
            </a:p>
          </p:txBody>
        </p:sp>
      </p:grpSp>
      <p:sp>
        <p:nvSpPr>
          <p:cNvPr id="27" name="文本框 26"/>
          <p:cNvSpPr txBox="1"/>
          <p:nvPr/>
        </p:nvSpPr>
        <p:spPr>
          <a:xfrm>
            <a:off x="6610350" y="2805797"/>
            <a:ext cx="2905125" cy="596830"/>
          </a:xfrm>
          <a:prstGeom prst="rect">
            <a:avLst/>
          </a:prstGeom>
          <a:noFill/>
        </p:spPr>
        <p:txBody>
          <a:bodyPr wrap="square">
            <a:spAutoFit/>
          </a:bodyPr>
          <a:lstStyle/>
          <a:p>
            <a:pPr>
              <a:lnSpc>
                <a:spcPct val="120000"/>
              </a:lnSpc>
            </a:pPr>
            <a:r>
              <a:rPr lang="zh-CN" altLang="en-US" sz="1400" dirty="0">
                <a:solidFill>
                  <a:schemeClr val="tx2"/>
                </a:solidFill>
              </a:rPr>
              <a:t>解决了商品线上销售问题，超额完成销售额</a:t>
            </a:r>
            <a:r>
              <a:rPr lang="en-US" altLang="zh-CN" sz="1400" dirty="0">
                <a:solidFill>
                  <a:schemeClr val="tx2"/>
                </a:solidFill>
              </a:rPr>
              <a:t>20%</a:t>
            </a:r>
            <a:endParaRPr lang="en-US" altLang="zh-CN" sz="1400" dirty="0">
              <a:solidFill>
                <a:schemeClr val="tx2"/>
              </a:solidFill>
            </a:endParaRPr>
          </a:p>
        </p:txBody>
      </p:sp>
      <p:sp>
        <p:nvSpPr>
          <p:cNvPr id="31" name="矩形: 圆角 30"/>
          <p:cNvSpPr/>
          <p:nvPr/>
        </p:nvSpPr>
        <p:spPr>
          <a:xfrm>
            <a:off x="968375" y="4454525"/>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298576" y="4124325"/>
            <a:ext cx="1504950" cy="630751"/>
            <a:chOff x="1298576" y="4124325"/>
            <a:chExt cx="1504950" cy="630751"/>
          </a:xfrm>
        </p:grpSpPr>
        <p:sp>
          <p:nvSpPr>
            <p:cNvPr id="32" name="矩形: 圆角 31"/>
            <p:cNvSpPr/>
            <p:nvPr/>
          </p:nvSpPr>
          <p:spPr>
            <a:xfrm>
              <a:off x="1298576" y="4124325"/>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450976" y="4178090"/>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C</a:t>
              </a:r>
              <a:endParaRPr lang="zh-CN" altLang="en-US" sz="2800" dirty="0">
                <a:solidFill>
                  <a:schemeClr val="tx2"/>
                </a:solidFill>
                <a:latin typeface="+mj-ea"/>
                <a:ea typeface="+mj-ea"/>
              </a:endParaRPr>
            </a:p>
          </p:txBody>
        </p:sp>
      </p:grpSp>
      <p:sp>
        <p:nvSpPr>
          <p:cNvPr id="34" name="文本框 33"/>
          <p:cNvSpPr txBox="1"/>
          <p:nvPr/>
        </p:nvSpPr>
        <p:spPr>
          <a:xfrm>
            <a:off x="1285875" y="4948922"/>
            <a:ext cx="2905125" cy="596830"/>
          </a:xfrm>
          <a:prstGeom prst="rect">
            <a:avLst/>
          </a:prstGeom>
          <a:noFill/>
        </p:spPr>
        <p:txBody>
          <a:bodyPr wrap="square">
            <a:spAutoFit/>
          </a:bodyPr>
          <a:lstStyle/>
          <a:p>
            <a:pPr>
              <a:lnSpc>
                <a:spcPct val="120000"/>
              </a:lnSpc>
            </a:pPr>
            <a:r>
              <a:rPr lang="zh-CN" altLang="en-US" sz="1400" dirty="0">
                <a:solidFill>
                  <a:schemeClr val="tx2"/>
                </a:solidFill>
              </a:rPr>
              <a:t>成为品牌口碑产品，沉淀了上千名忠实用户，超额完成营收</a:t>
            </a:r>
            <a:r>
              <a:rPr lang="en-US" altLang="zh-CN" sz="1400" dirty="0">
                <a:solidFill>
                  <a:schemeClr val="tx2"/>
                </a:solidFill>
              </a:rPr>
              <a:t>50%</a:t>
            </a:r>
            <a:endParaRPr lang="en-US" altLang="zh-CN" sz="1400" dirty="0">
              <a:solidFill>
                <a:schemeClr val="tx2"/>
              </a:solidFill>
            </a:endParaRPr>
          </a:p>
        </p:txBody>
      </p:sp>
      <p:sp>
        <p:nvSpPr>
          <p:cNvPr id="38" name="矩形: 圆角 37"/>
          <p:cNvSpPr/>
          <p:nvPr/>
        </p:nvSpPr>
        <p:spPr>
          <a:xfrm>
            <a:off x="6292850" y="4454525"/>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623051" y="4124325"/>
            <a:ext cx="1504950" cy="630751"/>
            <a:chOff x="6623051" y="4124325"/>
            <a:chExt cx="1504950" cy="630751"/>
          </a:xfrm>
        </p:grpSpPr>
        <p:sp>
          <p:nvSpPr>
            <p:cNvPr id="39" name="矩形: 圆角 38"/>
            <p:cNvSpPr/>
            <p:nvPr/>
          </p:nvSpPr>
          <p:spPr>
            <a:xfrm>
              <a:off x="6623051" y="4124325"/>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775451" y="4178090"/>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D</a:t>
              </a:r>
              <a:endParaRPr lang="zh-CN" altLang="en-US" sz="2800" dirty="0">
                <a:solidFill>
                  <a:schemeClr val="tx2"/>
                </a:solidFill>
                <a:latin typeface="+mj-ea"/>
                <a:ea typeface="+mj-ea"/>
              </a:endParaRPr>
            </a:p>
          </p:txBody>
        </p:sp>
      </p:grpSp>
      <p:sp>
        <p:nvSpPr>
          <p:cNvPr id="41" name="文本框 40"/>
          <p:cNvSpPr txBox="1"/>
          <p:nvPr/>
        </p:nvSpPr>
        <p:spPr>
          <a:xfrm>
            <a:off x="6610350" y="4948922"/>
            <a:ext cx="2905125" cy="596830"/>
          </a:xfrm>
          <a:prstGeom prst="rect">
            <a:avLst/>
          </a:prstGeom>
          <a:noFill/>
        </p:spPr>
        <p:txBody>
          <a:bodyPr wrap="square">
            <a:spAutoFit/>
          </a:bodyPr>
          <a:lstStyle/>
          <a:p>
            <a:pPr>
              <a:lnSpc>
                <a:spcPct val="120000"/>
              </a:lnSpc>
            </a:pPr>
            <a:r>
              <a:rPr lang="zh-CN" altLang="en-US" sz="1400" dirty="0">
                <a:solidFill>
                  <a:schemeClr val="tx2"/>
                </a:solidFill>
              </a:rPr>
              <a:t>目前还在技术研发和更新阶段，还未产生营收</a:t>
            </a:r>
            <a:endParaRPr lang="zh-CN" altLang="en-US" sz="1400" dirty="0">
              <a:solidFill>
                <a:schemeClr val="tx2"/>
              </a:solidFill>
            </a:endParaRPr>
          </a:p>
        </p:txBody>
      </p:sp>
      <p:pic>
        <p:nvPicPr>
          <p:cNvPr id="43" name="图片 42" descr="杯子里有冰淇淋&#10;&#10;描述已自动生成"/>
          <p:cNvPicPr>
            <a:picLocks noChangeAspect="1"/>
          </p:cNvPicPr>
          <p:nvPr/>
        </p:nvPicPr>
        <p:blipFill>
          <a:blip r:embed="rId3" cstate="screen"/>
          <a:stretch>
            <a:fillRect/>
          </a:stretch>
        </p:blipFill>
        <p:spPr>
          <a:xfrm>
            <a:off x="9448801" y="1876424"/>
            <a:ext cx="1695449" cy="1695449"/>
          </a:xfrm>
          <a:prstGeom prst="rect">
            <a:avLst/>
          </a:prstGeom>
          <a:effectLst>
            <a:outerShdw blurRad="330200" sx="102000" sy="102000" algn="ctr" rotWithShape="0">
              <a:srgbClr val="DDA45E">
                <a:alpha val="52000"/>
              </a:srgbClr>
            </a:outerShdw>
          </a:effectLst>
        </p:spPr>
      </p:pic>
      <p:pic>
        <p:nvPicPr>
          <p:cNvPr id="47" name="图片 46" descr="图片包含 体育, 食物, 游戏机, 碗&#10;&#10;描述已自动生成"/>
          <p:cNvPicPr/>
          <p:nvPr/>
        </p:nvPicPr>
        <p:blipFill>
          <a:blip r:embed="rId4" cstate="screen"/>
          <a:stretch>
            <a:fillRect/>
          </a:stretch>
        </p:blipFill>
        <p:spPr>
          <a:xfrm rot="18965689">
            <a:off x="4124058" y="4216785"/>
            <a:ext cx="1668008" cy="1668008"/>
          </a:xfrm>
          <a:prstGeom prst="rect">
            <a:avLst/>
          </a:prstGeom>
          <a:effectLst>
            <a:outerShdw blurRad="330200" sx="102000" sy="102000" algn="ctr" rotWithShape="0">
              <a:srgbClr val="DBE4FD"/>
            </a:outerShdw>
          </a:effectLst>
        </p:spPr>
      </p:pic>
      <p:pic>
        <p:nvPicPr>
          <p:cNvPr id="45" name="图片 44" descr="图片包含 图示&#10;&#10;描述已自动生成"/>
          <p:cNvPicPr/>
          <p:nvPr/>
        </p:nvPicPr>
        <p:blipFill>
          <a:blip r:embed="rId5" cstate="screen"/>
          <a:stretch>
            <a:fillRect/>
          </a:stretch>
        </p:blipFill>
        <p:spPr>
          <a:xfrm rot="1337471">
            <a:off x="9548028" y="3980553"/>
            <a:ext cx="1857002" cy="1857002"/>
          </a:xfrm>
          <a:prstGeom prst="rect">
            <a:avLst/>
          </a:prstGeom>
          <a:effectLst>
            <a:outerShdw blurRad="330200" sx="102000" sy="102000" algn="ctr" rotWithShape="0">
              <a:srgbClr val="73E0F8">
                <a:alpha val="24000"/>
              </a:srgbClr>
            </a:outerShdw>
          </a:effec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35" presetClass="path" presetSubtype="0" decel="100000" fill="hold" nodeType="withEffect">
                                  <p:stCondLst>
                                    <p:cond delay="0"/>
                                  </p:stCondLst>
                                  <p:childTnLst>
                                    <p:animMotion origin="layout" path="M 8.33333E-7 -2.22222E-6 L -0.08698 -2.22222E-6 " pathEditMode="relative" rAng="0" ptsTypes="AA">
                                      <p:cBhvr>
                                        <p:cTn id="9" dur="1000" spd="-100000" fill="hold"/>
                                        <p:tgtEl>
                                          <p:spTgt spid="10"/>
                                        </p:tgtEl>
                                        <p:attrNameLst>
                                          <p:attrName>ppt_x</p:attrName>
                                          <p:attrName>ppt_y</p:attrName>
                                        </p:attrNameLst>
                                      </p:cBhvr>
                                      <p:rCtr x="-4349" y="0"/>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35" presetClass="path" presetSubtype="0" decel="100000" fill="hold" grpId="1" nodeType="withEffect">
                                  <p:stCondLst>
                                    <p:cond delay="0"/>
                                  </p:stCondLst>
                                  <p:childTnLst>
                                    <p:animMotion origin="layout" path="M 8.33333E-7 -2.22222E-6 L -0.08698 -2.22222E-6 " pathEditMode="relative" rAng="0" ptsTypes="AA">
                                      <p:cBhvr>
                                        <p:cTn id="14" dur="1000" spd="-100000" fill="hold"/>
                                        <p:tgtEl>
                                          <p:spTgt spid="8"/>
                                        </p:tgtEl>
                                        <p:attrNameLst>
                                          <p:attrName>ppt_x</p:attrName>
                                          <p:attrName>ppt_y</p:attrName>
                                        </p:attrNameLst>
                                      </p:cBhvr>
                                      <p:rCtr x="-4349" y="0"/>
                                    </p:animMotion>
                                  </p:childTnLst>
                                </p:cTn>
                              </p:par>
                              <p:par>
                                <p:cTn id="15" presetID="0" presetClass="entr" presetSubtype="0" decel="100000" fill="hold" grpId="0" nodeType="withEffect">
                                  <p:stCondLst>
                                    <p:cond delay="200"/>
                                  </p:stCondLst>
                                  <p:iterate type="wd">
                                    <p:tmPct val="10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350">
                                          <p:stCondLst>
                                            <p:cond delay="0"/>
                                          </p:stCondLst>
                                        </p:cTn>
                                        <p:tgtEl>
                                          <p:spTgt spid="13"/>
                                        </p:tgtEl>
                                      </p:cBhvr>
                                    </p:animEffect>
                                    <p:anim to="" calcmode="lin" valueType="num">
                                      <p:cBhvr>
                                        <p:cTn id="18" dur="350" fill="hold">
                                          <p:stCondLst>
                                            <p:cond delay="0"/>
                                          </p:stCondLst>
                                        </p:cTn>
                                        <p:tgtEl>
                                          <p:spTgt spid="13"/>
                                        </p:tgtEl>
                                        <p:attrNameLst>
                                          <p:attrName>ppt_x</p:attrName>
                                        </p:attrNameLst>
                                      </p:cBhvr>
                                      <p:tavLst>
                                        <p:tav tm="0">
                                          <p:val>
                                            <p:strVal val="#ppt_x+0.03"/>
                                          </p:val>
                                        </p:tav>
                                        <p:tav tm="100000">
                                          <p:val>
                                            <p:strVal val="#ppt_x"/>
                                          </p:val>
                                        </p:tav>
                                      </p:tavLst>
                                    </p:anim>
                                  </p:childTnLst>
                                </p:cTn>
                              </p:par>
                              <p:par>
                                <p:cTn id="19" presetID="10" presetClass="entr" presetSubtype="0"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6" presetClass="emph" presetSubtype="0" fill="hold" nodeType="withEffect">
                                  <p:stCondLst>
                                    <p:cond delay="500"/>
                                  </p:stCondLst>
                                  <p:childTnLst>
                                    <p:animEffect transition="out" filter="fade">
                                      <p:cBhvr>
                                        <p:cTn id="23" dur="500" tmFilter="0, 0; .2, .5; .8, .5; 1, 0"/>
                                        <p:tgtEl>
                                          <p:spTgt spid="19"/>
                                        </p:tgtEl>
                                      </p:cBhvr>
                                    </p:animEffect>
                                    <p:animScale>
                                      <p:cBhvr>
                                        <p:cTn id="24" dur="250" autoRev="1" fill="hold"/>
                                        <p:tgtEl>
                                          <p:spTgt spid="19"/>
                                        </p:tgtEl>
                                      </p:cBhvr>
                                      <p:by x="105000" y="105000"/>
                                    </p:animScale>
                                  </p:childTnLst>
                                </p:cTn>
                              </p:par>
                            </p:childTnLst>
                          </p:cTn>
                        </p:par>
                        <p:par>
                          <p:cTn id="25" fill="hold">
                            <p:stCondLst>
                              <p:cond delay="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decel="100000" fill="hold" nodeType="withEffect">
                                  <p:stCondLst>
                                    <p:cond delay="0"/>
                                  </p:stCondLst>
                                  <p:childTnLst>
                                    <p:animMotion origin="layout" path="M 8.33333E-7 -2.22222E-6 L -0.08698 -2.22222E-6 " pathEditMode="relative" rAng="0" ptsTypes="AA">
                                      <p:cBhvr>
                                        <p:cTn id="30" dur="1000" spd="-100000" fill="hold"/>
                                        <p:tgtEl>
                                          <p:spTgt spid="12"/>
                                        </p:tgtEl>
                                        <p:attrNameLst>
                                          <p:attrName>ppt_x</p:attrName>
                                          <p:attrName>ppt_y</p:attrName>
                                        </p:attrNameLst>
                                      </p:cBhvr>
                                      <p:rCtr x="-4349" y="0"/>
                                    </p:animMotion>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35" presetClass="path" presetSubtype="0" decel="100000" fill="hold" grpId="1" nodeType="withEffect">
                                  <p:stCondLst>
                                    <p:cond delay="0"/>
                                  </p:stCondLst>
                                  <p:childTnLst>
                                    <p:animMotion origin="layout" path="M 8.33333E-7 -2.22222E-6 L -0.08698 -2.22222E-6 " pathEditMode="relative" rAng="0" ptsTypes="AA">
                                      <p:cBhvr>
                                        <p:cTn id="35" dur="1000" spd="-100000" fill="hold"/>
                                        <p:tgtEl>
                                          <p:spTgt spid="24"/>
                                        </p:tgtEl>
                                        <p:attrNameLst>
                                          <p:attrName>ppt_x</p:attrName>
                                          <p:attrName>ppt_y</p:attrName>
                                        </p:attrNameLst>
                                      </p:cBhvr>
                                      <p:rCtr x="-4349" y="0"/>
                                    </p:animMotion>
                                  </p:childTnLst>
                                </p:cTn>
                              </p:par>
                              <p:par>
                                <p:cTn id="36" presetID="0" presetClass="entr" presetSubtype="0" decel="100000" fill="hold" grpId="0" nodeType="withEffect">
                                  <p:stCondLst>
                                    <p:cond delay="200"/>
                                  </p:stCondLst>
                                  <p:iterate type="wd">
                                    <p:tmPct val="10000"/>
                                  </p:iterate>
                                  <p:childTnLst>
                                    <p:set>
                                      <p:cBhvr>
                                        <p:cTn id="37" dur="1" fill="hold">
                                          <p:stCondLst>
                                            <p:cond delay="0"/>
                                          </p:stCondLst>
                                        </p:cTn>
                                        <p:tgtEl>
                                          <p:spTgt spid="27"/>
                                        </p:tgtEl>
                                        <p:attrNameLst>
                                          <p:attrName>style.visibility</p:attrName>
                                        </p:attrNameLst>
                                      </p:cBhvr>
                                      <p:to>
                                        <p:strVal val="visible"/>
                                      </p:to>
                                    </p:set>
                                    <p:animEffect transition="in" filter="fade">
                                      <p:cBhvr>
                                        <p:cTn id="38" dur="350">
                                          <p:stCondLst>
                                            <p:cond delay="0"/>
                                          </p:stCondLst>
                                        </p:cTn>
                                        <p:tgtEl>
                                          <p:spTgt spid="27"/>
                                        </p:tgtEl>
                                      </p:cBhvr>
                                    </p:animEffect>
                                    <p:anim to="" calcmode="lin" valueType="num">
                                      <p:cBhvr>
                                        <p:cTn id="39" dur="350" fill="hold">
                                          <p:stCondLst>
                                            <p:cond delay="0"/>
                                          </p:stCondLst>
                                        </p:cTn>
                                        <p:tgtEl>
                                          <p:spTgt spid="27"/>
                                        </p:tgtEl>
                                        <p:attrNameLst>
                                          <p:attrName>ppt_x</p:attrName>
                                        </p:attrNameLst>
                                      </p:cBhvr>
                                      <p:tavLst>
                                        <p:tav tm="0">
                                          <p:val>
                                            <p:strVal val="#ppt_x+0.03"/>
                                          </p:val>
                                        </p:tav>
                                        <p:tav tm="100000">
                                          <p:val>
                                            <p:strVal val="#ppt_x"/>
                                          </p:val>
                                        </p:tav>
                                      </p:tavLst>
                                    </p:anim>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43"/>
                                        </p:tgtEl>
                                      </p:cBhvr>
                                    </p:animEffect>
                                    <p:animScale>
                                      <p:cBhvr>
                                        <p:cTn id="45" dur="250" autoRev="1" fill="hold"/>
                                        <p:tgtEl>
                                          <p:spTgt spid="43"/>
                                        </p:tgtEl>
                                      </p:cBhvr>
                                      <p:by x="105000" y="105000"/>
                                    </p:animScale>
                                  </p:childTnLst>
                                </p:cTn>
                              </p:par>
                            </p:childTnLst>
                          </p:cTn>
                        </p:par>
                        <p:par>
                          <p:cTn id="46" fill="hold">
                            <p:stCondLst>
                              <p:cond delay="1285"/>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35" presetClass="path" presetSubtype="0" decel="100000" fill="hold" nodeType="withEffect">
                                  <p:stCondLst>
                                    <p:cond delay="0"/>
                                  </p:stCondLst>
                                  <p:childTnLst>
                                    <p:animMotion origin="layout" path="M 8.33333E-7 -2.22222E-6 L -0.08698 -2.22222E-6 " pathEditMode="relative" rAng="0" ptsTypes="AA">
                                      <p:cBhvr>
                                        <p:cTn id="51" dur="1000" spd="-100000" fill="hold"/>
                                        <p:tgtEl>
                                          <p:spTgt spid="16"/>
                                        </p:tgtEl>
                                        <p:attrNameLst>
                                          <p:attrName>ppt_x</p:attrName>
                                          <p:attrName>ppt_y</p:attrName>
                                        </p:attrNameLst>
                                      </p:cBhvr>
                                      <p:rCtr x="-4349" y="0"/>
                                    </p:animMotion>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35" presetClass="path" presetSubtype="0" decel="100000" fill="hold" grpId="1" nodeType="withEffect">
                                  <p:stCondLst>
                                    <p:cond delay="0"/>
                                  </p:stCondLst>
                                  <p:childTnLst>
                                    <p:animMotion origin="layout" path="M 8.33333E-7 -2.22222E-6 L -0.08698 -2.22222E-6 " pathEditMode="relative" rAng="0" ptsTypes="AA">
                                      <p:cBhvr>
                                        <p:cTn id="56" dur="1000" spd="-100000" fill="hold"/>
                                        <p:tgtEl>
                                          <p:spTgt spid="31"/>
                                        </p:tgtEl>
                                        <p:attrNameLst>
                                          <p:attrName>ppt_x</p:attrName>
                                          <p:attrName>ppt_y</p:attrName>
                                        </p:attrNameLst>
                                      </p:cBhvr>
                                      <p:rCtr x="-4349" y="0"/>
                                    </p:animMotion>
                                  </p:childTnLst>
                                </p:cTn>
                              </p:par>
                              <p:par>
                                <p:cTn id="57" presetID="0" presetClass="entr" presetSubtype="0" decel="100000" fill="hold" grpId="0" nodeType="withEffect">
                                  <p:stCondLst>
                                    <p:cond delay="200"/>
                                  </p:stCondLst>
                                  <p:iterate type="wd">
                                    <p:tmPct val="10000"/>
                                  </p:iterate>
                                  <p:childTnLst>
                                    <p:set>
                                      <p:cBhvr>
                                        <p:cTn id="58" dur="1" fill="hold">
                                          <p:stCondLst>
                                            <p:cond delay="0"/>
                                          </p:stCondLst>
                                        </p:cTn>
                                        <p:tgtEl>
                                          <p:spTgt spid="34"/>
                                        </p:tgtEl>
                                        <p:attrNameLst>
                                          <p:attrName>style.visibility</p:attrName>
                                        </p:attrNameLst>
                                      </p:cBhvr>
                                      <p:to>
                                        <p:strVal val="visible"/>
                                      </p:to>
                                    </p:set>
                                    <p:animEffect transition="in" filter="fade">
                                      <p:cBhvr>
                                        <p:cTn id="59" dur="350">
                                          <p:stCondLst>
                                            <p:cond delay="0"/>
                                          </p:stCondLst>
                                        </p:cTn>
                                        <p:tgtEl>
                                          <p:spTgt spid="34"/>
                                        </p:tgtEl>
                                      </p:cBhvr>
                                    </p:animEffect>
                                    <p:anim to="" calcmode="lin" valueType="num">
                                      <p:cBhvr>
                                        <p:cTn id="60" dur="350" fill="hold">
                                          <p:stCondLst>
                                            <p:cond delay="0"/>
                                          </p:stCondLst>
                                        </p:cTn>
                                        <p:tgtEl>
                                          <p:spTgt spid="34"/>
                                        </p:tgtEl>
                                        <p:attrNameLst>
                                          <p:attrName>ppt_x</p:attrName>
                                        </p:attrNameLst>
                                      </p:cBhvr>
                                      <p:tavLst>
                                        <p:tav tm="0">
                                          <p:val>
                                            <p:strVal val="#ppt_x+0.03"/>
                                          </p:val>
                                        </p:tav>
                                        <p:tav tm="100000">
                                          <p:val>
                                            <p:strVal val="#ppt_x"/>
                                          </p:val>
                                        </p:tav>
                                      </p:tavLst>
                                    </p:anim>
                                  </p:childTnLst>
                                </p:cTn>
                              </p:par>
                              <p:par>
                                <p:cTn id="61" presetID="10" presetClass="entr" presetSubtype="0" fill="hold" nodeType="withEffect">
                                  <p:stCondLst>
                                    <p:cond delay="50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26" presetClass="emph" presetSubtype="0" fill="hold" nodeType="withEffect">
                                  <p:stCondLst>
                                    <p:cond delay="500"/>
                                  </p:stCondLst>
                                  <p:childTnLst>
                                    <p:animEffect transition="out" filter="fade">
                                      <p:cBhvr>
                                        <p:cTn id="65" dur="500" tmFilter="0, 0; .2, .5; .8, .5; 1, 0"/>
                                        <p:tgtEl>
                                          <p:spTgt spid="47"/>
                                        </p:tgtEl>
                                      </p:cBhvr>
                                    </p:animEffect>
                                    <p:animScale>
                                      <p:cBhvr>
                                        <p:cTn id="66" dur="250" autoRev="1" fill="hold"/>
                                        <p:tgtEl>
                                          <p:spTgt spid="47"/>
                                        </p:tgtEl>
                                      </p:cBhvr>
                                      <p:by x="105000" y="105000"/>
                                    </p:animScale>
                                  </p:childTnLst>
                                </p:cTn>
                              </p:par>
                            </p:childTnLst>
                          </p:cTn>
                        </p:par>
                        <p:par>
                          <p:cTn id="67" fill="hold">
                            <p:stCondLst>
                              <p:cond delay="2815"/>
                            </p:stCondLst>
                            <p:childTnLst>
                              <p:par>
                                <p:cTn id="68" presetID="10"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par>
                                <p:cTn id="71" presetID="35" presetClass="path" presetSubtype="0" decel="100000" fill="hold" nodeType="withEffect">
                                  <p:stCondLst>
                                    <p:cond delay="0"/>
                                  </p:stCondLst>
                                  <p:childTnLst>
                                    <p:animMotion origin="layout" path="M 8.33333E-7 -2.22222E-6 L -0.08698 -2.22222E-6 " pathEditMode="relative" rAng="0" ptsTypes="AA">
                                      <p:cBhvr>
                                        <p:cTn id="72" dur="1000" spd="-100000" fill="hold"/>
                                        <p:tgtEl>
                                          <p:spTgt spid="17"/>
                                        </p:tgtEl>
                                        <p:attrNameLst>
                                          <p:attrName>ppt_x</p:attrName>
                                          <p:attrName>ppt_y</p:attrName>
                                        </p:attrNameLst>
                                      </p:cBhvr>
                                      <p:rCtr x="-4349" y="0"/>
                                    </p:animMotion>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35" presetClass="path" presetSubtype="0" decel="100000" fill="hold" grpId="1" nodeType="withEffect">
                                  <p:stCondLst>
                                    <p:cond delay="0"/>
                                  </p:stCondLst>
                                  <p:childTnLst>
                                    <p:animMotion origin="layout" path="M 8.33333E-7 -2.22222E-6 L -0.08698 -2.22222E-6 " pathEditMode="relative" rAng="0" ptsTypes="AA">
                                      <p:cBhvr>
                                        <p:cTn id="77" dur="1000" spd="-100000" fill="hold"/>
                                        <p:tgtEl>
                                          <p:spTgt spid="38"/>
                                        </p:tgtEl>
                                        <p:attrNameLst>
                                          <p:attrName>ppt_x</p:attrName>
                                          <p:attrName>ppt_y</p:attrName>
                                        </p:attrNameLst>
                                      </p:cBhvr>
                                      <p:rCtr x="-4349" y="0"/>
                                    </p:animMotion>
                                  </p:childTnLst>
                                </p:cTn>
                              </p:par>
                              <p:par>
                                <p:cTn id="78" presetID="0" presetClass="entr" presetSubtype="0" decel="100000" fill="hold" grpId="0" nodeType="withEffect">
                                  <p:stCondLst>
                                    <p:cond delay="200"/>
                                  </p:stCondLst>
                                  <p:iterate type="wd">
                                    <p:tmPct val="10000"/>
                                  </p:iterate>
                                  <p:childTnLst>
                                    <p:set>
                                      <p:cBhvr>
                                        <p:cTn id="79" dur="1" fill="hold">
                                          <p:stCondLst>
                                            <p:cond delay="0"/>
                                          </p:stCondLst>
                                        </p:cTn>
                                        <p:tgtEl>
                                          <p:spTgt spid="41"/>
                                        </p:tgtEl>
                                        <p:attrNameLst>
                                          <p:attrName>style.visibility</p:attrName>
                                        </p:attrNameLst>
                                      </p:cBhvr>
                                      <p:to>
                                        <p:strVal val="visible"/>
                                      </p:to>
                                    </p:set>
                                    <p:animEffect transition="in" filter="fade">
                                      <p:cBhvr>
                                        <p:cTn id="80" dur="350">
                                          <p:stCondLst>
                                            <p:cond delay="0"/>
                                          </p:stCondLst>
                                        </p:cTn>
                                        <p:tgtEl>
                                          <p:spTgt spid="41"/>
                                        </p:tgtEl>
                                      </p:cBhvr>
                                    </p:animEffect>
                                    <p:anim to="" calcmode="lin" valueType="num">
                                      <p:cBhvr>
                                        <p:cTn id="81" dur="350" fill="hold">
                                          <p:stCondLst>
                                            <p:cond delay="0"/>
                                          </p:stCondLst>
                                        </p:cTn>
                                        <p:tgtEl>
                                          <p:spTgt spid="41"/>
                                        </p:tgtEl>
                                        <p:attrNameLst>
                                          <p:attrName>ppt_x</p:attrName>
                                        </p:attrNameLst>
                                      </p:cBhvr>
                                      <p:tavLst>
                                        <p:tav tm="0">
                                          <p:val>
                                            <p:strVal val="#ppt_x+0.03"/>
                                          </p:val>
                                        </p:tav>
                                        <p:tav tm="100000">
                                          <p:val>
                                            <p:strVal val="#ppt_x"/>
                                          </p:val>
                                        </p:tav>
                                      </p:tavLst>
                                    </p:anim>
                                  </p:childTnLst>
                                </p:cTn>
                              </p:par>
                              <p:par>
                                <p:cTn id="82" presetID="10" presetClass="entr" presetSubtype="0" fill="hold" nodeType="withEffect">
                                  <p:stCondLst>
                                    <p:cond delay="5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26" presetClass="emph" presetSubtype="0" fill="hold" nodeType="withEffect">
                                  <p:stCondLst>
                                    <p:cond delay="500"/>
                                  </p:stCondLst>
                                  <p:childTnLst>
                                    <p:animEffect transition="out" filter="fade">
                                      <p:cBhvr>
                                        <p:cTn id="86" dur="500" tmFilter="0, 0; .2, .5; .8, .5; 1, 0"/>
                                        <p:tgtEl>
                                          <p:spTgt spid="45"/>
                                        </p:tgtEl>
                                      </p:cBhvr>
                                    </p:animEffect>
                                    <p:animScale>
                                      <p:cBhvr>
                                        <p:cTn id="87"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3" grpId="0"/>
      <p:bldP spid="24" grpId="0" animBg="1"/>
      <p:bldP spid="24" grpId="1" animBg="1"/>
      <p:bldP spid="27" grpId="0"/>
      <p:bldP spid="31" grpId="0" animBg="1"/>
      <p:bldP spid="31" grpId="1" animBg="1"/>
      <p:bldP spid="34" grpId="0"/>
      <p:bldP spid="38" grpId="0" animBg="1"/>
      <p:bldP spid="38" grpId="1" animBg="1"/>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文本框 2"/>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全年业绩情况</a:t>
            </a:r>
            <a:endParaRPr lang="zh-CN" altLang="en-US" sz="4000" dirty="0">
              <a:solidFill>
                <a:schemeClr val="tx2"/>
              </a:solidFill>
              <a:latin typeface="+mj-ea"/>
              <a:ea typeface="+mj-ea"/>
            </a:endParaRPr>
          </a:p>
        </p:txBody>
      </p:sp>
      <p:sp>
        <p:nvSpPr>
          <p:cNvPr id="4" name="椭圆 3"/>
          <p:cNvSpPr/>
          <p:nvPr/>
        </p:nvSpPr>
        <p:spPr>
          <a:xfrm>
            <a:off x="44114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859314"/>
            <a:ext cx="12192000" cy="3998686"/>
          </a:xfrm>
          <a:prstGeom prst="rect">
            <a:avLst/>
          </a:prstGeom>
          <a:solidFill>
            <a:srgbClr val="F7F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821417" y="22020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821417" y="41832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3862159" y="22020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3862159" y="4190547"/>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6888389" y="2202090"/>
            <a:ext cx="4482195" cy="3763281"/>
          </a:xfrm>
          <a:prstGeom prst="roundRect">
            <a:avLst>
              <a:gd name="adj" fmla="val 3559"/>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图表 18"/>
          <p:cNvGraphicFramePr/>
          <p:nvPr/>
        </p:nvGraphicFramePr>
        <p:xfrm>
          <a:off x="928460" y="2265046"/>
          <a:ext cx="2637064" cy="1433513"/>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9745981" y="1775460"/>
            <a:ext cx="1577339" cy="307777"/>
          </a:xfrm>
          <a:prstGeom prst="rect">
            <a:avLst/>
          </a:prstGeom>
          <a:noFill/>
        </p:spPr>
        <p:txBody>
          <a:bodyPr wrap="square" rtlCol="0">
            <a:spAutoFit/>
          </a:bodyPr>
          <a:lstStyle/>
          <a:p>
            <a:pPr algn="r"/>
            <a:r>
              <a:rPr lang="zh-CN" altLang="en-US" sz="1400" dirty="0">
                <a:solidFill>
                  <a:schemeClr val="tx2"/>
                </a:solidFill>
              </a:rPr>
              <a:t>单位：万元</a:t>
            </a:r>
            <a:endParaRPr lang="zh-CN" altLang="en-US" sz="1400" dirty="0">
              <a:solidFill>
                <a:schemeClr val="tx2"/>
              </a:solidFill>
            </a:endParaRPr>
          </a:p>
        </p:txBody>
      </p:sp>
      <p:sp>
        <p:nvSpPr>
          <p:cNvPr id="26" name="文本框 25"/>
          <p:cNvSpPr txBox="1"/>
          <p:nvPr/>
        </p:nvSpPr>
        <p:spPr>
          <a:xfrm>
            <a:off x="1864481" y="369570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A</a:t>
            </a:r>
            <a:endParaRPr lang="zh-CN" altLang="en-US" sz="1200" dirty="0">
              <a:solidFill>
                <a:schemeClr val="accent1"/>
              </a:solidFill>
            </a:endParaRPr>
          </a:p>
        </p:txBody>
      </p:sp>
      <p:graphicFrame>
        <p:nvGraphicFramePr>
          <p:cNvPr id="27" name="图表 26"/>
          <p:cNvGraphicFramePr/>
          <p:nvPr/>
        </p:nvGraphicFramePr>
        <p:xfrm>
          <a:off x="3969202" y="2265046"/>
          <a:ext cx="2637064" cy="1433513"/>
        </p:xfrm>
        <a:graphic>
          <a:graphicData uri="http://schemas.openxmlformats.org/drawingml/2006/chart">
            <c:chart xmlns:c="http://schemas.openxmlformats.org/drawingml/2006/chart" xmlns:r="http://schemas.openxmlformats.org/officeDocument/2006/relationships" r:id="rId2"/>
          </a:graphicData>
        </a:graphic>
      </p:graphicFrame>
      <p:sp>
        <p:nvSpPr>
          <p:cNvPr id="28" name="文本框 27"/>
          <p:cNvSpPr txBox="1"/>
          <p:nvPr/>
        </p:nvSpPr>
        <p:spPr>
          <a:xfrm>
            <a:off x="4932194" y="369570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B</a:t>
            </a:r>
            <a:endParaRPr lang="zh-CN" altLang="en-US" sz="1200" dirty="0">
              <a:solidFill>
                <a:schemeClr val="accent1"/>
              </a:solidFill>
            </a:endParaRPr>
          </a:p>
        </p:txBody>
      </p:sp>
      <p:graphicFrame>
        <p:nvGraphicFramePr>
          <p:cNvPr id="29" name="图表 28"/>
          <p:cNvGraphicFramePr/>
          <p:nvPr/>
        </p:nvGraphicFramePr>
        <p:xfrm>
          <a:off x="928460" y="4269106"/>
          <a:ext cx="2637064" cy="1433513"/>
        </p:xfrm>
        <a:graphic>
          <a:graphicData uri="http://schemas.openxmlformats.org/drawingml/2006/chart">
            <c:chart xmlns:c="http://schemas.openxmlformats.org/drawingml/2006/chart" xmlns:r="http://schemas.openxmlformats.org/officeDocument/2006/relationships" r:id="rId3"/>
          </a:graphicData>
        </a:graphic>
      </p:graphicFrame>
      <p:sp>
        <p:nvSpPr>
          <p:cNvPr id="30" name="文本框 29"/>
          <p:cNvSpPr txBox="1"/>
          <p:nvPr/>
        </p:nvSpPr>
        <p:spPr>
          <a:xfrm>
            <a:off x="1864481" y="569976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C</a:t>
            </a:r>
            <a:endParaRPr lang="zh-CN" altLang="en-US" sz="1200" dirty="0">
              <a:solidFill>
                <a:schemeClr val="accent1"/>
              </a:solidFill>
            </a:endParaRPr>
          </a:p>
        </p:txBody>
      </p:sp>
      <p:graphicFrame>
        <p:nvGraphicFramePr>
          <p:cNvPr id="31" name="图表 30"/>
          <p:cNvGraphicFramePr/>
          <p:nvPr/>
        </p:nvGraphicFramePr>
        <p:xfrm>
          <a:off x="3969202" y="4269106"/>
          <a:ext cx="2637064" cy="1433513"/>
        </p:xfrm>
        <a:graphic>
          <a:graphicData uri="http://schemas.openxmlformats.org/drawingml/2006/chart">
            <c:chart xmlns:c="http://schemas.openxmlformats.org/drawingml/2006/chart" xmlns:r="http://schemas.openxmlformats.org/officeDocument/2006/relationships" r:id="rId4"/>
          </a:graphicData>
        </a:graphic>
      </p:graphicFrame>
      <p:sp>
        <p:nvSpPr>
          <p:cNvPr id="32" name="文本框 31"/>
          <p:cNvSpPr txBox="1"/>
          <p:nvPr/>
        </p:nvSpPr>
        <p:spPr>
          <a:xfrm>
            <a:off x="4932194" y="569976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D</a:t>
            </a:r>
            <a:endParaRPr lang="zh-CN" altLang="en-US" sz="1200" dirty="0">
              <a:solidFill>
                <a:schemeClr val="accent1"/>
              </a:solidFill>
            </a:endParaRPr>
          </a:p>
        </p:txBody>
      </p:sp>
      <p:sp>
        <p:nvSpPr>
          <p:cNvPr id="9" name="文本框 8"/>
          <p:cNvSpPr txBox="1"/>
          <p:nvPr/>
        </p:nvSpPr>
        <p:spPr>
          <a:xfrm>
            <a:off x="7155180" y="2567940"/>
            <a:ext cx="1595309" cy="307777"/>
          </a:xfrm>
          <a:prstGeom prst="rect">
            <a:avLst/>
          </a:prstGeom>
          <a:noFill/>
        </p:spPr>
        <p:txBody>
          <a:bodyPr wrap="none" rtlCol="0">
            <a:spAutoFit/>
          </a:bodyPr>
          <a:lstStyle/>
          <a:p>
            <a:r>
              <a:rPr lang="zh-CN" altLang="en-US" sz="1400" dirty="0">
                <a:solidFill>
                  <a:schemeClr val="tx2"/>
                </a:solidFill>
              </a:rPr>
              <a:t>总销量占比（</a:t>
            </a:r>
            <a:r>
              <a:rPr lang="en-US" altLang="zh-CN" sz="1400" dirty="0">
                <a:solidFill>
                  <a:schemeClr val="tx2"/>
                </a:solidFill>
              </a:rPr>
              <a:t>%</a:t>
            </a:r>
            <a:r>
              <a:rPr lang="zh-CN" altLang="en-US" sz="1400" dirty="0">
                <a:solidFill>
                  <a:schemeClr val="tx2"/>
                </a:solidFill>
              </a:rPr>
              <a:t>）</a:t>
            </a:r>
            <a:endParaRPr lang="zh-CN" altLang="en-US" sz="1400" dirty="0">
              <a:solidFill>
                <a:schemeClr val="tx2"/>
              </a:solidFill>
            </a:endParaRPr>
          </a:p>
        </p:txBody>
      </p:sp>
      <p:sp>
        <p:nvSpPr>
          <p:cNvPr id="5" name="椭圆 4"/>
          <p:cNvSpPr/>
          <p:nvPr/>
        </p:nvSpPr>
        <p:spPr>
          <a:xfrm>
            <a:off x="7379017" y="3860483"/>
            <a:ext cx="3641407" cy="1406844"/>
          </a:xfrm>
          <a:prstGeom prst="ellipse">
            <a:avLst/>
          </a:prstGeom>
          <a:gradFill flip="none" rotWithShape="1">
            <a:gsLst>
              <a:gs pos="0">
                <a:schemeClr val="accent2">
                  <a:alpha val="15000"/>
                </a:schemeClr>
              </a:gs>
              <a:gs pos="99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图表 17"/>
          <p:cNvGraphicFramePr/>
          <p:nvPr/>
        </p:nvGraphicFramePr>
        <p:xfrm>
          <a:off x="7503160" y="3398521"/>
          <a:ext cx="3225799" cy="1972734"/>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3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path" presetSubtype="0" decel="100000" fill="hold" grpId="1" nodeType="withEffect">
                                  <p:stCondLst>
                                    <p:cond delay="0"/>
                                  </p:stCondLst>
                                  <p:childTnLst>
                                    <p:animMotion origin="layout" path="M -4.79167E-6 -4.81481E-6 L -4.79167E-6 0.08288 " pathEditMode="relative" rAng="0" ptsTypes="AA">
                                      <p:cBhvr>
                                        <p:cTn id="12" dur="1000" spd="-100000" fill="hold"/>
                                        <p:tgtEl>
                                          <p:spTgt spid="8"/>
                                        </p:tgtEl>
                                        <p:attrNameLst>
                                          <p:attrName>ppt_x</p:attrName>
                                          <p:attrName>ppt_y</p:attrName>
                                        </p:attrNameLst>
                                      </p:cBhvr>
                                      <p:rCtr x="0" y="4144"/>
                                    </p:animMotion>
                                  </p:childTnLst>
                                </p:cTn>
                              </p:par>
                              <p:par>
                                <p:cTn id="13" presetID="22" presetClass="entr" presetSubtype="8" fill="hold" grpId="0" nodeType="withEffect">
                                  <p:stCondLst>
                                    <p:cond delay="500"/>
                                  </p:stCondLst>
                                  <p:childTnLst>
                                    <p:set>
                                      <p:cBhvr>
                                        <p:cTn id="14"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wipe(left)">
                                      <p:cBhvr>
                                        <p:cTn id="15" dur="500"/>
                                        <p:tgtEl>
                                          <p:spTgt spid="19">
                                            <p:graphicEl>
                                              <a:chart seriesIdx="-3" categoryIdx="-3" bldStep="gridLegend"/>
                                            </p:graphicEl>
                                          </p:spTgt>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9">
                                            <p:graphicEl>
                                              <a:chart seriesIdx="0" categoryIdx="-4" bldStep="series"/>
                                            </p:graphicEl>
                                          </p:spTgt>
                                        </p:tgtEl>
                                        <p:attrNameLst>
                                          <p:attrName>style.visibility</p:attrName>
                                        </p:attrNameLst>
                                      </p:cBhvr>
                                      <p:to>
                                        <p:strVal val="visible"/>
                                      </p:to>
                                    </p:set>
                                    <p:animEffect transition="in" filter="wipe(left)">
                                      <p:cBhvr>
                                        <p:cTn id="18" dur="500"/>
                                        <p:tgtEl>
                                          <p:spTgt spid="19">
                                            <p:graphicEl>
                                              <a:chart seriesIdx="0" categoryIdx="-4" bldStep="series"/>
                                            </p:graphicEl>
                                          </p:spTgt>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19">
                                            <p:graphicEl>
                                              <a:chart seriesIdx="1" categoryIdx="-4" bldStep="series"/>
                                            </p:graphicEl>
                                          </p:spTgt>
                                        </p:tgtEl>
                                        <p:attrNameLst>
                                          <p:attrName>style.visibility</p:attrName>
                                        </p:attrNameLst>
                                      </p:cBhvr>
                                      <p:to>
                                        <p:strVal val="visible"/>
                                      </p:to>
                                    </p:set>
                                    <p:animEffect transition="in" filter="wipe(left)">
                                      <p:cBhvr>
                                        <p:cTn id="21" dur="500"/>
                                        <p:tgtEl>
                                          <p:spTgt spid="19">
                                            <p:graphicEl>
                                              <a:chart seriesIdx="1" categoryIdx="-4" bldStep="series"/>
                                            </p:graphic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26" presetClass="emph" presetSubtype="0" fill="hold" grpId="1" nodeType="withEffect">
                                  <p:stCondLst>
                                    <p:cond delay="500"/>
                                  </p:stCondLst>
                                  <p:childTnLst>
                                    <p:animEffect transition="out" filter="fade">
                                      <p:cBhvr>
                                        <p:cTn id="26" dur="250" tmFilter="0, 0; .2, .5; .8, .5; 1, 0"/>
                                        <p:tgtEl>
                                          <p:spTgt spid="26"/>
                                        </p:tgtEl>
                                      </p:cBhvr>
                                    </p:animEffect>
                                    <p:animScale>
                                      <p:cBhvr>
                                        <p:cTn id="27" dur="125" autoRev="1" fill="hold"/>
                                        <p:tgtEl>
                                          <p:spTgt spid="26"/>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42" presetClass="path" presetSubtype="0" decel="100000" fill="hold" grpId="1" nodeType="withEffect">
                                  <p:stCondLst>
                                    <p:cond delay="0"/>
                                  </p:stCondLst>
                                  <p:childTnLst>
                                    <p:animMotion origin="layout" path="M -4.79167E-6 -4.81481E-6 L -4.79167E-6 0.08288 " pathEditMode="relative" rAng="0" ptsTypes="AA">
                                      <p:cBhvr>
                                        <p:cTn id="34" dur="1000" spd="-100000" fill="hold"/>
                                        <p:tgtEl>
                                          <p:spTgt spid="12"/>
                                        </p:tgtEl>
                                        <p:attrNameLst>
                                          <p:attrName>ppt_x</p:attrName>
                                          <p:attrName>ppt_y</p:attrName>
                                        </p:attrNameLst>
                                      </p:cBhvr>
                                      <p:rCtr x="0" y="4144"/>
                                    </p:animMotion>
                                  </p:childTnLst>
                                </p:cTn>
                              </p:par>
                              <p:par>
                                <p:cTn id="35" presetID="22" presetClass="entr" presetSubtype="8" fill="hold" grpId="0" nodeType="withEffect">
                                  <p:stCondLst>
                                    <p:cond delay="500"/>
                                  </p:stCondLst>
                                  <p:childTnLst>
                                    <p:set>
                                      <p:cBhvr>
                                        <p:cTn id="36" dur="1" fill="hold">
                                          <p:stCondLst>
                                            <p:cond delay="0"/>
                                          </p:stCondLst>
                                        </p:cTn>
                                        <p:tgtEl>
                                          <p:spTgt spid="27">
                                            <p:graphicEl>
                                              <a:chart seriesIdx="-3" categoryIdx="-3" bldStep="gridLegend"/>
                                            </p:graphicEl>
                                          </p:spTgt>
                                        </p:tgtEl>
                                        <p:attrNameLst>
                                          <p:attrName>style.visibility</p:attrName>
                                        </p:attrNameLst>
                                      </p:cBhvr>
                                      <p:to>
                                        <p:strVal val="visible"/>
                                      </p:to>
                                    </p:set>
                                    <p:animEffect transition="in" filter="wipe(left)">
                                      <p:cBhvr>
                                        <p:cTn id="37" dur="500"/>
                                        <p:tgtEl>
                                          <p:spTgt spid="27">
                                            <p:graphicEl>
                                              <a:chart seriesIdx="-3" categoryIdx="-3" bldStep="gridLegend"/>
                                            </p:graphicEl>
                                          </p:spTgt>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27">
                                            <p:graphicEl>
                                              <a:chart seriesIdx="0" categoryIdx="-4" bldStep="series"/>
                                            </p:graphicEl>
                                          </p:spTgt>
                                        </p:tgtEl>
                                        <p:attrNameLst>
                                          <p:attrName>style.visibility</p:attrName>
                                        </p:attrNameLst>
                                      </p:cBhvr>
                                      <p:to>
                                        <p:strVal val="visible"/>
                                      </p:to>
                                    </p:set>
                                    <p:animEffect transition="in" filter="wipe(left)">
                                      <p:cBhvr>
                                        <p:cTn id="40" dur="500"/>
                                        <p:tgtEl>
                                          <p:spTgt spid="27">
                                            <p:graphicEl>
                                              <a:chart seriesIdx="0" categoryIdx="-4" bldStep="series"/>
                                            </p:graphicEl>
                                          </p:spTgt>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27">
                                            <p:graphicEl>
                                              <a:chart seriesIdx="1" categoryIdx="-4" bldStep="series"/>
                                            </p:graphicEl>
                                          </p:spTgt>
                                        </p:tgtEl>
                                        <p:attrNameLst>
                                          <p:attrName>style.visibility</p:attrName>
                                        </p:attrNameLst>
                                      </p:cBhvr>
                                      <p:to>
                                        <p:strVal val="visible"/>
                                      </p:to>
                                    </p:set>
                                    <p:animEffect transition="in" filter="wipe(left)">
                                      <p:cBhvr>
                                        <p:cTn id="43" dur="500"/>
                                        <p:tgtEl>
                                          <p:spTgt spid="27">
                                            <p:graphicEl>
                                              <a:chart seriesIdx="1" categoryIdx="-4" bldStep="series"/>
                                            </p:graphicEl>
                                          </p:spTgt>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250"/>
                                        <p:tgtEl>
                                          <p:spTgt spid="28"/>
                                        </p:tgtEl>
                                      </p:cBhvr>
                                    </p:animEffect>
                                  </p:childTnLst>
                                </p:cTn>
                              </p:par>
                              <p:par>
                                <p:cTn id="47" presetID="26" presetClass="emph" presetSubtype="0" fill="hold" grpId="1" nodeType="withEffect">
                                  <p:stCondLst>
                                    <p:cond delay="500"/>
                                  </p:stCondLst>
                                  <p:childTnLst>
                                    <p:animEffect transition="out" filter="fade">
                                      <p:cBhvr>
                                        <p:cTn id="48" dur="250" tmFilter="0, 0; .2, .5; .8, .5; 1, 0"/>
                                        <p:tgtEl>
                                          <p:spTgt spid="28"/>
                                        </p:tgtEl>
                                      </p:cBhvr>
                                    </p:animEffect>
                                    <p:animScale>
                                      <p:cBhvr>
                                        <p:cTn id="49" dur="125" autoRev="1" fill="hold"/>
                                        <p:tgtEl>
                                          <p:spTgt spid="28"/>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42" presetClass="path" presetSubtype="0" decel="100000" fill="hold" grpId="1" nodeType="withEffect">
                                  <p:stCondLst>
                                    <p:cond delay="0"/>
                                  </p:stCondLst>
                                  <p:childTnLst>
                                    <p:animMotion origin="layout" path="M -4.79167E-6 -4.81481E-6 L -4.79167E-6 0.08288 " pathEditMode="relative" rAng="0" ptsTypes="AA">
                                      <p:cBhvr>
                                        <p:cTn id="56" dur="1000" spd="-100000" fill="hold"/>
                                        <p:tgtEl>
                                          <p:spTgt spid="11"/>
                                        </p:tgtEl>
                                        <p:attrNameLst>
                                          <p:attrName>ppt_x</p:attrName>
                                          <p:attrName>ppt_y</p:attrName>
                                        </p:attrNameLst>
                                      </p:cBhvr>
                                      <p:rCtr x="0" y="4144"/>
                                    </p:animMotion>
                                  </p:childTnLst>
                                </p:cTn>
                              </p:par>
                              <p:par>
                                <p:cTn id="57" presetID="22" presetClass="entr" presetSubtype="8" fill="hold" grpId="0" nodeType="withEffect">
                                  <p:stCondLst>
                                    <p:cond delay="500"/>
                                  </p:stCondLst>
                                  <p:childTnLst>
                                    <p:set>
                                      <p:cBhvr>
                                        <p:cTn id="58" dur="1" fill="hold">
                                          <p:stCondLst>
                                            <p:cond delay="0"/>
                                          </p:stCondLst>
                                        </p:cTn>
                                        <p:tgtEl>
                                          <p:spTgt spid="29">
                                            <p:graphicEl>
                                              <a:chart seriesIdx="-3" categoryIdx="-3" bldStep="gridLegend"/>
                                            </p:graphicEl>
                                          </p:spTgt>
                                        </p:tgtEl>
                                        <p:attrNameLst>
                                          <p:attrName>style.visibility</p:attrName>
                                        </p:attrNameLst>
                                      </p:cBhvr>
                                      <p:to>
                                        <p:strVal val="visible"/>
                                      </p:to>
                                    </p:set>
                                    <p:animEffect transition="in" filter="wipe(left)">
                                      <p:cBhvr>
                                        <p:cTn id="59" dur="500"/>
                                        <p:tgtEl>
                                          <p:spTgt spid="29">
                                            <p:graphicEl>
                                              <a:chart seriesIdx="-3" categoryIdx="-3" bldStep="gridLegend"/>
                                            </p:graphicEl>
                                          </p:spTgt>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9">
                                            <p:graphicEl>
                                              <a:chart seriesIdx="0" categoryIdx="-4" bldStep="series"/>
                                            </p:graphicEl>
                                          </p:spTgt>
                                        </p:tgtEl>
                                        <p:attrNameLst>
                                          <p:attrName>style.visibility</p:attrName>
                                        </p:attrNameLst>
                                      </p:cBhvr>
                                      <p:to>
                                        <p:strVal val="visible"/>
                                      </p:to>
                                    </p:set>
                                    <p:animEffect transition="in" filter="wipe(left)">
                                      <p:cBhvr>
                                        <p:cTn id="62" dur="500"/>
                                        <p:tgtEl>
                                          <p:spTgt spid="29">
                                            <p:graphicEl>
                                              <a:chart seriesIdx="0" categoryIdx="-4" bldStep="series"/>
                                            </p:graphicEl>
                                          </p:spTgt>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29">
                                            <p:graphicEl>
                                              <a:chart seriesIdx="1" categoryIdx="-4" bldStep="series"/>
                                            </p:graphicEl>
                                          </p:spTgt>
                                        </p:tgtEl>
                                        <p:attrNameLst>
                                          <p:attrName>style.visibility</p:attrName>
                                        </p:attrNameLst>
                                      </p:cBhvr>
                                      <p:to>
                                        <p:strVal val="visible"/>
                                      </p:to>
                                    </p:set>
                                    <p:animEffect transition="in" filter="wipe(left)">
                                      <p:cBhvr>
                                        <p:cTn id="65" dur="500"/>
                                        <p:tgtEl>
                                          <p:spTgt spid="29">
                                            <p:graphicEl>
                                              <a:chart seriesIdx="1" categoryIdx="-4" bldStep="series"/>
                                            </p:graphicEl>
                                          </p:spTgt>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250"/>
                                        <p:tgtEl>
                                          <p:spTgt spid="30"/>
                                        </p:tgtEl>
                                      </p:cBhvr>
                                    </p:animEffect>
                                  </p:childTnLst>
                                </p:cTn>
                              </p:par>
                              <p:par>
                                <p:cTn id="69" presetID="26" presetClass="emph" presetSubtype="0" fill="hold" grpId="1" nodeType="withEffect">
                                  <p:stCondLst>
                                    <p:cond delay="500"/>
                                  </p:stCondLst>
                                  <p:childTnLst>
                                    <p:animEffect transition="out" filter="fade">
                                      <p:cBhvr>
                                        <p:cTn id="70" dur="250" tmFilter="0, 0; .2, .5; .8, .5; 1, 0"/>
                                        <p:tgtEl>
                                          <p:spTgt spid="30"/>
                                        </p:tgtEl>
                                      </p:cBhvr>
                                    </p:animEffect>
                                    <p:animScale>
                                      <p:cBhvr>
                                        <p:cTn id="71" dur="125" autoRev="1" fill="hold"/>
                                        <p:tgtEl>
                                          <p:spTgt spid="30"/>
                                        </p:tgtEl>
                                      </p:cBhvr>
                                      <p:by x="105000" y="105000"/>
                                    </p:animScale>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par>
                                <p:cTn id="77" presetID="42" presetClass="path" presetSubtype="0" decel="100000" fill="hold" grpId="1" nodeType="withEffect">
                                  <p:stCondLst>
                                    <p:cond delay="0"/>
                                  </p:stCondLst>
                                  <p:childTnLst>
                                    <p:animMotion origin="layout" path="M -4.79167E-6 -4.81481E-6 L -4.79167E-6 0.08288 " pathEditMode="relative" rAng="0" ptsTypes="AA">
                                      <p:cBhvr>
                                        <p:cTn id="78" dur="1000" spd="-100000" fill="hold"/>
                                        <p:tgtEl>
                                          <p:spTgt spid="13"/>
                                        </p:tgtEl>
                                        <p:attrNameLst>
                                          <p:attrName>ppt_x</p:attrName>
                                          <p:attrName>ppt_y</p:attrName>
                                        </p:attrNameLst>
                                      </p:cBhvr>
                                      <p:rCtr x="0" y="4144"/>
                                    </p:animMotion>
                                  </p:childTnLst>
                                </p:cTn>
                              </p:par>
                              <p:par>
                                <p:cTn id="79" presetID="22" presetClass="entr" presetSubtype="8" fill="hold" grpId="0" nodeType="withEffect">
                                  <p:stCondLst>
                                    <p:cond delay="0"/>
                                  </p:stCondLst>
                                  <p:childTnLst>
                                    <p:set>
                                      <p:cBhvr>
                                        <p:cTn id="80"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wipe(left)">
                                      <p:cBhvr>
                                        <p:cTn id="81" dur="500"/>
                                        <p:tgtEl>
                                          <p:spTgt spid="31">
                                            <p:graphicEl>
                                              <a:chart seriesIdx="-3" categoryIdx="-3" bldStep="gridLegend"/>
                                            </p:graphicEl>
                                          </p:spTgt>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31">
                                            <p:graphicEl>
                                              <a:chart seriesIdx="0" categoryIdx="-4" bldStep="series"/>
                                            </p:graphicEl>
                                          </p:spTgt>
                                        </p:tgtEl>
                                        <p:attrNameLst>
                                          <p:attrName>style.visibility</p:attrName>
                                        </p:attrNameLst>
                                      </p:cBhvr>
                                      <p:to>
                                        <p:strVal val="visible"/>
                                      </p:to>
                                    </p:set>
                                    <p:animEffect transition="in" filter="wipe(left)">
                                      <p:cBhvr>
                                        <p:cTn id="84" dur="500"/>
                                        <p:tgtEl>
                                          <p:spTgt spid="31">
                                            <p:graphicEl>
                                              <a:chart seriesIdx="0" categoryIdx="-4" bldStep="series"/>
                                            </p:graphicEl>
                                          </p:spTgt>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31">
                                            <p:graphicEl>
                                              <a:chart seriesIdx="1" categoryIdx="-4" bldStep="series"/>
                                            </p:graphicEl>
                                          </p:spTgt>
                                        </p:tgtEl>
                                        <p:attrNameLst>
                                          <p:attrName>style.visibility</p:attrName>
                                        </p:attrNameLst>
                                      </p:cBhvr>
                                      <p:to>
                                        <p:strVal val="visible"/>
                                      </p:to>
                                    </p:set>
                                    <p:animEffect transition="in" filter="wipe(left)">
                                      <p:cBhvr>
                                        <p:cTn id="87" dur="500"/>
                                        <p:tgtEl>
                                          <p:spTgt spid="31">
                                            <p:graphicEl>
                                              <a:chart seriesIdx="1" categoryIdx="-4" bldStep="series"/>
                                            </p:graphicEl>
                                          </p:spTgt>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250"/>
                                        <p:tgtEl>
                                          <p:spTgt spid="32"/>
                                        </p:tgtEl>
                                      </p:cBhvr>
                                    </p:animEffect>
                                  </p:childTnLst>
                                </p:cTn>
                              </p:par>
                              <p:par>
                                <p:cTn id="91" presetID="26" presetClass="emph" presetSubtype="0" fill="hold" grpId="1" nodeType="withEffect">
                                  <p:stCondLst>
                                    <p:cond delay="500"/>
                                  </p:stCondLst>
                                  <p:childTnLst>
                                    <p:animEffect transition="out" filter="fade">
                                      <p:cBhvr>
                                        <p:cTn id="92" dur="250" tmFilter="0, 0; .2, .5; .8, .5; 1, 0"/>
                                        <p:tgtEl>
                                          <p:spTgt spid="32"/>
                                        </p:tgtEl>
                                      </p:cBhvr>
                                    </p:animEffect>
                                    <p:animScale>
                                      <p:cBhvr>
                                        <p:cTn id="93" dur="125" autoRev="1" fill="hold"/>
                                        <p:tgtEl>
                                          <p:spTgt spid="32"/>
                                        </p:tgtEl>
                                      </p:cBhvr>
                                      <p:by x="105000" y="105000"/>
                                    </p:animScale>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42" presetClass="path" presetSubtype="0" decel="100000" fill="hold" grpId="1" nodeType="withEffect">
                                  <p:stCondLst>
                                    <p:cond delay="0"/>
                                  </p:stCondLst>
                                  <p:childTnLst>
                                    <p:animMotion origin="layout" path="M -4.79167E-6 -4.81481E-6 L -4.79167E-6 0.08288 " pathEditMode="relative" rAng="0" ptsTypes="AA">
                                      <p:cBhvr>
                                        <p:cTn id="100" dur="1000" spd="-100000" fill="hold"/>
                                        <p:tgtEl>
                                          <p:spTgt spid="14"/>
                                        </p:tgtEl>
                                        <p:attrNameLst>
                                          <p:attrName>ppt_x</p:attrName>
                                          <p:attrName>ppt_y</p:attrName>
                                        </p:attrNameLst>
                                      </p:cBhvr>
                                      <p:rCtr x="0" y="4144"/>
                                    </p:animMotion>
                                  </p:childTnLst>
                                </p:cTn>
                              </p:par>
                              <p:par>
                                <p:cTn id="101" presetID="10" presetClass="entr" presetSubtype="0" fill="hold" grpId="0" nodeType="withEffect">
                                  <p:stCondLst>
                                    <p:cond delay="50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250"/>
                                        <p:tgtEl>
                                          <p:spTgt spid="9"/>
                                        </p:tgtEl>
                                      </p:cBhvr>
                                    </p:animEffect>
                                  </p:childTnLst>
                                </p:cTn>
                              </p:par>
                              <p:par>
                                <p:cTn id="104" presetID="26" presetClass="emph" presetSubtype="0" fill="hold" grpId="1" nodeType="withEffect">
                                  <p:stCondLst>
                                    <p:cond delay="500"/>
                                  </p:stCondLst>
                                  <p:childTnLst>
                                    <p:animEffect transition="out" filter="fade">
                                      <p:cBhvr>
                                        <p:cTn id="105" dur="250" tmFilter="0, 0; .2, .5; .8, .5; 1, 0"/>
                                        <p:tgtEl>
                                          <p:spTgt spid="9"/>
                                        </p:tgtEl>
                                      </p:cBhvr>
                                    </p:animEffect>
                                    <p:animScale>
                                      <p:cBhvr>
                                        <p:cTn id="106" dur="125" autoRev="1" fill="hold"/>
                                        <p:tgtEl>
                                          <p:spTgt spid="9"/>
                                        </p:tgtEl>
                                      </p:cBhvr>
                                      <p:by x="105000" y="105000"/>
                                    </p:animScale>
                                  </p:childTnLst>
                                </p:cTn>
                              </p:par>
                              <p:par>
                                <p:cTn id="107" presetID="10" presetClass="entr" presetSubtype="0" fill="hold" grpId="0" nodeType="withEffect">
                                  <p:stCondLst>
                                    <p:cond delay="500"/>
                                  </p:stCondLst>
                                  <p:childTnLst>
                                    <p:set>
                                      <p:cBhvr>
                                        <p:cTn id="108" dur="1" fill="hold">
                                          <p:stCondLst>
                                            <p:cond delay="0"/>
                                          </p:stCondLst>
                                        </p:cTn>
                                        <p:tgtEl>
                                          <p:spTgt spid="5"/>
                                        </p:tgtEl>
                                        <p:attrNameLst>
                                          <p:attrName>style.visibility</p:attrName>
                                        </p:attrNameLst>
                                      </p:cBhvr>
                                      <p:to>
                                        <p:strVal val="visible"/>
                                      </p:to>
                                    </p:set>
                                    <p:animEffect transition="in" filter="fade">
                                      <p:cBhvr>
                                        <p:cTn id="109" dur="500"/>
                                        <p:tgtEl>
                                          <p:spTgt spid="5"/>
                                        </p:tgtEl>
                                      </p:cBhvr>
                                    </p:animEffect>
                                  </p:childTnLst>
                                </p:cTn>
                              </p:par>
                              <p:par>
                                <p:cTn id="110" presetID="21" presetClass="entr" presetSubtype="1" fill="hold" grpId="0" nodeType="withEffect">
                                  <p:stCondLst>
                                    <p:cond delay="500"/>
                                  </p:stCondLst>
                                  <p:childTnLst>
                                    <p:set>
                                      <p:cBhvr>
                                        <p:cTn id="111"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heel(1)">
                                      <p:cBhvr>
                                        <p:cTn id="112" dur="1250"/>
                                        <p:tgtEl>
                                          <p:spTgt spid="18">
                                            <p:graphicEl>
                                              <a:chart seriesIdx="-3" categoryIdx="-3" bldStep="gridLegend"/>
                                            </p:graphicEl>
                                          </p:spTgt>
                                        </p:tgtEl>
                                      </p:cBhvr>
                                    </p:animEffect>
                                  </p:childTnLst>
                                </p:cTn>
                              </p:par>
                              <p:par>
                                <p:cTn id="113" presetID="21" presetClass="entr" presetSubtype="1" fill="hold" grpId="0" nodeType="withEffect">
                                  <p:stCondLst>
                                    <p:cond delay="750"/>
                                  </p:stCondLst>
                                  <p:childTnLst>
                                    <p:set>
                                      <p:cBhvr>
                                        <p:cTn id="114" dur="1" fill="hold">
                                          <p:stCondLst>
                                            <p:cond delay="0"/>
                                          </p:stCondLst>
                                        </p:cTn>
                                        <p:tgtEl>
                                          <p:spTgt spid="18">
                                            <p:graphicEl>
                                              <a:chart seriesIdx="-4" categoryIdx="0" bldStep="category"/>
                                            </p:graphicEl>
                                          </p:spTgt>
                                        </p:tgtEl>
                                        <p:attrNameLst>
                                          <p:attrName>style.visibility</p:attrName>
                                        </p:attrNameLst>
                                      </p:cBhvr>
                                      <p:to>
                                        <p:strVal val="visible"/>
                                      </p:to>
                                    </p:set>
                                    <p:animEffect transition="in" filter="wheel(1)">
                                      <p:cBhvr>
                                        <p:cTn id="115" dur="1250"/>
                                        <p:tgtEl>
                                          <p:spTgt spid="18">
                                            <p:graphicEl>
                                              <a:chart seriesIdx="-4" categoryIdx="0" bldStep="category"/>
                                            </p:graphicEl>
                                          </p:spTgt>
                                        </p:tgtEl>
                                      </p:cBhvr>
                                    </p:animEffect>
                                  </p:childTnLst>
                                </p:cTn>
                              </p:par>
                              <p:par>
                                <p:cTn id="116" presetID="21" presetClass="entr" presetSubtype="1" fill="hold" grpId="0" nodeType="withEffect">
                                  <p:stCondLst>
                                    <p:cond delay="1000"/>
                                  </p:stCondLst>
                                  <p:childTnLst>
                                    <p:set>
                                      <p:cBhvr>
                                        <p:cTn id="117" dur="1" fill="hold">
                                          <p:stCondLst>
                                            <p:cond delay="0"/>
                                          </p:stCondLst>
                                        </p:cTn>
                                        <p:tgtEl>
                                          <p:spTgt spid="18">
                                            <p:graphicEl>
                                              <a:chart seriesIdx="-4" categoryIdx="1" bldStep="category"/>
                                            </p:graphicEl>
                                          </p:spTgt>
                                        </p:tgtEl>
                                        <p:attrNameLst>
                                          <p:attrName>style.visibility</p:attrName>
                                        </p:attrNameLst>
                                      </p:cBhvr>
                                      <p:to>
                                        <p:strVal val="visible"/>
                                      </p:to>
                                    </p:set>
                                    <p:animEffect transition="in" filter="wheel(1)">
                                      <p:cBhvr>
                                        <p:cTn id="118" dur="1250"/>
                                        <p:tgtEl>
                                          <p:spTgt spid="18">
                                            <p:graphicEl>
                                              <a:chart seriesIdx="-4" categoryIdx="1" bldStep="category"/>
                                            </p:graphicEl>
                                          </p:spTgt>
                                        </p:tgtEl>
                                      </p:cBhvr>
                                    </p:animEffect>
                                  </p:childTnLst>
                                </p:cTn>
                              </p:par>
                              <p:par>
                                <p:cTn id="119" presetID="21" presetClass="entr" presetSubtype="1" fill="hold" grpId="0" nodeType="withEffect">
                                  <p:stCondLst>
                                    <p:cond delay="1250"/>
                                  </p:stCondLst>
                                  <p:childTnLst>
                                    <p:set>
                                      <p:cBhvr>
                                        <p:cTn id="120" dur="1" fill="hold">
                                          <p:stCondLst>
                                            <p:cond delay="0"/>
                                          </p:stCondLst>
                                        </p:cTn>
                                        <p:tgtEl>
                                          <p:spTgt spid="18">
                                            <p:graphicEl>
                                              <a:chart seriesIdx="-4" categoryIdx="2" bldStep="category"/>
                                            </p:graphicEl>
                                          </p:spTgt>
                                        </p:tgtEl>
                                        <p:attrNameLst>
                                          <p:attrName>style.visibility</p:attrName>
                                        </p:attrNameLst>
                                      </p:cBhvr>
                                      <p:to>
                                        <p:strVal val="visible"/>
                                      </p:to>
                                    </p:set>
                                    <p:animEffect transition="in" filter="wheel(1)">
                                      <p:cBhvr>
                                        <p:cTn id="121" dur="1250"/>
                                        <p:tgtEl>
                                          <p:spTgt spid="18">
                                            <p:graphicEl>
                                              <a:chart seriesIdx="-4" categoryIdx="2" bldStep="category"/>
                                            </p:graphicEl>
                                          </p:spTgt>
                                        </p:tgtEl>
                                      </p:cBhvr>
                                    </p:animEffect>
                                  </p:childTnLst>
                                </p:cTn>
                              </p:par>
                              <p:par>
                                <p:cTn id="122" presetID="21" presetClass="entr" presetSubtype="1" fill="hold" grpId="0" nodeType="withEffect">
                                  <p:stCondLst>
                                    <p:cond delay="1500"/>
                                  </p:stCondLst>
                                  <p:childTnLst>
                                    <p:set>
                                      <p:cBhvr>
                                        <p:cTn id="123" dur="1" fill="hold">
                                          <p:stCondLst>
                                            <p:cond delay="0"/>
                                          </p:stCondLst>
                                        </p:cTn>
                                        <p:tgtEl>
                                          <p:spTgt spid="18">
                                            <p:graphicEl>
                                              <a:chart seriesIdx="-4" categoryIdx="3" bldStep="category"/>
                                            </p:graphicEl>
                                          </p:spTgt>
                                        </p:tgtEl>
                                        <p:attrNameLst>
                                          <p:attrName>style.visibility</p:attrName>
                                        </p:attrNameLst>
                                      </p:cBhvr>
                                      <p:to>
                                        <p:strVal val="visible"/>
                                      </p:to>
                                    </p:set>
                                    <p:animEffect transition="in" filter="wheel(1)">
                                      <p:cBhvr>
                                        <p:cTn id="124" dur="1250"/>
                                        <p:tgtEl>
                                          <p:spTgt spid="18">
                                            <p:graphicEl>
                                              <a:chart seriesIdx="-4" categoryIdx="3" bldStep="category"/>
                                            </p:graphicEl>
                                          </p:spTgt>
                                        </p:tgtEl>
                                      </p:cBhvr>
                                    </p:animEffect>
                                  </p:childTnLst>
                                </p:cTn>
                              </p:par>
                              <p:par>
                                <p:cTn id="125" presetID="26" presetClass="emph" presetSubtype="0" fill="hold" grpId="1" nodeType="withEffect">
                                  <p:stCondLst>
                                    <p:cond delay="2750"/>
                                  </p:stCondLst>
                                  <p:childTnLst>
                                    <p:animEffect transition="out" filter="fade">
                                      <p:cBhvr>
                                        <p:cTn id="126" dur="750" tmFilter="0, 0; .2, .5; .8, .5; 1, 0"/>
                                        <p:tgtEl>
                                          <p:spTgt spid="18">
                                            <p:graphicEl>
                                              <a:chart seriesIdx="-3" categoryIdx="-3" bldStep="gridLegend"/>
                                            </p:graphicEl>
                                          </p:spTgt>
                                        </p:tgtEl>
                                      </p:cBhvr>
                                    </p:animEffect>
                                    <p:animScale>
                                      <p:cBhvr>
                                        <p:cTn id="127" dur="375" autoRev="1" fill="hold"/>
                                        <p:tgtEl>
                                          <p:spTgt spid="18">
                                            <p:graphicEl>
                                              <a:chart seriesIdx="-3" categoryIdx="-3" bldStep="gridLegend"/>
                                            </p:graphicEl>
                                          </p:spTgt>
                                        </p:tgtEl>
                                      </p:cBhvr>
                                      <p:by x="105000" y="105000"/>
                                    </p:animScale>
                                  </p:childTnLst>
                                </p:cTn>
                              </p:par>
                              <p:par>
                                <p:cTn id="128" presetID="26" presetClass="emph" presetSubtype="0" fill="hold" grpId="1" nodeType="withEffect">
                                  <p:stCondLst>
                                    <p:cond delay="2750"/>
                                  </p:stCondLst>
                                  <p:childTnLst>
                                    <p:animEffect transition="out" filter="fade">
                                      <p:cBhvr>
                                        <p:cTn id="129" dur="750" tmFilter="0, 0; .2, .5; .8, .5; 1, 0"/>
                                        <p:tgtEl>
                                          <p:spTgt spid="18">
                                            <p:graphicEl>
                                              <a:chart seriesIdx="-4" categoryIdx="0" bldStep="category"/>
                                            </p:graphicEl>
                                          </p:spTgt>
                                        </p:tgtEl>
                                      </p:cBhvr>
                                    </p:animEffect>
                                    <p:animScale>
                                      <p:cBhvr>
                                        <p:cTn id="130" dur="375" autoRev="1" fill="hold"/>
                                        <p:tgtEl>
                                          <p:spTgt spid="18">
                                            <p:graphicEl>
                                              <a:chart seriesIdx="-4" categoryIdx="0" bldStep="category"/>
                                            </p:graphicEl>
                                          </p:spTgt>
                                        </p:tgtEl>
                                      </p:cBhvr>
                                      <p:by x="105000" y="105000"/>
                                    </p:animScale>
                                  </p:childTnLst>
                                </p:cTn>
                              </p:par>
                              <p:par>
                                <p:cTn id="131" presetID="26" presetClass="emph" presetSubtype="0" fill="hold" grpId="1" nodeType="withEffect">
                                  <p:stCondLst>
                                    <p:cond delay="2750"/>
                                  </p:stCondLst>
                                  <p:childTnLst>
                                    <p:animEffect transition="out" filter="fade">
                                      <p:cBhvr>
                                        <p:cTn id="132" dur="750" tmFilter="0, 0; .2, .5; .8, .5; 1, 0"/>
                                        <p:tgtEl>
                                          <p:spTgt spid="18">
                                            <p:graphicEl>
                                              <a:chart seriesIdx="-4" categoryIdx="1" bldStep="category"/>
                                            </p:graphicEl>
                                          </p:spTgt>
                                        </p:tgtEl>
                                      </p:cBhvr>
                                    </p:animEffect>
                                    <p:animScale>
                                      <p:cBhvr>
                                        <p:cTn id="133" dur="375" autoRev="1" fill="hold"/>
                                        <p:tgtEl>
                                          <p:spTgt spid="18">
                                            <p:graphicEl>
                                              <a:chart seriesIdx="-4" categoryIdx="1" bldStep="category"/>
                                            </p:graphicEl>
                                          </p:spTgt>
                                        </p:tgtEl>
                                      </p:cBhvr>
                                      <p:by x="105000" y="105000"/>
                                    </p:animScale>
                                  </p:childTnLst>
                                </p:cTn>
                              </p:par>
                              <p:par>
                                <p:cTn id="134" presetID="26" presetClass="emph" presetSubtype="0" fill="hold" grpId="1" nodeType="withEffect">
                                  <p:stCondLst>
                                    <p:cond delay="2750"/>
                                  </p:stCondLst>
                                  <p:childTnLst>
                                    <p:animEffect transition="out" filter="fade">
                                      <p:cBhvr>
                                        <p:cTn id="135" dur="750" tmFilter="0, 0; .2, .5; .8, .5; 1, 0"/>
                                        <p:tgtEl>
                                          <p:spTgt spid="18">
                                            <p:graphicEl>
                                              <a:chart seriesIdx="-4" categoryIdx="2" bldStep="category"/>
                                            </p:graphicEl>
                                          </p:spTgt>
                                        </p:tgtEl>
                                      </p:cBhvr>
                                    </p:animEffect>
                                    <p:animScale>
                                      <p:cBhvr>
                                        <p:cTn id="136" dur="375" autoRev="1" fill="hold"/>
                                        <p:tgtEl>
                                          <p:spTgt spid="18">
                                            <p:graphicEl>
                                              <a:chart seriesIdx="-4" categoryIdx="2" bldStep="category"/>
                                            </p:graphicEl>
                                          </p:spTgt>
                                        </p:tgtEl>
                                      </p:cBhvr>
                                      <p:by x="105000" y="105000"/>
                                    </p:animScale>
                                  </p:childTnLst>
                                </p:cTn>
                              </p:par>
                              <p:par>
                                <p:cTn id="137" presetID="26" presetClass="emph" presetSubtype="0" fill="hold" grpId="1" nodeType="withEffect">
                                  <p:stCondLst>
                                    <p:cond delay="2750"/>
                                  </p:stCondLst>
                                  <p:childTnLst>
                                    <p:animEffect transition="out" filter="fade">
                                      <p:cBhvr>
                                        <p:cTn id="138" dur="750" tmFilter="0, 0; .2, .5; .8, .5; 1, 0"/>
                                        <p:tgtEl>
                                          <p:spTgt spid="18">
                                            <p:graphicEl>
                                              <a:chart seriesIdx="-4" categoryIdx="3" bldStep="category"/>
                                            </p:graphicEl>
                                          </p:spTgt>
                                        </p:tgtEl>
                                      </p:cBhvr>
                                    </p:animEffect>
                                    <p:animScale>
                                      <p:cBhvr>
                                        <p:cTn id="139" dur="375" autoRev="1" fill="hold"/>
                                        <p:tgtEl>
                                          <p:spTgt spid="18">
                                            <p:graphicEl>
                                              <a:chart seriesIdx="-4" categoryIdx="3" bldStep="category"/>
                                            </p:graphicEl>
                                          </p:spTgt>
                                        </p:tgtEl>
                                      </p:cBhvr>
                                      <p:by x="105000" y="105000"/>
                                    </p:animScale>
                                  </p:childTnLst>
                                </p:cTn>
                              </p:par>
                              <p:par>
                                <p:cTn id="140" presetID="42" presetClass="path" presetSubtype="0" decel="100000" fill="hold" grpId="1" nodeType="withEffect">
                                  <p:stCondLst>
                                    <p:cond delay="0"/>
                                  </p:stCondLst>
                                  <p:childTnLst>
                                    <p:animMotion origin="layout" path="M 2.70833E-6 7.40741E-7 L 2.70833E-6 -2.96296E-6 " pathEditMode="relative" rAng="0" ptsTypes="AA">
                                      <p:cBhvr>
                                        <p:cTn id="141" dur="1000" spd="-100000" fill="hold"/>
                                        <p:tgtEl>
                                          <p:spTgt spid="5"/>
                                        </p:tgtEl>
                                        <p:attrNameLst>
                                          <p:attrName>ppt_x</p:attrName>
                                          <p:attrName>ppt_y</p:attrName>
                                        </p:attrNameLst>
                                      </p:cBhvr>
                                      <p:rCtr x="0" y="23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Graphic spid="19" grpId="0" uiExpand="1">
        <p:bldSub>
          <a:bldChart bld="series"/>
        </p:bldSub>
      </p:bldGraphic>
      <p:bldP spid="25" grpId="0"/>
      <p:bldP spid="26" grpId="0"/>
      <p:bldP spid="26" grpId="1"/>
      <p:bldGraphic spid="27" grpId="0" uiExpand="1">
        <p:bldSub>
          <a:bldChart bld="series"/>
        </p:bldSub>
      </p:bldGraphic>
      <p:bldP spid="28" grpId="0"/>
      <p:bldP spid="28" grpId="1"/>
      <p:bldGraphic spid="29" grpId="0" uiExpand="1">
        <p:bldSub>
          <a:bldChart bld="series"/>
        </p:bldSub>
      </p:bldGraphic>
      <p:bldP spid="30" grpId="0"/>
      <p:bldP spid="30" grpId="1"/>
      <p:bldGraphic spid="31" grpId="0" uiExpand="1">
        <p:bldSub>
          <a:bldChart bld="series"/>
        </p:bldSub>
      </p:bldGraphic>
      <p:bldP spid="32" grpId="0"/>
      <p:bldP spid="32" grpId="1"/>
      <p:bldP spid="9" grpId="0"/>
      <p:bldP spid="9" grpId="1"/>
      <p:bldP spid="5" grpId="0" animBg="1"/>
      <p:bldP spid="5" grpId="1" animBg="1"/>
      <p:bldGraphic spid="18" grpId="0" uiExpand="1">
        <p:bldSub>
          <a:bldChart bld="category"/>
        </p:bldSub>
      </p:bldGraphic>
      <p:bldGraphic spid="18" grpId="1">
        <p:bldSub>
          <a:bldChart bld="category"/>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窗户旁边的桌子上&#10;&#10;描述已自动生成"/>
          <p:cNvPicPr>
            <a:picLocks noChangeAspect="1"/>
          </p:cNvPicPr>
          <p:nvPr/>
        </p:nvPicPr>
        <p:blipFill>
          <a:blip r:embed="rId1" cstate="screen"/>
          <a:srcRect/>
          <a:stretch>
            <a:fillRect/>
          </a:stretch>
        </p:blipFill>
        <p:spPr>
          <a:xfrm>
            <a:off x="-1" y="0"/>
            <a:ext cx="12192002" cy="6858000"/>
          </a:xfrm>
          <a:prstGeom prst="rect">
            <a:avLst/>
          </a:prstGeom>
        </p:spPr>
      </p:pic>
      <p:sp>
        <p:nvSpPr>
          <p:cNvPr id="4" name="矩形 3"/>
          <p:cNvSpPr/>
          <p:nvPr/>
        </p:nvSpPr>
        <p:spPr>
          <a:xfrm>
            <a:off x="0" y="0"/>
            <a:ext cx="12192000" cy="6858000"/>
          </a:xfrm>
          <a:prstGeom prst="rect">
            <a:avLst/>
          </a:prstGeom>
          <a:gradFill flip="none" rotWithShape="1">
            <a:gsLst>
              <a:gs pos="0">
                <a:schemeClr val="bg1">
                  <a:alpha val="70000"/>
                </a:schemeClr>
              </a:gs>
              <a:gs pos="90000">
                <a:srgbClr val="F3F3F3"/>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a:off x="0" y="4978400"/>
            <a:ext cx="15087600" cy="1562100"/>
          </a:xfrm>
          <a:prstGeom prst="rect">
            <a:avLst/>
          </a:prstGeom>
          <a:gradFill flip="none" rotWithShape="1">
            <a:gsLst>
              <a:gs pos="0">
                <a:schemeClr val="accent1">
                  <a:lumMod val="20000"/>
                  <a:lumOff val="80000"/>
                  <a:alpha val="50000"/>
                </a:schemeClr>
              </a:gs>
              <a:gs pos="100000">
                <a:schemeClr val="accent1">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产品亮点总结</a:t>
            </a:r>
            <a:endParaRPr lang="zh-CN" altLang="en-US" sz="4000" dirty="0">
              <a:solidFill>
                <a:schemeClr val="tx2"/>
              </a:solidFill>
              <a:latin typeface="+mj-ea"/>
              <a:ea typeface="+mj-ea"/>
            </a:endParaRPr>
          </a:p>
        </p:txBody>
      </p:sp>
      <p:sp>
        <p:nvSpPr>
          <p:cNvPr id="7" name="椭圆 6"/>
          <p:cNvSpPr/>
          <p:nvPr/>
        </p:nvSpPr>
        <p:spPr>
          <a:xfrm>
            <a:off x="44876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970643" y="2066471"/>
            <a:ext cx="3168650" cy="4000500"/>
          </a:xfrm>
          <a:prstGeom prst="roundRect">
            <a:avLst>
              <a:gd name="adj" fmla="val 8334"/>
            </a:avLst>
          </a:prstGeom>
          <a:gradFill flip="none" rotWithShape="1">
            <a:gsLst>
              <a:gs pos="0">
                <a:schemeClr val="accent2"/>
              </a:gs>
              <a:gs pos="100000">
                <a:schemeClr val="accent1"/>
              </a:gs>
            </a:gsLst>
            <a:lin ang="540000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4590143" y="2599871"/>
            <a:ext cx="2641600" cy="3467100"/>
          </a:xfrm>
          <a:prstGeom prst="roundRect">
            <a:avLst>
              <a:gd name="adj" fmla="val 8334"/>
            </a:avLst>
          </a:prstGeom>
          <a:solidFill>
            <a:schemeClr val="bg1"/>
          </a:soli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7714343" y="2599871"/>
            <a:ext cx="2641600" cy="3467100"/>
          </a:xfrm>
          <a:prstGeom prst="roundRect">
            <a:avLst>
              <a:gd name="adj" fmla="val 8334"/>
            </a:avLst>
          </a:prstGeom>
          <a:solidFill>
            <a:schemeClr val="bg1"/>
          </a:soli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80193" y="3256580"/>
            <a:ext cx="1416050" cy="369332"/>
          </a:xfrm>
          <a:prstGeom prst="rect">
            <a:avLst/>
          </a:prstGeom>
          <a:noFill/>
        </p:spPr>
        <p:txBody>
          <a:bodyPr wrap="square">
            <a:spAutoFit/>
          </a:bodyPr>
          <a:lstStyle/>
          <a:p>
            <a:r>
              <a:rPr lang="zh-CN" altLang="en-US" dirty="0">
                <a:solidFill>
                  <a:schemeClr val="bg1"/>
                </a:solidFill>
                <a:latin typeface="+mj-ea"/>
                <a:ea typeface="+mj-ea"/>
              </a:rPr>
              <a:t>用户反馈</a:t>
            </a:r>
            <a:endParaRPr lang="zh-CN" altLang="en-US" dirty="0">
              <a:solidFill>
                <a:schemeClr val="bg1"/>
              </a:solidFill>
              <a:latin typeface="+mj-ea"/>
              <a:ea typeface="+mj-ea"/>
            </a:endParaRPr>
          </a:p>
        </p:txBody>
      </p:sp>
      <p:grpSp>
        <p:nvGrpSpPr>
          <p:cNvPr id="8" name="组合 7"/>
          <p:cNvGrpSpPr/>
          <p:nvPr/>
        </p:nvGrpSpPr>
        <p:grpSpPr>
          <a:xfrm>
            <a:off x="783770" y="2373868"/>
            <a:ext cx="1878282" cy="720437"/>
            <a:chOff x="783770" y="2373868"/>
            <a:chExt cx="1878282" cy="720437"/>
          </a:xfrm>
        </p:grpSpPr>
        <p:sp>
          <p:nvSpPr>
            <p:cNvPr id="16" name="矩形: 圆角 15"/>
            <p:cNvSpPr/>
            <p:nvPr/>
          </p:nvSpPr>
          <p:spPr>
            <a:xfrm>
              <a:off x="783770" y="2373868"/>
              <a:ext cx="1834697" cy="720437"/>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12652" y="2441699"/>
              <a:ext cx="1549400" cy="584775"/>
            </a:xfrm>
            <a:prstGeom prst="rect">
              <a:avLst/>
            </a:prstGeom>
            <a:noFill/>
          </p:spPr>
          <p:txBody>
            <a:bodyPr wrap="square">
              <a:spAutoFit/>
            </a:bodyPr>
            <a:lstStyle/>
            <a:p>
              <a:r>
                <a:rPr lang="zh-CN" altLang="en-US" sz="3200" dirty="0">
                  <a:solidFill>
                    <a:schemeClr val="bg1"/>
                  </a:solidFill>
                  <a:effectLst>
                    <a:outerShdw blurRad="177800" dist="38100" dir="2700000" algn="tl">
                      <a:schemeClr val="accent1">
                        <a:lumMod val="75000"/>
                        <a:alpha val="29000"/>
                      </a:schemeClr>
                    </a:outerShdw>
                  </a:effectLst>
                  <a:latin typeface="+mj-ea"/>
                  <a:ea typeface="+mj-ea"/>
                </a:rPr>
                <a:t>产品</a:t>
              </a:r>
              <a:r>
                <a:rPr lang="en-US" altLang="zh-CN" sz="3200" dirty="0">
                  <a:solidFill>
                    <a:schemeClr val="bg1"/>
                  </a:solidFill>
                  <a:effectLst>
                    <a:outerShdw blurRad="177800" dist="38100" dir="2700000" algn="tl">
                      <a:schemeClr val="accent1">
                        <a:lumMod val="75000"/>
                        <a:alpha val="29000"/>
                      </a:schemeClr>
                    </a:outerShdw>
                  </a:effectLst>
                  <a:latin typeface="+mj-ea"/>
                  <a:ea typeface="+mj-ea"/>
                </a:rPr>
                <a:t>A</a:t>
              </a:r>
              <a:endParaRPr lang="zh-CN" altLang="en-US" sz="3200" dirty="0">
                <a:solidFill>
                  <a:schemeClr val="bg1"/>
                </a:solidFill>
                <a:effectLst>
                  <a:outerShdw blurRad="177800" dist="38100" dir="2700000" algn="tl">
                    <a:schemeClr val="accent1">
                      <a:lumMod val="75000"/>
                      <a:alpha val="29000"/>
                    </a:schemeClr>
                  </a:outerShdw>
                </a:effectLst>
                <a:latin typeface="+mj-ea"/>
                <a:ea typeface="+mj-ea"/>
              </a:endParaRPr>
            </a:p>
          </p:txBody>
        </p:sp>
      </p:grpSp>
      <p:sp>
        <p:nvSpPr>
          <p:cNvPr id="18" name="文本框 17"/>
          <p:cNvSpPr txBox="1"/>
          <p:nvPr/>
        </p:nvSpPr>
        <p:spPr>
          <a:xfrm>
            <a:off x="1180193" y="3666968"/>
            <a:ext cx="2657475" cy="855362"/>
          </a:xfrm>
          <a:prstGeom prst="rect">
            <a:avLst/>
          </a:prstGeom>
          <a:noFill/>
        </p:spPr>
        <p:txBody>
          <a:bodyPr wrap="square">
            <a:spAutoFit/>
          </a:bodyPr>
          <a:lstStyle/>
          <a:p>
            <a:pPr>
              <a:lnSpc>
                <a:spcPct val="120000"/>
              </a:lnSpc>
            </a:pPr>
            <a:r>
              <a:rPr lang="en-US" altLang="zh-CN" sz="1400" dirty="0">
                <a:solidFill>
                  <a:schemeClr val="bg1"/>
                </a:solidFill>
              </a:rPr>
              <a:t>1</a:t>
            </a:r>
            <a:r>
              <a:rPr lang="zh-CN" altLang="en-US" sz="1400" dirty="0">
                <a:solidFill>
                  <a:schemeClr val="bg1"/>
                </a:solidFill>
              </a:rPr>
              <a:t>、为用户线上消费提供了便捷</a:t>
            </a:r>
            <a:endParaRPr lang="zh-CN" altLang="en-US" sz="1400" dirty="0">
              <a:solidFill>
                <a:schemeClr val="bg1"/>
              </a:solidFill>
            </a:endParaRPr>
          </a:p>
          <a:p>
            <a:pPr>
              <a:lnSpc>
                <a:spcPct val="120000"/>
              </a:lnSpc>
            </a:pPr>
            <a:r>
              <a:rPr lang="en-US" altLang="zh-CN" sz="1400" dirty="0">
                <a:solidFill>
                  <a:schemeClr val="bg1"/>
                </a:solidFill>
              </a:rPr>
              <a:t>2</a:t>
            </a:r>
            <a:r>
              <a:rPr lang="zh-CN" altLang="en-US" sz="1400" dirty="0">
                <a:solidFill>
                  <a:schemeClr val="bg1"/>
                </a:solidFill>
              </a:rPr>
              <a:t>、帮助了居家工作者</a:t>
            </a:r>
            <a:endParaRPr lang="zh-CN" altLang="en-US" sz="1400" dirty="0">
              <a:solidFill>
                <a:schemeClr val="bg1"/>
              </a:solidFill>
            </a:endParaRPr>
          </a:p>
          <a:p>
            <a:pPr>
              <a:lnSpc>
                <a:spcPct val="120000"/>
              </a:lnSpc>
            </a:pPr>
            <a:r>
              <a:rPr lang="en-US" altLang="zh-CN" sz="1400" dirty="0">
                <a:solidFill>
                  <a:schemeClr val="bg1"/>
                </a:solidFill>
              </a:rPr>
              <a:t>……</a:t>
            </a:r>
            <a:endParaRPr lang="en-US" altLang="zh-CN" sz="1400" dirty="0">
              <a:solidFill>
                <a:schemeClr val="bg1"/>
              </a:solidFill>
            </a:endParaRPr>
          </a:p>
        </p:txBody>
      </p:sp>
      <p:sp>
        <p:nvSpPr>
          <p:cNvPr id="19" name="文本框 18"/>
          <p:cNvSpPr txBox="1"/>
          <p:nvPr/>
        </p:nvSpPr>
        <p:spPr>
          <a:xfrm>
            <a:off x="1180193" y="4656755"/>
            <a:ext cx="1758950" cy="369332"/>
          </a:xfrm>
          <a:prstGeom prst="rect">
            <a:avLst/>
          </a:prstGeom>
          <a:noFill/>
        </p:spPr>
        <p:txBody>
          <a:bodyPr wrap="square">
            <a:spAutoFit/>
          </a:bodyPr>
          <a:lstStyle/>
          <a:p>
            <a:r>
              <a:rPr lang="zh-CN" altLang="en-US" dirty="0">
                <a:solidFill>
                  <a:schemeClr val="bg1"/>
                </a:solidFill>
                <a:latin typeface="+mj-ea"/>
                <a:ea typeface="+mj-ea"/>
              </a:rPr>
              <a:t>实用场景案例</a:t>
            </a:r>
            <a:endParaRPr lang="zh-CN" altLang="en-US" dirty="0">
              <a:solidFill>
                <a:schemeClr val="bg1"/>
              </a:solidFill>
              <a:latin typeface="+mj-ea"/>
              <a:ea typeface="+mj-ea"/>
            </a:endParaRPr>
          </a:p>
        </p:txBody>
      </p:sp>
      <p:sp>
        <p:nvSpPr>
          <p:cNvPr id="20" name="文本框 19"/>
          <p:cNvSpPr txBox="1"/>
          <p:nvPr/>
        </p:nvSpPr>
        <p:spPr>
          <a:xfrm>
            <a:off x="1180193" y="5067143"/>
            <a:ext cx="2873375" cy="855362"/>
          </a:xfrm>
          <a:prstGeom prst="rect">
            <a:avLst/>
          </a:prstGeom>
          <a:noFill/>
        </p:spPr>
        <p:txBody>
          <a:bodyPr wrap="square">
            <a:spAutoFit/>
          </a:bodyPr>
          <a:lstStyle/>
          <a:p>
            <a:pPr>
              <a:lnSpc>
                <a:spcPct val="120000"/>
              </a:lnSpc>
            </a:pPr>
            <a:r>
              <a:rPr lang="zh-CN" altLang="en-US" sz="1400" dirty="0">
                <a:solidFill>
                  <a:schemeClr val="bg1"/>
                </a:solidFill>
              </a:rPr>
              <a:t>线上直播中，为广告主提供了快速的用户体验，节省了付款流程</a:t>
            </a:r>
            <a:endParaRPr lang="zh-CN" altLang="en-US" sz="1400" dirty="0">
              <a:solidFill>
                <a:schemeClr val="bg1"/>
              </a:solidFill>
            </a:endParaRPr>
          </a:p>
          <a:p>
            <a:pPr>
              <a:lnSpc>
                <a:spcPct val="120000"/>
              </a:lnSpc>
            </a:pPr>
            <a:r>
              <a:rPr lang="en-US" altLang="zh-CN" sz="1400" dirty="0">
                <a:solidFill>
                  <a:schemeClr val="bg1"/>
                </a:solidFill>
              </a:rPr>
              <a:t>……</a:t>
            </a:r>
            <a:endParaRPr lang="en-US" altLang="zh-CN" sz="1400" dirty="0">
              <a:solidFill>
                <a:schemeClr val="bg1"/>
              </a:solidFill>
            </a:endParaRPr>
          </a:p>
        </p:txBody>
      </p:sp>
      <p:grpSp>
        <p:nvGrpSpPr>
          <p:cNvPr id="12" name="组合 11"/>
          <p:cNvGrpSpPr/>
          <p:nvPr/>
        </p:nvGrpSpPr>
        <p:grpSpPr>
          <a:xfrm>
            <a:off x="5969329" y="2369910"/>
            <a:ext cx="1483032" cy="616075"/>
            <a:chOff x="5969329" y="2369910"/>
            <a:chExt cx="1483032" cy="616075"/>
          </a:xfrm>
        </p:grpSpPr>
        <p:sp>
          <p:nvSpPr>
            <p:cNvPr id="22" name="矩形: 圆角 21"/>
            <p:cNvSpPr/>
            <p:nvPr/>
          </p:nvSpPr>
          <p:spPr>
            <a:xfrm>
              <a:off x="5969329" y="2369910"/>
              <a:ext cx="1483032"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23" name="文本框 22"/>
            <p:cNvSpPr txBox="1"/>
            <p:nvPr/>
          </p:nvSpPr>
          <p:spPr>
            <a:xfrm>
              <a:off x="6089402" y="2416337"/>
              <a:ext cx="1295071"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B</a:t>
              </a:r>
              <a:endParaRPr lang="zh-CN" altLang="en-US" sz="2800" dirty="0">
                <a:solidFill>
                  <a:schemeClr val="tx2"/>
                </a:solidFill>
                <a:latin typeface="+mj-ea"/>
                <a:ea typeface="+mj-ea"/>
              </a:endParaRPr>
            </a:p>
          </p:txBody>
        </p:sp>
      </p:grpSp>
      <p:sp>
        <p:nvSpPr>
          <p:cNvPr id="24" name="文本框 23"/>
          <p:cNvSpPr txBox="1"/>
          <p:nvPr/>
        </p:nvSpPr>
        <p:spPr>
          <a:xfrm>
            <a:off x="4799693" y="3447080"/>
            <a:ext cx="1183357" cy="300878"/>
          </a:xfrm>
          <a:prstGeom prst="rect">
            <a:avLst/>
          </a:prstGeom>
          <a:noFill/>
        </p:spPr>
        <p:txBody>
          <a:bodyPr wrap="square">
            <a:spAutoFit/>
          </a:bodyPr>
          <a:lstStyle/>
          <a:p>
            <a:r>
              <a:rPr lang="zh-CN" altLang="en-US" sz="1600" dirty="0">
                <a:solidFill>
                  <a:schemeClr val="tx2"/>
                </a:solidFill>
                <a:latin typeface="+mj-ea"/>
                <a:ea typeface="+mj-ea"/>
              </a:rPr>
              <a:t>用户反馈</a:t>
            </a:r>
            <a:endParaRPr lang="zh-CN" altLang="en-US" sz="1600" dirty="0">
              <a:solidFill>
                <a:schemeClr val="tx2"/>
              </a:solidFill>
              <a:latin typeface="+mj-ea"/>
              <a:ea typeface="+mj-ea"/>
            </a:endParaRPr>
          </a:p>
        </p:txBody>
      </p:sp>
      <p:sp>
        <p:nvSpPr>
          <p:cNvPr id="25" name="文本框 24"/>
          <p:cNvSpPr txBox="1"/>
          <p:nvPr/>
        </p:nvSpPr>
        <p:spPr>
          <a:xfrm>
            <a:off x="47996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schemeClr>
                </a:solidFill>
              </a:rPr>
              <a:t>1</a:t>
            </a:r>
            <a:r>
              <a:rPr lang="zh-CN" altLang="en-US" sz="1200" dirty="0">
                <a:solidFill>
                  <a:schemeClr val="tx1">
                    <a:lumMod val="50000"/>
                    <a:lumOff val="50000"/>
                  </a:schemeClr>
                </a:solidFill>
              </a:rPr>
              <a:t>、为用户线上消费提供了便捷</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2</a:t>
            </a:r>
            <a:r>
              <a:rPr lang="zh-CN" altLang="en-US" sz="1200" dirty="0">
                <a:solidFill>
                  <a:schemeClr val="tx1">
                    <a:lumMod val="50000"/>
                    <a:lumOff val="50000"/>
                  </a:schemeClr>
                </a:solidFill>
              </a:rPr>
              <a:t>、帮助了居家工作者</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a:t>
            </a:r>
            <a:endParaRPr lang="en-US" altLang="zh-CN" sz="1200" dirty="0">
              <a:solidFill>
                <a:schemeClr val="tx1">
                  <a:lumMod val="50000"/>
                  <a:lumOff val="50000"/>
                </a:schemeClr>
              </a:solidFill>
            </a:endParaRPr>
          </a:p>
        </p:txBody>
      </p:sp>
      <p:sp>
        <p:nvSpPr>
          <p:cNvPr id="26" name="文本框 25"/>
          <p:cNvSpPr txBox="1"/>
          <p:nvPr/>
        </p:nvSpPr>
        <p:spPr>
          <a:xfrm>
            <a:off x="4799693" y="4691434"/>
            <a:ext cx="1469910" cy="300878"/>
          </a:xfrm>
          <a:prstGeom prst="rect">
            <a:avLst/>
          </a:prstGeom>
          <a:noFill/>
        </p:spPr>
        <p:txBody>
          <a:bodyPr wrap="square">
            <a:spAutoFit/>
          </a:bodyPr>
          <a:lstStyle/>
          <a:p>
            <a:r>
              <a:rPr lang="zh-CN" altLang="en-US" sz="1600" dirty="0">
                <a:solidFill>
                  <a:schemeClr val="tx2"/>
                </a:solidFill>
                <a:latin typeface="+mj-ea"/>
                <a:ea typeface="+mj-ea"/>
              </a:rPr>
              <a:t>实用场景案例</a:t>
            </a:r>
            <a:endParaRPr lang="zh-CN" altLang="en-US" sz="1600" dirty="0">
              <a:solidFill>
                <a:schemeClr val="tx2"/>
              </a:solidFill>
              <a:latin typeface="+mj-ea"/>
              <a:ea typeface="+mj-ea"/>
            </a:endParaRPr>
          </a:p>
        </p:txBody>
      </p:sp>
      <p:sp>
        <p:nvSpPr>
          <p:cNvPr id="27" name="文本框 26"/>
          <p:cNvSpPr txBox="1"/>
          <p:nvPr/>
        </p:nvSpPr>
        <p:spPr>
          <a:xfrm>
            <a:off x="47996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schemeClr>
                </a:solidFill>
              </a:rPr>
              <a:t>线上直播中，为广告主提供了快速的用户体验，节省了付款流程</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a:t>
            </a:r>
            <a:endParaRPr lang="en-US" altLang="zh-CN" sz="1200" dirty="0">
              <a:solidFill>
                <a:schemeClr val="tx1">
                  <a:lumMod val="50000"/>
                  <a:lumOff val="50000"/>
                </a:schemeClr>
              </a:solidFill>
            </a:endParaRPr>
          </a:p>
        </p:txBody>
      </p:sp>
      <p:grpSp>
        <p:nvGrpSpPr>
          <p:cNvPr id="14" name="组合 13"/>
          <p:cNvGrpSpPr/>
          <p:nvPr/>
        </p:nvGrpSpPr>
        <p:grpSpPr>
          <a:xfrm>
            <a:off x="9169729" y="2369910"/>
            <a:ext cx="1399211" cy="616075"/>
            <a:chOff x="9169729" y="2369910"/>
            <a:chExt cx="1399211" cy="616075"/>
          </a:xfrm>
        </p:grpSpPr>
        <p:sp>
          <p:nvSpPr>
            <p:cNvPr id="29" name="矩形: 圆角 28"/>
            <p:cNvSpPr/>
            <p:nvPr/>
          </p:nvSpPr>
          <p:spPr>
            <a:xfrm>
              <a:off x="9169729" y="2369910"/>
              <a:ext cx="1399211"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0" name="文本框 29"/>
            <p:cNvSpPr txBox="1"/>
            <p:nvPr/>
          </p:nvSpPr>
          <p:spPr>
            <a:xfrm>
              <a:off x="9289802" y="2416337"/>
              <a:ext cx="1253507"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C</a:t>
              </a:r>
              <a:endParaRPr lang="zh-CN" altLang="en-US" sz="2800" dirty="0">
                <a:solidFill>
                  <a:schemeClr val="tx2"/>
                </a:solidFill>
                <a:latin typeface="+mj-ea"/>
                <a:ea typeface="+mj-ea"/>
              </a:endParaRPr>
            </a:p>
          </p:txBody>
        </p:sp>
      </p:grpSp>
      <p:sp>
        <p:nvSpPr>
          <p:cNvPr id="31" name="文本框 30"/>
          <p:cNvSpPr txBox="1"/>
          <p:nvPr/>
        </p:nvSpPr>
        <p:spPr>
          <a:xfrm>
            <a:off x="8000093" y="3447080"/>
            <a:ext cx="1183357" cy="300878"/>
          </a:xfrm>
          <a:prstGeom prst="rect">
            <a:avLst/>
          </a:prstGeom>
          <a:noFill/>
        </p:spPr>
        <p:txBody>
          <a:bodyPr wrap="square">
            <a:spAutoFit/>
          </a:bodyPr>
          <a:lstStyle/>
          <a:p>
            <a:r>
              <a:rPr lang="zh-CN" altLang="en-US" sz="1600" dirty="0">
                <a:solidFill>
                  <a:schemeClr val="tx2"/>
                </a:solidFill>
                <a:latin typeface="+mj-ea"/>
                <a:ea typeface="+mj-ea"/>
              </a:rPr>
              <a:t>用户反馈</a:t>
            </a:r>
            <a:endParaRPr lang="zh-CN" altLang="en-US" sz="1600" dirty="0">
              <a:solidFill>
                <a:schemeClr val="tx2"/>
              </a:solidFill>
              <a:latin typeface="+mj-ea"/>
              <a:ea typeface="+mj-ea"/>
            </a:endParaRPr>
          </a:p>
        </p:txBody>
      </p:sp>
      <p:sp>
        <p:nvSpPr>
          <p:cNvPr id="32" name="文本框 31"/>
          <p:cNvSpPr txBox="1"/>
          <p:nvPr/>
        </p:nvSpPr>
        <p:spPr>
          <a:xfrm>
            <a:off x="80000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schemeClr>
                </a:solidFill>
              </a:rPr>
              <a:t>1</a:t>
            </a:r>
            <a:r>
              <a:rPr lang="zh-CN" altLang="en-US" sz="1200" dirty="0">
                <a:solidFill>
                  <a:schemeClr val="tx1">
                    <a:lumMod val="50000"/>
                    <a:lumOff val="50000"/>
                  </a:schemeClr>
                </a:solidFill>
              </a:rPr>
              <a:t>、为用户线上消费提供了便捷</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2</a:t>
            </a:r>
            <a:r>
              <a:rPr lang="zh-CN" altLang="en-US" sz="1200" dirty="0">
                <a:solidFill>
                  <a:schemeClr val="tx1">
                    <a:lumMod val="50000"/>
                    <a:lumOff val="50000"/>
                  </a:schemeClr>
                </a:solidFill>
              </a:rPr>
              <a:t>、帮助了居家工作者</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a:t>
            </a:r>
            <a:endParaRPr lang="en-US" altLang="zh-CN" sz="1200" dirty="0">
              <a:solidFill>
                <a:schemeClr val="tx1">
                  <a:lumMod val="50000"/>
                  <a:lumOff val="50000"/>
                </a:schemeClr>
              </a:solidFill>
            </a:endParaRPr>
          </a:p>
        </p:txBody>
      </p:sp>
      <p:sp>
        <p:nvSpPr>
          <p:cNvPr id="33" name="文本框 32"/>
          <p:cNvSpPr txBox="1"/>
          <p:nvPr/>
        </p:nvSpPr>
        <p:spPr>
          <a:xfrm>
            <a:off x="8000093" y="4691434"/>
            <a:ext cx="1469910" cy="300878"/>
          </a:xfrm>
          <a:prstGeom prst="rect">
            <a:avLst/>
          </a:prstGeom>
          <a:noFill/>
        </p:spPr>
        <p:txBody>
          <a:bodyPr wrap="square">
            <a:spAutoFit/>
          </a:bodyPr>
          <a:lstStyle/>
          <a:p>
            <a:r>
              <a:rPr lang="zh-CN" altLang="en-US" sz="1600" dirty="0">
                <a:solidFill>
                  <a:schemeClr val="tx2"/>
                </a:solidFill>
                <a:latin typeface="+mj-ea"/>
                <a:ea typeface="+mj-ea"/>
              </a:rPr>
              <a:t>实用场景案例</a:t>
            </a:r>
            <a:endParaRPr lang="zh-CN" altLang="en-US" sz="1600" dirty="0">
              <a:solidFill>
                <a:schemeClr val="tx2"/>
              </a:solidFill>
              <a:latin typeface="+mj-ea"/>
              <a:ea typeface="+mj-ea"/>
            </a:endParaRPr>
          </a:p>
        </p:txBody>
      </p:sp>
      <p:sp>
        <p:nvSpPr>
          <p:cNvPr id="34" name="文本框 33"/>
          <p:cNvSpPr txBox="1"/>
          <p:nvPr/>
        </p:nvSpPr>
        <p:spPr>
          <a:xfrm>
            <a:off x="80000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schemeClr>
                </a:solidFill>
              </a:rPr>
              <a:t>线上直播中，为广告主提供了快速的用户体验，节省了付款流程</a:t>
            </a:r>
            <a:endParaRPr lang="zh-CN" altLang="en-US" sz="1200" dirty="0">
              <a:solidFill>
                <a:schemeClr val="tx1">
                  <a:lumMod val="50000"/>
                  <a:lumOff val="50000"/>
                </a:schemeClr>
              </a:solidFill>
            </a:endParaRPr>
          </a:p>
          <a:p>
            <a:pPr>
              <a:lnSpc>
                <a:spcPct val="120000"/>
              </a:lnSpc>
            </a:pPr>
            <a:r>
              <a:rPr lang="en-US" altLang="zh-CN" sz="1200" dirty="0">
                <a:solidFill>
                  <a:schemeClr val="tx1">
                    <a:lumMod val="50000"/>
                    <a:lumOff val="50000"/>
                  </a:schemeClr>
                </a:solidFill>
              </a:rPr>
              <a:t>……</a:t>
            </a:r>
            <a:endParaRPr lang="en-US" altLang="zh-CN" sz="1200" dirty="0">
              <a:solidFill>
                <a:schemeClr val="tx1">
                  <a:lumMod val="50000"/>
                  <a:lumOff val="50000"/>
                </a:schemeClr>
              </a:solidFill>
            </a:endParaRPr>
          </a:p>
        </p:txBody>
      </p:sp>
      <p:grpSp>
        <p:nvGrpSpPr>
          <p:cNvPr id="28" name="组合 27"/>
          <p:cNvGrpSpPr/>
          <p:nvPr/>
        </p:nvGrpSpPr>
        <p:grpSpPr>
          <a:xfrm>
            <a:off x="10871200" y="2369910"/>
            <a:ext cx="2890520" cy="3675290"/>
            <a:chOff x="10871200" y="2369910"/>
            <a:chExt cx="2890520" cy="3675290"/>
          </a:xfrm>
        </p:grpSpPr>
        <p:sp>
          <p:nvSpPr>
            <p:cNvPr id="21" name="矩形: 圆角 20"/>
            <p:cNvSpPr/>
            <p:nvPr/>
          </p:nvSpPr>
          <p:spPr>
            <a:xfrm>
              <a:off x="10871200" y="2578100"/>
              <a:ext cx="2641600" cy="3467100"/>
            </a:xfrm>
            <a:prstGeom prst="roundRect">
              <a:avLst>
                <a:gd name="adj" fmla="val 8334"/>
              </a:avLst>
            </a:prstGeom>
            <a:gradFill flip="none" rotWithShape="1">
              <a:gsLst>
                <a:gs pos="0">
                  <a:schemeClr val="bg1">
                    <a:alpha val="81000"/>
                  </a:schemeClr>
                </a:gs>
                <a:gs pos="100000">
                  <a:schemeClr val="bg1">
                    <a:alpha val="0"/>
                  </a:schemeClr>
                </a:gs>
              </a:gsLst>
              <a:lin ang="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2370129" y="2369910"/>
              <a:ext cx="1391591" cy="616075"/>
              <a:chOff x="12370129" y="2369910"/>
              <a:chExt cx="1391591" cy="616075"/>
            </a:xfrm>
          </p:grpSpPr>
          <p:sp>
            <p:nvSpPr>
              <p:cNvPr id="35" name="矩形: 圆角 34"/>
              <p:cNvSpPr/>
              <p:nvPr/>
            </p:nvSpPr>
            <p:spPr>
              <a:xfrm>
                <a:off x="12370129" y="2369910"/>
                <a:ext cx="1391591"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6" name="文本框 35"/>
              <p:cNvSpPr txBox="1"/>
              <p:nvPr/>
            </p:nvSpPr>
            <p:spPr>
              <a:xfrm>
                <a:off x="12490202" y="2416337"/>
                <a:ext cx="1225798" cy="523220"/>
              </a:xfrm>
              <a:prstGeom prst="rect">
                <a:avLst/>
              </a:prstGeom>
              <a:noFill/>
            </p:spPr>
            <p:txBody>
              <a:bodyPr wrap="square">
                <a:spAutoFit/>
              </a:bodyPr>
              <a:lstStyle/>
              <a:p>
                <a:r>
                  <a:rPr lang="zh-CN" altLang="en-US" sz="2800" dirty="0">
                    <a:solidFill>
                      <a:schemeClr val="tx2">
                        <a:alpha val="60000"/>
                      </a:schemeClr>
                    </a:solidFill>
                    <a:latin typeface="+mj-ea"/>
                    <a:ea typeface="+mj-ea"/>
                  </a:rPr>
                  <a:t>产品</a:t>
                </a:r>
                <a:r>
                  <a:rPr lang="en-US" altLang="zh-CN" sz="2800" dirty="0">
                    <a:solidFill>
                      <a:schemeClr val="tx2">
                        <a:alpha val="60000"/>
                      </a:schemeClr>
                    </a:solidFill>
                    <a:latin typeface="+mj-ea"/>
                    <a:ea typeface="+mj-ea"/>
                  </a:rPr>
                  <a:t>D</a:t>
                </a:r>
                <a:endParaRPr lang="zh-CN" altLang="en-US" sz="2800" dirty="0">
                  <a:solidFill>
                    <a:schemeClr val="tx2">
                      <a:alpha val="60000"/>
                    </a:schemeClr>
                  </a:solidFill>
                  <a:latin typeface="+mj-ea"/>
                  <a:ea typeface="+mj-ea"/>
                </a:endParaRPr>
              </a:p>
            </p:txBody>
          </p:sp>
        </p:grpSp>
        <p:sp>
          <p:nvSpPr>
            <p:cNvPr id="37" name="文本框 36"/>
            <p:cNvSpPr txBox="1"/>
            <p:nvPr/>
          </p:nvSpPr>
          <p:spPr>
            <a:xfrm>
              <a:off x="11200493" y="3447080"/>
              <a:ext cx="1183357" cy="338554"/>
            </a:xfrm>
            <a:prstGeom prst="rect">
              <a:avLst/>
            </a:prstGeom>
            <a:noFill/>
          </p:spPr>
          <p:txBody>
            <a:bodyPr wrap="square">
              <a:spAutoFit/>
            </a:bodyPr>
            <a:lstStyle/>
            <a:p>
              <a:r>
                <a:rPr lang="zh-CN" altLang="en-US" sz="1600" dirty="0">
                  <a:solidFill>
                    <a:schemeClr val="tx2">
                      <a:alpha val="45000"/>
                    </a:schemeClr>
                  </a:solidFill>
                  <a:latin typeface="+mj-ea"/>
                  <a:ea typeface="+mj-ea"/>
                </a:rPr>
                <a:t>用户反馈</a:t>
              </a:r>
              <a:endParaRPr lang="zh-CN" altLang="en-US" sz="1600" dirty="0">
                <a:solidFill>
                  <a:schemeClr val="tx2">
                    <a:alpha val="45000"/>
                  </a:schemeClr>
                </a:solidFill>
                <a:latin typeface="+mj-ea"/>
                <a:ea typeface="+mj-ea"/>
              </a:endParaRPr>
            </a:p>
          </p:txBody>
        </p:sp>
        <p:sp>
          <p:nvSpPr>
            <p:cNvPr id="38" name="文本框 37"/>
            <p:cNvSpPr txBox="1"/>
            <p:nvPr/>
          </p:nvSpPr>
          <p:spPr>
            <a:xfrm>
              <a:off x="112004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alpha val="45000"/>
                    </a:schemeClr>
                  </a:solidFill>
                </a:rPr>
                <a:t>1</a:t>
              </a:r>
              <a:r>
                <a:rPr lang="zh-CN" altLang="en-US" sz="1200" dirty="0">
                  <a:solidFill>
                    <a:schemeClr val="tx1">
                      <a:lumMod val="50000"/>
                      <a:lumOff val="50000"/>
                      <a:alpha val="45000"/>
                    </a:schemeClr>
                  </a:solidFill>
                </a:rPr>
                <a:t>、为用户线上消费提供了便捷</a:t>
              </a:r>
              <a:endParaRPr lang="zh-CN" altLang="en-US" sz="1200" dirty="0">
                <a:solidFill>
                  <a:schemeClr val="tx1">
                    <a:lumMod val="50000"/>
                    <a:lumOff val="50000"/>
                    <a:alpha val="45000"/>
                  </a:schemeClr>
                </a:solidFill>
              </a:endParaRPr>
            </a:p>
            <a:p>
              <a:pPr>
                <a:lnSpc>
                  <a:spcPct val="120000"/>
                </a:lnSpc>
              </a:pPr>
              <a:r>
                <a:rPr lang="en-US" altLang="zh-CN" sz="1200" dirty="0">
                  <a:solidFill>
                    <a:schemeClr val="tx1">
                      <a:lumMod val="50000"/>
                      <a:lumOff val="50000"/>
                      <a:alpha val="45000"/>
                    </a:schemeClr>
                  </a:solidFill>
                </a:rPr>
                <a:t>2</a:t>
              </a:r>
              <a:r>
                <a:rPr lang="zh-CN" altLang="en-US" sz="1200" dirty="0">
                  <a:solidFill>
                    <a:schemeClr val="tx1">
                      <a:lumMod val="50000"/>
                      <a:lumOff val="50000"/>
                      <a:alpha val="45000"/>
                    </a:schemeClr>
                  </a:solidFill>
                </a:rPr>
                <a:t>、帮助了居家工作者</a:t>
              </a:r>
              <a:endParaRPr lang="zh-CN" altLang="en-US" sz="1200" dirty="0">
                <a:solidFill>
                  <a:schemeClr val="tx1">
                    <a:lumMod val="50000"/>
                    <a:lumOff val="50000"/>
                    <a:alpha val="45000"/>
                  </a:schemeClr>
                </a:solidFill>
              </a:endParaRPr>
            </a:p>
            <a:p>
              <a:pPr>
                <a:lnSpc>
                  <a:spcPct val="120000"/>
                </a:lnSpc>
              </a:pPr>
              <a:r>
                <a:rPr lang="en-US" altLang="zh-CN" sz="1200" dirty="0">
                  <a:solidFill>
                    <a:schemeClr val="tx1">
                      <a:lumMod val="50000"/>
                      <a:lumOff val="50000"/>
                      <a:alpha val="45000"/>
                    </a:schemeClr>
                  </a:solidFill>
                </a:rPr>
                <a:t>……</a:t>
              </a:r>
              <a:endParaRPr lang="en-US" altLang="zh-CN" sz="1200" dirty="0">
                <a:solidFill>
                  <a:schemeClr val="tx1">
                    <a:lumMod val="50000"/>
                    <a:lumOff val="50000"/>
                    <a:alpha val="45000"/>
                  </a:schemeClr>
                </a:solidFill>
              </a:endParaRPr>
            </a:p>
          </p:txBody>
        </p:sp>
        <p:sp>
          <p:nvSpPr>
            <p:cNvPr id="39" name="文本框 38"/>
            <p:cNvSpPr txBox="1"/>
            <p:nvPr/>
          </p:nvSpPr>
          <p:spPr>
            <a:xfrm>
              <a:off x="11200493" y="4691434"/>
              <a:ext cx="1469910" cy="338554"/>
            </a:xfrm>
            <a:prstGeom prst="rect">
              <a:avLst/>
            </a:prstGeom>
            <a:noFill/>
          </p:spPr>
          <p:txBody>
            <a:bodyPr wrap="square">
              <a:spAutoFit/>
            </a:bodyPr>
            <a:lstStyle/>
            <a:p>
              <a:r>
                <a:rPr lang="zh-CN" altLang="en-US" sz="1600" dirty="0">
                  <a:solidFill>
                    <a:schemeClr val="tx2">
                      <a:alpha val="45000"/>
                    </a:schemeClr>
                  </a:solidFill>
                  <a:latin typeface="+mj-ea"/>
                  <a:ea typeface="+mj-ea"/>
                </a:rPr>
                <a:t>实用场景案例</a:t>
              </a:r>
              <a:endParaRPr lang="zh-CN" altLang="en-US" sz="1600" dirty="0">
                <a:solidFill>
                  <a:schemeClr val="tx2">
                    <a:alpha val="45000"/>
                  </a:schemeClr>
                </a:solidFill>
                <a:latin typeface="+mj-ea"/>
                <a:ea typeface="+mj-ea"/>
              </a:endParaRPr>
            </a:p>
          </p:txBody>
        </p:sp>
        <p:sp>
          <p:nvSpPr>
            <p:cNvPr id="40" name="文本框 39"/>
            <p:cNvSpPr txBox="1"/>
            <p:nvPr/>
          </p:nvSpPr>
          <p:spPr>
            <a:xfrm>
              <a:off x="112004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alpha val="45000"/>
                    </a:schemeClr>
                  </a:solidFill>
                </a:rPr>
                <a:t>线上直播中，为广告主提供了快速的用户体验，节省了付款流程</a:t>
              </a:r>
              <a:endParaRPr lang="zh-CN" altLang="en-US" sz="1200" dirty="0">
                <a:solidFill>
                  <a:schemeClr val="tx1">
                    <a:lumMod val="50000"/>
                    <a:lumOff val="50000"/>
                    <a:alpha val="45000"/>
                  </a:schemeClr>
                </a:solidFill>
              </a:endParaRPr>
            </a:p>
            <a:p>
              <a:pPr>
                <a:lnSpc>
                  <a:spcPct val="120000"/>
                </a:lnSpc>
              </a:pPr>
              <a:r>
                <a:rPr lang="en-US" altLang="zh-CN" sz="1200" dirty="0">
                  <a:solidFill>
                    <a:schemeClr val="tx1">
                      <a:lumMod val="50000"/>
                      <a:lumOff val="50000"/>
                      <a:alpha val="45000"/>
                    </a:schemeClr>
                  </a:solidFill>
                </a:rPr>
                <a:t>……</a:t>
              </a:r>
              <a:endParaRPr lang="en-US" altLang="zh-CN" sz="1200" dirty="0">
                <a:solidFill>
                  <a:schemeClr val="tx1">
                    <a:lumMod val="50000"/>
                    <a:lumOff val="50000"/>
                    <a:alpha val="45000"/>
                  </a:schemeClr>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35" presetClass="path" presetSubtype="0" decel="100000" fill="hold" nodeType="withEffect">
                                  <p:stCondLst>
                                    <p:cond delay="0"/>
                                  </p:stCondLst>
                                  <p:childTnLst>
                                    <p:animMotion origin="layout" path="M 3.95833E-6 -1.11111E-6 L -0.14128 -1.11111E-6 " pathEditMode="relative" rAng="0" ptsTypes="AA">
                                      <p:cBhvr>
                                        <p:cTn id="14" dur="1000" spd="-100000" fill="hold"/>
                                        <p:tgtEl>
                                          <p:spTgt spid="8"/>
                                        </p:tgtEl>
                                        <p:attrNameLst>
                                          <p:attrName>ppt_x</p:attrName>
                                          <p:attrName>ppt_y</p:attrName>
                                        </p:attrNameLst>
                                      </p:cBhvr>
                                      <p:rCtr x="-7070" y="0"/>
                                    </p:animMotion>
                                  </p:childTnLst>
                                </p:cTn>
                              </p:par>
                              <p:par>
                                <p:cTn id="15" presetID="42" presetClass="entr" presetSubtype="0" fill="hold" grpId="0" nodeType="withEffect">
                                  <p:stCondLst>
                                    <p:cond delay="250"/>
                                  </p:stCondLst>
                                  <p:iterate type="wd">
                                    <p:tmPct val="2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400"/>
                                        <p:tgtEl>
                                          <p:spTgt spid="15"/>
                                        </p:tgtEl>
                                      </p:cBhvr>
                                    </p:animEffect>
                                    <p:anim calcmode="lin" valueType="num">
                                      <p:cBhvr>
                                        <p:cTn id="18" dur="400" fill="hold"/>
                                        <p:tgtEl>
                                          <p:spTgt spid="15"/>
                                        </p:tgtEl>
                                        <p:attrNameLst>
                                          <p:attrName>ppt_x</p:attrName>
                                        </p:attrNameLst>
                                      </p:cBhvr>
                                      <p:tavLst>
                                        <p:tav tm="0">
                                          <p:val>
                                            <p:strVal val="#ppt_x"/>
                                          </p:val>
                                        </p:tav>
                                        <p:tav tm="100000">
                                          <p:val>
                                            <p:strVal val="#ppt_x"/>
                                          </p:val>
                                        </p:tav>
                                      </p:tavLst>
                                    </p:anim>
                                    <p:anim calcmode="lin" valueType="num">
                                      <p:cBhvr>
                                        <p:cTn id="19" dur="400" fill="hold"/>
                                        <p:tgtEl>
                                          <p:spTgt spid="15"/>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35" presetClass="path" presetSubtype="0" decel="100000" fill="hold" grpId="1" nodeType="withEffect">
                                  <p:stCondLst>
                                    <p:cond delay="750"/>
                                  </p:stCondLst>
                                  <p:childTnLst>
                                    <p:animMotion origin="layout" path="M 3.33333E-6 -2.22222E-6 L -0.25 -2.22222E-6 " pathEditMode="relative" rAng="0" ptsTypes="AA">
                                      <p:cBhvr>
                                        <p:cTn id="24" dur="1000" spd="-100000" fill="hold"/>
                                        <p:tgtEl>
                                          <p:spTgt spid="18"/>
                                        </p:tgtEl>
                                        <p:attrNameLst>
                                          <p:attrName>ppt_x</p:attrName>
                                          <p:attrName>ppt_y</p:attrName>
                                        </p:attrNameLst>
                                      </p:cBhvr>
                                      <p:rCtr x="-12500" y="0"/>
                                    </p:animMotion>
                                  </p:childTnLst>
                                </p:cTn>
                              </p:par>
                              <p:par>
                                <p:cTn id="25" presetID="42" presetClass="entr" presetSubtype="0" fill="hold" grpId="0" nodeType="withEffect">
                                  <p:stCondLst>
                                    <p:cond delay="250"/>
                                  </p:stCondLst>
                                  <p:iterate type="wd">
                                    <p:tmPct val="20000"/>
                                  </p:iterate>
                                  <p:childTnLst>
                                    <p:set>
                                      <p:cBhvr>
                                        <p:cTn id="26" dur="1" fill="hold">
                                          <p:stCondLst>
                                            <p:cond delay="0"/>
                                          </p:stCondLst>
                                        </p:cTn>
                                        <p:tgtEl>
                                          <p:spTgt spid="19"/>
                                        </p:tgtEl>
                                        <p:attrNameLst>
                                          <p:attrName>style.visibility</p:attrName>
                                        </p:attrNameLst>
                                      </p:cBhvr>
                                      <p:to>
                                        <p:strVal val="visible"/>
                                      </p:to>
                                    </p:set>
                                    <p:animEffect transition="in" filter="fade">
                                      <p:cBhvr>
                                        <p:cTn id="27" dur="400"/>
                                        <p:tgtEl>
                                          <p:spTgt spid="19"/>
                                        </p:tgtEl>
                                      </p:cBhvr>
                                    </p:animEffect>
                                    <p:anim calcmode="lin" valueType="num">
                                      <p:cBhvr>
                                        <p:cTn id="28" dur="400" fill="hold"/>
                                        <p:tgtEl>
                                          <p:spTgt spid="19"/>
                                        </p:tgtEl>
                                        <p:attrNameLst>
                                          <p:attrName>ppt_x</p:attrName>
                                        </p:attrNameLst>
                                      </p:cBhvr>
                                      <p:tavLst>
                                        <p:tav tm="0">
                                          <p:val>
                                            <p:strVal val="#ppt_x"/>
                                          </p:val>
                                        </p:tav>
                                        <p:tav tm="100000">
                                          <p:val>
                                            <p:strVal val="#ppt_x"/>
                                          </p:val>
                                        </p:tav>
                                      </p:tavLst>
                                    </p:anim>
                                    <p:anim calcmode="lin" valueType="num">
                                      <p:cBhvr>
                                        <p:cTn id="29" dur="400" fill="hold"/>
                                        <p:tgtEl>
                                          <p:spTgt spid="19"/>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9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35" presetClass="path" presetSubtype="0" decel="100000" fill="hold" grpId="1" nodeType="withEffect">
                                  <p:stCondLst>
                                    <p:cond delay="950"/>
                                  </p:stCondLst>
                                  <p:childTnLst>
                                    <p:animMotion origin="layout" path="M 3.33333E-6 -2.22222E-6 L -0.25 -2.22222E-6 " pathEditMode="relative" rAng="0" ptsTypes="AA">
                                      <p:cBhvr>
                                        <p:cTn id="34" dur="1000" spd="-100000" fill="hold"/>
                                        <p:tgtEl>
                                          <p:spTgt spid="20"/>
                                        </p:tgtEl>
                                        <p:attrNameLst>
                                          <p:attrName>ppt_x</p:attrName>
                                          <p:attrName>ppt_y</p:attrName>
                                        </p:attrNameLst>
                                      </p:cBhvr>
                                      <p:rCtr x="-12500" y="0"/>
                                    </p:animMotion>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35" presetClass="path" presetSubtype="0" decel="100000" fill="hold" nodeType="withEffect">
                                  <p:stCondLst>
                                    <p:cond delay="0"/>
                                  </p:stCondLst>
                                  <p:childTnLst>
                                    <p:animMotion origin="layout" path="M 3.95833E-6 -1.11111E-6 L -0.14128 -1.11111E-6 " pathEditMode="relative" rAng="0" ptsTypes="AA">
                                      <p:cBhvr>
                                        <p:cTn id="46" dur="1000" spd="-100000" fill="hold"/>
                                        <p:tgtEl>
                                          <p:spTgt spid="12"/>
                                        </p:tgtEl>
                                        <p:attrNameLst>
                                          <p:attrName>ppt_x</p:attrName>
                                          <p:attrName>ppt_y</p:attrName>
                                        </p:attrNameLst>
                                      </p:cBhvr>
                                      <p:rCtr x="-7070" y="0"/>
                                    </p:animMotion>
                                  </p:childTnLst>
                                </p:cTn>
                              </p:par>
                              <p:par>
                                <p:cTn id="47" presetID="42" presetClass="entr" presetSubtype="0" fill="hold" grpId="0" nodeType="withEffect">
                                  <p:stCondLst>
                                    <p:cond delay="250"/>
                                  </p:stCondLst>
                                  <p:iterate type="wd">
                                    <p:tmPct val="20000"/>
                                  </p:iterate>
                                  <p:childTnLst>
                                    <p:set>
                                      <p:cBhvr>
                                        <p:cTn id="48" dur="1" fill="hold">
                                          <p:stCondLst>
                                            <p:cond delay="0"/>
                                          </p:stCondLst>
                                        </p:cTn>
                                        <p:tgtEl>
                                          <p:spTgt spid="24"/>
                                        </p:tgtEl>
                                        <p:attrNameLst>
                                          <p:attrName>style.visibility</p:attrName>
                                        </p:attrNameLst>
                                      </p:cBhvr>
                                      <p:to>
                                        <p:strVal val="visible"/>
                                      </p:to>
                                    </p:set>
                                    <p:animEffect transition="in" filter="fade">
                                      <p:cBhvr>
                                        <p:cTn id="49" dur="400"/>
                                        <p:tgtEl>
                                          <p:spTgt spid="24"/>
                                        </p:tgtEl>
                                      </p:cBhvr>
                                    </p:animEffect>
                                    <p:anim calcmode="lin" valueType="num">
                                      <p:cBhvr>
                                        <p:cTn id="50" dur="400" fill="hold"/>
                                        <p:tgtEl>
                                          <p:spTgt spid="24"/>
                                        </p:tgtEl>
                                        <p:attrNameLst>
                                          <p:attrName>ppt_x</p:attrName>
                                        </p:attrNameLst>
                                      </p:cBhvr>
                                      <p:tavLst>
                                        <p:tav tm="0">
                                          <p:val>
                                            <p:strVal val="#ppt_x"/>
                                          </p:val>
                                        </p:tav>
                                        <p:tav tm="100000">
                                          <p:val>
                                            <p:strVal val="#ppt_x"/>
                                          </p:val>
                                        </p:tav>
                                      </p:tavLst>
                                    </p:anim>
                                    <p:anim calcmode="lin" valueType="num">
                                      <p:cBhvr>
                                        <p:cTn id="51" dur="400" fill="hold"/>
                                        <p:tgtEl>
                                          <p:spTgt spid="24"/>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75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35" presetClass="path" presetSubtype="0" decel="100000" fill="hold" grpId="1" nodeType="withEffect">
                                  <p:stCondLst>
                                    <p:cond delay="750"/>
                                  </p:stCondLst>
                                  <p:childTnLst>
                                    <p:animMotion origin="layout" path="M 3.33333E-6 -2.22222E-6 L -0.25 -2.22222E-6 " pathEditMode="relative" rAng="0" ptsTypes="AA">
                                      <p:cBhvr>
                                        <p:cTn id="56" dur="1000" spd="-100000" fill="hold"/>
                                        <p:tgtEl>
                                          <p:spTgt spid="25"/>
                                        </p:tgtEl>
                                        <p:attrNameLst>
                                          <p:attrName>ppt_x</p:attrName>
                                          <p:attrName>ppt_y</p:attrName>
                                        </p:attrNameLst>
                                      </p:cBhvr>
                                      <p:rCtr x="-12500" y="0"/>
                                    </p:animMotion>
                                  </p:childTnLst>
                                </p:cTn>
                              </p:par>
                              <p:par>
                                <p:cTn id="57" presetID="42" presetClass="entr" presetSubtype="0" fill="hold" grpId="0" nodeType="withEffect">
                                  <p:stCondLst>
                                    <p:cond delay="250"/>
                                  </p:stCondLst>
                                  <p:iterate type="wd">
                                    <p:tmPct val="20000"/>
                                  </p:iterate>
                                  <p:childTnLst>
                                    <p:set>
                                      <p:cBhvr>
                                        <p:cTn id="58" dur="1" fill="hold">
                                          <p:stCondLst>
                                            <p:cond delay="0"/>
                                          </p:stCondLst>
                                        </p:cTn>
                                        <p:tgtEl>
                                          <p:spTgt spid="26"/>
                                        </p:tgtEl>
                                        <p:attrNameLst>
                                          <p:attrName>style.visibility</p:attrName>
                                        </p:attrNameLst>
                                      </p:cBhvr>
                                      <p:to>
                                        <p:strVal val="visible"/>
                                      </p:to>
                                    </p:set>
                                    <p:animEffect transition="in" filter="fade">
                                      <p:cBhvr>
                                        <p:cTn id="59" dur="400"/>
                                        <p:tgtEl>
                                          <p:spTgt spid="26"/>
                                        </p:tgtEl>
                                      </p:cBhvr>
                                    </p:animEffect>
                                    <p:anim calcmode="lin" valueType="num">
                                      <p:cBhvr>
                                        <p:cTn id="60" dur="400" fill="hold"/>
                                        <p:tgtEl>
                                          <p:spTgt spid="26"/>
                                        </p:tgtEl>
                                        <p:attrNameLst>
                                          <p:attrName>ppt_x</p:attrName>
                                        </p:attrNameLst>
                                      </p:cBhvr>
                                      <p:tavLst>
                                        <p:tav tm="0">
                                          <p:val>
                                            <p:strVal val="#ppt_x"/>
                                          </p:val>
                                        </p:tav>
                                        <p:tav tm="100000">
                                          <p:val>
                                            <p:strVal val="#ppt_x"/>
                                          </p:val>
                                        </p:tav>
                                      </p:tavLst>
                                    </p:anim>
                                    <p:anim calcmode="lin" valueType="num">
                                      <p:cBhvr>
                                        <p:cTn id="61" dur="400" fill="hold"/>
                                        <p:tgtEl>
                                          <p:spTgt spid="26"/>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95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35" presetClass="path" presetSubtype="0" decel="100000" fill="hold" grpId="1" nodeType="withEffect">
                                  <p:stCondLst>
                                    <p:cond delay="950"/>
                                  </p:stCondLst>
                                  <p:childTnLst>
                                    <p:animMotion origin="layout" path="M 3.33333E-6 -2.22222E-6 L -0.25 -2.22222E-6 " pathEditMode="relative" rAng="0" ptsTypes="AA">
                                      <p:cBhvr>
                                        <p:cTn id="66" dur="1000" spd="-100000" fill="hold"/>
                                        <p:tgtEl>
                                          <p:spTgt spid="27"/>
                                        </p:tgtEl>
                                        <p:attrNameLst>
                                          <p:attrName>ppt_x</p:attrName>
                                          <p:attrName>ppt_y</p:attrName>
                                        </p:attrNameLst>
                                      </p:cBhvr>
                                      <p:rCtr x="-12500" y="0"/>
                                    </p:animMotion>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anim calcmode="lin" valueType="num">
                                      <p:cBhvr>
                                        <p:cTn id="72" dur="500" fill="hold"/>
                                        <p:tgtEl>
                                          <p:spTgt spid="11"/>
                                        </p:tgtEl>
                                        <p:attrNameLst>
                                          <p:attrName>ppt_x</p:attrName>
                                        </p:attrNameLst>
                                      </p:cBhvr>
                                      <p:tavLst>
                                        <p:tav tm="0">
                                          <p:val>
                                            <p:strVal val="#ppt_x"/>
                                          </p:val>
                                        </p:tav>
                                        <p:tav tm="100000">
                                          <p:val>
                                            <p:strVal val="#ppt_x"/>
                                          </p:val>
                                        </p:tav>
                                      </p:tavLst>
                                    </p:anim>
                                    <p:anim calcmode="lin" valueType="num">
                                      <p:cBhvr>
                                        <p:cTn id="73" dur="500" fill="hold"/>
                                        <p:tgtEl>
                                          <p:spTgt spid="11"/>
                                        </p:tgtEl>
                                        <p:attrNameLst>
                                          <p:attrName>ppt_y</p:attrName>
                                        </p:attrNameLst>
                                      </p:cBhvr>
                                      <p:tavLst>
                                        <p:tav tm="0">
                                          <p:val>
                                            <p:strVal val="#ppt_y+.1"/>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35" presetClass="path" presetSubtype="0" decel="100000" fill="hold" nodeType="withEffect">
                                  <p:stCondLst>
                                    <p:cond delay="0"/>
                                  </p:stCondLst>
                                  <p:childTnLst>
                                    <p:animMotion origin="layout" path="M 3.95833E-6 -1.11111E-6 L -0.14128 -1.11111E-6 " pathEditMode="relative" rAng="0" ptsTypes="AA">
                                      <p:cBhvr>
                                        <p:cTn id="78" dur="1000" spd="-100000" fill="hold"/>
                                        <p:tgtEl>
                                          <p:spTgt spid="14"/>
                                        </p:tgtEl>
                                        <p:attrNameLst>
                                          <p:attrName>ppt_x</p:attrName>
                                          <p:attrName>ppt_y</p:attrName>
                                        </p:attrNameLst>
                                      </p:cBhvr>
                                      <p:rCtr x="-7070" y="0"/>
                                    </p:animMotion>
                                  </p:childTnLst>
                                </p:cTn>
                              </p:par>
                              <p:par>
                                <p:cTn id="79" presetID="42" presetClass="entr" presetSubtype="0" fill="hold" grpId="0" nodeType="withEffect">
                                  <p:stCondLst>
                                    <p:cond delay="250"/>
                                  </p:stCondLst>
                                  <p:iterate type="wd">
                                    <p:tmPct val="20000"/>
                                  </p:iterate>
                                  <p:childTnLst>
                                    <p:set>
                                      <p:cBhvr>
                                        <p:cTn id="80" dur="1" fill="hold">
                                          <p:stCondLst>
                                            <p:cond delay="0"/>
                                          </p:stCondLst>
                                        </p:cTn>
                                        <p:tgtEl>
                                          <p:spTgt spid="31"/>
                                        </p:tgtEl>
                                        <p:attrNameLst>
                                          <p:attrName>style.visibility</p:attrName>
                                        </p:attrNameLst>
                                      </p:cBhvr>
                                      <p:to>
                                        <p:strVal val="visible"/>
                                      </p:to>
                                    </p:set>
                                    <p:animEffect transition="in" filter="fade">
                                      <p:cBhvr>
                                        <p:cTn id="81" dur="400"/>
                                        <p:tgtEl>
                                          <p:spTgt spid="31"/>
                                        </p:tgtEl>
                                      </p:cBhvr>
                                    </p:animEffect>
                                    <p:anim calcmode="lin" valueType="num">
                                      <p:cBhvr>
                                        <p:cTn id="82" dur="400" fill="hold"/>
                                        <p:tgtEl>
                                          <p:spTgt spid="31"/>
                                        </p:tgtEl>
                                        <p:attrNameLst>
                                          <p:attrName>ppt_x</p:attrName>
                                        </p:attrNameLst>
                                      </p:cBhvr>
                                      <p:tavLst>
                                        <p:tav tm="0">
                                          <p:val>
                                            <p:strVal val="#ppt_x"/>
                                          </p:val>
                                        </p:tav>
                                        <p:tav tm="100000">
                                          <p:val>
                                            <p:strVal val="#ppt_x"/>
                                          </p:val>
                                        </p:tav>
                                      </p:tavLst>
                                    </p:anim>
                                    <p:anim calcmode="lin" valueType="num">
                                      <p:cBhvr>
                                        <p:cTn id="83" dur="400" fill="hold"/>
                                        <p:tgtEl>
                                          <p:spTgt spid="31"/>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7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par>
                                <p:cTn id="87" presetID="35" presetClass="path" presetSubtype="0" decel="100000" fill="hold" grpId="1" nodeType="withEffect">
                                  <p:stCondLst>
                                    <p:cond delay="750"/>
                                  </p:stCondLst>
                                  <p:childTnLst>
                                    <p:animMotion origin="layout" path="M 3.33333E-6 -2.22222E-6 L -0.25 -2.22222E-6 " pathEditMode="relative" rAng="0" ptsTypes="AA">
                                      <p:cBhvr>
                                        <p:cTn id="88" dur="1000" spd="-100000" fill="hold"/>
                                        <p:tgtEl>
                                          <p:spTgt spid="32"/>
                                        </p:tgtEl>
                                        <p:attrNameLst>
                                          <p:attrName>ppt_x</p:attrName>
                                          <p:attrName>ppt_y</p:attrName>
                                        </p:attrNameLst>
                                      </p:cBhvr>
                                      <p:rCtr x="-12500" y="0"/>
                                    </p:animMotion>
                                  </p:childTnLst>
                                </p:cTn>
                              </p:par>
                              <p:par>
                                <p:cTn id="89" presetID="42" presetClass="entr" presetSubtype="0" fill="hold" grpId="0" nodeType="withEffect">
                                  <p:stCondLst>
                                    <p:cond delay="250"/>
                                  </p:stCondLst>
                                  <p:iterate type="wd">
                                    <p:tmPct val="20000"/>
                                  </p:iterate>
                                  <p:childTnLst>
                                    <p:set>
                                      <p:cBhvr>
                                        <p:cTn id="90" dur="1" fill="hold">
                                          <p:stCondLst>
                                            <p:cond delay="0"/>
                                          </p:stCondLst>
                                        </p:cTn>
                                        <p:tgtEl>
                                          <p:spTgt spid="33"/>
                                        </p:tgtEl>
                                        <p:attrNameLst>
                                          <p:attrName>style.visibility</p:attrName>
                                        </p:attrNameLst>
                                      </p:cBhvr>
                                      <p:to>
                                        <p:strVal val="visible"/>
                                      </p:to>
                                    </p:set>
                                    <p:animEffect transition="in" filter="fade">
                                      <p:cBhvr>
                                        <p:cTn id="91" dur="400"/>
                                        <p:tgtEl>
                                          <p:spTgt spid="33"/>
                                        </p:tgtEl>
                                      </p:cBhvr>
                                    </p:animEffect>
                                    <p:anim calcmode="lin" valueType="num">
                                      <p:cBhvr>
                                        <p:cTn id="92" dur="400" fill="hold"/>
                                        <p:tgtEl>
                                          <p:spTgt spid="33"/>
                                        </p:tgtEl>
                                        <p:attrNameLst>
                                          <p:attrName>ppt_x</p:attrName>
                                        </p:attrNameLst>
                                      </p:cBhvr>
                                      <p:tavLst>
                                        <p:tav tm="0">
                                          <p:val>
                                            <p:strVal val="#ppt_x"/>
                                          </p:val>
                                        </p:tav>
                                        <p:tav tm="100000">
                                          <p:val>
                                            <p:strVal val="#ppt_x"/>
                                          </p:val>
                                        </p:tav>
                                      </p:tavLst>
                                    </p:anim>
                                    <p:anim calcmode="lin" valueType="num">
                                      <p:cBhvr>
                                        <p:cTn id="93" dur="400" fill="hold"/>
                                        <p:tgtEl>
                                          <p:spTgt spid="33"/>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95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35" presetClass="path" presetSubtype="0" decel="100000" fill="hold" grpId="1" nodeType="withEffect">
                                  <p:stCondLst>
                                    <p:cond delay="950"/>
                                  </p:stCondLst>
                                  <p:childTnLst>
                                    <p:animMotion origin="layout" path="M 3.33333E-6 -2.22222E-6 L -0.25 -2.22222E-6 " pathEditMode="relative" rAng="0" ptsTypes="AA">
                                      <p:cBhvr>
                                        <p:cTn id="98" dur="1000" spd="-100000" fill="hold"/>
                                        <p:tgtEl>
                                          <p:spTgt spid="34"/>
                                        </p:tgtEl>
                                        <p:attrNameLst>
                                          <p:attrName>ppt_x</p:attrName>
                                          <p:attrName>ppt_y</p:attrName>
                                        </p:attrNameLst>
                                      </p:cBhvr>
                                      <p:rCtr x="-12500" y="0"/>
                                    </p:animMotion>
                                  </p:childTnLst>
                                </p:cTn>
                              </p:par>
                            </p:childTnLst>
                          </p:cTn>
                        </p:par>
                        <p:par>
                          <p:cTn id="99" fill="hold">
                            <p:stCondLst>
                              <p:cond delay="1950"/>
                            </p:stCondLst>
                            <p:childTnLst>
                              <p:par>
                                <p:cTn id="100" presetID="10" presetClass="entr" presetSubtype="0" fill="hold"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fade">
                                      <p:cBhvr>
                                        <p:cTn id="102" dur="750"/>
                                        <p:tgtEl>
                                          <p:spTgt spid="28"/>
                                        </p:tgtEl>
                                      </p:cBhvr>
                                    </p:animEffect>
                                  </p:childTnLst>
                                </p:cTn>
                              </p:par>
                              <p:par>
                                <p:cTn id="103" presetID="35" presetClass="path" presetSubtype="0" decel="100000" fill="hold" nodeType="withEffect">
                                  <p:stCondLst>
                                    <p:cond delay="0"/>
                                  </p:stCondLst>
                                  <p:childTnLst>
                                    <p:animMotion origin="layout" path="M 3.95833E-6 -1.11111E-6 L -0.14128 -1.11111E-6 " pathEditMode="relative" rAng="0" ptsTypes="AA">
                                      <p:cBhvr>
                                        <p:cTn id="104" dur="750" spd="-100000" fill="hold"/>
                                        <p:tgtEl>
                                          <p:spTgt spid="28"/>
                                        </p:tgtEl>
                                        <p:attrNameLst>
                                          <p:attrName>ppt_x</p:attrName>
                                          <p:attrName>ppt_y</p:attrName>
                                        </p:attrNameLst>
                                      </p:cBhvr>
                                      <p:rCtr x="-70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8" grpId="0"/>
      <p:bldP spid="18" grpId="1"/>
      <p:bldP spid="19" grpId="0"/>
      <p:bldP spid="20" grpId="0"/>
      <p:bldP spid="20" grpId="1"/>
      <p:bldP spid="24" grpId="0"/>
      <p:bldP spid="25" grpId="0"/>
      <p:bldP spid="25" grpId="1"/>
      <p:bldP spid="26" grpId="0"/>
      <p:bldP spid="27" grpId="0"/>
      <p:bldP spid="27" grpId="1"/>
      <p:bldP spid="31" grpId="0"/>
      <p:bldP spid="32" grpId="0"/>
      <p:bldP spid="32" grpId="1"/>
      <p:bldP spid="33" grpId="0"/>
      <p:bldP spid="34" grpId="0"/>
      <p:bldP spid="3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rot="5400000" flipH="1">
            <a:off x="622808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工作成果</a:t>
            </a:r>
            <a:endParaRPr lang="zh-CN" altLang="en-US" sz="4000" dirty="0">
              <a:solidFill>
                <a:schemeClr val="tx2"/>
              </a:solidFill>
              <a:latin typeface="+mj-ea"/>
              <a:ea typeface="+mj-ea"/>
            </a:endParaRPr>
          </a:p>
        </p:txBody>
      </p:sp>
      <p:sp>
        <p:nvSpPr>
          <p:cNvPr id="5" name="椭圆 4"/>
          <p:cNvSpPr/>
          <p:nvPr/>
        </p:nvSpPr>
        <p:spPr>
          <a:xfrm>
            <a:off x="49448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52157" y="4955135"/>
            <a:ext cx="2132344" cy="968022"/>
          </a:xfrm>
          <a:prstGeom prst="rect">
            <a:avLst/>
          </a:prstGeom>
          <a:noFill/>
        </p:spPr>
        <p:txBody>
          <a:bodyPr wrap="square">
            <a:spAutoFit/>
          </a:bodyPr>
          <a:lstStyle/>
          <a:p>
            <a:pPr>
              <a:lnSpc>
                <a:spcPct val="120000"/>
              </a:lnSpc>
            </a:pPr>
            <a:r>
              <a:rPr lang="zh-CN" altLang="en-US" sz="1200" dirty="0">
                <a:solidFill>
                  <a:schemeClr val="tx2"/>
                </a:solidFill>
              </a:rPr>
              <a:t>三年人才培养与团队建设计划正式启动。根据既定的销售策略和任务，按照常年的习惯，进行人员细分。</a:t>
            </a:r>
            <a:endParaRPr lang="zh-CN" altLang="en-US" sz="1200" dirty="0">
              <a:solidFill>
                <a:schemeClr val="tx2"/>
              </a:solidFill>
            </a:endParaRPr>
          </a:p>
        </p:txBody>
      </p:sp>
      <p:cxnSp>
        <p:nvCxnSpPr>
          <p:cNvPr id="14" name="直接连接符 13"/>
          <p:cNvCxnSpPr/>
          <p:nvPr/>
        </p:nvCxnSpPr>
        <p:spPr>
          <a:xfrm>
            <a:off x="3065717"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521399" y="4955135"/>
            <a:ext cx="2231701" cy="968022"/>
          </a:xfrm>
          <a:prstGeom prst="rect">
            <a:avLst/>
          </a:prstGeom>
          <a:noFill/>
        </p:spPr>
        <p:txBody>
          <a:bodyPr wrap="square">
            <a:spAutoFit/>
          </a:bodyPr>
          <a:lstStyle/>
          <a:p>
            <a:pPr>
              <a:lnSpc>
                <a:spcPct val="120000"/>
              </a:lnSpc>
            </a:pPr>
            <a:r>
              <a:rPr lang="zh-CN" altLang="en-US" sz="1200" dirty="0">
                <a:solidFill>
                  <a:schemeClr val="tx2"/>
                </a:solidFill>
              </a:rPr>
              <a:t>建立和完善公司制度体系</a:t>
            </a:r>
            <a:r>
              <a:rPr lang="en-US" altLang="zh-CN" sz="1200" dirty="0">
                <a:solidFill>
                  <a:schemeClr val="tx2"/>
                </a:solidFill>
              </a:rPr>
              <a:t>,</a:t>
            </a:r>
            <a:r>
              <a:rPr lang="zh-CN" altLang="en-US" sz="1200" dirty="0">
                <a:solidFill>
                  <a:schemeClr val="tx2"/>
                </a:solidFill>
              </a:rPr>
              <a:t>规范制度制定程序。为了提高工作效率，规范工作流程，使每个人的才能得到充分的发挥。 </a:t>
            </a:r>
            <a:endParaRPr lang="zh-CN" altLang="en-US" sz="1200" dirty="0">
              <a:solidFill>
                <a:schemeClr val="tx2"/>
              </a:solidFill>
            </a:endParaRPr>
          </a:p>
        </p:txBody>
      </p:sp>
      <p:cxnSp>
        <p:nvCxnSpPr>
          <p:cNvPr id="22" name="直接连接符 21"/>
          <p:cNvCxnSpPr/>
          <p:nvPr/>
        </p:nvCxnSpPr>
        <p:spPr>
          <a:xfrm>
            <a:off x="5875170"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376421" y="4955135"/>
            <a:ext cx="2069080" cy="968022"/>
          </a:xfrm>
          <a:prstGeom prst="rect">
            <a:avLst/>
          </a:prstGeom>
          <a:noFill/>
        </p:spPr>
        <p:txBody>
          <a:bodyPr wrap="square">
            <a:spAutoFit/>
          </a:bodyPr>
          <a:lstStyle/>
          <a:p>
            <a:pPr>
              <a:lnSpc>
                <a:spcPct val="120000"/>
              </a:lnSpc>
            </a:pPr>
            <a:r>
              <a:rPr lang="zh-CN" altLang="en-US" sz="1200" dirty="0">
                <a:solidFill>
                  <a:schemeClr val="tx2"/>
                </a:solidFill>
              </a:rPr>
              <a:t>为优化完善公司运行流程</a:t>
            </a:r>
            <a:r>
              <a:rPr lang="en-US" altLang="zh-CN" sz="1200" dirty="0">
                <a:solidFill>
                  <a:schemeClr val="tx2"/>
                </a:solidFill>
              </a:rPr>
              <a:t>,</a:t>
            </a:r>
            <a:r>
              <a:rPr lang="zh-CN" altLang="en-US" sz="1200" dirty="0">
                <a:solidFill>
                  <a:schemeClr val="tx2"/>
                </a:solidFill>
              </a:rPr>
              <a:t>推进建设运营一体化。为优化完善公司运行流程，推进建设运营一体化。</a:t>
            </a:r>
            <a:endParaRPr lang="zh-CN" altLang="en-US" sz="1200" dirty="0">
              <a:solidFill>
                <a:schemeClr val="tx2"/>
              </a:solidFill>
            </a:endParaRPr>
          </a:p>
        </p:txBody>
      </p:sp>
      <p:cxnSp>
        <p:nvCxnSpPr>
          <p:cNvPr id="29" name="直接连接符 28"/>
          <p:cNvCxnSpPr/>
          <p:nvPr/>
        </p:nvCxnSpPr>
        <p:spPr>
          <a:xfrm>
            <a:off x="8668849"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9124531" y="4955135"/>
            <a:ext cx="2236345" cy="687077"/>
          </a:xfrm>
          <a:prstGeom prst="rect">
            <a:avLst/>
          </a:prstGeom>
          <a:noFill/>
        </p:spPr>
        <p:txBody>
          <a:bodyPr wrap="square">
            <a:spAutoFit/>
          </a:bodyPr>
          <a:lstStyle/>
          <a:p>
            <a:pPr>
              <a:lnSpc>
                <a:spcPct val="120000"/>
              </a:lnSpc>
            </a:pPr>
            <a:r>
              <a:rPr lang="zh-CN" altLang="en-US" sz="1200" dirty="0">
                <a:solidFill>
                  <a:schemeClr val="tx2"/>
                </a:solidFill>
              </a:rPr>
              <a:t>完成部份产品的重新定价，将市场操作权取回公司手中，更利操作市场。</a:t>
            </a:r>
            <a:endParaRPr lang="zh-CN" altLang="en-US" sz="1200" dirty="0">
              <a:solidFill>
                <a:schemeClr val="tx2"/>
              </a:solidFill>
            </a:endParaRPr>
          </a:p>
        </p:txBody>
      </p:sp>
      <p:grpSp>
        <p:nvGrpSpPr>
          <p:cNvPr id="11" name="组合 10"/>
          <p:cNvGrpSpPr/>
          <p:nvPr/>
        </p:nvGrpSpPr>
        <p:grpSpPr>
          <a:xfrm>
            <a:off x="834630" y="2452271"/>
            <a:ext cx="1735095" cy="1735095"/>
            <a:chOff x="834630" y="2452271"/>
            <a:chExt cx="1735095" cy="1735095"/>
          </a:xfrm>
        </p:grpSpPr>
        <p:sp>
          <p:nvSpPr>
            <p:cNvPr id="6" name="矩形: 圆角 5"/>
            <p:cNvSpPr/>
            <p:nvPr/>
          </p:nvSpPr>
          <p:spPr>
            <a:xfrm>
              <a:off x="834630"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58" name="组合 57"/>
            <p:cNvGrpSpPr/>
            <p:nvPr/>
          </p:nvGrpSpPr>
          <p:grpSpPr>
            <a:xfrm>
              <a:off x="1086007" y="2735106"/>
              <a:ext cx="1232341" cy="1169432"/>
              <a:chOff x="713856" y="2853885"/>
              <a:chExt cx="1338784" cy="1270439"/>
            </a:xfrm>
          </p:grpSpPr>
          <p:sp>
            <p:nvSpPr>
              <p:cNvPr id="41" name="任意多边形: 形状 40"/>
              <p:cNvSpPr/>
              <p:nvPr/>
            </p:nvSpPr>
            <p:spPr>
              <a:xfrm>
                <a:off x="713856" y="2853885"/>
                <a:ext cx="1338784" cy="1000053"/>
              </a:xfrm>
              <a:custGeom>
                <a:avLst/>
                <a:gdLst>
                  <a:gd name="connsiteX0" fmla="*/ 1506885 w 1544091"/>
                  <a:gd name="connsiteY0" fmla="*/ 3721 h 1153417"/>
                  <a:gd name="connsiteX1" fmla="*/ 1540371 w 1544091"/>
                  <a:gd name="connsiteY1" fmla="*/ 37207 h 1153417"/>
                  <a:gd name="connsiteX2" fmla="*/ 1540371 w 1544091"/>
                  <a:gd name="connsiteY2" fmla="*/ 1116211 h 1153417"/>
                  <a:gd name="connsiteX3" fmla="*/ 1506885 w 1544091"/>
                  <a:gd name="connsiteY3" fmla="*/ 1149697 h 1153417"/>
                  <a:gd name="connsiteX4" fmla="*/ 37207 w 1544091"/>
                  <a:gd name="connsiteY4" fmla="*/ 1149697 h 1153417"/>
                  <a:gd name="connsiteX5" fmla="*/ 3721 w 1544091"/>
                  <a:gd name="connsiteY5" fmla="*/ 1116211 h 1153417"/>
                  <a:gd name="connsiteX6" fmla="*/ 3721 w 1544091"/>
                  <a:gd name="connsiteY6" fmla="*/ 37207 h 1153417"/>
                  <a:gd name="connsiteX7" fmla="*/ 37207 w 1544091"/>
                  <a:gd name="connsiteY7" fmla="*/ 3721 h 1153417"/>
                  <a:gd name="connsiteX8" fmla="*/ 1506885 w 1544091"/>
                  <a:gd name="connsiteY8" fmla="*/ 3721 h 1153417"/>
                  <a:gd name="connsiteX9" fmla="*/ 1506885 w 1544091"/>
                  <a:gd name="connsiteY9" fmla="*/ 0 h 1153417"/>
                  <a:gd name="connsiteX10" fmla="*/ 37207 w 1544091"/>
                  <a:gd name="connsiteY10" fmla="*/ 0 h 1153417"/>
                  <a:gd name="connsiteX11" fmla="*/ 0 w 1544091"/>
                  <a:gd name="connsiteY11" fmla="*/ 37207 h 1153417"/>
                  <a:gd name="connsiteX12" fmla="*/ 0 w 1544091"/>
                  <a:gd name="connsiteY12" fmla="*/ 1116211 h 1153417"/>
                  <a:gd name="connsiteX13" fmla="*/ 37207 w 1544091"/>
                  <a:gd name="connsiteY13" fmla="*/ 1153418 h 1153417"/>
                  <a:gd name="connsiteX14" fmla="*/ 1506885 w 1544091"/>
                  <a:gd name="connsiteY14" fmla="*/ 1153418 h 1153417"/>
                  <a:gd name="connsiteX15" fmla="*/ 1544092 w 1544091"/>
                  <a:gd name="connsiteY15" fmla="*/ 1116211 h 1153417"/>
                  <a:gd name="connsiteX16" fmla="*/ 1544092 w 1544091"/>
                  <a:gd name="connsiteY16" fmla="*/ 37207 h 1153417"/>
                  <a:gd name="connsiteX17" fmla="*/ 1506885 w 1544091"/>
                  <a:gd name="connsiteY17" fmla="*/ 0 h 115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44091" h="1153417">
                    <a:moveTo>
                      <a:pt x="1506885" y="3721"/>
                    </a:moveTo>
                    <a:cubicBezTo>
                      <a:pt x="1525379" y="3721"/>
                      <a:pt x="1540371" y="18713"/>
                      <a:pt x="1540371" y="37207"/>
                    </a:cubicBezTo>
                    <a:lnTo>
                      <a:pt x="1540371" y="1116211"/>
                    </a:lnTo>
                    <a:cubicBezTo>
                      <a:pt x="1540371" y="1134705"/>
                      <a:pt x="1525379" y="1149697"/>
                      <a:pt x="1506885" y="1149697"/>
                    </a:cubicBezTo>
                    <a:lnTo>
                      <a:pt x="37207" y="1149697"/>
                    </a:lnTo>
                    <a:cubicBezTo>
                      <a:pt x="18713" y="1149697"/>
                      <a:pt x="3721" y="1134705"/>
                      <a:pt x="3721" y="1116211"/>
                    </a:cubicBezTo>
                    <a:lnTo>
                      <a:pt x="3721" y="37207"/>
                    </a:lnTo>
                    <a:cubicBezTo>
                      <a:pt x="3721" y="18713"/>
                      <a:pt x="18713" y="3721"/>
                      <a:pt x="37207" y="3721"/>
                    </a:cubicBezTo>
                    <a:lnTo>
                      <a:pt x="1506885" y="3721"/>
                    </a:lnTo>
                    <a:moveTo>
                      <a:pt x="1506885" y="0"/>
                    </a:moveTo>
                    <a:lnTo>
                      <a:pt x="37207" y="0"/>
                    </a:lnTo>
                    <a:cubicBezTo>
                      <a:pt x="16684" y="61"/>
                      <a:pt x="61" y="16684"/>
                      <a:pt x="0" y="37207"/>
                    </a:cubicBezTo>
                    <a:lnTo>
                      <a:pt x="0" y="1116211"/>
                    </a:lnTo>
                    <a:cubicBezTo>
                      <a:pt x="61" y="1136734"/>
                      <a:pt x="16684" y="1153357"/>
                      <a:pt x="37207" y="1153418"/>
                    </a:cubicBezTo>
                    <a:lnTo>
                      <a:pt x="1506885" y="1153418"/>
                    </a:lnTo>
                    <a:cubicBezTo>
                      <a:pt x="1527408" y="1153357"/>
                      <a:pt x="1544030" y="1136734"/>
                      <a:pt x="1544092" y="1116211"/>
                    </a:cubicBezTo>
                    <a:lnTo>
                      <a:pt x="1544092" y="37207"/>
                    </a:lnTo>
                    <a:cubicBezTo>
                      <a:pt x="1544030" y="16684"/>
                      <a:pt x="1527408" y="61"/>
                      <a:pt x="1506885" y="0"/>
                    </a:cubicBezTo>
                    <a:close/>
                  </a:path>
                </a:pathLst>
              </a:custGeom>
              <a:solidFill>
                <a:srgbClr val="0E6EC5"/>
              </a:solidFill>
              <a:ln w="1860" cap="flat">
                <a:noFill/>
                <a:prstDash val="solid"/>
                <a:miter/>
              </a:ln>
            </p:spPr>
            <p:txBody>
              <a:bodyPr rtlCol="0" anchor="ctr"/>
              <a:lstStyle/>
              <a:p>
                <a:endParaRPr lang="zh-CN" altLang="en-US"/>
              </a:p>
            </p:txBody>
          </p:sp>
          <p:sp>
            <p:nvSpPr>
              <p:cNvPr id="42" name="任意多边形: 形状 41"/>
              <p:cNvSpPr/>
              <p:nvPr/>
            </p:nvSpPr>
            <p:spPr>
              <a:xfrm>
                <a:off x="715469" y="2855499"/>
                <a:ext cx="1335559" cy="996829"/>
              </a:xfrm>
              <a:custGeom>
                <a:avLst/>
                <a:gdLst>
                  <a:gd name="connsiteX0" fmla="*/ 1505024 w 1540371"/>
                  <a:gd name="connsiteY0" fmla="*/ 0 h 1149697"/>
                  <a:gd name="connsiteX1" fmla="*/ 35347 w 1540371"/>
                  <a:gd name="connsiteY1" fmla="*/ 0 h 1149697"/>
                  <a:gd name="connsiteX2" fmla="*/ 0 w 1540371"/>
                  <a:gd name="connsiteY2" fmla="*/ 35347 h 1149697"/>
                  <a:gd name="connsiteX3" fmla="*/ 0 w 1540371"/>
                  <a:gd name="connsiteY3" fmla="*/ 1114351 h 1149697"/>
                  <a:gd name="connsiteX4" fmla="*/ 35347 w 1540371"/>
                  <a:gd name="connsiteY4" fmla="*/ 1149697 h 1149697"/>
                  <a:gd name="connsiteX5" fmla="*/ 1505024 w 1540371"/>
                  <a:gd name="connsiteY5" fmla="*/ 1149697 h 1149697"/>
                  <a:gd name="connsiteX6" fmla="*/ 1540371 w 1540371"/>
                  <a:gd name="connsiteY6" fmla="*/ 1114351 h 1149697"/>
                  <a:gd name="connsiteX7" fmla="*/ 1540371 w 1540371"/>
                  <a:gd name="connsiteY7" fmla="*/ 35347 h 1149697"/>
                  <a:gd name="connsiteX8" fmla="*/ 1505024 w 1540371"/>
                  <a:gd name="connsiteY8" fmla="*/ 0 h 1149697"/>
                  <a:gd name="connsiteX9" fmla="*/ 1486421 w 1540371"/>
                  <a:gd name="connsiteY9" fmla="*/ 1069702 h 1149697"/>
                  <a:gd name="connsiteX10" fmla="*/ 1460376 w 1540371"/>
                  <a:gd name="connsiteY10" fmla="*/ 1095747 h 1149697"/>
                  <a:gd name="connsiteX11" fmla="*/ 79995 w 1540371"/>
                  <a:gd name="connsiteY11" fmla="*/ 1095747 h 1149697"/>
                  <a:gd name="connsiteX12" fmla="*/ 53950 w 1540371"/>
                  <a:gd name="connsiteY12" fmla="*/ 1069702 h 1149697"/>
                  <a:gd name="connsiteX13" fmla="*/ 53950 w 1540371"/>
                  <a:gd name="connsiteY13" fmla="*/ 79995 h 1149697"/>
                  <a:gd name="connsiteX14" fmla="*/ 79995 w 1540371"/>
                  <a:gd name="connsiteY14" fmla="*/ 53950 h 1149697"/>
                  <a:gd name="connsiteX15" fmla="*/ 1460376 w 1540371"/>
                  <a:gd name="connsiteY15" fmla="*/ 53950 h 1149697"/>
                  <a:gd name="connsiteX16" fmla="*/ 1486421 w 1540371"/>
                  <a:gd name="connsiteY16" fmla="*/ 79995 h 114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40371" h="1149697">
                    <a:moveTo>
                      <a:pt x="1505024" y="0"/>
                    </a:moveTo>
                    <a:lnTo>
                      <a:pt x="35347" y="0"/>
                    </a:lnTo>
                    <a:cubicBezTo>
                      <a:pt x="15826" y="0"/>
                      <a:pt x="0" y="15826"/>
                      <a:pt x="0" y="35347"/>
                    </a:cubicBezTo>
                    <a:lnTo>
                      <a:pt x="0" y="1114351"/>
                    </a:lnTo>
                    <a:cubicBezTo>
                      <a:pt x="0" y="1133871"/>
                      <a:pt x="15826" y="1149697"/>
                      <a:pt x="35347" y="1149697"/>
                    </a:cubicBezTo>
                    <a:lnTo>
                      <a:pt x="1505024" y="1149697"/>
                    </a:lnTo>
                    <a:cubicBezTo>
                      <a:pt x="1524545" y="1149697"/>
                      <a:pt x="1540371" y="1133871"/>
                      <a:pt x="1540371" y="1114351"/>
                    </a:cubicBezTo>
                    <a:lnTo>
                      <a:pt x="1540371" y="35347"/>
                    </a:lnTo>
                    <a:cubicBezTo>
                      <a:pt x="1540371" y="15826"/>
                      <a:pt x="1524545" y="0"/>
                      <a:pt x="1505024" y="0"/>
                    </a:cubicBezTo>
                    <a:close/>
                    <a:moveTo>
                      <a:pt x="1486421" y="1069702"/>
                    </a:moveTo>
                    <a:cubicBezTo>
                      <a:pt x="1486421" y="1084086"/>
                      <a:pt x="1474760" y="1095747"/>
                      <a:pt x="1460376" y="1095747"/>
                    </a:cubicBezTo>
                    <a:lnTo>
                      <a:pt x="79995" y="1095747"/>
                    </a:lnTo>
                    <a:cubicBezTo>
                      <a:pt x="65611" y="1095747"/>
                      <a:pt x="53950" y="1084086"/>
                      <a:pt x="53950" y="1069702"/>
                    </a:cubicBezTo>
                    <a:lnTo>
                      <a:pt x="53950" y="79995"/>
                    </a:lnTo>
                    <a:cubicBezTo>
                      <a:pt x="53950" y="65611"/>
                      <a:pt x="65611" y="53950"/>
                      <a:pt x="79995" y="53950"/>
                    </a:cubicBezTo>
                    <a:lnTo>
                      <a:pt x="1460376" y="53950"/>
                    </a:lnTo>
                    <a:cubicBezTo>
                      <a:pt x="1474760" y="53950"/>
                      <a:pt x="1486421" y="65611"/>
                      <a:pt x="1486421" y="79995"/>
                    </a:cubicBezTo>
                    <a:close/>
                  </a:path>
                </a:pathLst>
              </a:custGeom>
              <a:solidFill>
                <a:schemeClr val="bg1"/>
              </a:solidFill>
              <a:ln w="1860" cap="flat">
                <a:noFill/>
                <a:prstDash val="solid"/>
                <a:miter/>
              </a:ln>
            </p:spPr>
            <p:txBody>
              <a:bodyPr rtlCol="0" anchor="ctr"/>
              <a:lstStyle/>
              <a:p>
                <a:endParaRPr lang="zh-CN" altLang="en-US"/>
              </a:p>
            </p:txBody>
          </p:sp>
          <p:sp>
            <p:nvSpPr>
              <p:cNvPr id="45" name="任意多边形: 形状 44"/>
              <p:cNvSpPr/>
              <p:nvPr/>
            </p:nvSpPr>
            <p:spPr>
              <a:xfrm>
                <a:off x="1271016" y="3251278"/>
                <a:ext cx="232271" cy="249658"/>
              </a:xfrm>
              <a:custGeom>
                <a:avLst/>
                <a:gdLst>
                  <a:gd name="connsiteX0" fmla="*/ 0 w 267890"/>
                  <a:gd name="connsiteY0" fmla="*/ 143973 h 287945"/>
                  <a:gd name="connsiteX1" fmla="*/ 133945 w 267890"/>
                  <a:gd name="connsiteY1" fmla="*/ 287945 h 287945"/>
                  <a:gd name="connsiteX2" fmla="*/ 267891 w 267890"/>
                  <a:gd name="connsiteY2" fmla="*/ 143973 h 287945"/>
                  <a:gd name="connsiteX3" fmla="*/ 133945 w 267890"/>
                  <a:gd name="connsiteY3" fmla="*/ 0 h 287945"/>
                  <a:gd name="connsiteX4" fmla="*/ 0 w 267890"/>
                  <a:gd name="connsiteY4" fmla="*/ 143973 h 2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890" h="287945">
                    <a:moveTo>
                      <a:pt x="0" y="143973"/>
                    </a:moveTo>
                    <a:cubicBezTo>
                      <a:pt x="0" y="223486"/>
                      <a:pt x="59970" y="287945"/>
                      <a:pt x="133945" y="287945"/>
                    </a:cubicBezTo>
                    <a:cubicBezTo>
                      <a:pt x="207922" y="287945"/>
                      <a:pt x="267891" y="223486"/>
                      <a:pt x="267891" y="143973"/>
                    </a:cubicBezTo>
                    <a:cubicBezTo>
                      <a:pt x="267891" y="64459"/>
                      <a:pt x="207922" y="0"/>
                      <a:pt x="133945" y="0"/>
                    </a:cubicBezTo>
                    <a:cubicBezTo>
                      <a:pt x="59970" y="0"/>
                      <a:pt x="0" y="64459"/>
                      <a:pt x="0" y="143973"/>
                    </a:cubicBezTo>
                    <a:close/>
                  </a:path>
                </a:pathLst>
              </a:custGeom>
              <a:solidFill>
                <a:srgbClr val="0FCE9A"/>
              </a:solidFill>
              <a:ln w="1860" cap="flat">
                <a:noFill/>
                <a:prstDash val="solid"/>
                <a:miter/>
              </a:ln>
            </p:spPr>
            <p:txBody>
              <a:bodyPr rtlCol="0" anchor="ctr"/>
              <a:lstStyle/>
              <a:p>
                <a:endParaRPr lang="zh-CN" altLang="en-US"/>
              </a:p>
            </p:txBody>
          </p:sp>
          <p:sp>
            <p:nvSpPr>
              <p:cNvPr id="46" name="任意多边形: 形状 45"/>
              <p:cNvSpPr/>
              <p:nvPr/>
            </p:nvSpPr>
            <p:spPr>
              <a:xfrm>
                <a:off x="1168638" y="3489565"/>
                <a:ext cx="442734" cy="317259"/>
              </a:xfrm>
              <a:custGeom>
                <a:avLst/>
                <a:gdLst>
                  <a:gd name="connsiteX0" fmla="*/ 510629 w 510629"/>
                  <a:gd name="connsiteY0" fmla="*/ 364406 h 365912"/>
                  <a:gd name="connsiteX1" fmla="*/ 255315 w 510629"/>
                  <a:gd name="connsiteY1" fmla="*/ 0 h 365912"/>
                  <a:gd name="connsiteX2" fmla="*/ 0 w 510629"/>
                  <a:gd name="connsiteY2" fmla="*/ 364406 h 365912"/>
                  <a:gd name="connsiteX3" fmla="*/ 0 w 510629"/>
                  <a:gd name="connsiteY3" fmla="*/ 365913 h 365912"/>
                  <a:gd name="connsiteX4" fmla="*/ 510611 w 510629"/>
                  <a:gd name="connsiteY4" fmla="*/ 365913 h 365912"/>
                  <a:gd name="connsiteX5" fmla="*/ 510629 w 510629"/>
                  <a:gd name="connsiteY5" fmla="*/ 364406 h 36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629" h="365912">
                    <a:moveTo>
                      <a:pt x="510629" y="364406"/>
                    </a:moveTo>
                    <a:cubicBezTo>
                      <a:pt x="510629" y="163153"/>
                      <a:pt x="396311" y="0"/>
                      <a:pt x="255315" y="0"/>
                    </a:cubicBezTo>
                    <a:cubicBezTo>
                      <a:pt x="114319" y="0"/>
                      <a:pt x="0" y="163153"/>
                      <a:pt x="0" y="364406"/>
                    </a:cubicBezTo>
                    <a:lnTo>
                      <a:pt x="0" y="365913"/>
                    </a:lnTo>
                    <a:lnTo>
                      <a:pt x="510611" y="365913"/>
                    </a:lnTo>
                    <a:cubicBezTo>
                      <a:pt x="510629" y="365392"/>
                      <a:pt x="510629" y="364908"/>
                      <a:pt x="510629" y="364406"/>
                    </a:cubicBezTo>
                    <a:close/>
                  </a:path>
                </a:pathLst>
              </a:custGeom>
              <a:solidFill>
                <a:srgbClr val="0FCE9A"/>
              </a:solidFill>
              <a:ln w="1860" cap="flat">
                <a:noFill/>
                <a:prstDash val="solid"/>
                <a:miter/>
              </a:ln>
            </p:spPr>
            <p:txBody>
              <a:bodyPr rtlCol="0" anchor="ctr"/>
              <a:lstStyle/>
              <a:p>
                <a:endParaRPr lang="zh-CN" altLang="en-US"/>
              </a:p>
            </p:txBody>
          </p:sp>
          <p:sp>
            <p:nvSpPr>
              <p:cNvPr id="47" name="任意多边形: 形状 46"/>
              <p:cNvSpPr/>
              <p:nvPr/>
            </p:nvSpPr>
            <p:spPr>
              <a:xfrm>
                <a:off x="1002226" y="3346138"/>
                <a:ext cx="192592" cy="207011"/>
              </a:xfrm>
              <a:custGeom>
                <a:avLst/>
                <a:gdLst>
                  <a:gd name="connsiteX0" fmla="*/ 0 w 222125"/>
                  <a:gd name="connsiteY0" fmla="*/ 119379 h 238757"/>
                  <a:gd name="connsiteX1" fmla="*/ 111063 w 222125"/>
                  <a:gd name="connsiteY1" fmla="*/ 238758 h 238757"/>
                  <a:gd name="connsiteX2" fmla="*/ 222126 w 222125"/>
                  <a:gd name="connsiteY2" fmla="*/ 119379 h 238757"/>
                  <a:gd name="connsiteX3" fmla="*/ 111063 w 222125"/>
                  <a:gd name="connsiteY3" fmla="*/ 0 h 238757"/>
                  <a:gd name="connsiteX4" fmla="*/ 0 w 222125"/>
                  <a:gd name="connsiteY4" fmla="*/ 119379 h 23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25" h="238757">
                    <a:moveTo>
                      <a:pt x="0" y="119379"/>
                    </a:moveTo>
                    <a:cubicBezTo>
                      <a:pt x="0" y="185310"/>
                      <a:pt x="49725" y="238758"/>
                      <a:pt x="111063" y="238758"/>
                    </a:cubicBezTo>
                    <a:cubicBezTo>
                      <a:pt x="172401" y="238758"/>
                      <a:pt x="222126" y="185310"/>
                      <a:pt x="222126" y="119379"/>
                    </a:cubicBezTo>
                    <a:cubicBezTo>
                      <a:pt x="222126" y="53448"/>
                      <a:pt x="172401" y="0"/>
                      <a:pt x="111063" y="0"/>
                    </a:cubicBezTo>
                    <a:cubicBezTo>
                      <a:pt x="49725" y="0"/>
                      <a:pt x="0" y="53448"/>
                      <a:pt x="0" y="119379"/>
                    </a:cubicBezTo>
                    <a:close/>
                  </a:path>
                </a:pathLst>
              </a:custGeom>
              <a:solidFill>
                <a:srgbClr val="0FCE9A"/>
              </a:solidFill>
              <a:ln w="1860" cap="flat">
                <a:noFill/>
                <a:prstDash val="solid"/>
                <a:miter/>
              </a:ln>
            </p:spPr>
            <p:txBody>
              <a:bodyPr rtlCol="0" anchor="ctr"/>
              <a:lstStyle/>
              <a:p>
                <a:endParaRPr lang="zh-CN" altLang="en-US"/>
              </a:p>
            </p:txBody>
          </p:sp>
          <p:sp>
            <p:nvSpPr>
              <p:cNvPr id="48" name="任意多边形: 形状 47"/>
              <p:cNvSpPr/>
              <p:nvPr/>
            </p:nvSpPr>
            <p:spPr>
              <a:xfrm>
                <a:off x="917302" y="3543778"/>
                <a:ext cx="367149" cy="263095"/>
              </a:xfrm>
              <a:custGeom>
                <a:avLst/>
                <a:gdLst>
                  <a:gd name="connsiteX0" fmla="*/ 423453 w 423453"/>
                  <a:gd name="connsiteY0" fmla="*/ 302196 h 303441"/>
                  <a:gd name="connsiteX1" fmla="*/ 211727 w 423453"/>
                  <a:gd name="connsiteY1" fmla="*/ 0 h 303441"/>
                  <a:gd name="connsiteX2" fmla="*/ 0 w 423453"/>
                  <a:gd name="connsiteY2" fmla="*/ 302196 h 303441"/>
                  <a:gd name="connsiteX3" fmla="*/ 0 w 423453"/>
                  <a:gd name="connsiteY3" fmla="*/ 303442 h 303441"/>
                  <a:gd name="connsiteX4" fmla="*/ 423453 w 423453"/>
                  <a:gd name="connsiteY4" fmla="*/ 303442 h 303441"/>
                  <a:gd name="connsiteX5" fmla="*/ 423453 w 423453"/>
                  <a:gd name="connsiteY5" fmla="*/ 302196 h 30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453" h="303441">
                    <a:moveTo>
                      <a:pt x="423453" y="302196"/>
                    </a:moveTo>
                    <a:cubicBezTo>
                      <a:pt x="423453" y="135303"/>
                      <a:pt x="328575" y="0"/>
                      <a:pt x="211727" y="0"/>
                    </a:cubicBezTo>
                    <a:cubicBezTo>
                      <a:pt x="94878" y="0"/>
                      <a:pt x="0" y="135229"/>
                      <a:pt x="0" y="302196"/>
                    </a:cubicBezTo>
                    <a:lnTo>
                      <a:pt x="0" y="303442"/>
                    </a:lnTo>
                    <a:lnTo>
                      <a:pt x="423453" y="303442"/>
                    </a:lnTo>
                    <a:lnTo>
                      <a:pt x="423453" y="302196"/>
                    </a:lnTo>
                    <a:close/>
                  </a:path>
                </a:pathLst>
              </a:custGeom>
              <a:solidFill>
                <a:srgbClr val="0FCE9A"/>
              </a:solidFill>
              <a:ln w="1860" cap="flat">
                <a:noFill/>
                <a:prstDash val="solid"/>
                <a:miter/>
              </a:ln>
            </p:spPr>
            <p:txBody>
              <a:bodyPr rtlCol="0" anchor="ctr"/>
              <a:lstStyle/>
              <a:p>
                <a:endParaRPr lang="zh-CN" altLang="en-US"/>
              </a:p>
            </p:txBody>
          </p:sp>
          <p:sp>
            <p:nvSpPr>
              <p:cNvPr id="49" name="任意多边形: 形状 48"/>
              <p:cNvSpPr/>
              <p:nvPr/>
            </p:nvSpPr>
            <p:spPr>
              <a:xfrm>
                <a:off x="1583694" y="3346138"/>
                <a:ext cx="192592" cy="207011"/>
              </a:xfrm>
              <a:custGeom>
                <a:avLst/>
                <a:gdLst>
                  <a:gd name="connsiteX0" fmla="*/ 0 w 222125"/>
                  <a:gd name="connsiteY0" fmla="*/ 119379 h 238757"/>
                  <a:gd name="connsiteX1" fmla="*/ 111063 w 222125"/>
                  <a:gd name="connsiteY1" fmla="*/ 238758 h 238757"/>
                  <a:gd name="connsiteX2" fmla="*/ 222126 w 222125"/>
                  <a:gd name="connsiteY2" fmla="*/ 119379 h 238757"/>
                  <a:gd name="connsiteX3" fmla="*/ 111063 w 222125"/>
                  <a:gd name="connsiteY3" fmla="*/ 0 h 238757"/>
                  <a:gd name="connsiteX4" fmla="*/ 0 w 222125"/>
                  <a:gd name="connsiteY4" fmla="*/ 119379 h 23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25" h="238757">
                    <a:moveTo>
                      <a:pt x="0" y="119379"/>
                    </a:moveTo>
                    <a:cubicBezTo>
                      <a:pt x="0" y="185310"/>
                      <a:pt x="49725" y="238758"/>
                      <a:pt x="111063" y="238758"/>
                    </a:cubicBezTo>
                    <a:cubicBezTo>
                      <a:pt x="172401" y="238758"/>
                      <a:pt x="222126" y="185310"/>
                      <a:pt x="222126" y="119379"/>
                    </a:cubicBezTo>
                    <a:cubicBezTo>
                      <a:pt x="222126" y="53448"/>
                      <a:pt x="172401" y="0"/>
                      <a:pt x="111063" y="0"/>
                    </a:cubicBezTo>
                    <a:cubicBezTo>
                      <a:pt x="49725" y="0"/>
                      <a:pt x="0" y="53448"/>
                      <a:pt x="0" y="119379"/>
                    </a:cubicBezTo>
                    <a:close/>
                  </a:path>
                </a:pathLst>
              </a:custGeom>
              <a:solidFill>
                <a:srgbClr val="0FCE9A"/>
              </a:solidFill>
              <a:ln w="1860" cap="flat">
                <a:noFill/>
                <a:prstDash val="solid"/>
                <a:miter/>
              </a:ln>
            </p:spPr>
            <p:txBody>
              <a:bodyPr rtlCol="0" anchor="ctr"/>
              <a:lstStyle/>
              <a:p>
                <a:endParaRPr lang="zh-CN" altLang="en-US"/>
              </a:p>
            </p:txBody>
          </p:sp>
          <p:sp>
            <p:nvSpPr>
              <p:cNvPr id="50" name="任意多边形: 形状 49"/>
              <p:cNvSpPr/>
              <p:nvPr/>
            </p:nvSpPr>
            <p:spPr>
              <a:xfrm>
                <a:off x="1498771" y="3543778"/>
                <a:ext cx="367149" cy="263095"/>
              </a:xfrm>
              <a:custGeom>
                <a:avLst/>
                <a:gdLst>
                  <a:gd name="connsiteX0" fmla="*/ 423453 w 423453"/>
                  <a:gd name="connsiteY0" fmla="*/ 302196 h 303441"/>
                  <a:gd name="connsiteX1" fmla="*/ 211727 w 423453"/>
                  <a:gd name="connsiteY1" fmla="*/ 0 h 303441"/>
                  <a:gd name="connsiteX2" fmla="*/ 0 w 423453"/>
                  <a:gd name="connsiteY2" fmla="*/ 302196 h 303441"/>
                  <a:gd name="connsiteX3" fmla="*/ 0 w 423453"/>
                  <a:gd name="connsiteY3" fmla="*/ 303442 h 303441"/>
                  <a:gd name="connsiteX4" fmla="*/ 423453 w 423453"/>
                  <a:gd name="connsiteY4" fmla="*/ 303442 h 303441"/>
                  <a:gd name="connsiteX5" fmla="*/ 423453 w 423453"/>
                  <a:gd name="connsiteY5" fmla="*/ 302196 h 30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453" h="303441">
                    <a:moveTo>
                      <a:pt x="423453" y="302196"/>
                    </a:moveTo>
                    <a:cubicBezTo>
                      <a:pt x="423453" y="135303"/>
                      <a:pt x="328575" y="0"/>
                      <a:pt x="211727" y="0"/>
                    </a:cubicBezTo>
                    <a:cubicBezTo>
                      <a:pt x="94878" y="0"/>
                      <a:pt x="0" y="135229"/>
                      <a:pt x="0" y="302196"/>
                    </a:cubicBezTo>
                    <a:lnTo>
                      <a:pt x="0" y="303442"/>
                    </a:lnTo>
                    <a:lnTo>
                      <a:pt x="423453" y="303442"/>
                    </a:lnTo>
                    <a:lnTo>
                      <a:pt x="423453" y="302196"/>
                    </a:lnTo>
                    <a:close/>
                  </a:path>
                </a:pathLst>
              </a:custGeom>
              <a:solidFill>
                <a:srgbClr val="0FCE9A"/>
              </a:solidFill>
              <a:ln w="1860" cap="flat">
                <a:noFill/>
                <a:prstDash val="solid"/>
                <a:miter/>
              </a:ln>
            </p:spPr>
            <p:txBody>
              <a:bodyPr rtlCol="0" anchor="ctr"/>
              <a:lstStyle/>
              <a:p>
                <a:endParaRPr lang="zh-CN" altLang="en-US"/>
              </a:p>
            </p:txBody>
          </p:sp>
          <p:sp>
            <p:nvSpPr>
              <p:cNvPr id="51" name="任意多边形: 形状 50"/>
              <p:cNvSpPr/>
              <p:nvPr/>
            </p:nvSpPr>
            <p:spPr>
              <a:xfrm>
                <a:off x="900575" y="2996170"/>
                <a:ext cx="304936" cy="38711"/>
              </a:xfrm>
              <a:custGeom>
                <a:avLst/>
                <a:gdLst>
                  <a:gd name="connsiteX0" fmla="*/ 0 w 351699"/>
                  <a:gd name="connsiteY0" fmla="*/ 0 h 44648"/>
                  <a:gd name="connsiteX1" fmla="*/ 351699 w 351699"/>
                  <a:gd name="connsiteY1" fmla="*/ 0 h 44648"/>
                  <a:gd name="connsiteX2" fmla="*/ 351699 w 351699"/>
                  <a:gd name="connsiteY2" fmla="*/ 44648 h 44648"/>
                  <a:gd name="connsiteX3" fmla="*/ 0 w 351699"/>
                  <a:gd name="connsiteY3" fmla="*/ 44648 h 44648"/>
                  <a:gd name="connsiteX4" fmla="*/ 0 w 351699"/>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9" h="44648">
                    <a:moveTo>
                      <a:pt x="0" y="0"/>
                    </a:moveTo>
                    <a:lnTo>
                      <a:pt x="351699" y="0"/>
                    </a:lnTo>
                    <a:lnTo>
                      <a:pt x="351699"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2" name="任意多边形: 形状 51"/>
              <p:cNvSpPr/>
              <p:nvPr/>
            </p:nvSpPr>
            <p:spPr>
              <a:xfrm>
                <a:off x="900575" y="3076207"/>
                <a:ext cx="387118" cy="38711"/>
              </a:xfrm>
              <a:custGeom>
                <a:avLst/>
                <a:gdLst>
                  <a:gd name="connsiteX0" fmla="*/ 0 w 446484"/>
                  <a:gd name="connsiteY0" fmla="*/ 0 h 44648"/>
                  <a:gd name="connsiteX1" fmla="*/ 446484 w 446484"/>
                  <a:gd name="connsiteY1" fmla="*/ 0 h 44648"/>
                  <a:gd name="connsiteX2" fmla="*/ 446484 w 446484"/>
                  <a:gd name="connsiteY2" fmla="*/ 44648 h 44648"/>
                  <a:gd name="connsiteX3" fmla="*/ 0 w 446484"/>
                  <a:gd name="connsiteY3" fmla="*/ 44648 h 44648"/>
                  <a:gd name="connsiteX4" fmla="*/ 0 w 446484"/>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84" h="44648">
                    <a:moveTo>
                      <a:pt x="0" y="0"/>
                    </a:moveTo>
                    <a:lnTo>
                      <a:pt x="446484" y="0"/>
                    </a:lnTo>
                    <a:lnTo>
                      <a:pt x="446484"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3" name="任意多边形: 形状 52"/>
              <p:cNvSpPr/>
              <p:nvPr/>
            </p:nvSpPr>
            <p:spPr>
              <a:xfrm>
                <a:off x="900574" y="3164921"/>
                <a:ext cx="451639" cy="38711"/>
              </a:xfrm>
              <a:custGeom>
                <a:avLst/>
                <a:gdLst>
                  <a:gd name="connsiteX0" fmla="*/ 0 w 520898"/>
                  <a:gd name="connsiteY0" fmla="*/ 0 h 44648"/>
                  <a:gd name="connsiteX1" fmla="*/ 520898 w 520898"/>
                  <a:gd name="connsiteY1" fmla="*/ 0 h 44648"/>
                  <a:gd name="connsiteX2" fmla="*/ 520898 w 520898"/>
                  <a:gd name="connsiteY2" fmla="*/ 44648 h 44648"/>
                  <a:gd name="connsiteX3" fmla="*/ 0 w 520898"/>
                  <a:gd name="connsiteY3" fmla="*/ 44648 h 44648"/>
                  <a:gd name="connsiteX4" fmla="*/ 0 w 520898"/>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898" h="44648">
                    <a:moveTo>
                      <a:pt x="0" y="0"/>
                    </a:moveTo>
                    <a:lnTo>
                      <a:pt x="520898" y="0"/>
                    </a:lnTo>
                    <a:lnTo>
                      <a:pt x="520898"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4" name="任意多边形: 形状 53"/>
              <p:cNvSpPr/>
              <p:nvPr/>
            </p:nvSpPr>
            <p:spPr>
              <a:xfrm>
                <a:off x="1632455" y="3618141"/>
                <a:ext cx="419378" cy="419378"/>
              </a:xfrm>
              <a:custGeom>
                <a:avLst/>
                <a:gdLst>
                  <a:gd name="connsiteX0" fmla="*/ 0 w 483691"/>
                  <a:gd name="connsiteY0" fmla="*/ 241846 h 483691"/>
                  <a:gd name="connsiteX1" fmla="*/ 241846 w 483691"/>
                  <a:gd name="connsiteY1" fmla="*/ 483691 h 483691"/>
                  <a:gd name="connsiteX2" fmla="*/ 483691 w 483691"/>
                  <a:gd name="connsiteY2" fmla="*/ 241846 h 483691"/>
                  <a:gd name="connsiteX3" fmla="*/ 241846 w 483691"/>
                  <a:gd name="connsiteY3" fmla="*/ 0 h 483691"/>
                  <a:gd name="connsiteX4" fmla="*/ 0 w 483691"/>
                  <a:gd name="connsiteY4" fmla="*/ 241846 h 48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691" h="483691">
                    <a:moveTo>
                      <a:pt x="0" y="241846"/>
                    </a:moveTo>
                    <a:cubicBezTo>
                      <a:pt x="0" y="375413"/>
                      <a:pt x="108278" y="483691"/>
                      <a:pt x="241846" y="483691"/>
                    </a:cubicBezTo>
                    <a:cubicBezTo>
                      <a:pt x="375413" y="483691"/>
                      <a:pt x="483691" y="375413"/>
                      <a:pt x="483691" y="241846"/>
                    </a:cubicBezTo>
                    <a:cubicBezTo>
                      <a:pt x="483691" y="108278"/>
                      <a:pt x="375413" y="0"/>
                      <a:pt x="241846" y="0"/>
                    </a:cubicBezTo>
                    <a:cubicBezTo>
                      <a:pt x="108278" y="0"/>
                      <a:pt x="0" y="108278"/>
                      <a:pt x="0" y="241846"/>
                    </a:cubicBezTo>
                    <a:close/>
                  </a:path>
                </a:pathLst>
              </a:custGeom>
              <a:solidFill>
                <a:srgbClr val="FF7142"/>
              </a:solidFill>
              <a:ln w="1860" cap="flat">
                <a:noFill/>
                <a:prstDash val="solid"/>
                <a:miter/>
              </a:ln>
            </p:spPr>
            <p:txBody>
              <a:bodyPr rtlCol="0" anchor="ctr"/>
              <a:lstStyle/>
              <a:p>
                <a:endParaRPr lang="zh-CN" altLang="en-US"/>
              </a:p>
            </p:txBody>
          </p:sp>
          <p:sp>
            <p:nvSpPr>
              <p:cNvPr id="55" name="任意多边形: 形状 54"/>
              <p:cNvSpPr/>
              <p:nvPr/>
            </p:nvSpPr>
            <p:spPr>
              <a:xfrm>
                <a:off x="1718646" y="3802291"/>
                <a:ext cx="247109" cy="64607"/>
              </a:xfrm>
              <a:custGeom>
                <a:avLst/>
                <a:gdLst>
                  <a:gd name="connsiteX0" fmla="*/ 55000 w 285004"/>
                  <a:gd name="connsiteY0" fmla="*/ 13196 h 74515"/>
                  <a:gd name="connsiteX1" fmla="*/ 38685 w 285004"/>
                  <a:gd name="connsiteY1" fmla="*/ 13196 h 74515"/>
                  <a:gd name="connsiteX2" fmla="*/ 38685 w 285004"/>
                  <a:gd name="connsiteY2" fmla="*/ 65435 h 74515"/>
                  <a:gd name="connsiteX3" fmla="*/ 36620 w 285004"/>
                  <a:gd name="connsiteY3" fmla="*/ 72132 h 74515"/>
                  <a:gd name="connsiteX4" fmla="*/ 31281 w 285004"/>
                  <a:gd name="connsiteY4" fmla="*/ 74309 h 74515"/>
                  <a:gd name="connsiteX5" fmla="*/ 25867 w 285004"/>
                  <a:gd name="connsiteY5" fmla="*/ 72095 h 74515"/>
                  <a:gd name="connsiteX6" fmla="*/ 23784 w 285004"/>
                  <a:gd name="connsiteY6" fmla="*/ 65416 h 74515"/>
                  <a:gd name="connsiteX7" fmla="*/ 23784 w 285004"/>
                  <a:gd name="connsiteY7" fmla="*/ 13141 h 74515"/>
                  <a:gd name="connsiteX8" fmla="*/ 7561 w 285004"/>
                  <a:gd name="connsiteY8" fmla="*/ 13141 h 74515"/>
                  <a:gd name="connsiteX9" fmla="*/ 1869 w 285004"/>
                  <a:gd name="connsiteY9" fmla="*/ 11503 h 74515"/>
                  <a:gd name="connsiteX10" fmla="*/ 8 w 285004"/>
                  <a:gd name="connsiteY10" fmla="*/ 7169 h 74515"/>
                  <a:gd name="connsiteX11" fmla="*/ 1869 w 285004"/>
                  <a:gd name="connsiteY11" fmla="*/ 2760 h 74515"/>
                  <a:gd name="connsiteX12" fmla="*/ 7450 w 285004"/>
                  <a:gd name="connsiteY12" fmla="*/ 1141 h 74515"/>
                  <a:gd name="connsiteX13" fmla="*/ 55000 w 285004"/>
                  <a:gd name="connsiteY13" fmla="*/ 1141 h 74515"/>
                  <a:gd name="connsiteX14" fmla="*/ 60767 w 285004"/>
                  <a:gd name="connsiteY14" fmla="*/ 2816 h 74515"/>
                  <a:gd name="connsiteX15" fmla="*/ 62628 w 285004"/>
                  <a:gd name="connsiteY15" fmla="*/ 7187 h 74515"/>
                  <a:gd name="connsiteX16" fmla="*/ 60767 w 285004"/>
                  <a:gd name="connsiteY16" fmla="*/ 11522 h 74515"/>
                  <a:gd name="connsiteX17" fmla="*/ 55000 w 285004"/>
                  <a:gd name="connsiteY17" fmla="*/ 13196 h 74515"/>
                  <a:gd name="connsiteX18" fmla="*/ 120131 w 285004"/>
                  <a:gd name="connsiteY18" fmla="*/ 12415 h 74515"/>
                  <a:gd name="connsiteX19" fmla="*/ 86459 w 285004"/>
                  <a:gd name="connsiteY19" fmla="*/ 12415 h 74515"/>
                  <a:gd name="connsiteX20" fmla="*/ 86459 w 285004"/>
                  <a:gd name="connsiteY20" fmla="*/ 30088 h 74515"/>
                  <a:gd name="connsiteX21" fmla="*/ 117471 w 285004"/>
                  <a:gd name="connsiteY21" fmla="*/ 30088 h 74515"/>
                  <a:gd name="connsiteX22" fmla="*/ 122587 w 285004"/>
                  <a:gd name="connsiteY22" fmla="*/ 31577 h 74515"/>
                  <a:gd name="connsiteX23" fmla="*/ 124280 w 285004"/>
                  <a:gd name="connsiteY23" fmla="*/ 35521 h 74515"/>
                  <a:gd name="connsiteX24" fmla="*/ 122624 w 285004"/>
                  <a:gd name="connsiteY24" fmla="*/ 39520 h 74515"/>
                  <a:gd name="connsiteX25" fmla="*/ 117490 w 285004"/>
                  <a:gd name="connsiteY25" fmla="*/ 41064 h 74515"/>
                  <a:gd name="connsiteX26" fmla="*/ 86459 w 285004"/>
                  <a:gd name="connsiteY26" fmla="*/ 41064 h 74515"/>
                  <a:gd name="connsiteX27" fmla="*/ 86459 w 285004"/>
                  <a:gd name="connsiteY27" fmla="*/ 61528 h 74515"/>
                  <a:gd name="connsiteX28" fmla="*/ 121285 w 285004"/>
                  <a:gd name="connsiteY28" fmla="*/ 61528 h 74515"/>
                  <a:gd name="connsiteX29" fmla="*/ 126587 w 285004"/>
                  <a:gd name="connsiteY29" fmla="*/ 63128 h 74515"/>
                  <a:gd name="connsiteX30" fmla="*/ 128447 w 285004"/>
                  <a:gd name="connsiteY30" fmla="*/ 67370 h 74515"/>
                  <a:gd name="connsiteX31" fmla="*/ 126587 w 285004"/>
                  <a:gd name="connsiteY31" fmla="*/ 71518 h 74515"/>
                  <a:gd name="connsiteX32" fmla="*/ 121285 w 285004"/>
                  <a:gd name="connsiteY32" fmla="*/ 73118 h 74515"/>
                  <a:gd name="connsiteX33" fmla="*/ 80673 w 285004"/>
                  <a:gd name="connsiteY33" fmla="*/ 73118 h 74515"/>
                  <a:gd name="connsiteX34" fmla="*/ 73660 w 285004"/>
                  <a:gd name="connsiteY34" fmla="*/ 71016 h 74515"/>
                  <a:gd name="connsiteX35" fmla="*/ 71520 w 285004"/>
                  <a:gd name="connsiteY35" fmla="*/ 64189 h 74515"/>
                  <a:gd name="connsiteX36" fmla="*/ 71520 w 285004"/>
                  <a:gd name="connsiteY36" fmla="*/ 10108 h 74515"/>
                  <a:gd name="connsiteX37" fmla="*/ 72469 w 285004"/>
                  <a:gd name="connsiteY37" fmla="*/ 4974 h 74515"/>
                  <a:gd name="connsiteX38" fmla="*/ 75464 w 285004"/>
                  <a:gd name="connsiteY38" fmla="*/ 2071 h 74515"/>
                  <a:gd name="connsiteX39" fmla="*/ 80673 w 285004"/>
                  <a:gd name="connsiteY39" fmla="*/ 1160 h 74515"/>
                  <a:gd name="connsiteX40" fmla="*/ 120131 w 285004"/>
                  <a:gd name="connsiteY40" fmla="*/ 1160 h 74515"/>
                  <a:gd name="connsiteX41" fmla="*/ 125433 w 285004"/>
                  <a:gd name="connsiteY41" fmla="*/ 2704 h 74515"/>
                  <a:gd name="connsiteX42" fmla="*/ 127163 w 285004"/>
                  <a:gd name="connsiteY42" fmla="*/ 6760 h 74515"/>
                  <a:gd name="connsiteX43" fmla="*/ 125433 w 285004"/>
                  <a:gd name="connsiteY43" fmla="*/ 10852 h 74515"/>
                  <a:gd name="connsiteX44" fmla="*/ 120131 w 285004"/>
                  <a:gd name="connsiteY44" fmla="*/ 12415 h 74515"/>
                  <a:gd name="connsiteX45" fmla="*/ 187476 w 285004"/>
                  <a:gd name="connsiteY45" fmla="*/ 64989 h 74515"/>
                  <a:gd name="connsiteX46" fmla="*/ 183960 w 285004"/>
                  <a:gd name="connsiteY46" fmla="*/ 55966 h 74515"/>
                  <a:gd name="connsiteX47" fmla="*/ 153952 w 285004"/>
                  <a:gd name="connsiteY47" fmla="*/ 55966 h 74515"/>
                  <a:gd name="connsiteX48" fmla="*/ 150436 w 285004"/>
                  <a:gd name="connsiteY48" fmla="*/ 65268 h 74515"/>
                  <a:gd name="connsiteX49" fmla="*/ 146920 w 285004"/>
                  <a:gd name="connsiteY49" fmla="*/ 72560 h 74515"/>
                  <a:gd name="connsiteX50" fmla="*/ 142139 w 285004"/>
                  <a:gd name="connsiteY50" fmla="*/ 74421 h 74515"/>
                  <a:gd name="connsiteX51" fmla="*/ 137153 w 285004"/>
                  <a:gd name="connsiteY51" fmla="*/ 72411 h 74515"/>
                  <a:gd name="connsiteX52" fmla="*/ 134995 w 285004"/>
                  <a:gd name="connsiteY52" fmla="*/ 67853 h 74515"/>
                  <a:gd name="connsiteX53" fmla="*/ 135498 w 285004"/>
                  <a:gd name="connsiteY53" fmla="*/ 64802 h 74515"/>
                  <a:gd name="connsiteX54" fmla="*/ 137153 w 285004"/>
                  <a:gd name="connsiteY54" fmla="*/ 60431 h 74515"/>
                  <a:gd name="connsiteX55" fmla="*/ 156036 w 285004"/>
                  <a:gd name="connsiteY55" fmla="*/ 13699 h 74515"/>
                  <a:gd name="connsiteX56" fmla="*/ 157896 w 285004"/>
                  <a:gd name="connsiteY56" fmla="*/ 8862 h 74515"/>
                  <a:gd name="connsiteX57" fmla="*/ 160315 w 285004"/>
                  <a:gd name="connsiteY57" fmla="*/ 4174 h 74515"/>
                  <a:gd name="connsiteX58" fmla="*/ 163682 w 285004"/>
                  <a:gd name="connsiteY58" fmla="*/ 1160 h 74515"/>
                  <a:gd name="connsiteX59" fmla="*/ 168835 w 285004"/>
                  <a:gd name="connsiteY59" fmla="*/ 7 h 74515"/>
                  <a:gd name="connsiteX60" fmla="*/ 174044 w 285004"/>
                  <a:gd name="connsiteY60" fmla="*/ 1160 h 74515"/>
                  <a:gd name="connsiteX61" fmla="*/ 177411 w 285004"/>
                  <a:gd name="connsiteY61" fmla="*/ 4136 h 74515"/>
                  <a:gd name="connsiteX62" fmla="*/ 179570 w 285004"/>
                  <a:gd name="connsiteY62" fmla="*/ 8043 h 74515"/>
                  <a:gd name="connsiteX63" fmla="*/ 181802 w 285004"/>
                  <a:gd name="connsiteY63" fmla="*/ 13624 h 74515"/>
                  <a:gd name="connsiteX64" fmla="*/ 201075 w 285004"/>
                  <a:gd name="connsiteY64" fmla="*/ 60133 h 74515"/>
                  <a:gd name="connsiteX65" fmla="*/ 203345 w 285004"/>
                  <a:gd name="connsiteY65" fmla="*/ 67835 h 74515"/>
                  <a:gd name="connsiteX66" fmla="*/ 201205 w 285004"/>
                  <a:gd name="connsiteY66" fmla="*/ 72430 h 74515"/>
                  <a:gd name="connsiteX67" fmla="*/ 196052 w 285004"/>
                  <a:gd name="connsiteY67" fmla="*/ 74514 h 74515"/>
                  <a:gd name="connsiteX68" fmla="*/ 193038 w 285004"/>
                  <a:gd name="connsiteY68" fmla="*/ 73900 h 74515"/>
                  <a:gd name="connsiteX69" fmla="*/ 190918 w 285004"/>
                  <a:gd name="connsiteY69" fmla="*/ 72225 h 74515"/>
                  <a:gd name="connsiteX70" fmla="*/ 189057 w 285004"/>
                  <a:gd name="connsiteY70" fmla="*/ 68988 h 74515"/>
                  <a:gd name="connsiteX71" fmla="*/ 187476 w 285004"/>
                  <a:gd name="connsiteY71" fmla="*/ 64989 h 74515"/>
                  <a:gd name="connsiteX72" fmla="*/ 157878 w 285004"/>
                  <a:gd name="connsiteY72" fmla="*/ 44971 h 74515"/>
                  <a:gd name="connsiteX73" fmla="*/ 179923 w 285004"/>
                  <a:gd name="connsiteY73" fmla="*/ 44971 h 74515"/>
                  <a:gd name="connsiteX74" fmla="*/ 168761 w 285004"/>
                  <a:gd name="connsiteY74" fmla="*/ 15206 h 74515"/>
                  <a:gd name="connsiteX75" fmla="*/ 239324 w 285004"/>
                  <a:gd name="connsiteY75" fmla="*/ 62291 h 74515"/>
                  <a:gd name="connsiteX76" fmla="*/ 227492 w 285004"/>
                  <a:gd name="connsiteY76" fmla="*/ 16452 h 74515"/>
                  <a:gd name="connsiteX77" fmla="*/ 227492 w 285004"/>
                  <a:gd name="connsiteY77" fmla="*/ 66123 h 74515"/>
                  <a:gd name="connsiteX78" fmla="*/ 225632 w 285004"/>
                  <a:gd name="connsiteY78" fmla="*/ 72300 h 74515"/>
                  <a:gd name="connsiteX79" fmla="*/ 215698 w 285004"/>
                  <a:gd name="connsiteY79" fmla="*/ 72300 h 74515"/>
                  <a:gd name="connsiteX80" fmla="*/ 213837 w 285004"/>
                  <a:gd name="connsiteY80" fmla="*/ 66086 h 74515"/>
                  <a:gd name="connsiteX81" fmla="*/ 213837 w 285004"/>
                  <a:gd name="connsiteY81" fmla="*/ 9178 h 74515"/>
                  <a:gd name="connsiteX82" fmla="*/ 216349 w 285004"/>
                  <a:gd name="connsiteY82" fmla="*/ 2816 h 74515"/>
                  <a:gd name="connsiteX83" fmla="*/ 223139 w 285004"/>
                  <a:gd name="connsiteY83" fmla="*/ 1179 h 74515"/>
                  <a:gd name="connsiteX84" fmla="*/ 227771 w 285004"/>
                  <a:gd name="connsiteY84" fmla="*/ 1179 h 74515"/>
                  <a:gd name="connsiteX85" fmla="*/ 233836 w 285004"/>
                  <a:gd name="connsiteY85" fmla="*/ 1923 h 74515"/>
                  <a:gd name="connsiteX86" fmla="*/ 236626 w 285004"/>
                  <a:gd name="connsiteY86" fmla="*/ 4564 h 74515"/>
                  <a:gd name="connsiteX87" fmla="*/ 238691 w 285004"/>
                  <a:gd name="connsiteY87" fmla="*/ 10797 h 74515"/>
                  <a:gd name="connsiteX88" fmla="*/ 249407 w 285004"/>
                  <a:gd name="connsiteY88" fmla="*/ 50217 h 74515"/>
                  <a:gd name="connsiteX89" fmla="*/ 260123 w 285004"/>
                  <a:gd name="connsiteY89" fmla="*/ 10797 h 74515"/>
                  <a:gd name="connsiteX90" fmla="*/ 262188 w 285004"/>
                  <a:gd name="connsiteY90" fmla="*/ 4564 h 74515"/>
                  <a:gd name="connsiteX91" fmla="*/ 264978 w 285004"/>
                  <a:gd name="connsiteY91" fmla="*/ 1923 h 74515"/>
                  <a:gd name="connsiteX92" fmla="*/ 271043 w 285004"/>
                  <a:gd name="connsiteY92" fmla="*/ 1179 h 74515"/>
                  <a:gd name="connsiteX93" fmla="*/ 275675 w 285004"/>
                  <a:gd name="connsiteY93" fmla="*/ 1179 h 74515"/>
                  <a:gd name="connsiteX94" fmla="*/ 282466 w 285004"/>
                  <a:gd name="connsiteY94" fmla="*/ 2816 h 74515"/>
                  <a:gd name="connsiteX95" fmla="*/ 284977 w 285004"/>
                  <a:gd name="connsiteY95" fmla="*/ 9178 h 74515"/>
                  <a:gd name="connsiteX96" fmla="*/ 284977 w 285004"/>
                  <a:gd name="connsiteY96" fmla="*/ 66123 h 74515"/>
                  <a:gd name="connsiteX97" fmla="*/ 283117 w 285004"/>
                  <a:gd name="connsiteY97" fmla="*/ 72300 h 74515"/>
                  <a:gd name="connsiteX98" fmla="*/ 278057 w 285004"/>
                  <a:gd name="connsiteY98" fmla="*/ 74365 h 74515"/>
                  <a:gd name="connsiteX99" fmla="*/ 273182 w 285004"/>
                  <a:gd name="connsiteY99" fmla="*/ 72300 h 74515"/>
                  <a:gd name="connsiteX100" fmla="*/ 271322 w 285004"/>
                  <a:gd name="connsiteY100" fmla="*/ 66123 h 74515"/>
                  <a:gd name="connsiteX101" fmla="*/ 271322 w 285004"/>
                  <a:gd name="connsiteY101" fmla="*/ 16452 h 74515"/>
                  <a:gd name="connsiteX102" fmla="*/ 259490 w 285004"/>
                  <a:gd name="connsiteY102" fmla="*/ 62291 h 74515"/>
                  <a:gd name="connsiteX103" fmla="*/ 257630 w 285004"/>
                  <a:gd name="connsiteY103" fmla="*/ 68840 h 74515"/>
                  <a:gd name="connsiteX104" fmla="*/ 254932 w 285004"/>
                  <a:gd name="connsiteY104" fmla="*/ 72560 h 74515"/>
                  <a:gd name="connsiteX105" fmla="*/ 249500 w 285004"/>
                  <a:gd name="connsiteY105" fmla="*/ 74272 h 74515"/>
                  <a:gd name="connsiteX106" fmla="*/ 245072 w 285004"/>
                  <a:gd name="connsiteY106" fmla="*/ 73174 h 74515"/>
                  <a:gd name="connsiteX107" fmla="*/ 242245 w 285004"/>
                  <a:gd name="connsiteY107" fmla="*/ 70346 h 74515"/>
                  <a:gd name="connsiteX108" fmla="*/ 240663 w 285004"/>
                  <a:gd name="connsiteY108" fmla="*/ 66626 h 74515"/>
                  <a:gd name="connsiteX109" fmla="*/ 239324 w 285004"/>
                  <a:gd name="connsiteY109" fmla="*/ 62291 h 7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85004" h="74515">
                    <a:moveTo>
                      <a:pt x="55000" y="13196"/>
                    </a:moveTo>
                    <a:lnTo>
                      <a:pt x="38685" y="13196"/>
                    </a:lnTo>
                    <a:lnTo>
                      <a:pt x="38685" y="65435"/>
                    </a:lnTo>
                    <a:cubicBezTo>
                      <a:pt x="38879" y="67850"/>
                      <a:pt x="38140" y="70246"/>
                      <a:pt x="36620" y="72132"/>
                    </a:cubicBezTo>
                    <a:cubicBezTo>
                      <a:pt x="35234" y="73589"/>
                      <a:pt x="33290" y="74382"/>
                      <a:pt x="31281" y="74309"/>
                    </a:cubicBezTo>
                    <a:cubicBezTo>
                      <a:pt x="29242" y="74382"/>
                      <a:pt x="27270" y="73576"/>
                      <a:pt x="25867" y="72095"/>
                    </a:cubicBezTo>
                    <a:cubicBezTo>
                      <a:pt x="24331" y="70225"/>
                      <a:pt x="23583" y="67829"/>
                      <a:pt x="23784" y="65416"/>
                    </a:cubicBezTo>
                    <a:lnTo>
                      <a:pt x="23784" y="13141"/>
                    </a:lnTo>
                    <a:lnTo>
                      <a:pt x="7561" y="13141"/>
                    </a:lnTo>
                    <a:cubicBezTo>
                      <a:pt x="5528" y="13304"/>
                      <a:pt x="3506" y="12722"/>
                      <a:pt x="1869" y="11503"/>
                    </a:cubicBezTo>
                    <a:cubicBezTo>
                      <a:pt x="639" y="10404"/>
                      <a:pt x="-42" y="8817"/>
                      <a:pt x="8" y="7169"/>
                    </a:cubicBezTo>
                    <a:cubicBezTo>
                      <a:pt x="-85" y="5491"/>
                      <a:pt x="602" y="3865"/>
                      <a:pt x="1869" y="2760"/>
                    </a:cubicBezTo>
                    <a:cubicBezTo>
                      <a:pt x="3483" y="1584"/>
                      <a:pt x="5457" y="1011"/>
                      <a:pt x="7450" y="1141"/>
                    </a:cubicBezTo>
                    <a:lnTo>
                      <a:pt x="55000" y="1141"/>
                    </a:lnTo>
                    <a:cubicBezTo>
                      <a:pt x="57062" y="981"/>
                      <a:pt x="59112" y="1577"/>
                      <a:pt x="60767" y="2816"/>
                    </a:cubicBezTo>
                    <a:cubicBezTo>
                      <a:pt x="62008" y="3923"/>
                      <a:pt x="62689" y="5526"/>
                      <a:pt x="62628" y="7187"/>
                    </a:cubicBezTo>
                    <a:cubicBezTo>
                      <a:pt x="62697" y="8839"/>
                      <a:pt x="62014" y="10434"/>
                      <a:pt x="60767" y="11522"/>
                    </a:cubicBezTo>
                    <a:cubicBezTo>
                      <a:pt x="59108" y="12754"/>
                      <a:pt x="57062" y="13349"/>
                      <a:pt x="55000" y="13196"/>
                    </a:cubicBezTo>
                    <a:close/>
                    <a:moveTo>
                      <a:pt x="120131" y="12415"/>
                    </a:moveTo>
                    <a:lnTo>
                      <a:pt x="86459" y="12415"/>
                    </a:lnTo>
                    <a:lnTo>
                      <a:pt x="86459" y="30088"/>
                    </a:lnTo>
                    <a:lnTo>
                      <a:pt x="117471" y="30088"/>
                    </a:lnTo>
                    <a:cubicBezTo>
                      <a:pt x="119302" y="29936"/>
                      <a:pt x="121125" y="30466"/>
                      <a:pt x="122587" y="31577"/>
                    </a:cubicBezTo>
                    <a:cubicBezTo>
                      <a:pt x="123711" y="32574"/>
                      <a:pt x="124332" y="34019"/>
                      <a:pt x="124280" y="35521"/>
                    </a:cubicBezTo>
                    <a:cubicBezTo>
                      <a:pt x="124332" y="37031"/>
                      <a:pt x="123727" y="38490"/>
                      <a:pt x="122624" y="39520"/>
                    </a:cubicBezTo>
                    <a:cubicBezTo>
                      <a:pt x="121169" y="40664"/>
                      <a:pt x="119335" y="41217"/>
                      <a:pt x="117490" y="41064"/>
                    </a:cubicBezTo>
                    <a:lnTo>
                      <a:pt x="86459" y="41064"/>
                    </a:lnTo>
                    <a:lnTo>
                      <a:pt x="86459" y="61528"/>
                    </a:lnTo>
                    <a:lnTo>
                      <a:pt x="121285" y="61528"/>
                    </a:lnTo>
                    <a:cubicBezTo>
                      <a:pt x="123188" y="61391"/>
                      <a:pt x="125076" y="61960"/>
                      <a:pt x="126587" y="63128"/>
                    </a:cubicBezTo>
                    <a:cubicBezTo>
                      <a:pt x="127811" y="64192"/>
                      <a:pt x="128494" y="65749"/>
                      <a:pt x="128447" y="67370"/>
                    </a:cubicBezTo>
                    <a:cubicBezTo>
                      <a:pt x="128480" y="68962"/>
                      <a:pt x="127798" y="70486"/>
                      <a:pt x="126587" y="71518"/>
                    </a:cubicBezTo>
                    <a:cubicBezTo>
                      <a:pt x="125076" y="72687"/>
                      <a:pt x="123188" y="73256"/>
                      <a:pt x="121285" y="73118"/>
                    </a:cubicBezTo>
                    <a:lnTo>
                      <a:pt x="80673" y="73118"/>
                    </a:lnTo>
                    <a:cubicBezTo>
                      <a:pt x="78151" y="73356"/>
                      <a:pt x="75635" y="72601"/>
                      <a:pt x="73660" y="71016"/>
                    </a:cubicBezTo>
                    <a:cubicBezTo>
                      <a:pt x="72065" y="69117"/>
                      <a:pt x="71295" y="66659"/>
                      <a:pt x="71520" y="64189"/>
                    </a:cubicBezTo>
                    <a:lnTo>
                      <a:pt x="71520" y="10108"/>
                    </a:lnTo>
                    <a:cubicBezTo>
                      <a:pt x="71451" y="8348"/>
                      <a:pt x="71775" y="6594"/>
                      <a:pt x="72469" y="4974"/>
                    </a:cubicBezTo>
                    <a:cubicBezTo>
                      <a:pt x="73079" y="3673"/>
                      <a:pt x="74145" y="2641"/>
                      <a:pt x="75464" y="2071"/>
                    </a:cubicBezTo>
                    <a:cubicBezTo>
                      <a:pt x="77118" y="1411"/>
                      <a:pt x="78893" y="1100"/>
                      <a:pt x="80673" y="1160"/>
                    </a:cubicBezTo>
                    <a:lnTo>
                      <a:pt x="120131" y="1160"/>
                    </a:lnTo>
                    <a:cubicBezTo>
                      <a:pt x="122027" y="1011"/>
                      <a:pt x="123913" y="1560"/>
                      <a:pt x="125433" y="2704"/>
                    </a:cubicBezTo>
                    <a:cubicBezTo>
                      <a:pt x="126589" y="3729"/>
                      <a:pt x="127223" y="5217"/>
                      <a:pt x="127163" y="6760"/>
                    </a:cubicBezTo>
                    <a:cubicBezTo>
                      <a:pt x="127227" y="8313"/>
                      <a:pt x="126592" y="9814"/>
                      <a:pt x="125433" y="10852"/>
                    </a:cubicBezTo>
                    <a:cubicBezTo>
                      <a:pt x="123915" y="12004"/>
                      <a:pt x="122031" y="12560"/>
                      <a:pt x="120131" y="12415"/>
                    </a:cubicBezTo>
                    <a:close/>
                    <a:moveTo>
                      <a:pt x="187476" y="64989"/>
                    </a:moveTo>
                    <a:lnTo>
                      <a:pt x="183960" y="55966"/>
                    </a:lnTo>
                    <a:lnTo>
                      <a:pt x="153952" y="55966"/>
                    </a:lnTo>
                    <a:lnTo>
                      <a:pt x="150436" y="65268"/>
                    </a:lnTo>
                    <a:cubicBezTo>
                      <a:pt x="149579" y="67839"/>
                      <a:pt x="148397" y="70289"/>
                      <a:pt x="146920" y="72560"/>
                    </a:cubicBezTo>
                    <a:cubicBezTo>
                      <a:pt x="145722" y="73920"/>
                      <a:pt x="143940" y="74612"/>
                      <a:pt x="142139" y="74421"/>
                    </a:cubicBezTo>
                    <a:cubicBezTo>
                      <a:pt x="140279" y="74430"/>
                      <a:pt x="138487" y="73708"/>
                      <a:pt x="137153" y="72411"/>
                    </a:cubicBezTo>
                    <a:cubicBezTo>
                      <a:pt x="135810" y="71275"/>
                      <a:pt x="135023" y="69613"/>
                      <a:pt x="134995" y="67853"/>
                    </a:cubicBezTo>
                    <a:cubicBezTo>
                      <a:pt x="135003" y="66817"/>
                      <a:pt x="135172" y="65787"/>
                      <a:pt x="135498" y="64802"/>
                    </a:cubicBezTo>
                    <a:cubicBezTo>
                      <a:pt x="135833" y="63761"/>
                      <a:pt x="136385" y="62304"/>
                      <a:pt x="137153" y="60431"/>
                    </a:cubicBezTo>
                    <a:lnTo>
                      <a:pt x="156036" y="13699"/>
                    </a:lnTo>
                    <a:lnTo>
                      <a:pt x="157896" y="8862"/>
                    </a:lnTo>
                    <a:cubicBezTo>
                      <a:pt x="158529" y="7215"/>
                      <a:pt x="159340" y="5643"/>
                      <a:pt x="160315" y="4174"/>
                    </a:cubicBezTo>
                    <a:cubicBezTo>
                      <a:pt x="161186" y="2918"/>
                      <a:pt x="162339" y="1885"/>
                      <a:pt x="163682" y="1160"/>
                    </a:cubicBezTo>
                    <a:cubicBezTo>
                      <a:pt x="165275" y="345"/>
                      <a:pt x="167047" y="-51"/>
                      <a:pt x="168835" y="7"/>
                    </a:cubicBezTo>
                    <a:cubicBezTo>
                      <a:pt x="170642" y="-57"/>
                      <a:pt x="172433" y="341"/>
                      <a:pt x="174044" y="1160"/>
                    </a:cubicBezTo>
                    <a:cubicBezTo>
                      <a:pt x="175378" y="1882"/>
                      <a:pt x="176532" y="2901"/>
                      <a:pt x="177411" y="4136"/>
                    </a:cubicBezTo>
                    <a:cubicBezTo>
                      <a:pt x="178269" y="5357"/>
                      <a:pt x="178993" y="6666"/>
                      <a:pt x="179570" y="8043"/>
                    </a:cubicBezTo>
                    <a:cubicBezTo>
                      <a:pt x="180152" y="9433"/>
                      <a:pt x="180896" y="11293"/>
                      <a:pt x="181802" y="13624"/>
                    </a:cubicBezTo>
                    <a:lnTo>
                      <a:pt x="201075" y="60133"/>
                    </a:lnTo>
                    <a:cubicBezTo>
                      <a:pt x="202279" y="62546"/>
                      <a:pt x="203047" y="65154"/>
                      <a:pt x="203345" y="67835"/>
                    </a:cubicBezTo>
                    <a:cubicBezTo>
                      <a:pt x="203306" y="69598"/>
                      <a:pt x="202530" y="71265"/>
                      <a:pt x="201205" y="72430"/>
                    </a:cubicBezTo>
                    <a:cubicBezTo>
                      <a:pt x="199840" y="73794"/>
                      <a:pt x="197981" y="74545"/>
                      <a:pt x="196052" y="74514"/>
                    </a:cubicBezTo>
                    <a:cubicBezTo>
                      <a:pt x="195014" y="74540"/>
                      <a:pt x="193984" y="74329"/>
                      <a:pt x="193038" y="73900"/>
                    </a:cubicBezTo>
                    <a:cubicBezTo>
                      <a:pt x="192216" y="73505"/>
                      <a:pt x="191493" y="72932"/>
                      <a:pt x="190918" y="72225"/>
                    </a:cubicBezTo>
                    <a:cubicBezTo>
                      <a:pt x="190168" y="71226"/>
                      <a:pt x="189543" y="70140"/>
                      <a:pt x="189057" y="68988"/>
                    </a:cubicBezTo>
                    <a:cubicBezTo>
                      <a:pt x="188475" y="67439"/>
                      <a:pt x="187947" y="66105"/>
                      <a:pt x="187476" y="64989"/>
                    </a:cubicBezTo>
                    <a:close/>
                    <a:moveTo>
                      <a:pt x="157878" y="44971"/>
                    </a:moveTo>
                    <a:lnTo>
                      <a:pt x="179923" y="44971"/>
                    </a:lnTo>
                    <a:lnTo>
                      <a:pt x="168761" y="15206"/>
                    </a:lnTo>
                    <a:close/>
                    <a:moveTo>
                      <a:pt x="239324" y="62291"/>
                    </a:moveTo>
                    <a:lnTo>
                      <a:pt x="227492" y="16452"/>
                    </a:lnTo>
                    <a:lnTo>
                      <a:pt x="227492" y="66123"/>
                    </a:lnTo>
                    <a:cubicBezTo>
                      <a:pt x="227669" y="68343"/>
                      <a:pt x="227005" y="70547"/>
                      <a:pt x="225632" y="72300"/>
                    </a:cubicBezTo>
                    <a:cubicBezTo>
                      <a:pt x="222882" y="75029"/>
                      <a:pt x="218447" y="75029"/>
                      <a:pt x="215698" y="72300"/>
                    </a:cubicBezTo>
                    <a:cubicBezTo>
                      <a:pt x="214308" y="70542"/>
                      <a:pt x="213644" y="68319"/>
                      <a:pt x="213837" y="66086"/>
                    </a:cubicBezTo>
                    <a:lnTo>
                      <a:pt x="213837" y="9178"/>
                    </a:lnTo>
                    <a:cubicBezTo>
                      <a:pt x="213837" y="6040"/>
                      <a:pt x="214674" y="3919"/>
                      <a:pt x="216349" y="2816"/>
                    </a:cubicBezTo>
                    <a:cubicBezTo>
                      <a:pt x="218406" y="1625"/>
                      <a:pt x="220765" y="1056"/>
                      <a:pt x="223139" y="1179"/>
                    </a:cubicBezTo>
                    <a:lnTo>
                      <a:pt x="227771" y="1179"/>
                    </a:lnTo>
                    <a:cubicBezTo>
                      <a:pt x="229819" y="1080"/>
                      <a:pt x="231871" y="1333"/>
                      <a:pt x="233836" y="1923"/>
                    </a:cubicBezTo>
                    <a:cubicBezTo>
                      <a:pt x="235079" y="2401"/>
                      <a:pt x="236081" y="3350"/>
                      <a:pt x="236626" y="4564"/>
                    </a:cubicBezTo>
                    <a:cubicBezTo>
                      <a:pt x="237482" y="6583"/>
                      <a:pt x="238172" y="8666"/>
                      <a:pt x="238691" y="10797"/>
                    </a:cubicBezTo>
                    <a:lnTo>
                      <a:pt x="249407" y="50217"/>
                    </a:lnTo>
                    <a:lnTo>
                      <a:pt x="260123" y="10797"/>
                    </a:lnTo>
                    <a:cubicBezTo>
                      <a:pt x="260642" y="8666"/>
                      <a:pt x="261332" y="6583"/>
                      <a:pt x="262188" y="4564"/>
                    </a:cubicBezTo>
                    <a:cubicBezTo>
                      <a:pt x="262733" y="3350"/>
                      <a:pt x="263736" y="2401"/>
                      <a:pt x="264978" y="1923"/>
                    </a:cubicBezTo>
                    <a:cubicBezTo>
                      <a:pt x="266943" y="1333"/>
                      <a:pt x="268995" y="1080"/>
                      <a:pt x="271043" y="1179"/>
                    </a:cubicBezTo>
                    <a:lnTo>
                      <a:pt x="275675" y="1179"/>
                    </a:lnTo>
                    <a:cubicBezTo>
                      <a:pt x="278049" y="1056"/>
                      <a:pt x="280408" y="1625"/>
                      <a:pt x="282466" y="2816"/>
                    </a:cubicBezTo>
                    <a:cubicBezTo>
                      <a:pt x="284140" y="3908"/>
                      <a:pt x="284977" y="6028"/>
                      <a:pt x="284977" y="9178"/>
                    </a:cubicBezTo>
                    <a:lnTo>
                      <a:pt x="284977" y="66123"/>
                    </a:lnTo>
                    <a:cubicBezTo>
                      <a:pt x="285152" y="68343"/>
                      <a:pt x="284488" y="70545"/>
                      <a:pt x="283117" y="72300"/>
                    </a:cubicBezTo>
                    <a:cubicBezTo>
                      <a:pt x="281813" y="73695"/>
                      <a:pt x="279963" y="74448"/>
                      <a:pt x="278057" y="74365"/>
                    </a:cubicBezTo>
                    <a:cubicBezTo>
                      <a:pt x="276209" y="74417"/>
                      <a:pt x="274431" y="73663"/>
                      <a:pt x="273182" y="72300"/>
                    </a:cubicBezTo>
                    <a:cubicBezTo>
                      <a:pt x="271802" y="70551"/>
                      <a:pt x="271138" y="68343"/>
                      <a:pt x="271322" y="66123"/>
                    </a:cubicBezTo>
                    <a:lnTo>
                      <a:pt x="271322" y="16452"/>
                    </a:lnTo>
                    <a:lnTo>
                      <a:pt x="259490" y="62291"/>
                    </a:lnTo>
                    <a:cubicBezTo>
                      <a:pt x="258722" y="65268"/>
                      <a:pt x="258100" y="67450"/>
                      <a:pt x="257630" y="68840"/>
                    </a:cubicBezTo>
                    <a:cubicBezTo>
                      <a:pt x="257066" y="70291"/>
                      <a:pt x="256136" y="71572"/>
                      <a:pt x="254932" y="72560"/>
                    </a:cubicBezTo>
                    <a:cubicBezTo>
                      <a:pt x="253394" y="73779"/>
                      <a:pt x="251459" y="74389"/>
                      <a:pt x="249500" y="74272"/>
                    </a:cubicBezTo>
                    <a:cubicBezTo>
                      <a:pt x="247950" y="74324"/>
                      <a:pt x="246418" y="73944"/>
                      <a:pt x="245072" y="73174"/>
                    </a:cubicBezTo>
                    <a:cubicBezTo>
                      <a:pt x="243908" y="72484"/>
                      <a:pt x="242935" y="71511"/>
                      <a:pt x="242245" y="70346"/>
                    </a:cubicBezTo>
                    <a:cubicBezTo>
                      <a:pt x="241560" y="69180"/>
                      <a:pt x="241028" y="67928"/>
                      <a:pt x="240663" y="66626"/>
                    </a:cubicBezTo>
                    <a:cubicBezTo>
                      <a:pt x="240167" y="65236"/>
                      <a:pt x="239720" y="63792"/>
                      <a:pt x="239324" y="62291"/>
                    </a:cubicBezTo>
                    <a:close/>
                  </a:path>
                </a:pathLst>
              </a:custGeom>
              <a:solidFill>
                <a:srgbClr val="FFFFFF"/>
              </a:solidFill>
              <a:ln w="1860" cap="flat">
                <a:noFill/>
                <a:prstDash val="solid"/>
                <a:miter/>
              </a:ln>
            </p:spPr>
            <p:txBody>
              <a:bodyPr rtlCol="0" anchor="ctr"/>
              <a:lstStyle/>
              <a:p>
                <a:endParaRPr lang="zh-CN" altLang="en-US"/>
              </a:p>
            </p:txBody>
          </p:sp>
          <p:sp>
            <p:nvSpPr>
              <p:cNvPr id="57" name="矩形: 圆角 56"/>
              <p:cNvSpPr/>
              <p:nvPr/>
            </p:nvSpPr>
            <p:spPr>
              <a:xfrm>
                <a:off x="1150144" y="4078605"/>
                <a:ext cx="452437"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2114044" y="2217420"/>
            <a:ext cx="680017" cy="680017"/>
            <a:chOff x="2114044" y="2217420"/>
            <a:chExt cx="680017" cy="680017"/>
          </a:xfrm>
        </p:grpSpPr>
        <p:sp>
          <p:nvSpPr>
            <p:cNvPr id="7" name="椭圆 6"/>
            <p:cNvSpPr/>
            <p:nvPr/>
          </p:nvSpPr>
          <p:spPr>
            <a:xfrm>
              <a:off x="2114044"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文本框 7"/>
            <p:cNvSpPr txBox="1"/>
            <p:nvPr/>
          </p:nvSpPr>
          <p:spPr>
            <a:xfrm>
              <a:off x="2190701" y="2316618"/>
              <a:ext cx="525592" cy="481620"/>
            </a:xfrm>
            <a:prstGeom prst="rect">
              <a:avLst/>
            </a:prstGeom>
            <a:noFill/>
          </p:spPr>
          <p:txBody>
            <a:bodyPr wrap="none" rtlCol="0">
              <a:spAutoFit/>
            </a:bodyPr>
            <a:lstStyle/>
            <a:p>
              <a:pPr algn="ctr"/>
              <a:r>
                <a:rPr lang="en-US" altLang="zh-CN" sz="2800" dirty="0">
                  <a:solidFill>
                    <a:schemeClr val="accent1"/>
                  </a:solidFill>
                </a:rPr>
                <a:t>01</a:t>
              </a:r>
              <a:endParaRPr lang="zh-CN" altLang="en-US" sz="2800" dirty="0">
                <a:solidFill>
                  <a:schemeClr val="accent1"/>
                </a:solidFill>
              </a:endParaRPr>
            </a:p>
          </p:txBody>
        </p:sp>
      </p:grpSp>
      <p:grpSp>
        <p:nvGrpSpPr>
          <p:cNvPr id="40" name="组合 39"/>
          <p:cNvGrpSpPr/>
          <p:nvPr/>
        </p:nvGrpSpPr>
        <p:grpSpPr>
          <a:xfrm>
            <a:off x="9078430" y="2452271"/>
            <a:ext cx="1735095" cy="1735095"/>
            <a:chOff x="9078430" y="2452271"/>
            <a:chExt cx="1735095" cy="1735095"/>
          </a:xfrm>
        </p:grpSpPr>
        <p:sp>
          <p:nvSpPr>
            <p:cNvPr id="31" name="矩形: 圆角 30"/>
            <p:cNvSpPr/>
            <p:nvPr/>
          </p:nvSpPr>
          <p:spPr>
            <a:xfrm>
              <a:off x="9078430"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9" name="组合 8"/>
            <p:cNvGrpSpPr/>
            <p:nvPr/>
          </p:nvGrpSpPr>
          <p:grpSpPr>
            <a:xfrm>
              <a:off x="9358023" y="2640023"/>
              <a:ext cx="1175909" cy="1350223"/>
              <a:chOff x="9496461" y="2640023"/>
              <a:chExt cx="1175909" cy="1350223"/>
            </a:xfrm>
          </p:grpSpPr>
          <p:sp>
            <p:nvSpPr>
              <p:cNvPr id="68" name="任意多边形: 形状 67"/>
              <p:cNvSpPr/>
              <p:nvPr/>
            </p:nvSpPr>
            <p:spPr>
              <a:xfrm>
                <a:off x="9523228" y="2666658"/>
                <a:ext cx="955705" cy="842715"/>
              </a:xfrm>
              <a:custGeom>
                <a:avLst/>
                <a:gdLst>
                  <a:gd name="connsiteX0" fmla="*/ 1348383 w 1348382"/>
                  <a:gd name="connsiteY0" fmla="*/ 75158 h 1188966"/>
                  <a:gd name="connsiteX1" fmla="*/ 1348383 w 1348382"/>
                  <a:gd name="connsiteY1" fmla="*/ 905247 h 1188966"/>
                  <a:gd name="connsiteX2" fmla="*/ 941524 w 1348382"/>
                  <a:gd name="connsiteY2" fmla="*/ 892225 h 1188966"/>
                  <a:gd name="connsiteX3" fmla="*/ 262682 w 1348382"/>
                  <a:gd name="connsiteY3" fmla="*/ 1188951 h 1188966"/>
                  <a:gd name="connsiteX4" fmla="*/ 0 w 1348382"/>
                  <a:gd name="connsiteY4" fmla="*/ 1127559 h 1188966"/>
                  <a:gd name="connsiteX5" fmla="*/ 0 w 1348382"/>
                  <a:gd name="connsiteY5" fmla="*/ 75158 h 1188966"/>
                  <a:gd name="connsiteX6" fmla="*/ 75158 w 1348382"/>
                  <a:gd name="connsiteY6" fmla="*/ 0 h 1188966"/>
                  <a:gd name="connsiteX7" fmla="*/ 1273039 w 1348382"/>
                  <a:gd name="connsiteY7" fmla="*/ 0 h 1188966"/>
                  <a:gd name="connsiteX8" fmla="*/ 1348383 w 1348382"/>
                  <a:gd name="connsiteY8" fmla="*/ 75158 h 118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382" h="1188966">
                    <a:moveTo>
                      <a:pt x="1348383" y="75158"/>
                    </a:moveTo>
                    <a:lnTo>
                      <a:pt x="1348383" y="905247"/>
                    </a:lnTo>
                    <a:cubicBezTo>
                      <a:pt x="1180207" y="857436"/>
                      <a:pt x="1046634" y="864691"/>
                      <a:pt x="941524" y="892225"/>
                    </a:cubicBezTo>
                    <a:cubicBezTo>
                      <a:pt x="666750" y="964592"/>
                      <a:pt x="546385" y="1187090"/>
                      <a:pt x="262682" y="1188951"/>
                    </a:cubicBezTo>
                    <a:cubicBezTo>
                      <a:pt x="167246" y="1189695"/>
                      <a:pt x="78879" y="1164952"/>
                      <a:pt x="0" y="1127559"/>
                    </a:cubicBezTo>
                    <a:lnTo>
                      <a:pt x="0" y="75158"/>
                    </a:lnTo>
                    <a:cubicBezTo>
                      <a:pt x="0" y="33486"/>
                      <a:pt x="33858" y="0"/>
                      <a:pt x="75158" y="0"/>
                    </a:cubicBezTo>
                    <a:lnTo>
                      <a:pt x="1273039" y="0"/>
                    </a:lnTo>
                    <a:cubicBezTo>
                      <a:pt x="1314710" y="0"/>
                      <a:pt x="1348383" y="33672"/>
                      <a:pt x="1348383" y="75158"/>
                    </a:cubicBezTo>
                    <a:close/>
                  </a:path>
                </a:pathLst>
              </a:custGeom>
              <a:solidFill>
                <a:srgbClr val="FFFFFF"/>
              </a:solidFill>
              <a:ln w="1860" cap="flat">
                <a:noFill/>
                <a:prstDash val="solid"/>
                <a:miter/>
              </a:ln>
            </p:spPr>
            <p:txBody>
              <a:bodyPr rtlCol="0" anchor="ctr"/>
              <a:lstStyle/>
              <a:p>
                <a:endParaRPr lang="zh-CN" altLang="en-US"/>
              </a:p>
            </p:txBody>
          </p:sp>
          <p:sp>
            <p:nvSpPr>
              <p:cNvPr id="69" name="任意多边形: 形状 68"/>
              <p:cNvSpPr/>
              <p:nvPr/>
            </p:nvSpPr>
            <p:spPr>
              <a:xfrm>
                <a:off x="9496461" y="2640023"/>
                <a:ext cx="1008977" cy="895974"/>
              </a:xfrm>
              <a:custGeom>
                <a:avLst/>
                <a:gdLst>
                  <a:gd name="connsiteX0" fmla="*/ 296168 w 1423541"/>
                  <a:gd name="connsiteY0" fmla="*/ 1264109 h 1264108"/>
                  <a:gd name="connsiteX1" fmla="*/ 21580 w 1423541"/>
                  <a:gd name="connsiteY1" fmla="*/ 1198997 h 1264108"/>
                  <a:gd name="connsiteX2" fmla="*/ 0 w 1423541"/>
                  <a:gd name="connsiteY2" fmla="*/ 1188765 h 1264108"/>
                  <a:gd name="connsiteX3" fmla="*/ 0 w 1423541"/>
                  <a:gd name="connsiteY3" fmla="*/ 112737 h 1264108"/>
                  <a:gd name="connsiteX4" fmla="*/ 112923 w 1423541"/>
                  <a:gd name="connsiteY4" fmla="*/ 0 h 1264108"/>
                  <a:gd name="connsiteX5" fmla="*/ 1310804 w 1423541"/>
                  <a:gd name="connsiteY5" fmla="*/ 0 h 1264108"/>
                  <a:gd name="connsiteX6" fmla="*/ 1423541 w 1423541"/>
                  <a:gd name="connsiteY6" fmla="*/ 112737 h 1264108"/>
                  <a:gd name="connsiteX7" fmla="*/ 1423541 w 1423541"/>
                  <a:gd name="connsiteY7" fmla="*/ 992684 h 1264108"/>
                  <a:gd name="connsiteX8" fmla="*/ 1375730 w 1423541"/>
                  <a:gd name="connsiteY8" fmla="*/ 979103 h 1264108"/>
                  <a:gd name="connsiteX9" fmla="*/ 988777 w 1423541"/>
                  <a:gd name="connsiteY9" fmla="*/ 966267 h 1264108"/>
                  <a:gd name="connsiteX10" fmla="*/ 703399 w 1423541"/>
                  <a:gd name="connsiteY10" fmla="*/ 1110072 h 1264108"/>
                  <a:gd name="connsiteX11" fmla="*/ 300633 w 1423541"/>
                  <a:gd name="connsiteY11" fmla="*/ 1264109 h 1264108"/>
                  <a:gd name="connsiteX12" fmla="*/ 296168 w 1423541"/>
                  <a:gd name="connsiteY12" fmla="*/ 1264109 h 1264108"/>
                  <a:gd name="connsiteX13" fmla="*/ 75344 w 1423541"/>
                  <a:gd name="connsiteY13" fmla="*/ 1140768 h 1264108"/>
                  <a:gd name="connsiteX14" fmla="*/ 300075 w 1423541"/>
                  <a:gd name="connsiteY14" fmla="*/ 1188765 h 1264108"/>
                  <a:gd name="connsiteX15" fmla="*/ 661727 w 1423541"/>
                  <a:gd name="connsiteY15" fmla="*/ 1047192 h 1264108"/>
                  <a:gd name="connsiteX16" fmla="*/ 969615 w 1423541"/>
                  <a:gd name="connsiteY16" fmla="*/ 893341 h 1264108"/>
                  <a:gd name="connsiteX17" fmla="*/ 1348383 w 1423541"/>
                  <a:gd name="connsiteY17" fmla="*/ 894085 h 1264108"/>
                  <a:gd name="connsiteX18" fmla="*/ 1348383 w 1423541"/>
                  <a:gd name="connsiteY18" fmla="*/ 112737 h 1264108"/>
                  <a:gd name="connsiteX19" fmla="*/ 1310804 w 1423541"/>
                  <a:gd name="connsiteY19" fmla="*/ 75158 h 1264108"/>
                  <a:gd name="connsiteX20" fmla="*/ 112923 w 1423541"/>
                  <a:gd name="connsiteY20" fmla="*/ 75158 h 1264108"/>
                  <a:gd name="connsiteX21" fmla="*/ 75344 w 1423541"/>
                  <a:gd name="connsiteY21" fmla="*/ 112737 h 1264108"/>
                  <a:gd name="connsiteX22" fmla="*/ 75344 w 1423541"/>
                  <a:gd name="connsiteY22" fmla="*/ 1140768 h 1264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23541" h="1264108">
                    <a:moveTo>
                      <a:pt x="296168" y="1264109"/>
                    </a:moveTo>
                    <a:cubicBezTo>
                      <a:pt x="205197" y="1264109"/>
                      <a:pt x="112923" y="1242157"/>
                      <a:pt x="21580" y="1198997"/>
                    </a:cubicBezTo>
                    <a:lnTo>
                      <a:pt x="0" y="1188765"/>
                    </a:lnTo>
                    <a:lnTo>
                      <a:pt x="0" y="112737"/>
                    </a:lnTo>
                    <a:cubicBezTo>
                      <a:pt x="186" y="50602"/>
                      <a:pt x="50788" y="0"/>
                      <a:pt x="112923" y="0"/>
                    </a:cubicBezTo>
                    <a:lnTo>
                      <a:pt x="1310804" y="0"/>
                    </a:lnTo>
                    <a:cubicBezTo>
                      <a:pt x="1372939" y="0"/>
                      <a:pt x="1423541" y="50602"/>
                      <a:pt x="1423541" y="112737"/>
                    </a:cubicBezTo>
                    <a:lnTo>
                      <a:pt x="1423541" y="992684"/>
                    </a:lnTo>
                    <a:lnTo>
                      <a:pt x="1375730" y="979103"/>
                    </a:lnTo>
                    <a:cubicBezTo>
                      <a:pt x="1236948" y="939664"/>
                      <a:pt x="1106723" y="935199"/>
                      <a:pt x="988777" y="966267"/>
                    </a:cubicBezTo>
                    <a:cubicBezTo>
                      <a:pt x="875482" y="996032"/>
                      <a:pt x="788045" y="1053889"/>
                      <a:pt x="703399" y="1110072"/>
                    </a:cubicBezTo>
                    <a:cubicBezTo>
                      <a:pt x="589917" y="1185230"/>
                      <a:pt x="472343" y="1262993"/>
                      <a:pt x="300633" y="1264109"/>
                    </a:cubicBezTo>
                    <a:lnTo>
                      <a:pt x="296168" y="1264109"/>
                    </a:lnTo>
                    <a:close/>
                    <a:moveTo>
                      <a:pt x="75344" y="1140768"/>
                    </a:moveTo>
                    <a:cubicBezTo>
                      <a:pt x="150688" y="1173324"/>
                      <a:pt x="226219" y="1188951"/>
                      <a:pt x="300075" y="1188765"/>
                    </a:cubicBezTo>
                    <a:cubicBezTo>
                      <a:pt x="449461" y="1187835"/>
                      <a:pt x="552524" y="1119560"/>
                      <a:pt x="661727" y="1047192"/>
                    </a:cubicBezTo>
                    <a:cubicBezTo>
                      <a:pt x="751396" y="987847"/>
                      <a:pt x="844228" y="926455"/>
                      <a:pt x="969615" y="893341"/>
                    </a:cubicBezTo>
                    <a:cubicBezTo>
                      <a:pt x="1087003" y="862459"/>
                      <a:pt x="1214252" y="862831"/>
                      <a:pt x="1348383" y="894085"/>
                    </a:cubicBezTo>
                    <a:lnTo>
                      <a:pt x="1348383" y="112737"/>
                    </a:lnTo>
                    <a:cubicBezTo>
                      <a:pt x="1348383" y="92087"/>
                      <a:pt x="1331454" y="75158"/>
                      <a:pt x="1310804" y="75158"/>
                    </a:cubicBezTo>
                    <a:lnTo>
                      <a:pt x="112923" y="75158"/>
                    </a:lnTo>
                    <a:cubicBezTo>
                      <a:pt x="92273" y="75158"/>
                      <a:pt x="75344" y="92087"/>
                      <a:pt x="75344" y="112737"/>
                    </a:cubicBezTo>
                    <a:lnTo>
                      <a:pt x="75344" y="1140768"/>
                    </a:lnTo>
                    <a:close/>
                  </a:path>
                </a:pathLst>
              </a:custGeom>
              <a:solidFill>
                <a:schemeClr val="bg1"/>
              </a:solidFill>
              <a:ln w="1860" cap="flat">
                <a:noFill/>
                <a:prstDash val="solid"/>
                <a:miter/>
              </a:ln>
            </p:spPr>
            <p:txBody>
              <a:bodyPr rtlCol="0" anchor="ctr"/>
              <a:lstStyle/>
              <a:p>
                <a:endParaRPr lang="zh-CN" altLang="en-US"/>
              </a:p>
            </p:txBody>
          </p:sp>
          <p:sp>
            <p:nvSpPr>
              <p:cNvPr id="70" name="任意多边形: 形状 69"/>
              <p:cNvSpPr/>
              <p:nvPr/>
            </p:nvSpPr>
            <p:spPr>
              <a:xfrm>
                <a:off x="9523228" y="3283692"/>
                <a:ext cx="955705" cy="679919"/>
              </a:xfrm>
              <a:custGeom>
                <a:avLst/>
                <a:gdLst>
                  <a:gd name="connsiteX0" fmla="*/ 1348383 w 1348382"/>
                  <a:gd name="connsiteY0" fmla="*/ 34874 h 959282"/>
                  <a:gd name="connsiteX1" fmla="*/ 1348383 w 1348382"/>
                  <a:gd name="connsiteY1" fmla="*/ 884125 h 959282"/>
                  <a:gd name="connsiteX2" fmla="*/ 1273225 w 1348382"/>
                  <a:gd name="connsiteY2" fmla="*/ 959283 h 959282"/>
                  <a:gd name="connsiteX3" fmla="*/ 75158 w 1348382"/>
                  <a:gd name="connsiteY3" fmla="*/ 959283 h 959282"/>
                  <a:gd name="connsiteX4" fmla="*/ 0 w 1348382"/>
                  <a:gd name="connsiteY4" fmla="*/ 884125 h 959282"/>
                  <a:gd name="connsiteX5" fmla="*/ 0 w 1348382"/>
                  <a:gd name="connsiteY5" fmla="*/ 257000 h 959282"/>
                  <a:gd name="connsiteX6" fmla="*/ 262682 w 1348382"/>
                  <a:gd name="connsiteY6" fmla="*/ 318392 h 959282"/>
                  <a:gd name="connsiteX7" fmla="*/ 941524 w 1348382"/>
                  <a:gd name="connsiteY7" fmla="*/ 21851 h 959282"/>
                  <a:gd name="connsiteX8" fmla="*/ 1348383 w 1348382"/>
                  <a:gd name="connsiteY8" fmla="*/ 34874 h 95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382" h="959282">
                    <a:moveTo>
                      <a:pt x="1348383" y="34874"/>
                    </a:moveTo>
                    <a:lnTo>
                      <a:pt x="1348383" y="884125"/>
                    </a:lnTo>
                    <a:cubicBezTo>
                      <a:pt x="1348383" y="925796"/>
                      <a:pt x="1314710" y="959283"/>
                      <a:pt x="1273225" y="959283"/>
                    </a:cubicBezTo>
                    <a:lnTo>
                      <a:pt x="75158" y="959283"/>
                    </a:lnTo>
                    <a:cubicBezTo>
                      <a:pt x="33858" y="959283"/>
                      <a:pt x="0" y="925610"/>
                      <a:pt x="0" y="884125"/>
                    </a:cubicBezTo>
                    <a:lnTo>
                      <a:pt x="0" y="257000"/>
                    </a:lnTo>
                    <a:cubicBezTo>
                      <a:pt x="78879" y="294393"/>
                      <a:pt x="167246" y="319136"/>
                      <a:pt x="262682" y="318392"/>
                    </a:cubicBezTo>
                    <a:cubicBezTo>
                      <a:pt x="546385" y="316717"/>
                      <a:pt x="666750" y="94033"/>
                      <a:pt x="941524" y="21851"/>
                    </a:cubicBezTo>
                    <a:cubicBezTo>
                      <a:pt x="1046448" y="-5682"/>
                      <a:pt x="1180207" y="-13123"/>
                      <a:pt x="1348383" y="34874"/>
                    </a:cubicBezTo>
                    <a:close/>
                  </a:path>
                </a:pathLst>
              </a:custGeom>
              <a:solidFill>
                <a:srgbClr val="FF7142"/>
              </a:solidFill>
              <a:ln w="1860" cap="flat">
                <a:noFill/>
                <a:prstDash val="solid"/>
                <a:miter/>
              </a:ln>
            </p:spPr>
            <p:txBody>
              <a:bodyPr rtlCol="0" anchor="ctr"/>
              <a:lstStyle/>
              <a:p>
                <a:endParaRPr lang="zh-CN" altLang="en-US"/>
              </a:p>
            </p:txBody>
          </p:sp>
          <p:sp>
            <p:nvSpPr>
              <p:cNvPr id="71" name="任意多边形: 形状 70"/>
              <p:cNvSpPr/>
              <p:nvPr/>
            </p:nvSpPr>
            <p:spPr>
              <a:xfrm>
                <a:off x="9496593" y="3257130"/>
                <a:ext cx="1008976" cy="733116"/>
              </a:xfrm>
              <a:custGeom>
                <a:avLst/>
                <a:gdLst>
                  <a:gd name="connsiteX0" fmla="*/ 1310618 w 1423540"/>
                  <a:gd name="connsiteY0" fmla="*/ 1034338 h 1034337"/>
                  <a:gd name="connsiteX1" fmla="*/ 112737 w 1423540"/>
                  <a:gd name="connsiteY1" fmla="*/ 1034338 h 1034337"/>
                  <a:gd name="connsiteX2" fmla="*/ 0 w 1423540"/>
                  <a:gd name="connsiteY2" fmla="*/ 921600 h 1034337"/>
                  <a:gd name="connsiteX3" fmla="*/ 0 w 1423540"/>
                  <a:gd name="connsiteY3" fmla="*/ 235131 h 1034337"/>
                  <a:gd name="connsiteX4" fmla="*/ 53764 w 1423540"/>
                  <a:gd name="connsiteY4" fmla="*/ 260431 h 1034337"/>
                  <a:gd name="connsiteX5" fmla="*/ 300075 w 1423540"/>
                  <a:gd name="connsiteY5" fmla="*/ 318288 h 1034337"/>
                  <a:gd name="connsiteX6" fmla="*/ 661727 w 1423540"/>
                  <a:gd name="connsiteY6" fmla="*/ 176716 h 1034337"/>
                  <a:gd name="connsiteX7" fmla="*/ 969615 w 1423540"/>
                  <a:gd name="connsiteY7" fmla="*/ 22864 h 1034337"/>
                  <a:gd name="connsiteX8" fmla="*/ 1396194 w 1423540"/>
                  <a:gd name="connsiteY8" fmla="*/ 36073 h 1034337"/>
                  <a:gd name="connsiteX9" fmla="*/ 1423541 w 1423540"/>
                  <a:gd name="connsiteY9" fmla="*/ 43886 h 1034337"/>
                  <a:gd name="connsiteX10" fmla="*/ 1423541 w 1423540"/>
                  <a:gd name="connsiteY10" fmla="*/ 921600 h 1034337"/>
                  <a:gd name="connsiteX11" fmla="*/ 1310618 w 1423540"/>
                  <a:gd name="connsiteY11" fmla="*/ 1034338 h 1034337"/>
                  <a:gd name="connsiteX12" fmla="*/ 75158 w 1423540"/>
                  <a:gd name="connsiteY12" fmla="*/ 351216 h 1034337"/>
                  <a:gd name="connsiteX13" fmla="*/ 75158 w 1423540"/>
                  <a:gd name="connsiteY13" fmla="*/ 921414 h 1034337"/>
                  <a:gd name="connsiteX14" fmla="*/ 112737 w 1423540"/>
                  <a:gd name="connsiteY14" fmla="*/ 958993 h 1034337"/>
                  <a:gd name="connsiteX15" fmla="*/ 1310618 w 1423540"/>
                  <a:gd name="connsiteY15" fmla="*/ 958993 h 1034337"/>
                  <a:gd name="connsiteX16" fmla="*/ 1348197 w 1423540"/>
                  <a:gd name="connsiteY16" fmla="*/ 921414 h 1034337"/>
                  <a:gd name="connsiteX17" fmla="*/ 1348197 w 1423540"/>
                  <a:gd name="connsiteY17" fmla="*/ 100999 h 1034337"/>
                  <a:gd name="connsiteX18" fmla="*/ 988591 w 1423540"/>
                  <a:gd name="connsiteY18" fmla="*/ 95604 h 1034337"/>
                  <a:gd name="connsiteX19" fmla="*/ 703213 w 1423540"/>
                  <a:gd name="connsiteY19" fmla="*/ 239409 h 1034337"/>
                  <a:gd name="connsiteX20" fmla="*/ 300447 w 1423540"/>
                  <a:gd name="connsiteY20" fmla="*/ 393446 h 1034337"/>
                  <a:gd name="connsiteX21" fmla="*/ 75158 w 1423540"/>
                  <a:gd name="connsiteY21" fmla="*/ 351216 h 10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3540" h="1034337">
                    <a:moveTo>
                      <a:pt x="1310618" y="1034338"/>
                    </a:moveTo>
                    <a:lnTo>
                      <a:pt x="112737" y="1034338"/>
                    </a:lnTo>
                    <a:cubicBezTo>
                      <a:pt x="50602" y="1034338"/>
                      <a:pt x="0" y="983736"/>
                      <a:pt x="0" y="921600"/>
                    </a:cubicBezTo>
                    <a:lnTo>
                      <a:pt x="0" y="235131"/>
                    </a:lnTo>
                    <a:lnTo>
                      <a:pt x="53764" y="260431"/>
                    </a:lnTo>
                    <a:cubicBezTo>
                      <a:pt x="136178" y="299499"/>
                      <a:pt x="219335" y="318660"/>
                      <a:pt x="300075" y="318288"/>
                    </a:cubicBezTo>
                    <a:cubicBezTo>
                      <a:pt x="449461" y="317358"/>
                      <a:pt x="552524" y="249083"/>
                      <a:pt x="661727" y="176716"/>
                    </a:cubicBezTo>
                    <a:cubicBezTo>
                      <a:pt x="751396" y="117370"/>
                      <a:pt x="844228" y="55979"/>
                      <a:pt x="969615" y="22864"/>
                    </a:cubicBezTo>
                    <a:cubicBezTo>
                      <a:pt x="1100770" y="-11552"/>
                      <a:pt x="1244389" y="-7087"/>
                      <a:pt x="1396194" y="36073"/>
                    </a:cubicBezTo>
                    <a:lnTo>
                      <a:pt x="1423541" y="43886"/>
                    </a:lnTo>
                    <a:lnTo>
                      <a:pt x="1423541" y="921600"/>
                    </a:lnTo>
                    <a:cubicBezTo>
                      <a:pt x="1423541" y="983736"/>
                      <a:pt x="1372940" y="1034338"/>
                      <a:pt x="1310618" y="1034338"/>
                    </a:cubicBezTo>
                    <a:close/>
                    <a:moveTo>
                      <a:pt x="75158" y="351216"/>
                    </a:moveTo>
                    <a:lnTo>
                      <a:pt x="75158" y="921414"/>
                    </a:lnTo>
                    <a:cubicBezTo>
                      <a:pt x="75158" y="942064"/>
                      <a:pt x="92087" y="958993"/>
                      <a:pt x="112737" y="958993"/>
                    </a:cubicBezTo>
                    <a:lnTo>
                      <a:pt x="1310618" y="958993"/>
                    </a:lnTo>
                    <a:cubicBezTo>
                      <a:pt x="1331268" y="958993"/>
                      <a:pt x="1348197" y="942064"/>
                      <a:pt x="1348197" y="921414"/>
                    </a:cubicBezTo>
                    <a:lnTo>
                      <a:pt x="1348197" y="100999"/>
                    </a:lnTo>
                    <a:cubicBezTo>
                      <a:pt x="1219647" y="68443"/>
                      <a:pt x="1098724" y="66583"/>
                      <a:pt x="988591" y="95604"/>
                    </a:cubicBezTo>
                    <a:cubicBezTo>
                      <a:pt x="875295" y="125370"/>
                      <a:pt x="787859" y="183227"/>
                      <a:pt x="703213" y="239409"/>
                    </a:cubicBezTo>
                    <a:cubicBezTo>
                      <a:pt x="589731" y="314568"/>
                      <a:pt x="472157" y="392330"/>
                      <a:pt x="300447" y="393446"/>
                    </a:cubicBezTo>
                    <a:cubicBezTo>
                      <a:pt x="225475" y="393819"/>
                      <a:pt x="150316" y="379866"/>
                      <a:pt x="75158" y="351216"/>
                    </a:cubicBezTo>
                    <a:close/>
                  </a:path>
                </a:pathLst>
              </a:custGeom>
              <a:solidFill>
                <a:schemeClr val="bg1"/>
              </a:solidFill>
              <a:ln w="1860" cap="flat">
                <a:noFill/>
                <a:prstDash val="solid"/>
                <a:miter/>
              </a:ln>
            </p:spPr>
            <p:txBody>
              <a:bodyPr rtlCol="0" anchor="ctr"/>
              <a:lstStyle/>
              <a:p>
                <a:endParaRPr lang="zh-CN" altLang="en-US"/>
              </a:p>
            </p:txBody>
          </p:sp>
          <p:sp>
            <p:nvSpPr>
              <p:cNvPr id="72" name="任意多边形: 形状 71"/>
              <p:cNvSpPr/>
              <p:nvPr/>
            </p:nvSpPr>
            <p:spPr>
              <a:xfrm>
                <a:off x="9627264" y="2795087"/>
                <a:ext cx="265298" cy="265297"/>
              </a:xfrm>
              <a:custGeom>
                <a:avLst/>
                <a:gdLst>
                  <a:gd name="connsiteX0" fmla="*/ 0 w 374302"/>
                  <a:gd name="connsiteY0" fmla="*/ 187151 h 374302"/>
                  <a:gd name="connsiteX1" fmla="*/ 187151 w 374302"/>
                  <a:gd name="connsiteY1" fmla="*/ 374303 h 374302"/>
                  <a:gd name="connsiteX2" fmla="*/ 374303 w 374302"/>
                  <a:gd name="connsiteY2" fmla="*/ 187151 h 374302"/>
                  <a:gd name="connsiteX3" fmla="*/ 187151 w 374302"/>
                  <a:gd name="connsiteY3" fmla="*/ 0 h 374302"/>
                  <a:gd name="connsiteX4" fmla="*/ 0 w 374302"/>
                  <a:gd name="connsiteY4" fmla="*/ 187151 h 374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302" h="374302">
                    <a:moveTo>
                      <a:pt x="0" y="187151"/>
                    </a:moveTo>
                    <a:cubicBezTo>
                      <a:pt x="0" y="290513"/>
                      <a:pt x="83790" y="374303"/>
                      <a:pt x="187151" y="374303"/>
                    </a:cubicBezTo>
                    <a:cubicBezTo>
                      <a:pt x="290513" y="374303"/>
                      <a:pt x="374303" y="290513"/>
                      <a:pt x="374303" y="187151"/>
                    </a:cubicBezTo>
                    <a:cubicBezTo>
                      <a:pt x="374303" y="83790"/>
                      <a:pt x="290513" y="0"/>
                      <a:pt x="187151" y="0"/>
                    </a:cubicBezTo>
                    <a:cubicBezTo>
                      <a:pt x="83790" y="0"/>
                      <a:pt x="0" y="83790"/>
                      <a:pt x="0" y="187151"/>
                    </a:cubicBezTo>
                    <a:close/>
                  </a:path>
                </a:pathLst>
              </a:custGeom>
              <a:solidFill>
                <a:srgbClr val="FFFFFF"/>
              </a:solidFill>
              <a:ln w="1860" cap="flat">
                <a:noFill/>
                <a:prstDash val="solid"/>
                <a:miter/>
              </a:ln>
            </p:spPr>
            <p:txBody>
              <a:bodyPr rtlCol="0" anchor="ctr"/>
              <a:lstStyle/>
              <a:p>
                <a:endParaRPr lang="zh-CN" altLang="en-US"/>
              </a:p>
            </p:txBody>
          </p:sp>
          <p:sp>
            <p:nvSpPr>
              <p:cNvPr id="73" name="任意多边形: 形状 72"/>
              <p:cNvSpPr/>
              <p:nvPr/>
            </p:nvSpPr>
            <p:spPr>
              <a:xfrm>
                <a:off x="9600629" y="2768320"/>
                <a:ext cx="318699" cy="318699"/>
              </a:xfrm>
              <a:custGeom>
                <a:avLst/>
                <a:gdLst>
                  <a:gd name="connsiteX0" fmla="*/ 224730 w 449646"/>
                  <a:gd name="connsiteY0" fmla="*/ 449647 h 449646"/>
                  <a:gd name="connsiteX1" fmla="*/ 0 w 449646"/>
                  <a:gd name="connsiteY1" fmla="*/ 224917 h 449646"/>
                  <a:gd name="connsiteX2" fmla="*/ 224730 w 449646"/>
                  <a:gd name="connsiteY2" fmla="*/ 0 h 449646"/>
                  <a:gd name="connsiteX3" fmla="*/ 449647 w 449646"/>
                  <a:gd name="connsiteY3" fmla="*/ 224917 h 449646"/>
                  <a:gd name="connsiteX4" fmla="*/ 224730 w 449646"/>
                  <a:gd name="connsiteY4" fmla="*/ 449647 h 449646"/>
                  <a:gd name="connsiteX5" fmla="*/ 224730 w 449646"/>
                  <a:gd name="connsiteY5" fmla="*/ 75344 h 449646"/>
                  <a:gd name="connsiteX6" fmla="*/ 75158 w 449646"/>
                  <a:gd name="connsiteY6" fmla="*/ 224917 h 449646"/>
                  <a:gd name="connsiteX7" fmla="*/ 224730 w 449646"/>
                  <a:gd name="connsiteY7" fmla="*/ 374489 h 449646"/>
                  <a:gd name="connsiteX8" fmla="*/ 374303 w 449646"/>
                  <a:gd name="connsiteY8" fmla="*/ 224917 h 449646"/>
                  <a:gd name="connsiteX9" fmla="*/ 224730 w 449646"/>
                  <a:gd name="connsiteY9" fmla="*/ 75344 h 44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9646" h="449646">
                    <a:moveTo>
                      <a:pt x="224730" y="449647"/>
                    </a:moveTo>
                    <a:cubicBezTo>
                      <a:pt x="100831" y="449647"/>
                      <a:pt x="0" y="348816"/>
                      <a:pt x="0" y="224917"/>
                    </a:cubicBezTo>
                    <a:cubicBezTo>
                      <a:pt x="0" y="101017"/>
                      <a:pt x="100831" y="0"/>
                      <a:pt x="224730" y="0"/>
                    </a:cubicBezTo>
                    <a:cubicBezTo>
                      <a:pt x="348630" y="0"/>
                      <a:pt x="449647" y="101017"/>
                      <a:pt x="449647" y="224917"/>
                    </a:cubicBezTo>
                    <a:cubicBezTo>
                      <a:pt x="449647" y="348816"/>
                      <a:pt x="348816" y="449647"/>
                      <a:pt x="224730" y="449647"/>
                    </a:cubicBezTo>
                    <a:close/>
                    <a:moveTo>
                      <a:pt x="224730" y="75344"/>
                    </a:moveTo>
                    <a:cubicBezTo>
                      <a:pt x="142317" y="75344"/>
                      <a:pt x="75158" y="142503"/>
                      <a:pt x="75158" y="224917"/>
                    </a:cubicBezTo>
                    <a:cubicBezTo>
                      <a:pt x="75158" y="307330"/>
                      <a:pt x="142317" y="374489"/>
                      <a:pt x="224730" y="374489"/>
                    </a:cubicBezTo>
                    <a:cubicBezTo>
                      <a:pt x="307144" y="374489"/>
                      <a:pt x="374303" y="307330"/>
                      <a:pt x="374303" y="224917"/>
                    </a:cubicBezTo>
                    <a:cubicBezTo>
                      <a:pt x="374303" y="142503"/>
                      <a:pt x="307330" y="75344"/>
                      <a:pt x="224730" y="75344"/>
                    </a:cubicBezTo>
                    <a:close/>
                  </a:path>
                </a:pathLst>
              </a:custGeom>
              <a:solidFill>
                <a:srgbClr val="FF7142"/>
              </a:solidFill>
              <a:ln w="1860" cap="flat">
                <a:noFill/>
                <a:prstDash val="solid"/>
                <a:miter/>
              </a:ln>
            </p:spPr>
            <p:txBody>
              <a:bodyPr rtlCol="0" anchor="ctr"/>
              <a:lstStyle/>
              <a:p>
                <a:endParaRPr lang="zh-CN" altLang="en-US"/>
              </a:p>
            </p:txBody>
          </p:sp>
          <p:sp>
            <p:nvSpPr>
              <p:cNvPr id="74" name="任意多边形: 形状 73"/>
              <p:cNvSpPr/>
              <p:nvPr/>
            </p:nvSpPr>
            <p:spPr>
              <a:xfrm>
                <a:off x="9674997" y="3603376"/>
                <a:ext cx="665091" cy="231014"/>
              </a:xfrm>
              <a:custGeom>
                <a:avLst/>
                <a:gdLst>
                  <a:gd name="connsiteX0" fmla="*/ 900782 w 938361"/>
                  <a:gd name="connsiteY0" fmla="*/ 325934 h 325933"/>
                  <a:gd name="connsiteX1" fmla="*/ 37579 w 938361"/>
                  <a:gd name="connsiteY1" fmla="*/ 325934 h 325933"/>
                  <a:gd name="connsiteX2" fmla="*/ 0 w 938361"/>
                  <a:gd name="connsiteY2" fmla="*/ 288355 h 325933"/>
                  <a:gd name="connsiteX3" fmla="*/ 37579 w 938361"/>
                  <a:gd name="connsiteY3" fmla="*/ 250775 h 325933"/>
                  <a:gd name="connsiteX4" fmla="*/ 900782 w 938361"/>
                  <a:gd name="connsiteY4" fmla="*/ 250775 h 325933"/>
                  <a:gd name="connsiteX5" fmla="*/ 938361 w 938361"/>
                  <a:gd name="connsiteY5" fmla="*/ 288355 h 325933"/>
                  <a:gd name="connsiteX6" fmla="*/ 900782 w 938361"/>
                  <a:gd name="connsiteY6" fmla="*/ 325934 h 325933"/>
                  <a:gd name="connsiteX7" fmla="*/ 900782 w 938361"/>
                  <a:gd name="connsiteY7" fmla="*/ 75158 h 325933"/>
                  <a:gd name="connsiteX8" fmla="*/ 37579 w 938361"/>
                  <a:gd name="connsiteY8" fmla="*/ 75158 h 325933"/>
                  <a:gd name="connsiteX9" fmla="*/ 0 w 938361"/>
                  <a:gd name="connsiteY9" fmla="*/ 37579 h 325933"/>
                  <a:gd name="connsiteX10" fmla="*/ 37579 w 938361"/>
                  <a:gd name="connsiteY10" fmla="*/ 0 h 325933"/>
                  <a:gd name="connsiteX11" fmla="*/ 900782 w 938361"/>
                  <a:gd name="connsiteY11" fmla="*/ 0 h 325933"/>
                  <a:gd name="connsiteX12" fmla="*/ 938361 w 938361"/>
                  <a:gd name="connsiteY12" fmla="*/ 37579 h 325933"/>
                  <a:gd name="connsiteX13" fmla="*/ 900782 w 938361"/>
                  <a:gd name="connsiteY13" fmla="*/ 75158 h 32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8361" h="325933">
                    <a:moveTo>
                      <a:pt x="900782" y="325934"/>
                    </a:moveTo>
                    <a:lnTo>
                      <a:pt x="37579" y="325934"/>
                    </a:lnTo>
                    <a:cubicBezTo>
                      <a:pt x="16743" y="325934"/>
                      <a:pt x="0" y="309004"/>
                      <a:pt x="0" y="288355"/>
                    </a:cubicBezTo>
                    <a:cubicBezTo>
                      <a:pt x="0" y="267705"/>
                      <a:pt x="16929" y="250775"/>
                      <a:pt x="37579" y="250775"/>
                    </a:cubicBezTo>
                    <a:lnTo>
                      <a:pt x="900782" y="250775"/>
                    </a:lnTo>
                    <a:cubicBezTo>
                      <a:pt x="921618" y="250775"/>
                      <a:pt x="938361" y="267519"/>
                      <a:pt x="938361" y="288355"/>
                    </a:cubicBezTo>
                    <a:cubicBezTo>
                      <a:pt x="938361" y="309190"/>
                      <a:pt x="921618" y="325934"/>
                      <a:pt x="900782" y="325934"/>
                    </a:cubicBezTo>
                    <a:close/>
                    <a:moveTo>
                      <a:pt x="900782" y="75158"/>
                    </a:moveTo>
                    <a:lnTo>
                      <a:pt x="37579" y="75158"/>
                    </a:lnTo>
                    <a:cubicBezTo>
                      <a:pt x="16743" y="75158"/>
                      <a:pt x="0" y="58415"/>
                      <a:pt x="0" y="37579"/>
                    </a:cubicBezTo>
                    <a:cubicBezTo>
                      <a:pt x="0" y="16743"/>
                      <a:pt x="16929" y="0"/>
                      <a:pt x="37579" y="0"/>
                    </a:cubicBezTo>
                    <a:lnTo>
                      <a:pt x="900782" y="0"/>
                    </a:lnTo>
                    <a:cubicBezTo>
                      <a:pt x="921618" y="0"/>
                      <a:pt x="938361" y="16743"/>
                      <a:pt x="938361" y="37579"/>
                    </a:cubicBezTo>
                    <a:cubicBezTo>
                      <a:pt x="938361" y="58415"/>
                      <a:pt x="921618" y="75158"/>
                      <a:pt x="900782" y="75158"/>
                    </a:cubicBezTo>
                    <a:close/>
                  </a:path>
                </a:pathLst>
              </a:custGeom>
              <a:solidFill>
                <a:srgbClr val="FFBE00"/>
              </a:solidFill>
              <a:ln w="1860" cap="flat">
                <a:noFill/>
                <a:prstDash val="solid"/>
                <a:miter/>
              </a:ln>
            </p:spPr>
            <p:txBody>
              <a:bodyPr rtlCol="0" anchor="ctr"/>
              <a:lstStyle/>
              <a:p>
                <a:endParaRPr lang="zh-CN" altLang="en-US"/>
              </a:p>
            </p:txBody>
          </p:sp>
          <p:sp>
            <p:nvSpPr>
              <p:cNvPr id="75" name="任意多边形: 形状 74"/>
              <p:cNvSpPr/>
              <p:nvPr/>
            </p:nvSpPr>
            <p:spPr>
              <a:xfrm>
                <a:off x="10000950" y="2775045"/>
                <a:ext cx="644652" cy="400452"/>
              </a:xfrm>
              <a:custGeom>
                <a:avLst/>
                <a:gdLst>
                  <a:gd name="connsiteX0" fmla="*/ 909526 w 909525"/>
                  <a:gd name="connsiteY0" fmla="*/ 427881 h 564988"/>
                  <a:gd name="connsiteX1" fmla="*/ 772418 w 909525"/>
                  <a:gd name="connsiteY1" fmla="*/ 564989 h 564988"/>
                  <a:gd name="connsiteX2" fmla="*/ 153107 w 909525"/>
                  <a:gd name="connsiteY2" fmla="*/ 564989 h 564988"/>
                  <a:gd name="connsiteX3" fmla="*/ 0 w 909525"/>
                  <a:gd name="connsiteY3" fmla="*/ 411696 h 564988"/>
                  <a:gd name="connsiteX4" fmla="*/ 16371 w 909525"/>
                  <a:gd name="connsiteY4" fmla="*/ 343607 h 564988"/>
                  <a:gd name="connsiteX5" fmla="*/ 129108 w 909525"/>
                  <a:gd name="connsiteY5" fmla="*/ 260449 h 564988"/>
                  <a:gd name="connsiteX6" fmla="*/ 127248 w 909525"/>
                  <a:gd name="connsiteY6" fmla="*/ 231428 h 564988"/>
                  <a:gd name="connsiteX7" fmla="*/ 358676 w 909525"/>
                  <a:gd name="connsiteY7" fmla="*/ 0 h 564988"/>
                  <a:gd name="connsiteX8" fmla="*/ 569454 w 909525"/>
                  <a:gd name="connsiteY8" fmla="*/ 135620 h 564988"/>
                  <a:gd name="connsiteX9" fmla="*/ 623962 w 909525"/>
                  <a:gd name="connsiteY9" fmla="*/ 124271 h 564988"/>
                  <a:gd name="connsiteX10" fmla="*/ 761070 w 909525"/>
                  <a:gd name="connsiteY10" fmla="*/ 261379 h 564988"/>
                  <a:gd name="connsiteX11" fmla="*/ 757907 w 909525"/>
                  <a:gd name="connsiteY11" fmla="*/ 290959 h 564988"/>
                  <a:gd name="connsiteX12" fmla="*/ 772418 w 909525"/>
                  <a:gd name="connsiteY12" fmla="*/ 290215 h 564988"/>
                  <a:gd name="connsiteX13" fmla="*/ 880690 w 909525"/>
                  <a:gd name="connsiteY13" fmla="*/ 343235 h 564988"/>
                  <a:gd name="connsiteX14" fmla="*/ 909526 w 909525"/>
                  <a:gd name="connsiteY14" fmla="*/ 427881 h 56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9525" h="564988">
                    <a:moveTo>
                      <a:pt x="909526" y="427881"/>
                    </a:moveTo>
                    <a:cubicBezTo>
                      <a:pt x="909526" y="503783"/>
                      <a:pt x="848134" y="564989"/>
                      <a:pt x="772418" y="564989"/>
                    </a:cubicBezTo>
                    <a:lnTo>
                      <a:pt x="153107" y="564989"/>
                    </a:lnTo>
                    <a:cubicBezTo>
                      <a:pt x="68461" y="564989"/>
                      <a:pt x="0" y="496342"/>
                      <a:pt x="0" y="411696"/>
                    </a:cubicBezTo>
                    <a:cubicBezTo>
                      <a:pt x="0" y="387325"/>
                      <a:pt x="5767" y="364071"/>
                      <a:pt x="16371" y="343607"/>
                    </a:cubicBezTo>
                    <a:cubicBezTo>
                      <a:pt x="37579" y="299889"/>
                      <a:pt x="79251" y="268077"/>
                      <a:pt x="129108" y="260449"/>
                    </a:cubicBezTo>
                    <a:cubicBezTo>
                      <a:pt x="127992" y="250961"/>
                      <a:pt x="127248" y="241288"/>
                      <a:pt x="127248" y="231428"/>
                    </a:cubicBezTo>
                    <a:cubicBezTo>
                      <a:pt x="127248" y="103436"/>
                      <a:pt x="230870" y="0"/>
                      <a:pt x="358676" y="0"/>
                    </a:cubicBezTo>
                    <a:cubicBezTo>
                      <a:pt x="452251" y="0"/>
                      <a:pt x="532805" y="55625"/>
                      <a:pt x="569454" y="135620"/>
                    </a:cubicBezTo>
                    <a:cubicBezTo>
                      <a:pt x="586197" y="128550"/>
                      <a:pt x="604614" y="124271"/>
                      <a:pt x="623962" y="124271"/>
                    </a:cubicBezTo>
                    <a:cubicBezTo>
                      <a:pt x="699864" y="124271"/>
                      <a:pt x="761070" y="185663"/>
                      <a:pt x="761070" y="261379"/>
                    </a:cubicBezTo>
                    <a:cubicBezTo>
                      <a:pt x="761070" y="271425"/>
                      <a:pt x="759954" y="281285"/>
                      <a:pt x="757907" y="290959"/>
                    </a:cubicBezTo>
                    <a:cubicBezTo>
                      <a:pt x="762744" y="290587"/>
                      <a:pt x="767581" y="290215"/>
                      <a:pt x="772418" y="290215"/>
                    </a:cubicBezTo>
                    <a:cubicBezTo>
                      <a:pt x="816508" y="290215"/>
                      <a:pt x="855576" y="310865"/>
                      <a:pt x="880690" y="343235"/>
                    </a:cubicBezTo>
                    <a:cubicBezTo>
                      <a:pt x="898736" y="367047"/>
                      <a:pt x="909526" y="396255"/>
                      <a:pt x="909526" y="427881"/>
                    </a:cubicBezTo>
                    <a:close/>
                  </a:path>
                </a:pathLst>
              </a:custGeom>
              <a:solidFill>
                <a:schemeClr val="bg1"/>
              </a:solidFill>
              <a:ln w="1860" cap="flat">
                <a:noFill/>
                <a:prstDash val="solid"/>
                <a:miter/>
              </a:ln>
            </p:spPr>
            <p:txBody>
              <a:bodyPr rtlCol="0" anchor="ctr"/>
              <a:lstStyle/>
              <a:p>
                <a:endParaRPr lang="zh-CN" altLang="en-US"/>
              </a:p>
            </p:txBody>
          </p:sp>
          <p:sp>
            <p:nvSpPr>
              <p:cNvPr id="76" name="任意多边形: 形状 75"/>
              <p:cNvSpPr/>
              <p:nvPr/>
            </p:nvSpPr>
            <p:spPr>
              <a:xfrm>
                <a:off x="9974314" y="2748673"/>
                <a:ext cx="698056" cy="453590"/>
              </a:xfrm>
              <a:custGeom>
                <a:avLst/>
                <a:gdLst>
                  <a:gd name="connsiteX0" fmla="*/ 809997 w 984870"/>
                  <a:gd name="connsiteY0" fmla="*/ 639961 h 639960"/>
                  <a:gd name="connsiteX1" fmla="*/ 190686 w 984870"/>
                  <a:gd name="connsiteY1" fmla="*/ 639961 h 639960"/>
                  <a:gd name="connsiteX2" fmla="*/ 0 w 984870"/>
                  <a:gd name="connsiteY2" fmla="*/ 449089 h 639960"/>
                  <a:gd name="connsiteX3" fmla="*/ 20464 w 984870"/>
                  <a:gd name="connsiteY3" fmla="*/ 363885 h 639960"/>
                  <a:gd name="connsiteX4" fmla="*/ 127248 w 984870"/>
                  <a:gd name="connsiteY4" fmla="*/ 269193 h 639960"/>
                  <a:gd name="connsiteX5" fmla="*/ 127248 w 984870"/>
                  <a:gd name="connsiteY5" fmla="*/ 269007 h 639960"/>
                  <a:gd name="connsiteX6" fmla="*/ 396255 w 984870"/>
                  <a:gd name="connsiteY6" fmla="*/ 0 h 639960"/>
                  <a:gd name="connsiteX7" fmla="*/ 625450 w 984870"/>
                  <a:gd name="connsiteY7" fmla="*/ 127992 h 639960"/>
                  <a:gd name="connsiteX8" fmla="*/ 661541 w 984870"/>
                  <a:gd name="connsiteY8" fmla="*/ 124271 h 639960"/>
                  <a:gd name="connsiteX9" fmla="*/ 836228 w 984870"/>
                  <a:gd name="connsiteY9" fmla="*/ 292261 h 639960"/>
                  <a:gd name="connsiteX10" fmla="*/ 948035 w 984870"/>
                  <a:gd name="connsiteY10" fmla="*/ 357932 h 639960"/>
                  <a:gd name="connsiteX11" fmla="*/ 984870 w 984870"/>
                  <a:gd name="connsiteY11" fmla="*/ 465088 h 639960"/>
                  <a:gd name="connsiteX12" fmla="*/ 809997 w 984870"/>
                  <a:gd name="connsiteY12" fmla="*/ 639961 h 639960"/>
                  <a:gd name="connsiteX13" fmla="*/ 396255 w 984870"/>
                  <a:gd name="connsiteY13" fmla="*/ 75158 h 639960"/>
                  <a:gd name="connsiteX14" fmla="*/ 202406 w 984870"/>
                  <a:gd name="connsiteY14" fmla="*/ 269007 h 639960"/>
                  <a:gd name="connsiteX15" fmla="*/ 203894 w 984870"/>
                  <a:gd name="connsiteY15" fmla="*/ 293377 h 639960"/>
                  <a:gd name="connsiteX16" fmla="*/ 208359 w 984870"/>
                  <a:gd name="connsiteY16" fmla="*/ 329654 h 639960"/>
                  <a:gd name="connsiteX17" fmla="*/ 172269 w 984870"/>
                  <a:gd name="connsiteY17" fmla="*/ 335235 h 639960"/>
                  <a:gd name="connsiteX18" fmla="*/ 87623 w 984870"/>
                  <a:gd name="connsiteY18" fmla="*/ 397557 h 639960"/>
                  <a:gd name="connsiteX19" fmla="*/ 74972 w 984870"/>
                  <a:gd name="connsiteY19" fmla="*/ 449275 h 639960"/>
                  <a:gd name="connsiteX20" fmla="*/ 190500 w 984870"/>
                  <a:gd name="connsiteY20" fmla="*/ 564989 h 639960"/>
                  <a:gd name="connsiteX21" fmla="*/ 809811 w 984870"/>
                  <a:gd name="connsiteY21" fmla="*/ 564989 h 639960"/>
                  <a:gd name="connsiteX22" fmla="*/ 909340 w 984870"/>
                  <a:gd name="connsiteY22" fmla="*/ 465460 h 639960"/>
                  <a:gd name="connsiteX23" fmla="*/ 888318 w 984870"/>
                  <a:gd name="connsiteY23" fmla="*/ 404440 h 639960"/>
                  <a:gd name="connsiteX24" fmla="*/ 798835 w 984870"/>
                  <a:gd name="connsiteY24" fmla="*/ 366303 h 639960"/>
                  <a:gd name="connsiteX25" fmla="*/ 747861 w 984870"/>
                  <a:gd name="connsiteY25" fmla="*/ 371140 h 639960"/>
                  <a:gd name="connsiteX26" fmla="*/ 758465 w 984870"/>
                  <a:gd name="connsiteY26" fmla="*/ 321097 h 639960"/>
                  <a:gd name="connsiteX27" fmla="*/ 760884 w 984870"/>
                  <a:gd name="connsiteY27" fmla="*/ 299331 h 639960"/>
                  <a:gd name="connsiteX28" fmla="*/ 661355 w 984870"/>
                  <a:gd name="connsiteY28" fmla="*/ 199802 h 639960"/>
                  <a:gd name="connsiteX29" fmla="*/ 621543 w 984870"/>
                  <a:gd name="connsiteY29" fmla="*/ 207987 h 639960"/>
                  <a:gd name="connsiteX30" fmla="*/ 587871 w 984870"/>
                  <a:gd name="connsiteY30" fmla="*/ 222312 h 639960"/>
                  <a:gd name="connsiteX31" fmla="*/ 572616 w 984870"/>
                  <a:gd name="connsiteY31" fmla="*/ 189012 h 639960"/>
                  <a:gd name="connsiteX32" fmla="*/ 396255 w 984870"/>
                  <a:gd name="connsiteY32" fmla="*/ 75158 h 639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84870" h="639960">
                    <a:moveTo>
                      <a:pt x="809997" y="639961"/>
                    </a:moveTo>
                    <a:lnTo>
                      <a:pt x="190686" y="639961"/>
                    </a:lnTo>
                    <a:cubicBezTo>
                      <a:pt x="85576" y="639961"/>
                      <a:pt x="0" y="554385"/>
                      <a:pt x="0" y="449089"/>
                    </a:cubicBezTo>
                    <a:cubicBezTo>
                      <a:pt x="0" y="419323"/>
                      <a:pt x="7069" y="389744"/>
                      <a:pt x="20464" y="363885"/>
                    </a:cubicBezTo>
                    <a:cubicBezTo>
                      <a:pt x="42044" y="319422"/>
                      <a:pt x="80739" y="285378"/>
                      <a:pt x="127248" y="269193"/>
                    </a:cubicBezTo>
                    <a:lnTo>
                      <a:pt x="127248" y="269007"/>
                    </a:lnTo>
                    <a:cubicBezTo>
                      <a:pt x="127248" y="120737"/>
                      <a:pt x="247985" y="0"/>
                      <a:pt x="396255" y="0"/>
                    </a:cubicBezTo>
                    <a:cubicBezTo>
                      <a:pt x="490017" y="0"/>
                      <a:pt x="576895" y="49299"/>
                      <a:pt x="625450" y="127992"/>
                    </a:cubicBezTo>
                    <a:cubicBezTo>
                      <a:pt x="637356" y="125574"/>
                      <a:pt x="649263" y="124271"/>
                      <a:pt x="661541" y="124271"/>
                    </a:cubicBezTo>
                    <a:cubicBezTo>
                      <a:pt x="755675" y="124271"/>
                      <a:pt x="832693" y="199058"/>
                      <a:pt x="836228" y="292261"/>
                    </a:cubicBezTo>
                    <a:cubicBezTo>
                      <a:pt x="880318" y="298772"/>
                      <a:pt x="920130" y="322027"/>
                      <a:pt x="948035" y="357932"/>
                    </a:cubicBezTo>
                    <a:cubicBezTo>
                      <a:pt x="972034" y="388627"/>
                      <a:pt x="984870" y="425648"/>
                      <a:pt x="984870" y="465088"/>
                    </a:cubicBezTo>
                    <a:cubicBezTo>
                      <a:pt x="984684" y="561454"/>
                      <a:pt x="906363" y="639961"/>
                      <a:pt x="809997" y="639961"/>
                    </a:cubicBezTo>
                    <a:close/>
                    <a:moveTo>
                      <a:pt x="396255" y="75158"/>
                    </a:moveTo>
                    <a:cubicBezTo>
                      <a:pt x="289471" y="75158"/>
                      <a:pt x="202406" y="162037"/>
                      <a:pt x="202406" y="269007"/>
                    </a:cubicBezTo>
                    <a:cubicBezTo>
                      <a:pt x="202406" y="276820"/>
                      <a:pt x="202964" y="284820"/>
                      <a:pt x="203894" y="293377"/>
                    </a:cubicBezTo>
                    <a:lnTo>
                      <a:pt x="208359" y="329654"/>
                    </a:lnTo>
                    <a:lnTo>
                      <a:pt x="172269" y="335235"/>
                    </a:lnTo>
                    <a:cubicBezTo>
                      <a:pt x="135434" y="340816"/>
                      <a:pt x="103808" y="364071"/>
                      <a:pt x="87623" y="397557"/>
                    </a:cubicBezTo>
                    <a:cubicBezTo>
                      <a:pt x="79251" y="413742"/>
                      <a:pt x="74972" y="431416"/>
                      <a:pt x="74972" y="449275"/>
                    </a:cubicBezTo>
                    <a:cubicBezTo>
                      <a:pt x="74972" y="513085"/>
                      <a:pt x="126690" y="564989"/>
                      <a:pt x="190500" y="564989"/>
                    </a:cubicBezTo>
                    <a:lnTo>
                      <a:pt x="809811" y="564989"/>
                    </a:lnTo>
                    <a:cubicBezTo>
                      <a:pt x="864691" y="564989"/>
                      <a:pt x="909340" y="520340"/>
                      <a:pt x="909340" y="465460"/>
                    </a:cubicBezTo>
                    <a:cubicBezTo>
                      <a:pt x="909340" y="443136"/>
                      <a:pt x="902084" y="422114"/>
                      <a:pt x="888318" y="404440"/>
                    </a:cubicBezTo>
                    <a:cubicBezTo>
                      <a:pt x="867110" y="376907"/>
                      <a:pt x="833251" y="362955"/>
                      <a:pt x="798835" y="366303"/>
                    </a:cubicBezTo>
                    <a:lnTo>
                      <a:pt x="747861" y="371140"/>
                    </a:lnTo>
                    <a:lnTo>
                      <a:pt x="758465" y="321097"/>
                    </a:lnTo>
                    <a:cubicBezTo>
                      <a:pt x="759954" y="313655"/>
                      <a:pt x="760884" y="306400"/>
                      <a:pt x="760884" y="299331"/>
                    </a:cubicBezTo>
                    <a:cubicBezTo>
                      <a:pt x="760884" y="244450"/>
                      <a:pt x="716235" y="199802"/>
                      <a:pt x="661355" y="199802"/>
                    </a:cubicBezTo>
                    <a:cubicBezTo>
                      <a:pt x="647960" y="199802"/>
                      <a:pt x="634566" y="202592"/>
                      <a:pt x="621543" y="207987"/>
                    </a:cubicBezTo>
                    <a:lnTo>
                      <a:pt x="587871" y="222312"/>
                    </a:lnTo>
                    <a:lnTo>
                      <a:pt x="572616" y="189012"/>
                    </a:lnTo>
                    <a:cubicBezTo>
                      <a:pt x="541362" y="119621"/>
                      <a:pt x="471971" y="75158"/>
                      <a:pt x="396255" y="75158"/>
                    </a:cubicBezTo>
                    <a:close/>
                  </a:path>
                </a:pathLst>
              </a:custGeom>
              <a:solidFill>
                <a:srgbClr val="403F3F"/>
              </a:solidFill>
              <a:ln w="1860" cap="flat">
                <a:noFill/>
                <a:prstDash val="solid"/>
                <a:miter/>
              </a:ln>
            </p:spPr>
            <p:txBody>
              <a:bodyPr rtlCol="0" anchor="ctr"/>
              <a:lstStyle/>
              <a:p>
                <a:endParaRPr lang="zh-CN" altLang="en-US"/>
              </a:p>
            </p:txBody>
          </p:sp>
        </p:grpSp>
      </p:grpSp>
      <p:grpSp>
        <p:nvGrpSpPr>
          <p:cNvPr id="43" name="组合 42"/>
          <p:cNvGrpSpPr/>
          <p:nvPr/>
        </p:nvGrpSpPr>
        <p:grpSpPr>
          <a:xfrm>
            <a:off x="10386418" y="2217420"/>
            <a:ext cx="680017" cy="680017"/>
            <a:chOff x="10386418" y="2217420"/>
            <a:chExt cx="680017" cy="680017"/>
          </a:xfrm>
        </p:grpSpPr>
        <p:sp>
          <p:nvSpPr>
            <p:cNvPr id="32" name="椭圆 31"/>
            <p:cNvSpPr/>
            <p:nvPr/>
          </p:nvSpPr>
          <p:spPr>
            <a:xfrm>
              <a:off x="10386418"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p:cNvSpPr txBox="1"/>
            <p:nvPr/>
          </p:nvSpPr>
          <p:spPr>
            <a:xfrm>
              <a:off x="10431352" y="2316618"/>
              <a:ext cx="589041" cy="481620"/>
            </a:xfrm>
            <a:prstGeom prst="rect">
              <a:avLst/>
            </a:prstGeom>
            <a:noFill/>
          </p:spPr>
          <p:txBody>
            <a:bodyPr wrap="none" rtlCol="0">
              <a:spAutoFit/>
            </a:bodyPr>
            <a:lstStyle/>
            <a:p>
              <a:pPr algn="ctr"/>
              <a:r>
                <a:rPr lang="en-US" altLang="zh-CN" sz="2800" dirty="0">
                  <a:solidFill>
                    <a:schemeClr val="accent1"/>
                  </a:solidFill>
                </a:rPr>
                <a:t>04</a:t>
              </a:r>
              <a:endParaRPr lang="zh-CN" altLang="en-US" sz="2800" dirty="0">
                <a:solidFill>
                  <a:schemeClr val="accent1"/>
                </a:solidFill>
              </a:endParaRPr>
            </a:p>
          </p:txBody>
        </p:sp>
      </p:grpSp>
      <p:grpSp>
        <p:nvGrpSpPr>
          <p:cNvPr id="36" name="组合 35"/>
          <p:cNvGrpSpPr/>
          <p:nvPr/>
        </p:nvGrpSpPr>
        <p:grpSpPr>
          <a:xfrm>
            <a:off x="3503873" y="2452271"/>
            <a:ext cx="1735095" cy="1735095"/>
            <a:chOff x="3503873" y="2452271"/>
            <a:chExt cx="1735095" cy="1735095"/>
          </a:xfrm>
        </p:grpSpPr>
        <p:sp>
          <p:nvSpPr>
            <p:cNvPr id="17" name="矩形: 圆角 16"/>
            <p:cNvSpPr/>
            <p:nvPr/>
          </p:nvSpPr>
          <p:spPr>
            <a:xfrm>
              <a:off x="3503873"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4" name="组合 83"/>
            <p:cNvGrpSpPr/>
            <p:nvPr/>
          </p:nvGrpSpPr>
          <p:grpSpPr>
            <a:xfrm>
              <a:off x="3816379" y="2816225"/>
              <a:ext cx="1163694" cy="1108075"/>
              <a:chOff x="5045104" y="-1031875"/>
              <a:chExt cx="1667184" cy="1587500"/>
            </a:xfrm>
          </p:grpSpPr>
          <p:sp>
            <p:nvSpPr>
              <p:cNvPr id="82" name="任意多边形: 形状 81"/>
              <p:cNvSpPr/>
              <p:nvPr/>
            </p:nvSpPr>
            <p:spPr>
              <a:xfrm>
                <a:off x="5045104" y="-1031875"/>
                <a:ext cx="1429015" cy="1508125"/>
              </a:xfrm>
              <a:custGeom>
                <a:avLst/>
                <a:gdLst>
                  <a:gd name="connsiteX0" fmla="*/ 714507 w 1429015"/>
                  <a:gd name="connsiteY0" fmla="*/ 476249 h 1508125"/>
                  <a:gd name="connsiteX1" fmla="*/ 714507 w 1429015"/>
                  <a:gd name="connsiteY1" fmla="*/ 317500 h 1508125"/>
                  <a:gd name="connsiteX2" fmla="*/ 1111457 w 1429015"/>
                  <a:gd name="connsiteY2" fmla="*/ 317500 h 1508125"/>
                  <a:gd name="connsiteX3" fmla="*/ 1111457 w 1429015"/>
                  <a:gd name="connsiteY3" fmla="*/ 476249 h 1508125"/>
                  <a:gd name="connsiteX4" fmla="*/ 714507 w 1429015"/>
                  <a:gd name="connsiteY4" fmla="*/ 476249 h 1508125"/>
                  <a:gd name="connsiteX5" fmla="*/ 714507 w 1429015"/>
                  <a:gd name="connsiteY5" fmla="*/ 714374 h 1508125"/>
                  <a:gd name="connsiteX6" fmla="*/ 714507 w 1429015"/>
                  <a:gd name="connsiteY6" fmla="*/ 555625 h 1508125"/>
                  <a:gd name="connsiteX7" fmla="*/ 952677 w 1429015"/>
                  <a:gd name="connsiteY7" fmla="*/ 555625 h 1508125"/>
                  <a:gd name="connsiteX8" fmla="*/ 952677 w 1429015"/>
                  <a:gd name="connsiteY8" fmla="*/ 714374 h 1508125"/>
                  <a:gd name="connsiteX9" fmla="*/ 714507 w 1429015"/>
                  <a:gd name="connsiteY9" fmla="*/ 714374 h 1508125"/>
                  <a:gd name="connsiteX10" fmla="*/ 158780 w 1429015"/>
                  <a:gd name="connsiteY10" fmla="*/ 158751 h 1508125"/>
                  <a:gd name="connsiteX11" fmla="*/ 158780 w 1429015"/>
                  <a:gd name="connsiteY11" fmla="*/ 1349376 h 1508125"/>
                  <a:gd name="connsiteX12" fmla="*/ 793898 w 1429015"/>
                  <a:gd name="connsiteY12" fmla="*/ 1349376 h 1508125"/>
                  <a:gd name="connsiteX13" fmla="*/ 793898 w 1429015"/>
                  <a:gd name="connsiteY13" fmla="*/ 1508125 h 1508125"/>
                  <a:gd name="connsiteX14" fmla="*/ 79390 w 1429015"/>
                  <a:gd name="connsiteY14" fmla="*/ 1508125 h 1508125"/>
                  <a:gd name="connsiteX15" fmla="*/ 0 w 1429015"/>
                  <a:gd name="connsiteY15" fmla="*/ 1428750 h 1508125"/>
                  <a:gd name="connsiteX16" fmla="*/ 0 w 1429015"/>
                  <a:gd name="connsiteY16" fmla="*/ 79375 h 1508125"/>
                  <a:gd name="connsiteX17" fmla="*/ 79390 w 1429015"/>
                  <a:gd name="connsiteY17" fmla="*/ 0 h 1508125"/>
                  <a:gd name="connsiteX18" fmla="*/ 1349627 w 1429015"/>
                  <a:gd name="connsiteY18" fmla="*/ 0 h 1508125"/>
                  <a:gd name="connsiteX19" fmla="*/ 1429015 w 1429015"/>
                  <a:gd name="connsiteY19" fmla="*/ 79375 h 1508125"/>
                  <a:gd name="connsiteX20" fmla="*/ 1429015 w 1429015"/>
                  <a:gd name="connsiteY20" fmla="*/ 635001 h 1508125"/>
                  <a:gd name="connsiteX21" fmla="*/ 1270236 w 1429015"/>
                  <a:gd name="connsiteY21" fmla="*/ 635001 h 1508125"/>
                  <a:gd name="connsiteX22" fmla="*/ 1270236 w 1429015"/>
                  <a:gd name="connsiteY22" fmla="*/ 158751 h 1508125"/>
                  <a:gd name="connsiteX23" fmla="*/ 158780 w 1429015"/>
                  <a:gd name="connsiteY23" fmla="*/ 158751 h 1508125"/>
                  <a:gd name="connsiteX24" fmla="*/ 372180 w 1429015"/>
                  <a:gd name="connsiteY24" fmla="*/ 397114 h 1508125"/>
                  <a:gd name="connsiteX25" fmla="*/ 456492 w 1429015"/>
                  <a:gd name="connsiteY25" fmla="*/ 277813 h 1508125"/>
                  <a:gd name="connsiteX26" fmla="*/ 540882 w 1429015"/>
                  <a:gd name="connsiteY26" fmla="*/ 397114 h 1508125"/>
                  <a:gd name="connsiteX27" fmla="*/ 674813 w 1429015"/>
                  <a:gd name="connsiteY27" fmla="*/ 444501 h 1508125"/>
                  <a:gd name="connsiteX28" fmla="*/ 592963 w 1429015"/>
                  <a:gd name="connsiteY28" fmla="*/ 565706 h 1508125"/>
                  <a:gd name="connsiteX29" fmla="*/ 591374 w 1429015"/>
                  <a:gd name="connsiteY29" fmla="*/ 714374 h 1508125"/>
                  <a:gd name="connsiteX30" fmla="*/ 456492 w 1429015"/>
                  <a:gd name="connsiteY30" fmla="*/ 669925 h 1508125"/>
                  <a:gd name="connsiteX31" fmla="*/ 321528 w 1429015"/>
                  <a:gd name="connsiteY31" fmla="*/ 714374 h 1508125"/>
                  <a:gd name="connsiteX32" fmla="*/ 320099 w 1429015"/>
                  <a:gd name="connsiteY32" fmla="*/ 565706 h 1508125"/>
                  <a:gd name="connsiteX33" fmla="*/ 238169 w 1429015"/>
                  <a:gd name="connsiteY33" fmla="*/ 444501 h 1508125"/>
                  <a:gd name="connsiteX34" fmla="*/ 372180 w 1429015"/>
                  <a:gd name="connsiteY34" fmla="*/ 397114 h 150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9015" h="1508125">
                    <a:moveTo>
                      <a:pt x="714507" y="476249"/>
                    </a:moveTo>
                    <a:lnTo>
                      <a:pt x="714507" y="317500"/>
                    </a:lnTo>
                    <a:lnTo>
                      <a:pt x="1111457" y="317500"/>
                    </a:lnTo>
                    <a:lnTo>
                      <a:pt x="1111457" y="476249"/>
                    </a:lnTo>
                    <a:lnTo>
                      <a:pt x="714507" y="476249"/>
                    </a:lnTo>
                    <a:close/>
                    <a:moveTo>
                      <a:pt x="714507" y="714374"/>
                    </a:moveTo>
                    <a:lnTo>
                      <a:pt x="714507" y="555625"/>
                    </a:lnTo>
                    <a:lnTo>
                      <a:pt x="952677" y="555625"/>
                    </a:lnTo>
                    <a:lnTo>
                      <a:pt x="952677" y="714374"/>
                    </a:lnTo>
                    <a:lnTo>
                      <a:pt x="714507" y="714374"/>
                    </a:lnTo>
                    <a:close/>
                    <a:moveTo>
                      <a:pt x="158780" y="158751"/>
                    </a:moveTo>
                    <a:lnTo>
                      <a:pt x="158780" y="1349376"/>
                    </a:lnTo>
                    <a:lnTo>
                      <a:pt x="793898" y="1349376"/>
                    </a:lnTo>
                    <a:lnTo>
                      <a:pt x="793898" y="1508125"/>
                    </a:lnTo>
                    <a:lnTo>
                      <a:pt x="79390" y="1508125"/>
                    </a:lnTo>
                    <a:cubicBezTo>
                      <a:pt x="35544" y="1508125"/>
                      <a:pt x="0" y="1472587"/>
                      <a:pt x="0" y="1428750"/>
                    </a:cubicBezTo>
                    <a:lnTo>
                      <a:pt x="0" y="79375"/>
                    </a:lnTo>
                    <a:cubicBezTo>
                      <a:pt x="0" y="35538"/>
                      <a:pt x="35544" y="0"/>
                      <a:pt x="79390" y="0"/>
                    </a:cubicBezTo>
                    <a:lnTo>
                      <a:pt x="1349627" y="0"/>
                    </a:lnTo>
                    <a:cubicBezTo>
                      <a:pt x="1393472" y="0"/>
                      <a:pt x="1429015" y="35538"/>
                      <a:pt x="1429015" y="79375"/>
                    </a:cubicBezTo>
                    <a:lnTo>
                      <a:pt x="1429015" y="635001"/>
                    </a:lnTo>
                    <a:lnTo>
                      <a:pt x="1270236" y="635001"/>
                    </a:lnTo>
                    <a:lnTo>
                      <a:pt x="1270236" y="158751"/>
                    </a:lnTo>
                    <a:lnTo>
                      <a:pt x="158780" y="158751"/>
                    </a:lnTo>
                    <a:close/>
                    <a:moveTo>
                      <a:pt x="372180" y="397114"/>
                    </a:moveTo>
                    <a:lnTo>
                      <a:pt x="456492" y="277813"/>
                    </a:lnTo>
                    <a:lnTo>
                      <a:pt x="540882" y="397114"/>
                    </a:lnTo>
                    <a:lnTo>
                      <a:pt x="674813" y="444501"/>
                    </a:lnTo>
                    <a:lnTo>
                      <a:pt x="592963" y="565706"/>
                    </a:lnTo>
                    <a:lnTo>
                      <a:pt x="591374" y="714374"/>
                    </a:lnTo>
                    <a:lnTo>
                      <a:pt x="456492" y="669925"/>
                    </a:lnTo>
                    <a:lnTo>
                      <a:pt x="321528" y="714374"/>
                    </a:lnTo>
                    <a:lnTo>
                      <a:pt x="320099" y="565706"/>
                    </a:lnTo>
                    <a:lnTo>
                      <a:pt x="238169" y="444501"/>
                    </a:lnTo>
                    <a:lnTo>
                      <a:pt x="372180" y="397114"/>
                    </a:lnTo>
                    <a:close/>
                  </a:path>
                </a:pathLst>
              </a:custGeom>
              <a:solidFill>
                <a:schemeClr val="bg1"/>
              </a:solidFill>
              <a:ln w="1861" cap="flat">
                <a:noFill/>
                <a:prstDash val="solid"/>
                <a:miter/>
              </a:ln>
            </p:spPr>
            <p:txBody>
              <a:bodyPr rtlCol="0" anchor="ctr"/>
              <a:lstStyle/>
              <a:p>
                <a:endParaRPr lang="zh-CN" altLang="en-US"/>
              </a:p>
            </p:txBody>
          </p:sp>
          <p:sp>
            <p:nvSpPr>
              <p:cNvPr id="83" name="任意多边形: 形状 82"/>
              <p:cNvSpPr/>
              <p:nvPr/>
            </p:nvSpPr>
            <p:spPr>
              <a:xfrm>
                <a:off x="5997781" y="-317504"/>
                <a:ext cx="714507" cy="873129"/>
              </a:xfrm>
              <a:custGeom>
                <a:avLst/>
                <a:gdLst>
                  <a:gd name="connsiteX0" fmla="*/ 555729 w 714507"/>
                  <a:gd name="connsiteY0" fmla="*/ 714379 h 873129"/>
                  <a:gd name="connsiteX1" fmla="*/ 476339 w 714507"/>
                  <a:gd name="connsiteY1" fmla="*/ 714379 h 873129"/>
                  <a:gd name="connsiteX2" fmla="*/ 476339 w 714507"/>
                  <a:gd name="connsiteY2" fmla="*/ 393466 h 873129"/>
                  <a:gd name="connsiteX3" fmla="*/ 555729 w 714507"/>
                  <a:gd name="connsiteY3" fmla="*/ 431170 h 873129"/>
                  <a:gd name="connsiteX4" fmla="*/ 555729 w 714507"/>
                  <a:gd name="connsiteY4" fmla="*/ 714379 h 873129"/>
                  <a:gd name="connsiteX5" fmla="*/ 158781 w 714507"/>
                  <a:gd name="connsiteY5" fmla="*/ 217492 h 873129"/>
                  <a:gd name="connsiteX6" fmla="*/ 317560 w 714507"/>
                  <a:gd name="connsiteY6" fmla="*/ 179788 h 873129"/>
                  <a:gd name="connsiteX7" fmla="*/ 317560 w 714507"/>
                  <a:gd name="connsiteY7" fmla="*/ 714379 h 873129"/>
                  <a:gd name="connsiteX8" fmla="*/ 158781 w 714507"/>
                  <a:gd name="connsiteY8" fmla="*/ 714379 h 873129"/>
                  <a:gd name="connsiteX9" fmla="*/ 158781 w 714507"/>
                  <a:gd name="connsiteY9" fmla="*/ 217492 h 873129"/>
                  <a:gd name="connsiteX10" fmla="*/ 476339 w 714507"/>
                  <a:gd name="connsiteY10" fmla="*/ 217650 h 873129"/>
                  <a:gd name="connsiteX11" fmla="*/ 476339 w 714507"/>
                  <a:gd name="connsiteY11" fmla="*/ 79379 h 873129"/>
                  <a:gd name="connsiteX12" fmla="*/ 396954 w 714507"/>
                  <a:gd name="connsiteY12" fmla="*/ 0 h 873129"/>
                  <a:gd name="connsiteX13" fmla="*/ 378611 w 714507"/>
                  <a:gd name="connsiteY13" fmla="*/ 2147 h 873129"/>
                  <a:gd name="connsiteX14" fmla="*/ 61051 w 714507"/>
                  <a:gd name="connsiteY14" fmla="*/ 77554 h 873129"/>
                  <a:gd name="connsiteX15" fmla="*/ 0 w 714507"/>
                  <a:gd name="connsiteY15" fmla="*/ 154785 h 873129"/>
                  <a:gd name="connsiteX16" fmla="*/ 0 w 714507"/>
                  <a:gd name="connsiteY16" fmla="*/ 793754 h 873129"/>
                  <a:gd name="connsiteX17" fmla="*/ 79390 w 714507"/>
                  <a:gd name="connsiteY17" fmla="*/ 873130 h 873129"/>
                  <a:gd name="connsiteX18" fmla="*/ 635119 w 714507"/>
                  <a:gd name="connsiteY18" fmla="*/ 873130 h 873129"/>
                  <a:gd name="connsiteX19" fmla="*/ 714508 w 714507"/>
                  <a:gd name="connsiteY19" fmla="*/ 793754 h 873129"/>
                  <a:gd name="connsiteX20" fmla="*/ 714508 w 714507"/>
                  <a:gd name="connsiteY20" fmla="*/ 381004 h 873129"/>
                  <a:gd name="connsiteX21" fmla="*/ 669178 w 714507"/>
                  <a:gd name="connsiteY21" fmla="*/ 309250 h 873129"/>
                  <a:gd name="connsiteX22" fmla="*/ 476339 w 714507"/>
                  <a:gd name="connsiteY22" fmla="*/ 217650 h 87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14507" h="873129">
                    <a:moveTo>
                      <a:pt x="555729" y="714379"/>
                    </a:moveTo>
                    <a:lnTo>
                      <a:pt x="476339" y="714379"/>
                    </a:lnTo>
                    <a:lnTo>
                      <a:pt x="476339" y="393466"/>
                    </a:lnTo>
                    <a:lnTo>
                      <a:pt x="555729" y="431170"/>
                    </a:lnTo>
                    <a:lnTo>
                      <a:pt x="555729" y="714379"/>
                    </a:lnTo>
                    <a:close/>
                    <a:moveTo>
                      <a:pt x="158781" y="217492"/>
                    </a:moveTo>
                    <a:lnTo>
                      <a:pt x="317560" y="179788"/>
                    </a:lnTo>
                    <a:lnTo>
                      <a:pt x="317560" y="714379"/>
                    </a:lnTo>
                    <a:lnTo>
                      <a:pt x="158781" y="714379"/>
                    </a:lnTo>
                    <a:lnTo>
                      <a:pt x="158781" y="217492"/>
                    </a:lnTo>
                    <a:close/>
                    <a:moveTo>
                      <a:pt x="476339" y="217650"/>
                    </a:moveTo>
                    <a:lnTo>
                      <a:pt x="476339" y="79379"/>
                    </a:lnTo>
                    <a:cubicBezTo>
                      <a:pt x="476340" y="35542"/>
                      <a:pt x="440799" y="2"/>
                      <a:pt x="396954" y="0"/>
                    </a:cubicBezTo>
                    <a:cubicBezTo>
                      <a:pt x="390776" y="0"/>
                      <a:pt x="384621" y="720"/>
                      <a:pt x="378611" y="2147"/>
                    </a:cubicBezTo>
                    <a:lnTo>
                      <a:pt x="61051" y="77554"/>
                    </a:lnTo>
                    <a:cubicBezTo>
                      <a:pt x="25326" y="86047"/>
                      <a:pt x="0" y="118036"/>
                      <a:pt x="0" y="154785"/>
                    </a:cubicBezTo>
                    <a:lnTo>
                      <a:pt x="0" y="793754"/>
                    </a:lnTo>
                    <a:cubicBezTo>
                      <a:pt x="0" y="837592"/>
                      <a:pt x="35545" y="873130"/>
                      <a:pt x="79390" y="873130"/>
                    </a:cubicBezTo>
                    <a:lnTo>
                      <a:pt x="635119" y="873130"/>
                    </a:lnTo>
                    <a:cubicBezTo>
                      <a:pt x="678965" y="873130"/>
                      <a:pt x="714508" y="837592"/>
                      <a:pt x="714508" y="793754"/>
                    </a:cubicBezTo>
                    <a:lnTo>
                      <a:pt x="714508" y="381004"/>
                    </a:lnTo>
                    <a:cubicBezTo>
                      <a:pt x="714530" y="350340"/>
                      <a:pt x="696882" y="322404"/>
                      <a:pt x="669178" y="309250"/>
                    </a:cubicBezTo>
                    <a:lnTo>
                      <a:pt x="476339" y="217650"/>
                    </a:lnTo>
                    <a:close/>
                  </a:path>
                </a:pathLst>
              </a:custGeom>
              <a:solidFill>
                <a:srgbClr val="0FCE9A"/>
              </a:solidFill>
              <a:ln w="1861" cap="flat">
                <a:noFill/>
                <a:prstDash val="solid"/>
                <a:miter/>
              </a:ln>
            </p:spPr>
            <p:txBody>
              <a:bodyPr rtlCol="0" anchor="ctr"/>
              <a:lstStyle/>
              <a:p>
                <a:endParaRPr lang="zh-CN" altLang="en-US"/>
              </a:p>
            </p:txBody>
          </p:sp>
        </p:grpSp>
      </p:grpSp>
      <p:grpSp>
        <p:nvGrpSpPr>
          <p:cNvPr id="37" name="组合 36"/>
          <p:cNvGrpSpPr/>
          <p:nvPr/>
        </p:nvGrpSpPr>
        <p:grpSpPr>
          <a:xfrm>
            <a:off x="6358894" y="2452271"/>
            <a:ext cx="1735095" cy="1735095"/>
            <a:chOff x="6358894" y="2452271"/>
            <a:chExt cx="1735095" cy="1735095"/>
          </a:xfrm>
        </p:grpSpPr>
        <p:sp>
          <p:nvSpPr>
            <p:cNvPr id="24" name="矩形: 圆角 23"/>
            <p:cNvSpPr/>
            <p:nvPr/>
          </p:nvSpPr>
          <p:spPr>
            <a:xfrm>
              <a:off x="6358894"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95" name="组合 94"/>
            <p:cNvGrpSpPr/>
            <p:nvPr/>
          </p:nvGrpSpPr>
          <p:grpSpPr>
            <a:xfrm>
              <a:off x="6694641" y="2613025"/>
              <a:ext cx="1119054" cy="1425356"/>
              <a:chOff x="5310340" y="2476500"/>
              <a:chExt cx="1495453" cy="1904781"/>
            </a:xfrm>
          </p:grpSpPr>
          <p:sp>
            <p:nvSpPr>
              <p:cNvPr id="88" name="任意多边形: 形状 87"/>
              <p:cNvSpPr/>
              <p:nvPr/>
            </p:nvSpPr>
            <p:spPr>
              <a:xfrm>
                <a:off x="5310340" y="2561129"/>
                <a:ext cx="1314454" cy="1765687"/>
              </a:xfrm>
              <a:custGeom>
                <a:avLst/>
                <a:gdLst>
                  <a:gd name="connsiteX0" fmla="*/ 1314455 w 1314454"/>
                  <a:gd name="connsiteY0" fmla="*/ 1625629 h 1765687"/>
                  <a:gd name="connsiteX1" fmla="*/ 1174396 w 1314454"/>
                  <a:gd name="connsiteY1" fmla="*/ 1765687 h 1765687"/>
                  <a:gd name="connsiteX2" fmla="*/ 140058 w 1314454"/>
                  <a:gd name="connsiteY2" fmla="*/ 1765687 h 1765687"/>
                  <a:gd name="connsiteX3" fmla="*/ 0 w 1314454"/>
                  <a:gd name="connsiteY3" fmla="*/ 1625629 h 1765687"/>
                  <a:gd name="connsiteX4" fmla="*/ 0 w 1314454"/>
                  <a:gd name="connsiteY4" fmla="*/ 140056 h 1765687"/>
                  <a:gd name="connsiteX5" fmla="*/ 140058 w 1314454"/>
                  <a:gd name="connsiteY5" fmla="*/ 0 h 1765687"/>
                  <a:gd name="connsiteX6" fmla="*/ 1174396 w 1314454"/>
                  <a:gd name="connsiteY6" fmla="*/ 0 h 1765687"/>
                  <a:gd name="connsiteX7" fmla="*/ 1314455 w 1314454"/>
                  <a:gd name="connsiteY7" fmla="*/ 140056 h 1765687"/>
                  <a:gd name="connsiteX8" fmla="*/ 1314455 w 1314454"/>
                  <a:gd name="connsiteY8" fmla="*/ 1625629 h 176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4" h="1765687">
                    <a:moveTo>
                      <a:pt x="1314455" y="1625629"/>
                    </a:moveTo>
                    <a:cubicBezTo>
                      <a:pt x="1314455" y="1703005"/>
                      <a:pt x="1251772" y="1765687"/>
                      <a:pt x="1174396" y="1765687"/>
                    </a:cubicBezTo>
                    <a:lnTo>
                      <a:pt x="140058" y="1765687"/>
                    </a:lnTo>
                    <a:cubicBezTo>
                      <a:pt x="62682" y="1765687"/>
                      <a:pt x="0" y="1703005"/>
                      <a:pt x="0" y="1625629"/>
                    </a:cubicBezTo>
                    <a:lnTo>
                      <a:pt x="0" y="140056"/>
                    </a:lnTo>
                    <a:cubicBezTo>
                      <a:pt x="0" y="62682"/>
                      <a:pt x="62682" y="0"/>
                      <a:pt x="140058" y="0"/>
                    </a:cubicBezTo>
                    <a:lnTo>
                      <a:pt x="1174396" y="0"/>
                    </a:lnTo>
                    <a:cubicBezTo>
                      <a:pt x="1251772" y="0"/>
                      <a:pt x="1314455" y="62682"/>
                      <a:pt x="1314455" y="140056"/>
                    </a:cubicBezTo>
                    <a:lnTo>
                      <a:pt x="1314455" y="1625629"/>
                    </a:lnTo>
                    <a:close/>
                  </a:path>
                </a:pathLst>
              </a:custGeom>
              <a:solidFill>
                <a:srgbClr val="FF7142"/>
              </a:solidFill>
              <a:ln w="1860" cap="flat">
                <a:noFill/>
                <a:prstDash val="solid"/>
                <a:miter/>
              </a:ln>
            </p:spPr>
            <p:txBody>
              <a:bodyPr rtlCol="0" anchor="ctr"/>
              <a:lstStyle/>
              <a:p>
                <a:endParaRPr lang="zh-CN" altLang="en-US"/>
              </a:p>
            </p:txBody>
          </p:sp>
          <p:sp>
            <p:nvSpPr>
              <p:cNvPr id="89" name="任意多边形: 形状 88"/>
              <p:cNvSpPr/>
              <p:nvPr/>
            </p:nvSpPr>
            <p:spPr>
              <a:xfrm>
                <a:off x="5463417" y="2641481"/>
                <a:ext cx="1069307" cy="1537651"/>
              </a:xfrm>
              <a:custGeom>
                <a:avLst/>
                <a:gdLst>
                  <a:gd name="connsiteX0" fmla="*/ 0 w 1069307"/>
                  <a:gd name="connsiteY0" fmla="*/ 0 h 1537651"/>
                  <a:gd name="connsiteX1" fmla="*/ 1069308 w 1069307"/>
                  <a:gd name="connsiteY1" fmla="*/ 0 h 1537651"/>
                  <a:gd name="connsiteX2" fmla="*/ 1069308 w 1069307"/>
                  <a:gd name="connsiteY2" fmla="*/ 1537652 h 1537651"/>
                  <a:gd name="connsiteX3" fmla="*/ 0 w 1069307"/>
                  <a:gd name="connsiteY3" fmla="*/ 1537652 h 1537651"/>
                </a:gdLst>
                <a:ahLst/>
                <a:cxnLst>
                  <a:cxn ang="0">
                    <a:pos x="connsiteX0" y="connsiteY0"/>
                  </a:cxn>
                  <a:cxn ang="0">
                    <a:pos x="connsiteX1" y="connsiteY1"/>
                  </a:cxn>
                  <a:cxn ang="0">
                    <a:pos x="connsiteX2" y="connsiteY2"/>
                  </a:cxn>
                  <a:cxn ang="0">
                    <a:pos x="connsiteX3" y="connsiteY3"/>
                  </a:cxn>
                </a:cxnLst>
                <a:rect l="l" t="t" r="r" b="b"/>
                <a:pathLst>
                  <a:path w="1069307" h="1537651">
                    <a:moveTo>
                      <a:pt x="0" y="0"/>
                    </a:moveTo>
                    <a:lnTo>
                      <a:pt x="1069308" y="0"/>
                    </a:lnTo>
                    <a:lnTo>
                      <a:pt x="1069308" y="1537652"/>
                    </a:lnTo>
                    <a:lnTo>
                      <a:pt x="0" y="1537652"/>
                    </a:lnTo>
                    <a:close/>
                  </a:path>
                </a:pathLst>
              </a:custGeom>
              <a:solidFill>
                <a:srgbClr val="FFFFFF"/>
              </a:solidFill>
              <a:ln w="1860" cap="flat">
                <a:noFill/>
                <a:prstDash val="solid"/>
                <a:miter/>
              </a:ln>
            </p:spPr>
            <p:txBody>
              <a:bodyPr rtlCol="0" anchor="ctr"/>
              <a:lstStyle/>
              <a:p>
                <a:endParaRPr lang="zh-CN" altLang="en-US"/>
              </a:p>
            </p:txBody>
          </p:sp>
          <p:sp>
            <p:nvSpPr>
              <p:cNvPr id="90" name="任意多边形: 形状 89"/>
              <p:cNvSpPr/>
              <p:nvPr/>
            </p:nvSpPr>
            <p:spPr>
              <a:xfrm>
                <a:off x="5741857" y="2476500"/>
                <a:ext cx="470764" cy="196041"/>
              </a:xfrm>
              <a:custGeom>
                <a:avLst/>
                <a:gdLst>
                  <a:gd name="connsiteX0" fmla="*/ 372742 w 470764"/>
                  <a:gd name="connsiteY0" fmla="*/ 0 h 196041"/>
                  <a:gd name="connsiteX1" fmla="*/ 98022 w 470764"/>
                  <a:gd name="connsiteY1" fmla="*/ 0 h 196041"/>
                  <a:gd name="connsiteX2" fmla="*/ 0 w 470764"/>
                  <a:gd name="connsiteY2" fmla="*/ 98021 h 196041"/>
                  <a:gd name="connsiteX3" fmla="*/ 98022 w 470764"/>
                  <a:gd name="connsiteY3" fmla="*/ 196042 h 196041"/>
                  <a:gd name="connsiteX4" fmla="*/ 372742 w 470764"/>
                  <a:gd name="connsiteY4" fmla="*/ 196042 h 196041"/>
                  <a:gd name="connsiteX5" fmla="*/ 470764 w 470764"/>
                  <a:gd name="connsiteY5" fmla="*/ 98021 h 196041"/>
                  <a:gd name="connsiteX6" fmla="*/ 372742 w 470764"/>
                  <a:gd name="connsiteY6" fmla="*/ 0 h 196041"/>
                  <a:gd name="connsiteX7" fmla="*/ 242729 w 470764"/>
                  <a:gd name="connsiteY7" fmla="*/ 108065 h 196041"/>
                  <a:gd name="connsiteX8" fmla="*/ 197344 w 470764"/>
                  <a:gd name="connsiteY8" fmla="*/ 62682 h 196041"/>
                  <a:gd name="connsiteX9" fmla="*/ 242729 w 470764"/>
                  <a:gd name="connsiteY9" fmla="*/ 17298 h 196041"/>
                  <a:gd name="connsiteX10" fmla="*/ 288113 w 470764"/>
                  <a:gd name="connsiteY10" fmla="*/ 62682 h 196041"/>
                  <a:gd name="connsiteX11" fmla="*/ 242729 w 470764"/>
                  <a:gd name="connsiteY11" fmla="*/ 108065 h 19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64" h="196041">
                    <a:moveTo>
                      <a:pt x="372742" y="0"/>
                    </a:moveTo>
                    <a:lnTo>
                      <a:pt x="98022" y="0"/>
                    </a:lnTo>
                    <a:cubicBezTo>
                      <a:pt x="43897" y="0"/>
                      <a:pt x="0" y="43896"/>
                      <a:pt x="0" y="98021"/>
                    </a:cubicBezTo>
                    <a:cubicBezTo>
                      <a:pt x="0" y="152147"/>
                      <a:pt x="43897" y="196042"/>
                      <a:pt x="98022" y="196042"/>
                    </a:cubicBezTo>
                    <a:lnTo>
                      <a:pt x="372742" y="196042"/>
                    </a:lnTo>
                    <a:cubicBezTo>
                      <a:pt x="426867" y="196042"/>
                      <a:pt x="470764" y="152147"/>
                      <a:pt x="470764" y="98021"/>
                    </a:cubicBezTo>
                    <a:cubicBezTo>
                      <a:pt x="470950" y="43896"/>
                      <a:pt x="426867" y="0"/>
                      <a:pt x="372742" y="0"/>
                    </a:cubicBezTo>
                    <a:close/>
                    <a:moveTo>
                      <a:pt x="242729" y="108065"/>
                    </a:moveTo>
                    <a:cubicBezTo>
                      <a:pt x="217618" y="108065"/>
                      <a:pt x="197344" y="87791"/>
                      <a:pt x="197344" y="62682"/>
                    </a:cubicBezTo>
                    <a:cubicBezTo>
                      <a:pt x="197344" y="37572"/>
                      <a:pt x="217618" y="17298"/>
                      <a:pt x="242729" y="17298"/>
                    </a:cubicBezTo>
                    <a:cubicBezTo>
                      <a:pt x="267839" y="17298"/>
                      <a:pt x="288113" y="37572"/>
                      <a:pt x="288113" y="62682"/>
                    </a:cubicBezTo>
                    <a:cubicBezTo>
                      <a:pt x="288113" y="87791"/>
                      <a:pt x="267653" y="108065"/>
                      <a:pt x="242729" y="108065"/>
                    </a:cubicBezTo>
                    <a:close/>
                  </a:path>
                </a:pathLst>
              </a:custGeom>
              <a:solidFill>
                <a:srgbClr val="6B6566"/>
              </a:solidFill>
              <a:ln w="1860" cap="flat">
                <a:noFill/>
                <a:prstDash val="solid"/>
                <a:miter/>
              </a:ln>
            </p:spPr>
            <p:txBody>
              <a:bodyPr rtlCol="0" anchor="ctr"/>
              <a:lstStyle/>
              <a:p>
                <a:endParaRPr lang="zh-CN" altLang="en-US"/>
              </a:p>
            </p:txBody>
          </p:sp>
          <p:sp>
            <p:nvSpPr>
              <p:cNvPr id="91" name="任意多边形: 形状 90"/>
              <p:cNvSpPr/>
              <p:nvPr/>
            </p:nvSpPr>
            <p:spPr>
              <a:xfrm>
                <a:off x="5584875" y="2600375"/>
                <a:ext cx="784727" cy="1353513"/>
              </a:xfrm>
              <a:custGeom>
                <a:avLst/>
                <a:gdLst>
                  <a:gd name="connsiteX0" fmla="*/ 451232 w 784727"/>
                  <a:gd name="connsiteY0" fmla="*/ 353026 h 1353513"/>
                  <a:gd name="connsiteX1" fmla="*/ 784728 w 784727"/>
                  <a:gd name="connsiteY1" fmla="*/ 353026 h 1353513"/>
                  <a:gd name="connsiteX2" fmla="*/ 784728 w 784727"/>
                  <a:gd name="connsiteY2" fmla="*/ 372556 h 1353513"/>
                  <a:gd name="connsiteX3" fmla="*/ 451232 w 784727"/>
                  <a:gd name="connsiteY3" fmla="*/ 372556 h 1353513"/>
                  <a:gd name="connsiteX4" fmla="*/ 235474 w 784727"/>
                  <a:gd name="connsiteY4" fmla="*/ 1333984 h 1353513"/>
                  <a:gd name="connsiteX5" fmla="*/ 529724 w 784727"/>
                  <a:gd name="connsiteY5" fmla="*/ 1333984 h 1353513"/>
                  <a:gd name="connsiteX6" fmla="*/ 529724 w 784727"/>
                  <a:gd name="connsiteY6" fmla="*/ 1353514 h 1353513"/>
                  <a:gd name="connsiteX7" fmla="*/ 235474 w 784727"/>
                  <a:gd name="connsiteY7" fmla="*/ 1353514 h 1353513"/>
                  <a:gd name="connsiteX8" fmla="*/ 0 w 784727"/>
                  <a:gd name="connsiteY8" fmla="*/ 549254 h 1353513"/>
                  <a:gd name="connsiteX9" fmla="*/ 784728 w 784727"/>
                  <a:gd name="connsiteY9" fmla="*/ 549254 h 1353513"/>
                  <a:gd name="connsiteX10" fmla="*/ 784728 w 784727"/>
                  <a:gd name="connsiteY10" fmla="*/ 568784 h 1353513"/>
                  <a:gd name="connsiteX11" fmla="*/ 0 w 784727"/>
                  <a:gd name="connsiteY11" fmla="*/ 568784 h 1353513"/>
                  <a:gd name="connsiteX12" fmla="*/ 0 w 784727"/>
                  <a:gd name="connsiteY12" fmla="*/ 647462 h 1353513"/>
                  <a:gd name="connsiteX13" fmla="*/ 784728 w 784727"/>
                  <a:gd name="connsiteY13" fmla="*/ 647462 h 1353513"/>
                  <a:gd name="connsiteX14" fmla="*/ 784728 w 784727"/>
                  <a:gd name="connsiteY14" fmla="*/ 666992 h 1353513"/>
                  <a:gd name="connsiteX15" fmla="*/ 0 w 784727"/>
                  <a:gd name="connsiteY15" fmla="*/ 666992 h 1353513"/>
                  <a:gd name="connsiteX16" fmla="*/ 0 w 784727"/>
                  <a:gd name="connsiteY16" fmla="*/ 745484 h 1353513"/>
                  <a:gd name="connsiteX17" fmla="*/ 784728 w 784727"/>
                  <a:gd name="connsiteY17" fmla="*/ 745484 h 1353513"/>
                  <a:gd name="connsiteX18" fmla="*/ 784728 w 784727"/>
                  <a:gd name="connsiteY18" fmla="*/ 765014 h 1353513"/>
                  <a:gd name="connsiteX19" fmla="*/ 0 w 784727"/>
                  <a:gd name="connsiteY19" fmla="*/ 765014 h 1353513"/>
                  <a:gd name="connsiteX20" fmla="*/ 0 w 784727"/>
                  <a:gd name="connsiteY20" fmla="*/ 843504 h 1353513"/>
                  <a:gd name="connsiteX21" fmla="*/ 784728 w 784727"/>
                  <a:gd name="connsiteY21" fmla="*/ 843504 h 1353513"/>
                  <a:gd name="connsiteX22" fmla="*/ 784728 w 784727"/>
                  <a:gd name="connsiteY22" fmla="*/ 863034 h 1353513"/>
                  <a:gd name="connsiteX23" fmla="*/ 0 w 784727"/>
                  <a:gd name="connsiteY23" fmla="*/ 863034 h 1353513"/>
                  <a:gd name="connsiteX24" fmla="*/ 0 w 784727"/>
                  <a:gd name="connsiteY24" fmla="*/ 961242 h 1353513"/>
                  <a:gd name="connsiteX25" fmla="*/ 784728 w 784727"/>
                  <a:gd name="connsiteY25" fmla="*/ 961242 h 1353513"/>
                  <a:gd name="connsiteX26" fmla="*/ 784728 w 784727"/>
                  <a:gd name="connsiteY26" fmla="*/ 980772 h 1353513"/>
                  <a:gd name="connsiteX27" fmla="*/ 0 w 784727"/>
                  <a:gd name="connsiteY27" fmla="*/ 980772 h 1353513"/>
                  <a:gd name="connsiteX28" fmla="*/ 0 w 784727"/>
                  <a:gd name="connsiteY28" fmla="*/ 1059450 h 1353513"/>
                  <a:gd name="connsiteX29" fmla="*/ 784728 w 784727"/>
                  <a:gd name="connsiteY29" fmla="*/ 1059450 h 1353513"/>
                  <a:gd name="connsiteX30" fmla="*/ 784728 w 784727"/>
                  <a:gd name="connsiteY30" fmla="*/ 1078980 h 1353513"/>
                  <a:gd name="connsiteX31" fmla="*/ 0 w 784727"/>
                  <a:gd name="connsiteY31" fmla="*/ 1078980 h 1353513"/>
                  <a:gd name="connsiteX32" fmla="*/ 0 w 784727"/>
                  <a:gd name="connsiteY32" fmla="*/ 1157472 h 1353513"/>
                  <a:gd name="connsiteX33" fmla="*/ 784728 w 784727"/>
                  <a:gd name="connsiteY33" fmla="*/ 1157472 h 1353513"/>
                  <a:gd name="connsiteX34" fmla="*/ 784728 w 784727"/>
                  <a:gd name="connsiteY34" fmla="*/ 1177000 h 1353513"/>
                  <a:gd name="connsiteX35" fmla="*/ 0 w 784727"/>
                  <a:gd name="connsiteY35" fmla="*/ 1177000 h 1353513"/>
                  <a:gd name="connsiteX36" fmla="*/ 31619 w 784727"/>
                  <a:gd name="connsiteY36" fmla="*/ 90953 h 1353513"/>
                  <a:gd name="connsiteX37" fmla="*/ 180047 w 784727"/>
                  <a:gd name="connsiteY37" fmla="*/ 0 h 1353513"/>
                  <a:gd name="connsiteX38" fmla="*/ 595753 w 784727"/>
                  <a:gd name="connsiteY38" fmla="*/ 0 h 1353513"/>
                  <a:gd name="connsiteX39" fmla="*/ 744182 w 784727"/>
                  <a:gd name="connsiteY39" fmla="*/ 95603 h 135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4727" h="1353513">
                    <a:moveTo>
                      <a:pt x="451232" y="353026"/>
                    </a:moveTo>
                    <a:lnTo>
                      <a:pt x="784728" y="353026"/>
                    </a:lnTo>
                    <a:lnTo>
                      <a:pt x="784728" y="372556"/>
                    </a:lnTo>
                    <a:lnTo>
                      <a:pt x="451232" y="372556"/>
                    </a:lnTo>
                    <a:close/>
                    <a:moveTo>
                      <a:pt x="235474" y="1333984"/>
                    </a:moveTo>
                    <a:lnTo>
                      <a:pt x="529724" y="1333984"/>
                    </a:lnTo>
                    <a:lnTo>
                      <a:pt x="529724" y="1353514"/>
                    </a:lnTo>
                    <a:lnTo>
                      <a:pt x="235474" y="1353514"/>
                    </a:lnTo>
                    <a:close/>
                    <a:moveTo>
                      <a:pt x="0" y="549254"/>
                    </a:moveTo>
                    <a:lnTo>
                      <a:pt x="784728" y="549254"/>
                    </a:lnTo>
                    <a:lnTo>
                      <a:pt x="784728" y="568784"/>
                    </a:lnTo>
                    <a:lnTo>
                      <a:pt x="0" y="568784"/>
                    </a:lnTo>
                    <a:close/>
                    <a:moveTo>
                      <a:pt x="0" y="647462"/>
                    </a:moveTo>
                    <a:lnTo>
                      <a:pt x="784728" y="647462"/>
                    </a:lnTo>
                    <a:lnTo>
                      <a:pt x="784728" y="666992"/>
                    </a:lnTo>
                    <a:lnTo>
                      <a:pt x="0" y="666992"/>
                    </a:lnTo>
                    <a:close/>
                    <a:moveTo>
                      <a:pt x="0" y="745484"/>
                    </a:moveTo>
                    <a:lnTo>
                      <a:pt x="784728" y="745484"/>
                    </a:lnTo>
                    <a:lnTo>
                      <a:pt x="784728" y="765014"/>
                    </a:lnTo>
                    <a:lnTo>
                      <a:pt x="0" y="765014"/>
                    </a:lnTo>
                    <a:close/>
                    <a:moveTo>
                      <a:pt x="0" y="843504"/>
                    </a:moveTo>
                    <a:lnTo>
                      <a:pt x="784728" y="843504"/>
                    </a:lnTo>
                    <a:lnTo>
                      <a:pt x="784728" y="863034"/>
                    </a:lnTo>
                    <a:lnTo>
                      <a:pt x="0" y="863034"/>
                    </a:lnTo>
                    <a:close/>
                    <a:moveTo>
                      <a:pt x="0" y="961242"/>
                    </a:moveTo>
                    <a:lnTo>
                      <a:pt x="784728" y="961242"/>
                    </a:lnTo>
                    <a:lnTo>
                      <a:pt x="784728" y="980772"/>
                    </a:lnTo>
                    <a:lnTo>
                      <a:pt x="0" y="980772"/>
                    </a:lnTo>
                    <a:close/>
                    <a:moveTo>
                      <a:pt x="0" y="1059450"/>
                    </a:moveTo>
                    <a:lnTo>
                      <a:pt x="784728" y="1059450"/>
                    </a:lnTo>
                    <a:lnTo>
                      <a:pt x="784728" y="1078980"/>
                    </a:lnTo>
                    <a:lnTo>
                      <a:pt x="0" y="1078980"/>
                    </a:lnTo>
                    <a:close/>
                    <a:moveTo>
                      <a:pt x="0" y="1157472"/>
                    </a:moveTo>
                    <a:lnTo>
                      <a:pt x="784728" y="1157472"/>
                    </a:lnTo>
                    <a:lnTo>
                      <a:pt x="784728" y="1177000"/>
                    </a:lnTo>
                    <a:lnTo>
                      <a:pt x="0" y="1177000"/>
                    </a:lnTo>
                    <a:close/>
                    <a:moveTo>
                      <a:pt x="31619" y="90953"/>
                    </a:moveTo>
                    <a:cubicBezTo>
                      <a:pt x="31619" y="35712"/>
                      <a:pt x="98020" y="0"/>
                      <a:pt x="180047" y="0"/>
                    </a:cubicBezTo>
                    <a:lnTo>
                      <a:pt x="595753" y="0"/>
                    </a:lnTo>
                    <a:cubicBezTo>
                      <a:pt x="677780" y="0"/>
                      <a:pt x="744182" y="40176"/>
                      <a:pt x="744182" y="95603"/>
                    </a:cubicBezTo>
                  </a:path>
                </a:pathLst>
              </a:custGeom>
              <a:solidFill>
                <a:srgbClr val="B8B8BD"/>
              </a:solidFill>
              <a:ln w="1860" cap="flat">
                <a:noFill/>
                <a:prstDash val="solid"/>
                <a:miter/>
              </a:ln>
            </p:spPr>
            <p:txBody>
              <a:bodyPr rtlCol="0" anchor="ctr"/>
              <a:lstStyle/>
              <a:p>
                <a:endParaRPr lang="zh-CN" altLang="en-US"/>
              </a:p>
            </p:txBody>
          </p:sp>
          <p:sp>
            <p:nvSpPr>
              <p:cNvPr id="92" name="任意多边形: 形状 91"/>
              <p:cNvSpPr/>
              <p:nvPr/>
            </p:nvSpPr>
            <p:spPr>
              <a:xfrm>
                <a:off x="6521645" y="3712669"/>
                <a:ext cx="83695" cy="198625"/>
              </a:xfrm>
              <a:custGeom>
                <a:avLst/>
                <a:gdLst>
                  <a:gd name="connsiteX0" fmla="*/ 477 w 83695"/>
                  <a:gd name="connsiteY0" fmla="*/ 198067 h 198625"/>
                  <a:gd name="connsiteX1" fmla="*/ 5128 w 83695"/>
                  <a:gd name="connsiteY1" fmla="*/ 113252 h 198625"/>
                  <a:gd name="connsiteX2" fmla="*/ 36377 w 83695"/>
                  <a:gd name="connsiteY2" fmla="*/ 25276 h 198625"/>
                  <a:gd name="connsiteX3" fmla="*/ 51628 w 83695"/>
                  <a:gd name="connsiteY3" fmla="*/ 5188 h 198625"/>
                  <a:gd name="connsiteX4" fmla="*/ 74691 w 83695"/>
                  <a:gd name="connsiteY4" fmla="*/ 5560 h 198625"/>
                  <a:gd name="connsiteX5" fmla="*/ 80272 w 83695"/>
                  <a:gd name="connsiteY5" fmla="*/ 12441 h 198625"/>
                  <a:gd name="connsiteX6" fmla="*/ 78969 w 83695"/>
                  <a:gd name="connsiteY6" fmla="*/ 32901 h 198625"/>
                  <a:gd name="connsiteX7" fmla="*/ 59439 w 83695"/>
                  <a:gd name="connsiteY7" fmla="*/ 55220 h 198625"/>
                  <a:gd name="connsiteX8" fmla="*/ 35632 w 83695"/>
                  <a:gd name="connsiteY8" fmla="*/ 103394 h 198625"/>
                  <a:gd name="connsiteX9" fmla="*/ 17033 w 83695"/>
                  <a:gd name="connsiteY9" fmla="*/ 198625 h 198625"/>
                  <a:gd name="connsiteX10" fmla="*/ 477 w 83695"/>
                  <a:gd name="connsiteY10" fmla="*/ 198067 h 19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695" h="198625">
                    <a:moveTo>
                      <a:pt x="477" y="198067"/>
                    </a:moveTo>
                    <a:cubicBezTo>
                      <a:pt x="-825" y="169609"/>
                      <a:pt x="477" y="141338"/>
                      <a:pt x="5128" y="113252"/>
                    </a:cubicBezTo>
                    <a:cubicBezTo>
                      <a:pt x="9963" y="82936"/>
                      <a:pt x="19449" y="51129"/>
                      <a:pt x="36377" y="25276"/>
                    </a:cubicBezTo>
                    <a:cubicBezTo>
                      <a:pt x="41026" y="18021"/>
                      <a:pt x="46233" y="11511"/>
                      <a:pt x="51628" y="5188"/>
                    </a:cubicBezTo>
                    <a:cubicBezTo>
                      <a:pt x="57765" y="-1882"/>
                      <a:pt x="68925" y="-1696"/>
                      <a:pt x="74691" y="5560"/>
                    </a:cubicBezTo>
                    <a:lnTo>
                      <a:pt x="80272" y="12441"/>
                    </a:lnTo>
                    <a:cubicBezTo>
                      <a:pt x="85293" y="18579"/>
                      <a:pt x="84735" y="27506"/>
                      <a:pt x="78969" y="32901"/>
                    </a:cubicBezTo>
                    <a:cubicBezTo>
                      <a:pt x="71716" y="39597"/>
                      <a:pt x="65205" y="46850"/>
                      <a:pt x="59439" y="55220"/>
                    </a:cubicBezTo>
                    <a:cubicBezTo>
                      <a:pt x="49209" y="69915"/>
                      <a:pt x="41584" y="86468"/>
                      <a:pt x="35632" y="103394"/>
                    </a:cubicBezTo>
                    <a:cubicBezTo>
                      <a:pt x="24658" y="133898"/>
                      <a:pt x="19263" y="166263"/>
                      <a:pt x="17033" y="198625"/>
                    </a:cubicBezTo>
                    <a:lnTo>
                      <a:pt x="477" y="198067"/>
                    </a:lnTo>
                    <a:close/>
                  </a:path>
                </a:pathLst>
              </a:custGeom>
              <a:solidFill>
                <a:srgbClr val="663F30"/>
              </a:solidFill>
              <a:ln w="1860" cap="flat">
                <a:noFill/>
                <a:prstDash val="solid"/>
                <a:miter/>
              </a:ln>
            </p:spPr>
            <p:txBody>
              <a:bodyPr rtlCol="0" anchor="ctr"/>
              <a:lstStyle/>
              <a:p>
                <a:endParaRPr lang="zh-CN" altLang="en-US"/>
              </a:p>
            </p:txBody>
          </p:sp>
          <p:sp>
            <p:nvSpPr>
              <p:cNvPr id="93" name="任意多边形: 形状 92"/>
              <p:cNvSpPr/>
              <p:nvPr/>
            </p:nvSpPr>
            <p:spPr>
              <a:xfrm>
                <a:off x="6254819" y="3857057"/>
                <a:ext cx="550974" cy="524224"/>
              </a:xfrm>
              <a:custGeom>
                <a:avLst/>
                <a:gdLst>
                  <a:gd name="connsiteX0" fmla="*/ 275487 w 550974"/>
                  <a:gd name="connsiteY0" fmla="*/ 517932 h 524224"/>
                  <a:gd name="connsiteX1" fmla="*/ 109019 w 550974"/>
                  <a:gd name="connsiteY1" fmla="*/ 496724 h 524224"/>
                  <a:gd name="connsiteX2" fmla="*/ 209 w 550974"/>
                  <a:gd name="connsiteY2" fmla="*/ 236330 h 524224"/>
                  <a:gd name="connsiteX3" fmla="*/ 102138 w 550974"/>
                  <a:gd name="connsiteY3" fmla="*/ 29500 h 524224"/>
                  <a:gd name="connsiteX4" fmla="*/ 275487 w 550974"/>
                  <a:gd name="connsiteY4" fmla="*/ 9970 h 524224"/>
                  <a:gd name="connsiteX5" fmla="*/ 448839 w 550974"/>
                  <a:gd name="connsiteY5" fmla="*/ 29500 h 524224"/>
                  <a:gd name="connsiteX6" fmla="*/ 550765 w 550974"/>
                  <a:gd name="connsiteY6" fmla="*/ 236330 h 524224"/>
                  <a:gd name="connsiteX7" fmla="*/ 441957 w 550974"/>
                  <a:gd name="connsiteY7" fmla="*/ 496724 h 524224"/>
                  <a:gd name="connsiteX8" fmla="*/ 275487 w 550974"/>
                  <a:gd name="connsiteY8" fmla="*/ 517932 h 524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974" h="524224">
                    <a:moveTo>
                      <a:pt x="275487" y="517932"/>
                    </a:moveTo>
                    <a:cubicBezTo>
                      <a:pt x="229546" y="517932"/>
                      <a:pt x="166679" y="541744"/>
                      <a:pt x="109019" y="496724"/>
                    </a:cubicBezTo>
                    <a:cubicBezTo>
                      <a:pt x="33690" y="437953"/>
                      <a:pt x="-3137" y="323006"/>
                      <a:pt x="209" y="236330"/>
                    </a:cubicBezTo>
                    <a:cubicBezTo>
                      <a:pt x="3558" y="149655"/>
                      <a:pt x="22344" y="76558"/>
                      <a:pt x="102138" y="29500"/>
                    </a:cubicBezTo>
                    <a:cubicBezTo>
                      <a:pt x="190114" y="-22395"/>
                      <a:pt x="244799" y="9970"/>
                      <a:pt x="275487" y="9970"/>
                    </a:cubicBezTo>
                    <a:cubicBezTo>
                      <a:pt x="306178" y="9970"/>
                      <a:pt x="360861" y="-22395"/>
                      <a:pt x="448839" y="29500"/>
                    </a:cubicBezTo>
                    <a:cubicBezTo>
                      <a:pt x="528633" y="76558"/>
                      <a:pt x="547419" y="149655"/>
                      <a:pt x="550765" y="236330"/>
                    </a:cubicBezTo>
                    <a:cubicBezTo>
                      <a:pt x="554114" y="323006"/>
                      <a:pt x="517287" y="437953"/>
                      <a:pt x="441957" y="496724"/>
                    </a:cubicBezTo>
                    <a:cubicBezTo>
                      <a:pt x="384297" y="541744"/>
                      <a:pt x="321431" y="517932"/>
                      <a:pt x="275487" y="517932"/>
                    </a:cubicBezTo>
                    <a:close/>
                  </a:path>
                </a:pathLst>
              </a:custGeom>
              <a:solidFill>
                <a:srgbClr val="0FCE9A"/>
              </a:solidFill>
              <a:ln w="1860" cap="flat">
                <a:noFill/>
                <a:prstDash val="solid"/>
                <a:miter/>
              </a:ln>
            </p:spPr>
            <p:txBody>
              <a:bodyPr rtlCol="0" anchor="ctr"/>
              <a:lstStyle/>
              <a:p>
                <a:endParaRPr lang="zh-CN" altLang="en-US"/>
              </a:p>
            </p:txBody>
          </p:sp>
          <p:sp>
            <p:nvSpPr>
              <p:cNvPr id="94" name="任意多边形: 形状 93"/>
              <p:cNvSpPr/>
              <p:nvPr/>
            </p:nvSpPr>
            <p:spPr>
              <a:xfrm>
                <a:off x="6288114" y="3909788"/>
                <a:ext cx="138777" cy="228611"/>
              </a:xfrm>
              <a:custGeom>
                <a:avLst/>
                <a:gdLst>
                  <a:gd name="connsiteX0" fmla="*/ 111994 w 138777"/>
                  <a:gd name="connsiteY0" fmla="*/ 1877 h 228611"/>
                  <a:gd name="connsiteX1" fmla="*/ 138777 w 138777"/>
                  <a:gd name="connsiteY1" fmla="*/ 29777 h 228611"/>
                  <a:gd name="connsiteX2" fmla="*/ 38525 w 138777"/>
                  <a:gd name="connsiteY2" fmla="*/ 154955 h 228611"/>
                  <a:gd name="connsiteX3" fmla="*/ 24202 w 138777"/>
                  <a:gd name="connsiteY3" fmla="*/ 228612 h 228611"/>
                  <a:gd name="connsiteX4" fmla="*/ 10997 w 138777"/>
                  <a:gd name="connsiteY4" fmla="*/ 97295 h 228611"/>
                  <a:gd name="connsiteX5" fmla="*/ 111994 w 138777"/>
                  <a:gd name="connsiteY5" fmla="*/ 1877 h 22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77" h="228611">
                    <a:moveTo>
                      <a:pt x="111994" y="1877"/>
                    </a:moveTo>
                    <a:cubicBezTo>
                      <a:pt x="123898" y="5784"/>
                      <a:pt x="132826" y="15828"/>
                      <a:pt x="138777" y="29777"/>
                    </a:cubicBezTo>
                    <a:cubicBezTo>
                      <a:pt x="100648" y="41496"/>
                      <a:pt x="60287" y="89855"/>
                      <a:pt x="38525" y="154955"/>
                    </a:cubicBezTo>
                    <a:cubicBezTo>
                      <a:pt x="29969" y="180438"/>
                      <a:pt x="25318" y="205547"/>
                      <a:pt x="24202" y="228612"/>
                    </a:cubicBezTo>
                    <a:cubicBezTo>
                      <a:pt x="-1651" y="209268"/>
                      <a:pt x="-7975" y="154397"/>
                      <a:pt x="10997" y="97295"/>
                    </a:cubicBezTo>
                    <a:cubicBezTo>
                      <a:pt x="32386" y="33126"/>
                      <a:pt x="77585" y="-9653"/>
                      <a:pt x="111994" y="1877"/>
                    </a:cubicBezTo>
                    <a:close/>
                  </a:path>
                </a:pathLst>
              </a:custGeom>
              <a:solidFill>
                <a:schemeClr val="bg1"/>
              </a:solidFill>
              <a:ln w="1860" cap="flat">
                <a:noFill/>
                <a:prstDash val="solid"/>
                <a:miter/>
              </a:ln>
            </p:spPr>
            <p:txBody>
              <a:bodyPr rtlCol="0" anchor="ctr"/>
              <a:lstStyle/>
              <a:p>
                <a:endParaRPr lang="zh-CN" altLang="en-US"/>
              </a:p>
            </p:txBody>
          </p:sp>
        </p:grpSp>
      </p:grpSp>
      <p:grpSp>
        <p:nvGrpSpPr>
          <p:cNvPr id="16" name="组合 15"/>
          <p:cNvGrpSpPr/>
          <p:nvPr/>
        </p:nvGrpSpPr>
        <p:grpSpPr>
          <a:xfrm>
            <a:off x="3024665" y="4500562"/>
            <a:ext cx="2259806" cy="345281"/>
            <a:chOff x="3024665" y="4500562"/>
            <a:chExt cx="2259806" cy="345281"/>
          </a:xfrm>
        </p:grpSpPr>
        <p:sp>
          <p:nvSpPr>
            <p:cNvPr id="100" name="矩形 99"/>
            <p:cNvSpPr/>
            <p:nvPr/>
          </p:nvSpPr>
          <p:spPr>
            <a:xfrm rot="5400000" flipH="1">
              <a:off x="402278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矩形 100"/>
            <p:cNvSpPr/>
            <p:nvPr/>
          </p:nvSpPr>
          <p:spPr>
            <a:xfrm rot="5400000" flipH="1">
              <a:off x="411107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3" name="组合 22"/>
          <p:cNvGrpSpPr/>
          <p:nvPr/>
        </p:nvGrpSpPr>
        <p:grpSpPr>
          <a:xfrm>
            <a:off x="5889785" y="4500562"/>
            <a:ext cx="2259806" cy="345281"/>
            <a:chOff x="5889785" y="4500562"/>
            <a:chExt cx="2259806" cy="345281"/>
          </a:xfrm>
        </p:grpSpPr>
        <p:sp>
          <p:nvSpPr>
            <p:cNvPr id="103" name="矩形 102"/>
            <p:cNvSpPr/>
            <p:nvPr/>
          </p:nvSpPr>
          <p:spPr>
            <a:xfrm rot="5400000" flipH="1">
              <a:off x="688790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4" name="矩形 103"/>
            <p:cNvSpPr/>
            <p:nvPr/>
          </p:nvSpPr>
          <p:spPr>
            <a:xfrm rot="5400000" flipH="1">
              <a:off x="697619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0" name="组合 29"/>
          <p:cNvGrpSpPr/>
          <p:nvPr/>
        </p:nvGrpSpPr>
        <p:grpSpPr>
          <a:xfrm>
            <a:off x="8587265" y="4500562"/>
            <a:ext cx="2259806" cy="345281"/>
            <a:chOff x="8587265" y="4500562"/>
            <a:chExt cx="2259806" cy="345281"/>
          </a:xfrm>
        </p:grpSpPr>
        <p:sp>
          <p:nvSpPr>
            <p:cNvPr id="106" name="矩形 105"/>
            <p:cNvSpPr/>
            <p:nvPr/>
          </p:nvSpPr>
          <p:spPr>
            <a:xfrm rot="5400000" flipH="1">
              <a:off x="958538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7" name="矩形 106"/>
            <p:cNvSpPr/>
            <p:nvPr/>
          </p:nvSpPr>
          <p:spPr>
            <a:xfrm rot="5400000" flipH="1">
              <a:off x="967367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文本框 19"/>
          <p:cNvSpPr txBox="1"/>
          <p:nvPr/>
        </p:nvSpPr>
        <p:spPr>
          <a:xfrm>
            <a:off x="3500368" y="4389433"/>
            <a:ext cx="1452632" cy="461665"/>
          </a:xfrm>
          <a:prstGeom prst="rect">
            <a:avLst/>
          </a:prstGeom>
          <a:noFill/>
        </p:spPr>
        <p:txBody>
          <a:bodyPr wrap="square">
            <a:spAutoFit/>
          </a:bodyPr>
          <a:lstStyle/>
          <a:p>
            <a:r>
              <a:rPr lang="zh-CN" altLang="en-US" sz="2400" dirty="0">
                <a:solidFill>
                  <a:schemeClr val="accent1"/>
                </a:solidFill>
                <a:latin typeface="+mj-ea"/>
                <a:ea typeface="+mj-ea"/>
              </a:rPr>
              <a:t>制度完善</a:t>
            </a:r>
            <a:endParaRPr lang="zh-CN" altLang="en-US" sz="2400" dirty="0">
              <a:solidFill>
                <a:schemeClr val="accent1"/>
              </a:solidFill>
              <a:latin typeface="+mj-ea"/>
              <a:ea typeface="+mj-ea"/>
            </a:endParaRPr>
          </a:p>
        </p:txBody>
      </p:sp>
      <p:sp>
        <p:nvSpPr>
          <p:cNvPr id="27" name="文本框 26"/>
          <p:cNvSpPr txBox="1"/>
          <p:nvPr/>
        </p:nvSpPr>
        <p:spPr>
          <a:xfrm>
            <a:off x="6355388" y="4389433"/>
            <a:ext cx="1482326" cy="461665"/>
          </a:xfrm>
          <a:prstGeom prst="rect">
            <a:avLst/>
          </a:prstGeom>
          <a:noFill/>
        </p:spPr>
        <p:txBody>
          <a:bodyPr wrap="square">
            <a:spAutoFit/>
          </a:bodyPr>
          <a:lstStyle/>
          <a:p>
            <a:r>
              <a:rPr lang="zh-CN" altLang="en-US" sz="2400" dirty="0">
                <a:solidFill>
                  <a:schemeClr val="accent1"/>
                </a:solidFill>
                <a:latin typeface="+mj-ea"/>
                <a:ea typeface="+mj-ea"/>
              </a:rPr>
              <a:t>运营推进</a:t>
            </a:r>
            <a:endParaRPr lang="zh-CN" altLang="en-US" sz="2400" dirty="0">
              <a:solidFill>
                <a:schemeClr val="accent1"/>
              </a:solidFill>
              <a:latin typeface="+mj-ea"/>
              <a:ea typeface="+mj-ea"/>
            </a:endParaRPr>
          </a:p>
        </p:txBody>
      </p:sp>
      <p:grpSp>
        <p:nvGrpSpPr>
          <p:cNvPr id="15" name="组合 14"/>
          <p:cNvGrpSpPr/>
          <p:nvPr/>
        </p:nvGrpSpPr>
        <p:grpSpPr>
          <a:xfrm>
            <a:off x="311945" y="4500562"/>
            <a:ext cx="2259806" cy="345281"/>
            <a:chOff x="311945" y="4500562"/>
            <a:chExt cx="2259806" cy="345281"/>
          </a:xfrm>
        </p:grpSpPr>
        <p:sp>
          <p:nvSpPr>
            <p:cNvPr id="96" name="矩形 95"/>
            <p:cNvSpPr/>
            <p:nvPr/>
          </p:nvSpPr>
          <p:spPr>
            <a:xfrm rot="5400000" flipH="1">
              <a:off x="131006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矩形 96"/>
            <p:cNvSpPr/>
            <p:nvPr/>
          </p:nvSpPr>
          <p:spPr>
            <a:xfrm rot="5400000" flipH="1">
              <a:off x="139835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0" name="文本框 9"/>
          <p:cNvSpPr txBox="1"/>
          <p:nvPr/>
        </p:nvSpPr>
        <p:spPr>
          <a:xfrm>
            <a:off x="831126" y="4389433"/>
            <a:ext cx="1426300" cy="461665"/>
          </a:xfrm>
          <a:prstGeom prst="rect">
            <a:avLst/>
          </a:prstGeom>
          <a:noFill/>
        </p:spPr>
        <p:txBody>
          <a:bodyPr wrap="square">
            <a:spAutoFit/>
          </a:bodyPr>
          <a:lstStyle/>
          <a:p>
            <a:r>
              <a:rPr lang="zh-CN" altLang="en-US" sz="2400" dirty="0">
                <a:solidFill>
                  <a:schemeClr val="accent1"/>
                </a:solidFill>
                <a:latin typeface="+mj-ea"/>
                <a:ea typeface="+mj-ea"/>
              </a:rPr>
              <a:t>团队建设</a:t>
            </a:r>
            <a:endParaRPr lang="zh-CN" altLang="en-US" sz="2400" dirty="0">
              <a:solidFill>
                <a:schemeClr val="accent1"/>
              </a:solidFill>
              <a:latin typeface="+mj-ea"/>
              <a:ea typeface="+mj-ea"/>
            </a:endParaRPr>
          </a:p>
        </p:txBody>
      </p:sp>
      <p:sp>
        <p:nvSpPr>
          <p:cNvPr id="34" name="文本框 33"/>
          <p:cNvSpPr txBox="1"/>
          <p:nvPr/>
        </p:nvSpPr>
        <p:spPr>
          <a:xfrm>
            <a:off x="9103499" y="4389433"/>
            <a:ext cx="1622558" cy="461665"/>
          </a:xfrm>
          <a:prstGeom prst="rect">
            <a:avLst/>
          </a:prstGeom>
          <a:noFill/>
        </p:spPr>
        <p:txBody>
          <a:bodyPr wrap="square">
            <a:spAutoFit/>
          </a:bodyPr>
          <a:lstStyle/>
          <a:p>
            <a:r>
              <a:rPr lang="zh-CN" altLang="en-US" sz="2400" dirty="0">
                <a:solidFill>
                  <a:schemeClr val="accent1"/>
                </a:solidFill>
                <a:latin typeface="+mj-ea"/>
                <a:ea typeface="+mj-ea"/>
              </a:rPr>
              <a:t>产品优化</a:t>
            </a:r>
            <a:endParaRPr lang="zh-CN" altLang="en-US" sz="2400" dirty="0">
              <a:solidFill>
                <a:schemeClr val="accent1"/>
              </a:solidFill>
              <a:latin typeface="+mj-ea"/>
              <a:ea typeface="+mj-ea"/>
            </a:endParaRPr>
          </a:p>
        </p:txBody>
      </p:sp>
      <p:grpSp>
        <p:nvGrpSpPr>
          <p:cNvPr id="38" name="组合 37"/>
          <p:cNvGrpSpPr/>
          <p:nvPr/>
        </p:nvGrpSpPr>
        <p:grpSpPr>
          <a:xfrm>
            <a:off x="4783287" y="2217420"/>
            <a:ext cx="680017" cy="680017"/>
            <a:chOff x="4783287" y="2217420"/>
            <a:chExt cx="680017" cy="680017"/>
          </a:xfrm>
        </p:grpSpPr>
        <p:sp>
          <p:nvSpPr>
            <p:cNvPr id="18" name="椭圆 17"/>
            <p:cNvSpPr/>
            <p:nvPr/>
          </p:nvSpPr>
          <p:spPr>
            <a:xfrm>
              <a:off x="4783287"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p:cNvSpPr txBox="1"/>
            <p:nvPr/>
          </p:nvSpPr>
          <p:spPr>
            <a:xfrm>
              <a:off x="4828220" y="2316618"/>
              <a:ext cx="589041" cy="481620"/>
            </a:xfrm>
            <a:prstGeom prst="rect">
              <a:avLst/>
            </a:prstGeom>
            <a:noFill/>
          </p:spPr>
          <p:txBody>
            <a:bodyPr wrap="none" rtlCol="0">
              <a:spAutoFit/>
            </a:bodyPr>
            <a:lstStyle/>
            <a:p>
              <a:pPr algn="ctr"/>
              <a:r>
                <a:rPr lang="en-US" altLang="zh-CN" sz="2800" dirty="0">
                  <a:solidFill>
                    <a:schemeClr val="accent1"/>
                  </a:solidFill>
                </a:rPr>
                <a:t>02</a:t>
              </a:r>
              <a:endParaRPr lang="zh-CN" altLang="en-US" sz="2800" dirty="0">
                <a:solidFill>
                  <a:schemeClr val="accent1"/>
                </a:solidFill>
              </a:endParaRPr>
            </a:p>
          </p:txBody>
        </p:sp>
      </p:grpSp>
      <p:grpSp>
        <p:nvGrpSpPr>
          <p:cNvPr id="39" name="组合 38"/>
          <p:cNvGrpSpPr/>
          <p:nvPr/>
        </p:nvGrpSpPr>
        <p:grpSpPr>
          <a:xfrm>
            <a:off x="7638308" y="2217420"/>
            <a:ext cx="680017" cy="680017"/>
            <a:chOff x="7638308" y="2217420"/>
            <a:chExt cx="680017" cy="680017"/>
          </a:xfrm>
        </p:grpSpPr>
        <p:sp>
          <p:nvSpPr>
            <p:cNvPr id="25" name="椭圆 24"/>
            <p:cNvSpPr/>
            <p:nvPr/>
          </p:nvSpPr>
          <p:spPr>
            <a:xfrm>
              <a:off x="7638308"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文本框 25"/>
            <p:cNvSpPr txBox="1"/>
            <p:nvPr/>
          </p:nvSpPr>
          <p:spPr>
            <a:xfrm>
              <a:off x="7683241" y="2316618"/>
              <a:ext cx="589041" cy="481620"/>
            </a:xfrm>
            <a:prstGeom prst="rect">
              <a:avLst/>
            </a:prstGeom>
            <a:noFill/>
          </p:spPr>
          <p:txBody>
            <a:bodyPr wrap="none" rtlCol="0">
              <a:spAutoFit/>
            </a:bodyPr>
            <a:lstStyle/>
            <a:p>
              <a:pPr algn="ctr"/>
              <a:r>
                <a:rPr lang="en-US" altLang="zh-CN" sz="2800" dirty="0">
                  <a:solidFill>
                    <a:schemeClr val="accent1"/>
                  </a:solidFill>
                </a:rPr>
                <a:t>03</a:t>
              </a:r>
              <a:endParaRPr lang="zh-CN" altLang="en-US" sz="2800" dirty="0">
                <a:solidFill>
                  <a:schemeClr val="accent1"/>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decel="100000" fill="hold" nodeType="withEffect">
                                  <p:stCondLst>
                                    <p:cond delay="0"/>
                                  </p:stCondLst>
                                  <p:childTnLst>
                                    <p:animMotion origin="layout" path="M -3.33333E-6 2.22222E-6 L -3.33333E-6 0.10092 " pathEditMode="relative" rAng="0" ptsTypes="AA">
                                      <p:cBhvr>
                                        <p:cTn id="9" dur="1000" spd="-100000" fill="hold"/>
                                        <p:tgtEl>
                                          <p:spTgt spid="11"/>
                                        </p:tgtEl>
                                        <p:attrNameLst>
                                          <p:attrName>ppt_x</p:attrName>
                                          <p:attrName>ppt_y</p:attrName>
                                        </p:attrNameLst>
                                      </p:cBhvr>
                                      <p:rCtr x="0" y="5046"/>
                                    </p:animMotion>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35" presetClass="path" presetSubtype="0" decel="100000" fill="hold" nodeType="withEffect">
                                  <p:stCondLst>
                                    <p:cond delay="0"/>
                                  </p:stCondLst>
                                  <p:childTnLst>
                                    <p:animMotion origin="layout" path="M 8.33333E-7 1.11022E-16 L -0.08919 -0.00093 " pathEditMode="relative" rAng="0" ptsTypes="AA">
                                      <p:cBhvr>
                                        <p:cTn id="19" dur="1000" spd="-100000" fill="hold"/>
                                        <p:tgtEl>
                                          <p:spTgt spid="15"/>
                                        </p:tgtEl>
                                        <p:attrNameLst>
                                          <p:attrName>ppt_x</p:attrName>
                                          <p:attrName>ppt_y</p:attrName>
                                        </p:attrNameLst>
                                      </p:cBhvr>
                                      <p:rCtr x="-4466" y="-46"/>
                                    </p:animMotion>
                                  </p:childTnLst>
                                </p:cTn>
                              </p:par>
                              <p:par>
                                <p:cTn id="20" presetID="10" presetClass="entr" presetSubtype="0" fill="hold" grpId="0"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35" presetClass="path" presetSubtype="0" decel="100000" fill="hold" grpId="1" nodeType="withEffect">
                                  <p:stCondLst>
                                    <p:cond delay="250"/>
                                  </p:stCondLst>
                                  <p:childTnLst>
                                    <p:animMotion origin="layout" path="M -2.70833E-6 -1.11111E-6 L -0.09856 0.00046 " pathEditMode="relative" rAng="0" ptsTypes="AA">
                                      <p:cBhvr>
                                        <p:cTn id="24" dur="1000" spd="-100000" fill="hold"/>
                                        <p:tgtEl>
                                          <p:spTgt spid="10"/>
                                        </p:tgtEl>
                                        <p:attrNameLst>
                                          <p:attrName>ppt_x</p:attrName>
                                          <p:attrName>ppt_y</p:attrName>
                                        </p:attrNameLst>
                                      </p:cBhvr>
                                      <p:rCtr x="-4935" y="23"/>
                                    </p:animMotion>
                                  </p:childTnLst>
                                </p:cTn>
                              </p:par>
                              <p:par>
                                <p:cTn id="25" presetID="10" presetClass="entr" presetSubtype="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35" presetClass="path" presetSubtype="0" decel="100000" fill="hold" grpId="1" nodeType="withEffect">
                                  <p:stCondLst>
                                    <p:cond delay="500"/>
                                  </p:stCondLst>
                                  <p:childTnLst>
                                    <p:animMotion origin="layout" path="M -1.66667E-6 4.44444E-6 L -0.06979 0.00138 " pathEditMode="relative" rAng="0" ptsTypes="AA">
                                      <p:cBhvr>
                                        <p:cTn id="29" dur="1000" spd="-100000" fill="hold"/>
                                        <p:tgtEl>
                                          <p:spTgt spid="12"/>
                                        </p:tgtEl>
                                        <p:attrNameLst>
                                          <p:attrName>ppt_x</p:attrName>
                                          <p:attrName>ppt_y</p:attrName>
                                        </p:attrNameLst>
                                      </p:cBhvr>
                                      <p:rCtr x="-3490" y="69"/>
                                    </p:animMotion>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42" presetClass="path" presetSubtype="0" decel="100000" fill="hold" nodeType="withEffect">
                                  <p:stCondLst>
                                    <p:cond delay="0"/>
                                  </p:stCondLst>
                                  <p:childTnLst>
                                    <p:animMotion origin="layout" path="M -3.33333E-6 2.22222E-6 L -3.33333E-6 0.10092 " pathEditMode="relative" rAng="0" ptsTypes="AA">
                                      <p:cBhvr>
                                        <p:cTn id="39" dur="1000" spd="-100000" fill="hold"/>
                                        <p:tgtEl>
                                          <p:spTgt spid="36"/>
                                        </p:tgtEl>
                                        <p:attrNameLst>
                                          <p:attrName>ppt_x</p:attrName>
                                          <p:attrName>ppt_y</p:attrName>
                                        </p:attrNameLst>
                                      </p:cBhvr>
                                      <p:rCtr x="0" y="5046"/>
                                    </p:animMotion>
                                  </p:childTnLst>
                                </p:cTn>
                              </p:par>
                              <p:par>
                                <p:cTn id="40" presetID="53" presetClass="entr" presetSubtype="16"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10"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35" presetClass="path" presetSubtype="0" decel="100000" fill="hold" nodeType="withEffect">
                                  <p:stCondLst>
                                    <p:cond delay="0"/>
                                  </p:stCondLst>
                                  <p:childTnLst>
                                    <p:animMotion origin="layout" path="M 8.33333E-7 1.11022E-16 L -0.05339 0.00208 " pathEditMode="relative" rAng="0" ptsTypes="AA">
                                      <p:cBhvr>
                                        <p:cTn id="49" dur="1000" spd="-100000" fill="hold"/>
                                        <p:tgtEl>
                                          <p:spTgt spid="16"/>
                                        </p:tgtEl>
                                        <p:attrNameLst>
                                          <p:attrName>ppt_x</p:attrName>
                                          <p:attrName>ppt_y</p:attrName>
                                        </p:attrNameLst>
                                      </p:cBhvr>
                                      <p:rCtr x="-2669" y="93"/>
                                    </p:animMotion>
                                  </p:childTnLst>
                                </p:cTn>
                              </p:par>
                              <p:par>
                                <p:cTn id="50" presetID="10" presetClass="entr" presetSubtype="0" fill="hold" grpId="0" nodeType="withEffect">
                                  <p:stCondLst>
                                    <p:cond delay="25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35" presetClass="path" presetSubtype="0" decel="100000" fill="hold" grpId="1" nodeType="withEffect">
                                  <p:stCondLst>
                                    <p:cond delay="250"/>
                                  </p:stCondLst>
                                  <p:childTnLst>
                                    <p:animMotion origin="layout" path="M -2.70833E-6 -1.11111E-6 L -0.09856 0.00046 " pathEditMode="relative" rAng="0" ptsTypes="AA">
                                      <p:cBhvr>
                                        <p:cTn id="54" dur="1000" spd="-100000" fill="hold"/>
                                        <p:tgtEl>
                                          <p:spTgt spid="20"/>
                                        </p:tgtEl>
                                        <p:attrNameLst>
                                          <p:attrName>ppt_x</p:attrName>
                                          <p:attrName>ppt_y</p:attrName>
                                        </p:attrNameLst>
                                      </p:cBhvr>
                                      <p:rCtr x="-4935" y="23"/>
                                    </p:animMotion>
                                  </p:childTnLst>
                                </p:cTn>
                              </p:par>
                              <p:par>
                                <p:cTn id="55" presetID="10" presetClass="entr" presetSubtype="0"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35" presetClass="path" presetSubtype="0" decel="100000" fill="hold" grpId="1" nodeType="withEffect">
                                  <p:stCondLst>
                                    <p:cond delay="500"/>
                                  </p:stCondLst>
                                  <p:childTnLst>
                                    <p:animMotion origin="layout" path="M -1.66667E-6 4.44444E-6 L -0.06979 0.00138 " pathEditMode="relative" rAng="0" ptsTypes="AA">
                                      <p:cBhvr>
                                        <p:cTn id="59" dur="1000" spd="-100000" fill="hold"/>
                                        <p:tgtEl>
                                          <p:spTgt spid="21"/>
                                        </p:tgtEl>
                                        <p:attrNameLst>
                                          <p:attrName>ppt_x</p:attrName>
                                          <p:attrName>ppt_y</p:attrName>
                                        </p:attrNameLst>
                                      </p:cBhvr>
                                      <p:rCtr x="-3490" y="69"/>
                                    </p:animMotion>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42" presetClass="path" presetSubtype="0" decel="100000" fill="hold" nodeType="withEffect">
                                  <p:stCondLst>
                                    <p:cond delay="0"/>
                                  </p:stCondLst>
                                  <p:childTnLst>
                                    <p:animMotion origin="layout" path="M -3.33333E-6 2.22222E-6 L -3.33333E-6 0.10092 " pathEditMode="relative" rAng="0" ptsTypes="AA">
                                      <p:cBhvr>
                                        <p:cTn id="69" dur="1000" spd="-100000" fill="hold"/>
                                        <p:tgtEl>
                                          <p:spTgt spid="37"/>
                                        </p:tgtEl>
                                        <p:attrNameLst>
                                          <p:attrName>ppt_x</p:attrName>
                                          <p:attrName>ppt_y</p:attrName>
                                        </p:attrNameLst>
                                      </p:cBhvr>
                                      <p:rCtr x="0" y="5046"/>
                                    </p:animMotion>
                                  </p:childTnLst>
                                </p:cTn>
                              </p:par>
                              <p:par>
                                <p:cTn id="70" presetID="53" presetClass="entr" presetSubtype="16"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par>
                                <p:cTn id="78" presetID="35" presetClass="path" presetSubtype="0" decel="100000" fill="hold" nodeType="withEffect">
                                  <p:stCondLst>
                                    <p:cond delay="0"/>
                                  </p:stCondLst>
                                  <p:childTnLst>
                                    <p:animMotion origin="layout" path="M 8.33333E-7 1.11022E-16 L -0.08919 -0.00093 " pathEditMode="relative" rAng="0" ptsTypes="AA">
                                      <p:cBhvr>
                                        <p:cTn id="79" dur="1000" spd="-100000" fill="hold"/>
                                        <p:tgtEl>
                                          <p:spTgt spid="23"/>
                                        </p:tgtEl>
                                        <p:attrNameLst>
                                          <p:attrName>ppt_x</p:attrName>
                                          <p:attrName>ppt_y</p:attrName>
                                        </p:attrNameLst>
                                      </p:cBhvr>
                                      <p:rCtr x="-4466" y="-46"/>
                                    </p:animMotion>
                                  </p:childTnLst>
                                </p:cTn>
                              </p:par>
                              <p:par>
                                <p:cTn id="80" presetID="10" presetClass="entr" presetSubtype="0" fill="hold" grpId="0" nodeType="withEffect">
                                  <p:stCondLst>
                                    <p:cond delay="25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35" presetClass="path" presetSubtype="0" decel="100000" fill="hold" grpId="1" nodeType="withEffect">
                                  <p:stCondLst>
                                    <p:cond delay="250"/>
                                  </p:stCondLst>
                                  <p:childTnLst>
                                    <p:animMotion origin="layout" path="M -2.70833E-6 -1.11111E-6 L -0.09856 0.00046 " pathEditMode="relative" rAng="0" ptsTypes="AA">
                                      <p:cBhvr>
                                        <p:cTn id="84" dur="1000" spd="-100000" fill="hold"/>
                                        <p:tgtEl>
                                          <p:spTgt spid="27"/>
                                        </p:tgtEl>
                                        <p:attrNameLst>
                                          <p:attrName>ppt_x</p:attrName>
                                          <p:attrName>ppt_y</p:attrName>
                                        </p:attrNameLst>
                                      </p:cBhvr>
                                      <p:rCtr x="-4935" y="23"/>
                                    </p:animMotion>
                                  </p:childTnLst>
                                </p:cTn>
                              </p:par>
                              <p:par>
                                <p:cTn id="85" presetID="10" presetClass="entr" presetSubtype="0" fill="hold" grpId="0" nodeType="withEffect">
                                  <p:stCondLst>
                                    <p:cond delay="50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35" presetClass="path" presetSubtype="0" decel="100000" fill="hold" grpId="1" nodeType="withEffect">
                                  <p:stCondLst>
                                    <p:cond delay="500"/>
                                  </p:stCondLst>
                                  <p:childTnLst>
                                    <p:animMotion origin="layout" path="M -1.66667E-6 4.44444E-6 L -0.06979 0.00138 " pathEditMode="relative" rAng="0" ptsTypes="AA">
                                      <p:cBhvr>
                                        <p:cTn id="89" dur="1000" spd="-100000" fill="hold"/>
                                        <p:tgtEl>
                                          <p:spTgt spid="28"/>
                                        </p:tgtEl>
                                        <p:attrNameLst>
                                          <p:attrName>ppt_x</p:attrName>
                                          <p:attrName>ppt_y</p:attrName>
                                        </p:attrNameLst>
                                      </p:cBhvr>
                                      <p:rCtr x="-3490" y="69"/>
                                    </p:animMotion>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par>
                                <p:cTn id="98" presetID="42" presetClass="path" presetSubtype="0" decel="100000" fill="hold" nodeType="withEffect">
                                  <p:stCondLst>
                                    <p:cond delay="0"/>
                                  </p:stCondLst>
                                  <p:childTnLst>
                                    <p:animMotion origin="layout" path="M -3.33333E-6 2.22222E-6 L -3.33333E-6 0.10092 " pathEditMode="relative" rAng="0" ptsTypes="AA">
                                      <p:cBhvr>
                                        <p:cTn id="99" dur="1000" spd="-100000" fill="hold"/>
                                        <p:tgtEl>
                                          <p:spTgt spid="40"/>
                                        </p:tgtEl>
                                        <p:attrNameLst>
                                          <p:attrName>ppt_x</p:attrName>
                                          <p:attrName>ppt_y</p:attrName>
                                        </p:attrNameLst>
                                      </p:cBhvr>
                                      <p:rCtr x="0" y="5046"/>
                                    </p:animMotion>
                                  </p:childTnLst>
                                </p:cTn>
                              </p:par>
                              <p:par>
                                <p:cTn id="100" presetID="53" presetClass="entr" presetSubtype="16"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fltVal val="0"/>
                                          </p:val>
                                        </p:tav>
                                        <p:tav tm="100000">
                                          <p:val>
                                            <p:strVal val="#ppt_w"/>
                                          </p:val>
                                        </p:tav>
                                      </p:tavLst>
                                    </p:anim>
                                    <p:anim calcmode="lin" valueType="num">
                                      <p:cBhvr>
                                        <p:cTn id="103" dur="500" fill="hold"/>
                                        <p:tgtEl>
                                          <p:spTgt spid="43"/>
                                        </p:tgtEl>
                                        <p:attrNameLst>
                                          <p:attrName>ppt_h</p:attrName>
                                        </p:attrNameLst>
                                      </p:cBhvr>
                                      <p:tavLst>
                                        <p:tav tm="0">
                                          <p:val>
                                            <p:fltVal val="0"/>
                                          </p:val>
                                        </p:tav>
                                        <p:tav tm="100000">
                                          <p:val>
                                            <p:strVal val="#ppt_h"/>
                                          </p:val>
                                        </p:tav>
                                      </p:tavLst>
                                    </p:anim>
                                    <p:animEffect transition="in" filter="fade">
                                      <p:cBhvr>
                                        <p:cTn id="104" dur="500"/>
                                        <p:tgtEl>
                                          <p:spTgt spid="43"/>
                                        </p:tgtEl>
                                      </p:cBhvr>
                                    </p:animEffect>
                                  </p:childTnLst>
                                </p:cTn>
                              </p:par>
                              <p:par>
                                <p:cTn id="105" presetID="10" presetClass="entr" presetSubtype="0" fill="hold" nodeType="with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par>
                                <p:cTn id="108" presetID="35" presetClass="path" presetSubtype="0" decel="100000" fill="hold" nodeType="withEffect">
                                  <p:stCondLst>
                                    <p:cond delay="0"/>
                                  </p:stCondLst>
                                  <p:childTnLst>
                                    <p:animMotion origin="layout" path="M 8.33333E-7 1.11022E-16 L -0.08919 -0.00093 " pathEditMode="relative" rAng="0" ptsTypes="AA">
                                      <p:cBhvr>
                                        <p:cTn id="109" dur="1000" spd="-100000" fill="hold"/>
                                        <p:tgtEl>
                                          <p:spTgt spid="30"/>
                                        </p:tgtEl>
                                        <p:attrNameLst>
                                          <p:attrName>ppt_x</p:attrName>
                                          <p:attrName>ppt_y</p:attrName>
                                        </p:attrNameLst>
                                      </p:cBhvr>
                                      <p:rCtr x="-4466" y="-46"/>
                                    </p:animMotion>
                                  </p:childTnLst>
                                </p:cTn>
                              </p:par>
                              <p:par>
                                <p:cTn id="110" presetID="10" presetClass="entr" presetSubtype="0" fill="hold" grpId="0" nodeType="withEffect">
                                  <p:stCondLst>
                                    <p:cond delay="25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500"/>
                                        <p:tgtEl>
                                          <p:spTgt spid="34"/>
                                        </p:tgtEl>
                                      </p:cBhvr>
                                    </p:animEffect>
                                  </p:childTnLst>
                                </p:cTn>
                              </p:par>
                              <p:par>
                                <p:cTn id="113" presetID="35" presetClass="path" presetSubtype="0" decel="100000" fill="hold" grpId="1" nodeType="withEffect">
                                  <p:stCondLst>
                                    <p:cond delay="250"/>
                                  </p:stCondLst>
                                  <p:childTnLst>
                                    <p:animMotion origin="layout" path="M -2.70833E-6 -1.11111E-6 L -0.09856 0.00046 " pathEditMode="relative" rAng="0" ptsTypes="AA">
                                      <p:cBhvr>
                                        <p:cTn id="114" dur="1000" spd="-100000" fill="hold"/>
                                        <p:tgtEl>
                                          <p:spTgt spid="34"/>
                                        </p:tgtEl>
                                        <p:attrNameLst>
                                          <p:attrName>ppt_x</p:attrName>
                                          <p:attrName>ppt_y</p:attrName>
                                        </p:attrNameLst>
                                      </p:cBhvr>
                                      <p:rCtr x="-4935" y="23"/>
                                    </p:animMotion>
                                  </p:childTnLst>
                                </p:cTn>
                              </p:par>
                              <p:par>
                                <p:cTn id="115" presetID="10" presetClass="entr" presetSubtype="0" fill="hold" grpId="0" nodeType="withEffect">
                                  <p:stCondLst>
                                    <p:cond delay="50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childTnLst>
                                </p:cTn>
                              </p:par>
                              <p:par>
                                <p:cTn id="118" presetID="35" presetClass="path" presetSubtype="0" decel="100000" fill="hold" grpId="1" nodeType="withEffect">
                                  <p:stCondLst>
                                    <p:cond delay="500"/>
                                  </p:stCondLst>
                                  <p:childTnLst>
                                    <p:animMotion origin="layout" path="M -1.66667E-6 4.44444E-6 L -0.06979 0.00138 " pathEditMode="relative" rAng="0" ptsTypes="AA">
                                      <p:cBhvr>
                                        <p:cTn id="119" dur="1000" spd="-100000" fill="hold"/>
                                        <p:tgtEl>
                                          <p:spTgt spid="35"/>
                                        </p:tgtEl>
                                        <p:attrNameLst>
                                          <p:attrName>ppt_x</p:attrName>
                                          <p:attrName>ppt_y</p:attrName>
                                        </p:attrNameLst>
                                      </p:cBhvr>
                                      <p:rCtr x="-3490"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1" grpId="0"/>
      <p:bldP spid="21" grpId="1"/>
      <p:bldP spid="28" grpId="0"/>
      <p:bldP spid="28" grpId="1"/>
      <p:bldP spid="35" grpId="0"/>
      <p:bldP spid="35" grpId="1"/>
      <p:bldP spid="20" grpId="0"/>
      <p:bldP spid="20" grpId="1"/>
      <p:bldP spid="27" grpId="0"/>
      <p:bldP spid="27" grpId="1"/>
      <p:bldP spid="10" grpId="0"/>
      <p:bldP spid="10" grpId="1"/>
      <p:bldP spid="34" grpId="0"/>
      <p:bldP spid="3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7235370" y="4054932"/>
            <a:ext cx="1371596" cy="1371596"/>
          </a:xfrm>
          <a:prstGeom prst="ellipse">
            <a:avLst/>
          </a:prstGeom>
          <a:gradFill>
            <a:gsLst>
              <a:gs pos="6000">
                <a:schemeClr val="accent2">
                  <a:alpha val="0"/>
                </a:schemeClr>
              </a:gs>
              <a:gs pos="100000">
                <a:schemeClr val="accent1">
                  <a:alpha val="49000"/>
                </a:schemeClr>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 name="矩形 2"/>
          <p:cNvSpPr/>
          <p:nvPr/>
        </p:nvSpPr>
        <p:spPr>
          <a:xfrm rot="5400000" flipH="1">
            <a:off x="641858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团队高光时刻</a:t>
            </a:r>
            <a:endParaRPr lang="zh-CN" altLang="en-US" sz="4000" dirty="0">
              <a:solidFill>
                <a:schemeClr val="tx2"/>
              </a:solidFill>
              <a:latin typeface="+mj-ea"/>
              <a:ea typeface="+mj-ea"/>
            </a:endParaRPr>
          </a:p>
        </p:txBody>
      </p:sp>
      <p:sp>
        <p:nvSpPr>
          <p:cNvPr id="5" name="椭圆 4"/>
          <p:cNvSpPr/>
          <p:nvPr/>
        </p:nvSpPr>
        <p:spPr>
          <a:xfrm>
            <a:off x="44241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a:off x="4124321" y="2193936"/>
            <a:ext cx="3721108" cy="3721079"/>
          </a:xfrm>
          <a:custGeom>
            <a:avLst/>
            <a:gdLst>
              <a:gd name="connsiteX0" fmla="*/ 3009810 w 5323130"/>
              <a:gd name="connsiteY0" fmla="*/ 606420 h 5323088"/>
              <a:gd name="connsiteX1" fmla="*/ 1161192 w 5323130"/>
              <a:gd name="connsiteY1" fmla="*/ 2455025 h 5323088"/>
              <a:gd name="connsiteX2" fmla="*/ 3009810 w 5323130"/>
              <a:gd name="connsiteY2" fmla="*/ 4303630 h 5323088"/>
              <a:gd name="connsiteX3" fmla="*/ 4858428 w 5323130"/>
              <a:gd name="connsiteY3" fmla="*/ 2455025 h 5323088"/>
              <a:gd name="connsiteX4" fmla="*/ 3009810 w 5323130"/>
              <a:gd name="connsiteY4" fmla="*/ 606420 h 5323088"/>
              <a:gd name="connsiteX5" fmla="*/ 2661565 w 5323130"/>
              <a:gd name="connsiteY5" fmla="*/ 0 h 5323088"/>
              <a:gd name="connsiteX6" fmla="*/ 5323130 w 5323130"/>
              <a:gd name="connsiteY6" fmla="*/ 2661544 h 5323088"/>
              <a:gd name="connsiteX7" fmla="*/ 2661565 w 5323130"/>
              <a:gd name="connsiteY7" fmla="*/ 5323088 h 5323088"/>
              <a:gd name="connsiteX8" fmla="*/ 0 w 5323130"/>
              <a:gd name="connsiteY8" fmla="*/ 2661544 h 5323088"/>
              <a:gd name="connsiteX9" fmla="*/ 2661565 w 5323130"/>
              <a:gd name="connsiteY9" fmla="*/ 0 h 532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130" h="5323088">
                <a:moveTo>
                  <a:pt x="3009810" y="606420"/>
                </a:moveTo>
                <a:cubicBezTo>
                  <a:pt x="1988846" y="606420"/>
                  <a:pt x="1161192" y="1434069"/>
                  <a:pt x="1161192" y="2455025"/>
                </a:cubicBezTo>
                <a:cubicBezTo>
                  <a:pt x="1161192" y="3475981"/>
                  <a:pt x="1988846" y="4303630"/>
                  <a:pt x="3009810" y="4303630"/>
                </a:cubicBezTo>
                <a:cubicBezTo>
                  <a:pt x="4030774" y="4303630"/>
                  <a:pt x="4858428" y="3475981"/>
                  <a:pt x="4858428" y="2455025"/>
                </a:cubicBezTo>
                <a:cubicBezTo>
                  <a:pt x="4858428" y="1434069"/>
                  <a:pt x="4030774" y="606420"/>
                  <a:pt x="3009810" y="606420"/>
                </a:cubicBezTo>
                <a:close/>
                <a:moveTo>
                  <a:pt x="2661565" y="0"/>
                </a:moveTo>
                <a:cubicBezTo>
                  <a:pt x="4131507" y="0"/>
                  <a:pt x="5323130" y="1191614"/>
                  <a:pt x="5323130" y="2661544"/>
                </a:cubicBezTo>
                <a:cubicBezTo>
                  <a:pt x="5323130" y="4131474"/>
                  <a:pt x="4131507" y="5323088"/>
                  <a:pt x="2661565" y="5323088"/>
                </a:cubicBezTo>
                <a:cubicBezTo>
                  <a:pt x="1191623" y="5323088"/>
                  <a:pt x="0" y="4131474"/>
                  <a:pt x="0" y="2661544"/>
                </a:cubicBezTo>
                <a:cubicBezTo>
                  <a:pt x="0" y="1191614"/>
                  <a:pt x="1191623" y="0"/>
                  <a:pt x="2661565"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椭圆 22"/>
          <p:cNvSpPr/>
          <p:nvPr/>
        </p:nvSpPr>
        <p:spPr>
          <a:xfrm>
            <a:off x="2612570" y="1937655"/>
            <a:ext cx="609601" cy="609601"/>
          </a:xfrm>
          <a:prstGeom prst="ellipse">
            <a:avLst/>
          </a:prstGeom>
          <a:solidFill>
            <a:schemeClr val="accent1">
              <a:alpha val="88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685890" y="1765291"/>
            <a:ext cx="558802" cy="558802"/>
          </a:xfrm>
          <a:prstGeom prst="ellipse">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078687" y="2627085"/>
            <a:ext cx="1095828" cy="109582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椭圆 29"/>
          <p:cNvSpPr/>
          <p:nvPr/>
        </p:nvSpPr>
        <p:spPr>
          <a:xfrm>
            <a:off x="747490" y="3715655"/>
            <a:ext cx="2133602" cy="2133602"/>
          </a:xfrm>
          <a:prstGeom prst="ellipse">
            <a:avLst/>
          </a:prstGeom>
          <a:gradFill>
            <a:gsLst>
              <a:gs pos="6000">
                <a:schemeClr val="accent2">
                  <a:alpha val="0"/>
                </a:schemeClr>
              </a:gs>
              <a:gs pos="100000">
                <a:schemeClr val="accent1">
                  <a:alpha val="49000"/>
                </a:schemeClr>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1" name="椭圆 30"/>
          <p:cNvSpPr/>
          <p:nvPr/>
        </p:nvSpPr>
        <p:spPr>
          <a:xfrm>
            <a:off x="2481944" y="3643077"/>
            <a:ext cx="1045028" cy="104502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椭圆 31"/>
          <p:cNvSpPr/>
          <p:nvPr/>
        </p:nvSpPr>
        <p:spPr>
          <a:xfrm>
            <a:off x="1959422" y="4971136"/>
            <a:ext cx="950694" cy="950694"/>
          </a:xfrm>
          <a:prstGeom prst="ellipse">
            <a:avLst/>
          </a:prstGeom>
          <a:solidFill>
            <a:schemeClr val="tx2">
              <a:lumMod val="20000"/>
              <a:lumOff val="8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80014" y="3695460"/>
            <a:ext cx="1919116" cy="461665"/>
          </a:xfrm>
          <a:prstGeom prst="rect">
            <a:avLst/>
          </a:prstGeom>
          <a:noFill/>
        </p:spPr>
        <p:txBody>
          <a:bodyPr wrap="none" rtlCol="0">
            <a:spAutoFit/>
          </a:bodyPr>
          <a:lstStyle/>
          <a:p>
            <a:pPr algn="ctr"/>
            <a:r>
              <a:rPr lang="en-US" altLang="zh-CN" sz="2400" dirty="0">
                <a:latin typeface="+mj-ea"/>
                <a:ea typeface="+mj-ea"/>
              </a:rPr>
              <a:t>OUR TEAM</a:t>
            </a:r>
            <a:endParaRPr lang="en-US" altLang="zh-CN" sz="2400" dirty="0">
              <a:latin typeface="+mj-ea"/>
              <a:ea typeface="+mj-ea"/>
            </a:endParaRPr>
          </a:p>
        </p:txBody>
      </p:sp>
      <p:sp>
        <p:nvSpPr>
          <p:cNvPr id="33" name="椭圆 32"/>
          <p:cNvSpPr/>
          <p:nvPr/>
        </p:nvSpPr>
        <p:spPr>
          <a:xfrm rot="1831929">
            <a:off x="3956050" y="2025650"/>
            <a:ext cx="4057650" cy="4057650"/>
          </a:xfrm>
          <a:prstGeom prst="ellipse">
            <a:avLst/>
          </a:prstGeom>
          <a:noFill/>
          <a:ln w="6350">
            <a:gradFill>
              <a:gsLst>
                <a:gs pos="0">
                  <a:schemeClr val="tx2">
                    <a:lumMod val="20000"/>
                    <a:lumOff val="80000"/>
                  </a:schemeClr>
                </a:gs>
                <a:gs pos="100000">
                  <a:schemeClr val="tx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84918" y="2036345"/>
            <a:ext cx="1842235" cy="1842235"/>
            <a:chOff x="584918" y="2036345"/>
            <a:chExt cx="1842235" cy="1842235"/>
          </a:xfrm>
        </p:grpSpPr>
        <p:sp>
          <p:nvSpPr>
            <p:cNvPr id="24" name="椭圆 23"/>
            <p:cNvSpPr/>
            <p:nvPr/>
          </p:nvSpPr>
          <p:spPr>
            <a:xfrm>
              <a:off x="645878" y="2097305"/>
              <a:ext cx="1705437" cy="1705437"/>
            </a:xfrm>
            <a:prstGeom prst="ellipse">
              <a:avLst/>
            </a:prstGeom>
            <a:blipFill dpi="0" rotWithShape="1">
              <a:blip r:embed="rId1"/>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Oval 23+"/>
            <p:cNvSpPr/>
            <p:nvPr/>
          </p:nvSpPr>
          <p:spPr>
            <a:xfrm>
              <a:off x="584918" y="2036345"/>
              <a:ext cx="1842235" cy="1842235"/>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 name="组合 7"/>
          <p:cNvGrpSpPr/>
          <p:nvPr/>
        </p:nvGrpSpPr>
        <p:grpSpPr>
          <a:xfrm>
            <a:off x="3545839" y="4024811"/>
            <a:ext cx="2500723" cy="2500723"/>
            <a:chOff x="3545839" y="4024811"/>
            <a:chExt cx="2500723" cy="2500723"/>
          </a:xfrm>
        </p:grpSpPr>
        <p:sp>
          <p:nvSpPr>
            <p:cNvPr id="20" name="椭圆 19"/>
            <p:cNvSpPr/>
            <p:nvPr/>
          </p:nvSpPr>
          <p:spPr>
            <a:xfrm>
              <a:off x="3606800" y="4085772"/>
              <a:ext cx="2315028" cy="2315028"/>
            </a:xfrm>
            <a:prstGeom prst="ellipse">
              <a:avLst/>
            </a:prstGeom>
            <a:blipFill dpi="0" rotWithShape="1">
              <a:blip r:embed="rId2"/>
              <a:srcRect/>
              <a:tile tx="0" ty="0" sx="100000" sy="100000" flip="none" algn="tl"/>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Oval 19+"/>
            <p:cNvSpPr/>
            <p:nvPr/>
          </p:nvSpPr>
          <p:spPr>
            <a:xfrm>
              <a:off x="3545839" y="4024811"/>
              <a:ext cx="2500723" cy="2500723"/>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2" name="组合 11"/>
          <p:cNvGrpSpPr/>
          <p:nvPr/>
        </p:nvGrpSpPr>
        <p:grpSpPr>
          <a:xfrm>
            <a:off x="3175726" y="2225042"/>
            <a:ext cx="1473780" cy="1473780"/>
            <a:chOff x="3175726" y="2225042"/>
            <a:chExt cx="1473780" cy="1473780"/>
          </a:xfrm>
        </p:grpSpPr>
        <p:sp>
          <p:nvSpPr>
            <p:cNvPr id="21" name="椭圆 20"/>
            <p:cNvSpPr/>
            <p:nvPr/>
          </p:nvSpPr>
          <p:spPr>
            <a:xfrm>
              <a:off x="3236686" y="2286002"/>
              <a:ext cx="1364342" cy="1364342"/>
            </a:xfrm>
            <a:prstGeom prst="ellipse">
              <a:avLst/>
            </a:prstGeom>
            <a:blipFill dpi="0" rotWithShape="1">
              <a:blip r:embed="rId3"/>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Oval 20+"/>
            <p:cNvSpPr/>
            <p:nvPr/>
          </p:nvSpPr>
          <p:spPr>
            <a:xfrm>
              <a:off x="3175726" y="2225042"/>
              <a:ext cx="1473780" cy="1473780"/>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1" name="组合 10"/>
          <p:cNvGrpSpPr/>
          <p:nvPr/>
        </p:nvGrpSpPr>
        <p:grpSpPr>
          <a:xfrm>
            <a:off x="6891383" y="2377440"/>
            <a:ext cx="1897100" cy="1897100"/>
            <a:chOff x="6891383" y="2377440"/>
            <a:chExt cx="1897100" cy="1897100"/>
          </a:xfrm>
        </p:grpSpPr>
        <p:sp>
          <p:nvSpPr>
            <p:cNvPr id="7" name="椭圆 6"/>
            <p:cNvSpPr/>
            <p:nvPr/>
          </p:nvSpPr>
          <p:spPr>
            <a:xfrm>
              <a:off x="6952343" y="2438400"/>
              <a:ext cx="1756228" cy="1756228"/>
            </a:xfrm>
            <a:prstGeom prst="ellipse">
              <a:avLst/>
            </a:prstGeom>
            <a:blipFill dpi="0" rotWithShape="1">
              <a:blip r:embed="rId4"/>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Oval 6+"/>
            <p:cNvSpPr/>
            <p:nvPr/>
          </p:nvSpPr>
          <p:spPr>
            <a:xfrm>
              <a:off x="6891383" y="2377440"/>
              <a:ext cx="1897100" cy="1897100"/>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9" name="组合 8"/>
          <p:cNvGrpSpPr/>
          <p:nvPr/>
        </p:nvGrpSpPr>
        <p:grpSpPr>
          <a:xfrm>
            <a:off x="6775271" y="4670696"/>
            <a:ext cx="1183728" cy="1183728"/>
            <a:chOff x="6775271" y="4670696"/>
            <a:chExt cx="1183728" cy="1183728"/>
          </a:xfrm>
        </p:grpSpPr>
        <p:sp>
          <p:nvSpPr>
            <p:cNvPr id="29" name="椭圆 28"/>
            <p:cNvSpPr/>
            <p:nvPr/>
          </p:nvSpPr>
          <p:spPr>
            <a:xfrm>
              <a:off x="6836231" y="4731656"/>
              <a:ext cx="1095828" cy="1095828"/>
            </a:xfrm>
            <a:prstGeom prst="ellipse">
              <a:avLst/>
            </a:prstGeom>
            <a:blipFill dpi="0" rotWithShape="1">
              <a:blip r:embed="rId5"/>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Oval 28+"/>
            <p:cNvSpPr/>
            <p:nvPr/>
          </p:nvSpPr>
          <p:spPr>
            <a:xfrm>
              <a:off x="6775271" y="4670696"/>
              <a:ext cx="1183728" cy="1183728"/>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0" name="组合 9"/>
          <p:cNvGrpSpPr/>
          <p:nvPr/>
        </p:nvGrpSpPr>
        <p:grpSpPr>
          <a:xfrm>
            <a:off x="8952409" y="4155433"/>
            <a:ext cx="1865745" cy="1865745"/>
            <a:chOff x="8952409" y="4155433"/>
            <a:chExt cx="1865745" cy="1865745"/>
          </a:xfrm>
        </p:grpSpPr>
        <p:sp>
          <p:nvSpPr>
            <p:cNvPr id="25" name="椭圆 24"/>
            <p:cNvSpPr/>
            <p:nvPr/>
          </p:nvSpPr>
          <p:spPr>
            <a:xfrm>
              <a:off x="9013369" y="4216393"/>
              <a:ext cx="1727201" cy="1727201"/>
            </a:xfrm>
            <a:prstGeom prst="ellipse">
              <a:avLst/>
            </a:prstGeom>
            <a:blipFill dpi="0" rotWithShape="1">
              <a:blip r:embed="rId6"/>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Oval 24+"/>
            <p:cNvSpPr/>
            <p:nvPr/>
          </p:nvSpPr>
          <p:spPr>
            <a:xfrm>
              <a:off x="8952409" y="4155433"/>
              <a:ext cx="1865745" cy="1865745"/>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grpId="0" nodeType="withEffect">
                                  <p:stCondLst>
                                    <p:cond delay="250"/>
                                  </p:stCondLst>
                                  <p:childTnLst>
                                    <p:set>
                                      <p:cBhvr>
                                        <p:cTn id="6" dur="1" fill="hold">
                                          <p:stCondLst>
                                            <p:cond delay="0"/>
                                          </p:stCondLst>
                                        </p:cTn>
                                        <p:tgtEl>
                                          <p:spTgt spid="33"/>
                                        </p:tgtEl>
                                        <p:attrNameLst>
                                          <p:attrName>style.visibility</p:attrName>
                                        </p:attrNameLst>
                                      </p:cBhvr>
                                      <p:to>
                                        <p:strVal val="visible"/>
                                      </p:to>
                                    </p:set>
                                    <p:anim calcmode="lin" valueType="num">
                                      <p:cBhvr>
                                        <p:cTn id="7" dur="273" fill="hold"/>
                                        <p:tgtEl>
                                          <p:spTgt spid="33"/>
                                        </p:tgtEl>
                                        <p:attrNameLst>
                                          <p:attrName>ppt_w</p:attrName>
                                        </p:attrNameLst>
                                      </p:cBhvr>
                                      <p:tavLst>
                                        <p:tav tm="0">
                                          <p:val>
                                            <p:fltVal val="0"/>
                                          </p:val>
                                        </p:tav>
                                        <p:tav tm="100000">
                                          <p:val>
                                            <p:strVal val="#ppt_w"/>
                                          </p:val>
                                        </p:tav>
                                      </p:tavLst>
                                    </p:anim>
                                    <p:anim calcmode="lin" valueType="num">
                                      <p:cBhvr>
                                        <p:cTn id="8" dur="273" fill="hold"/>
                                        <p:tgtEl>
                                          <p:spTgt spid="33"/>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33"/>
                                        </p:tgtEl>
                                      </p:cBhvr>
                                      <p:by x="110000" y="110000"/>
                                      <p:from x="100000" y="100000"/>
                                      <p:to x="110000" y="110000"/>
                                    </p:animScale>
                                    <p:animScale>
                                      <p:cBhvr>
                                        <p:cTn id="10" dur="182" autoRev="1" fill="hold">
                                          <p:stCondLst>
                                            <p:cond delay="636"/>
                                          </p:stCondLst>
                                        </p:cTn>
                                        <p:tgtEl>
                                          <p:spTgt spid="33"/>
                                        </p:tgtEl>
                                      </p:cBhvr>
                                      <p:by x="95000" y="95000"/>
                                      <p:from x="100000" y="100000"/>
                                      <p:to x="95000" y="95000"/>
                                    </p:animScale>
                                  </p:childTnLst>
                                </p:cTn>
                              </p:par>
                              <p:par>
                                <p:cTn id="11" presetID="8" presetClass="emph" presetSubtype="0" repeatCount="indefinite" fill="hold" grpId="1" nodeType="withEffect">
                                  <p:stCondLst>
                                    <p:cond delay="250"/>
                                  </p:stCondLst>
                                  <p:childTnLst>
                                    <p:animRot by="21600000">
                                      <p:cBhvr>
                                        <p:cTn id="12" dur="3750" fill="hold"/>
                                        <p:tgtEl>
                                          <p:spTgt spid="33"/>
                                        </p:tgtEl>
                                        <p:attrNameLst>
                                          <p:attrName>r</p:attrName>
                                        </p:attrNameLst>
                                      </p:cBhvr>
                                    </p:animRot>
                                  </p:childTnLst>
                                </p:cTn>
                              </p:par>
                              <p:par>
                                <p:cTn id="13" presetID="10" presetClass="entr" presetSubtype="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35" presetClass="path" presetSubtype="0" decel="100000" fill="hold" grpId="1" nodeType="withEffect">
                                  <p:stCondLst>
                                    <p:cond delay="250"/>
                                  </p:stCondLst>
                                  <p:childTnLst>
                                    <p:animMotion origin="layout" path="M -2.5E-6 -3.7037E-6 L -0.11028 -3.7037E-6 " pathEditMode="relative" rAng="0" ptsTypes="AA">
                                      <p:cBhvr>
                                        <p:cTn id="17" dur="1000" spd="-100000" fill="hold"/>
                                        <p:tgtEl>
                                          <p:spTgt spid="16"/>
                                        </p:tgtEl>
                                        <p:attrNameLst>
                                          <p:attrName>ppt_x</p:attrName>
                                          <p:attrName>ppt_y</p:attrName>
                                        </p:attrNameLst>
                                      </p:cBhvr>
                                      <p:rCtr x="-5521" y="0"/>
                                    </p:animMotion>
                                  </p:childTnLst>
                                </p:cTn>
                              </p:par>
                              <p:par>
                                <p:cTn id="18" presetID="23" presetClass="entr" presetSubtype="16" decel="10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childTnLst>
                                </p:cTn>
                              </p:par>
                              <p:par>
                                <p:cTn id="22" presetID="53" presetClass="entr" presetSubtype="16" decel="5000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333" fill="hold"/>
                                        <p:tgtEl>
                                          <p:spTgt spid="8"/>
                                        </p:tgtEl>
                                        <p:attrNameLst>
                                          <p:attrName>ppt_w</p:attrName>
                                        </p:attrNameLst>
                                      </p:cBhvr>
                                      <p:tavLst>
                                        <p:tav tm="0">
                                          <p:val>
                                            <p:fltVal val="0"/>
                                          </p:val>
                                        </p:tav>
                                        <p:tav tm="100000">
                                          <p:val>
                                            <p:strVal val="#ppt_w"/>
                                          </p:val>
                                        </p:tav>
                                      </p:tavLst>
                                    </p:anim>
                                    <p:anim calcmode="lin" valueType="num">
                                      <p:cBhvr>
                                        <p:cTn id="25" dur="333" fill="hold"/>
                                        <p:tgtEl>
                                          <p:spTgt spid="8"/>
                                        </p:tgtEl>
                                        <p:attrNameLst>
                                          <p:attrName>ppt_h</p:attrName>
                                        </p:attrNameLst>
                                      </p:cBhvr>
                                      <p:tavLst>
                                        <p:tav tm="0">
                                          <p:val>
                                            <p:fltVal val="0"/>
                                          </p:val>
                                        </p:tav>
                                        <p:tav tm="100000">
                                          <p:val>
                                            <p:strVal val="#ppt_h"/>
                                          </p:val>
                                        </p:tav>
                                      </p:tavLst>
                                    </p:anim>
                                    <p:animScale>
                                      <p:cBhvr>
                                        <p:cTn id="26" dur="167" autoRev="1" fill="hold">
                                          <p:stCondLst>
                                            <p:cond delay="333"/>
                                          </p:stCondLst>
                                        </p:cTn>
                                        <p:tgtEl>
                                          <p:spTgt spid="8"/>
                                        </p:tgtEl>
                                      </p:cBhvr>
                                      <p:from x="100000" y="100000"/>
                                      <p:to x="110000" y="110000"/>
                                    </p:animScale>
                                    <p:animScale>
                                      <p:cBhvr>
                                        <p:cTn id="27" dur="167" autoRev="1" fill="hold">
                                          <p:stCondLst>
                                            <p:cond delay="667"/>
                                          </p:stCondLst>
                                        </p:cTn>
                                        <p:tgtEl>
                                          <p:spTgt spid="8"/>
                                        </p:tgtEl>
                                      </p:cBhvr>
                                      <p:from x="100000" y="100000"/>
                                      <p:to x="90000" y="90000"/>
                                    </p:animScale>
                                  </p:childTnLst>
                                </p:cTn>
                              </p:par>
                              <p:par>
                                <p:cTn id="28" presetID="53" presetClass="entr" presetSubtype="16" decel="50000" fill="hold"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33" fill="hold"/>
                                        <p:tgtEl>
                                          <p:spTgt spid="12"/>
                                        </p:tgtEl>
                                        <p:attrNameLst>
                                          <p:attrName>ppt_w</p:attrName>
                                        </p:attrNameLst>
                                      </p:cBhvr>
                                      <p:tavLst>
                                        <p:tav tm="0">
                                          <p:val>
                                            <p:fltVal val="0"/>
                                          </p:val>
                                        </p:tav>
                                        <p:tav tm="100000">
                                          <p:val>
                                            <p:strVal val="#ppt_w"/>
                                          </p:val>
                                        </p:tav>
                                      </p:tavLst>
                                    </p:anim>
                                    <p:anim calcmode="lin" valueType="num">
                                      <p:cBhvr>
                                        <p:cTn id="31" dur="333" fill="hold"/>
                                        <p:tgtEl>
                                          <p:spTgt spid="12"/>
                                        </p:tgtEl>
                                        <p:attrNameLst>
                                          <p:attrName>ppt_h</p:attrName>
                                        </p:attrNameLst>
                                      </p:cBhvr>
                                      <p:tavLst>
                                        <p:tav tm="0">
                                          <p:val>
                                            <p:fltVal val="0"/>
                                          </p:val>
                                        </p:tav>
                                        <p:tav tm="100000">
                                          <p:val>
                                            <p:strVal val="#ppt_h"/>
                                          </p:val>
                                        </p:tav>
                                      </p:tavLst>
                                    </p:anim>
                                    <p:animScale>
                                      <p:cBhvr>
                                        <p:cTn id="32" dur="167" autoRev="1" fill="hold">
                                          <p:stCondLst>
                                            <p:cond delay="333"/>
                                          </p:stCondLst>
                                        </p:cTn>
                                        <p:tgtEl>
                                          <p:spTgt spid="12"/>
                                        </p:tgtEl>
                                      </p:cBhvr>
                                      <p:from x="100000" y="100000"/>
                                      <p:to x="110000" y="110000"/>
                                    </p:animScale>
                                    <p:animScale>
                                      <p:cBhvr>
                                        <p:cTn id="33" dur="167" autoRev="1" fill="hold">
                                          <p:stCondLst>
                                            <p:cond delay="667"/>
                                          </p:stCondLst>
                                        </p:cTn>
                                        <p:tgtEl>
                                          <p:spTgt spid="12"/>
                                        </p:tgtEl>
                                      </p:cBhvr>
                                      <p:from x="100000" y="100000"/>
                                      <p:to x="90000" y="90000"/>
                                    </p:animScale>
                                  </p:childTnLst>
                                </p:cTn>
                              </p:par>
                              <p:par>
                                <p:cTn id="34" presetID="53" presetClass="entr" presetSubtype="16" decel="50000" fill="hold" grpId="0" nodeType="withEffect">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33" fill="hold"/>
                                        <p:tgtEl>
                                          <p:spTgt spid="31"/>
                                        </p:tgtEl>
                                        <p:attrNameLst>
                                          <p:attrName>ppt_w</p:attrName>
                                        </p:attrNameLst>
                                      </p:cBhvr>
                                      <p:tavLst>
                                        <p:tav tm="0">
                                          <p:val>
                                            <p:fltVal val="0"/>
                                          </p:val>
                                        </p:tav>
                                        <p:tav tm="100000">
                                          <p:val>
                                            <p:strVal val="#ppt_w"/>
                                          </p:val>
                                        </p:tav>
                                      </p:tavLst>
                                    </p:anim>
                                    <p:anim calcmode="lin" valueType="num">
                                      <p:cBhvr>
                                        <p:cTn id="37" dur="333" fill="hold"/>
                                        <p:tgtEl>
                                          <p:spTgt spid="31"/>
                                        </p:tgtEl>
                                        <p:attrNameLst>
                                          <p:attrName>ppt_h</p:attrName>
                                        </p:attrNameLst>
                                      </p:cBhvr>
                                      <p:tavLst>
                                        <p:tav tm="0">
                                          <p:val>
                                            <p:fltVal val="0"/>
                                          </p:val>
                                        </p:tav>
                                        <p:tav tm="100000">
                                          <p:val>
                                            <p:strVal val="#ppt_h"/>
                                          </p:val>
                                        </p:tav>
                                      </p:tavLst>
                                    </p:anim>
                                    <p:animScale>
                                      <p:cBhvr>
                                        <p:cTn id="38" dur="167" autoRev="1" fill="hold">
                                          <p:stCondLst>
                                            <p:cond delay="333"/>
                                          </p:stCondLst>
                                        </p:cTn>
                                        <p:tgtEl>
                                          <p:spTgt spid="31"/>
                                        </p:tgtEl>
                                      </p:cBhvr>
                                      <p:from x="100000" y="100000"/>
                                      <p:to x="110000" y="110000"/>
                                    </p:animScale>
                                    <p:animScale>
                                      <p:cBhvr>
                                        <p:cTn id="39" dur="167" autoRev="1" fill="hold">
                                          <p:stCondLst>
                                            <p:cond delay="667"/>
                                          </p:stCondLst>
                                        </p:cTn>
                                        <p:tgtEl>
                                          <p:spTgt spid="31"/>
                                        </p:tgtEl>
                                      </p:cBhvr>
                                      <p:from x="100000" y="100000"/>
                                      <p:to x="90000" y="90000"/>
                                    </p:animScale>
                                  </p:childTnLst>
                                </p:cTn>
                              </p:par>
                              <p:par>
                                <p:cTn id="40" presetID="53" presetClass="entr" presetSubtype="16" decel="50000" fill="hold" nodeType="withEffect">
                                  <p:stCondLst>
                                    <p:cond delay="7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333" fill="hold"/>
                                        <p:tgtEl>
                                          <p:spTgt spid="10"/>
                                        </p:tgtEl>
                                        <p:attrNameLst>
                                          <p:attrName>ppt_w</p:attrName>
                                        </p:attrNameLst>
                                      </p:cBhvr>
                                      <p:tavLst>
                                        <p:tav tm="0">
                                          <p:val>
                                            <p:fltVal val="0"/>
                                          </p:val>
                                        </p:tav>
                                        <p:tav tm="100000">
                                          <p:val>
                                            <p:strVal val="#ppt_w"/>
                                          </p:val>
                                        </p:tav>
                                      </p:tavLst>
                                    </p:anim>
                                    <p:anim calcmode="lin" valueType="num">
                                      <p:cBhvr>
                                        <p:cTn id="43" dur="333" fill="hold"/>
                                        <p:tgtEl>
                                          <p:spTgt spid="10"/>
                                        </p:tgtEl>
                                        <p:attrNameLst>
                                          <p:attrName>ppt_h</p:attrName>
                                        </p:attrNameLst>
                                      </p:cBhvr>
                                      <p:tavLst>
                                        <p:tav tm="0">
                                          <p:val>
                                            <p:fltVal val="0"/>
                                          </p:val>
                                        </p:tav>
                                        <p:tav tm="100000">
                                          <p:val>
                                            <p:strVal val="#ppt_h"/>
                                          </p:val>
                                        </p:tav>
                                      </p:tavLst>
                                    </p:anim>
                                    <p:animScale>
                                      <p:cBhvr>
                                        <p:cTn id="44" dur="167" autoRev="1" fill="hold">
                                          <p:stCondLst>
                                            <p:cond delay="333"/>
                                          </p:stCondLst>
                                        </p:cTn>
                                        <p:tgtEl>
                                          <p:spTgt spid="10"/>
                                        </p:tgtEl>
                                      </p:cBhvr>
                                      <p:from x="100000" y="100000"/>
                                      <p:to x="110000" y="110000"/>
                                    </p:animScale>
                                    <p:animScale>
                                      <p:cBhvr>
                                        <p:cTn id="45" dur="167" autoRev="1" fill="hold">
                                          <p:stCondLst>
                                            <p:cond delay="667"/>
                                          </p:stCondLst>
                                        </p:cTn>
                                        <p:tgtEl>
                                          <p:spTgt spid="10"/>
                                        </p:tgtEl>
                                      </p:cBhvr>
                                      <p:from x="100000" y="100000"/>
                                      <p:to x="90000" y="90000"/>
                                    </p:animScale>
                                  </p:childTnLst>
                                </p:cTn>
                              </p:par>
                              <p:par>
                                <p:cTn id="46" presetID="53" presetClass="entr" presetSubtype="16" decel="50000" fill="hold" grpId="0" nodeType="withEffect">
                                  <p:stCondLst>
                                    <p:cond delay="10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333" fill="hold"/>
                                        <p:tgtEl>
                                          <p:spTgt spid="28"/>
                                        </p:tgtEl>
                                        <p:attrNameLst>
                                          <p:attrName>ppt_w</p:attrName>
                                        </p:attrNameLst>
                                      </p:cBhvr>
                                      <p:tavLst>
                                        <p:tav tm="0">
                                          <p:val>
                                            <p:fltVal val="0"/>
                                          </p:val>
                                        </p:tav>
                                        <p:tav tm="100000">
                                          <p:val>
                                            <p:strVal val="#ppt_w"/>
                                          </p:val>
                                        </p:tav>
                                      </p:tavLst>
                                    </p:anim>
                                    <p:anim calcmode="lin" valueType="num">
                                      <p:cBhvr>
                                        <p:cTn id="49" dur="333" fill="hold"/>
                                        <p:tgtEl>
                                          <p:spTgt spid="28"/>
                                        </p:tgtEl>
                                        <p:attrNameLst>
                                          <p:attrName>ppt_h</p:attrName>
                                        </p:attrNameLst>
                                      </p:cBhvr>
                                      <p:tavLst>
                                        <p:tav tm="0">
                                          <p:val>
                                            <p:fltVal val="0"/>
                                          </p:val>
                                        </p:tav>
                                        <p:tav tm="100000">
                                          <p:val>
                                            <p:strVal val="#ppt_h"/>
                                          </p:val>
                                        </p:tav>
                                      </p:tavLst>
                                    </p:anim>
                                    <p:animScale>
                                      <p:cBhvr>
                                        <p:cTn id="50" dur="167" autoRev="1" fill="hold">
                                          <p:stCondLst>
                                            <p:cond delay="333"/>
                                          </p:stCondLst>
                                        </p:cTn>
                                        <p:tgtEl>
                                          <p:spTgt spid="28"/>
                                        </p:tgtEl>
                                      </p:cBhvr>
                                      <p:from x="100000" y="100000"/>
                                      <p:to x="110000" y="110000"/>
                                    </p:animScale>
                                    <p:animScale>
                                      <p:cBhvr>
                                        <p:cTn id="51" dur="167" autoRev="1" fill="hold">
                                          <p:stCondLst>
                                            <p:cond delay="667"/>
                                          </p:stCondLst>
                                        </p:cTn>
                                        <p:tgtEl>
                                          <p:spTgt spid="28"/>
                                        </p:tgtEl>
                                      </p:cBhvr>
                                      <p:from x="100000" y="100000"/>
                                      <p:to x="90000" y="90000"/>
                                    </p:animScale>
                                  </p:childTnLst>
                                </p:cTn>
                              </p:par>
                              <p:par>
                                <p:cTn id="52" presetID="53" presetClass="entr" presetSubtype="16" decel="50000" fill="hold" nodeType="withEffect">
                                  <p:stCondLst>
                                    <p:cond delay="15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333" fill="hold"/>
                                        <p:tgtEl>
                                          <p:spTgt spid="11"/>
                                        </p:tgtEl>
                                        <p:attrNameLst>
                                          <p:attrName>ppt_w</p:attrName>
                                        </p:attrNameLst>
                                      </p:cBhvr>
                                      <p:tavLst>
                                        <p:tav tm="0">
                                          <p:val>
                                            <p:fltVal val="0"/>
                                          </p:val>
                                        </p:tav>
                                        <p:tav tm="100000">
                                          <p:val>
                                            <p:strVal val="#ppt_w"/>
                                          </p:val>
                                        </p:tav>
                                      </p:tavLst>
                                    </p:anim>
                                    <p:anim calcmode="lin" valueType="num">
                                      <p:cBhvr>
                                        <p:cTn id="55" dur="333" fill="hold"/>
                                        <p:tgtEl>
                                          <p:spTgt spid="11"/>
                                        </p:tgtEl>
                                        <p:attrNameLst>
                                          <p:attrName>ppt_h</p:attrName>
                                        </p:attrNameLst>
                                      </p:cBhvr>
                                      <p:tavLst>
                                        <p:tav tm="0">
                                          <p:val>
                                            <p:fltVal val="0"/>
                                          </p:val>
                                        </p:tav>
                                        <p:tav tm="100000">
                                          <p:val>
                                            <p:strVal val="#ppt_h"/>
                                          </p:val>
                                        </p:tav>
                                      </p:tavLst>
                                    </p:anim>
                                    <p:animScale>
                                      <p:cBhvr>
                                        <p:cTn id="56" dur="167" autoRev="1" fill="hold">
                                          <p:stCondLst>
                                            <p:cond delay="333"/>
                                          </p:stCondLst>
                                        </p:cTn>
                                        <p:tgtEl>
                                          <p:spTgt spid="11"/>
                                        </p:tgtEl>
                                      </p:cBhvr>
                                      <p:from x="100000" y="100000"/>
                                      <p:to x="110000" y="110000"/>
                                    </p:animScale>
                                    <p:animScale>
                                      <p:cBhvr>
                                        <p:cTn id="57" dur="167" autoRev="1" fill="hold">
                                          <p:stCondLst>
                                            <p:cond delay="667"/>
                                          </p:stCondLst>
                                        </p:cTn>
                                        <p:tgtEl>
                                          <p:spTgt spid="11"/>
                                        </p:tgtEl>
                                      </p:cBhvr>
                                      <p:from x="100000" y="100000"/>
                                      <p:to x="90000" y="90000"/>
                                    </p:animScale>
                                  </p:childTnLst>
                                </p:cTn>
                              </p:par>
                              <p:par>
                                <p:cTn id="58" presetID="53" presetClass="entr" presetSubtype="16" decel="50000" fill="hold" nodeType="withEffect">
                                  <p:stCondLst>
                                    <p:cond delay="1000"/>
                                  </p:stCondLst>
                                  <p:childTnLst>
                                    <p:set>
                                      <p:cBhvr>
                                        <p:cTn id="59" dur="1" fill="hold">
                                          <p:stCondLst>
                                            <p:cond delay="0"/>
                                          </p:stCondLst>
                                        </p:cTn>
                                        <p:tgtEl>
                                          <p:spTgt spid="6"/>
                                        </p:tgtEl>
                                        <p:attrNameLst>
                                          <p:attrName>style.visibility</p:attrName>
                                        </p:attrNameLst>
                                      </p:cBhvr>
                                      <p:to>
                                        <p:strVal val="visible"/>
                                      </p:to>
                                    </p:set>
                                    <p:anim calcmode="lin" valueType="num">
                                      <p:cBhvr>
                                        <p:cTn id="60" dur="333" fill="hold"/>
                                        <p:tgtEl>
                                          <p:spTgt spid="6"/>
                                        </p:tgtEl>
                                        <p:attrNameLst>
                                          <p:attrName>ppt_w</p:attrName>
                                        </p:attrNameLst>
                                      </p:cBhvr>
                                      <p:tavLst>
                                        <p:tav tm="0">
                                          <p:val>
                                            <p:fltVal val="0"/>
                                          </p:val>
                                        </p:tav>
                                        <p:tav tm="100000">
                                          <p:val>
                                            <p:strVal val="#ppt_w"/>
                                          </p:val>
                                        </p:tav>
                                      </p:tavLst>
                                    </p:anim>
                                    <p:anim calcmode="lin" valueType="num">
                                      <p:cBhvr>
                                        <p:cTn id="61" dur="333" fill="hold"/>
                                        <p:tgtEl>
                                          <p:spTgt spid="6"/>
                                        </p:tgtEl>
                                        <p:attrNameLst>
                                          <p:attrName>ppt_h</p:attrName>
                                        </p:attrNameLst>
                                      </p:cBhvr>
                                      <p:tavLst>
                                        <p:tav tm="0">
                                          <p:val>
                                            <p:fltVal val="0"/>
                                          </p:val>
                                        </p:tav>
                                        <p:tav tm="100000">
                                          <p:val>
                                            <p:strVal val="#ppt_h"/>
                                          </p:val>
                                        </p:tav>
                                      </p:tavLst>
                                    </p:anim>
                                    <p:animScale>
                                      <p:cBhvr>
                                        <p:cTn id="62" dur="167" autoRev="1" fill="hold">
                                          <p:stCondLst>
                                            <p:cond delay="333"/>
                                          </p:stCondLst>
                                        </p:cTn>
                                        <p:tgtEl>
                                          <p:spTgt spid="6"/>
                                        </p:tgtEl>
                                      </p:cBhvr>
                                      <p:from x="100000" y="100000"/>
                                      <p:to x="110000" y="110000"/>
                                    </p:animScale>
                                    <p:animScale>
                                      <p:cBhvr>
                                        <p:cTn id="63" dur="167" autoRev="1" fill="hold">
                                          <p:stCondLst>
                                            <p:cond delay="667"/>
                                          </p:stCondLst>
                                        </p:cTn>
                                        <p:tgtEl>
                                          <p:spTgt spid="6"/>
                                        </p:tgtEl>
                                      </p:cBhvr>
                                      <p:from x="100000" y="100000"/>
                                      <p:to x="90000" y="90000"/>
                                    </p:animScale>
                                  </p:childTnLst>
                                </p:cTn>
                              </p:par>
                              <p:par>
                                <p:cTn id="64" presetID="53" presetClass="entr" presetSubtype="16" decel="50000" fill="hold" grpId="0" nodeType="withEffect">
                                  <p:stCondLst>
                                    <p:cond delay="1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333" fill="hold"/>
                                        <p:tgtEl>
                                          <p:spTgt spid="30"/>
                                        </p:tgtEl>
                                        <p:attrNameLst>
                                          <p:attrName>ppt_w</p:attrName>
                                        </p:attrNameLst>
                                      </p:cBhvr>
                                      <p:tavLst>
                                        <p:tav tm="0">
                                          <p:val>
                                            <p:fltVal val="0"/>
                                          </p:val>
                                        </p:tav>
                                        <p:tav tm="100000">
                                          <p:val>
                                            <p:strVal val="#ppt_w"/>
                                          </p:val>
                                        </p:tav>
                                      </p:tavLst>
                                    </p:anim>
                                    <p:anim calcmode="lin" valueType="num">
                                      <p:cBhvr>
                                        <p:cTn id="67" dur="333" fill="hold"/>
                                        <p:tgtEl>
                                          <p:spTgt spid="30"/>
                                        </p:tgtEl>
                                        <p:attrNameLst>
                                          <p:attrName>ppt_h</p:attrName>
                                        </p:attrNameLst>
                                      </p:cBhvr>
                                      <p:tavLst>
                                        <p:tav tm="0">
                                          <p:val>
                                            <p:fltVal val="0"/>
                                          </p:val>
                                        </p:tav>
                                        <p:tav tm="100000">
                                          <p:val>
                                            <p:strVal val="#ppt_h"/>
                                          </p:val>
                                        </p:tav>
                                      </p:tavLst>
                                    </p:anim>
                                    <p:animScale>
                                      <p:cBhvr>
                                        <p:cTn id="68" dur="167" autoRev="1" fill="hold">
                                          <p:stCondLst>
                                            <p:cond delay="333"/>
                                          </p:stCondLst>
                                        </p:cTn>
                                        <p:tgtEl>
                                          <p:spTgt spid="30"/>
                                        </p:tgtEl>
                                      </p:cBhvr>
                                      <p:from x="100000" y="100000"/>
                                      <p:to x="110000" y="110000"/>
                                    </p:animScale>
                                    <p:animScale>
                                      <p:cBhvr>
                                        <p:cTn id="69" dur="167" autoRev="1" fill="hold">
                                          <p:stCondLst>
                                            <p:cond delay="667"/>
                                          </p:stCondLst>
                                        </p:cTn>
                                        <p:tgtEl>
                                          <p:spTgt spid="30"/>
                                        </p:tgtEl>
                                      </p:cBhvr>
                                      <p:from x="100000" y="100000"/>
                                      <p:to x="90000" y="90000"/>
                                    </p:animScale>
                                  </p:childTnLst>
                                </p:cTn>
                              </p:par>
                              <p:par>
                                <p:cTn id="70" presetID="53" presetClass="entr" presetSubtype="16" decel="50000" fill="hold" grpId="0" nodeType="withEffect">
                                  <p:stCondLst>
                                    <p:cond delay="100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33" fill="hold"/>
                                        <p:tgtEl>
                                          <p:spTgt spid="32"/>
                                        </p:tgtEl>
                                        <p:attrNameLst>
                                          <p:attrName>ppt_w</p:attrName>
                                        </p:attrNameLst>
                                      </p:cBhvr>
                                      <p:tavLst>
                                        <p:tav tm="0">
                                          <p:val>
                                            <p:fltVal val="0"/>
                                          </p:val>
                                        </p:tav>
                                        <p:tav tm="100000">
                                          <p:val>
                                            <p:strVal val="#ppt_w"/>
                                          </p:val>
                                        </p:tav>
                                      </p:tavLst>
                                    </p:anim>
                                    <p:anim calcmode="lin" valueType="num">
                                      <p:cBhvr>
                                        <p:cTn id="73" dur="333" fill="hold"/>
                                        <p:tgtEl>
                                          <p:spTgt spid="32"/>
                                        </p:tgtEl>
                                        <p:attrNameLst>
                                          <p:attrName>ppt_h</p:attrName>
                                        </p:attrNameLst>
                                      </p:cBhvr>
                                      <p:tavLst>
                                        <p:tav tm="0">
                                          <p:val>
                                            <p:fltVal val="0"/>
                                          </p:val>
                                        </p:tav>
                                        <p:tav tm="100000">
                                          <p:val>
                                            <p:strVal val="#ppt_h"/>
                                          </p:val>
                                        </p:tav>
                                      </p:tavLst>
                                    </p:anim>
                                    <p:animScale>
                                      <p:cBhvr>
                                        <p:cTn id="74" dur="167" autoRev="1" fill="hold">
                                          <p:stCondLst>
                                            <p:cond delay="333"/>
                                          </p:stCondLst>
                                        </p:cTn>
                                        <p:tgtEl>
                                          <p:spTgt spid="32"/>
                                        </p:tgtEl>
                                      </p:cBhvr>
                                      <p:from x="100000" y="100000"/>
                                      <p:to x="110000" y="110000"/>
                                    </p:animScale>
                                    <p:animScale>
                                      <p:cBhvr>
                                        <p:cTn id="75" dur="167" autoRev="1" fill="hold">
                                          <p:stCondLst>
                                            <p:cond delay="667"/>
                                          </p:stCondLst>
                                        </p:cTn>
                                        <p:tgtEl>
                                          <p:spTgt spid="32"/>
                                        </p:tgtEl>
                                      </p:cBhvr>
                                      <p:from x="100000" y="100000"/>
                                      <p:to x="90000" y="90000"/>
                                    </p:animScale>
                                  </p:childTnLst>
                                </p:cTn>
                              </p:par>
                              <p:par>
                                <p:cTn id="76" presetID="53" presetClass="entr" presetSubtype="16" decel="50000" fill="hold" nodeType="withEffect">
                                  <p:stCondLst>
                                    <p:cond delay="1000"/>
                                  </p:stCondLst>
                                  <p:childTnLst>
                                    <p:set>
                                      <p:cBhvr>
                                        <p:cTn id="77" dur="1" fill="hold">
                                          <p:stCondLst>
                                            <p:cond delay="0"/>
                                          </p:stCondLst>
                                        </p:cTn>
                                        <p:tgtEl>
                                          <p:spTgt spid="9"/>
                                        </p:tgtEl>
                                        <p:attrNameLst>
                                          <p:attrName>style.visibility</p:attrName>
                                        </p:attrNameLst>
                                      </p:cBhvr>
                                      <p:to>
                                        <p:strVal val="visible"/>
                                      </p:to>
                                    </p:set>
                                    <p:anim calcmode="lin" valueType="num">
                                      <p:cBhvr>
                                        <p:cTn id="78" dur="333" fill="hold"/>
                                        <p:tgtEl>
                                          <p:spTgt spid="9"/>
                                        </p:tgtEl>
                                        <p:attrNameLst>
                                          <p:attrName>ppt_w</p:attrName>
                                        </p:attrNameLst>
                                      </p:cBhvr>
                                      <p:tavLst>
                                        <p:tav tm="0">
                                          <p:val>
                                            <p:fltVal val="0"/>
                                          </p:val>
                                        </p:tav>
                                        <p:tav tm="100000">
                                          <p:val>
                                            <p:strVal val="#ppt_w"/>
                                          </p:val>
                                        </p:tav>
                                      </p:tavLst>
                                    </p:anim>
                                    <p:anim calcmode="lin" valueType="num">
                                      <p:cBhvr>
                                        <p:cTn id="79" dur="333" fill="hold"/>
                                        <p:tgtEl>
                                          <p:spTgt spid="9"/>
                                        </p:tgtEl>
                                        <p:attrNameLst>
                                          <p:attrName>ppt_h</p:attrName>
                                        </p:attrNameLst>
                                      </p:cBhvr>
                                      <p:tavLst>
                                        <p:tav tm="0">
                                          <p:val>
                                            <p:fltVal val="0"/>
                                          </p:val>
                                        </p:tav>
                                        <p:tav tm="100000">
                                          <p:val>
                                            <p:strVal val="#ppt_h"/>
                                          </p:val>
                                        </p:tav>
                                      </p:tavLst>
                                    </p:anim>
                                    <p:animScale>
                                      <p:cBhvr>
                                        <p:cTn id="80" dur="167" autoRev="1" fill="hold">
                                          <p:stCondLst>
                                            <p:cond delay="333"/>
                                          </p:stCondLst>
                                        </p:cTn>
                                        <p:tgtEl>
                                          <p:spTgt spid="9"/>
                                        </p:tgtEl>
                                      </p:cBhvr>
                                      <p:from x="100000" y="100000"/>
                                      <p:to x="110000" y="110000"/>
                                    </p:animScale>
                                    <p:animScale>
                                      <p:cBhvr>
                                        <p:cTn id="81" dur="167" autoRev="1" fill="hold">
                                          <p:stCondLst>
                                            <p:cond delay="667"/>
                                          </p:stCondLst>
                                        </p:cTn>
                                        <p:tgtEl>
                                          <p:spTgt spid="9"/>
                                        </p:tgtEl>
                                      </p:cBhvr>
                                      <p:from x="100000" y="100000"/>
                                      <p:to x="90000" y="90000"/>
                                    </p:animScale>
                                  </p:childTnLst>
                                </p:cTn>
                              </p:par>
                              <p:par>
                                <p:cTn id="82" presetID="53" presetClass="entr" presetSubtype="16" decel="50000" fill="hold" grpId="0" nodeType="withEffect">
                                  <p:stCondLst>
                                    <p:cond delay="17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333" fill="hold"/>
                                        <p:tgtEl>
                                          <p:spTgt spid="23"/>
                                        </p:tgtEl>
                                        <p:attrNameLst>
                                          <p:attrName>ppt_w</p:attrName>
                                        </p:attrNameLst>
                                      </p:cBhvr>
                                      <p:tavLst>
                                        <p:tav tm="0">
                                          <p:val>
                                            <p:fltVal val="0"/>
                                          </p:val>
                                        </p:tav>
                                        <p:tav tm="100000">
                                          <p:val>
                                            <p:strVal val="#ppt_w"/>
                                          </p:val>
                                        </p:tav>
                                      </p:tavLst>
                                    </p:anim>
                                    <p:anim calcmode="lin" valueType="num">
                                      <p:cBhvr>
                                        <p:cTn id="85" dur="333" fill="hold"/>
                                        <p:tgtEl>
                                          <p:spTgt spid="23"/>
                                        </p:tgtEl>
                                        <p:attrNameLst>
                                          <p:attrName>ppt_h</p:attrName>
                                        </p:attrNameLst>
                                      </p:cBhvr>
                                      <p:tavLst>
                                        <p:tav tm="0">
                                          <p:val>
                                            <p:fltVal val="0"/>
                                          </p:val>
                                        </p:tav>
                                        <p:tav tm="100000">
                                          <p:val>
                                            <p:strVal val="#ppt_h"/>
                                          </p:val>
                                        </p:tav>
                                      </p:tavLst>
                                    </p:anim>
                                    <p:animScale>
                                      <p:cBhvr>
                                        <p:cTn id="86" dur="167" autoRev="1" fill="hold">
                                          <p:stCondLst>
                                            <p:cond delay="333"/>
                                          </p:stCondLst>
                                        </p:cTn>
                                        <p:tgtEl>
                                          <p:spTgt spid="23"/>
                                        </p:tgtEl>
                                      </p:cBhvr>
                                      <p:from x="100000" y="100000"/>
                                      <p:to x="110000" y="110000"/>
                                    </p:animScale>
                                    <p:animScale>
                                      <p:cBhvr>
                                        <p:cTn id="87" dur="167" autoRev="1" fill="hold">
                                          <p:stCondLst>
                                            <p:cond delay="667"/>
                                          </p:stCondLst>
                                        </p:cTn>
                                        <p:tgtEl>
                                          <p:spTgt spid="23"/>
                                        </p:tgtEl>
                                      </p:cBhvr>
                                      <p:from x="100000" y="100000"/>
                                      <p:to x="90000" y="90000"/>
                                    </p:animScale>
                                  </p:childTnLst>
                                </p:cTn>
                              </p:par>
                              <p:par>
                                <p:cTn id="88" presetID="53" presetClass="entr" presetSubtype="16" decel="50000" fill="hold" grpId="0" nodeType="withEffect">
                                  <p:stCondLst>
                                    <p:cond delay="750"/>
                                  </p:stCondLst>
                                  <p:childTnLst>
                                    <p:set>
                                      <p:cBhvr>
                                        <p:cTn id="89" dur="1" fill="hold">
                                          <p:stCondLst>
                                            <p:cond delay="0"/>
                                          </p:stCondLst>
                                        </p:cTn>
                                        <p:tgtEl>
                                          <p:spTgt spid="26"/>
                                        </p:tgtEl>
                                        <p:attrNameLst>
                                          <p:attrName>style.visibility</p:attrName>
                                        </p:attrNameLst>
                                      </p:cBhvr>
                                      <p:to>
                                        <p:strVal val="visible"/>
                                      </p:to>
                                    </p:set>
                                    <p:anim calcmode="lin" valueType="num">
                                      <p:cBhvr>
                                        <p:cTn id="90" dur="333" fill="hold"/>
                                        <p:tgtEl>
                                          <p:spTgt spid="26"/>
                                        </p:tgtEl>
                                        <p:attrNameLst>
                                          <p:attrName>ppt_w</p:attrName>
                                        </p:attrNameLst>
                                      </p:cBhvr>
                                      <p:tavLst>
                                        <p:tav tm="0">
                                          <p:val>
                                            <p:fltVal val="0"/>
                                          </p:val>
                                        </p:tav>
                                        <p:tav tm="100000">
                                          <p:val>
                                            <p:strVal val="#ppt_w"/>
                                          </p:val>
                                        </p:tav>
                                      </p:tavLst>
                                    </p:anim>
                                    <p:anim calcmode="lin" valueType="num">
                                      <p:cBhvr>
                                        <p:cTn id="91" dur="333" fill="hold"/>
                                        <p:tgtEl>
                                          <p:spTgt spid="26"/>
                                        </p:tgtEl>
                                        <p:attrNameLst>
                                          <p:attrName>ppt_h</p:attrName>
                                        </p:attrNameLst>
                                      </p:cBhvr>
                                      <p:tavLst>
                                        <p:tav tm="0">
                                          <p:val>
                                            <p:fltVal val="0"/>
                                          </p:val>
                                        </p:tav>
                                        <p:tav tm="100000">
                                          <p:val>
                                            <p:strVal val="#ppt_h"/>
                                          </p:val>
                                        </p:tav>
                                      </p:tavLst>
                                    </p:anim>
                                    <p:animScale>
                                      <p:cBhvr>
                                        <p:cTn id="92" dur="167" autoRev="1" fill="hold">
                                          <p:stCondLst>
                                            <p:cond delay="333"/>
                                          </p:stCondLst>
                                        </p:cTn>
                                        <p:tgtEl>
                                          <p:spTgt spid="26"/>
                                        </p:tgtEl>
                                      </p:cBhvr>
                                      <p:from x="100000" y="100000"/>
                                      <p:to x="110000" y="110000"/>
                                    </p:animScale>
                                    <p:animScale>
                                      <p:cBhvr>
                                        <p:cTn id="93" dur="167" autoRev="1" fill="hold">
                                          <p:stCondLst>
                                            <p:cond delay="667"/>
                                          </p:stCondLst>
                                        </p:cTn>
                                        <p:tgtEl>
                                          <p:spTgt spid="26"/>
                                        </p:tgtEl>
                                      </p:cBhvr>
                                      <p:from x="100000" y="100000"/>
                                      <p:to x="90000" y="90000"/>
                                    </p:animScale>
                                  </p:childTnLst>
                                </p:cTn>
                              </p:par>
                              <p:par>
                                <p:cTn id="94" presetID="53" presetClass="entr" presetSubtype="16" decel="50000" fill="hold" grpId="0" nodeType="withEffect">
                                  <p:stCondLst>
                                    <p:cond delay="750"/>
                                  </p:stCondLst>
                                  <p:childTnLst>
                                    <p:set>
                                      <p:cBhvr>
                                        <p:cTn id="95" dur="1" fill="hold">
                                          <p:stCondLst>
                                            <p:cond delay="0"/>
                                          </p:stCondLst>
                                        </p:cTn>
                                        <p:tgtEl>
                                          <p:spTgt spid="22"/>
                                        </p:tgtEl>
                                        <p:attrNameLst>
                                          <p:attrName>style.visibility</p:attrName>
                                        </p:attrNameLst>
                                      </p:cBhvr>
                                      <p:to>
                                        <p:strVal val="visible"/>
                                      </p:to>
                                    </p:set>
                                    <p:anim calcmode="lin" valueType="num">
                                      <p:cBhvr>
                                        <p:cTn id="96" dur="333" fill="hold"/>
                                        <p:tgtEl>
                                          <p:spTgt spid="22"/>
                                        </p:tgtEl>
                                        <p:attrNameLst>
                                          <p:attrName>ppt_w</p:attrName>
                                        </p:attrNameLst>
                                      </p:cBhvr>
                                      <p:tavLst>
                                        <p:tav tm="0">
                                          <p:val>
                                            <p:fltVal val="0"/>
                                          </p:val>
                                        </p:tav>
                                        <p:tav tm="100000">
                                          <p:val>
                                            <p:strVal val="#ppt_w"/>
                                          </p:val>
                                        </p:tav>
                                      </p:tavLst>
                                    </p:anim>
                                    <p:anim calcmode="lin" valueType="num">
                                      <p:cBhvr>
                                        <p:cTn id="97" dur="333" fill="hold"/>
                                        <p:tgtEl>
                                          <p:spTgt spid="22"/>
                                        </p:tgtEl>
                                        <p:attrNameLst>
                                          <p:attrName>ppt_h</p:attrName>
                                        </p:attrNameLst>
                                      </p:cBhvr>
                                      <p:tavLst>
                                        <p:tav tm="0">
                                          <p:val>
                                            <p:fltVal val="0"/>
                                          </p:val>
                                        </p:tav>
                                        <p:tav tm="100000">
                                          <p:val>
                                            <p:strVal val="#ppt_h"/>
                                          </p:val>
                                        </p:tav>
                                      </p:tavLst>
                                    </p:anim>
                                    <p:animScale>
                                      <p:cBhvr>
                                        <p:cTn id="98" dur="167" autoRev="1" fill="hold">
                                          <p:stCondLst>
                                            <p:cond delay="333"/>
                                          </p:stCondLst>
                                        </p:cTn>
                                        <p:tgtEl>
                                          <p:spTgt spid="22"/>
                                        </p:tgtEl>
                                      </p:cBhvr>
                                      <p:from x="100000" y="100000"/>
                                      <p:to x="110000" y="110000"/>
                                    </p:animScale>
                                    <p:animScale>
                                      <p:cBhvr>
                                        <p:cTn id="99" dur="167" autoRev="1" fill="hold">
                                          <p:stCondLst>
                                            <p:cond delay="667"/>
                                          </p:stCondLst>
                                        </p:cTn>
                                        <p:tgtEl>
                                          <p:spTgt spid="22"/>
                                        </p:tgtEl>
                                      </p:cBhvr>
                                      <p:from x="100000" y="100000"/>
                                      <p:to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23" grpId="0" animBg="1"/>
      <p:bldP spid="26" grpId="0" animBg="1"/>
      <p:bldP spid="28" grpId="0" animBg="1"/>
      <p:bldP spid="30" grpId="0" animBg="1"/>
      <p:bldP spid="31" grpId="0" animBg="1"/>
      <p:bldP spid="32" grpId="0" animBg="1"/>
      <p:bldP spid="16" grpId="0"/>
      <p:bldP spid="16" grpId="1"/>
      <p:bldP spid="33" grpId="0" animBg="1"/>
      <p:bldP spid="3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任意多边形: 形状 45"/>
          <p:cNvSpPr/>
          <p:nvPr/>
        </p:nvSpPr>
        <p:spPr>
          <a:xfrm>
            <a:off x="1" y="2162628"/>
            <a:ext cx="5811157" cy="4695372"/>
          </a:xfrm>
          <a:custGeom>
            <a:avLst/>
            <a:gdLst>
              <a:gd name="connsiteX0" fmla="*/ 2153557 w 5811157"/>
              <a:gd name="connsiteY0" fmla="*/ 0 h 4695372"/>
              <a:gd name="connsiteX1" fmla="*/ 5811157 w 5811157"/>
              <a:gd name="connsiteY1" fmla="*/ 3657600 h 4695372"/>
              <a:gd name="connsiteX2" fmla="*/ 5736848 w 5811157"/>
              <a:gd name="connsiteY2" fmla="*/ 4394734 h 4695372"/>
              <a:gd name="connsiteX3" fmla="*/ 5659546 w 5811157"/>
              <a:gd name="connsiteY3" fmla="*/ 4695372 h 4695372"/>
              <a:gd name="connsiteX4" fmla="*/ 0 w 5811157"/>
              <a:gd name="connsiteY4" fmla="*/ 4695372 h 4695372"/>
              <a:gd name="connsiteX5" fmla="*/ 0 w 5811157"/>
              <a:gd name="connsiteY5" fmla="*/ 705839 h 4695372"/>
              <a:gd name="connsiteX6" fmla="*/ 108558 w 5811157"/>
              <a:gd name="connsiteY6" fmla="*/ 624661 h 4695372"/>
              <a:gd name="connsiteX7" fmla="*/ 2153557 w 5811157"/>
              <a:gd name="connsiteY7" fmla="*/ 0 h 469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1157" h="4695372">
                <a:moveTo>
                  <a:pt x="2153557" y="0"/>
                </a:moveTo>
                <a:cubicBezTo>
                  <a:pt x="4173594" y="0"/>
                  <a:pt x="5811157" y="1637563"/>
                  <a:pt x="5811157" y="3657600"/>
                </a:cubicBezTo>
                <a:cubicBezTo>
                  <a:pt x="5811157" y="3910105"/>
                  <a:pt x="5785570" y="4156633"/>
                  <a:pt x="5736848" y="4394734"/>
                </a:cubicBezTo>
                <a:lnTo>
                  <a:pt x="5659546" y="4695372"/>
                </a:lnTo>
                <a:lnTo>
                  <a:pt x="0" y="4695372"/>
                </a:lnTo>
                <a:lnTo>
                  <a:pt x="0" y="705839"/>
                </a:lnTo>
                <a:lnTo>
                  <a:pt x="108558" y="624661"/>
                </a:lnTo>
                <a:cubicBezTo>
                  <a:pt x="692315" y="230283"/>
                  <a:pt x="1396043" y="0"/>
                  <a:pt x="2153557" y="0"/>
                </a:cubicBezTo>
                <a:close/>
              </a:path>
            </a:pathLst>
          </a:cu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工作亮点分析</a:t>
            </a:r>
            <a:endParaRPr lang="zh-CN" altLang="en-US" sz="4000" dirty="0">
              <a:solidFill>
                <a:schemeClr val="tx2"/>
              </a:solidFill>
              <a:latin typeface="+mj-ea"/>
              <a:ea typeface="+mj-ea"/>
            </a:endParaRPr>
          </a:p>
        </p:txBody>
      </p:sp>
      <p:sp>
        <p:nvSpPr>
          <p:cNvPr id="5" name="椭圆 4"/>
          <p:cNvSpPr/>
          <p:nvPr/>
        </p:nvSpPr>
        <p:spPr>
          <a:xfrm>
            <a:off x="44495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p:cNvSpPr/>
          <p:nvPr/>
        </p:nvSpPr>
        <p:spPr>
          <a:xfrm>
            <a:off x="4171950" y="3758294"/>
            <a:ext cx="8020050" cy="3099707"/>
          </a:xfrm>
          <a:custGeom>
            <a:avLst/>
            <a:gdLst>
              <a:gd name="connsiteX0" fmla="*/ 5092246 w 8020050"/>
              <a:gd name="connsiteY0" fmla="*/ 0 h 3099707"/>
              <a:gd name="connsiteX1" fmla="*/ 7939369 w 8020050"/>
              <a:gd name="connsiteY1" fmla="*/ 529382 h 3099707"/>
              <a:gd name="connsiteX2" fmla="*/ 8020050 w 8020050"/>
              <a:gd name="connsiteY2" fmla="*/ 566106 h 3099707"/>
              <a:gd name="connsiteX3" fmla="*/ 8020050 w 8020050"/>
              <a:gd name="connsiteY3" fmla="*/ 3099707 h 3099707"/>
              <a:gd name="connsiteX4" fmla="*/ 0 w 8020050"/>
              <a:gd name="connsiteY4" fmla="*/ 3099707 h 3099707"/>
              <a:gd name="connsiteX5" fmla="*/ 5092246 w 8020050"/>
              <a:gd name="connsiteY5" fmla="*/ 0 h 3099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0050" h="3099707">
                <a:moveTo>
                  <a:pt x="5092246" y="0"/>
                </a:moveTo>
                <a:cubicBezTo>
                  <a:pt x="6146885" y="0"/>
                  <a:pt x="7126642" y="195158"/>
                  <a:pt x="7939369" y="529382"/>
                </a:cubicBezTo>
                <a:lnTo>
                  <a:pt x="8020050" y="566106"/>
                </a:lnTo>
                <a:lnTo>
                  <a:pt x="8020050" y="3099707"/>
                </a:lnTo>
                <a:lnTo>
                  <a:pt x="0" y="3099707"/>
                </a:lnTo>
                <a:cubicBezTo>
                  <a:pt x="0" y="1387786"/>
                  <a:pt x="2279876" y="0"/>
                  <a:pt x="5092246" y="0"/>
                </a:cubicBezTo>
                <a:close/>
              </a:path>
            </a:pathLst>
          </a:custGeom>
          <a:solidFill>
            <a:schemeClr val="accent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p:cNvGrpSpPr/>
          <p:nvPr/>
        </p:nvGrpSpPr>
        <p:grpSpPr>
          <a:xfrm>
            <a:off x="1897289" y="2035628"/>
            <a:ext cx="4434931" cy="1760735"/>
            <a:chOff x="1897289" y="2035628"/>
            <a:chExt cx="4434931" cy="1760735"/>
          </a:xfrm>
        </p:grpSpPr>
        <p:sp>
          <p:nvSpPr>
            <p:cNvPr id="21" name="矩形: 圆角 20"/>
            <p:cNvSpPr/>
            <p:nvPr/>
          </p:nvSpPr>
          <p:spPr>
            <a:xfrm>
              <a:off x="1897289" y="2035628"/>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414008" y="3202554"/>
              <a:ext cx="3593091" cy="400110"/>
            </a:xfrm>
            <a:prstGeom prst="rect">
              <a:avLst/>
            </a:prstGeom>
            <a:noFill/>
          </p:spPr>
          <p:txBody>
            <a:bodyPr wrap="square">
              <a:spAutoFit/>
            </a:bodyPr>
            <a:lstStyle/>
            <a:p>
              <a:r>
                <a:rPr lang="zh-CN" altLang="en-US" sz="2000" dirty="0">
                  <a:solidFill>
                    <a:schemeClr val="tx2"/>
                  </a:solidFill>
                </a:rPr>
                <a:t>开拓</a:t>
              </a:r>
              <a:r>
                <a:rPr lang="en-US" altLang="zh-CN" sz="2000" dirty="0">
                  <a:solidFill>
                    <a:schemeClr val="tx2"/>
                  </a:solidFill>
                </a:rPr>
                <a:t>3</a:t>
              </a:r>
              <a:r>
                <a:rPr lang="zh-CN" altLang="en-US" sz="2000" dirty="0">
                  <a:solidFill>
                    <a:schemeClr val="tx2"/>
                  </a:solidFill>
                </a:rPr>
                <a:t>个新的获客渠道</a:t>
              </a:r>
              <a:endParaRPr lang="zh-CN" altLang="en-US" sz="2000" dirty="0">
                <a:solidFill>
                  <a:schemeClr val="tx2"/>
                </a:solidFill>
              </a:endParaRPr>
            </a:p>
          </p:txBody>
        </p:sp>
        <p:grpSp>
          <p:nvGrpSpPr>
            <p:cNvPr id="20" name="组合 19"/>
            <p:cNvGrpSpPr/>
            <p:nvPr/>
          </p:nvGrpSpPr>
          <p:grpSpPr>
            <a:xfrm>
              <a:off x="2217085" y="2247777"/>
              <a:ext cx="2271246" cy="833482"/>
              <a:chOff x="3282044" y="4209506"/>
              <a:chExt cx="2490106" cy="913797"/>
            </a:xfrm>
          </p:grpSpPr>
          <p:sp>
            <p:nvSpPr>
              <p:cNvPr id="8" name="矩形: 圆角 7"/>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渠道</a:t>
                </a:r>
                <a:endParaRPr lang="zh-CN" altLang="en-US" sz="4400" dirty="0">
                  <a:solidFill>
                    <a:schemeClr val="bg1"/>
                  </a:solidFill>
                  <a:latin typeface="+mj-ea"/>
                  <a:ea typeface="+mj-ea"/>
                </a:endParaRPr>
              </a:p>
            </p:txBody>
          </p:sp>
        </p:grpSp>
      </p:grpSp>
      <p:grpSp>
        <p:nvGrpSpPr>
          <p:cNvPr id="7" name="组合 6"/>
          <p:cNvGrpSpPr/>
          <p:nvPr/>
        </p:nvGrpSpPr>
        <p:grpSpPr>
          <a:xfrm>
            <a:off x="4955218" y="2035628"/>
            <a:ext cx="1377002" cy="448458"/>
            <a:chOff x="4955218" y="2035628"/>
            <a:chExt cx="1377002" cy="448458"/>
          </a:xfrm>
        </p:grpSpPr>
        <p:sp>
          <p:nvSpPr>
            <p:cNvPr id="24" name="任意多边形: 形状 23"/>
            <p:cNvSpPr/>
            <p:nvPr/>
          </p:nvSpPr>
          <p:spPr>
            <a:xfrm>
              <a:off x="4955218" y="2035628"/>
              <a:ext cx="1377002"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文本框 24"/>
            <p:cNvSpPr txBox="1"/>
            <p:nvPr/>
          </p:nvSpPr>
          <p:spPr>
            <a:xfrm>
              <a:off x="5059462" y="2119495"/>
              <a:ext cx="1168513" cy="307777"/>
            </a:xfrm>
            <a:prstGeom prst="rect">
              <a:avLst/>
            </a:prstGeom>
            <a:noFill/>
          </p:spPr>
          <p:txBody>
            <a:bodyPr wrap="square">
              <a:spAutoFit/>
            </a:bodyPr>
            <a:lstStyle/>
            <a:p>
              <a:pPr algn="dist"/>
              <a:r>
                <a:rPr lang="en-US" altLang="zh-CN" sz="1400" dirty="0">
                  <a:solidFill>
                    <a:schemeClr val="accent1"/>
                  </a:solidFill>
                  <a:latin typeface="+mj-lt"/>
                </a:rPr>
                <a:t>CHANNEL</a:t>
              </a:r>
              <a:endParaRPr lang="zh-CN" altLang="en-US" sz="1400" dirty="0">
                <a:solidFill>
                  <a:schemeClr val="accent1"/>
                </a:solidFill>
                <a:latin typeface="+mj-lt"/>
              </a:endParaRPr>
            </a:p>
          </p:txBody>
        </p:sp>
      </p:grpSp>
      <p:grpSp>
        <p:nvGrpSpPr>
          <p:cNvPr id="15" name="组合 14"/>
          <p:cNvGrpSpPr/>
          <p:nvPr/>
        </p:nvGrpSpPr>
        <p:grpSpPr>
          <a:xfrm>
            <a:off x="5923189" y="2642053"/>
            <a:ext cx="4871812" cy="1760735"/>
            <a:chOff x="5923189" y="2642053"/>
            <a:chExt cx="4871812" cy="1760735"/>
          </a:xfrm>
        </p:grpSpPr>
        <p:sp>
          <p:nvSpPr>
            <p:cNvPr id="28" name="矩形: 圆角 27"/>
            <p:cNvSpPr/>
            <p:nvPr/>
          </p:nvSpPr>
          <p:spPr>
            <a:xfrm>
              <a:off x="5923189" y="2642053"/>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439908" y="3808979"/>
              <a:ext cx="4355093" cy="400110"/>
            </a:xfrm>
            <a:prstGeom prst="rect">
              <a:avLst/>
            </a:prstGeom>
            <a:noFill/>
          </p:spPr>
          <p:txBody>
            <a:bodyPr wrap="square">
              <a:spAutoFit/>
            </a:bodyPr>
            <a:lstStyle/>
            <a:p>
              <a:r>
                <a:rPr lang="zh-CN" altLang="en-US" sz="2000" dirty="0">
                  <a:solidFill>
                    <a:schemeClr val="tx2"/>
                  </a:solidFill>
                </a:rPr>
                <a:t>新用户开发数量月增长达到</a:t>
              </a:r>
              <a:r>
                <a:rPr lang="en-US" altLang="zh-CN" sz="2000" dirty="0">
                  <a:solidFill>
                    <a:schemeClr val="tx2"/>
                  </a:solidFill>
                </a:rPr>
                <a:t>30%</a:t>
              </a:r>
              <a:endParaRPr lang="en-US" altLang="zh-CN" sz="2000" dirty="0">
                <a:solidFill>
                  <a:schemeClr val="tx2"/>
                </a:solidFill>
              </a:endParaRPr>
            </a:p>
          </p:txBody>
        </p:sp>
        <p:grpSp>
          <p:nvGrpSpPr>
            <p:cNvPr id="30" name="组合 29"/>
            <p:cNvGrpSpPr/>
            <p:nvPr/>
          </p:nvGrpSpPr>
          <p:grpSpPr>
            <a:xfrm>
              <a:off x="6242985" y="2854202"/>
              <a:ext cx="2271246" cy="833482"/>
              <a:chOff x="3282044" y="4209506"/>
              <a:chExt cx="2490106" cy="913797"/>
            </a:xfrm>
          </p:grpSpPr>
          <p:sp>
            <p:nvSpPr>
              <p:cNvPr id="33" name="矩形: 圆角 32"/>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获客</a:t>
                </a:r>
                <a:endParaRPr lang="zh-CN" altLang="en-US" sz="4400" dirty="0">
                  <a:solidFill>
                    <a:schemeClr val="bg1"/>
                  </a:solidFill>
                  <a:latin typeface="+mj-ea"/>
                  <a:ea typeface="+mj-ea"/>
                </a:endParaRPr>
              </a:p>
            </p:txBody>
          </p:sp>
        </p:grpSp>
      </p:grpSp>
      <p:grpSp>
        <p:nvGrpSpPr>
          <p:cNvPr id="14" name="组合 13"/>
          <p:cNvGrpSpPr/>
          <p:nvPr/>
        </p:nvGrpSpPr>
        <p:grpSpPr>
          <a:xfrm>
            <a:off x="8978900" y="2642053"/>
            <a:ext cx="1403349" cy="448458"/>
            <a:chOff x="8978900" y="2642053"/>
            <a:chExt cx="1403349" cy="448458"/>
          </a:xfrm>
        </p:grpSpPr>
        <p:sp>
          <p:nvSpPr>
            <p:cNvPr id="31" name="任意多边形: 形状 30"/>
            <p:cNvSpPr/>
            <p:nvPr/>
          </p:nvSpPr>
          <p:spPr>
            <a:xfrm>
              <a:off x="8981118" y="2642053"/>
              <a:ext cx="1377003"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文本框 31"/>
            <p:cNvSpPr txBox="1"/>
            <p:nvPr/>
          </p:nvSpPr>
          <p:spPr>
            <a:xfrm>
              <a:off x="8978900" y="2725920"/>
              <a:ext cx="1403349" cy="307777"/>
            </a:xfrm>
            <a:prstGeom prst="rect">
              <a:avLst/>
            </a:prstGeom>
            <a:noFill/>
          </p:spPr>
          <p:txBody>
            <a:bodyPr wrap="square">
              <a:spAutoFit/>
            </a:bodyPr>
            <a:lstStyle/>
            <a:p>
              <a:pPr algn="dist"/>
              <a:r>
                <a:rPr lang="en-US" altLang="zh-CN" sz="1400" dirty="0">
                  <a:solidFill>
                    <a:schemeClr val="accent1"/>
                  </a:solidFill>
                  <a:latin typeface="+mj-lt"/>
                </a:rPr>
                <a:t>CUSTOMERS</a:t>
              </a:r>
              <a:endParaRPr lang="zh-CN" altLang="en-US" sz="1400" dirty="0">
                <a:solidFill>
                  <a:schemeClr val="accent1"/>
                </a:solidFill>
                <a:latin typeface="+mj-lt"/>
              </a:endParaRPr>
            </a:p>
          </p:txBody>
        </p:sp>
      </p:grpSp>
      <p:grpSp>
        <p:nvGrpSpPr>
          <p:cNvPr id="9" name="组合 8"/>
          <p:cNvGrpSpPr/>
          <p:nvPr/>
        </p:nvGrpSpPr>
        <p:grpSpPr>
          <a:xfrm>
            <a:off x="3230789" y="4321628"/>
            <a:ext cx="4434931" cy="1760735"/>
            <a:chOff x="3230789" y="4321628"/>
            <a:chExt cx="4434931" cy="1760735"/>
          </a:xfrm>
        </p:grpSpPr>
        <p:sp>
          <p:nvSpPr>
            <p:cNvPr id="36" name="矩形: 圆角 35"/>
            <p:cNvSpPr/>
            <p:nvPr/>
          </p:nvSpPr>
          <p:spPr>
            <a:xfrm>
              <a:off x="3230789" y="4321628"/>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747508" y="5488554"/>
              <a:ext cx="3593091" cy="400110"/>
            </a:xfrm>
            <a:prstGeom prst="rect">
              <a:avLst/>
            </a:prstGeom>
            <a:noFill/>
          </p:spPr>
          <p:txBody>
            <a:bodyPr wrap="square">
              <a:spAutoFit/>
            </a:bodyPr>
            <a:lstStyle/>
            <a:p>
              <a:r>
                <a:rPr lang="zh-CN" altLang="en-US" sz="2000" dirty="0">
                  <a:solidFill>
                    <a:schemeClr val="tx2"/>
                  </a:solidFill>
                </a:rPr>
                <a:t>成功销售公司</a:t>
              </a:r>
              <a:r>
                <a:rPr lang="en-US" altLang="zh-CN" sz="2000" dirty="0">
                  <a:solidFill>
                    <a:schemeClr val="tx2"/>
                  </a:solidFill>
                </a:rPr>
                <a:t>2</a:t>
              </a:r>
              <a:r>
                <a:rPr lang="zh-CN" altLang="en-US" sz="2000" dirty="0">
                  <a:solidFill>
                    <a:schemeClr val="tx2"/>
                  </a:solidFill>
                </a:rPr>
                <a:t>个新系列产品</a:t>
              </a:r>
              <a:endParaRPr lang="zh-CN" altLang="en-US" sz="2000" dirty="0">
                <a:solidFill>
                  <a:schemeClr val="tx2"/>
                </a:solidFill>
              </a:endParaRPr>
            </a:p>
          </p:txBody>
        </p:sp>
        <p:grpSp>
          <p:nvGrpSpPr>
            <p:cNvPr id="38" name="组合 37"/>
            <p:cNvGrpSpPr/>
            <p:nvPr/>
          </p:nvGrpSpPr>
          <p:grpSpPr>
            <a:xfrm>
              <a:off x="3550585" y="4533777"/>
              <a:ext cx="2271246" cy="833482"/>
              <a:chOff x="3282044" y="4209506"/>
              <a:chExt cx="2490106" cy="913797"/>
            </a:xfrm>
          </p:grpSpPr>
          <p:sp>
            <p:nvSpPr>
              <p:cNvPr id="41" name="矩形: 圆角 40"/>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产品</a:t>
                </a:r>
                <a:endParaRPr lang="zh-CN" altLang="en-US" sz="4400" dirty="0">
                  <a:solidFill>
                    <a:schemeClr val="bg1"/>
                  </a:solidFill>
                  <a:latin typeface="+mj-ea"/>
                  <a:ea typeface="+mj-ea"/>
                </a:endParaRPr>
              </a:p>
            </p:txBody>
          </p:sp>
        </p:grpSp>
      </p:grpSp>
      <p:grpSp>
        <p:nvGrpSpPr>
          <p:cNvPr id="11" name="组合 10"/>
          <p:cNvGrpSpPr/>
          <p:nvPr/>
        </p:nvGrpSpPr>
        <p:grpSpPr>
          <a:xfrm>
            <a:off x="6288718" y="4321628"/>
            <a:ext cx="1377002" cy="448458"/>
            <a:chOff x="6288718" y="4321628"/>
            <a:chExt cx="1377002" cy="448458"/>
          </a:xfrm>
        </p:grpSpPr>
        <p:sp>
          <p:nvSpPr>
            <p:cNvPr id="39" name="任意多边形: 形状 38"/>
            <p:cNvSpPr/>
            <p:nvPr/>
          </p:nvSpPr>
          <p:spPr>
            <a:xfrm>
              <a:off x="6288718" y="4321628"/>
              <a:ext cx="1377002"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0" name="文本框 39"/>
            <p:cNvSpPr txBox="1"/>
            <p:nvPr/>
          </p:nvSpPr>
          <p:spPr>
            <a:xfrm>
              <a:off x="6392962" y="4405495"/>
              <a:ext cx="1195288" cy="307777"/>
            </a:xfrm>
            <a:prstGeom prst="rect">
              <a:avLst/>
            </a:prstGeom>
            <a:noFill/>
          </p:spPr>
          <p:txBody>
            <a:bodyPr wrap="square">
              <a:spAutoFit/>
            </a:bodyPr>
            <a:lstStyle/>
            <a:p>
              <a:pPr algn="dist"/>
              <a:r>
                <a:rPr lang="en-US" altLang="zh-CN" sz="1400" dirty="0">
                  <a:solidFill>
                    <a:schemeClr val="accent1"/>
                  </a:solidFill>
                  <a:latin typeface="+mj-lt"/>
                </a:rPr>
                <a:t>PRODUCT</a:t>
              </a:r>
              <a:endParaRPr lang="zh-CN" altLang="en-US" sz="1400" dirty="0">
                <a:solidFill>
                  <a:schemeClr val="accent1"/>
                </a:solidFill>
                <a:latin typeface="+mj-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63" presetClass="path" presetSubtype="0" decel="100000" fill="hold" grpId="1" nodeType="withEffect">
                                  <p:stCondLst>
                                    <p:cond delay="0"/>
                                  </p:stCondLst>
                                  <p:childTnLst>
                                    <p:animMotion origin="layout" path="M -1.25E-6 1.11111E-6 L -0.16328 0.28866 " pathEditMode="relative" rAng="0" ptsTypes="AA">
                                      <p:cBhvr>
                                        <p:cTn id="9" dur="1000" spd="-100000" fill="hold"/>
                                        <p:tgtEl>
                                          <p:spTgt spid="46"/>
                                        </p:tgtEl>
                                        <p:attrNameLst>
                                          <p:attrName>ppt_x</p:attrName>
                                          <p:attrName>ppt_y</p:attrName>
                                        </p:attrNameLst>
                                      </p:cBhvr>
                                      <p:rCtr x="-8164" y="14421"/>
                                    </p:animMotion>
                                  </p:childTnLst>
                                </p:cTn>
                              </p:par>
                              <p:par>
                                <p:cTn id="10" presetID="10" presetClass="entr" presetSubtype="0" fill="hold" grpId="0" nodeType="withEffect">
                                  <p:stCondLst>
                                    <p:cond delay="25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63" presetClass="path" presetSubtype="0" decel="100000" fill="hold" grpId="1" nodeType="withEffect">
                                  <p:stCondLst>
                                    <p:cond delay="250"/>
                                  </p:stCondLst>
                                  <p:childTnLst>
                                    <p:animMotion origin="layout" path="M -3.75E-6 -2.59259E-6 L 0.32891 0.37014 " pathEditMode="relative" rAng="0" ptsTypes="AA">
                                      <p:cBhvr>
                                        <p:cTn id="14" dur="1000" spd="-100000" fill="hold"/>
                                        <p:tgtEl>
                                          <p:spTgt spid="44"/>
                                        </p:tgtEl>
                                        <p:attrNameLst>
                                          <p:attrName>ppt_x</p:attrName>
                                          <p:attrName>ppt_y</p:attrName>
                                        </p:attrNameLst>
                                      </p:cBhvr>
                                      <p:rCtr x="16445" y="18495"/>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35" presetClass="path" presetSubtype="0" decel="100000" fill="hold" nodeType="withEffect">
                                  <p:stCondLst>
                                    <p:cond delay="0"/>
                                  </p:stCondLst>
                                  <p:childTnLst>
                                    <p:animMotion origin="layout" path="M 5.55112E-17 5.55112E-17 L -0.16719 5.55112E-17 " pathEditMode="relative" rAng="0" ptsTypes="AA">
                                      <p:cBhvr>
                                        <p:cTn id="21" dur="1000" spd="-100000" fill="hold"/>
                                        <p:tgtEl>
                                          <p:spTgt spid="6"/>
                                        </p:tgtEl>
                                        <p:attrNameLst>
                                          <p:attrName>ppt_x</p:attrName>
                                          <p:attrName>ppt_y</p:attrName>
                                        </p:attrNameLst>
                                      </p:cBhvr>
                                      <p:rCtr x="-8359" y="0"/>
                                    </p:animMotion>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35" presetClass="path" presetSubtype="0" decel="100000" fill="hold" nodeType="withEffect">
                                  <p:stCondLst>
                                    <p:cond delay="0"/>
                                  </p:stCondLst>
                                  <p:childTnLst>
                                    <p:animMotion origin="layout" path="M -6.25E-7 1.85185E-6 L -0.06601 1.85185E-6 " pathEditMode="relative" rAng="0" ptsTypes="AA">
                                      <p:cBhvr>
                                        <p:cTn id="26" dur="1000" spd="-100000" fill="hold"/>
                                        <p:tgtEl>
                                          <p:spTgt spid="7"/>
                                        </p:tgtEl>
                                        <p:attrNameLst>
                                          <p:attrName>ppt_x</p:attrName>
                                          <p:attrName>ppt_y</p:attrName>
                                        </p:attrNameLst>
                                      </p:cBhvr>
                                      <p:rCtr x="-3307"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63" presetClass="path" presetSubtype="0" decel="100000" fill="hold" nodeType="withEffect">
                                  <p:stCondLst>
                                    <p:cond delay="0"/>
                                  </p:stCondLst>
                                  <p:childTnLst>
                                    <p:animMotion origin="layout" path="M 0 0 L 0.25 0 E" pathEditMode="relative" ptsTypes="">
                                      <p:cBhvr>
                                        <p:cTn id="33" dur="1000" spd="-100000" fill="hold"/>
                                        <p:tgtEl>
                                          <p:spTgt spid="15"/>
                                        </p:tgtEl>
                                        <p:attrNameLst>
                                          <p:attrName>ppt_x</p:attrName>
                                          <p:attrName>ppt_y</p:attrName>
                                        </p:attrNameLst>
                                      </p:cBhvr>
                                    </p:animMotion>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63" presetClass="path" presetSubtype="0" decel="100000" fill="hold" nodeType="withEffect">
                                  <p:stCondLst>
                                    <p:cond delay="0"/>
                                  </p:stCondLst>
                                  <p:childTnLst>
                                    <p:animMotion origin="layout" path="M -4.16667E-7 -4.07407E-6 L 0.08945 0.00093 " pathEditMode="relative" rAng="0" ptsTypes="AA">
                                      <p:cBhvr>
                                        <p:cTn id="38" dur="1000" spd="-100000" fill="hold"/>
                                        <p:tgtEl>
                                          <p:spTgt spid="14"/>
                                        </p:tgtEl>
                                        <p:attrNameLst>
                                          <p:attrName>ppt_x</p:attrName>
                                          <p:attrName>ppt_y</p:attrName>
                                        </p:attrNameLst>
                                      </p:cBhvr>
                                      <p:rCtr x="4466" y="46"/>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35" presetClass="path" presetSubtype="0" decel="100000" fill="hold" nodeType="withEffect">
                                  <p:stCondLst>
                                    <p:cond delay="0"/>
                                  </p:stCondLst>
                                  <p:childTnLst>
                                    <p:animMotion origin="layout" path="M 5.55112E-17 5.55112E-17 L -0.16719 5.55112E-17 " pathEditMode="relative" rAng="0" ptsTypes="AA">
                                      <p:cBhvr>
                                        <p:cTn id="45" dur="1000" spd="-100000" fill="hold"/>
                                        <p:tgtEl>
                                          <p:spTgt spid="9"/>
                                        </p:tgtEl>
                                        <p:attrNameLst>
                                          <p:attrName>ppt_x</p:attrName>
                                          <p:attrName>ppt_y</p:attrName>
                                        </p:attrNameLst>
                                      </p:cBhvr>
                                      <p:rCtr x="-8359" y="0"/>
                                    </p:animMotion>
                                  </p:childTnLst>
                                </p:cTn>
                              </p:par>
                              <p:par>
                                <p:cTn id="46" presetID="10"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35" presetClass="path" presetSubtype="0" decel="100000" fill="hold" nodeType="withEffect">
                                  <p:stCondLst>
                                    <p:cond delay="0"/>
                                  </p:stCondLst>
                                  <p:childTnLst>
                                    <p:animMotion origin="layout" path="M -6.25E-7 1.85185E-6 L -0.06601 1.85185E-6 " pathEditMode="relative" rAng="0" ptsTypes="AA">
                                      <p:cBhvr>
                                        <p:cTn id="50" dur="1000" spd="-100000" fill="hold"/>
                                        <p:tgtEl>
                                          <p:spTgt spid="11"/>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4" grpId="0" animBg="1"/>
      <p:bldP spid="4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5400000" flipH="1">
            <a:off x="6142814"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a:solidFill>
                  <a:schemeClr val="tx2"/>
                </a:solidFill>
                <a:latin typeface="+mj-ea"/>
                <a:ea typeface="+mj-ea"/>
              </a:rPr>
              <a:t>合作企业</a:t>
            </a:r>
            <a:endParaRPr lang="zh-CN" altLang="en-US" sz="4000" dirty="0">
              <a:solidFill>
                <a:schemeClr val="tx2"/>
              </a:solidFill>
              <a:latin typeface="+mj-ea"/>
              <a:ea typeface="+mj-ea"/>
            </a:endParaRPr>
          </a:p>
        </p:txBody>
      </p:sp>
      <p:sp>
        <p:nvSpPr>
          <p:cNvPr id="7" name="椭圆 6"/>
          <p:cNvSpPr/>
          <p:nvPr/>
        </p:nvSpPr>
        <p:spPr>
          <a:xfrm>
            <a:off x="4900865"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463858" y="2099399"/>
            <a:ext cx="5351371" cy="863831"/>
          </a:xfrm>
          <a:prstGeom prst="ellipse">
            <a:avLst/>
          </a:prstGeom>
          <a:noFill/>
          <a:ln w="9525">
            <a:gradFill flip="none" rotWithShape="1">
              <a:gsLst>
                <a:gs pos="0">
                  <a:schemeClr val="accent2">
                    <a:alpha val="0"/>
                  </a:schemeClr>
                </a:gs>
                <a:gs pos="100000">
                  <a:schemeClr val="accent2">
                    <a:alpha val="37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570618" y="1847985"/>
            <a:ext cx="9137851" cy="2138837"/>
          </a:xfrm>
          <a:prstGeom prst="ellipse">
            <a:avLst/>
          </a:prstGeom>
          <a:noFill/>
          <a:ln w="9525">
            <a:gradFill flip="none" rotWithShape="1">
              <a:gsLst>
                <a:gs pos="0">
                  <a:schemeClr val="accent2">
                    <a:alpha val="0"/>
                  </a:schemeClr>
                </a:gs>
                <a:gs pos="100000">
                  <a:schemeClr val="accent2">
                    <a:alpha val="2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a:off x="-1368348" y="1596572"/>
            <a:ext cx="15015783" cy="3875314"/>
          </a:xfrm>
          <a:prstGeom prst="ellipse">
            <a:avLst/>
          </a:prstGeom>
          <a:noFill/>
          <a:ln w="9525">
            <a:gradFill flip="none" rotWithShape="1">
              <a:gsLst>
                <a:gs pos="0">
                  <a:schemeClr val="accent2">
                    <a:alpha val="0"/>
                  </a:schemeClr>
                </a:gs>
                <a:gs pos="100000">
                  <a:schemeClr val="accent2">
                    <a:alpha val="8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930401" y="2053773"/>
            <a:ext cx="740228" cy="740228"/>
          </a:xfrm>
          <a:prstGeom prst="ellipse">
            <a:avLst/>
          </a:prstGeom>
          <a:solidFill>
            <a:schemeClr val="bg1">
              <a:alpha val="47000"/>
            </a:schemeClr>
          </a:solidFill>
          <a:ln>
            <a:noFill/>
          </a:ln>
          <a:effectLst>
            <a:outerShdw blurRad="254000" sx="101000" sy="101000" algn="ctr" rotWithShape="0">
              <a:schemeClr val="tx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椭圆 58"/>
          <p:cNvSpPr/>
          <p:nvPr/>
        </p:nvSpPr>
        <p:spPr>
          <a:xfrm>
            <a:off x="9891487" y="2017488"/>
            <a:ext cx="740228" cy="740228"/>
          </a:xfrm>
          <a:prstGeom prst="ellipse">
            <a:avLst/>
          </a:prstGeom>
          <a:solidFill>
            <a:schemeClr val="bg1">
              <a:alpha val="47000"/>
            </a:schemeClr>
          </a:solidFill>
          <a:ln>
            <a:noFill/>
          </a:ln>
          <a:effectLst>
            <a:outerShdw blurRad="254000" sx="101000" sy="101000" algn="ctr" rotWithShape="0">
              <a:schemeClr val="tx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 name="组合 1"/>
          <p:cNvGrpSpPr/>
          <p:nvPr/>
        </p:nvGrpSpPr>
        <p:grpSpPr>
          <a:xfrm>
            <a:off x="660399" y="4288969"/>
            <a:ext cx="1211944" cy="1211944"/>
            <a:chOff x="660399" y="4288969"/>
            <a:chExt cx="1211944" cy="1211944"/>
          </a:xfrm>
        </p:grpSpPr>
        <p:sp>
          <p:nvSpPr>
            <p:cNvPr id="64" name="椭圆 63"/>
            <p:cNvSpPr/>
            <p:nvPr/>
          </p:nvSpPr>
          <p:spPr>
            <a:xfrm>
              <a:off x="660399" y="4288969"/>
              <a:ext cx="1211944" cy="1211944"/>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游戏机, 画&#10;&#10;描述已自动生成"/>
            <p:cNvPicPr>
              <a:picLocks noChangeAspect="1"/>
            </p:cNvPicPr>
            <p:nvPr/>
          </p:nvPicPr>
          <p:blipFill>
            <a:blip r:embed="rId1"/>
            <a:stretch>
              <a:fillRect/>
            </a:stretch>
          </p:blipFill>
          <p:spPr>
            <a:xfrm>
              <a:off x="798059" y="4426629"/>
              <a:ext cx="936625" cy="936625"/>
            </a:xfrm>
            <a:prstGeom prst="rect">
              <a:avLst/>
            </a:prstGeom>
          </p:spPr>
        </p:pic>
      </p:grpSp>
      <p:grpSp>
        <p:nvGrpSpPr>
          <p:cNvPr id="9" name="组合 8"/>
          <p:cNvGrpSpPr/>
          <p:nvPr/>
        </p:nvGrpSpPr>
        <p:grpSpPr>
          <a:xfrm>
            <a:off x="2728684" y="4666342"/>
            <a:ext cx="1480458" cy="1480458"/>
            <a:chOff x="2728684" y="4666342"/>
            <a:chExt cx="1480458" cy="1480458"/>
          </a:xfrm>
        </p:grpSpPr>
        <p:sp>
          <p:nvSpPr>
            <p:cNvPr id="52" name="椭圆 51"/>
            <p:cNvSpPr/>
            <p:nvPr/>
          </p:nvSpPr>
          <p:spPr>
            <a:xfrm>
              <a:off x="2728684" y="4666342"/>
              <a:ext cx="1480458" cy="1480458"/>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游戏机, 画&#10;&#10;描述已自动生成"/>
            <p:cNvPicPr>
              <a:picLocks noChangeAspect="1"/>
            </p:cNvPicPr>
            <p:nvPr/>
          </p:nvPicPr>
          <p:blipFill>
            <a:blip r:embed="rId1"/>
            <a:stretch>
              <a:fillRect/>
            </a:stretch>
          </p:blipFill>
          <p:spPr>
            <a:xfrm>
              <a:off x="2913288" y="4850946"/>
              <a:ext cx="1111250" cy="1111250"/>
            </a:xfrm>
            <a:prstGeom prst="rect">
              <a:avLst/>
            </a:prstGeom>
          </p:spPr>
        </p:pic>
      </p:grpSp>
      <p:grpSp>
        <p:nvGrpSpPr>
          <p:cNvPr id="3" name="组合 2"/>
          <p:cNvGrpSpPr/>
          <p:nvPr/>
        </p:nvGrpSpPr>
        <p:grpSpPr>
          <a:xfrm>
            <a:off x="5239657" y="4550227"/>
            <a:ext cx="1770743" cy="1770743"/>
            <a:chOff x="5239657" y="4550227"/>
            <a:chExt cx="1770743" cy="1770743"/>
          </a:xfrm>
        </p:grpSpPr>
        <p:sp>
          <p:nvSpPr>
            <p:cNvPr id="63" name="椭圆 62"/>
            <p:cNvSpPr/>
            <p:nvPr/>
          </p:nvSpPr>
          <p:spPr>
            <a:xfrm>
              <a:off x="5239657" y="4550227"/>
              <a:ext cx="1770743" cy="1770743"/>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图片包含 游戏机, 画&#10;&#10;描述已自动生成"/>
            <p:cNvPicPr>
              <a:picLocks noChangeAspect="1"/>
            </p:cNvPicPr>
            <p:nvPr/>
          </p:nvPicPr>
          <p:blipFill>
            <a:blip r:embed="rId1"/>
            <a:stretch>
              <a:fillRect/>
            </a:stretch>
          </p:blipFill>
          <p:spPr>
            <a:xfrm>
              <a:off x="5397953" y="4708523"/>
              <a:ext cx="1454150" cy="1454150"/>
            </a:xfrm>
            <a:prstGeom prst="rect">
              <a:avLst/>
            </a:prstGeom>
          </p:spPr>
        </p:pic>
      </p:grpSp>
      <p:grpSp>
        <p:nvGrpSpPr>
          <p:cNvPr id="10" name="组合 9"/>
          <p:cNvGrpSpPr/>
          <p:nvPr/>
        </p:nvGrpSpPr>
        <p:grpSpPr>
          <a:xfrm>
            <a:off x="7961086" y="4484914"/>
            <a:ext cx="1785257" cy="1785257"/>
            <a:chOff x="7961086" y="4484914"/>
            <a:chExt cx="1785257" cy="1785257"/>
          </a:xfrm>
        </p:grpSpPr>
        <p:sp>
          <p:nvSpPr>
            <p:cNvPr id="61" name="椭圆 60"/>
            <p:cNvSpPr/>
            <p:nvPr/>
          </p:nvSpPr>
          <p:spPr>
            <a:xfrm>
              <a:off x="7961086" y="4484914"/>
              <a:ext cx="1785257" cy="1785257"/>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图片包含 游戏机, 画&#10;&#10;描述已自动生成"/>
            <p:cNvPicPr>
              <a:picLocks noChangeAspect="1"/>
            </p:cNvPicPr>
            <p:nvPr/>
          </p:nvPicPr>
          <p:blipFill>
            <a:blip r:embed="rId1"/>
            <a:stretch>
              <a:fillRect/>
            </a:stretch>
          </p:blipFill>
          <p:spPr>
            <a:xfrm>
              <a:off x="8199664" y="4723492"/>
              <a:ext cx="1308100" cy="1308100"/>
            </a:xfrm>
            <a:prstGeom prst="rect">
              <a:avLst/>
            </a:prstGeom>
          </p:spPr>
        </p:pic>
      </p:grpSp>
      <p:grpSp>
        <p:nvGrpSpPr>
          <p:cNvPr id="11" name="组合 10"/>
          <p:cNvGrpSpPr/>
          <p:nvPr/>
        </p:nvGrpSpPr>
        <p:grpSpPr>
          <a:xfrm>
            <a:off x="10334172" y="3882572"/>
            <a:ext cx="1451428" cy="1451428"/>
            <a:chOff x="10334172" y="3882572"/>
            <a:chExt cx="1451428" cy="1451428"/>
          </a:xfrm>
        </p:grpSpPr>
        <p:sp>
          <p:nvSpPr>
            <p:cNvPr id="62" name="椭圆 61"/>
            <p:cNvSpPr/>
            <p:nvPr/>
          </p:nvSpPr>
          <p:spPr>
            <a:xfrm>
              <a:off x="10334172" y="3882572"/>
              <a:ext cx="1451428" cy="1451428"/>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图片包含 游戏机, 画&#10;&#10;描述已自动生成"/>
            <p:cNvPicPr>
              <a:picLocks noChangeAspect="1"/>
            </p:cNvPicPr>
            <p:nvPr/>
          </p:nvPicPr>
          <p:blipFill>
            <a:blip r:embed="rId1"/>
            <a:stretch>
              <a:fillRect/>
            </a:stretch>
          </p:blipFill>
          <p:spPr>
            <a:xfrm>
              <a:off x="10523311" y="4071711"/>
              <a:ext cx="1073150" cy="1073150"/>
            </a:xfrm>
            <a:prstGeom prst="rect">
              <a:avLst/>
            </a:prstGeom>
          </p:spPr>
        </p:pic>
      </p:grpSp>
      <p:grpSp>
        <p:nvGrpSpPr>
          <p:cNvPr id="15" name="组合 14"/>
          <p:cNvGrpSpPr/>
          <p:nvPr/>
        </p:nvGrpSpPr>
        <p:grpSpPr>
          <a:xfrm>
            <a:off x="2271486" y="3149601"/>
            <a:ext cx="1393371" cy="1393371"/>
            <a:chOff x="2271486" y="3149601"/>
            <a:chExt cx="1393371" cy="1393371"/>
          </a:xfrm>
        </p:grpSpPr>
        <p:sp>
          <p:nvSpPr>
            <p:cNvPr id="51" name="椭圆 50"/>
            <p:cNvSpPr/>
            <p:nvPr/>
          </p:nvSpPr>
          <p:spPr>
            <a:xfrm>
              <a:off x="2271486" y="3149601"/>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图片包含 游戏机, 画&#10;&#10;描述已自动生成"/>
            <p:cNvPicPr>
              <a:picLocks noChangeAspect="1"/>
            </p:cNvPicPr>
            <p:nvPr/>
          </p:nvPicPr>
          <p:blipFill>
            <a:blip r:embed="rId1"/>
            <a:stretch>
              <a:fillRect/>
            </a:stretch>
          </p:blipFill>
          <p:spPr>
            <a:xfrm>
              <a:off x="2499859" y="3377974"/>
              <a:ext cx="936625" cy="936625"/>
            </a:xfrm>
            <a:prstGeom prst="rect">
              <a:avLst/>
            </a:prstGeom>
          </p:spPr>
        </p:pic>
      </p:grpSp>
      <p:grpSp>
        <p:nvGrpSpPr>
          <p:cNvPr id="14" name="组合 13"/>
          <p:cNvGrpSpPr/>
          <p:nvPr/>
        </p:nvGrpSpPr>
        <p:grpSpPr>
          <a:xfrm>
            <a:off x="4310742" y="3374572"/>
            <a:ext cx="1393371" cy="1393371"/>
            <a:chOff x="4310742" y="3374572"/>
            <a:chExt cx="1393371" cy="1393371"/>
          </a:xfrm>
        </p:grpSpPr>
        <p:sp>
          <p:nvSpPr>
            <p:cNvPr id="56" name="椭圆 55"/>
            <p:cNvSpPr/>
            <p:nvPr/>
          </p:nvSpPr>
          <p:spPr>
            <a:xfrm>
              <a:off x="4310742" y="3374572"/>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图片包含 游戏机, 画&#10;&#10;描述已自动生成"/>
            <p:cNvPicPr>
              <a:picLocks noChangeAspect="1"/>
            </p:cNvPicPr>
            <p:nvPr/>
          </p:nvPicPr>
          <p:blipFill>
            <a:blip r:embed="rId1"/>
            <a:stretch>
              <a:fillRect/>
            </a:stretch>
          </p:blipFill>
          <p:spPr>
            <a:xfrm>
              <a:off x="4539115" y="3602945"/>
              <a:ext cx="936625" cy="936625"/>
            </a:xfrm>
            <a:prstGeom prst="rect">
              <a:avLst/>
            </a:prstGeom>
          </p:spPr>
        </p:pic>
      </p:grpSp>
      <p:grpSp>
        <p:nvGrpSpPr>
          <p:cNvPr id="13" name="组合 12"/>
          <p:cNvGrpSpPr/>
          <p:nvPr/>
        </p:nvGrpSpPr>
        <p:grpSpPr>
          <a:xfrm>
            <a:off x="6567713" y="3410857"/>
            <a:ext cx="1393371" cy="1393371"/>
            <a:chOff x="6567713" y="3410857"/>
            <a:chExt cx="1393371" cy="1393371"/>
          </a:xfrm>
        </p:grpSpPr>
        <p:sp>
          <p:nvSpPr>
            <p:cNvPr id="57" name="椭圆 56"/>
            <p:cNvSpPr/>
            <p:nvPr/>
          </p:nvSpPr>
          <p:spPr>
            <a:xfrm>
              <a:off x="6567713" y="3410857"/>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descr="图片包含 游戏机, 画&#10;&#10;描述已自动生成"/>
            <p:cNvPicPr>
              <a:picLocks noChangeAspect="1"/>
            </p:cNvPicPr>
            <p:nvPr/>
          </p:nvPicPr>
          <p:blipFill>
            <a:blip r:embed="rId1"/>
            <a:stretch>
              <a:fillRect/>
            </a:stretch>
          </p:blipFill>
          <p:spPr>
            <a:xfrm>
              <a:off x="6796086" y="3639230"/>
              <a:ext cx="936625" cy="936625"/>
            </a:xfrm>
            <a:prstGeom prst="rect">
              <a:avLst/>
            </a:prstGeom>
          </p:spPr>
        </p:pic>
      </p:grpSp>
      <p:grpSp>
        <p:nvGrpSpPr>
          <p:cNvPr id="12" name="组合 11"/>
          <p:cNvGrpSpPr/>
          <p:nvPr/>
        </p:nvGrpSpPr>
        <p:grpSpPr>
          <a:xfrm>
            <a:off x="8563427" y="2924629"/>
            <a:ext cx="1393371" cy="1393371"/>
            <a:chOff x="8563427" y="2924629"/>
            <a:chExt cx="1393371" cy="1393371"/>
          </a:xfrm>
        </p:grpSpPr>
        <p:sp>
          <p:nvSpPr>
            <p:cNvPr id="60" name="椭圆 59"/>
            <p:cNvSpPr/>
            <p:nvPr/>
          </p:nvSpPr>
          <p:spPr>
            <a:xfrm>
              <a:off x="8563427" y="2924629"/>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图片包含 游戏机, 画&#10;&#10;描述已自动生成"/>
            <p:cNvPicPr>
              <a:picLocks noChangeAspect="1"/>
            </p:cNvPicPr>
            <p:nvPr/>
          </p:nvPicPr>
          <p:blipFill>
            <a:blip r:embed="rId1"/>
            <a:stretch>
              <a:fillRect/>
            </a:stretch>
          </p:blipFill>
          <p:spPr>
            <a:xfrm>
              <a:off x="8791800" y="3153002"/>
              <a:ext cx="936625" cy="936625"/>
            </a:xfrm>
            <a:prstGeom prst="rect">
              <a:avLst/>
            </a:prstGeom>
          </p:spPr>
        </p:pic>
      </p:grpSp>
      <p:grpSp>
        <p:nvGrpSpPr>
          <p:cNvPr id="18" name="组合 17"/>
          <p:cNvGrpSpPr/>
          <p:nvPr/>
        </p:nvGrpSpPr>
        <p:grpSpPr>
          <a:xfrm>
            <a:off x="7242629" y="2416628"/>
            <a:ext cx="943429" cy="943429"/>
            <a:chOff x="7242629" y="2416628"/>
            <a:chExt cx="943429" cy="943429"/>
          </a:xfrm>
        </p:grpSpPr>
        <p:sp>
          <p:nvSpPr>
            <p:cNvPr id="54" name="椭圆 53"/>
            <p:cNvSpPr/>
            <p:nvPr/>
          </p:nvSpPr>
          <p:spPr>
            <a:xfrm>
              <a:off x="7242629" y="2416628"/>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descr="图片包含 游戏机, 画&#10;&#10;描述已自动生成"/>
            <p:cNvPicPr>
              <a:picLocks noChangeAspect="1"/>
            </p:cNvPicPr>
            <p:nvPr/>
          </p:nvPicPr>
          <p:blipFill>
            <a:blip r:embed="rId1"/>
            <a:stretch>
              <a:fillRect/>
            </a:stretch>
          </p:blipFill>
          <p:spPr>
            <a:xfrm>
              <a:off x="7366341" y="2540340"/>
              <a:ext cx="696004" cy="696004"/>
            </a:xfrm>
            <a:prstGeom prst="rect">
              <a:avLst/>
            </a:prstGeom>
          </p:spPr>
        </p:pic>
      </p:grpSp>
      <p:grpSp>
        <p:nvGrpSpPr>
          <p:cNvPr id="17" name="组合 16"/>
          <p:cNvGrpSpPr/>
          <p:nvPr/>
        </p:nvGrpSpPr>
        <p:grpSpPr>
          <a:xfrm>
            <a:off x="5609771" y="2409371"/>
            <a:ext cx="943429" cy="943429"/>
            <a:chOff x="5609771" y="2409371"/>
            <a:chExt cx="943429" cy="943429"/>
          </a:xfrm>
        </p:grpSpPr>
        <p:sp>
          <p:nvSpPr>
            <p:cNvPr id="53" name="椭圆 52"/>
            <p:cNvSpPr/>
            <p:nvPr/>
          </p:nvSpPr>
          <p:spPr>
            <a:xfrm>
              <a:off x="5609771" y="2409371"/>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图片包含 游戏机, 画&#10;&#10;描述已自动生成"/>
            <p:cNvPicPr>
              <a:picLocks noChangeAspect="1"/>
            </p:cNvPicPr>
            <p:nvPr/>
          </p:nvPicPr>
          <p:blipFill>
            <a:blip r:embed="rId1"/>
            <a:stretch>
              <a:fillRect/>
            </a:stretch>
          </p:blipFill>
          <p:spPr>
            <a:xfrm>
              <a:off x="5733483" y="2533083"/>
              <a:ext cx="696004" cy="696004"/>
            </a:xfrm>
            <a:prstGeom prst="rect">
              <a:avLst/>
            </a:prstGeom>
          </p:spPr>
        </p:pic>
      </p:grpSp>
      <p:grpSp>
        <p:nvGrpSpPr>
          <p:cNvPr id="16" name="组合 15"/>
          <p:cNvGrpSpPr/>
          <p:nvPr/>
        </p:nvGrpSpPr>
        <p:grpSpPr>
          <a:xfrm>
            <a:off x="4020457" y="2358572"/>
            <a:ext cx="943429" cy="943429"/>
            <a:chOff x="4020457" y="2358572"/>
            <a:chExt cx="943429" cy="943429"/>
          </a:xfrm>
        </p:grpSpPr>
        <p:sp>
          <p:nvSpPr>
            <p:cNvPr id="50" name="椭圆 49"/>
            <p:cNvSpPr/>
            <p:nvPr/>
          </p:nvSpPr>
          <p:spPr>
            <a:xfrm>
              <a:off x="4020457" y="2358572"/>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descr="图片包含 游戏机, 画&#10;&#10;描述已自动生成"/>
            <p:cNvPicPr>
              <a:picLocks noChangeAspect="1"/>
            </p:cNvPicPr>
            <p:nvPr/>
          </p:nvPicPr>
          <p:blipFill>
            <a:blip r:embed="rId1"/>
            <a:stretch>
              <a:fillRect/>
            </a:stretch>
          </p:blipFill>
          <p:spPr>
            <a:xfrm>
              <a:off x="4144169" y="2482284"/>
              <a:ext cx="696004" cy="696004"/>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2"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42" presetClass="path" presetSubtype="0" decel="100000" fill="hold" grpId="1" nodeType="withEffect">
                                  <p:stCondLst>
                                    <p:cond delay="0"/>
                                  </p:stCondLst>
                                  <p:childTnLst>
                                    <p:animMotion origin="layout" path="M 4.375E-6 2.22222E-6 L -0.00756 0.21157 " pathEditMode="relative" rAng="0" ptsTypes="AA">
                                      <p:cBhvr>
                                        <p:cTn id="12" dur="1000" spd="-100000" fill="hold"/>
                                        <p:tgtEl>
                                          <p:spTgt spid="48"/>
                                        </p:tgtEl>
                                        <p:attrNameLst>
                                          <p:attrName>ppt_x</p:attrName>
                                          <p:attrName>ppt_y</p:attrName>
                                        </p:attrNameLst>
                                      </p:cBhvr>
                                      <p:rCtr x="-378" y="10579"/>
                                    </p:animMotion>
                                  </p:childTnLst>
                                </p:cTn>
                              </p:par>
                              <p:par>
                                <p:cTn id="13" presetID="53" presetClass="entr" presetSubtype="16" de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67" fill="hold"/>
                                        <p:tgtEl>
                                          <p:spTgt spid="3"/>
                                        </p:tgtEl>
                                        <p:attrNameLst>
                                          <p:attrName>ppt_w</p:attrName>
                                        </p:attrNameLst>
                                      </p:cBhvr>
                                      <p:tavLst>
                                        <p:tav tm="0">
                                          <p:val>
                                            <p:fltVal val="0"/>
                                          </p:val>
                                        </p:tav>
                                        <p:tav tm="100000">
                                          <p:val>
                                            <p:strVal val="#ppt_w"/>
                                          </p:val>
                                        </p:tav>
                                      </p:tavLst>
                                    </p:anim>
                                    <p:anim calcmode="lin" valueType="num">
                                      <p:cBhvr>
                                        <p:cTn id="16" dur="167" fill="hold"/>
                                        <p:tgtEl>
                                          <p:spTgt spid="3"/>
                                        </p:tgtEl>
                                        <p:attrNameLst>
                                          <p:attrName>ppt_h</p:attrName>
                                        </p:attrNameLst>
                                      </p:cBhvr>
                                      <p:tavLst>
                                        <p:tav tm="0">
                                          <p:val>
                                            <p:fltVal val="0"/>
                                          </p:val>
                                        </p:tav>
                                        <p:tav tm="100000">
                                          <p:val>
                                            <p:strVal val="#ppt_h"/>
                                          </p:val>
                                        </p:tav>
                                      </p:tavLst>
                                    </p:anim>
                                    <p:animScale>
                                      <p:cBhvr>
                                        <p:cTn id="17" dur="83" autoRev="1" fill="hold">
                                          <p:stCondLst>
                                            <p:cond delay="167"/>
                                          </p:stCondLst>
                                        </p:cTn>
                                        <p:tgtEl>
                                          <p:spTgt spid="3"/>
                                        </p:tgtEl>
                                      </p:cBhvr>
                                      <p:from x="100000" y="100000"/>
                                      <p:to x="110000" y="110000"/>
                                    </p:animScale>
                                    <p:animScale>
                                      <p:cBhvr>
                                        <p:cTn id="18" dur="83" autoRev="1" fill="hold">
                                          <p:stCondLst>
                                            <p:cond delay="333"/>
                                          </p:stCondLst>
                                        </p:cTn>
                                        <p:tgtEl>
                                          <p:spTgt spid="3"/>
                                        </p:tgtEl>
                                      </p:cBhvr>
                                      <p:from x="100000" y="100000"/>
                                      <p:to x="90000" y="90000"/>
                                    </p:animScale>
                                  </p:childTnLst>
                                </p:cTn>
                              </p:par>
                              <p:par>
                                <p:cTn id="19" presetID="53" presetClass="entr" presetSubtype="16" decel="50000" fill="hold" nodeType="withEffect">
                                  <p:stCondLst>
                                    <p:cond delay="750"/>
                                  </p:stCondLst>
                                  <p:childTnLst>
                                    <p:set>
                                      <p:cBhvr>
                                        <p:cTn id="20" dur="1" fill="hold">
                                          <p:stCondLst>
                                            <p:cond delay="0"/>
                                          </p:stCondLst>
                                        </p:cTn>
                                        <p:tgtEl>
                                          <p:spTgt spid="9"/>
                                        </p:tgtEl>
                                        <p:attrNameLst>
                                          <p:attrName>style.visibility</p:attrName>
                                        </p:attrNameLst>
                                      </p:cBhvr>
                                      <p:to>
                                        <p:strVal val="visible"/>
                                      </p:to>
                                    </p:set>
                                    <p:anim calcmode="lin" valueType="num">
                                      <p:cBhvr>
                                        <p:cTn id="21" dur="167" fill="hold"/>
                                        <p:tgtEl>
                                          <p:spTgt spid="9"/>
                                        </p:tgtEl>
                                        <p:attrNameLst>
                                          <p:attrName>ppt_w</p:attrName>
                                        </p:attrNameLst>
                                      </p:cBhvr>
                                      <p:tavLst>
                                        <p:tav tm="0">
                                          <p:val>
                                            <p:fltVal val="0"/>
                                          </p:val>
                                        </p:tav>
                                        <p:tav tm="100000">
                                          <p:val>
                                            <p:strVal val="#ppt_w"/>
                                          </p:val>
                                        </p:tav>
                                      </p:tavLst>
                                    </p:anim>
                                    <p:anim calcmode="lin" valueType="num">
                                      <p:cBhvr>
                                        <p:cTn id="22" dur="167" fill="hold"/>
                                        <p:tgtEl>
                                          <p:spTgt spid="9"/>
                                        </p:tgtEl>
                                        <p:attrNameLst>
                                          <p:attrName>ppt_h</p:attrName>
                                        </p:attrNameLst>
                                      </p:cBhvr>
                                      <p:tavLst>
                                        <p:tav tm="0">
                                          <p:val>
                                            <p:fltVal val="0"/>
                                          </p:val>
                                        </p:tav>
                                        <p:tav tm="100000">
                                          <p:val>
                                            <p:strVal val="#ppt_h"/>
                                          </p:val>
                                        </p:tav>
                                      </p:tavLst>
                                    </p:anim>
                                    <p:animScale>
                                      <p:cBhvr>
                                        <p:cTn id="23" dur="83" autoRev="1" fill="hold">
                                          <p:stCondLst>
                                            <p:cond delay="167"/>
                                          </p:stCondLst>
                                        </p:cTn>
                                        <p:tgtEl>
                                          <p:spTgt spid="9"/>
                                        </p:tgtEl>
                                      </p:cBhvr>
                                      <p:from x="100000" y="100000"/>
                                      <p:to x="110000" y="110000"/>
                                    </p:animScale>
                                    <p:animScale>
                                      <p:cBhvr>
                                        <p:cTn id="24" dur="83" autoRev="1" fill="hold">
                                          <p:stCondLst>
                                            <p:cond delay="333"/>
                                          </p:stCondLst>
                                        </p:cTn>
                                        <p:tgtEl>
                                          <p:spTgt spid="9"/>
                                        </p:tgtEl>
                                      </p:cBhvr>
                                      <p:from x="100000" y="100000"/>
                                      <p:to x="90000" y="90000"/>
                                    </p:animScale>
                                  </p:childTnLst>
                                </p:cTn>
                              </p:par>
                              <p:par>
                                <p:cTn id="25" presetID="53" presetClass="entr" presetSubtype="16" decel="50000" fill="hold" nodeType="withEffect">
                                  <p:stCondLst>
                                    <p:cond delay="8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67" fill="hold"/>
                                        <p:tgtEl>
                                          <p:spTgt spid="11"/>
                                        </p:tgtEl>
                                        <p:attrNameLst>
                                          <p:attrName>ppt_w</p:attrName>
                                        </p:attrNameLst>
                                      </p:cBhvr>
                                      <p:tavLst>
                                        <p:tav tm="0">
                                          <p:val>
                                            <p:fltVal val="0"/>
                                          </p:val>
                                        </p:tav>
                                        <p:tav tm="100000">
                                          <p:val>
                                            <p:strVal val="#ppt_w"/>
                                          </p:val>
                                        </p:tav>
                                      </p:tavLst>
                                    </p:anim>
                                    <p:anim calcmode="lin" valueType="num">
                                      <p:cBhvr>
                                        <p:cTn id="28" dur="167" fill="hold"/>
                                        <p:tgtEl>
                                          <p:spTgt spid="11"/>
                                        </p:tgtEl>
                                        <p:attrNameLst>
                                          <p:attrName>ppt_h</p:attrName>
                                        </p:attrNameLst>
                                      </p:cBhvr>
                                      <p:tavLst>
                                        <p:tav tm="0">
                                          <p:val>
                                            <p:fltVal val="0"/>
                                          </p:val>
                                        </p:tav>
                                        <p:tav tm="100000">
                                          <p:val>
                                            <p:strVal val="#ppt_h"/>
                                          </p:val>
                                        </p:tav>
                                      </p:tavLst>
                                    </p:anim>
                                    <p:animScale>
                                      <p:cBhvr>
                                        <p:cTn id="29" dur="83" autoRev="1" fill="hold">
                                          <p:stCondLst>
                                            <p:cond delay="167"/>
                                          </p:stCondLst>
                                        </p:cTn>
                                        <p:tgtEl>
                                          <p:spTgt spid="11"/>
                                        </p:tgtEl>
                                      </p:cBhvr>
                                      <p:from x="100000" y="100000"/>
                                      <p:to x="110000" y="110000"/>
                                    </p:animScale>
                                    <p:animScale>
                                      <p:cBhvr>
                                        <p:cTn id="30" dur="83" autoRev="1" fill="hold">
                                          <p:stCondLst>
                                            <p:cond delay="333"/>
                                          </p:stCondLst>
                                        </p:cTn>
                                        <p:tgtEl>
                                          <p:spTgt spid="11"/>
                                        </p:tgtEl>
                                      </p:cBhvr>
                                      <p:from x="100000" y="100000"/>
                                      <p:to x="90000" y="90000"/>
                                    </p:animScale>
                                  </p:childTnLst>
                                </p:cTn>
                              </p:par>
                              <p:par>
                                <p:cTn id="31" presetID="53" presetClass="entr" presetSubtype="16" decel="50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67" fill="hold"/>
                                        <p:tgtEl>
                                          <p:spTgt spid="10"/>
                                        </p:tgtEl>
                                        <p:attrNameLst>
                                          <p:attrName>ppt_w</p:attrName>
                                        </p:attrNameLst>
                                      </p:cBhvr>
                                      <p:tavLst>
                                        <p:tav tm="0">
                                          <p:val>
                                            <p:fltVal val="0"/>
                                          </p:val>
                                        </p:tav>
                                        <p:tav tm="100000">
                                          <p:val>
                                            <p:strVal val="#ppt_w"/>
                                          </p:val>
                                        </p:tav>
                                      </p:tavLst>
                                    </p:anim>
                                    <p:anim calcmode="lin" valueType="num">
                                      <p:cBhvr>
                                        <p:cTn id="34" dur="167" fill="hold"/>
                                        <p:tgtEl>
                                          <p:spTgt spid="10"/>
                                        </p:tgtEl>
                                        <p:attrNameLst>
                                          <p:attrName>ppt_h</p:attrName>
                                        </p:attrNameLst>
                                      </p:cBhvr>
                                      <p:tavLst>
                                        <p:tav tm="0">
                                          <p:val>
                                            <p:fltVal val="0"/>
                                          </p:val>
                                        </p:tav>
                                        <p:tav tm="100000">
                                          <p:val>
                                            <p:strVal val="#ppt_h"/>
                                          </p:val>
                                        </p:tav>
                                      </p:tavLst>
                                    </p:anim>
                                    <p:animScale>
                                      <p:cBhvr>
                                        <p:cTn id="35" dur="83" autoRev="1" fill="hold">
                                          <p:stCondLst>
                                            <p:cond delay="167"/>
                                          </p:stCondLst>
                                        </p:cTn>
                                        <p:tgtEl>
                                          <p:spTgt spid="10"/>
                                        </p:tgtEl>
                                      </p:cBhvr>
                                      <p:from x="100000" y="100000"/>
                                      <p:to x="110000" y="110000"/>
                                    </p:animScale>
                                    <p:animScale>
                                      <p:cBhvr>
                                        <p:cTn id="36" dur="83" autoRev="1" fill="hold">
                                          <p:stCondLst>
                                            <p:cond delay="333"/>
                                          </p:stCondLst>
                                        </p:cTn>
                                        <p:tgtEl>
                                          <p:spTgt spid="10"/>
                                        </p:tgtEl>
                                      </p:cBhvr>
                                      <p:from x="100000" y="100000"/>
                                      <p:to x="90000" y="90000"/>
                                    </p:animScale>
                                  </p:childTnLst>
                                </p:cTn>
                              </p:par>
                              <p:par>
                                <p:cTn id="37" presetID="53" presetClass="entr" presetSubtype="16" decel="5000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 calcmode="lin" valueType="num">
                                      <p:cBhvr>
                                        <p:cTn id="39" dur="167" fill="hold"/>
                                        <p:tgtEl>
                                          <p:spTgt spid="2"/>
                                        </p:tgtEl>
                                        <p:attrNameLst>
                                          <p:attrName>ppt_w</p:attrName>
                                        </p:attrNameLst>
                                      </p:cBhvr>
                                      <p:tavLst>
                                        <p:tav tm="0">
                                          <p:val>
                                            <p:fltVal val="0"/>
                                          </p:val>
                                        </p:tav>
                                        <p:tav tm="100000">
                                          <p:val>
                                            <p:strVal val="#ppt_w"/>
                                          </p:val>
                                        </p:tav>
                                      </p:tavLst>
                                    </p:anim>
                                    <p:anim calcmode="lin" valueType="num">
                                      <p:cBhvr>
                                        <p:cTn id="40" dur="167" fill="hold"/>
                                        <p:tgtEl>
                                          <p:spTgt spid="2"/>
                                        </p:tgtEl>
                                        <p:attrNameLst>
                                          <p:attrName>ppt_h</p:attrName>
                                        </p:attrNameLst>
                                      </p:cBhvr>
                                      <p:tavLst>
                                        <p:tav tm="0">
                                          <p:val>
                                            <p:fltVal val="0"/>
                                          </p:val>
                                        </p:tav>
                                        <p:tav tm="100000">
                                          <p:val>
                                            <p:strVal val="#ppt_h"/>
                                          </p:val>
                                        </p:tav>
                                      </p:tavLst>
                                    </p:anim>
                                    <p:animScale>
                                      <p:cBhvr>
                                        <p:cTn id="41" dur="83" autoRev="1" fill="hold">
                                          <p:stCondLst>
                                            <p:cond delay="167"/>
                                          </p:stCondLst>
                                        </p:cTn>
                                        <p:tgtEl>
                                          <p:spTgt spid="2"/>
                                        </p:tgtEl>
                                      </p:cBhvr>
                                      <p:from x="100000" y="100000"/>
                                      <p:to x="110000" y="110000"/>
                                    </p:animScale>
                                    <p:animScale>
                                      <p:cBhvr>
                                        <p:cTn id="42" dur="83" autoRev="1" fill="hold">
                                          <p:stCondLst>
                                            <p:cond delay="333"/>
                                          </p:stCondLst>
                                        </p:cTn>
                                        <p:tgtEl>
                                          <p:spTgt spid="2"/>
                                        </p:tgtEl>
                                      </p:cBhvr>
                                      <p:from x="100000" y="100000"/>
                                      <p:to x="90000" y="90000"/>
                                    </p:animScale>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barn(outVertical)">
                                      <p:cBhvr>
                                        <p:cTn id="47" dur="500"/>
                                        <p:tgtEl>
                                          <p:spTgt spid="47"/>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42" presetClass="path" presetSubtype="0" decel="100000" fill="hold" grpId="2" nodeType="withEffect">
                                  <p:stCondLst>
                                    <p:cond delay="0"/>
                                  </p:stCondLst>
                                  <p:childTnLst>
                                    <p:animMotion origin="layout" path="M 4.375E-6 2.22222E-6 L -0.00756 0.21157 " pathEditMode="relative" rAng="0" ptsTypes="AA">
                                      <p:cBhvr>
                                        <p:cTn id="52" dur="1000" spd="-100000" fill="hold"/>
                                        <p:tgtEl>
                                          <p:spTgt spid="47"/>
                                        </p:tgtEl>
                                        <p:attrNameLst>
                                          <p:attrName>ppt_x</p:attrName>
                                          <p:attrName>ppt_y</p:attrName>
                                        </p:attrNameLst>
                                      </p:cBhvr>
                                      <p:rCtr x="-378" y="10579"/>
                                    </p:animMotion>
                                  </p:childTnLst>
                                </p:cTn>
                              </p:par>
                              <p:par>
                                <p:cTn id="53" presetID="53" presetClass="entr" presetSubtype="16" decel="50000" fill="hold"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67" fill="hold"/>
                                        <p:tgtEl>
                                          <p:spTgt spid="15"/>
                                        </p:tgtEl>
                                        <p:attrNameLst>
                                          <p:attrName>ppt_w</p:attrName>
                                        </p:attrNameLst>
                                      </p:cBhvr>
                                      <p:tavLst>
                                        <p:tav tm="0">
                                          <p:val>
                                            <p:fltVal val="0"/>
                                          </p:val>
                                        </p:tav>
                                        <p:tav tm="100000">
                                          <p:val>
                                            <p:strVal val="#ppt_w"/>
                                          </p:val>
                                        </p:tav>
                                      </p:tavLst>
                                    </p:anim>
                                    <p:anim calcmode="lin" valueType="num">
                                      <p:cBhvr>
                                        <p:cTn id="56" dur="167" fill="hold"/>
                                        <p:tgtEl>
                                          <p:spTgt spid="15"/>
                                        </p:tgtEl>
                                        <p:attrNameLst>
                                          <p:attrName>ppt_h</p:attrName>
                                        </p:attrNameLst>
                                      </p:cBhvr>
                                      <p:tavLst>
                                        <p:tav tm="0">
                                          <p:val>
                                            <p:fltVal val="0"/>
                                          </p:val>
                                        </p:tav>
                                        <p:tav tm="100000">
                                          <p:val>
                                            <p:strVal val="#ppt_h"/>
                                          </p:val>
                                        </p:tav>
                                      </p:tavLst>
                                    </p:anim>
                                    <p:animScale>
                                      <p:cBhvr>
                                        <p:cTn id="57" dur="83" autoRev="1" fill="hold">
                                          <p:stCondLst>
                                            <p:cond delay="167"/>
                                          </p:stCondLst>
                                        </p:cTn>
                                        <p:tgtEl>
                                          <p:spTgt spid="15"/>
                                        </p:tgtEl>
                                      </p:cBhvr>
                                      <p:from x="100000" y="100000"/>
                                      <p:to x="110000" y="110000"/>
                                    </p:animScale>
                                    <p:animScale>
                                      <p:cBhvr>
                                        <p:cTn id="58" dur="83" autoRev="1" fill="hold">
                                          <p:stCondLst>
                                            <p:cond delay="333"/>
                                          </p:stCondLst>
                                        </p:cTn>
                                        <p:tgtEl>
                                          <p:spTgt spid="15"/>
                                        </p:tgtEl>
                                      </p:cBhvr>
                                      <p:from x="100000" y="100000"/>
                                      <p:to x="90000" y="90000"/>
                                    </p:animScale>
                                  </p:childTnLst>
                                </p:cTn>
                              </p:par>
                              <p:par>
                                <p:cTn id="59" presetID="53" presetClass="entr" presetSubtype="16" decel="50000" fill="hold" nodeType="withEffect">
                                  <p:stCondLst>
                                    <p:cond delay="80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67" fill="hold"/>
                                        <p:tgtEl>
                                          <p:spTgt spid="14"/>
                                        </p:tgtEl>
                                        <p:attrNameLst>
                                          <p:attrName>ppt_w</p:attrName>
                                        </p:attrNameLst>
                                      </p:cBhvr>
                                      <p:tavLst>
                                        <p:tav tm="0">
                                          <p:val>
                                            <p:fltVal val="0"/>
                                          </p:val>
                                        </p:tav>
                                        <p:tav tm="100000">
                                          <p:val>
                                            <p:strVal val="#ppt_w"/>
                                          </p:val>
                                        </p:tav>
                                      </p:tavLst>
                                    </p:anim>
                                    <p:anim calcmode="lin" valueType="num">
                                      <p:cBhvr>
                                        <p:cTn id="62" dur="167" fill="hold"/>
                                        <p:tgtEl>
                                          <p:spTgt spid="14"/>
                                        </p:tgtEl>
                                        <p:attrNameLst>
                                          <p:attrName>ppt_h</p:attrName>
                                        </p:attrNameLst>
                                      </p:cBhvr>
                                      <p:tavLst>
                                        <p:tav tm="0">
                                          <p:val>
                                            <p:fltVal val="0"/>
                                          </p:val>
                                        </p:tav>
                                        <p:tav tm="100000">
                                          <p:val>
                                            <p:strVal val="#ppt_h"/>
                                          </p:val>
                                        </p:tav>
                                      </p:tavLst>
                                    </p:anim>
                                    <p:animScale>
                                      <p:cBhvr>
                                        <p:cTn id="63" dur="83" autoRev="1" fill="hold">
                                          <p:stCondLst>
                                            <p:cond delay="167"/>
                                          </p:stCondLst>
                                        </p:cTn>
                                        <p:tgtEl>
                                          <p:spTgt spid="14"/>
                                        </p:tgtEl>
                                      </p:cBhvr>
                                      <p:from x="100000" y="100000"/>
                                      <p:to x="110000" y="110000"/>
                                    </p:animScale>
                                    <p:animScale>
                                      <p:cBhvr>
                                        <p:cTn id="64" dur="83" autoRev="1" fill="hold">
                                          <p:stCondLst>
                                            <p:cond delay="333"/>
                                          </p:stCondLst>
                                        </p:cTn>
                                        <p:tgtEl>
                                          <p:spTgt spid="14"/>
                                        </p:tgtEl>
                                      </p:cBhvr>
                                      <p:from x="100000" y="100000"/>
                                      <p:to x="90000" y="90000"/>
                                    </p:animScale>
                                  </p:childTnLst>
                                </p:cTn>
                              </p:par>
                              <p:par>
                                <p:cTn id="65" presetID="53" presetClass="entr" presetSubtype="16" decel="50000" fill="hold" nodeType="withEffect">
                                  <p:stCondLst>
                                    <p:cond delay="9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67" fill="hold"/>
                                        <p:tgtEl>
                                          <p:spTgt spid="13"/>
                                        </p:tgtEl>
                                        <p:attrNameLst>
                                          <p:attrName>ppt_w</p:attrName>
                                        </p:attrNameLst>
                                      </p:cBhvr>
                                      <p:tavLst>
                                        <p:tav tm="0">
                                          <p:val>
                                            <p:fltVal val="0"/>
                                          </p:val>
                                        </p:tav>
                                        <p:tav tm="100000">
                                          <p:val>
                                            <p:strVal val="#ppt_w"/>
                                          </p:val>
                                        </p:tav>
                                      </p:tavLst>
                                    </p:anim>
                                    <p:anim calcmode="lin" valueType="num">
                                      <p:cBhvr>
                                        <p:cTn id="68" dur="167" fill="hold"/>
                                        <p:tgtEl>
                                          <p:spTgt spid="13"/>
                                        </p:tgtEl>
                                        <p:attrNameLst>
                                          <p:attrName>ppt_h</p:attrName>
                                        </p:attrNameLst>
                                      </p:cBhvr>
                                      <p:tavLst>
                                        <p:tav tm="0">
                                          <p:val>
                                            <p:fltVal val="0"/>
                                          </p:val>
                                        </p:tav>
                                        <p:tav tm="100000">
                                          <p:val>
                                            <p:strVal val="#ppt_h"/>
                                          </p:val>
                                        </p:tav>
                                      </p:tavLst>
                                    </p:anim>
                                    <p:animScale>
                                      <p:cBhvr>
                                        <p:cTn id="69" dur="83" autoRev="1" fill="hold">
                                          <p:stCondLst>
                                            <p:cond delay="167"/>
                                          </p:stCondLst>
                                        </p:cTn>
                                        <p:tgtEl>
                                          <p:spTgt spid="13"/>
                                        </p:tgtEl>
                                      </p:cBhvr>
                                      <p:from x="100000" y="100000"/>
                                      <p:to x="110000" y="110000"/>
                                    </p:animScale>
                                    <p:animScale>
                                      <p:cBhvr>
                                        <p:cTn id="70" dur="83" autoRev="1" fill="hold">
                                          <p:stCondLst>
                                            <p:cond delay="333"/>
                                          </p:stCondLst>
                                        </p:cTn>
                                        <p:tgtEl>
                                          <p:spTgt spid="13"/>
                                        </p:tgtEl>
                                      </p:cBhvr>
                                      <p:from x="100000" y="100000"/>
                                      <p:to x="90000" y="90000"/>
                                    </p:animScale>
                                  </p:childTnLst>
                                </p:cTn>
                              </p:par>
                              <p:par>
                                <p:cTn id="71" presetID="53" presetClass="entr" presetSubtype="16" decel="50000" fill="hold" nodeType="withEffect">
                                  <p:stCondLst>
                                    <p:cond delay="1000"/>
                                  </p:stCondLst>
                                  <p:childTnLst>
                                    <p:set>
                                      <p:cBhvr>
                                        <p:cTn id="72" dur="1" fill="hold">
                                          <p:stCondLst>
                                            <p:cond delay="0"/>
                                          </p:stCondLst>
                                        </p:cTn>
                                        <p:tgtEl>
                                          <p:spTgt spid="12"/>
                                        </p:tgtEl>
                                        <p:attrNameLst>
                                          <p:attrName>style.visibility</p:attrName>
                                        </p:attrNameLst>
                                      </p:cBhvr>
                                      <p:to>
                                        <p:strVal val="visible"/>
                                      </p:to>
                                    </p:set>
                                    <p:anim calcmode="lin" valueType="num">
                                      <p:cBhvr>
                                        <p:cTn id="73" dur="167" fill="hold"/>
                                        <p:tgtEl>
                                          <p:spTgt spid="12"/>
                                        </p:tgtEl>
                                        <p:attrNameLst>
                                          <p:attrName>ppt_w</p:attrName>
                                        </p:attrNameLst>
                                      </p:cBhvr>
                                      <p:tavLst>
                                        <p:tav tm="0">
                                          <p:val>
                                            <p:fltVal val="0"/>
                                          </p:val>
                                        </p:tav>
                                        <p:tav tm="100000">
                                          <p:val>
                                            <p:strVal val="#ppt_w"/>
                                          </p:val>
                                        </p:tav>
                                      </p:tavLst>
                                    </p:anim>
                                    <p:anim calcmode="lin" valueType="num">
                                      <p:cBhvr>
                                        <p:cTn id="74" dur="167" fill="hold"/>
                                        <p:tgtEl>
                                          <p:spTgt spid="12"/>
                                        </p:tgtEl>
                                        <p:attrNameLst>
                                          <p:attrName>ppt_h</p:attrName>
                                        </p:attrNameLst>
                                      </p:cBhvr>
                                      <p:tavLst>
                                        <p:tav tm="0">
                                          <p:val>
                                            <p:fltVal val="0"/>
                                          </p:val>
                                        </p:tav>
                                        <p:tav tm="100000">
                                          <p:val>
                                            <p:strVal val="#ppt_h"/>
                                          </p:val>
                                        </p:tav>
                                      </p:tavLst>
                                    </p:anim>
                                    <p:animScale>
                                      <p:cBhvr>
                                        <p:cTn id="75" dur="83" autoRev="1" fill="hold">
                                          <p:stCondLst>
                                            <p:cond delay="167"/>
                                          </p:stCondLst>
                                        </p:cTn>
                                        <p:tgtEl>
                                          <p:spTgt spid="12"/>
                                        </p:tgtEl>
                                      </p:cBhvr>
                                      <p:from x="100000" y="100000"/>
                                      <p:to x="110000" y="110000"/>
                                    </p:animScale>
                                    <p:animScale>
                                      <p:cBhvr>
                                        <p:cTn id="76" dur="83" autoRev="1" fill="hold">
                                          <p:stCondLst>
                                            <p:cond delay="333"/>
                                          </p:stCondLst>
                                        </p:cTn>
                                        <p:tgtEl>
                                          <p:spTgt spid="12"/>
                                        </p:tgtEl>
                                      </p:cBhvr>
                                      <p:from x="100000" y="100000"/>
                                      <p:to x="90000" y="90000"/>
                                    </p:animScale>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barn(outVertical)">
                                      <p:cBhvr>
                                        <p:cTn id="81" dur="500"/>
                                        <p:tgtEl>
                                          <p:spTgt spid="4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42" presetClass="path" presetSubtype="0" decel="100000" fill="hold" grpId="2" nodeType="withEffect">
                                  <p:stCondLst>
                                    <p:cond delay="0"/>
                                  </p:stCondLst>
                                  <p:childTnLst>
                                    <p:animMotion origin="layout" path="M 4.375E-6 2.22222E-6 L -0.00756 0.21157 " pathEditMode="relative" rAng="0" ptsTypes="AA">
                                      <p:cBhvr>
                                        <p:cTn id="86" dur="1000" spd="-100000" fill="hold"/>
                                        <p:tgtEl>
                                          <p:spTgt spid="46"/>
                                        </p:tgtEl>
                                        <p:attrNameLst>
                                          <p:attrName>ppt_x</p:attrName>
                                          <p:attrName>ppt_y</p:attrName>
                                        </p:attrNameLst>
                                      </p:cBhvr>
                                      <p:rCtr x="-378" y="10579"/>
                                    </p:animMotion>
                                  </p:childTnLst>
                                </p:cTn>
                              </p:par>
                              <p:par>
                                <p:cTn id="87" presetID="53" presetClass="entr" presetSubtype="16" decel="50000" fill="hold" nodeType="withEffect">
                                  <p:stCondLst>
                                    <p:cond delay="500"/>
                                  </p:stCondLst>
                                  <p:childTnLst>
                                    <p:set>
                                      <p:cBhvr>
                                        <p:cTn id="88" dur="1" fill="hold">
                                          <p:stCondLst>
                                            <p:cond delay="0"/>
                                          </p:stCondLst>
                                        </p:cTn>
                                        <p:tgtEl>
                                          <p:spTgt spid="17"/>
                                        </p:tgtEl>
                                        <p:attrNameLst>
                                          <p:attrName>style.visibility</p:attrName>
                                        </p:attrNameLst>
                                      </p:cBhvr>
                                      <p:to>
                                        <p:strVal val="visible"/>
                                      </p:to>
                                    </p:set>
                                    <p:anim calcmode="lin" valueType="num">
                                      <p:cBhvr>
                                        <p:cTn id="89" dur="167" fill="hold"/>
                                        <p:tgtEl>
                                          <p:spTgt spid="17"/>
                                        </p:tgtEl>
                                        <p:attrNameLst>
                                          <p:attrName>ppt_w</p:attrName>
                                        </p:attrNameLst>
                                      </p:cBhvr>
                                      <p:tavLst>
                                        <p:tav tm="0">
                                          <p:val>
                                            <p:fltVal val="0"/>
                                          </p:val>
                                        </p:tav>
                                        <p:tav tm="100000">
                                          <p:val>
                                            <p:strVal val="#ppt_w"/>
                                          </p:val>
                                        </p:tav>
                                      </p:tavLst>
                                    </p:anim>
                                    <p:anim calcmode="lin" valueType="num">
                                      <p:cBhvr>
                                        <p:cTn id="90" dur="167" fill="hold"/>
                                        <p:tgtEl>
                                          <p:spTgt spid="17"/>
                                        </p:tgtEl>
                                        <p:attrNameLst>
                                          <p:attrName>ppt_h</p:attrName>
                                        </p:attrNameLst>
                                      </p:cBhvr>
                                      <p:tavLst>
                                        <p:tav tm="0">
                                          <p:val>
                                            <p:fltVal val="0"/>
                                          </p:val>
                                        </p:tav>
                                        <p:tav tm="100000">
                                          <p:val>
                                            <p:strVal val="#ppt_h"/>
                                          </p:val>
                                        </p:tav>
                                      </p:tavLst>
                                    </p:anim>
                                    <p:animScale>
                                      <p:cBhvr>
                                        <p:cTn id="91" dur="83" autoRev="1" fill="hold">
                                          <p:stCondLst>
                                            <p:cond delay="167"/>
                                          </p:stCondLst>
                                        </p:cTn>
                                        <p:tgtEl>
                                          <p:spTgt spid="17"/>
                                        </p:tgtEl>
                                      </p:cBhvr>
                                      <p:from x="100000" y="100000"/>
                                      <p:to x="110000" y="110000"/>
                                    </p:animScale>
                                    <p:animScale>
                                      <p:cBhvr>
                                        <p:cTn id="92" dur="83" autoRev="1" fill="hold">
                                          <p:stCondLst>
                                            <p:cond delay="333"/>
                                          </p:stCondLst>
                                        </p:cTn>
                                        <p:tgtEl>
                                          <p:spTgt spid="17"/>
                                        </p:tgtEl>
                                      </p:cBhvr>
                                      <p:from x="100000" y="100000"/>
                                      <p:to x="90000" y="90000"/>
                                    </p:animScale>
                                  </p:childTnLst>
                                </p:cTn>
                              </p:par>
                              <p:par>
                                <p:cTn id="93" presetID="53" presetClass="entr" presetSubtype="16" decel="50000" fill="hold" nodeType="withEffect">
                                  <p:stCondLst>
                                    <p:cond delay="750"/>
                                  </p:stCondLst>
                                  <p:childTnLst>
                                    <p:set>
                                      <p:cBhvr>
                                        <p:cTn id="94" dur="1" fill="hold">
                                          <p:stCondLst>
                                            <p:cond delay="0"/>
                                          </p:stCondLst>
                                        </p:cTn>
                                        <p:tgtEl>
                                          <p:spTgt spid="16"/>
                                        </p:tgtEl>
                                        <p:attrNameLst>
                                          <p:attrName>style.visibility</p:attrName>
                                        </p:attrNameLst>
                                      </p:cBhvr>
                                      <p:to>
                                        <p:strVal val="visible"/>
                                      </p:to>
                                    </p:set>
                                    <p:anim calcmode="lin" valueType="num">
                                      <p:cBhvr>
                                        <p:cTn id="95" dur="167" fill="hold"/>
                                        <p:tgtEl>
                                          <p:spTgt spid="16"/>
                                        </p:tgtEl>
                                        <p:attrNameLst>
                                          <p:attrName>ppt_w</p:attrName>
                                        </p:attrNameLst>
                                      </p:cBhvr>
                                      <p:tavLst>
                                        <p:tav tm="0">
                                          <p:val>
                                            <p:fltVal val="0"/>
                                          </p:val>
                                        </p:tav>
                                        <p:tav tm="100000">
                                          <p:val>
                                            <p:strVal val="#ppt_w"/>
                                          </p:val>
                                        </p:tav>
                                      </p:tavLst>
                                    </p:anim>
                                    <p:anim calcmode="lin" valueType="num">
                                      <p:cBhvr>
                                        <p:cTn id="96" dur="167" fill="hold"/>
                                        <p:tgtEl>
                                          <p:spTgt spid="16"/>
                                        </p:tgtEl>
                                        <p:attrNameLst>
                                          <p:attrName>ppt_h</p:attrName>
                                        </p:attrNameLst>
                                      </p:cBhvr>
                                      <p:tavLst>
                                        <p:tav tm="0">
                                          <p:val>
                                            <p:fltVal val="0"/>
                                          </p:val>
                                        </p:tav>
                                        <p:tav tm="100000">
                                          <p:val>
                                            <p:strVal val="#ppt_h"/>
                                          </p:val>
                                        </p:tav>
                                      </p:tavLst>
                                    </p:anim>
                                    <p:animScale>
                                      <p:cBhvr>
                                        <p:cTn id="97" dur="83" autoRev="1" fill="hold">
                                          <p:stCondLst>
                                            <p:cond delay="167"/>
                                          </p:stCondLst>
                                        </p:cTn>
                                        <p:tgtEl>
                                          <p:spTgt spid="16"/>
                                        </p:tgtEl>
                                      </p:cBhvr>
                                      <p:from x="100000" y="100000"/>
                                      <p:to x="110000" y="110000"/>
                                    </p:animScale>
                                    <p:animScale>
                                      <p:cBhvr>
                                        <p:cTn id="98" dur="83" autoRev="1" fill="hold">
                                          <p:stCondLst>
                                            <p:cond delay="333"/>
                                          </p:stCondLst>
                                        </p:cTn>
                                        <p:tgtEl>
                                          <p:spTgt spid="16"/>
                                        </p:tgtEl>
                                      </p:cBhvr>
                                      <p:from x="100000" y="100000"/>
                                      <p:to x="90000" y="90000"/>
                                    </p:animScale>
                                  </p:childTnLst>
                                </p:cTn>
                              </p:par>
                              <p:par>
                                <p:cTn id="99" presetID="53" presetClass="entr" presetSubtype="16" decel="50000" fill="hold" nodeType="withEffect">
                                  <p:stCondLst>
                                    <p:cond delay="75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167" fill="hold"/>
                                        <p:tgtEl>
                                          <p:spTgt spid="18"/>
                                        </p:tgtEl>
                                        <p:attrNameLst>
                                          <p:attrName>ppt_w</p:attrName>
                                        </p:attrNameLst>
                                      </p:cBhvr>
                                      <p:tavLst>
                                        <p:tav tm="0">
                                          <p:val>
                                            <p:fltVal val="0"/>
                                          </p:val>
                                        </p:tav>
                                        <p:tav tm="100000">
                                          <p:val>
                                            <p:strVal val="#ppt_w"/>
                                          </p:val>
                                        </p:tav>
                                      </p:tavLst>
                                    </p:anim>
                                    <p:anim calcmode="lin" valueType="num">
                                      <p:cBhvr>
                                        <p:cTn id="102" dur="167" fill="hold"/>
                                        <p:tgtEl>
                                          <p:spTgt spid="18"/>
                                        </p:tgtEl>
                                        <p:attrNameLst>
                                          <p:attrName>ppt_h</p:attrName>
                                        </p:attrNameLst>
                                      </p:cBhvr>
                                      <p:tavLst>
                                        <p:tav tm="0">
                                          <p:val>
                                            <p:fltVal val="0"/>
                                          </p:val>
                                        </p:tav>
                                        <p:tav tm="100000">
                                          <p:val>
                                            <p:strVal val="#ppt_h"/>
                                          </p:val>
                                        </p:tav>
                                      </p:tavLst>
                                    </p:anim>
                                    <p:animScale>
                                      <p:cBhvr>
                                        <p:cTn id="103" dur="83" autoRev="1" fill="hold">
                                          <p:stCondLst>
                                            <p:cond delay="167"/>
                                          </p:stCondLst>
                                        </p:cTn>
                                        <p:tgtEl>
                                          <p:spTgt spid="18"/>
                                        </p:tgtEl>
                                      </p:cBhvr>
                                      <p:from x="100000" y="100000"/>
                                      <p:to x="110000" y="110000"/>
                                    </p:animScale>
                                    <p:animScale>
                                      <p:cBhvr>
                                        <p:cTn id="104" dur="83" autoRev="1" fill="hold">
                                          <p:stCondLst>
                                            <p:cond delay="333"/>
                                          </p:stCondLst>
                                        </p:cTn>
                                        <p:tgtEl>
                                          <p:spTgt spid="18"/>
                                        </p:tgtEl>
                                      </p:cBhvr>
                                      <p:from x="100000" y="100000"/>
                                      <p:to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6" grpId="2" animBg="1"/>
      <p:bldP spid="47" grpId="0" animBg="1"/>
      <p:bldP spid="47" grpId="1" animBg="1"/>
      <p:bldP spid="47" grpId="2" animBg="1"/>
      <p:bldP spid="48" grpId="0" animBg="1"/>
      <p:bldP spid="48" grpId="1" animBg="1"/>
      <p:bldP spid="4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建筑外的招牌&#10;&#10;中度可信度描述已自动生成"/>
          <p:cNvPicPr>
            <a:picLocks noChangeAspect="1"/>
          </p:cNvPicPr>
          <p:nvPr/>
        </p:nvPicPr>
        <p:blipFill>
          <a:blip r:embed="rId1" cstate="screen"/>
          <a:srcRect/>
          <a:stretch>
            <a:fillRect/>
          </a:stretch>
        </p:blipFill>
        <p:spPr>
          <a:xfrm flipH="1">
            <a:off x="5" y="0"/>
            <a:ext cx="12191991" cy="6858000"/>
          </a:xfrm>
          <a:prstGeom prst="rect">
            <a:avLst/>
          </a:prstGeom>
        </p:spPr>
      </p:pic>
      <p:sp>
        <p:nvSpPr>
          <p:cNvPr id="4" name="矩形 3"/>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3165475" y="4203184"/>
            <a:ext cx="4746625" cy="338554"/>
          </a:xfrm>
          <a:prstGeom prst="rect">
            <a:avLst/>
          </a:prstGeom>
          <a:noFill/>
        </p:spPr>
        <p:txBody>
          <a:bodyPr wrap="square">
            <a:spAutoFit/>
          </a:bodyPr>
          <a:lstStyle/>
          <a:p>
            <a:pPr algn="dist"/>
            <a:r>
              <a:rPr lang="en-US" altLang="zh-CN" sz="1600" dirty="0">
                <a:solidFill>
                  <a:schemeClr val="bg1">
                    <a:lumMod val="65000"/>
                  </a:schemeClr>
                </a:solidFill>
              </a:rPr>
              <a:t>REFLECTION &amp; IMPROVEMENT</a:t>
            </a:r>
            <a:endParaRPr lang="en-US" altLang="zh-CN" sz="1600" dirty="0">
              <a:solidFill>
                <a:schemeClr val="bg1">
                  <a:lumMod val="65000"/>
                </a:schemeClr>
              </a:solidFill>
            </a:endParaRPr>
          </a:p>
        </p:txBody>
      </p:sp>
      <p:sp>
        <p:nvSpPr>
          <p:cNvPr id="9" name="文本框 8"/>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第三部分</a:t>
            </a:r>
            <a:endParaRPr lang="zh-CN" altLang="en-US" sz="2400" dirty="0">
              <a:solidFill>
                <a:schemeClr val="bg1"/>
              </a:solidFill>
            </a:endParaRPr>
          </a:p>
        </p:txBody>
      </p:sp>
      <p:grpSp>
        <p:nvGrpSpPr>
          <p:cNvPr id="12" name="组合 11"/>
          <p:cNvGrpSpPr/>
          <p:nvPr/>
        </p:nvGrpSpPr>
        <p:grpSpPr>
          <a:xfrm>
            <a:off x="10940571" y="3111500"/>
            <a:ext cx="140791" cy="1332486"/>
            <a:chOff x="4746625" y="2273300"/>
            <a:chExt cx="222250" cy="2103438"/>
          </a:xfrm>
        </p:grpSpPr>
        <p:sp>
          <p:nvSpPr>
            <p:cNvPr id="14" name="椭圆 13"/>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648861" y="3858061"/>
            <a:ext cx="139176" cy="1317196"/>
            <a:chOff x="4746625" y="2273300"/>
            <a:chExt cx="222250" cy="2103438"/>
          </a:xfrm>
        </p:grpSpPr>
        <p:sp>
          <p:nvSpPr>
            <p:cNvPr id="17" name="椭圆 16"/>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rot="17535812" flipH="1">
            <a:off x="8408259" y="1846073"/>
            <a:ext cx="2487899" cy="3888972"/>
            <a:chOff x="6880648" y="1185672"/>
            <a:chExt cx="3134070" cy="4899036"/>
          </a:xfrm>
        </p:grpSpPr>
        <p:sp>
          <p:nvSpPr>
            <p:cNvPr id="26" name="椭圆 25"/>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p:cNvSpPr txBox="1"/>
          <p:nvPr/>
        </p:nvSpPr>
        <p:spPr>
          <a:xfrm>
            <a:off x="8076819" y="2413001"/>
            <a:ext cx="2884123"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03</a:t>
            </a:r>
            <a:endParaRPr lang="zh-CN" altLang="en-US" dirty="0"/>
          </a:p>
        </p:txBody>
      </p:sp>
      <p:sp>
        <p:nvSpPr>
          <p:cNvPr id="31" name="矩形 30"/>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31"/>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1079500" y="2876033"/>
            <a:ext cx="55880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反思与改进</a:t>
            </a:r>
            <a:endParaRPr lang="zh-CN" altLang="en-US" sz="8000" dirty="0">
              <a:solidFill>
                <a:schemeClr val="accent1"/>
              </a:solidFill>
              <a:effectLst>
                <a:outerShdw blurRad="152400" dist="139700" dir="8100000" algn="tr" rotWithShape="0">
                  <a:schemeClr val="accent1">
                    <a:alpha val="32000"/>
                  </a:schemeClr>
                </a:outerShdw>
              </a:effectLst>
              <a:latin typeface="+mj-ea"/>
              <a:ea typeface="+mj-ea"/>
            </a:endParaRPr>
          </a:p>
        </p:txBody>
      </p:sp>
      <p:sp>
        <p:nvSpPr>
          <p:cNvPr id="23" name="椭圆 22"/>
          <p:cNvSpPr/>
          <p:nvPr/>
        </p:nvSpPr>
        <p:spPr>
          <a:xfrm rot="21391395">
            <a:off x="1236875" y="3245900"/>
            <a:ext cx="5182717" cy="775537"/>
          </a:xfrm>
          <a:prstGeom prst="ellipse">
            <a:avLst/>
          </a:prstGeom>
          <a:noFill/>
          <a:ln w="12700">
            <a:gradFill flip="none" rotWithShape="1">
              <a:gsLst>
                <a:gs pos="70000">
                  <a:srgbClr val="CDD3ED">
                    <a:alpha val="84000"/>
                  </a:srgbClr>
                </a:gs>
                <a:gs pos="35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p:cNvSpPr/>
          <p:nvPr/>
        </p:nvSpPr>
        <p:spPr>
          <a:xfrm rot="4888083">
            <a:off x="6205555" y="2776689"/>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文本框 4"/>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产品优化方向</a:t>
            </a:r>
            <a:endParaRPr lang="zh-CN" altLang="en-US" sz="4000" dirty="0">
              <a:solidFill>
                <a:schemeClr val="tx2"/>
              </a:solidFill>
              <a:latin typeface="+mj-ea"/>
              <a:ea typeface="+mj-ea"/>
            </a:endParaRPr>
          </a:p>
        </p:txBody>
      </p:sp>
      <p:sp>
        <p:nvSpPr>
          <p:cNvPr id="6" name="椭圆 5"/>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081562" y="2532063"/>
            <a:ext cx="2117726" cy="2117726"/>
          </a:xfrm>
          <a:prstGeom prst="ellipse">
            <a:avLst/>
          </a:prstGeom>
          <a:noFill/>
          <a:ln w="6350">
            <a:solidFill>
              <a:schemeClr val="bg1">
                <a:alpha val="49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延期 31"/>
          <p:cNvSpPr/>
          <p:nvPr/>
        </p:nvSpPr>
        <p:spPr>
          <a:xfrm>
            <a:off x="3499644" y="2212976"/>
            <a:ext cx="5237956" cy="5237956"/>
          </a:xfrm>
          <a:custGeom>
            <a:avLst/>
            <a:gdLst>
              <a:gd name="connsiteX0" fmla="*/ 6107112 w 6107112"/>
              <a:gd name="connsiteY0" fmla="*/ 360000 h 6107112"/>
              <a:gd name="connsiteX1" fmla="*/ 6107112 w 6107112"/>
              <a:gd name="connsiteY1" fmla="*/ 3053556 h 6107112"/>
              <a:gd name="connsiteX2" fmla="*/ 3053556 w 6107112"/>
              <a:gd name="connsiteY2" fmla="*/ 6107112 h 6107112"/>
              <a:gd name="connsiteX3" fmla="*/ 0 w 6107112"/>
              <a:gd name="connsiteY3" fmla="*/ 3053556 h 6107112"/>
              <a:gd name="connsiteX4" fmla="*/ 0 w 6107112"/>
              <a:gd name="connsiteY4" fmla="*/ 360000 h 6107112"/>
              <a:gd name="connsiteX5" fmla="*/ 360000 w 6107112"/>
              <a:gd name="connsiteY5" fmla="*/ 0 h 6107112"/>
              <a:gd name="connsiteX6" fmla="*/ 5747113 w 6107112"/>
              <a:gd name="connsiteY6" fmla="*/ 0 h 6107112"/>
              <a:gd name="connsiteX7" fmla="*/ 6107112 w 6107112"/>
              <a:gd name="connsiteY7" fmla="*/ 360000 h 610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7112" h="6107112">
                <a:moveTo>
                  <a:pt x="6107112" y="360000"/>
                </a:moveTo>
                <a:lnTo>
                  <a:pt x="6107112" y="3053556"/>
                </a:lnTo>
                <a:cubicBezTo>
                  <a:pt x="6107112" y="4739988"/>
                  <a:pt x="4739988" y="6107112"/>
                  <a:pt x="3053556" y="6107112"/>
                </a:cubicBezTo>
                <a:cubicBezTo>
                  <a:pt x="1367124" y="6107112"/>
                  <a:pt x="0" y="4739988"/>
                  <a:pt x="0" y="3053556"/>
                </a:cubicBezTo>
                <a:lnTo>
                  <a:pt x="0" y="360000"/>
                </a:lnTo>
                <a:cubicBezTo>
                  <a:pt x="0" y="161280"/>
                  <a:pt x="161280" y="0"/>
                  <a:pt x="360000" y="0"/>
                </a:cubicBezTo>
                <a:lnTo>
                  <a:pt x="5747113" y="0"/>
                </a:lnTo>
                <a:cubicBezTo>
                  <a:pt x="5945832" y="0"/>
                  <a:pt x="6107112" y="161280"/>
                  <a:pt x="6107112" y="360000"/>
                </a:cubicBezTo>
              </a:path>
            </a:pathLst>
          </a:custGeom>
          <a:gradFill flip="none" rotWithShape="1">
            <a:gsLst>
              <a:gs pos="0">
                <a:schemeClr val="bg1">
                  <a:alpha val="0"/>
                </a:schemeClr>
              </a:gs>
              <a:gs pos="100000">
                <a:schemeClr val="bg1">
                  <a:alpha val="97000"/>
                </a:schemeClr>
              </a:gs>
            </a:gsLst>
            <a:lin ang="5400000" scaled="1"/>
            <a:tileRect/>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p:cNvSpPr/>
          <p:nvPr/>
        </p:nvSpPr>
        <p:spPr>
          <a:xfrm>
            <a:off x="4525711" y="1947637"/>
            <a:ext cx="3229428" cy="3229428"/>
          </a:xfrm>
          <a:prstGeom prst="donut">
            <a:avLst>
              <a:gd name="adj" fmla="val 7635"/>
            </a:avLst>
          </a:pr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4654526" y="2105027"/>
            <a:ext cx="2971799" cy="2971799"/>
            <a:chOff x="4625951" y="2105027"/>
            <a:chExt cx="2971799" cy="2971799"/>
          </a:xfrm>
        </p:grpSpPr>
        <p:sp>
          <p:nvSpPr>
            <p:cNvPr id="11" name="椭圆 10"/>
            <p:cNvSpPr/>
            <p:nvPr/>
          </p:nvSpPr>
          <p:spPr>
            <a:xfrm rot="1790758">
              <a:off x="4625951" y="2105027"/>
              <a:ext cx="2971799" cy="2971799"/>
            </a:xfrm>
            <a:prstGeom prst="ellipse">
              <a:avLst/>
            </a:prstGeom>
            <a:noFill/>
            <a:ln w="6350">
              <a:gradFill flip="none" rotWithShape="1">
                <a:gsLst>
                  <a:gs pos="0">
                    <a:schemeClr val="bg1">
                      <a:lumMod val="85000"/>
                      <a:alpha val="0"/>
                    </a:schemeClr>
                  </a:gs>
                  <a:gs pos="45000">
                    <a:schemeClr val="accent1"/>
                  </a:gs>
                  <a:gs pos="100000">
                    <a:schemeClr val="bg1">
                      <a:lumMod val="8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 空心 7"/>
            <p:cNvSpPr/>
            <p:nvPr/>
          </p:nvSpPr>
          <p:spPr>
            <a:xfrm>
              <a:off x="4967470" y="2446546"/>
              <a:ext cx="2288760" cy="2288760"/>
            </a:xfrm>
            <a:prstGeom prst="donut">
              <a:avLst>
                <a:gd name="adj" fmla="val 7877"/>
              </a:avLst>
            </a:prstGeom>
            <a:gradFill flip="none" rotWithShape="1">
              <a:gsLst>
                <a:gs pos="0">
                  <a:schemeClr val="accent1">
                    <a:lumMod val="40000"/>
                    <a:lumOff val="60000"/>
                    <a:alpha val="80000"/>
                  </a:schemeClr>
                </a:gs>
                <a:gs pos="100000">
                  <a:schemeClr val="accent2">
                    <a:lumMod val="40000"/>
                    <a:lumOff val="60000"/>
                    <a:alpha val="23000"/>
                  </a:schemeClr>
                </a:gs>
              </a:gsLst>
              <a:lin ang="2700000" scaled="1"/>
              <a:tileRect/>
            </a:gradFill>
            <a:ln>
              <a:noFill/>
            </a:ln>
            <a:effectLst>
              <a:innerShdw blurRad="165100">
                <a:schemeClr val="accent1">
                  <a:lumMod val="60000"/>
                  <a:lumOff val="40000"/>
                  <a:alpha val="9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0" name="组合 9"/>
          <p:cNvGrpSpPr/>
          <p:nvPr/>
        </p:nvGrpSpPr>
        <p:grpSpPr>
          <a:xfrm>
            <a:off x="5367519" y="2818020"/>
            <a:ext cx="1545812" cy="1545812"/>
            <a:chOff x="5338944" y="2818020"/>
            <a:chExt cx="1545812" cy="1545812"/>
          </a:xfrm>
        </p:grpSpPr>
        <p:sp>
          <p:nvSpPr>
            <p:cNvPr id="7" name="椭圆 6"/>
            <p:cNvSpPr/>
            <p:nvPr/>
          </p:nvSpPr>
          <p:spPr>
            <a:xfrm>
              <a:off x="5338944" y="2818020"/>
              <a:ext cx="1545812" cy="1545812"/>
            </a:xfrm>
            <a:prstGeom prst="ellipse">
              <a:avLst/>
            </a:prstGeom>
            <a:gradFill flip="none" rotWithShape="1">
              <a:gsLst>
                <a:gs pos="0">
                  <a:schemeClr val="accent2"/>
                </a:gs>
                <a:gs pos="100000">
                  <a:schemeClr val="accent1"/>
                </a:gs>
              </a:gsLst>
              <a:lin ang="540000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图形 13"/>
            <p:cNvSpPr/>
            <p:nvPr/>
          </p:nvSpPr>
          <p:spPr>
            <a:xfrm>
              <a:off x="5509104" y="3064375"/>
              <a:ext cx="1170240" cy="945650"/>
            </a:xfrm>
            <a:custGeom>
              <a:avLst/>
              <a:gdLst>
                <a:gd name="connsiteX0" fmla="*/ 2312127 w 2315382"/>
                <a:gd name="connsiteY0" fmla="*/ 1111334 h 1871018"/>
                <a:gd name="connsiteX1" fmla="*/ 2216412 w 2315382"/>
                <a:gd name="connsiteY1" fmla="*/ 1025728 h 1871018"/>
                <a:gd name="connsiteX2" fmla="*/ 2095563 w 2315382"/>
                <a:gd name="connsiteY2" fmla="*/ 1045849 h 1871018"/>
                <a:gd name="connsiteX3" fmla="*/ 2019959 w 2315382"/>
                <a:gd name="connsiteY3" fmla="*/ 1081092 h 1871018"/>
                <a:gd name="connsiteX4" fmla="*/ 1954474 w 2315382"/>
                <a:gd name="connsiteY4" fmla="*/ 985425 h 1871018"/>
                <a:gd name="connsiteX5" fmla="*/ 1828566 w 2315382"/>
                <a:gd name="connsiteY5" fmla="*/ 995486 h 1871018"/>
                <a:gd name="connsiteX6" fmla="*/ 1747957 w 2315382"/>
                <a:gd name="connsiteY6" fmla="*/ 1045849 h 1871018"/>
                <a:gd name="connsiteX7" fmla="*/ 1737836 w 2315382"/>
                <a:gd name="connsiteY7" fmla="*/ 1030728 h 1871018"/>
                <a:gd name="connsiteX8" fmla="*/ 1581745 w 2315382"/>
                <a:gd name="connsiteY8" fmla="*/ 985425 h 1871018"/>
                <a:gd name="connsiteX9" fmla="*/ 1486019 w 2315382"/>
                <a:gd name="connsiteY9" fmla="*/ 1030728 h 1871018"/>
                <a:gd name="connsiteX10" fmla="*/ 1314748 w 2315382"/>
                <a:gd name="connsiteY10" fmla="*/ 1131515 h 1871018"/>
                <a:gd name="connsiteX11" fmla="*/ 1289566 w 2315382"/>
                <a:gd name="connsiteY11" fmla="*/ 1146576 h 1871018"/>
                <a:gd name="connsiteX12" fmla="*/ 1289566 w 2315382"/>
                <a:gd name="connsiteY12" fmla="*/ 1151636 h 1871018"/>
                <a:gd name="connsiteX13" fmla="*/ 1334929 w 2315382"/>
                <a:gd name="connsiteY13" fmla="*/ 1156697 h 1871018"/>
                <a:gd name="connsiteX14" fmla="*/ 1465898 w 2315382"/>
                <a:gd name="connsiteY14" fmla="*/ 1161697 h 1871018"/>
                <a:gd name="connsiteX15" fmla="*/ 1586746 w 2315382"/>
                <a:gd name="connsiteY15" fmla="*/ 1181878 h 1871018"/>
                <a:gd name="connsiteX16" fmla="*/ 1677412 w 2315382"/>
                <a:gd name="connsiteY16" fmla="*/ 1252363 h 1871018"/>
                <a:gd name="connsiteX17" fmla="*/ 1697593 w 2315382"/>
                <a:gd name="connsiteY17" fmla="*/ 1327968 h 1871018"/>
                <a:gd name="connsiteX18" fmla="*/ 1637109 w 2315382"/>
                <a:gd name="connsiteY18" fmla="*/ 1458937 h 1871018"/>
                <a:gd name="connsiteX19" fmla="*/ 1450777 w 2315382"/>
                <a:gd name="connsiteY19" fmla="*/ 1514301 h 1871018"/>
                <a:gd name="connsiteX20" fmla="*/ 1077992 w 2315382"/>
                <a:gd name="connsiteY20" fmla="*/ 1514301 h 1871018"/>
                <a:gd name="connsiteX21" fmla="*/ 977265 w 2315382"/>
                <a:gd name="connsiteY21" fmla="*/ 1494179 h 1871018"/>
                <a:gd name="connsiteX22" fmla="*/ 780812 w 2315382"/>
                <a:gd name="connsiteY22" fmla="*/ 1368271 h 1871018"/>
                <a:gd name="connsiteX23" fmla="*/ 765691 w 2315382"/>
                <a:gd name="connsiteY23" fmla="*/ 1353150 h 1871018"/>
                <a:gd name="connsiteX24" fmla="*/ 851297 w 2315382"/>
                <a:gd name="connsiteY24" fmla="*/ 1378331 h 1871018"/>
                <a:gd name="connsiteX25" fmla="*/ 1128355 w 2315382"/>
                <a:gd name="connsiteY25" fmla="*/ 1423635 h 1871018"/>
                <a:gd name="connsiteX26" fmla="*/ 1430596 w 2315382"/>
                <a:gd name="connsiteY26" fmla="*/ 1423635 h 1871018"/>
                <a:gd name="connsiteX27" fmla="*/ 1501140 w 2315382"/>
                <a:gd name="connsiteY27" fmla="*/ 1418634 h 1871018"/>
                <a:gd name="connsiteX28" fmla="*/ 1586746 w 2315382"/>
                <a:gd name="connsiteY28" fmla="*/ 1388392 h 1871018"/>
                <a:gd name="connsiteX29" fmla="*/ 1611928 w 2315382"/>
                <a:gd name="connsiteY29" fmla="*/ 1317848 h 1871018"/>
                <a:gd name="connsiteX30" fmla="*/ 1566624 w 2315382"/>
                <a:gd name="connsiteY30" fmla="*/ 1267484 h 1871018"/>
                <a:gd name="connsiteX31" fmla="*/ 1531382 w 2315382"/>
                <a:gd name="connsiteY31" fmla="*/ 1257423 h 1871018"/>
                <a:gd name="connsiteX32" fmla="*/ 1344990 w 2315382"/>
                <a:gd name="connsiteY32" fmla="*/ 1247303 h 1871018"/>
                <a:gd name="connsiteX33" fmla="*/ 1294626 w 2315382"/>
                <a:gd name="connsiteY33" fmla="*/ 1247303 h 1871018"/>
                <a:gd name="connsiteX34" fmla="*/ 1123355 w 2315382"/>
                <a:gd name="connsiteY34" fmla="*/ 1207060 h 1871018"/>
                <a:gd name="connsiteX35" fmla="*/ 982266 w 2315382"/>
                <a:gd name="connsiteY35" fmla="*/ 1136515 h 1871018"/>
                <a:gd name="connsiteX36" fmla="*/ 735449 w 2315382"/>
                <a:gd name="connsiteY36" fmla="*/ 970304 h 1871018"/>
                <a:gd name="connsiteX37" fmla="*/ 544056 w 2315382"/>
                <a:gd name="connsiteY37" fmla="*/ 924941 h 1871018"/>
                <a:gd name="connsiteX38" fmla="*/ 397966 w 2315382"/>
                <a:gd name="connsiteY38" fmla="*/ 960243 h 1871018"/>
                <a:gd name="connsiteX39" fmla="*/ 45363 w 2315382"/>
                <a:gd name="connsiteY39" fmla="*/ 1111334 h 1871018"/>
                <a:gd name="connsiteX40" fmla="*/ 0 w 2315382"/>
                <a:gd name="connsiteY40" fmla="*/ 1131515 h 1871018"/>
                <a:gd name="connsiteX41" fmla="*/ 256937 w 2315382"/>
                <a:gd name="connsiteY41" fmla="*/ 1690632 h 1871018"/>
                <a:gd name="connsiteX42" fmla="*/ 272058 w 2315382"/>
                <a:gd name="connsiteY42" fmla="*/ 1680512 h 1871018"/>
                <a:gd name="connsiteX43" fmla="*/ 408027 w 2315382"/>
                <a:gd name="connsiteY43" fmla="*/ 1594906 h 1871018"/>
                <a:gd name="connsiteX44" fmla="*/ 528935 w 2315382"/>
                <a:gd name="connsiteY44" fmla="*/ 1574785 h 1871018"/>
                <a:gd name="connsiteX45" fmla="*/ 599480 w 2315382"/>
                <a:gd name="connsiteY45" fmla="*/ 1605026 h 1871018"/>
                <a:gd name="connsiteX46" fmla="*/ 967204 w 2315382"/>
                <a:gd name="connsiteY46" fmla="*/ 1791359 h 1871018"/>
                <a:gd name="connsiteX47" fmla="*/ 1098173 w 2315382"/>
                <a:gd name="connsiteY47" fmla="*/ 1851843 h 1871018"/>
                <a:gd name="connsiteX48" fmla="*/ 1234142 w 2315382"/>
                <a:gd name="connsiteY48" fmla="*/ 1866968 h 1871018"/>
                <a:gd name="connsiteX49" fmla="*/ 1365111 w 2315382"/>
                <a:gd name="connsiteY49" fmla="*/ 1816541 h 1871018"/>
                <a:gd name="connsiteX50" fmla="*/ 2206347 w 2315382"/>
                <a:gd name="connsiteY50" fmla="*/ 1272544 h 1871018"/>
                <a:gd name="connsiteX51" fmla="*/ 2292017 w 2315382"/>
                <a:gd name="connsiteY51" fmla="*/ 1196940 h 1871018"/>
                <a:gd name="connsiteX52" fmla="*/ 2312127 w 2315382"/>
                <a:gd name="connsiteY52" fmla="*/ 1111334 h 1871018"/>
                <a:gd name="connsiteX53" fmla="*/ 1203960 w 2315382"/>
                <a:gd name="connsiteY53" fmla="*/ 945122 h 1871018"/>
                <a:gd name="connsiteX54" fmla="*/ 1496080 w 2315382"/>
                <a:gd name="connsiteY54" fmla="*/ 652943 h 1871018"/>
                <a:gd name="connsiteX55" fmla="*/ 1203960 w 2315382"/>
                <a:gd name="connsiteY55" fmla="*/ 355763 h 1871018"/>
                <a:gd name="connsiteX56" fmla="*/ 906721 w 2315382"/>
                <a:gd name="connsiteY56" fmla="*/ 647942 h 1871018"/>
                <a:gd name="connsiteX57" fmla="*/ 1203960 w 2315382"/>
                <a:gd name="connsiteY57" fmla="*/ 945122 h 1871018"/>
                <a:gd name="connsiteX58" fmla="*/ 1385292 w 2315382"/>
                <a:gd name="connsiteY58" fmla="*/ 265037 h 1871018"/>
                <a:gd name="connsiteX59" fmla="*/ 1571625 w 2315382"/>
                <a:gd name="connsiteY59" fmla="*/ 416128 h 1871018"/>
                <a:gd name="connsiteX60" fmla="*/ 1591806 w 2315382"/>
                <a:gd name="connsiteY60" fmla="*/ 426248 h 1871018"/>
                <a:gd name="connsiteX61" fmla="*/ 1793319 w 2315382"/>
                <a:gd name="connsiteY61" fmla="*/ 209614 h 1871018"/>
                <a:gd name="connsiteX62" fmla="*/ 1788259 w 2315382"/>
                <a:gd name="connsiteY62" fmla="*/ 179372 h 1871018"/>
                <a:gd name="connsiteX63" fmla="*/ 1541443 w 2315382"/>
                <a:gd name="connsiteY63" fmla="*/ 3100 h 1871018"/>
                <a:gd name="connsiteX64" fmla="*/ 1370171 w 2315382"/>
                <a:gd name="connsiteY64" fmla="*/ 244856 h 1871018"/>
                <a:gd name="connsiteX65" fmla="*/ 1385292 w 2315382"/>
                <a:gd name="connsiteY65" fmla="*/ 265037 h 187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315382" h="1871018">
                  <a:moveTo>
                    <a:pt x="2312127" y="1111334"/>
                  </a:moveTo>
                  <a:cubicBezTo>
                    <a:pt x="2302007" y="1071031"/>
                    <a:pt x="2261767" y="1035729"/>
                    <a:pt x="2216412" y="1025728"/>
                  </a:cubicBezTo>
                  <a:cubicBezTo>
                    <a:pt x="2171112" y="1020668"/>
                    <a:pt x="2130798" y="1030728"/>
                    <a:pt x="2095563" y="1045849"/>
                  </a:cubicBezTo>
                  <a:cubicBezTo>
                    <a:pt x="2070318" y="1055970"/>
                    <a:pt x="2045129" y="1071031"/>
                    <a:pt x="2019959" y="1081092"/>
                  </a:cubicBezTo>
                  <a:cubicBezTo>
                    <a:pt x="2030079" y="1030728"/>
                    <a:pt x="1999830" y="995486"/>
                    <a:pt x="1954474" y="985425"/>
                  </a:cubicBezTo>
                  <a:cubicBezTo>
                    <a:pt x="1914160" y="975305"/>
                    <a:pt x="1868861" y="980365"/>
                    <a:pt x="1828566" y="995486"/>
                  </a:cubicBezTo>
                  <a:cubicBezTo>
                    <a:pt x="1798320" y="1005606"/>
                    <a:pt x="1773198" y="1020668"/>
                    <a:pt x="1747957" y="1045849"/>
                  </a:cubicBezTo>
                  <a:lnTo>
                    <a:pt x="1737836" y="1030728"/>
                  </a:lnTo>
                  <a:cubicBezTo>
                    <a:pt x="1697593" y="980365"/>
                    <a:pt x="1642170" y="965244"/>
                    <a:pt x="1581745" y="985425"/>
                  </a:cubicBezTo>
                  <a:cubicBezTo>
                    <a:pt x="1546443" y="995486"/>
                    <a:pt x="1516261" y="1010607"/>
                    <a:pt x="1486019" y="1030728"/>
                  </a:cubicBezTo>
                  <a:cubicBezTo>
                    <a:pt x="1425595" y="1060970"/>
                    <a:pt x="1370171" y="1096213"/>
                    <a:pt x="1314748" y="1131515"/>
                  </a:cubicBezTo>
                  <a:lnTo>
                    <a:pt x="1289566" y="1146576"/>
                  </a:lnTo>
                  <a:lnTo>
                    <a:pt x="1289566" y="1151636"/>
                  </a:lnTo>
                  <a:cubicBezTo>
                    <a:pt x="1304687" y="1151636"/>
                    <a:pt x="1319808" y="1156697"/>
                    <a:pt x="1334929" y="1156697"/>
                  </a:cubicBezTo>
                  <a:cubicBezTo>
                    <a:pt x="1380232" y="1156697"/>
                    <a:pt x="1425595" y="1156697"/>
                    <a:pt x="1465898" y="1161697"/>
                  </a:cubicBezTo>
                  <a:cubicBezTo>
                    <a:pt x="1506141" y="1161697"/>
                    <a:pt x="1546443" y="1166757"/>
                    <a:pt x="1586746" y="1181878"/>
                  </a:cubicBezTo>
                  <a:cubicBezTo>
                    <a:pt x="1627049" y="1191939"/>
                    <a:pt x="1657291" y="1212061"/>
                    <a:pt x="1677412" y="1252363"/>
                  </a:cubicBezTo>
                  <a:cubicBezTo>
                    <a:pt x="1692533" y="1277545"/>
                    <a:pt x="1692533" y="1302786"/>
                    <a:pt x="1697593" y="1327968"/>
                  </a:cubicBezTo>
                  <a:cubicBezTo>
                    <a:pt x="1702653" y="1383332"/>
                    <a:pt x="1682472" y="1428695"/>
                    <a:pt x="1637109" y="1458937"/>
                  </a:cubicBezTo>
                  <a:cubicBezTo>
                    <a:pt x="1581745" y="1499239"/>
                    <a:pt x="1516261" y="1514301"/>
                    <a:pt x="1450777" y="1514301"/>
                  </a:cubicBezTo>
                  <a:lnTo>
                    <a:pt x="1077992" y="1514301"/>
                  </a:lnTo>
                  <a:cubicBezTo>
                    <a:pt x="1042749" y="1514301"/>
                    <a:pt x="1007507" y="1509300"/>
                    <a:pt x="977265" y="1494179"/>
                  </a:cubicBezTo>
                  <a:cubicBezTo>
                    <a:pt x="901660" y="1468998"/>
                    <a:pt x="841236" y="1423635"/>
                    <a:pt x="780812" y="1368271"/>
                  </a:cubicBezTo>
                  <a:lnTo>
                    <a:pt x="765691" y="1353150"/>
                  </a:lnTo>
                  <a:cubicBezTo>
                    <a:pt x="795933" y="1363211"/>
                    <a:pt x="821055" y="1373271"/>
                    <a:pt x="851297" y="1378331"/>
                  </a:cubicBezTo>
                  <a:cubicBezTo>
                    <a:pt x="942023" y="1408514"/>
                    <a:pt x="1032689" y="1423635"/>
                    <a:pt x="1128355" y="1423635"/>
                  </a:cubicBezTo>
                  <a:lnTo>
                    <a:pt x="1430596" y="1423635"/>
                  </a:lnTo>
                  <a:cubicBezTo>
                    <a:pt x="1455777" y="1423635"/>
                    <a:pt x="1475958" y="1423635"/>
                    <a:pt x="1501140" y="1418634"/>
                  </a:cubicBezTo>
                  <a:cubicBezTo>
                    <a:pt x="1531293" y="1413907"/>
                    <a:pt x="1560314" y="1403655"/>
                    <a:pt x="1586746" y="1388392"/>
                  </a:cubicBezTo>
                  <a:cubicBezTo>
                    <a:pt x="1611928" y="1368271"/>
                    <a:pt x="1616988" y="1343029"/>
                    <a:pt x="1611928" y="1317848"/>
                  </a:cubicBezTo>
                  <a:cubicBezTo>
                    <a:pt x="1606927" y="1292666"/>
                    <a:pt x="1591806" y="1277545"/>
                    <a:pt x="1566624" y="1267484"/>
                  </a:cubicBezTo>
                  <a:cubicBezTo>
                    <a:pt x="1556504" y="1262484"/>
                    <a:pt x="1541443" y="1257423"/>
                    <a:pt x="1531382" y="1257423"/>
                  </a:cubicBezTo>
                  <a:cubicBezTo>
                    <a:pt x="1470898" y="1252363"/>
                    <a:pt x="1410474" y="1252363"/>
                    <a:pt x="1344990" y="1247303"/>
                  </a:cubicBezTo>
                  <a:lnTo>
                    <a:pt x="1294626" y="1247303"/>
                  </a:lnTo>
                  <a:cubicBezTo>
                    <a:pt x="1234142" y="1242303"/>
                    <a:pt x="1178778" y="1227182"/>
                    <a:pt x="1123355" y="1207060"/>
                  </a:cubicBezTo>
                  <a:cubicBezTo>
                    <a:pt x="1072991" y="1186879"/>
                    <a:pt x="1027628" y="1166757"/>
                    <a:pt x="982266" y="1136515"/>
                  </a:cubicBezTo>
                  <a:cubicBezTo>
                    <a:pt x="901720" y="1076091"/>
                    <a:pt x="821115" y="1020668"/>
                    <a:pt x="735449" y="970304"/>
                  </a:cubicBezTo>
                  <a:cubicBezTo>
                    <a:pt x="675025" y="935062"/>
                    <a:pt x="614601" y="919941"/>
                    <a:pt x="544056" y="924941"/>
                  </a:cubicBezTo>
                  <a:cubicBezTo>
                    <a:pt x="493693" y="930002"/>
                    <a:pt x="443329" y="940062"/>
                    <a:pt x="397966" y="960243"/>
                  </a:cubicBezTo>
                  <a:cubicBezTo>
                    <a:pt x="282119" y="1010607"/>
                    <a:pt x="166271" y="1060970"/>
                    <a:pt x="45363" y="1111334"/>
                  </a:cubicBezTo>
                  <a:cubicBezTo>
                    <a:pt x="30242" y="1116394"/>
                    <a:pt x="15121" y="1126455"/>
                    <a:pt x="0" y="1131515"/>
                  </a:cubicBezTo>
                  <a:lnTo>
                    <a:pt x="256937" y="1690632"/>
                  </a:lnTo>
                  <a:cubicBezTo>
                    <a:pt x="261997" y="1685572"/>
                    <a:pt x="267057" y="1685572"/>
                    <a:pt x="272058" y="1680512"/>
                  </a:cubicBezTo>
                  <a:cubicBezTo>
                    <a:pt x="317361" y="1650330"/>
                    <a:pt x="362724" y="1620088"/>
                    <a:pt x="408027" y="1594906"/>
                  </a:cubicBezTo>
                  <a:cubicBezTo>
                    <a:pt x="443329" y="1574785"/>
                    <a:pt x="483632" y="1559664"/>
                    <a:pt x="528935" y="1574785"/>
                  </a:cubicBezTo>
                  <a:cubicBezTo>
                    <a:pt x="554117" y="1584845"/>
                    <a:pt x="579299" y="1594906"/>
                    <a:pt x="599480" y="1605026"/>
                  </a:cubicBezTo>
                  <a:cubicBezTo>
                    <a:pt x="720328" y="1665451"/>
                    <a:pt x="841236" y="1730935"/>
                    <a:pt x="967204" y="1791359"/>
                  </a:cubicBezTo>
                  <a:cubicBezTo>
                    <a:pt x="1012508" y="1811540"/>
                    <a:pt x="1052810" y="1831662"/>
                    <a:pt x="1098173" y="1851843"/>
                  </a:cubicBezTo>
                  <a:cubicBezTo>
                    <a:pt x="1143476" y="1866968"/>
                    <a:pt x="1188839" y="1877032"/>
                    <a:pt x="1234142" y="1866968"/>
                  </a:cubicBezTo>
                  <a:cubicBezTo>
                    <a:pt x="1279505" y="1861907"/>
                    <a:pt x="1324808" y="1841723"/>
                    <a:pt x="1365111" y="1816541"/>
                  </a:cubicBezTo>
                  <a:cubicBezTo>
                    <a:pt x="1652230" y="1645270"/>
                    <a:pt x="1929285" y="1458937"/>
                    <a:pt x="2206347" y="1272544"/>
                  </a:cubicBezTo>
                  <a:cubicBezTo>
                    <a:pt x="2238364" y="1251558"/>
                    <a:pt x="2267218" y="1226099"/>
                    <a:pt x="2292017" y="1196940"/>
                  </a:cubicBezTo>
                  <a:cubicBezTo>
                    <a:pt x="2307067" y="1166757"/>
                    <a:pt x="2322191" y="1146576"/>
                    <a:pt x="2312127" y="1111334"/>
                  </a:cubicBezTo>
                  <a:close/>
                  <a:moveTo>
                    <a:pt x="1203960" y="945122"/>
                  </a:moveTo>
                  <a:cubicBezTo>
                    <a:pt x="1365111" y="945122"/>
                    <a:pt x="1496080" y="814154"/>
                    <a:pt x="1496080" y="652943"/>
                  </a:cubicBezTo>
                  <a:cubicBezTo>
                    <a:pt x="1496080" y="491732"/>
                    <a:pt x="1365111" y="360764"/>
                    <a:pt x="1203960" y="355763"/>
                  </a:cubicBezTo>
                  <a:cubicBezTo>
                    <a:pt x="1042749" y="355763"/>
                    <a:pt x="911781" y="486732"/>
                    <a:pt x="906721" y="647942"/>
                  </a:cubicBezTo>
                  <a:cubicBezTo>
                    <a:pt x="911781" y="809094"/>
                    <a:pt x="1042749" y="945122"/>
                    <a:pt x="1203960" y="945122"/>
                  </a:cubicBezTo>
                  <a:close/>
                  <a:moveTo>
                    <a:pt x="1385292" y="265037"/>
                  </a:moveTo>
                  <a:cubicBezTo>
                    <a:pt x="1460837" y="295220"/>
                    <a:pt x="1526322" y="350643"/>
                    <a:pt x="1571625" y="416128"/>
                  </a:cubicBezTo>
                  <a:cubicBezTo>
                    <a:pt x="1576685" y="421188"/>
                    <a:pt x="1581745" y="426248"/>
                    <a:pt x="1591806" y="426248"/>
                  </a:cubicBezTo>
                  <a:cubicBezTo>
                    <a:pt x="1702594" y="421188"/>
                    <a:pt x="1793319" y="325462"/>
                    <a:pt x="1793319" y="209614"/>
                  </a:cubicBezTo>
                  <a:cubicBezTo>
                    <a:pt x="1793319" y="199494"/>
                    <a:pt x="1793319" y="189492"/>
                    <a:pt x="1788259" y="179372"/>
                  </a:cubicBezTo>
                  <a:cubicBezTo>
                    <a:pt x="1773138" y="63524"/>
                    <a:pt x="1662351" y="-17081"/>
                    <a:pt x="1541443" y="3100"/>
                  </a:cubicBezTo>
                  <a:cubicBezTo>
                    <a:pt x="1425595" y="23222"/>
                    <a:pt x="1349990" y="129009"/>
                    <a:pt x="1370171" y="244856"/>
                  </a:cubicBezTo>
                  <a:cubicBezTo>
                    <a:pt x="1375172" y="254977"/>
                    <a:pt x="1375172" y="259977"/>
                    <a:pt x="1385292" y="265037"/>
                  </a:cubicBezTo>
                  <a:close/>
                </a:path>
              </a:pathLst>
            </a:custGeom>
            <a:solidFill>
              <a:srgbClr val="FFFFFF"/>
            </a:solidFill>
            <a:ln w="1860" cap="flat">
              <a:noFill/>
              <a:prstDash val="solid"/>
              <a:miter/>
            </a:ln>
          </p:spPr>
          <p:txBody>
            <a:bodyPr rtlCol="0" anchor="ctr"/>
            <a:lstStyle/>
            <a:p>
              <a:endParaRPr lang="zh-CN" altLang="en-US"/>
            </a:p>
          </p:txBody>
        </p:sp>
      </p:grpSp>
      <p:sp>
        <p:nvSpPr>
          <p:cNvPr id="19" name="文本框 18"/>
          <p:cNvSpPr txBox="1"/>
          <p:nvPr/>
        </p:nvSpPr>
        <p:spPr>
          <a:xfrm>
            <a:off x="3580765" y="6137394"/>
            <a:ext cx="4968875" cy="338298"/>
          </a:xfrm>
          <a:prstGeom prst="rect">
            <a:avLst/>
          </a:prstGeom>
          <a:noFill/>
        </p:spPr>
        <p:txBody>
          <a:bodyPr wrap="square">
            <a:spAutoFit/>
          </a:bodyPr>
          <a:lstStyle/>
          <a:p>
            <a:pPr algn="ctr">
              <a:lnSpc>
                <a:spcPct val="120000"/>
              </a:lnSpc>
            </a:pPr>
            <a:r>
              <a:rPr lang="zh-CN" altLang="en-US" sz="1400" dirty="0">
                <a:solidFill>
                  <a:schemeClr val="tx2"/>
                </a:solidFill>
                <a:latin typeface="+mn-ea"/>
              </a:rPr>
              <a:t>线上</a:t>
            </a:r>
            <a:r>
              <a:rPr lang="en-US" altLang="zh-CN" sz="1400" dirty="0">
                <a:solidFill>
                  <a:schemeClr val="tx2"/>
                </a:solidFill>
                <a:latin typeface="+mn-ea"/>
              </a:rPr>
              <a:t>+</a:t>
            </a:r>
            <a:r>
              <a:rPr lang="zh-CN" altLang="en-US" sz="1400" dirty="0">
                <a:solidFill>
                  <a:schemeClr val="tx2"/>
                </a:solidFill>
                <a:latin typeface="+mn-ea"/>
              </a:rPr>
              <a:t>线下体验感双重优化，注重用户感受</a:t>
            </a:r>
            <a:endParaRPr lang="zh-CN" altLang="en-US" sz="1400" dirty="0">
              <a:solidFill>
                <a:schemeClr val="tx2"/>
              </a:solidFill>
              <a:latin typeface="+mn-ea"/>
            </a:endParaRPr>
          </a:p>
        </p:txBody>
      </p:sp>
      <p:sp>
        <p:nvSpPr>
          <p:cNvPr id="20" name="流程图: 延期 19"/>
          <p:cNvSpPr/>
          <p:nvPr/>
        </p:nvSpPr>
        <p:spPr>
          <a:xfrm rot="5400000">
            <a:off x="3042444" y="1654176"/>
            <a:ext cx="6107112" cy="6107112"/>
          </a:xfrm>
          <a:prstGeom prst="flowChartDelay">
            <a:avLst/>
          </a:prstGeom>
          <a:noFill/>
          <a:ln w="57150">
            <a:gradFill flip="none" rotWithShape="1">
              <a:gsLst>
                <a:gs pos="14000">
                  <a:schemeClr val="accent1">
                    <a:lumMod val="60000"/>
                    <a:lumOff val="40000"/>
                    <a:alpha val="0"/>
                  </a:schemeClr>
                </a:gs>
                <a:gs pos="43000">
                  <a:schemeClr val="accent1">
                    <a:lumMod val="45000"/>
                    <a:lumOff val="55000"/>
                  </a:schemeClr>
                </a:gs>
                <a:gs pos="80000">
                  <a:schemeClr val="accent1">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246052" y="5322570"/>
            <a:ext cx="1607820" cy="605790"/>
            <a:chOff x="5246052" y="5322570"/>
            <a:chExt cx="1607820" cy="605790"/>
          </a:xfrm>
        </p:grpSpPr>
        <p:sp>
          <p:nvSpPr>
            <p:cNvPr id="21" name="矩形: 圆角 20"/>
            <p:cNvSpPr/>
            <p:nvPr/>
          </p:nvSpPr>
          <p:spPr>
            <a:xfrm>
              <a:off x="5246052" y="5322570"/>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文本框 21"/>
            <p:cNvSpPr txBox="1"/>
            <p:nvPr/>
          </p:nvSpPr>
          <p:spPr>
            <a:xfrm>
              <a:off x="5316428" y="5425410"/>
              <a:ext cx="1467068" cy="400110"/>
            </a:xfrm>
            <a:prstGeom prst="rect">
              <a:avLst/>
            </a:prstGeom>
            <a:noFill/>
          </p:spPr>
          <p:txBody>
            <a:bodyPr wrap="none" rtlCol="0">
              <a:spAutoFit/>
            </a:bodyPr>
            <a:lstStyle/>
            <a:p>
              <a:r>
                <a:rPr lang="zh-CN" altLang="en-US" sz="2000" dirty="0">
                  <a:solidFill>
                    <a:schemeClr val="accent1"/>
                  </a:solidFill>
                  <a:latin typeface="+mj-ea"/>
                  <a:ea typeface="+mj-ea"/>
                </a:rPr>
                <a:t>体验感优化</a:t>
              </a:r>
              <a:endParaRPr lang="zh-CN" altLang="en-US" sz="2000" dirty="0">
                <a:solidFill>
                  <a:schemeClr val="accent1"/>
                </a:solidFill>
                <a:latin typeface="+mj-ea"/>
                <a:ea typeface="+mj-ea"/>
              </a:endParaRPr>
            </a:p>
          </p:txBody>
        </p:sp>
      </p:grpSp>
      <p:sp>
        <p:nvSpPr>
          <p:cNvPr id="24" name="文本框 23"/>
          <p:cNvSpPr txBox="1"/>
          <p:nvPr/>
        </p:nvSpPr>
        <p:spPr>
          <a:xfrm>
            <a:off x="599439" y="4108569"/>
            <a:ext cx="2311401" cy="596830"/>
          </a:xfrm>
          <a:prstGeom prst="rect">
            <a:avLst/>
          </a:prstGeom>
          <a:noFill/>
        </p:spPr>
        <p:txBody>
          <a:bodyPr wrap="square">
            <a:spAutoFit/>
          </a:bodyPr>
          <a:lstStyle/>
          <a:p>
            <a:pPr algn="r">
              <a:lnSpc>
                <a:spcPct val="120000"/>
              </a:lnSpc>
            </a:pPr>
            <a:r>
              <a:rPr lang="en-US" altLang="zh-CN" sz="1400" dirty="0">
                <a:solidFill>
                  <a:schemeClr val="tx2"/>
                </a:solidFill>
                <a:latin typeface="+mn-ea"/>
              </a:rPr>
              <a:t>3</a:t>
            </a:r>
            <a:r>
              <a:rPr lang="zh-CN" altLang="en-US" sz="1400" dirty="0">
                <a:solidFill>
                  <a:schemeClr val="tx2"/>
                </a:solidFill>
                <a:latin typeface="+mn-ea"/>
              </a:rPr>
              <a:t>条产品线持续优化</a:t>
            </a:r>
            <a:endParaRPr lang="en-US" altLang="zh-CN" sz="1400" dirty="0">
              <a:solidFill>
                <a:schemeClr val="tx2"/>
              </a:solidFill>
              <a:latin typeface="+mn-ea"/>
            </a:endParaRPr>
          </a:p>
          <a:p>
            <a:pPr algn="r">
              <a:lnSpc>
                <a:spcPct val="120000"/>
              </a:lnSpc>
            </a:pPr>
            <a:r>
              <a:rPr lang="zh-CN" altLang="en-US" sz="1400" dirty="0">
                <a:solidFill>
                  <a:schemeClr val="tx2"/>
                </a:solidFill>
                <a:latin typeface="+mn-ea"/>
              </a:rPr>
              <a:t>用户差评率降低至</a:t>
            </a:r>
            <a:r>
              <a:rPr lang="en-US" altLang="zh-CN" sz="1400" dirty="0">
                <a:solidFill>
                  <a:schemeClr val="tx2"/>
                </a:solidFill>
                <a:latin typeface="+mn-ea"/>
              </a:rPr>
              <a:t>15%</a:t>
            </a:r>
            <a:r>
              <a:rPr lang="zh-CN" altLang="en-US" sz="1400" dirty="0">
                <a:solidFill>
                  <a:schemeClr val="tx2"/>
                </a:solidFill>
                <a:latin typeface="+mn-ea"/>
              </a:rPr>
              <a:t>以内</a:t>
            </a:r>
            <a:endParaRPr lang="zh-CN" altLang="en-US" sz="1400" dirty="0">
              <a:solidFill>
                <a:schemeClr val="tx2"/>
              </a:solidFill>
              <a:latin typeface="+mn-ea"/>
            </a:endParaRPr>
          </a:p>
        </p:txBody>
      </p:sp>
      <p:grpSp>
        <p:nvGrpSpPr>
          <p:cNvPr id="17" name="组合 16"/>
          <p:cNvGrpSpPr/>
          <p:nvPr/>
        </p:nvGrpSpPr>
        <p:grpSpPr>
          <a:xfrm>
            <a:off x="2030095" y="3291931"/>
            <a:ext cx="1607820" cy="605790"/>
            <a:chOff x="2030095" y="3291931"/>
            <a:chExt cx="1607820" cy="605790"/>
          </a:xfrm>
        </p:grpSpPr>
        <p:sp>
          <p:nvSpPr>
            <p:cNvPr id="25" name="矩形: 圆角 24"/>
            <p:cNvSpPr/>
            <p:nvPr/>
          </p:nvSpPr>
          <p:spPr>
            <a:xfrm>
              <a:off x="2030095" y="3291931"/>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26" name="文本框 25"/>
            <p:cNvSpPr txBox="1"/>
            <p:nvPr/>
          </p:nvSpPr>
          <p:spPr>
            <a:xfrm>
              <a:off x="2100471" y="3394771"/>
              <a:ext cx="1467068" cy="400110"/>
            </a:xfrm>
            <a:prstGeom prst="rect">
              <a:avLst/>
            </a:prstGeom>
            <a:noFill/>
          </p:spPr>
          <p:txBody>
            <a:bodyPr wrap="none" rtlCol="0">
              <a:spAutoFit/>
            </a:bodyPr>
            <a:lstStyle/>
            <a:p>
              <a:pPr algn="r"/>
              <a:r>
                <a:rPr lang="zh-CN" altLang="en-US" sz="2000" dirty="0">
                  <a:solidFill>
                    <a:schemeClr val="accent1"/>
                  </a:solidFill>
                  <a:latin typeface="+mj-ea"/>
                  <a:ea typeface="+mj-ea"/>
                </a:rPr>
                <a:t>产品线优化</a:t>
              </a:r>
              <a:endParaRPr lang="zh-CN" altLang="en-US" sz="2000" dirty="0">
                <a:solidFill>
                  <a:schemeClr val="accent1"/>
                </a:solidFill>
                <a:latin typeface="+mj-ea"/>
                <a:ea typeface="+mj-ea"/>
              </a:endParaRPr>
            </a:p>
          </p:txBody>
        </p:sp>
      </p:grpSp>
      <p:sp>
        <p:nvSpPr>
          <p:cNvPr id="29" name="文本框 28"/>
          <p:cNvSpPr txBox="1"/>
          <p:nvPr/>
        </p:nvSpPr>
        <p:spPr>
          <a:xfrm>
            <a:off x="9271634" y="4089519"/>
            <a:ext cx="2311401" cy="596830"/>
          </a:xfrm>
          <a:prstGeom prst="rect">
            <a:avLst/>
          </a:prstGeom>
          <a:noFill/>
        </p:spPr>
        <p:txBody>
          <a:bodyPr wrap="square">
            <a:spAutoFit/>
          </a:bodyPr>
          <a:lstStyle/>
          <a:p>
            <a:pPr>
              <a:lnSpc>
                <a:spcPct val="120000"/>
              </a:lnSpc>
            </a:pPr>
            <a:r>
              <a:rPr lang="zh-CN" altLang="en-US" sz="1400" dirty="0">
                <a:solidFill>
                  <a:schemeClr val="tx2"/>
                </a:solidFill>
                <a:latin typeface="+mn-ea"/>
              </a:rPr>
              <a:t>尽快投入产品</a:t>
            </a:r>
            <a:r>
              <a:rPr lang="en-US" altLang="zh-CN" sz="1400" dirty="0">
                <a:solidFill>
                  <a:schemeClr val="tx2"/>
                </a:solidFill>
                <a:latin typeface="+mn-ea"/>
              </a:rPr>
              <a:t>D</a:t>
            </a:r>
            <a:r>
              <a:rPr lang="zh-CN" altLang="en-US" sz="1400" dirty="0">
                <a:solidFill>
                  <a:schemeClr val="tx2"/>
                </a:solidFill>
                <a:latin typeface="+mn-ea"/>
              </a:rPr>
              <a:t>的使用</a:t>
            </a:r>
            <a:endParaRPr lang="en-US" altLang="zh-CN" sz="1400" dirty="0">
              <a:solidFill>
                <a:schemeClr val="tx2"/>
              </a:solidFill>
              <a:latin typeface="+mn-ea"/>
            </a:endParaRPr>
          </a:p>
          <a:p>
            <a:pPr>
              <a:lnSpc>
                <a:spcPct val="120000"/>
              </a:lnSpc>
            </a:pPr>
            <a:r>
              <a:rPr lang="zh-CN" altLang="en-US" sz="1400" dirty="0">
                <a:solidFill>
                  <a:schemeClr val="tx2"/>
                </a:solidFill>
                <a:latin typeface="+mn-ea"/>
              </a:rPr>
              <a:t>并持续打造明星产品</a:t>
            </a:r>
            <a:endParaRPr lang="zh-CN" altLang="en-US" sz="1400" dirty="0">
              <a:solidFill>
                <a:schemeClr val="tx2"/>
              </a:solidFill>
              <a:latin typeface="+mn-ea"/>
            </a:endParaRPr>
          </a:p>
        </p:txBody>
      </p:sp>
      <p:grpSp>
        <p:nvGrpSpPr>
          <p:cNvPr id="18" name="组合 17"/>
          <p:cNvGrpSpPr/>
          <p:nvPr/>
        </p:nvGrpSpPr>
        <p:grpSpPr>
          <a:xfrm>
            <a:off x="8618220" y="3291931"/>
            <a:ext cx="1607820" cy="605790"/>
            <a:chOff x="8618220" y="3291931"/>
            <a:chExt cx="1607820" cy="605790"/>
          </a:xfrm>
        </p:grpSpPr>
        <p:sp>
          <p:nvSpPr>
            <p:cNvPr id="30" name="矩形: 圆角 29"/>
            <p:cNvSpPr/>
            <p:nvPr/>
          </p:nvSpPr>
          <p:spPr>
            <a:xfrm>
              <a:off x="8618220" y="3291931"/>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31" name="文本框 30"/>
            <p:cNvSpPr txBox="1"/>
            <p:nvPr/>
          </p:nvSpPr>
          <p:spPr>
            <a:xfrm>
              <a:off x="8688596" y="3394771"/>
              <a:ext cx="1467068" cy="400110"/>
            </a:xfrm>
            <a:prstGeom prst="rect">
              <a:avLst/>
            </a:prstGeom>
            <a:noFill/>
          </p:spPr>
          <p:txBody>
            <a:bodyPr wrap="none" rtlCol="0">
              <a:spAutoFit/>
            </a:bodyPr>
            <a:lstStyle/>
            <a:p>
              <a:pPr algn="r"/>
              <a:r>
                <a:rPr lang="zh-CN" altLang="en-US" sz="2000" dirty="0">
                  <a:solidFill>
                    <a:schemeClr val="accent1"/>
                  </a:solidFill>
                  <a:latin typeface="+mj-ea"/>
                  <a:ea typeface="+mj-ea"/>
                </a:rPr>
                <a:t>打造明星品</a:t>
              </a:r>
              <a:endParaRPr lang="zh-CN" altLang="en-US" sz="2000" dirty="0">
                <a:solidFill>
                  <a:schemeClr val="accent1"/>
                </a:solidFill>
                <a:latin typeface="+mj-ea"/>
                <a:ea typeface="+mj-ea"/>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100000" fill="hold" grpId="1" nodeType="withEffect">
                                  <p:stCondLst>
                                    <p:cond delay="0"/>
                                  </p:stCondLst>
                                  <p:childTnLst>
                                    <p:animMotion origin="layout" path="M 0 -2.59259E-6 L 0 0.25 " pathEditMode="relative" rAng="0" ptsTypes="AA">
                                      <p:cBhvr>
                                        <p:cTn id="9" dur="1000" spd="-100000" fill="hold"/>
                                        <p:tgtEl>
                                          <p:spTgt spid="20"/>
                                        </p:tgtEl>
                                        <p:attrNameLst>
                                          <p:attrName>ppt_x</p:attrName>
                                          <p:attrName>ppt_y</p:attrName>
                                        </p:attrNameLst>
                                      </p:cBhvr>
                                      <p:rCtr x="0" y="12500"/>
                                    </p:animMotion>
                                  </p:childTnLst>
                                </p:cTn>
                              </p:par>
                              <p:par>
                                <p:cTn id="10" presetID="10" presetClass="entr" presetSubtype="0"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path" presetSubtype="0" decel="100000" fill="hold" grpId="1" nodeType="withEffect">
                                  <p:stCondLst>
                                    <p:cond delay="250"/>
                                  </p:stCondLst>
                                  <p:childTnLst>
                                    <p:animMotion origin="layout" path="M 2.91667E-6 2.96296E-6 L 2.91667E-6 0.25 " pathEditMode="relative" rAng="0" ptsTypes="AA">
                                      <p:cBhvr>
                                        <p:cTn id="14" dur="1000" spd="-100000" fill="hold"/>
                                        <p:tgtEl>
                                          <p:spTgt spid="33"/>
                                        </p:tgtEl>
                                        <p:attrNameLst>
                                          <p:attrName>ppt_x</p:attrName>
                                          <p:attrName>ppt_y</p:attrName>
                                        </p:attrNameLst>
                                      </p:cBhvr>
                                      <p:rCtr x="0" y="12500"/>
                                    </p:animMotion>
                                  </p:childTnLst>
                                </p:cTn>
                              </p:par>
                              <p:par>
                                <p:cTn id="15" presetID="23" presetClass="entr" presetSubtype="16" decel="10000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par>
                                <p:cTn id="19" presetID="23" presetClass="entr" presetSubtype="16" decel="100000" fill="hold"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73" fill="hold"/>
                                        <p:tgtEl>
                                          <p:spTgt spid="14"/>
                                        </p:tgtEl>
                                        <p:attrNameLst>
                                          <p:attrName>ppt_w</p:attrName>
                                        </p:attrNameLst>
                                      </p:cBhvr>
                                      <p:tavLst>
                                        <p:tav tm="0">
                                          <p:val>
                                            <p:fltVal val="0"/>
                                          </p:val>
                                        </p:tav>
                                        <p:tav tm="100000">
                                          <p:val>
                                            <p:strVal val="#ppt_w"/>
                                          </p:val>
                                        </p:tav>
                                      </p:tavLst>
                                    </p:anim>
                                    <p:anim calcmode="lin" valueType="num">
                                      <p:cBhvr>
                                        <p:cTn id="22" dur="273" fill="hold"/>
                                        <p:tgtEl>
                                          <p:spTgt spid="14"/>
                                        </p:tgtEl>
                                        <p:attrNameLst>
                                          <p:attrName>ppt_h</p:attrName>
                                        </p:attrNameLst>
                                      </p:cBhvr>
                                      <p:tavLst>
                                        <p:tav tm="0">
                                          <p:val>
                                            <p:fltVal val="0"/>
                                          </p:val>
                                        </p:tav>
                                        <p:tav tm="100000">
                                          <p:val>
                                            <p:strVal val="#ppt_h"/>
                                          </p:val>
                                        </p:tav>
                                      </p:tavLst>
                                    </p:anim>
                                    <p:animScale>
                                      <p:cBhvr>
                                        <p:cTn id="23" dur="182" autoRev="1" fill="hold">
                                          <p:stCondLst>
                                            <p:cond delay="273"/>
                                          </p:stCondLst>
                                        </p:cTn>
                                        <p:tgtEl>
                                          <p:spTgt spid="14"/>
                                        </p:tgtEl>
                                      </p:cBhvr>
                                      <p:by x="110000" y="110000"/>
                                      <p:from x="100000" y="100000"/>
                                      <p:to x="110000" y="110000"/>
                                    </p:animScale>
                                    <p:animScale>
                                      <p:cBhvr>
                                        <p:cTn id="24" dur="182" autoRev="1" fill="hold">
                                          <p:stCondLst>
                                            <p:cond delay="636"/>
                                          </p:stCondLst>
                                        </p:cTn>
                                        <p:tgtEl>
                                          <p:spTgt spid="14"/>
                                        </p:tgtEl>
                                      </p:cBhvr>
                                      <p:by x="95000" y="95000"/>
                                      <p:from x="100000" y="100000"/>
                                      <p:to x="95000" y="95000"/>
                                    </p:animScale>
                                  </p:childTnLst>
                                </p:cTn>
                              </p:par>
                              <p:par>
                                <p:cTn id="25" presetID="8" presetClass="emph" presetSubtype="0" repeatCount="indefinite" fill="hold" nodeType="withEffect">
                                  <p:stCondLst>
                                    <p:cond delay="250"/>
                                  </p:stCondLst>
                                  <p:childTnLst>
                                    <p:animRot by="21600000">
                                      <p:cBhvr>
                                        <p:cTn id="26" dur="3750" fill="hold"/>
                                        <p:tgtEl>
                                          <p:spTgt spid="14"/>
                                        </p:tgtEl>
                                        <p:attrNameLst>
                                          <p:attrName>r</p:attrName>
                                        </p:attrNameLst>
                                      </p:cBhvr>
                                    </p:animRot>
                                  </p:childTnLst>
                                </p:cTn>
                              </p:par>
                              <p:par>
                                <p:cTn id="27" presetID="10" presetClass="entr" presetSubtype="0" fill="hold" grpId="1" nodeType="withEffect">
                                  <p:stCondLst>
                                    <p:cond delay="2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8" presetClass="emph" presetSubtype="0" repeatCount="indefinite" fill="hold" grpId="0" nodeType="withEffect">
                                  <p:stCondLst>
                                    <p:cond delay="200"/>
                                  </p:stCondLst>
                                  <p:childTnLst>
                                    <p:animRot by="21600000">
                                      <p:cBhvr>
                                        <p:cTn id="31" dur="3000" fill="hold"/>
                                        <p:tgtEl>
                                          <p:spTgt spid="9"/>
                                        </p:tgtEl>
                                        <p:attrNameLst>
                                          <p:attrName>r</p:attrName>
                                        </p:attrNameLst>
                                      </p:cBhvr>
                                    </p:animRo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35" presetClass="path" presetSubtype="0" decel="100000" fill="hold" nodeType="withEffect">
                                  <p:stCondLst>
                                    <p:cond delay="0"/>
                                  </p:stCondLst>
                                  <p:childTnLst>
                                    <p:animMotion origin="layout" path="M -1.875E-6 -4.07407E-6 L -0.11679 -4.07407E-6 " pathEditMode="relative" rAng="0" ptsTypes="AA">
                                      <p:cBhvr>
                                        <p:cTn id="36" dur="1000" spd="-100000" fill="hold"/>
                                        <p:tgtEl>
                                          <p:spTgt spid="17"/>
                                        </p:tgtEl>
                                        <p:attrNameLst>
                                          <p:attrName>ppt_x</p:attrName>
                                          <p:attrName>ppt_y</p:attrName>
                                        </p:attrNameLst>
                                      </p:cBhvr>
                                      <p:rCtr x="-5846" y="0"/>
                                    </p:animMotion>
                                  </p:childTnLst>
                                </p:cTn>
                              </p:par>
                              <p:par>
                                <p:cTn id="37" presetID="10" presetClass="entr" presetSubtype="0" fill="hold" grpId="0" nodeType="withEffect">
                                  <p:stCondLst>
                                    <p:cond delay="5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35" presetClass="path" presetSubtype="0" decel="100000" fill="hold" grpId="1" nodeType="withEffect">
                                  <p:stCondLst>
                                    <p:cond delay="500"/>
                                  </p:stCondLst>
                                  <p:childTnLst>
                                    <p:animMotion origin="layout" path="M -1.875E-6 -4.07407E-6 L -0.11679 -4.07407E-6 " pathEditMode="relative" rAng="0" ptsTypes="AA">
                                      <p:cBhvr>
                                        <p:cTn id="41" dur="1000" spd="-100000" fill="hold"/>
                                        <p:tgtEl>
                                          <p:spTgt spid="24"/>
                                        </p:tgtEl>
                                        <p:attrNameLst>
                                          <p:attrName>ppt_x</p:attrName>
                                          <p:attrName>ppt_y</p:attrName>
                                        </p:attrNameLst>
                                      </p:cBhvr>
                                      <p:rCtr x="-5846" y="0"/>
                                    </p:animMotion>
                                  </p:childTnLst>
                                </p:cTn>
                              </p:par>
                              <p:par>
                                <p:cTn id="42" presetID="10"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42" presetClass="path" presetSubtype="0" decel="100000" fill="hold" nodeType="withEffect">
                                  <p:stCondLst>
                                    <p:cond delay="0"/>
                                  </p:stCondLst>
                                  <p:childTnLst>
                                    <p:animMotion origin="layout" path="M -3.95833E-6 1.11111E-6 L -3.95833E-6 0.0868 " pathEditMode="relative" rAng="0" ptsTypes="AA">
                                      <p:cBhvr>
                                        <p:cTn id="46" dur="1000" spd="-100000" fill="hold"/>
                                        <p:tgtEl>
                                          <p:spTgt spid="23"/>
                                        </p:tgtEl>
                                        <p:attrNameLst>
                                          <p:attrName>ppt_x</p:attrName>
                                          <p:attrName>ppt_y</p:attrName>
                                        </p:attrNameLst>
                                      </p:cBhvr>
                                      <p:rCtr x="0" y="4329"/>
                                    </p:animMotion>
                                  </p:childTnLst>
                                </p:cTn>
                              </p:par>
                              <p:par>
                                <p:cTn id="47" presetID="10" presetClass="entr" presetSubtype="0"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42" presetClass="path" presetSubtype="0" decel="100000" fill="hold" grpId="1" nodeType="withEffect">
                                  <p:stCondLst>
                                    <p:cond delay="500"/>
                                  </p:stCondLst>
                                  <p:childTnLst>
                                    <p:animMotion origin="layout" path="M -3.95833E-6 1.11111E-6 L -3.95833E-6 0.0868 " pathEditMode="relative" rAng="0" ptsTypes="AA">
                                      <p:cBhvr>
                                        <p:cTn id="51" dur="1000" spd="-100000" fill="hold"/>
                                        <p:tgtEl>
                                          <p:spTgt spid="19"/>
                                        </p:tgtEl>
                                        <p:attrNameLst>
                                          <p:attrName>ppt_x</p:attrName>
                                          <p:attrName>ppt_y</p:attrName>
                                        </p:attrNameLst>
                                      </p:cBhvr>
                                      <p:rCtr x="0" y="4329"/>
                                    </p:animMotion>
                                  </p:childTnLst>
                                </p:cTn>
                              </p:par>
                              <p:par>
                                <p:cTn id="52" presetID="10" presetClass="entr" presetSubtype="0"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63" presetClass="path" presetSubtype="0" decel="100000" fill="hold" nodeType="withEffect">
                                  <p:stCondLst>
                                    <p:cond delay="0"/>
                                  </p:stCondLst>
                                  <p:childTnLst>
                                    <p:animMotion origin="layout" path="M 3.54167E-6 -4.07407E-6 L 0.15299 -4.07407E-6 " pathEditMode="relative" rAng="0" ptsTypes="AA">
                                      <p:cBhvr>
                                        <p:cTn id="56" dur="1000" spd="-100000" fill="hold"/>
                                        <p:tgtEl>
                                          <p:spTgt spid="18"/>
                                        </p:tgtEl>
                                        <p:attrNameLst>
                                          <p:attrName>ppt_x</p:attrName>
                                          <p:attrName>ppt_y</p:attrName>
                                        </p:attrNameLst>
                                      </p:cBhvr>
                                      <p:rCtr x="7643" y="0"/>
                                    </p:animMotion>
                                  </p:childTnLst>
                                </p:cTn>
                              </p:par>
                              <p:par>
                                <p:cTn id="57" presetID="10" presetClass="entr" presetSubtype="0" fill="hold" grpId="0" nodeType="withEffect">
                                  <p:stCondLst>
                                    <p:cond delay="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63" presetClass="path" presetSubtype="0" decel="100000" fill="hold" grpId="1" nodeType="withEffect">
                                  <p:stCondLst>
                                    <p:cond delay="500"/>
                                  </p:stCondLst>
                                  <p:childTnLst>
                                    <p:animMotion origin="layout" path="M 3.54167E-6 -4.07407E-6 L 0.15299 -4.07407E-6 " pathEditMode="relative" rAng="0" ptsTypes="AA">
                                      <p:cBhvr>
                                        <p:cTn id="61" dur="1000" spd="-100000" fill="hold"/>
                                        <p:tgtEl>
                                          <p:spTgt spid="29"/>
                                        </p:tgtEl>
                                        <p:attrNameLst>
                                          <p:attrName>ppt_x</p:attrName>
                                          <p:attrName>ppt_y</p:attrName>
                                        </p:attrNameLst>
                                      </p:cBhvr>
                                      <p:rCtr x="76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9" grpId="0" animBg="1"/>
      <p:bldP spid="9" grpId="1" animBg="1"/>
      <p:bldP spid="19" grpId="0"/>
      <p:bldP spid="19" grpId="1"/>
      <p:bldP spid="20" grpId="0" animBg="1"/>
      <p:bldP spid="20" grpId="1" animBg="1"/>
      <p:bldP spid="24" grpId="0"/>
      <p:bldP spid="24" grpId="1"/>
      <p:bldP spid="29" grpId="0"/>
      <p:bldP spid="2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港口城市的风景&#10;&#10;描述已自动生成"/>
          <p:cNvPicPr>
            <a:picLocks noChangeAspect="1"/>
          </p:cNvPicPr>
          <p:nvPr/>
        </p:nvPicPr>
        <p:blipFill>
          <a:blip r:embed="rId1" cstate="screen"/>
          <a:srcRect/>
          <a:stretch>
            <a:fillRect/>
          </a:stretch>
        </p:blipFill>
        <p:spPr>
          <a:xfrm>
            <a:off x="-2" y="0"/>
            <a:ext cx="12192005" cy="6858000"/>
          </a:xfrm>
          <a:prstGeom prst="rect">
            <a:avLst/>
          </a:prstGeom>
        </p:spPr>
      </p:pic>
      <p:sp>
        <p:nvSpPr>
          <p:cNvPr id="3" name="矩形 2"/>
          <p:cNvSpPr/>
          <p:nvPr/>
        </p:nvSpPr>
        <p:spPr>
          <a:xfrm>
            <a:off x="0" y="0"/>
            <a:ext cx="12192000" cy="6858000"/>
          </a:xfrm>
          <a:prstGeom prst="rect">
            <a:avLst/>
          </a:prstGeom>
          <a:gradFill flip="none" rotWithShape="1">
            <a:gsLst>
              <a:gs pos="0">
                <a:schemeClr val="bg1">
                  <a:alpha val="96000"/>
                </a:schemeClr>
              </a:gs>
              <a:gs pos="48000">
                <a:schemeClr val="bg1">
                  <a:alpha val="92000"/>
                </a:schemeClr>
              </a:gs>
              <a:gs pos="100000">
                <a:schemeClr val="accent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6390131">
            <a:off x="2189814" y="692620"/>
            <a:ext cx="333345" cy="287367"/>
          </a:xfrm>
          <a:prstGeom prst="triangle">
            <a:avLst/>
          </a:prstGeom>
          <a:noFill/>
          <a:ln w="28575">
            <a:gradFill flip="none" rotWithShape="1">
              <a:gsLst>
                <a:gs pos="0">
                  <a:schemeClr val="accent2"/>
                </a:gs>
                <a:gs pos="86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4962367">
            <a:off x="1049107" y="1274183"/>
            <a:ext cx="385530" cy="332353"/>
          </a:xfrm>
          <a:prstGeom prst="triangle">
            <a:avLst/>
          </a:prstGeom>
          <a:no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55856" y="713950"/>
            <a:ext cx="2054044" cy="923330"/>
          </a:xfrm>
          <a:prstGeom prst="rect">
            <a:avLst/>
          </a:prstGeom>
          <a:noFill/>
        </p:spPr>
        <p:txBody>
          <a:bodyPr wrap="square">
            <a:spAutoFit/>
          </a:bodyPr>
          <a:lstStyle/>
          <a:p>
            <a:r>
              <a:rPr lang="zh-CN" altLang="en-US" sz="5400" dirty="0">
                <a:ln w="6350">
                  <a:gradFill flip="none" rotWithShape="1">
                    <a:gsLst>
                      <a:gs pos="0">
                        <a:schemeClr val="bg1">
                          <a:alpha val="0"/>
                        </a:schemeClr>
                      </a:gs>
                      <a:gs pos="100000">
                        <a:schemeClr val="bg1"/>
                      </a:gs>
                    </a:gsLst>
                    <a:lin ang="2700000" scaled="1"/>
                    <a:tileRect/>
                  </a:gradFill>
                </a:ln>
                <a:gradFill>
                  <a:gsLst>
                    <a:gs pos="0">
                      <a:srgbClr val="417BF8"/>
                    </a:gs>
                    <a:gs pos="100000">
                      <a:srgbClr val="425AE1"/>
                    </a:gs>
                  </a:gsLst>
                  <a:lin ang="2700000" scaled="1"/>
                </a:gradFill>
                <a:effectLst>
                  <a:outerShdw blurRad="203200" dist="76200" dir="1740000" algn="ctr" rotWithShape="0">
                    <a:srgbClr val="425AE1">
                      <a:alpha val="29000"/>
                    </a:srgbClr>
                  </a:outerShdw>
                  <a:reflection blurRad="63500" stA="35000" endPos="45500" dir="5400000" sy="-100000" algn="bl" rotWithShape="0"/>
                </a:effectLst>
                <a:latin typeface="OPPOSans H" panose="00020600040101010101" pitchFamily="18" charset="-122"/>
                <a:ea typeface="OPPOSans H" panose="00020600040101010101" pitchFamily="18" charset="-122"/>
                <a:cs typeface="OPPOSans H" panose="00020600040101010101" pitchFamily="18" charset="-122"/>
              </a:rPr>
              <a:t>目录</a:t>
            </a:r>
            <a:endParaRPr lang="zh-CN" altLang="en-US" sz="5400" dirty="0">
              <a:ln w="6350">
                <a:gradFill flip="none" rotWithShape="1">
                  <a:gsLst>
                    <a:gs pos="0">
                      <a:schemeClr val="bg1">
                        <a:alpha val="0"/>
                      </a:schemeClr>
                    </a:gs>
                    <a:gs pos="100000">
                      <a:schemeClr val="bg1"/>
                    </a:gs>
                  </a:gsLst>
                  <a:lin ang="2700000" scaled="1"/>
                  <a:tileRect/>
                </a:gradFill>
              </a:ln>
              <a:gradFill>
                <a:gsLst>
                  <a:gs pos="0">
                    <a:srgbClr val="417BF8"/>
                  </a:gs>
                  <a:gs pos="100000">
                    <a:srgbClr val="425AE1"/>
                  </a:gs>
                </a:gsLst>
                <a:lin ang="2700000" scaled="1"/>
              </a:gradFill>
              <a:effectLst>
                <a:outerShdw blurRad="203200" dist="76200" dir="1740000" algn="ctr" rotWithShape="0">
                  <a:srgbClr val="425AE1">
                    <a:alpha val="29000"/>
                  </a:srgbClr>
                </a:outerShdw>
                <a:reflection blurRad="63500" stA="35000" endPos="45500" dir="5400000" sy="-100000" algn="bl" rotWithShape="0"/>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37" name="椭圆 36"/>
          <p:cNvSpPr/>
          <p:nvPr/>
        </p:nvSpPr>
        <p:spPr>
          <a:xfrm rot="20987918">
            <a:off x="942865" y="1129367"/>
            <a:ext cx="1675291" cy="210752"/>
          </a:xfrm>
          <a:prstGeom prst="ellipse">
            <a:avLst/>
          </a:prstGeom>
          <a:noFill/>
          <a:ln>
            <a:gradFill flip="none" rotWithShape="1">
              <a:gsLst>
                <a:gs pos="20000">
                  <a:schemeClr val="accent1">
                    <a:lumMod val="40000"/>
                    <a:lumOff val="60000"/>
                    <a:alpha val="0"/>
                  </a:schemeClr>
                </a:gs>
                <a:gs pos="100000">
                  <a:schemeClr val="accent4">
                    <a:lumMod val="9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12010571" y="693057"/>
            <a:ext cx="362857" cy="5471886"/>
          </a:xfrm>
          <a:prstGeom prst="roundRect">
            <a:avLst>
              <a:gd name="adj" fmla="val 50000"/>
            </a:avLst>
          </a:prstGeom>
          <a:gradFill>
            <a:gsLst>
              <a:gs pos="0">
                <a:schemeClr val="accent2">
                  <a:lumMod val="60000"/>
                  <a:lumOff val="40000"/>
                </a:schemeClr>
              </a:gs>
              <a:gs pos="91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099794" y="2090354"/>
            <a:ext cx="3432598" cy="3432598"/>
          </a:xfrm>
          <a:prstGeom prst="ellipse">
            <a:avLst/>
          </a:prstGeom>
          <a:gradFill>
            <a:gsLst>
              <a:gs pos="90000">
                <a:schemeClr val="accent2">
                  <a:lumMod val="29000"/>
                  <a:lumOff val="71000"/>
                </a:schemeClr>
              </a:gs>
              <a:gs pos="31000">
                <a:schemeClr val="accent2">
                  <a:lumMod val="0"/>
                  <a:lumOff val="100000"/>
                  <a:alpha val="80000"/>
                </a:schemeClr>
              </a:gs>
            </a:gsLst>
            <a:path path="circle">
              <a:fillToRect r="100000" b="100000"/>
            </a:path>
          </a:gradFill>
          <a:ln>
            <a:no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82171" y="4045577"/>
            <a:ext cx="2362480" cy="2362480"/>
          </a:xfrm>
          <a:prstGeom prst="ellipse">
            <a:avLst/>
          </a:prstGeom>
          <a:gradFill>
            <a:gsLst>
              <a:gs pos="90000">
                <a:schemeClr val="accent2">
                  <a:lumMod val="29000"/>
                  <a:lumOff val="71000"/>
                  <a:alpha val="47000"/>
                </a:schemeClr>
              </a:gs>
              <a:gs pos="31000">
                <a:schemeClr val="accent2">
                  <a:alpha val="80000"/>
                  <a:lumMod val="16000"/>
                  <a:lumOff val="84000"/>
                </a:schemeClr>
              </a:gs>
            </a:gsLst>
            <a:path path="circle">
              <a:fillToRect r="100000" b="100000"/>
            </a:path>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165906" y="4349751"/>
            <a:ext cx="4289088" cy="1511220"/>
            <a:chOff x="1165906" y="4349751"/>
            <a:chExt cx="4289088" cy="1511220"/>
          </a:xfrm>
        </p:grpSpPr>
        <p:sp>
          <p:nvSpPr>
            <p:cNvPr id="24" name="矩形: 圆角 23"/>
            <p:cNvSpPr/>
            <p:nvPr/>
          </p:nvSpPr>
          <p:spPr>
            <a:xfrm>
              <a:off x="1444751" y="434975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703501" y="5058847"/>
              <a:ext cx="3099595" cy="646331"/>
            </a:xfrm>
            <a:prstGeom prst="rect">
              <a:avLst/>
            </a:prstGeom>
            <a:noFill/>
          </p:spPr>
          <p:txBody>
            <a:bodyPr wrap="square">
              <a:spAutoFit/>
            </a:bodyPr>
            <a:lstStyle/>
            <a:p>
              <a:r>
                <a:rPr lang="zh-CN" altLang="en-US" sz="3600" dirty="0">
                  <a:solidFill>
                    <a:schemeClr val="bg1"/>
                  </a:solidFill>
                </a:rPr>
                <a:t>反思与改进</a:t>
              </a:r>
              <a:endParaRPr lang="zh-CN" altLang="en-US" sz="3600" dirty="0">
                <a:solidFill>
                  <a:schemeClr val="bg1"/>
                </a:solidFill>
              </a:endParaRPr>
            </a:p>
          </p:txBody>
        </p:sp>
        <p:sp>
          <p:nvSpPr>
            <p:cNvPr id="28" name="文本框 27"/>
            <p:cNvSpPr txBox="1"/>
            <p:nvPr/>
          </p:nvSpPr>
          <p:spPr>
            <a:xfrm>
              <a:off x="4190955" y="4752975"/>
              <a:ext cx="1258678" cy="1107996"/>
            </a:xfrm>
            <a:prstGeom prst="rect">
              <a:avLst/>
            </a:prstGeom>
            <a:noFill/>
          </p:spPr>
          <p:txBody>
            <a:bodyPr wrap="none" rtlCol="0">
              <a:spAutoFit/>
            </a:bodyPr>
            <a:lstStyle/>
            <a:p>
              <a:r>
                <a:rPr lang="en-US" altLang="zh-CN" sz="6600" dirty="0">
                  <a:solidFill>
                    <a:schemeClr val="bg1"/>
                  </a:solidFill>
                </a:rPr>
                <a:t>03</a:t>
              </a:r>
              <a:endParaRPr lang="zh-CN" altLang="en-US" sz="6600" dirty="0">
                <a:solidFill>
                  <a:schemeClr val="bg1"/>
                </a:solidFill>
              </a:endParaRPr>
            </a:p>
          </p:txBody>
        </p:sp>
        <p:sp>
          <p:nvSpPr>
            <p:cNvPr id="25" name="矩形: 圆角 24"/>
            <p:cNvSpPr/>
            <p:nvPr/>
          </p:nvSpPr>
          <p:spPr>
            <a:xfrm flipH="1">
              <a:off x="1444751" y="434975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a:off x="1165906" y="4547653"/>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176451" y="4581268"/>
              <a:ext cx="3845084" cy="369332"/>
            </a:xfrm>
            <a:prstGeom prst="rect">
              <a:avLst/>
            </a:prstGeom>
            <a:noFill/>
          </p:spPr>
          <p:txBody>
            <a:bodyPr wrap="square">
              <a:spAutoFit/>
            </a:bodyPr>
            <a:lstStyle/>
            <a:p>
              <a:r>
                <a:rPr lang="en-US" altLang="zh-CN" dirty="0">
                  <a:solidFill>
                    <a:schemeClr val="tx2"/>
                  </a:solidFill>
                </a:rPr>
                <a:t>Reflection &amp; Improvement</a:t>
              </a:r>
              <a:endParaRPr lang="zh-CN" altLang="en-US" dirty="0">
                <a:solidFill>
                  <a:schemeClr val="tx2"/>
                </a:solidFill>
              </a:endParaRPr>
            </a:p>
          </p:txBody>
        </p:sp>
      </p:grpSp>
      <p:grpSp>
        <p:nvGrpSpPr>
          <p:cNvPr id="9" name="组合 8"/>
          <p:cNvGrpSpPr/>
          <p:nvPr/>
        </p:nvGrpSpPr>
        <p:grpSpPr>
          <a:xfrm>
            <a:off x="1165906" y="2197101"/>
            <a:ext cx="4289088" cy="1511220"/>
            <a:chOff x="1165906" y="2197101"/>
            <a:chExt cx="4289088" cy="1511220"/>
          </a:xfrm>
        </p:grpSpPr>
        <p:sp>
          <p:nvSpPr>
            <p:cNvPr id="7" name="矩形: 圆角 6"/>
            <p:cNvSpPr/>
            <p:nvPr/>
          </p:nvSpPr>
          <p:spPr>
            <a:xfrm>
              <a:off x="1444751" y="219710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03501" y="2906197"/>
              <a:ext cx="2455070" cy="646331"/>
            </a:xfrm>
            <a:prstGeom prst="rect">
              <a:avLst/>
            </a:prstGeom>
            <a:noFill/>
          </p:spPr>
          <p:txBody>
            <a:bodyPr wrap="square">
              <a:spAutoFit/>
            </a:bodyPr>
            <a:lstStyle/>
            <a:p>
              <a:r>
                <a:rPr lang="zh-CN" altLang="en-US" sz="3600" dirty="0">
                  <a:solidFill>
                    <a:schemeClr val="bg1"/>
                  </a:solidFill>
                </a:rPr>
                <a:t>工作回顾</a:t>
              </a:r>
              <a:endParaRPr lang="zh-CN" altLang="en-US" sz="3600" dirty="0">
                <a:solidFill>
                  <a:schemeClr val="bg1"/>
                </a:solidFill>
              </a:endParaRPr>
            </a:p>
          </p:txBody>
        </p:sp>
        <p:sp>
          <p:nvSpPr>
            <p:cNvPr id="11" name="文本框 10"/>
            <p:cNvSpPr txBox="1"/>
            <p:nvPr/>
          </p:nvSpPr>
          <p:spPr>
            <a:xfrm>
              <a:off x="4190955" y="2600325"/>
              <a:ext cx="1096775" cy="1107996"/>
            </a:xfrm>
            <a:prstGeom prst="rect">
              <a:avLst/>
            </a:prstGeom>
            <a:noFill/>
          </p:spPr>
          <p:txBody>
            <a:bodyPr wrap="none" rtlCol="0">
              <a:spAutoFit/>
            </a:bodyPr>
            <a:lstStyle/>
            <a:p>
              <a:r>
                <a:rPr lang="en-US" altLang="zh-CN" sz="6600" dirty="0">
                  <a:solidFill>
                    <a:schemeClr val="bg1"/>
                  </a:solidFill>
                </a:rPr>
                <a:t>01</a:t>
              </a:r>
              <a:endParaRPr lang="zh-CN" altLang="en-US" sz="6600" dirty="0">
                <a:solidFill>
                  <a:schemeClr val="bg1"/>
                </a:solidFill>
              </a:endParaRPr>
            </a:p>
          </p:txBody>
        </p:sp>
        <p:sp>
          <p:nvSpPr>
            <p:cNvPr id="8" name="矩形: 圆角 7"/>
            <p:cNvSpPr/>
            <p:nvPr/>
          </p:nvSpPr>
          <p:spPr>
            <a:xfrm>
              <a:off x="1165906" y="2392364"/>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flipH="1">
              <a:off x="1444751" y="219710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76451" y="2425979"/>
              <a:ext cx="1921669" cy="369332"/>
            </a:xfrm>
            <a:prstGeom prst="rect">
              <a:avLst/>
            </a:prstGeom>
            <a:noFill/>
          </p:spPr>
          <p:txBody>
            <a:bodyPr wrap="square">
              <a:spAutoFit/>
            </a:bodyPr>
            <a:lstStyle/>
            <a:p>
              <a:pPr algn="dist"/>
              <a:r>
                <a:rPr lang="en-US" altLang="zh-CN" dirty="0">
                  <a:solidFill>
                    <a:schemeClr val="tx2"/>
                  </a:solidFill>
                </a:rPr>
                <a:t>Work Review</a:t>
              </a:r>
              <a:endParaRPr lang="zh-CN" altLang="en-US" dirty="0">
                <a:solidFill>
                  <a:schemeClr val="tx2"/>
                </a:solidFill>
              </a:endParaRPr>
            </a:p>
          </p:txBody>
        </p:sp>
      </p:grpSp>
      <p:grpSp>
        <p:nvGrpSpPr>
          <p:cNvPr id="12" name="组合 11"/>
          <p:cNvGrpSpPr/>
          <p:nvPr/>
        </p:nvGrpSpPr>
        <p:grpSpPr>
          <a:xfrm>
            <a:off x="6656116" y="2197101"/>
            <a:ext cx="4347118" cy="1511220"/>
            <a:chOff x="6656116" y="2197101"/>
            <a:chExt cx="4347118" cy="1511220"/>
          </a:xfrm>
        </p:grpSpPr>
        <p:sp>
          <p:nvSpPr>
            <p:cNvPr id="17" name="矩形: 圆角 16"/>
            <p:cNvSpPr/>
            <p:nvPr/>
          </p:nvSpPr>
          <p:spPr>
            <a:xfrm>
              <a:off x="6992991" y="219710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197338" y="2906197"/>
              <a:ext cx="2455070" cy="646331"/>
            </a:xfrm>
            <a:prstGeom prst="rect">
              <a:avLst/>
            </a:prstGeom>
            <a:noFill/>
          </p:spPr>
          <p:txBody>
            <a:bodyPr wrap="square">
              <a:spAutoFit/>
            </a:bodyPr>
            <a:lstStyle/>
            <a:p>
              <a:r>
                <a:rPr lang="zh-CN" altLang="en-US" sz="3600" dirty="0">
                  <a:solidFill>
                    <a:schemeClr val="bg1"/>
                  </a:solidFill>
                </a:rPr>
                <a:t>工作成果</a:t>
              </a:r>
              <a:endParaRPr lang="zh-CN" altLang="en-US" sz="3600" dirty="0">
                <a:solidFill>
                  <a:schemeClr val="bg1"/>
                </a:solidFill>
              </a:endParaRPr>
            </a:p>
          </p:txBody>
        </p:sp>
        <p:sp>
          <p:nvSpPr>
            <p:cNvPr id="21" name="文本框 20"/>
            <p:cNvSpPr txBox="1"/>
            <p:nvPr/>
          </p:nvSpPr>
          <p:spPr>
            <a:xfrm>
              <a:off x="9642883" y="2600325"/>
              <a:ext cx="1258678" cy="1107996"/>
            </a:xfrm>
            <a:prstGeom prst="rect">
              <a:avLst/>
            </a:prstGeom>
            <a:noFill/>
          </p:spPr>
          <p:txBody>
            <a:bodyPr wrap="none" rtlCol="0">
              <a:spAutoFit/>
            </a:bodyPr>
            <a:lstStyle/>
            <a:p>
              <a:r>
                <a:rPr lang="en-US" altLang="zh-CN" sz="6600" dirty="0">
                  <a:solidFill>
                    <a:schemeClr val="bg1"/>
                  </a:solidFill>
                </a:rPr>
                <a:t>02</a:t>
              </a:r>
              <a:endParaRPr lang="zh-CN" altLang="en-US" sz="6600" dirty="0">
                <a:solidFill>
                  <a:schemeClr val="bg1"/>
                </a:solidFill>
              </a:endParaRPr>
            </a:p>
          </p:txBody>
        </p:sp>
        <p:sp>
          <p:nvSpPr>
            <p:cNvPr id="18" name="矩形: 圆角 17"/>
            <p:cNvSpPr/>
            <p:nvPr/>
          </p:nvSpPr>
          <p:spPr>
            <a:xfrm flipH="1">
              <a:off x="6992991" y="219710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6656116" y="2392364"/>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717461" y="2425979"/>
              <a:ext cx="1921669" cy="369332"/>
            </a:xfrm>
            <a:prstGeom prst="rect">
              <a:avLst/>
            </a:prstGeom>
            <a:noFill/>
          </p:spPr>
          <p:txBody>
            <a:bodyPr wrap="square">
              <a:spAutoFit/>
            </a:bodyPr>
            <a:lstStyle/>
            <a:p>
              <a:pPr algn="dist"/>
              <a:r>
                <a:rPr lang="en-US" altLang="zh-CN" dirty="0">
                  <a:solidFill>
                    <a:schemeClr val="tx2"/>
                  </a:solidFill>
                </a:rPr>
                <a:t>Work Results</a:t>
              </a:r>
              <a:endParaRPr lang="zh-CN" altLang="en-US" dirty="0">
                <a:solidFill>
                  <a:schemeClr val="tx2"/>
                </a:solidFill>
              </a:endParaRPr>
            </a:p>
          </p:txBody>
        </p:sp>
      </p:grpSp>
      <p:grpSp>
        <p:nvGrpSpPr>
          <p:cNvPr id="16" name="组合 15"/>
          <p:cNvGrpSpPr/>
          <p:nvPr/>
        </p:nvGrpSpPr>
        <p:grpSpPr>
          <a:xfrm>
            <a:off x="6656116" y="4349751"/>
            <a:ext cx="4347118" cy="1511220"/>
            <a:chOff x="6656116" y="4349751"/>
            <a:chExt cx="4347118" cy="1511220"/>
          </a:xfrm>
        </p:grpSpPr>
        <p:sp>
          <p:nvSpPr>
            <p:cNvPr id="31" name="矩形: 圆角 30"/>
            <p:cNvSpPr/>
            <p:nvPr/>
          </p:nvSpPr>
          <p:spPr>
            <a:xfrm>
              <a:off x="6992991" y="434975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flipH="1">
              <a:off x="6992991" y="434975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197338" y="5058847"/>
              <a:ext cx="2699544" cy="646331"/>
            </a:xfrm>
            <a:prstGeom prst="rect">
              <a:avLst/>
            </a:prstGeom>
            <a:noFill/>
          </p:spPr>
          <p:txBody>
            <a:bodyPr wrap="square">
              <a:spAutoFit/>
            </a:bodyPr>
            <a:lstStyle/>
            <a:p>
              <a:r>
                <a:rPr lang="zh-CN" altLang="en-US" sz="3600" dirty="0">
                  <a:solidFill>
                    <a:schemeClr val="bg1"/>
                  </a:solidFill>
                </a:rPr>
                <a:t>规划与展望</a:t>
              </a:r>
              <a:endParaRPr lang="zh-CN" altLang="en-US" sz="3600" dirty="0">
                <a:solidFill>
                  <a:schemeClr val="bg1"/>
                </a:solidFill>
              </a:endParaRPr>
            </a:p>
          </p:txBody>
        </p:sp>
        <p:sp>
          <p:nvSpPr>
            <p:cNvPr id="35" name="文本框 34"/>
            <p:cNvSpPr txBox="1"/>
            <p:nvPr/>
          </p:nvSpPr>
          <p:spPr>
            <a:xfrm>
              <a:off x="9642883" y="4752975"/>
              <a:ext cx="1258678" cy="1107996"/>
            </a:xfrm>
            <a:prstGeom prst="rect">
              <a:avLst/>
            </a:prstGeom>
            <a:noFill/>
          </p:spPr>
          <p:txBody>
            <a:bodyPr wrap="none" rtlCol="0">
              <a:spAutoFit/>
            </a:bodyPr>
            <a:lstStyle/>
            <a:p>
              <a:r>
                <a:rPr lang="en-US" altLang="zh-CN" sz="6600" dirty="0">
                  <a:solidFill>
                    <a:schemeClr val="bg1"/>
                  </a:solidFill>
                </a:rPr>
                <a:t>04</a:t>
              </a:r>
              <a:endParaRPr lang="zh-CN" altLang="en-US" sz="6600" dirty="0">
                <a:solidFill>
                  <a:schemeClr val="bg1"/>
                </a:solidFill>
              </a:endParaRPr>
            </a:p>
          </p:txBody>
        </p:sp>
        <p:sp>
          <p:nvSpPr>
            <p:cNvPr id="33" name="矩形: 圆角 32"/>
            <p:cNvSpPr/>
            <p:nvPr/>
          </p:nvSpPr>
          <p:spPr>
            <a:xfrm>
              <a:off x="6656116" y="4547653"/>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717461" y="4581268"/>
              <a:ext cx="2782094" cy="369332"/>
            </a:xfrm>
            <a:prstGeom prst="rect">
              <a:avLst/>
            </a:prstGeom>
            <a:noFill/>
          </p:spPr>
          <p:txBody>
            <a:bodyPr wrap="square">
              <a:spAutoFit/>
            </a:bodyPr>
            <a:lstStyle/>
            <a:p>
              <a:pPr algn="dist"/>
              <a:r>
                <a:rPr lang="en-US" altLang="zh-CN" dirty="0">
                  <a:solidFill>
                    <a:schemeClr val="tx2"/>
                  </a:solidFill>
                </a:rPr>
                <a:t>Planning &amp; Prospect</a:t>
              </a:r>
              <a:endParaRPr lang="zh-CN" altLang="en-US" dirty="0">
                <a:solidFill>
                  <a:schemeClr val="tx2"/>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par>
                                <p:cTn id="8" presetID="35" presetClass="path" presetSubtype="0" decel="100000" fill="hold" nodeType="withEffect">
                                  <p:stCondLst>
                                    <p:cond delay="0"/>
                                  </p:stCondLst>
                                  <p:childTnLst>
                                    <p:animMotion origin="layout" path="M -4.375E-6 4.44444E-6 L -0.17773 4.44444E-6 " pathEditMode="relative" rAng="0" ptsTypes="AA">
                                      <p:cBhvr>
                                        <p:cTn id="9" dur="1250" spd="-100000" fill="hold"/>
                                        <p:tgtEl>
                                          <p:spTgt spid="9"/>
                                        </p:tgtEl>
                                        <p:attrNameLst>
                                          <p:attrName>ppt_x</p:attrName>
                                          <p:attrName>ppt_y</p:attrName>
                                        </p:attrNameLst>
                                      </p:cBhvr>
                                      <p:rCtr x="-8893" y="0"/>
                                    </p:animMotion>
                                  </p:childTnLst>
                                </p:cTn>
                              </p:par>
                              <p:par>
                                <p:cTn id="10" presetID="10" presetClass="entr" presetSubtype="0" fill="hold"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250"/>
                                        <p:tgtEl>
                                          <p:spTgt spid="12"/>
                                        </p:tgtEl>
                                      </p:cBhvr>
                                    </p:animEffect>
                                  </p:childTnLst>
                                </p:cTn>
                              </p:par>
                              <p:par>
                                <p:cTn id="13" presetID="35" presetClass="path" presetSubtype="0" decel="100000" fill="hold" nodeType="withEffect">
                                  <p:stCondLst>
                                    <p:cond delay="500"/>
                                  </p:stCondLst>
                                  <p:childTnLst>
                                    <p:animMotion origin="layout" path="M -4.375E-6 4.44444E-6 L -0.17773 4.44444E-6 " pathEditMode="relative" rAng="0" ptsTypes="AA">
                                      <p:cBhvr>
                                        <p:cTn id="14" dur="1250" spd="-100000" fill="hold"/>
                                        <p:tgtEl>
                                          <p:spTgt spid="12"/>
                                        </p:tgtEl>
                                        <p:attrNameLst>
                                          <p:attrName>ppt_x</p:attrName>
                                          <p:attrName>ppt_y</p:attrName>
                                        </p:attrNameLst>
                                      </p:cBhvr>
                                      <p:rCtr x="-8893" y="0"/>
                                    </p:animMotion>
                                  </p:childTnLst>
                                </p:cTn>
                              </p:par>
                              <p:par>
                                <p:cTn id="15" presetID="10" presetClass="entr" presetSubtype="0" fill="hold" nodeType="withEffect">
                                  <p:stCondLst>
                                    <p:cond delay="10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250"/>
                                        <p:tgtEl>
                                          <p:spTgt spid="23"/>
                                        </p:tgtEl>
                                      </p:cBhvr>
                                    </p:animEffect>
                                  </p:childTnLst>
                                </p:cTn>
                              </p:par>
                              <p:par>
                                <p:cTn id="18" presetID="35" presetClass="path" presetSubtype="0" decel="100000" fill="hold" nodeType="withEffect">
                                  <p:stCondLst>
                                    <p:cond delay="1000"/>
                                  </p:stCondLst>
                                  <p:childTnLst>
                                    <p:animMotion origin="layout" path="M -4.375E-6 4.44444E-6 L -0.17773 4.44444E-6 " pathEditMode="relative" rAng="0" ptsTypes="AA">
                                      <p:cBhvr>
                                        <p:cTn id="19" dur="1250" spd="-100000" fill="hold"/>
                                        <p:tgtEl>
                                          <p:spTgt spid="23"/>
                                        </p:tgtEl>
                                        <p:attrNameLst>
                                          <p:attrName>ppt_x</p:attrName>
                                          <p:attrName>ppt_y</p:attrName>
                                        </p:attrNameLst>
                                      </p:cBhvr>
                                      <p:rCtr x="-8893" y="0"/>
                                    </p:animMotion>
                                  </p:childTnLst>
                                </p:cTn>
                              </p:par>
                              <p:par>
                                <p:cTn id="20" presetID="10" presetClass="entr" presetSubtype="0"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250"/>
                                        <p:tgtEl>
                                          <p:spTgt spid="16"/>
                                        </p:tgtEl>
                                      </p:cBhvr>
                                    </p:animEffect>
                                  </p:childTnLst>
                                </p:cTn>
                              </p:par>
                              <p:par>
                                <p:cTn id="23" presetID="35" presetClass="path" presetSubtype="0" decel="100000" fill="hold" nodeType="withEffect">
                                  <p:stCondLst>
                                    <p:cond delay="1500"/>
                                  </p:stCondLst>
                                  <p:childTnLst>
                                    <p:animMotion origin="layout" path="M -4.375E-6 4.44444E-6 L -0.17773 4.44444E-6 " pathEditMode="relative" rAng="0" ptsTypes="AA">
                                      <p:cBhvr>
                                        <p:cTn id="24" dur="1250" spd="-100000" fill="hold"/>
                                        <p:tgtEl>
                                          <p:spTgt spid="16"/>
                                        </p:tgtEl>
                                        <p:attrNameLst>
                                          <p:attrName>ppt_x</p:attrName>
                                          <p:attrName>ppt_y</p:attrName>
                                        </p:attrNameLst>
                                      </p:cBhvr>
                                      <p:rCtr x="-88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椭圆 4"/>
          <p:cNvSpPr/>
          <p:nvPr/>
        </p:nvSpPr>
        <p:spPr>
          <a:xfrm>
            <a:off x="4436408" y="1132304"/>
            <a:ext cx="452656" cy="452656"/>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83900" y="-1532572"/>
            <a:ext cx="9146025" cy="10538700"/>
          </a:xfrm>
          <a:prstGeom prst="ellipse">
            <a:avLst/>
          </a:prstGeom>
          <a:noFill/>
          <a:ln w="6350">
            <a:gradFill flip="none" rotWithShape="1">
              <a:gsLst>
                <a:gs pos="25000">
                  <a:schemeClr val="tx2">
                    <a:lumMod val="20000"/>
                    <a:lumOff val="80000"/>
                    <a:alpha val="0"/>
                  </a:schemeClr>
                </a:gs>
                <a:gs pos="50000">
                  <a:schemeClr val="tx2">
                    <a:lumMod val="20000"/>
                    <a:lumOff val="80000"/>
                    <a:alpha val="93000"/>
                  </a:schemeClr>
                </a:gs>
                <a:gs pos="75000">
                  <a:schemeClr val="tx2">
                    <a:lumMod val="20000"/>
                    <a:lumOff val="80000"/>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项目改进分析</a:t>
            </a:r>
            <a:endParaRPr lang="zh-CN" altLang="en-US" sz="4000" dirty="0">
              <a:solidFill>
                <a:schemeClr val="tx2"/>
              </a:solidFill>
              <a:latin typeface="+mj-ea"/>
              <a:ea typeface="+mj-ea"/>
            </a:endParaRPr>
          </a:p>
        </p:txBody>
      </p:sp>
      <p:sp>
        <p:nvSpPr>
          <p:cNvPr id="6" name="椭圆 5"/>
          <p:cNvSpPr/>
          <p:nvPr/>
        </p:nvSpPr>
        <p:spPr>
          <a:xfrm>
            <a:off x="4401986" y="2096936"/>
            <a:ext cx="3388028" cy="3388028"/>
          </a:xfrm>
          <a:prstGeom prst="ellipse">
            <a:avLst/>
          </a:prstGeom>
          <a:noFill/>
          <a:ln w="9525">
            <a:solidFill>
              <a:schemeClr val="accent1">
                <a:lumMod val="60000"/>
                <a:lumOff val="40000"/>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7" name="椭圆 6"/>
          <p:cNvSpPr/>
          <p:nvPr/>
        </p:nvSpPr>
        <p:spPr>
          <a:xfrm>
            <a:off x="4722037" y="2416987"/>
            <a:ext cx="2747926" cy="2747926"/>
          </a:xfrm>
          <a:prstGeom prst="ellipse">
            <a:avLst/>
          </a:prstGeom>
          <a:noFill/>
          <a:ln w="9525">
            <a:solidFill>
              <a:schemeClr val="accent1">
                <a:alpha val="38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8" name="椭圆 7"/>
          <p:cNvSpPr/>
          <p:nvPr/>
        </p:nvSpPr>
        <p:spPr>
          <a:xfrm>
            <a:off x="4614380" y="2309331"/>
            <a:ext cx="2963240" cy="2963238"/>
          </a:xfrm>
          <a:prstGeom prst="ellips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9" name="椭圆 8"/>
          <p:cNvSpPr/>
          <p:nvPr/>
        </p:nvSpPr>
        <p:spPr>
          <a:xfrm>
            <a:off x="3596639" y="1291590"/>
            <a:ext cx="4998722" cy="4998720"/>
          </a:xfrm>
          <a:prstGeom prst="ellipse">
            <a:avLst/>
          </a:prstGeom>
          <a:noFill/>
          <a:ln w="9525">
            <a:gradFill flip="none" rotWithShape="1">
              <a:gsLst>
                <a:gs pos="100000">
                  <a:schemeClr val="bg1">
                    <a:lumMod val="85000"/>
                    <a:alpha val="0"/>
                  </a:schemeClr>
                </a:gs>
                <a:gs pos="0">
                  <a:schemeClr val="bg1">
                    <a:alpha val="0"/>
                  </a:schemeClr>
                </a:gs>
                <a:gs pos="44000">
                  <a:schemeClr val="bg1">
                    <a:lumMod val="85000"/>
                  </a:schemeClr>
                </a:gs>
              </a:gsLst>
              <a:lin ang="54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sp>
        <p:nvSpPr>
          <p:cNvPr id="60" name="椭圆 59"/>
          <p:cNvSpPr/>
          <p:nvPr/>
        </p:nvSpPr>
        <p:spPr>
          <a:xfrm>
            <a:off x="4779963" y="2474913"/>
            <a:ext cx="2632075" cy="2632075"/>
          </a:xfrm>
          <a:prstGeom prst="ellipse">
            <a:avLst/>
          </a:pr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2379345" y="2019300"/>
            <a:ext cx="1077539"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1</a:t>
            </a:r>
            <a:endParaRPr lang="zh-CN" altLang="en-US" sz="2000" dirty="0">
              <a:gradFill>
                <a:gsLst>
                  <a:gs pos="100000">
                    <a:schemeClr val="accent1"/>
                  </a:gs>
                  <a:gs pos="0">
                    <a:schemeClr val="accent2"/>
                  </a:gs>
                </a:gsLst>
                <a:lin ang="2700000" scaled="1"/>
              </a:gradFill>
              <a:latin typeface="+mj-ea"/>
              <a:ea typeface="+mj-ea"/>
            </a:endParaRPr>
          </a:p>
        </p:txBody>
      </p:sp>
      <p:sp>
        <p:nvSpPr>
          <p:cNvPr id="58" name="文本框 57"/>
          <p:cNvSpPr txBox="1"/>
          <p:nvPr/>
        </p:nvSpPr>
        <p:spPr>
          <a:xfrm>
            <a:off x="609600" y="2494687"/>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sp>
        <p:nvSpPr>
          <p:cNvPr id="74" name="文本框 73"/>
          <p:cNvSpPr txBox="1"/>
          <p:nvPr/>
        </p:nvSpPr>
        <p:spPr>
          <a:xfrm>
            <a:off x="2048711" y="3571875"/>
            <a:ext cx="1122423"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2</a:t>
            </a:r>
            <a:endParaRPr lang="zh-CN" altLang="en-US" sz="2000" dirty="0">
              <a:gradFill>
                <a:gsLst>
                  <a:gs pos="100000">
                    <a:schemeClr val="accent1"/>
                  </a:gs>
                  <a:gs pos="0">
                    <a:schemeClr val="accent2"/>
                  </a:gs>
                </a:gsLst>
                <a:lin ang="2700000" scaled="1"/>
              </a:gradFill>
              <a:latin typeface="+mj-ea"/>
              <a:ea typeface="+mj-ea"/>
            </a:endParaRPr>
          </a:p>
        </p:txBody>
      </p:sp>
      <p:sp>
        <p:nvSpPr>
          <p:cNvPr id="75" name="文本框 74"/>
          <p:cNvSpPr txBox="1"/>
          <p:nvPr/>
        </p:nvSpPr>
        <p:spPr>
          <a:xfrm>
            <a:off x="323850" y="4047262"/>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sp>
        <p:nvSpPr>
          <p:cNvPr id="78" name="文本框 77"/>
          <p:cNvSpPr txBox="1"/>
          <p:nvPr/>
        </p:nvSpPr>
        <p:spPr>
          <a:xfrm>
            <a:off x="2705936" y="4991100"/>
            <a:ext cx="1122423"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3</a:t>
            </a:r>
            <a:endParaRPr lang="zh-CN" altLang="en-US" sz="2000" dirty="0">
              <a:gradFill>
                <a:gsLst>
                  <a:gs pos="100000">
                    <a:schemeClr val="accent1"/>
                  </a:gs>
                  <a:gs pos="0">
                    <a:schemeClr val="accent2"/>
                  </a:gs>
                </a:gsLst>
                <a:lin ang="2700000" scaled="1"/>
              </a:gradFill>
              <a:latin typeface="+mj-ea"/>
              <a:ea typeface="+mj-ea"/>
            </a:endParaRPr>
          </a:p>
        </p:txBody>
      </p:sp>
      <p:sp>
        <p:nvSpPr>
          <p:cNvPr id="79" name="文本框 78"/>
          <p:cNvSpPr txBox="1"/>
          <p:nvPr/>
        </p:nvSpPr>
        <p:spPr>
          <a:xfrm>
            <a:off x="981075" y="5466487"/>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sp>
        <p:nvSpPr>
          <p:cNvPr id="92" name="文本框 91"/>
          <p:cNvSpPr txBox="1"/>
          <p:nvPr/>
        </p:nvSpPr>
        <p:spPr>
          <a:xfrm flipH="1">
            <a:off x="8820150" y="2019300"/>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4</a:t>
            </a:r>
            <a:endParaRPr lang="zh-CN" altLang="en-US" sz="2000" dirty="0">
              <a:gradFill>
                <a:gsLst>
                  <a:gs pos="100000">
                    <a:schemeClr val="accent1"/>
                  </a:gs>
                  <a:gs pos="0">
                    <a:schemeClr val="accent2"/>
                  </a:gs>
                </a:gsLst>
                <a:lin ang="2700000" scaled="1"/>
              </a:gradFill>
              <a:latin typeface="+mj-ea"/>
              <a:ea typeface="+mj-ea"/>
            </a:endParaRPr>
          </a:p>
        </p:txBody>
      </p:sp>
      <p:sp>
        <p:nvSpPr>
          <p:cNvPr id="93" name="文本框 92"/>
          <p:cNvSpPr txBox="1"/>
          <p:nvPr/>
        </p:nvSpPr>
        <p:spPr>
          <a:xfrm flipH="1">
            <a:off x="8820150" y="2494687"/>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sp>
        <p:nvSpPr>
          <p:cNvPr id="89" name="文本框 88"/>
          <p:cNvSpPr txBox="1"/>
          <p:nvPr/>
        </p:nvSpPr>
        <p:spPr>
          <a:xfrm flipH="1">
            <a:off x="9105900" y="3571875"/>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5</a:t>
            </a:r>
            <a:endParaRPr lang="zh-CN" altLang="en-US" sz="2000" dirty="0">
              <a:gradFill>
                <a:gsLst>
                  <a:gs pos="100000">
                    <a:schemeClr val="accent1"/>
                  </a:gs>
                  <a:gs pos="0">
                    <a:schemeClr val="accent2"/>
                  </a:gs>
                </a:gsLst>
                <a:lin ang="2700000" scaled="1"/>
              </a:gradFill>
              <a:latin typeface="+mj-ea"/>
              <a:ea typeface="+mj-ea"/>
            </a:endParaRPr>
          </a:p>
        </p:txBody>
      </p:sp>
      <p:sp>
        <p:nvSpPr>
          <p:cNvPr id="90" name="文本框 89"/>
          <p:cNvSpPr txBox="1"/>
          <p:nvPr/>
        </p:nvSpPr>
        <p:spPr>
          <a:xfrm flipH="1">
            <a:off x="9105900" y="4047262"/>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sp>
        <p:nvSpPr>
          <p:cNvPr id="86" name="文本框 85"/>
          <p:cNvSpPr txBox="1"/>
          <p:nvPr/>
        </p:nvSpPr>
        <p:spPr>
          <a:xfrm flipH="1">
            <a:off x="8448675" y="4991100"/>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6</a:t>
            </a:r>
            <a:endParaRPr lang="zh-CN" altLang="en-US" sz="2000" dirty="0">
              <a:gradFill>
                <a:gsLst>
                  <a:gs pos="100000">
                    <a:schemeClr val="accent1"/>
                  </a:gs>
                  <a:gs pos="0">
                    <a:schemeClr val="accent2"/>
                  </a:gs>
                </a:gsLst>
                <a:lin ang="2700000" scaled="1"/>
              </a:gradFill>
              <a:latin typeface="+mj-ea"/>
              <a:ea typeface="+mj-ea"/>
            </a:endParaRPr>
          </a:p>
        </p:txBody>
      </p:sp>
      <p:sp>
        <p:nvSpPr>
          <p:cNvPr id="87" name="文本框 86"/>
          <p:cNvSpPr txBox="1"/>
          <p:nvPr/>
        </p:nvSpPr>
        <p:spPr>
          <a:xfrm flipH="1">
            <a:off x="8448675" y="5466487"/>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endParaRPr lang="zh-CN" altLang="en-US" sz="1400" dirty="0">
              <a:solidFill>
                <a:schemeClr val="tx2">
                  <a:lumMod val="60000"/>
                  <a:lumOff val="40000"/>
                </a:schemeClr>
              </a:solidFill>
            </a:endParaRPr>
          </a:p>
        </p:txBody>
      </p:sp>
      <p:grpSp>
        <p:nvGrpSpPr>
          <p:cNvPr id="13" name="组合 12"/>
          <p:cNvGrpSpPr/>
          <p:nvPr/>
        </p:nvGrpSpPr>
        <p:grpSpPr>
          <a:xfrm>
            <a:off x="3620111" y="1902251"/>
            <a:ext cx="707790" cy="707790"/>
            <a:chOff x="3620111" y="1902251"/>
            <a:chExt cx="707790" cy="707790"/>
          </a:xfrm>
        </p:grpSpPr>
        <p:sp>
          <p:nvSpPr>
            <p:cNvPr id="43" name="椭圆 42"/>
            <p:cNvSpPr/>
            <p:nvPr/>
          </p:nvSpPr>
          <p:spPr>
            <a:xfrm>
              <a:off x="3620111" y="19022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empty-folder_70904"/>
            <p:cNvSpPr/>
            <p:nvPr/>
          </p:nvSpPr>
          <p:spPr>
            <a:xfrm>
              <a:off x="3802337" y="21243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2" name="组合 11"/>
          <p:cNvGrpSpPr/>
          <p:nvPr/>
        </p:nvGrpSpPr>
        <p:grpSpPr>
          <a:xfrm>
            <a:off x="8006974" y="1902251"/>
            <a:ext cx="707790" cy="707790"/>
            <a:chOff x="8006974" y="1902251"/>
            <a:chExt cx="707790" cy="707790"/>
          </a:xfrm>
        </p:grpSpPr>
        <p:sp>
          <p:nvSpPr>
            <p:cNvPr id="91" name="椭圆 90"/>
            <p:cNvSpPr/>
            <p:nvPr/>
          </p:nvSpPr>
          <p:spPr>
            <a:xfrm>
              <a:off x="8006974" y="19022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8" name="empty-folder_70904"/>
            <p:cNvSpPr/>
            <p:nvPr/>
          </p:nvSpPr>
          <p:spPr>
            <a:xfrm>
              <a:off x="8181778" y="21243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5" name="组合 14"/>
          <p:cNvGrpSpPr/>
          <p:nvPr/>
        </p:nvGrpSpPr>
        <p:grpSpPr>
          <a:xfrm>
            <a:off x="3334361" y="3454826"/>
            <a:ext cx="707790" cy="707790"/>
            <a:chOff x="3334361" y="3454826"/>
            <a:chExt cx="707790" cy="707790"/>
          </a:xfrm>
        </p:grpSpPr>
        <p:sp>
          <p:nvSpPr>
            <p:cNvPr id="73" name="椭圆 72"/>
            <p:cNvSpPr/>
            <p:nvPr/>
          </p:nvSpPr>
          <p:spPr>
            <a:xfrm>
              <a:off x="3334361" y="3454826"/>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empty-folder_70904"/>
            <p:cNvSpPr/>
            <p:nvPr/>
          </p:nvSpPr>
          <p:spPr>
            <a:xfrm>
              <a:off x="3509165" y="3676903"/>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1" name="组合 10"/>
          <p:cNvGrpSpPr/>
          <p:nvPr/>
        </p:nvGrpSpPr>
        <p:grpSpPr>
          <a:xfrm>
            <a:off x="8292724" y="3454826"/>
            <a:ext cx="707790" cy="707790"/>
            <a:chOff x="8292724" y="3454826"/>
            <a:chExt cx="707790" cy="707790"/>
          </a:xfrm>
        </p:grpSpPr>
        <p:sp>
          <p:nvSpPr>
            <p:cNvPr id="88" name="椭圆 87"/>
            <p:cNvSpPr/>
            <p:nvPr/>
          </p:nvSpPr>
          <p:spPr>
            <a:xfrm>
              <a:off x="8292724" y="3454826"/>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40" name="empty-folder_70904"/>
            <p:cNvSpPr/>
            <p:nvPr/>
          </p:nvSpPr>
          <p:spPr>
            <a:xfrm>
              <a:off x="8467528" y="3676903"/>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4" name="组合 13"/>
          <p:cNvGrpSpPr/>
          <p:nvPr/>
        </p:nvGrpSpPr>
        <p:grpSpPr>
          <a:xfrm>
            <a:off x="3930626" y="4874051"/>
            <a:ext cx="707790" cy="707790"/>
            <a:chOff x="3930626" y="4874051"/>
            <a:chExt cx="707790" cy="707790"/>
          </a:xfrm>
        </p:grpSpPr>
        <p:sp>
          <p:nvSpPr>
            <p:cNvPr id="77" name="椭圆 76"/>
            <p:cNvSpPr/>
            <p:nvPr/>
          </p:nvSpPr>
          <p:spPr>
            <a:xfrm>
              <a:off x="3930626" y="48740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empty-folder_70904"/>
            <p:cNvSpPr/>
            <p:nvPr/>
          </p:nvSpPr>
          <p:spPr>
            <a:xfrm>
              <a:off x="4105430" y="50961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0" name="组合 9"/>
          <p:cNvGrpSpPr/>
          <p:nvPr/>
        </p:nvGrpSpPr>
        <p:grpSpPr>
          <a:xfrm>
            <a:off x="7635499" y="4874051"/>
            <a:ext cx="707790" cy="707790"/>
            <a:chOff x="7635499" y="4874051"/>
            <a:chExt cx="707790" cy="707790"/>
          </a:xfrm>
        </p:grpSpPr>
        <p:sp>
          <p:nvSpPr>
            <p:cNvPr id="85" name="椭圆 84"/>
            <p:cNvSpPr/>
            <p:nvPr/>
          </p:nvSpPr>
          <p:spPr>
            <a:xfrm>
              <a:off x="7635499" y="48740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42" name="empty-folder_70904"/>
            <p:cNvSpPr/>
            <p:nvPr/>
          </p:nvSpPr>
          <p:spPr>
            <a:xfrm>
              <a:off x="7810303" y="50961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0" fill="hold"/>
                                        <p:tgtEl>
                                          <p:spTgt spid="60"/>
                                        </p:tgtEl>
                                        <p:attrNameLst>
                                          <p:attrName>ppt_w</p:attrName>
                                        </p:attrNameLst>
                                      </p:cBhvr>
                                      <p:tavLst>
                                        <p:tav tm="0">
                                          <p:val>
                                            <p:fltVal val="0"/>
                                          </p:val>
                                        </p:tav>
                                        <p:tav tm="100000">
                                          <p:val>
                                            <p:strVal val="#ppt_w"/>
                                          </p:val>
                                        </p:tav>
                                      </p:tavLst>
                                    </p:anim>
                                    <p:anim calcmode="lin" valueType="num">
                                      <p:cBhvr>
                                        <p:cTn id="8" dur="1000" fill="hold"/>
                                        <p:tgtEl>
                                          <p:spTgt spid="60"/>
                                        </p:tgtEl>
                                        <p:attrNameLst>
                                          <p:attrName>ppt_h</p:attrName>
                                        </p:attrNameLst>
                                      </p:cBhvr>
                                      <p:tavLst>
                                        <p:tav tm="0">
                                          <p:val>
                                            <p:fltVal val="0"/>
                                          </p:val>
                                        </p:tav>
                                        <p:tav tm="100000">
                                          <p:val>
                                            <p:strVal val="#ppt_h"/>
                                          </p:val>
                                        </p:tav>
                                      </p:tavLst>
                                    </p:anim>
                                  </p:childTnLst>
                                </p:cTn>
                              </p:par>
                              <p:par>
                                <p:cTn id="9" presetID="21" presetClass="entr" presetSubtype="1" fill="hold" grpId="2"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1750"/>
                                        <p:tgtEl>
                                          <p:spTgt spid="7"/>
                                        </p:tgtEl>
                                      </p:cBhvr>
                                    </p:animEffect>
                                  </p:childTnLst>
                                </p:cTn>
                              </p:par>
                              <p:par>
                                <p:cTn id="12" presetID="21" presetClass="entr" presetSubtype="3"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heel(3)">
                                      <p:cBhvr>
                                        <p:cTn id="14" dur="1000"/>
                                        <p:tgtEl>
                                          <p:spTgt spid="8"/>
                                        </p:tgtEl>
                                      </p:cBhvr>
                                    </p:animEffect>
                                  </p:childTnLst>
                                </p:cTn>
                              </p:par>
                              <p:par>
                                <p:cTn id="15" presetID="23" presetClass="entr" presetSubtype="16" decel="100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decel="10000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childTnLst>
                                </p:cTn>
                              </p:par>
                              <p:par>
                                <p:cTn id="23" presetID="23" presetClass="entr" presetSubtype="16" decel="100000" fill="hold" grpId="0" nodeType="withEffect">
                                  <p:stCondLst>
                                    <p:cond delay="50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fltVal val="0"/>
                                          </p:val>
                                        </p:tav>
                                        <p:tav tm="100000">
                                          <p:val>
                                            <p:strVal val="#ppt_w"/>
                                          </p:val>
                                        </p:tav>
                                      </p:tavLst>
                                    </p:anim>
                                    <p:anim calcmode="lin" valueType="num">
                                      <p:cBhvr>
                                        <p:cTn id="26" dur="1000" fill="hold"/>
                                        <p:tgtEl>
                                          <p:spTgt spid="59"/>
                                        </p:tgtEl>
                                        <p:attrNameLst>
                                          <p:attrName>ppt_h</p:attrName>
                                        </p:attrNameLst>
                                      </p:cBhvr>
                                      <p:tavLst>
                                        <p:tav tm="0">
                                          <p:val>
                                            <p:fltVal val="0"/>
                                          </p:val>
                                        </p:tav>
                                        <p:tav tm="100000">
                                          <p:val>
                                            <p:strVal val="#ppt_h"/>
                                          </p:val>
                                        </p:tav>
                                      </p:tavLst>
                                    </p:anim>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35" presetClass="path" presetSubtype="0" decel="100000" fill="hold" nodeType="withEffect">
                                  <p:stCondLst>
                                    <p:cond delay="0"/>
                                  </p:stCondLst>
                                  <p:childTnLst>
                                    <p:animMotion origin="layout" path="M -1.45833E-6 4.81481E-6 L -0.0345 4.81481E-6 " pathEditMode="relative" rAng="0" ptsTypes="AA">
                                      <p:cBhvr>
                                        <p:cTn id="31" dur="1000" spd="-100000" fill="hold"/>
                                        <p:tgtEl>
                                          <p:spTgt spid="13"/>
                                        </p:tgtEl>
                                        <p:attrNameLst>
                                          <p:attrName>ppt_x</p:attrName>
                                          <p:attrName>ppt_y</p:attrName>
                                        </p:attrNameLst>
                                      </p:cBhvr>
                                      <p:rCtr x="-1732" y="0"/>
                                    </p:animMotion>
                                  </p:childTnLst>
                                </p:cTn>
                              </p:par>
                              <p:par>
                                <p:cTn id="32" presetID="10" presetClass="entr" presetSubtype="0" fill="hold" nodeType="withEffect">
                                  <p:stCondLst>
                                    <p:cond delay="25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35" presetClass="path" presetSubtype="0" decel="100000" fill="hold" nodeType="withEffect">
                                  <p:stCondLst>
                                    <p:cond delay="250"/>
                                  </p:stCondLst>
                                  <p:childTnLst>
                                    <p:animMotion origin="layout" path="M -1.45833E-6 4.81481E-6 L -0.0345 4.81481E-6 " pathEditMode="relative" rAng="0" ptsTypes="AA">
                                      <p:cBhvr>
                                        <p:cTn id="36" dur="1000" spd="-100000" fill="hold"/>
                                        <p:tgtEl>
                                          <p:spTgt spid="15"/>
                                        </p:tgtEl>
                                        <p:attrNameLst>
                                          <p:attrName>ppt_x</p:attrName>
                                          <p:attrName>ppt_y</p:attrName>
                                        </p:attrNameLst>
                                      </p:cBhvr>
                                      <p:rCtr x="-1732" y="0"/>
                                    </p:animMotion>
                                  </p:childTnLst>
                                </p:cTn>
                              </p:par>
                              <p:par>
                                <p:cTn id="37" presetID="10" presetClass="entr" presetSubtype="0" fill="hold"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35" presetClass="path" presetSubtype="0" decel="100000" fill="hold" nodeType="withEffect">
                                  <p:stCondLst>
                                    <p:cond delay="500"/>
                                  </p:stCondLst>
                                  <p:childTnLst>
                                    <p:animMotion origin="layout" path="M -1.45833E-6 4.81481E-6 L -0.0345 4.81481E-6 " pathEditMode="relative" rAng="0" ptsTypes="AA">
                                      <p:cBhvr>
                                        <p:cTn id="41" dur="1000" spd="-100000" fill="hold"/>
                                        <p:tgtEl>
                                          <p:spTgt spid="14"/>
                                        </p:tgtEl>
                                        <p:attrNameLst>
                                          <p:attrName>ppt_x</p:attrName>
                                          <p:attrName>ppt_y</p:attrName>
                                        </p:attrNameLst>
                                      </p:cBhvr>
                                      <p:rCtr x="-1732" y="0"/>
                                    </p:animMotion>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63" presetClass="path" presetSubtype="0" decel="100000" fill="hold" nodeType="withEffect">
                                  <p:stCondLst>
                                    <p:cond delay="0"/>
                                  </p:stCondLst>
                                  <p:childTnLst>
                                    <p:animMotion origin="layout" path="M 2.70833E-6 4.81481E-6 L 0.04622 4.81481E-6 " pathEditMode="relative" rAng="0" ptsTypes="AA">
                                      <p:cBhvr>
                                        <p:cTn id="46" dur="1000" spd="-100000" fill="hold"/>
                                        <p:tgtEl>
                                          <p:spTgt spid="12"/>
                                        </p:tgtEl>
                                        <p:attrNameLst>
                                          <p:attrName>ppt_x</p:attrName>
                                          <p:attrName>ppt_y</p:attrName>
                                        </p:attrNameLst>
                                      </p:cBhvr>
                                      <p:rCtr x="2305" y="0"/>
                                    </p:animMotion>
                                  </p:childTnLst>
                                </p:cTn>
                              </p:par>
                              <p:par>
                                <p:cTn id="47" presetID="10" presetClass="entr" presetSubtype="0" fill="hold" nodeType="withEffect">
                                  <p:stCondLst>
                                    <p:cond delay="25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63" presetClass="path" presetSubtype="0" decel="100000" fill="hold" nodeType="withEffect">
                                  <p:stCondLst>
                                    <p:cond delay="250"/>
                                  </p:stCondLst>
                                  <p:childTnLst>
                                    <p:animMotion origin="layout" path="M 2.70833E-6 4.81481E-6 L 0.04622 4.81481E-6 " pathEditMode="relative" rAng="0" ptsTypes="AA">
                                      <p:cBhvr>
                                        <p:cTn id="51" dur="1000" spd="-100000" fill="hold"/>
                                        <p:tgtEl>
                                          <p:spTgt spid="11"/>
                                        </p:tgtEl>
                                        <p:attrNameLst>
                                          <p:attrName>ppt_x</p:attrName>
                                          <p:attrName>ppt_y</p:attrName>
                                        </p:attrNameLst>
                                      </p:cBhvr>
                                      <p:rCtr x="2305" y="0"/>
                                    </p:animMotion>
                                  </p:childTnLst>
                                </p:cTn>
                              </p:par>
                              <p:par>
                                <p:cTn id="52" presetID="10" presetClass="entr" presetSubtype="0" fill="hold" nodeType="withEffect">
                                  <p:stCondLst>
                                    <p:cond delay="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63" presetClass="path" presetSubtype="0" decel="100000" fill="hold" nodeType="withEffect">
                                  <p:stCondLst>
                                    <p:cond delay="500"/>
                                  </p:stCondLst>
                                  <p:childTnLst>
                                    <p:animMotion origin="layout" path="M 2.70833E-6 4.81481E-6 L 0.04622 4.81481E-6 " pathEditMode="relative" rAng="0" ptsTypes="AA">
                                      <p:cBhvr>
                                        <p:cTn id="56" dur="1000" spd="-100000" fill="hold"/>
                                        <p:tgtEl>
                                          <p:spTgt spid="10"/>
                                        </p:tgtEl>
                                        <p:attrNameLst>
                                          <p:attrName>ppt_x</p:attrName>
                                          <p:attrName>ppt_y</p:attrName>
                                        </p:attrNameLst>
                                      </p:cBhvr>
                                      <p:rCtr x="2305" y="0"/>
                                    </p:animMotion>
                                  </p:childTnLst>
                                </p:cTn>
                              </p:par>
                              <p:par>
                                <p:cTn id="57" presetID="10" presetClass="entr" presetSubtype="0" fill="hold" grpId="0" nodeType="withEffect">
                                  <p:stCondLst>
                                    <p:cond delay="25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par>
                                <p:cTn id="60" presetID="35" presetClass="path" presetSubtype="0" decel="100000" fill="hold" grpId="1" nodeType="withEffect">
                                  <p:stCondLst>
                                    <p:cond delay="250"/>
                                  </p:stCondLst>
                                  <p:childTnLst>
                                    <p:animMotion origin="layout" path="M -2.70833E-6 -1.11111E-6 L -0.09856 0.00046 " pathEditMode="relative" rAng="0" ptsTypes="AA">
                                      <p:cBhvr>
                                        <p:cTn id="61" dur="1000" spd="-100000" fill="hold"/>
                                        <p:tgtEl>
                                          <p:spTgt spid="56"/>
                                        </p:tgtEl>
                                        <p:attrNameLst>
                                          <p:attrName>ppt_x</p:attrName>
                                          <p:attrName>ppt_y</p:attrName>
                                        </p:attrNameLst>
                                      </p:cBhvr>
                                      <p:rCtr x="-4935" y="23"/>
                                    </p:animMotion>
                                  </p:childTnLst>
                                </p:cTn>
                              </p:par>
                              <p:par>
                                <p:cTn id="62" presetID="10" presetClass="entr" presetSubtype="0" fill="hold" grpId="0" nodeType="withEffect">
                                  <p:stCondLst>
                                    <p:cond delay="50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35" presetClass="path" presetSubtype="0" decel="100000" fill="hold" grpId="1" nodeType="withEffect">
                                  <p:stCondLst>
                                    <p:cond delay="500"/>
                                  </p:stCondLst>
                                  <p:childTnLst>
                                    <p:animMotion origin="layout" path="M -2.70833E-6 -1.11111E-6 L -0.09856 0.00046 " pathEditMode="relative" rAng="0" ptsTypes="AA">
                                      <p:cBhvr>
                                        <p:cTn id="66" dur="1000" spd="-100000" fill="hold"/>
                                        <p:tgtEl>
                                          <p:spTgt spid="58"/>
                                        </p:tgtEl>
                                        <p:attrNameLst>
                                          <p:attrName>ppt_x</p:attrName>
                                          <p:attrName>ppt_y</p:attrName>
                                        </p:attrNameLst>
                                      </p:cBhvr>
                                      <p:rCtr x="-4935" y="23"/>
                                    </p:animMotion>
                                  </p:childTnLst>
                                </p:cTn>
                              </p:par>
                              <p:par>
                                <p:cTn id="67" presetID="10" presetClass="entr" presetSubtype="0" fill="hold" grpId="0" nodeType="withEffect">
                                  <p:stCondLst>
                                    <p:cond delay="250"/>
                                  </p:stCondLst>
                                  <p:childTnLst>
                                    <p:set>
                                      <p:cBhvr>
                                        <p:cTn id="68" dur="1" fill="hold">
                                          <p:stCondLst>
                                            <p:cond delay="0"/>
                                          </p:stCondLst>
                                        </p:cTn>
                                        <p:tgtEl>
                                          <p:spTgt spid="74"/>
                                        </p:tgtEl>
                                        <p:attrNameLst>
                                          <p:attrName>style.visibility</p:attrName>
                                        </p:attrNameLst>
                                      </p:cBhvr>
                                      <p:to>
                                        <p:strVal val="visible"/>
                                      </p:to>
                                    </p:set>
                                    <p:animEffect transition="in" filter="fade">
                                      <p:cBhvr>
                                        <p:cTn id="69" dur="500"/>
                                        <p:tgtEl>
                                          <p:spTgt spid="74"/>
                                        </p:tgtEl>
                                      </p:cBhvr>
                                    </p:animEffect>
                                  </p:childTnLst>
                                </p:cTn>
                              </p:par>
                              <p:par>
                                <p:cTn id="70" presetID="35" presetClass="path" presetSubtype="0" decel="100000" fill="hold" grpId="1" nodeType="withEffect">
                                  <p:stCondLst>
                                    <p:cond delay="250"/>
                                  </p:stCondLst>
                                  <p:childTnLst>
                                    <p:animMotion origin="layout" path="M -2.70833E-6 -1.11111E-6 L -0.09856 0.00046 " pathEditMode="relative" rAng="0" ptsTypes="AA">
                                      <p:cBhvr>
                                        <p:cTn id="71" dur="1000" spd="-100000" fill="hold"/>
                                        <p:tgtEl>
                                          <p:spTgt spid="74"/>
                                        </p:tgtEl>
                                        <p:attrNameLst>
                                          <p:attrName>ppt_x</p:attrName>
                                          <p:attrName>ppt_y</p:attrName>
                                        </p:attrNameLst>
                                      </p:cBhvr>
                                      <p:rCtr x="-4935" y="23"/>
                                    </p:animMotion>
                                  </p:childTnLst>
                                </p:cTn>
                              </p:par>
                              <p:par>
                                <p:cTn id="72" presetID="10" presetClass="entr" presetSubtype="0" fill="hold" grpId="0" nodeType="withEffect">
                                  <p:stCondLst>
                                    <p:cond delay="50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500"/>
                                        <p:tgtEl>
                                          <p:spTgt spid="75"/>
                                        </p:tgtEl>
                                      </p:cBhvr>
                                    </p:animEffect>
                                  </p:childTnLst>
                                </p:cTn>
                              </p:par>
                              <p:par>
                                <p:cTn id="75" presetID="35" presetClass="path" presetSubtype="0" decel="100000" fill="hold" grpId="1" nodeType="withEffect">
                                  <p:stCondLst>
                                    <p:cond delay="500"/>
                                  </p:stCondLst>
                                  <p:childTnLst>
                                    <p:animMotion origin="layout" path="M -2.70833E-6 -1.11111E-6 L -0.09856 0.00046 " pathEditMode="relative" rAng="0" ptsTypes="AA">
                                      <p:cBhvr>
                                        <p:cTn id="76" dur="1000" spd="-100000" fill="hold"/>
                                        <p:tgtEl>
                                          <p:spTgt spid="75"/>
                                        </p:tgtEl>
                                        <p:attrNameLst>
                                          <p:attrName>ppt_x</p:attrName>
                                          <p:attrName>ppt_y</p:attrName>
                                        </p:attrNameLst>
                                      </p:cBhvr>
                                      <p:rCtr x="-4935" y="23"/>
                                    </p:animMotion>
                                  </p:childTnLst>
                                </p:cTn>
                              </p:par>
                              <p:par>
                                <p:cTn id="77" presetID="10" presetClass="entr" presetSubtype="0" fill="hold" grpId="0" nodeType="withEffect">
                                  <p:stCondLst>
                                    <p:cond delay="25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35" presetClass="path" presetSubtype="0" decel="100000" fill="hold" grpId="1" nodeType="withEffect">
                                  <p:stCondLst>
                                    <p:cond delay="250"/>
                                  </p:stCondLst>
                                  <p:childTnLst>
                                    <p:animMotion origin="layout" path="M -2.70833E-6 -1.11111E-6 L -0.09856 0.00046 " pathEditMode="relative" rAng="0" ptsTypes="AA">
                                      <p:cBhvr>
                                        <p:cTn id="81" dur="1000" spd="-100000" fill="hold"/>
                                        <p:tgtEl>
                                          <p:spTgt spid="78"/>
                                        </p:tgtEl>
                                        <p:attrNameLst>
                                          <p:attrName>ppt_x</p:attrName>
                                          <p:attrName>ppt_y</p:attrName>
                                        </p:attrNameLst>
                                      </p:cBhvr>
                                      <p:rCtr x="-4935" y="23"/>
                                    </p:animMotion>
                                  </p:childTnLst>
                                </p:cTn>
                              </p:par>
                              <p:par>
                                <p:cTn id="82" presetID="10" presetClass="entr" presetSubtype="0" fill="hold" grpId="0" nodeType="withEffect">
                                  <p:stCondLst>
                                    <p:cond delay="500"/>
                                  </p:stCondLst>
                                  <p:childTnLst>
                                    <p:set>
                                      <p:cBhvr>
                                        <p:cTn id="83" dur="1" fill="hold">
                                          <p:stCondLst>
                                            <p:cond delay="0"/>
                                          </p:stCondLst>
                                        </p:cTn>
                                        <p:tgtEl>
                                          <p:spTgt spid="79"/>
                                        </p:tgtEl>
                                        <p:attrNameLst>
                                          <p:attrName>style.visibility</p:attrName>
                                        </p:attrNameLst>
                                      </p:cBhvr>
                                      <p:to>
                                        <p:strVal val="visible"/>
                                      </p:to>
                                    </p:set>
                                    <p:animEffect transition="in" filter="fade">
                                      <p:cBhvr>
                                        <p:cTn id="84" dur="500"/>
                                        <p:tgtEl>
                                          <p:spTgt spid="79"/>
                                        </p:tgtEl>
                                      </p:cBhvr>
                                    </p:animEffect>
                                  </p:childTnLst>
                                </p:cTn>
                              </p:par>
                              <p:par>
                                <p:cTn id="85" presetID="35" presetClass="path" presetSubtype="0" decel="100000" fill="hold" grpId="1" nodeType="withEffect">
                                  <p:stCondLst>
                                    <p:cond delay="500"/>
                                  </p:stCondLst>
                                  <p:childTnLst>
                                    <p:animMotion origin="layout" path="M -2.70833E-6 -1.11111E-6 L -0.09856 0.00046 " pathEditMode="relative" rAng="0" ptsTypes="AA">
                                      <p:cBhvr>
                                        <p:cTn id="86" dur="1000" spd="-100000" fill="hold"/>
                                        <p:tgtEl>
                                          <p:spTgt spid="79"/>
                                        </p:tgtEl>
                                        <p:attrNameLst>
                                          <p:attrName>ppt_x</p:attrName>
                                          <p:attrName>ppt_y</p:attrName>
                                        </p:attrNameLst>
                                      </p:cBhvr>
                                      <p:rCtr x="-4935" y="23"/>
                                    </p:animMotion>
                                  </p:childTnLst>
                                </p:cTn>
                              </p:par>
                              <p:par>
                                <p:cTn id="87" presetID="10" presetClass="entr" presetSubtype="0" fill="hold" grpId="0" nodeType="withEffect">
                                  <p:stCondLst>
                                    <p:cond delay="250"/>
                                  </p:stCondLst>
                                  <p:childTnLst>
                                    <p:set>
                                      <p:cBhvr>
                                        <p:cTn id="88" dur="1" fill="hold">
                                          <p:stCondLst>
                                            <p:cond delay="0"/>
                                          </p:stCondLst>
                                        </p:cTn>
                                        <p:tgtEl>
                                          <p:spTgt spid="92"/>
                                        </p:tgtEl>
                                        <p:attrNameLst>
                                          <p:attrName>style.visibility</p:attrName>
                                        </p:attrNameLst>
                                      </p:cBhvr>
                                      <p:to>
                                        <p:strVal val="visible"/>
                                      </p:to>
                                    </p:set>
                                    <p:animEffect transition="in" filter="fade">
                                      <p:cBhvr>
                                        <p:cTn id="89" dur="500"/>
                                        <p:tgtEl>
                                          <p:spTgt spid="92"/>
                                        </p:tgtEl>
                                      </p:cBhvr>
                                    </p:animEffect>
                                  </p:childTnLst>
                                </p:cTn>
                              </p:par>
                              <p:par>
                                <p:cTn id="90" presetID="63" presetClass="path" presetSubtype="0" decel="100000" fill="hold" grpId="1" nodeType="withEffect">
                                  <p:stCondLst>
                                    <p:cond delay="250"/>
                                  </p:stCondLst>
                                  <p:childTnLst>
                                    <p:animMotion origin="layout" path="M -1.04167E-6 -1.11111E-6 L 0.06966 -1.11111E-6 " pathEditMode="relative" rAng="0" ptsTypes="AA">
                                      <p:cBhvr>
                                        <p:cTn id="91" dur="1000" spd="-100000" fill="hold"/>
                                        <p:tgtEl>
                                          <p:spTgt spid="92"/>
                                        </p:tgtEl>
                                        <p:attrNameLst>
                                          <p:attrName>ppt_x</p:attrName>
                                          <p:attrName>ppt_y</p:attrName>
                                        </p:attrNameLst>
                                      </p:cBhvr>
                                      <p:rCtr x="3477" y="0"/>
                                    </p:animMotion>
                                  </p:childTnLst>
                                </p:cTn>
                              </p:par>
                              <p:par>
                                <p:cTn id="92" presetID="10" presetClass="entr" presetSubtype="0" fill="hold" grpId="0" nodeType="withEffect">
                                  <p:stCondLst>
                                    <p:cond delay="50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500"/>
                                        <p:tgtEl>
                                          <p:spTgt spid="93"/>
                                        </p:tgtEl>
                                      </p:cBhvr>
                                    </p:animEffect>
                                  </p:childTnLst>
                                </p:cTn>
                              </p:par>
                              <p:par>
                                <p:cTn id="95" presetID="63" presetClass="path" presetSubtype="0" decel="100000" fill="hold" grpId="1" nodeType="withEffect">
                                  <p:stCondLst>
                                    <p:cond delay="500"/>
                                  </p:stCondLst>
                                  <p:childTnLst>
                                    <p:animMotion origin="layout" path="M -1.04167E-6 -1.11111E-6 L 0.06966 -1.11111E-6 " pathEditMode="relative" rAng="0" ptsTypes="AA">
                                      <p:cBhvr>
                                        <p:cTn id="96" dur="1000" spd="-100000" fill="hold"/>
                                        <p:tgtEl>
                                          <p:spTgt spid="93"/>
                                        </p:tgtEl>
                                        <p:attrNameLst>
                                          <p:attrName>ppt_x</p:attrName>
                                          <p:attrName>ppt_y</p:attrName>
                                        </p:attrNameLst>
                                      </p:cBhvr>
                                      <p:rCtr x="3477" y="0"/>
                                    </p:animMotion>
                                  </p:childTnLst>
                                </p:cTn>
                              </p:par>
                              <p:par>
                                <p:cTn id="97" presetID="10" presetClass="entr" presetSubtype="0" fill="hold" grpId="0" nodeType="withEffect">
                                  <p:stCondLst>
                                    <p:cond delay="250"/>
                                  </p:stCondLst>
                                  <p:childTnLst>
                                    <p:set>
                                      <p:cBhvr>
                                        <p:cTn id="98" dur="1" fill="hold">
                                          <p:stCondLst>
                                            <p:cond delay="0"/>
                                          </p:stCondLst>
                                        </p:cTn>
                                        <p:tgtEl>
                                          <p:spTgt spid="89"/>
                                        </p:tgtEl>
                                        <p:attrNameLst>
                                          <p:attrName>style.visibility</p:attrName>
                                        </p:attrNameLst>
                                      </p:cBhvr>
                                      <p:to>
                                        <p:strVal val="visible"/>
                                      </p:to>
                                    </p:set>
                                    <p:animEffect transition="in" filter="fade">
                                      <p:cBhvr>
                                        <p:cTn id="99" dur="500"/>
                                        <p:tgtEl>
                                          <p:spTgt spid="89"/>
                                        </p:tgtEl>
                                      </p:cBhvr>
                                    </p:animEffect>
                                  </p:childTnLst>
                                </p:cTn>
                              </p:par>
                              <p:par>
                                <p:cTn id="100" presetID="63" presetClass="path" presetSubtype="0" decel="100000" fill="hold" grpId="1" nodeType="withEffect">
                                  <p:stCondLst>
                                    <p:cond delay="250"/>
                                  </p:stCondLst>
                                  <p:childTnLst>
                                    <p:animMotion origin="layout" path="M -1.04167E-6 -1.11111E-6 L 0.06966 -1.11111E-6 " pathEditMode="relative" rAng="0" ptsTypes="AA">
                                      <p:cBhvr>
                                        <p:cTn id="101" dur="1000" spd="-100000" fill="hold"/>
                                        <p:tgtEl>
                                          <p:spTgt spid="89"/>
                                        </p:tgtEl>
                                        <p:attrNameLst>
                                          <p:attrName>ppt_x</p:attrName>
                                          <p:attrName>ppt_y</p:attrName>
                                        </p:attrNameLst>
                                      </p:cBhvr>
                                      <p:rCtr x="3477" y="0"/>
                                    </p:animMotion>
                                  </p:childTnLst>
                                </p:cTn>
                              </p:par>
                              <p:par>
                                <p:cTn id="102" presetID="10" presetClass="entr" presetSubtype="0" fill="hold" grpId="0" nodeType="withEffect">
                                  <p:stCondLst>
                                    <p:cond delay="50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par>
                                <p:cTn id="105" presetID="63" presetClass="path" presetSubtype="0" decel="100000" fill="hold" grpId="1" nodeType="withEffect">
                                  <p:stCondLst>
                                    <p:cond delay="500"/>
                                  </p:stCondLst>
                                  <p:childTnLst>
                                    <p:animMotion origin="layout" path="M -1.04167E-6 -1.11111E-6 L 0.06966 -1.11111E-6 " pathEditMode="relative" rAng="0" ptsTypes="AA">
                                      <p:cBhvr>
                                        <p:cTn id="106" dur="1000" spd="-100000" fill="hold"/>
                                        <p:tgtEl>
                                          <p:spTgt spid="90"/>
                                        </p:tgtEl>
                                        <p:attrNameLst>
                                          <p:attrName>ppt_x</p:attrName>
                                          <p:attrName>ppt_y</p:attrName>
                                        </p:attrNameLst>
                                      </p:cBhvr>
                                      <p:rCtr x="3477" y="0"/>
                                    </p:animMotion>
                                  </p:childTnLst>
                                </p:cTn>
                              </p:par>
                              <p:par>
                                <p:cTn id="107" presetID="10" presetClass="entr" presetSubtype="0" fill="hold" grpId="0" nodeType="withEffect">
                                  <p:stCondLst>
                                    <p:cond delay="250"/>
                                  </p:stCondLst>
                                  <p:childTnLst>
                                    <p:set>
                                      <p:cBhvr>
                                        <p:cTn id="108" dur="1" fill="hold">
                                          <p:stCondLst>
                                            <p:cond delay="0"/>
                                          </p:stCondLst>
                                        </p:cTn>
                                        <p:tgtEl>
                                          <p:spTgt spid="86"/>
                                        </p:tgtEl>
                                        <p:attrNameLst>
                                          <p:attrName>style.visibility</p:attrName>
                                        </p:attrNameLst>
                                      </p:cBhvr>
                                      <p:to>
                                        <p:strVal val="visible"/>
                                      </p:to>
                                    </p:set>
                                    <p:animEffect transition="in" filter="fade">
                                      <p:cBhvr>
                                        <p:cTn id="109" dur="500"/>
                                        <p:tgtEl>
                                          <p:spTgt spid="86"/>
                                        </p:tgtEl>
                                      </p:cBhvr>
                                    </p:animEffect>
                                  </p:childTnLst>
                                </p:cTn>
                              </p:par>
                              <p:par>
                                <p:cTn id="110" presetID="63" presetClass="path" presetSubtype="0" decel="100000" fill="hold" grpId="1" nodeType="withEffect">
                                  <p:stCondLst>
                                    <p:cond delay="250"/>
                                  </p:stCondLst>
                                  <p:childTnLst>
                                    <p:animMotion origin="layout" path="M -1.04167E-6 -1.11111E-6 L 0.06966 -1.11111E-6 " pathEditMode="relative" rAng="0" ptsTypes="AA">
                                      <p:cBhvr>
                                        <p:cTn id="111" dur="1000" spd="-100000" fill="hold"/>
                                        <p:tgtEl>
                                          <p:spTgt spid="86"/>
                                        </p:tgtEl>
                                        <p:attrNameLst>
                                          <p:attrName>ppt_x</p:attrName>
                                          <p:attrName>ppt_y</p:attrName>
                                        </p:attrNameLst>
                                      </p:cBhvr>
                                      <p:rCtr x="3477" y="0"/>
                                    </p:animMotion>
                                  </p:childTnLst>
                                </p:cTn>
                              </p:par>
                              <p:par>
                                <p:cTn id="112" presetID="10" presetClass="entr" presetSubtype="0" fill="hold" grpId="0" nodeType="withEffect">
                                  <p:stCondLst>
                                    <p:cond delay="500"/>
                                  </p:stCondLst>
                                  <p:childTnLst>
                                    <p:set>
                                      <p:cBhvr>
                                        <p:cTn id="113" dur="1" fill="hold">
                                          <p:stCondLst>
                                            <p:cond delay="0"/>
                                          </p:stCondLst>
                                        </p:cTn>
                                        <p:tgtEl>
                                          <p:spTgt spid="87"/>
                                        </p:tgtEl>
                                        <p:attrNameLst>
                                          <p:attrName>style.visibility</p:attrName>
                                        </p:attrNameLst>
                                      </p:cBhvr>
                                      <p:to>
                                        <p:strVal val="visible"/>
                                      </p:to>
                                    </p:set>
                                    <p:animEffect transition="in" filter="fade">
                                      <p:cBhvr>
                                        <p:cTn id="114" dur="500"/>
                                        <p:tgtEl>
                                          <p:spTgt spid="87"/>
                                        </p:tgtEl>
                                      </p:cBhvr>
                                    </p:animEffect>
                                  </p:childTnLst>
                                </p:cTn>
                              </p:par>
                              <p:par>
                                <p:cTn id="115" presetID="63" presetClass="path" presetSubtype="0" decel="100000" fill="hold" grpId="1" nodeType="withEffect">
                                  <p:stCondLst>
                                    <p:cond delay="500"/>
                                  </p:stCondLst>
                                  <p:childTnLst>
                                    <p:animMotion origin="layout" path="M -1.04167E-6 -1.11111E-6 L 0.06966 -1.11111E-6 " pathEditMode="relative" rAng="0" ptsTypes="AA">
                                      <p:cBhvr>
                                        <p:cTn id="116" dur="1000" spd="-100000" fill="hold"/>
                                        <p:tgtEl>
                                          <p:spTgt spid="87"/>
                                        </p:tgtEl>
                                        <p:attrNameLst>
                                          <p:attrName>ppt_x</p:attrName>
                                          <p:attrName>ppt_y</p:attrName>
                                        </p:attrNameLst>
                                      </p:cBhvr>
                                      <p:rCtr x="347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 grpId="0" animBg="1"/>
      <p:bldP spid="7" grpId="2" animBg="1"/>
      <p:bldP spid="8" grpId="0" animBg="1"/>
      <p:bldP spid="9" grpId="0" animBg="1"/>
      <p:bldP spid="60" grpId="0" animBg="1"/>
      <p:bldP spid="56" grpId="0"/>
      <p:bldP spid="56" grpId="1"/>
      <p:bldP spid="58" grpId="0"/>
      <p:bldP spid="58" grpId="1"/>
      <p:bldP spid="74" grpId="0"/>
      <p:bldP spid="74" grpId="1"/>
      <p:bldP spid="75" grpId="0"/>
      <p:bldP spid="75" grpId="1"/>
      <p:bldP spid="78" grpId="0"/>
      <p:bldP spid="78" grpId="1"/>
      <p:bldP spid="79" grpId="0"/>
      <p:bldP spid="79" grpId="1"/>
      <p:bldP spid="92" grpId="0"/>
      <p:bldP spid="92" grpId="1"/>
      <p:bldP spid="93" grpId="0"/>
      <p:bldP spid="93" grpId="1"/>
      <p:bldP spid="89" grpId="0"/>
      <p:bldP spid="89" grpId="1"/>
      <p:bldP spid="90" grpId="0"/>
      <p:bldP spid="90" grpId="1"/>
      <p:bldP spid="86" grpId="0"/>
      <p:bldP spid="86" grpId="1"/>
      <p:bldP spid="87" grpId="0"/>
      <p:bldP spid="8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蓝色的天空&#10;&#10;中度可信度描述已自动生成"/>
          <p:cNvPicPr>
            <a:picLocks noChangeAspect="1"/>
          </p:cNvPicPr>
          <p:nvPr/>
        </p:nvPicPr>
        <p:blipFill>
          <a:blip r:embed="rId1" cstate="screen">
            <a:duotone>
              <a:schemeClr val="accent3">
                <a:shade val="45000"/>
                <a:satMod val="135000"/>
              </a:schemeClr>
              <a:prstClr val="white"/>
            </a:duotone>
            <a:extLst>
              <a:ext uri="{BEBA8EAE-BF5A-486C-A8C5-ECC9F3942E4B}">
                <a14:imgProps xmlns:a14="http://schemas.microsoft.com/office/drawing/2010/main">
                  <a14:imgLayer r:embed="rId2">
                    <a14:imgEffect>
                      <a14:brightnessContrast bright="17000" contrast="41000"/>
                    </a14:imgEffect>
                  </a14:imgLayer>
                </a14:imgProps>
              </a:ext>
            </a:extLst>
          </a:blip>
          <a:srcRect t="3125" b="3125"/>
          <a:stretch>
            <a:fillRect/>
          </a:stretch>
        </p:blipFill>
        <p:spPr>
          <a:xfrm>
            <a:off x="9" y="0"/>
            <a:ext cx="12191982" cy="6858000"/>
          </a:xfrm>
          <a:prstGeom prst="rect">
            <a:avLst/>
          </a:prstGeom>
        </p:spPr>
      </p:pic>
      <p:sp>
        <p:nvSpPr>
          <p:cNvPr id="2" name="矩形 1"/>
          <p:cNvSpPr/>
          <p:nvPr/>
        </p:nvSpPr>
        <p:spPr>
          <a:xfrm>
            <a:off x="0" y="0"/>
            <a:ext cx="12192000" cy="6858000"/>
          </a:xfrm>
          <a:prstGeom prst="rect">
            <a:avLst/>
          </a:prstGeom>
          <a:gradFill flip="none" rotWithShape="1">
            <a:gsLst>
              <a:gs pos="28800">
                <a:srgbClr val="F9F9FA"/>
              </a:gs>
              <a:gs pos="0">
                <a:schemeClr val="bg1">
                  <a:alpha val="95000"/>
                </a:schemeClr>
              </a:gs>
              <a:gs pos="100000">
                <a:schemeClr val="accent4">
                  <a:alpha val="7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5400000" flipH="1">
            <a:off x="614553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跟进策略</a:t>
            </a:r>
            <a:endParaRPr lang="zh-CN" altLang="en-US" sz="4000" dirty="0">
              <a:solidFill>
                <a:schemeClr val="tx2"/>
              </a:solidFill>
              <a:latin typeface="+mj-ea"/>
              <a:ea typeface="+mj-ea"/>
            </a:endParaRPr>
          </a:p>
        </p:txBody>
      </p:sp>
      <p:sp>
        <p:nvSpPr>
          <p:cNvPr id="7" name="椭圆 6"/>
          <p:cNvSpPr/>
          <p:nvPr/>
        </p:nvSpPr>
        <p:spPr>
          <a:xfrm>
            <a:off x="495075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p:cNvSpPr/>
          <p:nvPr/>
        </p:nvSpPr>
        <p:spPr>
          <a:xfrm>
            <a:off x="2950028" y="1879600"/>
            <a:ext cx="6291944" cy="4978400"/>
          </a:xfrm>
          <a:custGeom>
            <a:avLst/>
            <a:gdLst>
              <a:gd name="connsiteX0" fmla="*/ 3145972 w 6291944"/>
              <a:gd name="connsiteY0" fmla="*/ 0 h 4978400"/>
              <a:gd name="connsiteX1" fmla="*/ 6291944 w 6291944"/>
              <a:gd name="connsiteY1" fmla="*/ 3145972 h 4978400"/>
              <a:gd name="connsiteX2" fmla="*/ 5754661 w 6291944"/>
              <a:gd name="connsiteY2" fmla="*/ 4904915 h 4978400"/>
              <a:gd name="connsiteX3" fmla="*/ 5699710 w 6291944"/>
              <a:gd name="connsiteY3" fmla="*/ 4978400 h 4978400"/>
              <a:gd name="connsiteX4" fmla="*/ 4286161 w 6291944"/>
              <a:gd name="connsiteY4" fmla="*/ 4978400 h 4978400"/>
              <a:gd name="connsiteX5" fmla="*/ 4353803 w 6291944"/>
              <a:gd name="connsiteY5" fmla="*/ 4937307 h 4978400"/>
              <a:gd name="connsiteX6" fmla="*/ 5306248 w 6291944"/>
              <a:gd name="connsiteY6" fmla="*/ 3145972 h 4978400"/>
              <a:gd name="connsiteX7" fmla="*/ 3145972 w 6291944"/>
              <a:gd name="connsiteY7" fmla="*/ 985696 h 4978400"/>
              <a:gd name="connsiteX8" fmla="*/ 985696 w 6291944"/>
              <a:gd name="connsiteY8" fmla="*/ 3145972 h 4978400"/>
              <a:gd name="connsiteX9" fmla="*/ 1938142 w 6291944"/>
              <a:gd name="connsiteY9" fmla="*/ 4937307 h 4978400"/>
              <a:gd name="connsiteX10" fmla="*/ 2005783 w 6291944"/>
              <a:gd name="connsiteY10" fmla="*/ 4978400 h 4978400"/>
              <a:gd name="connsiteX11" fmla="*/ 592234 w 6291944"/>
              <a:gd name="connsiteY11" fmla="*/ 4978400 h 4978400"/>
              <a:gd name="connsiteX12" fmla="*/ 537283 w 6291944"/>
              <a:gd name="connsiteY12" fmla="*/ 4904915 h 4978400"/>
              <a:gd name="connsiteX13" fmla="*/ 0 w 6291944"/>
              <a:gd name="connsiteY13" fmla="*/ 3145972 h 4978400"/>
              <a:gd name="connsiteX14" fmla="*/ 3145972 w 6291944"/>
              <a:gd name="connsiteY14" fmla="*/ 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1944" h="4978400">
                <a:moveTo>
                  <a:pt x="3145972" y="0"/>
                </a:moveTo>
                <a:cubicBezTo>
                  <a:pt x="4883444" y="0"/>
                  <a:pt x="6291944" y="1408500"/>
                  <a:pt x="6291944" y="3145972"/>
                </a:cubicBezTo>
                <a:cubicBezTo>
                  <a:pt x="6291944" y="3797524"/>
                  <a:pt x="6093874" y="4402815"/>
                  <a:pt x="5754661" y="4904915"/>
                </a:cubicBezTo>
                <a:lnTo>
                  <a:pt x="5699710" y="4978400"/>
                </a:lnTo>
                <a:lnTo>
                  <a:pt x="4286161" y="4978400"/>
                </a:lnTo>
                <a:lnTo>
                  <a:pt x="4353803" y="4937307"/>
                </a:lnTo>
                <a:cubicBezTo>
                  <a:pt x="4928440" y="4549090"/>
                  <a:pt x="5306248" y="3891652"/>
                  <a:pt x="5306248" y="3145972"/>
                </a:cubicBezTo>
                <a:cubicBezTo>
                  <a:pt x="5306248" y="1952885"/>
                  <a:pt x="4339059" y="985696"/>
                  <a:pt x="3145972" y="985696"/>
                </a:cubicBezTo>
                <a:cubicBezTo>
                  <a:pt x="1952885" y="985696"/>
                  <a:pt x="985696" y="1952885"/>
                  <a:pt x="985696" y="3145972"/>
                </a:cubicBezTo>
                <a:cubicBezTo>
                  <a:pt x="985696" y="3891652"/>
                  <a:pt x="1363505" y="4549090"/>
                  <a:pt x="1938142" y="4937307"/>
                </a:cubicBezTo>
                <a:lnTo>
                  <a:pt x="2005783" y="4978400"/>
                </a:lnTo>
                <a:lnTo>
                  <a:pt x="592234" y="4978400"/>
                </a:lnTo>
                <a:lnTo>
                  <a:pt x="537283" y="4904915"/>
                </a:lnTo>
                <a:cubicBezTo>
                  <a:pt x="198071" y="4402815"/>
                  <a:pt x="0" y="3797524"/>
                  <a:pt x="0" y="3145972"/>
                </a:cubicBezTo>
                <a:cubicBezTo>
                  <a:pt x="0" y="1408500"/>
                  <a:pt x="1408500" y="0"/>
                  <a:pt x="3145972" y="0"/>
                </a:cubicBezTo>
                <a:close/>
              </a:path>
            </a:pathLst>
          </a:cu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8" name="任意多边形: 形状 47"/>
          <p:cNvSpPr/>
          <p:nvPr/>
        </p:nvSpPr>
        <p:spPr>
          <a:xfrm>
            <a:off x="128814" y="563336"/>
            <a:ext cx="11934372" cy="6294664"/>
          </a:xfrm>
          <a:custGeom>
            <a:avLst/>
            <a:gdLst>
              <a:gd name="connsiteX0" fmla="*/ 5967186 w 11934372"/>
              <a:gd name="connsiteY0" fmla="*/ 0 h 6294664"/>
              <a:gd name="connsiteX1" fmla="*/ 11934372 w 11934372"/>
              <a:gd name="connsiteY1" fmla="*/ 5967186 h 6294664"/>
              <a:gd name="connsiteX2" fmla="*/ 11926608 w 11934372"/>
              <a:gd name="connsiteY2" fmla="*/ 6274257 h 6294664"/>
              <a:gd name="connsiteX3" fmla="*/ 11925056 w 11934372"/>
              <a:gd name="connsiteY3" fmla="*/ 6294664 h 6294664"/>
              <a:gd name="connsiteX4" fmla="*/ 10615546 w 11934372"/>
              <a:gd name="connsiteY4" fmla="*/ 6294664 h 6294664"/>
              <a:gd name="connsiteX5" fmla="*/ 10622209 w 11934372"/>
              <a:gd name="connsiteY5" fmla="*/ 6207045 h 6294664"/>
              <a:gd name="connsiteX6" fmla="*/ 10628274 w 11934372"/>
              <a:gd name="connsiteY6" fmla="*/ 5967186 h 6294664"/>
              <a:gd name="connsiteX7" fmla="*/ 5967186 w 11934372"/>
              <a:gd name="connsiteY7" fmla="*/ 1306098 h 6294664"/>
              <a:gd name="connsiteX8" fmla="*/ 1306098 w 11934372"/>
              <a:gd name="connsiteY8" fmla="*/ 5967186 h 6294664"/>
              <a:gd name="connsiteX9" fmla="*/ 1312163 w 11934372"/>
              <a:gd name="connsiteY9" fmla="*/ 6207045 h 6294664"/>
              <a:gd name="connsiteX10" fmla="*/ 1318826 w 11934372"/>
              <a:gd name="connsiteY10" fmla="*/ 6294664 h 6294664"/>
              <a:gd name="connsiteX11" fmla="*/ 9316 w 11934372"/>
              <a:gd name="connsiteY11" fmla="*/ 6294664 h 6294664"/>
              <a:gd name="connsiteX12" fmla="*/ 7765 w 11934372"/>
              <a:gd name="connsiteY12" fmla="*/ 6274257 h 6294664"/>
              <a:gd name="connsiteX13" fmla="*/ 0 w 11934372"/>
              <a:gd name="connsiteY13" fmla="*/ 5967186 h 6294664"/>
              <a:gd name="connsiteX14" fmla="*/ 5967186 w 11934372"/>
              <a:gd name="connsiteY14" fmla="*/ 0 h 629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34372" h="6294664">
                <a:moveTo>
                  <a:pt x="5967186" y="0"/>
                </a:moveTo>
                <a:cubicBezTo>
                  <a:pt x="9262772" y="0"/>
                  <a:pt x="11934372" y="2671600"/>
                  <a:pt x="11934372" y="5967186"/>
                </a:cubicBezTo>
                <a:cubicBezTo>
                  <a:pt x="11934372" y="6070173"/>
                  <a:pt x="11931763" y="6172551"/>
                  <a:pt x="11926608" y="6274257"/>
                </a:cubicBezTo>
                <a:lnTo>
                  <a:pt x="11925056" y="6294664"/>
                </a:lnTo>
                <a:lnTo>
                  <a:pt x="10615546" y="6294664"/>
                </a:lnTo>
                <a:lnTo>
                  <a:pt x="10622209" y="6207045"/>
                </a:lnTo>
                <a:cubicBezTo>
                  <a:pt x="10626236" y="6127601"/>
                  <a:pt x="10628274" y="6047632"/>
                  <a:pt x="10628274" y="5967186"/>
                </a:cubicBezTo>
                <a:cubicBezTo>
                  <a:pt x="10628274" y="3392938"/>
                  <a:pt x="8541434" y="1306098"/>
                  <a:pt x="5967186" y="1306098"/>
                </a:cubicBezTo>
                <a:cubicBezTo>
                  <a:pt x="3392938" y="1306098"/>
                  <a:pt x="1306098" y="3392938"/>
                  <a:pt x="1306098" y="5967186"/>
                </a:cubicBezTo>
                <a:cubicBezTo>
                  <a:pt x="1306098" y="6047632"/>
                  <a:pt x="1308136" y="6127601"/>
                  <a:pt x="1312163" y="6207045"/>
                </a:cubicBezTo>
                <a:lnTo>
                  <a:pt x="1318826" y="6294664"/>
                </a:lnTo>
                <a:lnTo>
                  <a:pt x="9316" y="6294664"/>
                </a:lnTo>
                <a:lnTo>
                  <a:pt x="7765" y="6274257"/>
                </a:lnTo>
                <a:cubicBezTo>
                  <a:pt x="2609" y="6172551"/>
                  <a:pt x="0" y="6070173"/>
                  <a:pt x="0" y="5967186"/>
                </a:cubicBezTo>
                <a:cubicBezTo>
                  <a:pt x="0" y="2671600"/>
                  <a:pt x="2671600" y="0"/>
                  <a:pt x="5967186" y="0"/>
                </a:cubicBezTo>
                <a:close/>
              </a:path>
            </a:pathLst>
          </a:cu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矩形: 单圆角 13"/>
          <p:cNvSpPr/>
          <p:nvPr/>
        </p:nvSpPr>
        <p:spPr>
          <a:xfrm>
            <a:off x="-1" y="2534194"/>
            <a:ext cx="7852229" cy="1697446"/>
          </a:xfrm>
          <a:prstGeom prst="round1Rect">
            <a:avLst>
              <a:gd name="adj" fmla="val 35186"/>
            </a:avLst>
          </a:prstGeom>
          <a:solidFill>
            <a:schemeClr val="bg1">
              <a:alpha val="91000"/>
            </a:schemeClr>
          </a:solidFill>
          <a:ln>
            <a:solidFill>
              <a:schemeClr val="bg1"/>
            </a:solidFill>
          </a:ln>
          <a:effectLst>
            <a:outerShdw blurRad="254000" dist="203200" dir="5400000" algn="t" rotWithShape="0">
              <a:schemeClr val="accent3">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19200" y="1964509"/>
            <a:ext cx="5435600" cy="827314"/>
            <a:chOff x="1219200" y="1964509"/>
            <a:chExt cx="5435600" cy="827314"/>
          </a:xfrm>
        </p:grpSpPr>
        <p:sp>
          <p:nvSpPr>
            <p:cNvPr id="11" name="矩形: 单圆角 10"/>
            <p:cNvSpPr/>
            <p:nvPr/>
          </p:nvSpPr>
          <p:spPr>
            <a:xfrm flipV="1">
              <a:off x="1219200" y="1964509"/>
              <a:ext cx="5435600" cy="827314"/>
            </a:xfrm>
            <a:prstGeom prst="round1Rect">
              <a:avLst>
                <a:gd name="adj" fmla="val 50000"/>
              </a:avLst>
            </a:prstGeom>
            <a:gradFill flip="none" rotWithShape="1">
              <a:gsLst>
                <a:gs pos="7000">
                  <a:schemeClr val="accent2"/>
                </a:gs>
                <a:gs pos="100000">
                  <a:schemeClr val="accent1"/>
                </a:gs>
              </a:gsLst>
              <a:lin ang="2700000" scaled="1"/>
              <a:tileRect/>
            </a:gradFill>
            <a:ln w="25400">
              <a:gradFill flip="none" rotWithShape="1">
                <a:gsLst>
                  <a:gs pos="0">
                    <a:schemeClr val="bg1"/>
                  </a:gs>
                  <a:gs pos="100000">
                    <a:schemeClr val="bg1">
                      <a:alpha val="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357744" y="2101796"/>
              <a:ext cx="5297056" cy="584775"/>
            </a:xfrm>
            <a:prstGeom prst="rect">
              <a:avLst/>
            </a:prstGeom>
            <a:noFill/>
          </p:spPr>
          <p:txBody>
            <a:bodyPr wrap="square">
              <a:spAutoFit/>
            </a:bodyPr>
            <a:lstStyle/>
            <a:p>
              <a:r>
                <a:rPr lang="zh-CN" altLang="en-US" sz="3200" dirty="0">
                  <a:solidFill>
                    <a:schemeClr val="bg1"/>
                  </a:solidFill>
                  <a:latin typeface="+mj-ea"/>
                  <a:ea typeface="+mj-ea"/>
                </a:rPr>
                <a:t>数据和行为指标、预期效果</a:t>
              </a:r>
              <a:endParaRPr lang="zh-CN" altLang="en-US" sz="3200" dirty="0">
                <a:solidFill>
                  <a:schemeClr val="bg1"/>
                </a:solidFill>
                <a:latin typeface="+mj-ea"/>
                <a:ea typeface="+mj-ea"/>
              </a:endParaRPr>
            </a:p>
          </p:txBody>
        </p:sp>
      </p:grpSp>
      <p:grpSp>
        <p:nvGrpSpPr>
          <p:cNvPr id="17" name="组合 16"/>
          <p:cNvGrpSpPr/>
          <p:nvPr/>
        </p:nvGrpSpPr>
        <p:grpSpPr>
          <a:xfrm>
            <a:off x="1326968" y="3006152"/>
            <a:ext cx="6767550" cy="408638"/>
            <a:chOff x="1326968" y="3651312"/>
            <a:chExt cx="6767550" cy="408638"/>
          </a:xfrm>
        </p:grpSpPr>
        <p:sp>
          <p:nvSpPr>
            <p:cNvPr id="13" name="文本框 12"/>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持续关注数据、进行监控，持续关注数据、进行监控</a:t>
              </a:r>
              <a:endParaRPr lang="zh-CN" altLang="en-US" dirty="0">
                <a:solidFill>
                  <a:schemeClr val="tx2"/>
                </a:solidFill>
              </a:endParaRPr>
            </a:p>
          </p:txBody>
        </p:sp>
        <p:sp>
          <p:nvSpPr>
            <p:cNvPr id="15" name="矩形: 圆角 14"/>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01</a:t>
              </a:r>
              <a:endParaRPr lang="zh-CN" altLang="en-US" sz="1400" dirty="0">
                <a:solidFill>
                  <a:schemeClr val="bg1"/>
                </a:solidFill>
              </a:endParaRPr>
            </a:p>
          </p:txBody>
        </p:sp>
      </p:grpSp>
      <p:grpSp>
        <p:nvGrpSpPr>
          <p:cNvPr id="18" name="组合 17"/>
          <p:cNvGrpSpPr/>
          <p:nvPr/>
        </p:nvGrpSpPr>
        <p:grpSpPr>
          <a:xfrm>
            <a:off x="1311728" y="3501452"/>
            <a:ext cx="6767550" cy="408638"/>
            <a:chOff x="1326968" y="3651312"/>
            <a:chExt cx="6767550" cy="408638"/>
          </a:xfrm>
        </p:grpSpPr>
        <p:sp>
          <p:nvSpPr>
            <p:cNvPr id="19" name="文本框 18"/>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围绕活动目标制定指标，围绕活动目标制定指标</a:t>
              </a:r>
              <a:endParaRPr lang="zh-CN" altLang="en-US" dirty="0">
                <a:solidFill>
                  <a:schemeClr val="tx2"/>
                </a:solidFill>
              </a:endParaRPr>
            </a:p>
          </p:txBody>
        </p:sp>
        <p:sp>
          <p:nvSpPr>
            <p:cNvPr id="20" name="矩形: 圆角 19"/>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02</a:t>
              </a:r>
              <a:endParaRPr lang="zh-CN" altLang="en-US" sz="1400" dirty="0">
                <a:solidFill>
                  <a:schemeClr val="bg1"/>
                </a:solidFill>
              </a:endParaRPr>
            </a:p>
          </p:txBody>
        </p:sp>
      </p:grpSp>
      <p:sp>
        <p:nvSpPr>
          <p:cNvPr id="24" name="矩形: 单圆角 23"/>
          <p:cNvSpPr/>
          <p:nvPr/>
        </p:nvSpPr>
        <p:spPr>
          <a:xfrm flipH="1">
            <a:off x="4660899" y="4489994"/>
            <a:ext cx="7531100" cy="1697446"/>
          </a:xfrm>
          <a:prstGeom prst="round1Rect">
            <a:avLst>
              <a:gd name="adj" fmla="val 35186"/>
            </a:avLst>
          </a:prstGeom>
          <a:solidFill>
            <a:schemeClr val="bg1">
              <a:alpha val="91000"/>
            </a:schemeClr>
          </a:solidFill>
          <a:ln>
            <a:solidFill>
              <a:schemeClr val="bg1"/>
            </a:solidFill>
          </a:ln>
          <a:effectLst>
            <a:outerShdw blurRad="254000" dist="203200" dir="5400000" algn="t" rotWithShape="0">
              <a:schemeClr val="accent3">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761018" y="3920309"/>
            <a:ext cx="4821381" cy="827314"/>
            <a:chOff x="6761018" y="3920309"/>
            <a:chExt cx="4821381" cy="827314"/>
          </a:xfrm>
        </p:grpSpPr>
        <p:sp>
          <p:nvSpPr>
            <p:cNvPr id="25" name="矩形: 单圆角 24"/>
            <p:cNvSpPr/>
            <p:nvPr/>
          </p:nvSpPr>
          <p:spPr>
            <a:xfrm flipH="1" flipV="1">
              <a:off x="6761018" y="3920309"/>
              <a:ext cx="4821381" cy="827314"/>
            </a:xfrm>
            <a:prstGeom prst="round1Rect">
              <a:avLst>
                <a:gd name="adj" fmla="val 50000"/>
              </a:avLst>
            </a:prstGeom>
            <a:gradFill flip="none" rotWithShape="1">
              <a:gsLst>
                <a:gs pos="7000">
                  <a:schemeClr val="accent2"/>
                </a:gs>
                <a:gs pos="100000">
                  <a:schemeClr val="accent1"/>
                </a:gs>
              </a:gsLst>
              <a:lin ang="2700000" scaled="1"/>
              <a:tileRect/>
            </a:gradFill>
            <a:ln w="25400">
              <a:gradFill flip="none" rotWithShape="1">
                <a:gsLst>
                  <a:gs pos="0">
                    <a:schemeClr val="bg1"/>
                  </a:gs>
                  <a:gs pos="100000">
                    <a:schemeClr val="bg1">
                      <a:alpha val="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flipH="1">
              <a:off x="6996544" y="4057596"/>
              <a:ext cx="4369956" cy="584775"/>
            </a:xfrm>
            <a:prstGeom prst="rect">
              <a:avLst/>
            </a:prstGeom>
            <a:noFill/>
          </p:spPr>
          <p:txBody>
            <a:bodyPr wrap="square">
              <a:spAutoFit/>
            </a:bodyPr>
            <a:lstStyle/>
            <a:p>
              <a:r>
                <a:rPr lang="zh-CN" altLang="en-US" sz="3200" dirty="0">
                  <a:solidFill>
                    <a:schemeClr val="bg1"/>
                  </a:solidFill>
                  <a:latin typeface="+mj-ea"/>
                  <a:ea typeface="+mj-ea"/>
                </a:rPr>
                <a:t>后续效果的反馈和跟进</a:t>
              </a:r>
              <a:endParaRPr lang="zh-CN" altLang="en-US" sz="3200" dirty="0">
                <a:solidFill>
                  <a:schemeClr val="bg1"/>
                </a:solidFill>
                <a:latin typeface="+mj-ea"/>
                <a:ea typeface="+mj-ea"/>
              </a:endParaRPr>
            </a:p>
          </p:txBody>
        </p:sp>
      </p:grpSp>
      <p:grpSp>
        <p:nvGrpSpPr>
          <p:cNvPr id="27" name="组合 26"/>
          <p:cNvGrpSpPr/>
          <p:nvPr/>
        </p:nvGrpSpPr>
        <p:grpSpPr>
          <a:xfrm>
            <a:off x="5424450" y="5000052"/>
            <a:ext cx="6767550" cy="408638"/>
            <a:chOff x="1326968" y="3651312"/>
            <a:chExt cx="6767550" cy="408638"/>
          </a:xfrm>
        </p:grpSpPr>
        <p:sp>
          <p:nvSpPr>
            <p:cNvPr id="32" name="文本框 31"/>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持续复盘工作，吸取经验，制定相应的策略</a:t>
              </a:r>
              <a:endParaRPr lang="zh-CN" altLang="en-US" dirty="0">
                <a:solidFill>
                  <a:schemeClr val="tx2"/>
                </a:solidFill>
              </a:endParaRPr>
            </a:p>
          </p:txBody>
        </p:sp>
        <p:sp>
          <p:nvSpPr>
            <p:cNvPr id="33" name="矩形: 圆角 32"/>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01</a:t>
              </a:r>
              <a:endParaRPr lang="zh-CN" altLang="en-US" sz="1400" dirty="0">
                <a:solidFill>
                  <a:schemeClr val="bg1"/>
                </a:solidFill>
              </a:endParaRPr>
            </a:p>
          </p:txBody>
        </p:sp>
      </p:grpSp>
      <p:grpSp>
        <p:nvGrpSpPr>
          <p:cNvPr id="28" name="组合 27"/>
          <p:cNvGrpSpPr/>
          <p:nvPr/>
        </p:nvGrpSpPr>
        <p:grpSpPr>
          <a:xfrm>
            <a:off x="5409210" y="5495352"/>
            <a:ext cx="6767550" cy="408638"/>
            <a:chOff x="1326968" y="3651312"/>
            <a:chExt cx="6767550" cy="408638"/>
          </a:xfrm>
        </p:grpSpPr>
        <p:sp>
          <p:nvSpPr>
            <p:cNvPr id="29" name="文本框 28"/>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工作后续跟进策略，总结</a:t>
              </a:r>
              <a:endParaRPr lang="zh-CN" altLang="en-US" dirty="0">
                <a:solidFill>
                  <a:schemeClr val="tx2"/>
                </a:solidFill>
              </a:endParaRPr>
            </a:p>
          </p:txBody>
        </p:sp>
        <p:sp>
          <p:nvSpPr>
            <p:cNvPr id="30" name="矩形: 圆角 29"/>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02</a:t>
              </a:r>
              <a:endParaRPr lang="zh-CN" altLang="en-US" sz="1400" dirty="0">
                <a:solidFill>
                  <a:schemeClr val="bg1"/>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nodeType="withEffect">
                                  <p:stCondLst>
                                    <p:cond delay="0"/>
                                  </p:stCondLst>
                                  <p:childTnLst>
                                    <p:animMotion origin="layout" path="M 3.33333E-6 7.40741E-7 L -0.15104 7.40741E-7 " pathEditMode="relative" rAng="0" ptsTypes="AA">
                                      <p:cBhvr>
                                        <p:cTn id="9" dur="1000" spd="-100000" fill="hold"/>
                                        <p:tgtEl>
                                          <p:spTgt spid="3"/>
                                        </p:tgtEl>
                                        <p:attrNameLst>
                                          <p:attrName>ppt_x</p:attrName>
                                          <p:attrName>ppt_y</p:attrName>
                                        </p:attrNameLst>
                                      </p:cBhvr>
                                      <p:rCtr x="-7552" y="0"/>
                                    </p:animMotion>
                                  </p:childTnLst>
                                </p:cTn>
                              </p:par>
                              <p:par>
                                <p:cTn id="10" presetID="10"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35" presetClass="path" presetSubtype="0" decel="100000" fill="hold" grpId="1" nodeType="withEffect">
                                  <p:stCondLst>
                                    <p:cond delay="250"/>
                                  </p:stCondLst>
                                  <p:childTnLst>
                                    <p:animMotion origin="layout" path="M 3.33333E-6 7.40741E-7 L -0.15104 7.40741E-7 " pathEditMode="relative" rAng="0" ptsTypes="AA">
                                      <p:cBhvr>
                                        <p:cTn id="14" dur="1000" spd="-100000" fill="hold"/>
                                        <p:tgtEl>
                                          <p:spTgt spid="14"/>
                                        </p:tgtEl>
                                        <p:attrNameLst>
                                          <p:attrName>ppt_x</p:attrName>
                                          <p:attrName>ppt_y</p:attrName>
                                        </p:attrNameLst>
                                      </p:cBhvr>
                                      <p:rCtr x="-7552" y="0"/>
                                    </p:animMotion>
                                  </p:childTnLst>
                                </p:cTn>
                              </p:par>
                              <p:par>
                                <p:cTn id="15" presetID="10" presetClass="entr" presetSubtype="0"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35" presetClass="path" presetSubtype="0" decel="100000" fill="hold" nodeType="withEffect">
                                  <p:stCondLst>
                                    <p:cond delay="500"/>
                                  </p:stCondLst>
                                  <p:childTnLst>
                                    <p:animMotion origin="layout" path="M 3.33333E-6 7.40741E-7 L -0.15104 7.40741E-7 " pathEditMode="relative" rAng="0" ptsTypes="AA">
                                      <p:cBhvr>
                                        <p:cTn id="19" dur="1000" spd="-100000" fill="hold"/>
                                        <p:tgtEl>
                                          <p:spTgt spid="17"/>
                                        </p:tgtEl>
                                        <p:attrNameLst>
                                          <p:attrName>ppt_x</p:attrName>
                                          <p:attrName>ppt_y</p:attrName>
                                        </p:attrNameLst>
                                      </p:cBhvr>
                                      <p:rCtr x="-7552" y="0"/>
                                    </p:animMotion>
                                  </p:childTnLst>
                                </p:cTn>
                              </p:par>
                              <p:par>
                                <p:cTn id="20" presetID="10" presetClass="entr" presetSubtype="0"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35" presetClass="path" presetSubtype="0" decel="100000" fill="hold" nodeType="withEffect">
                                  <p:stCondLst>
                                    <p:cond delay="750"/>
                                  </p:stCondLst>
                                  <p:childTnLst>
                                    <p:animMotion origin="layout" path="M 3.33333E-6 7.40741E-7 L -0.15104 7.40741E-7 " pathEditMode="relative" rAng="0" ptsTypes="AA">
                                      <p:cBhvr>
                                        <p:cTn id="24" dur="1000" spd="-100000" fill="hold"/>
                                        <p:tgtEl>
                                          <p:spTgt spid="18"/>
                                        </p:tgtEl>
                                        <p:attrNameLst>
                                          <p:attrName>ppt_x</p:attrName>
                                          <p:attrName>ppt_y</p:attrName>
                                        </p:attrNameLst>
                                      </p:cBhvr>
                                      <p:rCtr x="-7552" y="0"/>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63" presetClass="path" presetSubtype="0" decel="100000" fill="hold" nodeType="withEffect">
                                  <p:stCondLst>
                                    <p:cond delay="0"/>
                                  </p:stCondLst>
                                  <p:childTnLst>
                                    <p:animMotion origin="layout" path="M -3.54167E-6 -4.44444E-6 L 0.18998 -4.44444E-6 " pathEditMode="relative" rAng="0" ptsTypes="AA">
                                      <p:cBhvr>
                                        <p:cTn id="31" dur="1000" spd="-100000" fill="hold"/>
                                        <p:tgtEl>
                                          <p:spTgt spid="4"/>
                                        </p:tgtEl>
                                        <p:attrNameLst>
                                          <p:attrName>ppt_x</p:attrName>
                                          <p:attrName>ppt_y</p:attrName>
                                        </p:attrNameLst>
                                      </p:cBhvr>
                                      <p:rCtr x="9492" y="0"/>
                                    </p:animMotion>
                                  </p:childTnLst>
                                </p:cTn>
                              </p:par>
                              <p:par>
                                <p:cTn id="32" presetID="10" presetClass="entr" presetSubtype="0" fill="hold" grpId="0" nodeType="withEffect">
                                  <p:stCondLst>
                                    <p:cond delay="2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63" presetClass="path" presetSubtype="0" decel="100000" fill="hold" grpId="1" nodeType="withEffect">
                                  <p:stCondLst>
                                    <p:cond delay="250"/>
                                  </p:stCondLst>
                                  <p:childTnLst>
                                    <p:animMotion origin="layout" path="M -3.54167E-6 -4.44444E-6 L 0.18998 -4.44444E-6 " pathEditMode="relative" rAng="0" ptsTypes="AA">
                                      <p:cBhvr>
                                        <p:cTn id="36" dur="1000" spd="-100000" fill="hold"/>
                                        <p:tgtEl>
                                          <p:spTgt spid="24"/>
                                        </p:tgtEl>
                                        <p:attrNameLst>
                                          <p:attrName>ppt_x</p:attrName>
                                          <p:attrName>ppt_y</p:attrName>
                                        </p:attrNameLst>
                                      </p:cBhvr>
                                      <p:rCtr x="9492" y="0"/>
                                    </p:animMotion>
                                  </p:childTnLst>
                                </p:cTn>
                              </p:par>
                              <p:par>
                                <p:cTn id="37" presetID="10" presetClass="entr" presetSubtype="0" fill="hold" nodeType="withEffect">
                                  <p:stCondLst>
                                    <p:cond delay="50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63" presetClass="path" presetSubtype="0" decel="100000" fill="hold" nodeType="withEffect">
                                  <p:stCondLst>
                                    <p:cond delay="500"/>
                                  </p:stCondLst>
                                  <p:childTnLst>
                                    <p:animMotion origin="layout" path="M -3.54167E-6 -4.44444E-6 L 0.18998 -4.44444E-6 " pathEditMode="relative" rAng="0" ptsTypes="AA">
                                      <p:cBhvr>
                                        <p:cTn id="41" dur="1000" spd="-100000" fill="hold"/>
                                        <p:tgtEl>
                                          <p:spTgt spid="27"/>
                                        </p:tgtEl>
                                        <p:attrNameLst>
                                          <p:attrName>ppt_x</p:attrName>
                                          <p:attrName>ppt_y</p:attrName>
                                        </p:attrNameLst>
                                      </p:cBhvr>
                                      <p:rCtr x="9492" y="0"/>
                                    </p:animMotion>
                                  </p:childTnLst>
                                </p:cTn>
                              </p:par>
                              <p:par>
                                <p:cTn id="42" presetID="10" presetClass="entr" presetSubtype="0" fill="hold" nodeType="withEffect">
                                  <p:stCondLst>
                                    <p:cond delay="75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63" presetClass="path" presetSubtype="0" decel="100000" fill="hold" nodeType="withEffect">
                                  <p:stCondLst>
                                    <p:cond delay="750"/>
                                  </p:stCondLst>
                                  <p:childTnLst>
                                    <p:animMotion origin="layout" path="M -3.54167E-6 -4.44444E-6 L 0.18998 -4.44444E-6 " pathEditMode="relative" rAng="0" ptsTypes="AA">
                                      <p:cBhvr>
                                        <p:cTn id="46" dur="1000" spd="-100000" fill="hold"/>
                                        <p:tgtEl>
                                          <p:spTgt spid="28"/>
                                        </p:tgtEl>
                                        <p:attrNameLst>
                                          <p:attrName>ppt_x</p:attrName>
                                          <p:attrName>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4" grpId="0" animBg="1"/>
      <p:bldP spid="2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Rounded Rectangle 39+"/>
          <p:cNvSpPr/>
          <p:nvPr/>
        </p:nvSpPr>
        <p:spPr>
          <a:xfrm>
            <a:off x="406401" y="2068286"/>
            <a:ext cx="11248571" cy="2540000"/>
          </a:xfrm>
          <a:prstGeom prst="roundRect">
            <a:avLst>
              <a:gd name="adj" fmla="val 12096"/>
            </a:avLst>
          </a:prstGeom>
          <a:blipFill dpi="0" rotWithShape="1">
            <a:blip r:embed="rId1"/>
            <a:srcRect/>
            <a:tile tx="0" ty="-50800" sx="100000" sy="100000" flip="none" algn="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406401" y="2068286"/>
            <a:ext cx="11248571" cy="2540000"/>
          </a:xfrm>
          <a:prstGeom prst="roundRect">
            <a:avLst>
              <a:gd name="adj" fmla="val 12096"/>
            </a:avLst>
          </a:prstGeom>
          <a:gradFill flip="none" rotWithShape="1">
            <a:gsLst>
              <a:gs pos="52000">
                <a:srgbClr val="728AED">
                  <a:alpha val="85000"/>
                </a:srgbClr>
              </a:gs>
              <a:gs pos="0">
                <a:schemeClr val="accent1"/>
              </a:gs>
              <a:gs pos="100000">
                <a:schemeClr val="accent2">
                  <a:lumMod val="40000"/>
                  <a:lumOff val="60000"/>
                  <a:alpha val="0"/>
                </a:schemeClr>
              </a:gs>
            </a:gsLst>
            <a:lin ang="0" scaled="1"/>
            <a:tileRect/>
          </a:gradFill>
          <a:ln>
            <a:noFill/>
          </a:ln>
          <a:effectLst>
            <a:outerShdw blurRad="241300" dist="25400" dir="1260000" algn="ctr"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产品优化方向</a:t>
            </a:r>
            <a:endParaRPr lang="zh-CN" altLang="en-US" sz="4000" dirty="0">
              <a:solidFill>
                <a:schemeClr val="tx2"/>
              </a:solidFill>
              <a:latin typeface="+mj-ea"/>
              <a:ea typeface="+mj-ea"/>
            </a:endParaRPr>
          </a:p>
        </p:txBody>
      </p:sp>
      <p:sp>
        <p:nvSpPr>
          <p:cNvPr id="7" name="椭圆 6"/>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746171" y="2587625"/>
            <a:ext cx="2583543" cy="3643086"/>
            <a:chOff x="4746171" y="2587625"/>
            <a:chExt cx="2583543" cy="3643086"/>
          </a:xfrm>
        </p:grpSpPr>
        <p:sp>
          <p:nvSpPr>
            <p:cNvPr id="25" name="矩形: 圆角 24"/>
            <p:cNvSpPr/>
            <p:nvPr/>
          </p:nvSpPr>
          <p:spPr>
            <a:xfrm>
              <a:off x="4746171"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5348514"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7" name="组合 26"/>
            <p:cNvGrpSpPr/>
            <p:nvPr/>
          </p:nvGrpSpPr>
          <p:grpSpPr>
            <a:xfrm>
              <a:off x="6371729" y="3097740"/>
              <a:ext cx="319357" cy="318997"/>
              <a:chOff x="2714129" y="2979358"/>
              <a:chExt cx="319357" cy="318997"/>
            </a:xfrm>
          </p:grpSpPr>
          <p:sp>
            <p:nvSpPr>
              <p:cNvPr id="30" name="椭圆 29"/>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heck-mark_2431"/>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文本框 27"/>
            <p:cNvSpPr txBox="1"/>
            <p:nvPr/>
          </p:nvSpPr>
          <p:spPr>
            <a:xfrm>
              <a:off x="5014005"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加强亲和力</a:t>
              </a:r>
              <a:endParaRPr lang="zh-CN" altLang="en-US" dirty="0">
                <a:solidFill>
                  <a:schemeClr val="accent1"/>
                </a:solidFill>
                <a:latin typeface="+mj-ea"/>
                <a:ea typeface="+mj-ea"/>
              </a:endParaRPr>
            </a:p>
          </p:txBody>
        </p:sp>
        <p:sp>
          <p:nvSpPr>
            <p:cNvPr id="29" name="文本框 28"/>
            <p:cNvSpPr txBox="1"/>
            <p:nvPr/>
          </p:nvSpPr>
          <p:spPr>
            <a:xfrm>
              <a:off x="5027838" y="5114929"/>
              <a:ext cx="2172609" cy="757130"/>
            </a:xfrm>
            <a:prstGeom prst="rect">
              <a:avLst/>
            </a:prstGeom>
            <a:noFill/>
          </p:spPr>
          <p:txBody>
            <a:bodyPr wrap="square">
              <a:spAutoFit/>
            </a:bodyPr>
            <a:lstStyle/>
            <a:p>
              <a:pPr algn="ctr" fontAlgn="ctr">
                <a:lnSpc>
                  <a:spcPct val="120000"/>
                </a:lnSpc>
              </a:pPr>
              <a:r>
                <a:rPr lang="zh-CN" altLang="en-US" sz="1200" dirty="0">
                  <a:solidFill>
                    <a:schemeClr val="tx2"/>
                  </a:solidFill>
                </a:rPr>
                <a:t>多与同事、伙伴交流沟通，加强自身亲和力。在日后的工作生活中多加强交流和协同工作</a:t>
              </a:r>
              <a:endParaRPr lang="zh-CN" altLang="en-US" sz="1200" dirty="0">
                <a:solidFill>
                  <a:schemeClr val="tx2"/>
                </a:solidFill>
              </a:endParaRPr>
            </a:p>
          </p:txBody>
        </p:sp>
        <p:sp>
          <p:nvSpPr>
            <p:cNvPr id="45" name="journalist-with-placeholder_21567"/>
            <p:cNvSpPr/>
            <p:nvPr/>
          </p:nvSpPr>
          <p:spPr>
            <a:xfrm>
              <a:off x="5627095" y="3223580"/>
              <a:ext cx="749429" cy="918307"/>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chat_319360"/>
            <p:cNvSpPr/>
            <p:nvPr/>
          </p:nvSpPr>
          <p:spPr>
            <a:xfrm>
              <a:off x="6202680" y="3623961"/>
              <a:ext cx="466455" cy="40745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47" h="530793">
                  <a:moveTo>
                    <a:pt x="151948" y="328544"/>
                  </a:moveTo>
                  <a:cubicBezTo>
                    <a:pt x="137974" y="328544"/>
                    <a:pt x="126582" y="339918"/>
                    <a:pt x="126582" y="353869"/>
                  </a:cubicBezTo>
                  <a:cubicBezTo>
                    <a:pt x="126582" y="367820"/>
                    <a:pt x="137974" y="379106"/>
                    <a:pt x="151948" y="379106"/>
                  </a:cubicBezTo>
                  <a:lnTo>
                    <a:pt x="303791" y="379106"/>
                  </a:lnTo>
                  <a:cubicBezTo>
                    <a:pt x="317765" y="379106"/>
                    <a:pt x="329158" y="367820"/>
                    <a:pt x="329158" y="353869"/>
                  </a:cubicBezTo>
                  <a:cubicBezTo>
                    <a:pt x="329158" y="339918"/>
                    <a:pt x="317765" y="328544"/>
                    <a:pt x="303791" y="328544"/>
                  </a:cubicBezTo>
                  <a:close/>
                  <a:moveTo>
                    <a:pt x="151948" y="227508"/>
                  </a:moveTo>
                  <a:cubicBezTo>
                    <a:pt x="137974" y="227508"/>
                    <a:pt x="126582" y="238793"/>
                    <a:pt x="126582" y="252744"/>
                  </a:cubicBezTo>
                  <a:cubicBezTo>
                    <a:pt x="126582" y="266696"/>
                    <a:pt x="137974" y="278070"/>
                    <a:pt x="151948" y="278070"/>
                  </a:cubicBezTo>
                  <a:lnTo>
                    <a:pt x="253147" y="278070"/>
                  </a:lnTo>
                  <a:cubicBezTo>
                    <a:pt x="267121" y="278070"/>
                    <a:pt x="278514" y="266696"/>
                    <a:pt x="278514" y="252744"/>
                  </a:cubicBezTo>
                  <a:cubicBezTo>
                    <a:pt x="278514" y="238793"/>
                    <a:pt x="267121" y="227508"/>
                    <a:pt x="253147" y="227508"/>
                  </a:cubicBezTo>
                  <a:close/>
                  <a:moveTo>
                    <a:pt x="227870" y="126383"/>
                  </a:moveTo>
                  <a:cubicBezTo>
                    <a:pt x="359864" y="126383"/>
                    <a:pt x="455723" y="200760"/>
                    <a:pt x="455723" y="303307"/>
                  </a:cubicBezTo>
                  <a:cubicBezTo>
                    <a:pt x="455723" y="405853"/>
                    <a:pt x="359864" y="480231"/>
                    <a:pt x="227870" y="480231"/>
                  </a:cubicBezTo>
                  <a:lnTo>
                    <a:pt x="157021" y="480231"/>
                  </a:lnTo>
                  <a:cubicBezTo>
                    <a:pt x="137173" y="488673"/>
                    <a:pt x="61608" y="520218"/>
                    <a:pt x="33304" y="529549"/>
                  </a:cubicBezTo>
                  <a:cubicBezTo>
                    <a:pt x="30634" y="530349"/>
                    <a:pt x="27964" y="530793"/>
                    <a:pt x="25294" y="530793"/>
                  </a:cubicBezTo>
                  <a:cubicBezTo>
                    <a:pt x="16749" y="530793"/>
                    <a:pt x="8472" y="526350"/>
                    <a:pt x="3754" y="518797"/>
                  </a:cubicBezTo>
                  <a:cubicBezTo>
                    <a:pt x="-2387" y="508755"/>
                    <a:pt x="-874" y="495959"/>
                    <a:pt x="7404" y="487606"/>
                  </a:cubicBezTo>
                  <a:cubicBezTo>
                    <a:pt x="35885" y="459259"/>
                    <a:pt x="37932" y="420338"/>
                    <a:pt x="37487" y="405054"/>
                  </a:cubicBezTo>
                  <a:cubicBezTo>
                    <a:pt x="12299" y="373508"/>
                    <a:pt x="16" y="340184"/>
                    <a:pt x="16" y="303307"/>
                  </a:cubicBezTo>
                  <a:cubicBezTo>
                    <a:pt x="16" y="200760"/>
                    <a:pt x="95875" y="126383"/>
                    <a:pt x="227870" y="126383"/>
                  </a:cubicBezTo>
                  <a:close/>
                  <a:moveTo>
                    <a:pt x="379780" y="0"/>
                  </a:moveTo>
                  <a:cubicBezTo>
                    <a:pt x="511782" y="0"/>
                    <a:pt x="607647" y="74377"/>
                    <a:pt x="607647" y="176924"/>
                  </a:cubicBezTo>
                  <a:cubicBezTo>
                    <a:pt x="607647" y="213713"/>
                    <a:pt x="595363" y="247125"/>
                    <a:pt x="570173" y="278671"/>
                  </a:cubicBezTo>
                  <a:cubicBezTo>
                    <a:pt x="569728" y="293955"/>
                    <a:pt x="571775" y="332876"/>
                    <a:pt x="600170" y="361223"/>
                  </a:cubicBezTo>
                  <a:cubicBezTo>
                    <a:pt x="608537" y="369487"/>
                    <a:pt x="610050" y="382372"/>
                    <a:pt x="603819" y="392325"/>
                  </a:cubicBezTo>
                  <a:cubicBezTo>
                    <a:pt x="599191" y="399967"/>
                    <a:pt x="590913" y="404410"/>
                    <a:pt x="582279" y="404410"/>
                  </a:cubicBezTo>
                  <a:cubicBezTo>
                    <a:pt x="579697" y="404410"/>
                    <a:pt x="577027" y="403966"/>
                    <a:pt x="574357" y="403077"/>
                  </a:cubicBezTo>
                  <a:cubicBezTo>
                    <a:pt x="557356" y="397479"/>
                    <a:pt x="523532" y="383972"/>
                    <a:pt x="494781" y="372153"/>
                  </a:cubicBezTo>
                  <a:cubicBezTo>
                    <a:pt x="502347" y="350649"/>
                    <a:pt x="506353" y="327633"/>
                    <a:pt x="506353" y="303285"/>
                  </a:cubicBezTo>
                  <a:cubicBezTo>
                    <a:pt x="506353" y="171503"/>
                    <a:pt x="389215" y="75799"/>
                    <a:pt x="227839" y="75799"/>
                  </a:cubicBezTo>
                  <a:cubicBezTo>
                    <a:pt x="214220" y="75799"/>
                    <a:pt x="201136" y="76688"/>
                    <a:pt x="188140" y="78021"/>
                  </a:cubicBezTo>
                  <a:cubicBezTo>
                    <a:pt x="228106" y="29946"/>
                    <a:pt x="297801" y="0"/>
                    <a:pt x="379780" y="0"/>
                  </a:cubicBezTo>
                  <a:close/>
                </a:path>
              </a:pathLst>
            </a:custGeom>
            <a:solidFill>
              <a:srgbClr val="0FCE9A"/>
            </a:solidFill>
            <a:ln>
              <a:noFill/>
            </a:ln>
            <a:effectLst>
              <a:outerShdw blurRad="228600" sx="102000" sy="102000" algn="ctr" rotWithShape="0">
                <a:srgbClr val="0FCE9A">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组合 8"/>
          <p:cNvGrpSpPr/>
          <p:nvPr/>
        </p:nvGrpSpPr>
        <p:grpSpPr>
          <a:xfrm>
            <a:off x="8318046" y="2587625"/>
            <a:ext cx="2583543" cy="3643086"/>
            <a:chOff x="8318046" y="2587625"/>
            <a:chExt cx="2583543" cy="3643086"/>
          </a:xfrm>
        </p:grpSpPr>
        <p:sp>
          <p:nvSpPr>
            <p:cNvPr id="33" name="矩形: 圆角 32"/>
            <p:cNvSpPr/>
            <p:nvPr/>
          </p:nvSpPr>
          <p:spPr>
            <a:xfrm>
              <a:off x="8318046"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33"/>
            <p:cNvSpPr/>
            <p:nvPr/>
          </p:nvSpPr>
          <p:spPr>
            <a:xfrm>
              <a:off x="8920389"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5" name="组合 34"/>
            <p:cNvGrpSpPr/>
            <p:nvPr/>
          </p:nvGrpSpPr>
          <p:grpSpPr>
            <a:xfrm>
              <a:off x="9943604" y="3097740"/>
              <a:ext cx="319357" cy="318997"/>
              <a:chOff x="2714129" y="2979358"/>
              <a:chExt cx="319357" cy="318997"/>
            </a:xfrm>
          </p:grpSpPr>
          <p:sp>
            <p:nvSpPr>
              <p:cNvPr id="38" name="椭圆 37"/>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heck-mark_2431"/>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文本框 35"/>
            <p:cNvSpPr txBox="1"/>
            <p:nvPr/>
          </p:nvSpPr>
          <p:spPr>
            <a:xfrm>
              <a:off x="8585880"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加强组织能力</a:t>
              </a:r>
              <a:endParaRPr lang="zh-CN" altLang="en-US" dirty="0">
                <a:solidFill>
                  <a:schemeClr val="accent1"/>
                </a:solidFill>
                <a:latin typeface="+mj-ea"/>
                <a:ea typeface="+mj-ea"/>
              </a:endParaRPr>
            </a:p>
          </p:txBody>
        </p:sp>
        <p:sp>
          <p:nvSpPr>
            <p:cNvPr id="37" name="文本框 36"/>
            <p:cNvSpPr txBox="1"/>
            <p:nvPr/>
          </p:nvSpPr>
          <p:spPr>
            <a:xfrm>
              <a:off x="8458201" y="5114929"/>
              <a:ext cx="2314122" cy="978729"/>
            </a:xfrm>
            <a:prstGeom prst="rect">
              <a:avLst/>
            </a:prstGeom>
            <a:noFill/>
          </p:spPr>
          <p:txBody>
            <a:bodyPr wrap="square">
              <a:spAutoFit/>
            </a:bodyPr>
            <a:lstStyle/>
            <a:p>
              <a:pPr algn="ctr" fontAlgn="ctr">
                <a:lnSpc>
                  <a:spcPct val="120000"/>
                </a:lnSpc>
              </a:pPr>
              <a:r>
                <a:rPr lang="zh-CN" altLang="en-US" sz="1200" dirty="0">
                  <a:solidFill>
                    <a:schemeClr val="tx2"/>
                  </a:solidFill>
                </a:rPr>
                <a:t>策划组织活动前多思考，想想可能发生哪些状况并提前给出解决方案，有利于加强整体</a:t>
              </a:r>
              <a:endParaRPr lang="en-US" altLang="zh-CN" sz="1200" dirty="0">
                <a:solidFill>
                  <a:schemeClr val="tx2"/>
                </a:solidFill>
              </a:endParaRPr>
            </a:p>
            <a:p>
              <a:pPr algn="ctr" fontAlgn="ctr">
                <a:lnSpc>
                  <a:spcPct val="120000"/>
                </a:lnSpc>
              </a:pPr>
              <a:r>
                <a:rPr lang="zh-CN" altLang="en-US" sz="1200" dirty="0">
                  <a:solidFill>
                    <a:schemeClr val="tx2"/>
                  </a:solidFill>
                </a:rPr>
                <a:t>控场协调能力</a:t>
              </a:r>
              <a:endParaRPr lang="zh-CN" altLang="en-US" sz="1200" dirty="0">
                <a:solidFill>
                  <a:schemeClr val="tx2"/>
                </a:solidFill>
              </a:endParaRPr>
            </a:p>
          </p:txBody>
        </p:sp>
        <p:sp>
          <p:nvSpPr>
            <p:cNvPr id="48" name="objects-in-folder_81256"/>
            <p:cNvSpPr/>
            <p:nvPr/>
          </p:nvSpPr>
          <p:spPr>
            <a:xfrm>
              <a:off x="9116985" y="3366286"/>
              <a:ext cx="921664" cy="768743"/>
            </a:xfrm>
            <a:custGeom>
              <a:avLst/>
              <a:gdLst>
                <a:gd name="connsiteX0" fmla="*/ 28404 w 606599"/>
                <a:gd name="connsiteY0" fmla="*/ 220235 h 505954"/>
                <a:gd name="connsiteX1" fmla="*/ 578196 w 606599"/>
                <a:gd name="connsiteY1" fmla="*/ 220235 h 505954"/>
                <a:gd name="connsiteX2" fmla="*/ 599672 w 606599"/>
                <a:gd name="connsiteY2" fmla="*/ 230044 h 505954"/>
                <a:gd name="connsiteX3" fmla="*/ 606316 w 606599"/>
                <a:gd name="connsiteY3" fmla="*/ 252644 h 505954"/>
                <a:gd name="connsiteX4" fmla="*/ 573092 w 606599"/>
                <a:gd name="connsiteY4" fmla="*/ 481719 h 505954"/>
                <a:gd name="connsiteX5" fmla="*/ 544972 w 606599"/>
                <a:gd name="connsiteY5" fmla="*/ 505954 h 505954"/>
                <a:gd name="connsiteX6" fmla="*/ 61628 w 606599"/>
                <a:gd name="connsiteY6" fmla="*/ 505954 h 505954"/>
                <a:gd name="connsiteX7" fmla="*/ 33508 w 606599"/>
                <a:gd name="connsiteY7" fmla="*/ 481719 h 505954"/>
                <a:gd name="connsiteX8" fmla="*/ 284 w 606599"/>
                <a:gd name="connsiteY8" fmla="*/ 252644 h 505954"/>
                <a:gd name="connsiteX9" fmla="*/ 6929 w 606599"/>
                <a:gd name="connsiteY9" fmla="*/ 230044 h 505954"/>
                <a:gd name="connsiteX10" fmla="*/ 28404 w 606599"/>
                <a:gd name="connsiteY10" fmla="*/ 220235 h 505954"/>
                <a:gd name="connsiteX11" fmla="*/ 112249 w 606599"/>
                <a:gd name="connsiteY11" fmla="*/ 67743 h 505954"/>
                <a:gd name="connsiteX12" fmla="*/ 116102 w 606599"/>
                <a:gd name="connsiteY12" fmla="*/ 68512 h 505954"/>
                <a:gd name="connsiteX13" fmla="*/ 310367 w 606599"/>
                <a:gd name="connsiteY13" fmla="*/ 151676 h 505954"/>
                <a:gd name="connsiteX14" fmla="*/ 315568 w 606599"/>
                <a:gd name="connsiteY14" fmla="*/ 156963 h 505954"/>
                <a:gd name="connsiteX15" fmla="*/ 315472 w 606599"/>
                <a:gd name="connsiteY15" fmla="*/ 164463 h 505954"/>
                <a:gd name="connsiteX16" fmla="*/ 309211 w 606599"/>
                <a:gd name="connsiteY16" fmla="*/ 178884 h 505954"/>
                <a:gd name="connsiteX17" fmla="*/ 58121 w 606599"/>
                <a:gd name="connsiteY17" fmla="*/ 178884 h 505954"/>
                <a:gd name="connsiteX18" fmla="*/ 103292 w 606599"/>
                <a:gd name="connsiteY18" fmla="*/ 73608 h 505954"/>
                <a:gd name="connsiteX19" fmla="*/ 112249 w 606599"/>
                <a:gd name="connsiteY19" fmla="*/ 67743 h 505954"/>
                <a:gd name="connsiteX20" fmla="*/ 496166 w 606599"/>
                <a:gd name="connsiteY20" fmla="*/ 48408 h 505954"/>
                <a:gd name="connsiteX21" fmla="*/ 505123 w 606599"/>
                <a:gd name="connsiteY21" fmla="*/ 54369 h 505954"/>
                <a:gd name="connsiteX22" fmla="*/ 557229 w 606599"/>
                <a:gd name="connsiteY22" fmla="*/ 178883 h 505954"/>
                <a:gd name="connsiteX23" fmla="*/ 489424 w 606599"/>
                <a:gd name="connsiteY23" fmla="*/ 178883 h 505954"/>
                <a:gd name="connsiteX24" fmla="*/ 493566 w 606599"/>
                <a:gd name="connsiteY24" fmla="*/ 155615 h 505954"/>
                <a:gd name="connsiteX25" fmla="*/ 478252 w 606599"/>
                <a:gd name="connsiteY25" fmla="*/ 128501 h 505954"/>
                <a:gd name="connsiteX26" fmla="*/ 416804 w 606599"/>
                <a:gd name="connsiteY26" fmla="*/ 80618 h 505954"/>
                <a:gd name="connsiteX27" fmla="*/ 492410 w 606599"/>
                <a:gd name="connsiteY27" fmla="*/ 49177 h 505954"/>
                <a:gd name="connsiteX28" fmla="*/ 496166 w 606599"/>
                <a:gd name="connsiteY28" fmla="*/ 48408 h 505954"/>
                <a:gd name="connsiteX29" fmla="*/ 286487 w 606599"/>
                <a:gd name="connsiteY29" fmla="*/ 20958 h 505954"/>
                <a:gd name="connsiteX30" fmla="*/ 292460 w 606599"/>
                <a:gd name="connsiteY30" fmla="*/ 22978 h 505954"/>
                <a:gd name="connsiteX31" fmla="*/ 459005 w 606599"/>
                <a:gd name="connsiteY31" fmla="*/ 152819 h 505954"/>
                <a:gd name="connsiteX32" fmla="*/ 462665 w 606599"/>
                <a:gd name="connsiteY32" fmla="*/ 159359 h 505954"/>
                <a:gd name="connsiteX33" fmla="*/ 460739 w 606599"/>
                <a:gd name="connsiteY33" fmla="*/ 166572 h 505954"/>
                <a:gd name="connsiteX34" fmla="*/ 451010 w 606599"/>
                <a:gd name="connsiteY34" fmla="*/ 178883 h 505954"/>
                <a:gd name="connsiteX35" fmla="*/ 343030 w 606599"/>
                <a:gd name="connsiteY35" fmla="*/ 178883 h 505954"/>
                <a:gd name="connsiteX36" fmla="*/ 343993 w 606599"/>
                <a:gd name="connsiteY36" fmla="*/ 176671 h 505954"/>
                <a:gd name="connsiteX37" fmla="*/ 344475 w 606599"/>
                <a:gd name="connsiteY37" fmla="*/ 145509 h 505954"/>
                <a:gd name="connsiteX38" fmla="*/ 322513 w 606599"/>
                <a:gd name="connsiteY38" fmla="*/ 123100 h 505954"/>
                <a:gd name="connsiteX39" fmla="*/ 232064 w 606599"/>
                <a:gd name="connsiteY39" fmla="*/ 84340 h 505954"/>
                <a:gd name="connsiteX40" fmla="*/ 278781 w 606599"/>
                <a:gd name="connsiteY40" fmla="*/ 24709 h 505954"/>
                <a:gd name="connsiteX41" fmla="*/ 286487 w 606599"/>
                <a:gd name="connsiteY41" fmla="*/ 20958 h 505954"/>
                <a:gd name="connsiteX42" fmla="*/ 313356 w 606599"/>
                <a:gd name="connsiteY42" fmla="*/ 0 h 505954"/>
                <a:gd name="connsiteX43" fmla="*/ 552129 w 606599"/>
                <a:gd name="connsiteY43" fmla="*/ 0 h 505954"/>
                <a:gd name="connsiteX44" fmla="*/ 580446 w 606599"/>
                <a:gd name="connsiteY44" fmla="*/ 28280 h 505954"/>
                <a:gd name="connsiteX45" fmla="*/ 580446 w 606599"/>
                <a:gd name="connsiteY45" fmla="*/ 153903 h 505954"/>
                <a:gd name="connsiteX46" fmla="*/ 533828 w 606599"/>
                <a:gd name="connsiteY46" fmla="*/ 42420 h 505954"/>
                <a:gd name="connsiteX47" fmla="*/ 496168 w 606599"/>
                <a:gd name="connsiteY47" fmla="*/ 17314 h 505954"/>
                <a:gd name="connsiteX48" fmla="*/ 480372 w 606599"/>
                <a:gd name="connsiteY48" fmla="*/ 20488 h 505954"/>
                <a:gd name="connsiteX49" fmla="*/ 388677 w 606599"/>
                <a:gd name="connsiteY49" fmla="*/ 58676 h 505954"/>
                <a:gd name="connsiteX50" fmla="*/ 54492 w 606599"/>
                <a:gd name="connsiteY50" fmla="*/ 0 h 505954"/>
                <a:gd name="connsiteX51" fmla="*/ 259796 w 606599"/>
                <a:gd name="connsiteY51" fmla="*/ 0 h 505954"/>
                <a:gd name="connsiteX52" fmla="*/ 254307 w 606599"/>
                <a:gd name="connsiteY52" fmla="*/ 5579 h 505954"/>
                <a:gd name="connsiteX53" fmla="*/ 202596 w 606599"/>
                <a:gd name="connsiteY53" fmla="*/ 71763 h 505954"/>
                <a:gd name="connsiteX54" fmla="*/ 128351 w 606599"/>
                <a:gd name="connsiteY54" fmla="*/ 40018 h 505954"/>
                <a:gd name="connsiteX55" fmla="*/ 112270 w 606599"/>
                <a:gd name="connsiteY55" fmla="*/ 36651 h 505954"/>
                <a:gd name="connsiteX56" fmla="*/ 74810 w 606599"/>
                <a:gd name="connsiteY56" fmla="*/ 61470 h 505954"/>
                <a:gd name="connsiteX57" fmla="*/ 26084 w 606599"/>
                <a:gd name="connsiteY57" fmla="*/ 174791 h 505954"/>
                <a:gd name="connsiteX58" fmla="*/ 26084 w 606599"/>
                <a:gd name="connsiteY58" fmla="*/ 28282 h 505954"/>
                <a:gd name="connsiteX59" fmla="*/ 54492 w 606599"/>
                <a:gd name="connsiteY59" fmla="*/ 0 h 50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599" h="505954">
                  <a:moveTo>
                    <a:pt x="28404" y="220235"/>
                  </a:moveTo>
                  <a:lnTo>
                    <a:pt x="578196" y="220235"/>
                  </a:lnTo>
                  <a:cubicBezTo>
                    <a:pt x="586478" y="220235"/>
                    <a:pt x="594279" y="223793"/>
                    <a:pt x="599672" y="230044"/>
                  </a:cubicBezTo>
                  <a:cubicBezTo>
                    <a:pt x="605064" y="236295"/>
                    <a:pt x="607472" y="244566"/>
                    <a:pt x="606316" y="252644"/>
                  </a:cubicBezTo>
                  <a:lnTo>
                    <a:pt x="573092" y="481719"/>
                  </a:lnTo>
                  <a:cubicBezTo>
                    <a:pt x="571070" y="495664"/>
                    <a:pt x="559032" y="505954"/>
                    <a:pt x="544972" y="505954"/>
                  </a:cubicBezTo>
                  <a:lnTo>
                    <a:pt x="61628" y="505954"/>
                  </a:lnTo>
                  <a:cubicBezTo>
                    <a:pt x="47472" y="505954"/>
                    <a:pt x="35530" y="495664"/>
                    <a:pt x="33508" y="481719"/>
                  </a:cubicBezTo>
                  <a:lnTo>
                    <a:pt x="284" y="252644"/>
                  </a:lnTo>
                  <a:cubicBezTo>
                    <a:pt x="-872" y="244566"/>
                    <a:pt x="1536" y="236295"/>
                    <a:pt x="6929" y="230044"/>
                  </a:cubicBezTo>
                  <a:cubicBezTo>
                    <a:pt x="12322" y="223793"/>
                    <a:pt x="20122" y="220235"/>
                    <a:pt x="28404" y="220235"/>
                  </a:cubicBezTo>
                  <a:close/>
                  <a:moveTo>
                    <a:pt x="112249" y="67743"/>
                  </a:moveTo>
                  <a:cubicBezTo>
                    <a:pt x="113598" y="67743"/>
                    <a:pt x="114850" y="68031"/>
                    <a:pt x="116102" y="68512"/>
                  </a:cubicBezTo>
                  <a:lnTo>
                    <a:pt x="310367" y="151676"/>
                  </a:lnTo>
                  <a:cubicBezTo>
                    <a:pt x="312678" y="152637"/>
                    <a:pt x="314605" y="154560"/>
                    <a:pt x="315568" y="156963"/>
                  </a:cubicBezTo>
                  <a:cubicBezTo>
                    <a:pt x="316531" y="159367"/>
                    <a:pt x="316435" y="162059"/>
                    <a:pt x="315472" y="164463"/>
                  </a:cubicBezTo>
                  <a:lnTo>
                    <a:pt x="309211" y="178884"/>
                  </a:lnTo>
                  <a:lnTo>
                    <a:pt x="58121" y="178884"/>
                  </a:lnTo>
                  <a:lnTo>
                    <a:pt x="103292" y="73608"/>
                  </a:lnTo>
                  <a:cubicBezTo>
                    <a:pt x="104930" y="69954"/>
                    <a:pt x="108493" y="67743"/>
                    <a:pt x="112249" y="67743"/>
                  </a:cubicBezTo>
                  <a:close/>
                  <a:moveTo>
                    <a:pt x="496166" y="48408"/>
                  </a:moveTo>
                  <a:cubicBezTo>
                    <a:pt x="499923" y="48408"/>
                    <a:pt x="503582" y="50619"/>
                    <a:pt x="505123" y="54369"/>
                  </a:cubicBezTo>
                  <a:lnTo>
                    <a:pt x="557229" y="178883"/>
                  </a:lnTo>
                  <a:lnTo>
                    <a:pt x="489424" y="178883"/>
                  </a:lnTo>
                  <a:cubicBezTo>
                    <a:pt x="492988" y="171768"/>
                    <a:pt x="494529" y="163595"/>
                    <a:pt x="493566" y="155615"/>
                  </a:cubicBezTo>
                  <a:cubicBezTo>
                    <a:pt x="492217" y="144846"/>
                    <a:pt x="486824" y="135231"/>
                    <a:pt x="478252" y="128501"/>
                  </a:cubicBezTo>
                  <a:lnTo>
                    <a:pt x="416804" y="80618"/>
                  </a:lnTo>
                  <a:lnTo>
                    <a:pt x="492410" y="49177"/>
                  </a:lnTo>
                  <a:cubicBezTo>
                    <a:pt x="493566" y="48600"/>
                    <a:pt x="494914" y="48408"/>
                    <a:pt x="496166" y="48408"/>
                  </a:cubicBezTo>
                  <a:close/>
                  <a:moveTo>
                    <a:pt x="286487" y="20958"/>
                  </a:moveTo>
                  <a:cubicBezTo>
                    <a:pt x="288510" y="20958"/>
                    <a:pt x="290629" y="21631"/>
                    <a:pt x="292460" y="22978"/>
                  </a:cubicBezTo>
                  <a:lnTo>
                    <a:pt x="459005" y="152819"/>
                  </a:lnTo>
                  <a:cubicBezTo>
                    <a:pt x="461028" y="154454"/>
                    <a:pt x="462376" y="156762"/>
                    <a:pt x="462665" y="159359"/>
                  </a:cubicBezTo>
                  <a:cubicBezTo>
                    <a:pt x="462954" y="161956"/>
                    <a:pt x="462280" y="164456"/>
                    <a:pt x="460739" y="166572"/>
                  </a:cubicBezTo>
                  <a:lnTo>
                    <a:pt x="451010" y="178883"/>
                  </a:lnTo>
                  <a:lnTo>
                    <a:pt x="343030" y="178883"/>
                  </a:lnTo>
                  <a:lnTo>
                    <a:pt x="343993" y="176671"/>
                  </a:lnTo>
                  <a:cubicBezTo>
                    <a:pt x="348328" y="166668"/>
                    <a:pt x="348424" y="155608"/>
                    <a:pt x="344475" y="145509"/>
                  </a:cubicBezTo>
                  <a:cubicBezTo>
                    <a:pt x="340429" y="135410"/>
                    <a:pt x="332434" y="127331"/>
                    <a:pt x="322513" y="123100"/>
                  </a:cubicBezTo>
                  <a:lnTo>
                    <a:pt x="232064" y="84340"/>
                  </a:lnTo>
                  <a:lnTo>
                    <a:pt x="278781" y="24709"/>
                  </a:lnTo>
                  <a:cubicBezTo>
                    <a:pt x="280708" y="22208"/>
                    <a:pt x="283598" y="20958"/>
                    <a:pt x="286487" y="20958"/>
                  </a:cubicBezTo>
                  <a:close/>
                  <a:moveTo>
                    <a:pt x="313356" y="0"/>
                  </a:moveTo>
                  <a:lnTo>
                    <a:pt x="552129" y="0"/>
                  </a:lnTo>
                  <a:cubicBezTo>
                    <a:pt x="567732" y="0"/>
                    <a:pt x="580446" y="12601"/>
                    <a:pt x="580446" y="28280"/>
                  </a:cubicBezTo>
                  <a:lnTo>
                    <a:pt x="580446" y="153903"/>
                  </a:lnTo>
                  <a:lnTo>
                    <a:pt x="533828" y="42420"/>
                  </a:lnTo>
                  <a:cubicBezTo>
                    <a:pt x="527471" y="27125"/>
                    <a:pt x="512638" y="17314"/>
                    <a:pt x="496168" y="17314"/>
                  </a:cubicBezTo>
                  <a:cubicBezTo>
                    <a:pt x="490678" y="17314"/>
                    <a:pt x="485380" y="18372"/>
                    <a:pt x="480372" y="20488"/>
                  </a:cubicBezTo>
                  <a:lnTo>
                    <a:pt x="388677" y="58676"/>
                  </a:lnTo>
                  <a:close/>
                  <a:moveTo>
                    <a:pt x="54492" y="0"/>
                  </a:moveTo>
                  <a:lnTo>
                    <a:pt x="259796" y="0"/>
                  </a:lnTo>
                  <a:cubicBezTo>
                    <a:pt x="257870" y="1635"/>
                    <a:pt x="255944" y="3463"/>
                    <a:pt x="254307" y="5579"/>
                  </a:cubicBezTo>
                  <a:lnTo>
                    <a:pt x="202596" y="71763"/>
                  </a:lnTo>
                  <a:lnTo>
                    <a:pt x="128351" y="40018"/>
                  </a:lnTo>
                  <a:cubicBezTo>
                    <a:pt x="123247" y="37806"/>
                    <a:pt x="117855" y="36651"/>
                    <a:pt x="112270" y="36651"/>
                  </a:cubicBezTo>
                  <a:cubicBezTo>
                    <a:pt x="95899" y="36651"/>
                    <a:pt x="81166" y="46367"/>
                    <a:pt x="74810" y="61470"/>
                  </a:cubicBezTo>
                  <a:lnTo>
                    <a:pt x="26084" y="174791"/>
                  </a:lnTo>
                  <a:lnTo>
                    <a:pt x="26084" y="28282"/>
                  </a:lnTo>
                  <a:cubicBezTo>
                    <a:pt x="26084" y="12602"/>
                    <a:pt x="38795" y="0"/>
                    <a:pt x="54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confont-1127-844299"/>
            <p:cNvSpPr/>
            <p:nvPr/>
          </p:nvSpPr>
          <p:spPr>
            <a:xfrm>
              <a:off x="9642966" y="3626509"/>
              <a:ext cx="480171" cy="402679"/>
            </a:xfrm>
            <a:custGeom>
              <a:avLst/>
              <a:gdLst>
                <a:gd name="T0" fmla="*/ 11922 w 12161"/>
                <a:gd name="T1" fmla="*/ 192 h 10195"/>
                <a:gd name="T2" fmla="*/ 11389 w 12161"/>
                <a:gd name="T3" fmla="*/ 0 h 10195"/>
                <a:gd name="T4" fmla="*/ 773 w 12161"/>
                <a:gd name="T5" fmla="*/ 0 h 10195"/>
                <a:gd name="T6" fmla="*/ 239 w 12161"/>
                <a:gd name="T7" fmla="*/ 192 h 10195"/>
                <a:gd name="T8" fmla="*/ 0 w 12161"/>
                <a:gd name="T9" fmla="*/ 687 h 10195"/>
                <a:gd name="T10" fmla="*/ 0 w 12161"/>
                <a:gd name="T11" fmla="*/ 7914 h 10195"/>
                <a:gd name="T12" fmla="*/ 239 w 12161"/>
                <a:gd name="T13" fmla="*/ 8410 h 10195"/>
                <a:gd name="T14" fmla="*/ 773 w 12161"/>
                <a:gd name="T15" fmla="*/ 8602 h 10195"/>
                <a:gd name="T16" fmla="*/ 4160 w 12161"/>
                <a:gd name="T17" fmla="*/ 8602 h 10195"/>
                <a:gd name="T18" fmla="*/ 5511 w 12161"/>
                <a:gd name="T19" fmla="*/ 9951 h 10195"/>
                <a:gd name="T20" fmla="*/ 6082 w 12161"/>
                <a:gd name="T21" fmla="*/ 10195 h 10195"/>
                <a:gd name="T22" fmla="*/ 6643 w 12161"/>
                <a:gd name="T23" fmla="*/ 9961 h 10195"/>
                <a:gd name="T24" fmla="*/ 8001 w 12161"/>
                <a:gd name="T25" fmla="*/ 8602 h 10195"/>
                <a:gd name="T26" fmla="*/ 11389 w 12161"/>
                <a:gd name="T27" fmla="*/ 8602 h 10195"/>
                <a:gd name="T28" fmla="*/ 11922 w 12161"/>
                <a:gd name="T29" fmla="*/ 8410 h 10195"/>
                <a:gd name="T30" fmla="*/ 12161 w 12161"/>
                <a:gd name="T31" fmla="*/ 7914 h 10195"/>
                <a:gd name="T32" fmla="*/ 12161 w 12161"/>
                <a:gd name="T33" fmla="*/ 687 h 10195"/>
                <a:gd name="T34" fmla="*/ 11922 w 12161"/>
                <a:gd name="T35" fmla="*/ 192 h 10195"/>
                <a:gd name="T36" fmla="*/ 2977 w 12161"/>
                <a:gd name="T37" fmla="*/ 5086 h 10195"/>
                <a:gd name="T38" fmla="*/ 2067 w 12161"/>
                <a:gd name="T39" fmla="*/ 4176 h 10195"/>
                <a:gd name="T40" fmla="*/ 2977 w 12161"/>
                <a:gd name="T41" fmla="*/ 3267 h 10195"/>
                <a:gd name="T42" fmla="*/ 3886 w 12161"/>
                <a:gd name="T43" fmla="*/ 4176 h 10195"/>
                <a:gd name="T44" fmla="*/ 2977 w 12161"/>
                <a:gd name="T45" fmla="*/ 5086 h 10195"/>
                <a:gd name="T46" fmla="*/ 6081 w 12161"/>
                <a:gd name="T47" fmla="*/ 5086 h 10195"/>
                <a:gd name="T48" fmla="*/ 5171 w 12161"/>
                <a:gd name="T49" fmla="*/ 4176 h 10195"/>
                <a:gd name="T50" fmla="*/ 6081 w 12161"/>
                <a:gd name="T51" fmla="*/ 3267 h 10195"/>
                <a:gd name="T52" fmla="*/ 6990 w 12161"/>
                <a:gd name="T53" fmla="*/ 4176 h 10195"/>
                <a:gd name="T54" fmla="*/ 6081 w 12161"/>
                <a:gd name="T55" fmla="*/ 5086 h 10195"/>
                <a:gd name="T56" fmla="*/ 9185 w 12161"/>
                <a:gd name="T57" fmla="*/ 5086 h 10195"/>
                <a:gd name="T58" fmla="*/ 8276 w 12161"/>
                <a:gd name="T59" fmla="*/ 4176 h 10195"/>
                <a:gd name="T60" fmla="*/ 9185 w 12161"/>
                <a:gd name="T61" fmla="*/ 3267 h 10195"/>
                <a:gd name="T62" fmla="*/ 10095 w 12161"/>
                <a:gd name="T63" fmla="*/ 4176 h 10195"/>
                <a:gd name="T64" fmla="*/ 9185 w 12161"/>
                <a:gd name="T65" fmla="*/ 5086 h 10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1" h="10195">
                  <a:moveTo>
                    <a:pt x="11922" y="192"/>
                  </a:moveTo>
                  <a:cubicBezTo>
                    <a:pt x="11775" y="66"/>
                    <a:pt x="11583" y="0"/>
                    <a:pt x="11389" y="0"/>
                  </a:cubicBezTo>
                  <a:lnTo>
                    <a:pt x="773" y="0"/>
                  </a:lnTo>
                  <a:cubicBezTo>
                    <a:pt x="579" y="0"/>
                    <a:pt x="386" y="66"/>
                    <a:pt x="239" y="192"/>
                  </a:cubicBezTo>
                  <a:cubicBezTo>
                    <a:pt x="91" y="318"/>
                    <a:pt x="0" y="492"/>
                    <a:pt x="0" y="687"/>
                  </a:cubicBezTo>
                  <a:lnTo>
                    <a:pt x="0" y="7914"/>
                  </a:lnTo>
                  <a:cubicBezTo>
                    <a:pt x="0" y="8109"/>
                    <a:pt x="91" y="8284"/>
                    <a:pt x="239" y="8410"/>
                  </a:cubicBezTo>
                  <a:cubicBezTo>
                    <a:pt x="386" y="8535"/>
                    <a:pt x="579" y="8602"/>
                    <a:pt x="773" y="8602"/>
                  </a:cubicBezTo>
                  <a:lnTo>
                    <a:pt x="4160" y="8602"/>
                  </a:lnTo>
                  <a:lnTo>
                    <a:pt x="5511" y="9951"/>
                  </a:lnTo>
                  <a:cubicBezTo>
                    <a:pt x="5665" y="10102"/>
                    <a:pt x="5866" y="10195"/>
                    <a:pt x="6082" y="10195"/>
                  </a:cubicBezTo>
                  <a:cubicBezTo>
                    <a:pt x="6296" y="10195"/>
                    <a:pt x="6488" y="10105"/>
                    <a:pt x="6643" y="9961"/>
                  </a:cubicBezTo>
                  <a:lnTo>
                    <a:pt x="8001" y="8602"/>
                  </a:lnTo>
                  <a:lnTo>
                    <a:pt x="11389" y="8602"/>
                  </a:lnTo>
                  <a:cubicBezTo>
                    <a:pt x="11583" y="8602"/>
                    <a:pt x="11775" y="8535"/>
                    <a:pt x="11922" y="8410"/>
                  </a:cubicBezTo>
                  <a:cubicBezTo>
                    <a:pt x="12070" y="8284"/>
                    <a:pt x="12161" y="8110"/>
                    <a:pt x="12161" y="7914"/>
                  </a:cubicBezTo>
                  <a:lnTo>
                    <a:pt x="12161" y="687"/>
                  </a:lnTo>
                  <a:cubicBezTo>
                    <a:pt x="12161" y="492"/>
                    <a:pt x="12070" y="318"/>
                    <a:pt x="11922" y="192"/>
                  </a:cubicBezTo>
                  <a:close/>
                  <a:moveTo>
                    <a:pt x="2977" y="5086"/>
                  </a:moveTo>
                  <a:cubicBezTo>
                    <a:pt x="2474" y="5086"/>
                    <a:pt x="2067" y="4679"/>
                    <a:pt x="2067" y="4176"/>
                  </a:cubicBezTo>
                  <a:cubicBezTo>
                    <a:pt x="2067" y="3674"/>
                    <a:pt x="2474" y="3267"/>
                    <a:pt x="2977" y="3267"/>
                  </a:cubicBezTo>
                  <a:cubicBezTo>
                    <a:pt x="3479" y="3267"/>
                    <a:pt x="3886" y="3674"/>
                    <a:pt x="3886" y="4176"/>
                  </a:cubicBezTo>
                  <a:cubicBezTo>
                    <a:pt x="3886" y="4679"/>
                    <a:pt x="3479" y="5086"/>
                    <a:pt x="2977" y="5086"/>
                  </a:cubicBezTo>
                  <a:close/>
                  <a:moveTo>
                    <a:pt x="6081" y="5086"/>
                  </a:moveTo>
                  <a:cubicBezTo>
                    <a:pt x="5578" y="5086"/>
                    <a:pt x="5171" y="4679"/>
                    <a:pt x="5171" y="4176"/>
                  </a:cubicBezTo>
                  <a:cubicBezTo>
                    <a:pt x="5171" y="3674"/>
                    <a:pt x="5578" y="3267"/>
                    <a:pt x="6081" y="3267"/>
                  </a:cubicBezTo>
                  <a:cubicBezTo>
                    <a:pt x="6583" y="3267"/>
                    <a:pt x="6990" y="3674"/>
                    <a:pt x="6990" y="4176"/>
                  </a:cubicBezTo>
                  <a:cubicBezTo>
                    <a:pt x="6990" y="4679"/>
                    <a:pt x="6583" y="5086"/>
                    <a:pt x="6081" y="5086"/>
                  </a:cubicBezTo>
                  <a:close/>
                  <a:moveTo>
                    <a:pt x="9185" y="5086"/>
                  </a:moveTo>
                  <a:cubicBezTo>
                    <a:pt x="8683" y="5086"/>
                    <a:pt x="8276" y="4679"/>
                    <a:pt x="8276" y="4176"/>
                  </a:cubicBezTo>
                  <a:cubicBezTo>
                    <a:pt x="8276" y="3674"/>
                    <a:pt x="8683" y="3267"/>
                    <a:pt x="9185" y="3267"/>
                  </a:cubicBezTo>
                  <a:cubicBezTo>
                    <a:pt x="9688" y="3267"/>
                    <a:pt x="10095" y="3674"/>
                    <a:pt x="10095" y="4176"/>
                  </a:cubicBezTo>
                  <a:cubicBezTo>
                    <a:pt x="10095" y="4679"/>
                    <a:pt x="9688" y="5086"/>
                    <a:pt x="9185" y="5086"/>
                  </a:cubicBezTo>
                  <a:close/>
                </a:path>
              </a:pathLst>
            </a:custGeom>
            <a:solidFill>
              <a:srgbClr val="0FCE9A"/>
            </a:solidFill>
            <a:ln>
              <a:noFill/>
            </a:ln>
            <a:effectLst>
              <a:outerShdw blurRad="228600" sx="102000" sy="1020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组合 3"/>
          <p:cNvGrpSpPr/>
          <p:nvPr/>
        </p:nvGrpSpPr>
        <p:grpSpPr>
          <a:xfrm>
            <a:off x="1174296" y="2587625"/>
            <a:ext cx="2583543" cy="3643086"/>
            <a:chOff x="1174296" y="2587625"/>
            <a:chExt cx="2583543" cy="3643086"/>
          </a:xfrm>
        </p:grpSpPr>
        <p:sp>
          <p:nvSpPr>
            <p:cNvPr id="11" name="矩形: 圆角 10"/>
            <p:cNvSpPr/>
            <p:nvPr/>
          </p:nvSpPr>
          <p:spPr>
            <a:xfrm>
              <a:off x="1174296"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776639"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8" name="组合 17"/>
            <p:cNvGrpSpPr/>
            <p:nvPr/>
          </p:nvGrpSpPr>
          <p:grpSpPr>
            <a:xfrm>
              <a:off x="2799854" y="3097740"/>
              <a:ext cx="319357" cy="318997"/>
              <a:chOff x="2714129" y="2979358"/>
              <a:chExt cx="319357" cy="318997"/>
            </a:xfrm>
          </p:grpSpPr>
          <p:sp>
            <p:nvSpPr>
              <p:cNvPr id="17" name="椭圆 16"/>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heck-mark_2431"/>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文本框 19"/>
            <p:cNvSpPr txBox="1"/>
            <p:nvPr/>
          </p:nvSpPr>
          <p:spPr>
            <a:xfrm>
              <a:off x="1442130"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工作复盘回顾</a:t>
              </a:r>
              <a:endParaRPr lang="zh-CN" altLang="en-US" dirty="0">
                <a:solidFill>
                  <a:schemeClr val="accent1"/>
                </a:solidFill>
                <a:latin typeface="+mj-ea"/>
                <a:ea typeface="+mj-ea"/>
              </a:endParaRPr>
            </a:p>
          </p:txBody>
        </p:sp>
        <p:sp>
          <p:nvSpPr>
            <p:cNvPr id="22" name="文本框 21"/>
            <p:cNvSpPr txBox="1"/>
            <p:nvPr/>
          </p:nvSpPr>
          <p:spPr>
            <a:xfrm>
              <a:off x="1455963" y="5114929"/>
              <a:ext cx="2172609" cy="757130"/>
            </a:xfrm>
            <a:prstGeom prst="rect">
              <a:avLst/>
            </a:prstGeom>
            <a:noFill/>
          </p:spPr>
          <p:txBody>
            <a:bodyPr wrap="square">
              <a:spAutoFit/>
            </a:bodyPr>
            <a:lstStyle/>
            <a:p>
              <a:pPr algn="ctr" fontAlgn="ctr">
                <a:lnSpc>
                  <a:spcPct val="120000"/>
                </a:lnSpc>
              </a:pPr>
              <a:r>
                <a:rPr lang="zh-CN" altLang="en-US" sz="1200" dirty="0">
                  <a:solidFill>
                    <a:schemeClr val="tx2"/>
                  </a:solidFill>
                </a:rPr>
                <a:t>结束一项工作后及时复盘回顾，及时总结复盘，避免以后不再犯同样的错误，做好经验总结</a:t>
              </a:r>
              <a:endParaRPr lang="zh-CN" altLang="en-US" sz="1200" dirty="0">
                <a:solidFill>
                  <a:schemeClr val="tx2"/>
                </a:solidFill>
              </a:endParaRPr>
            </a:p>
          </p:txBody>
        </p:sp>
        <p:sp>
          <p:nvSpPr>
            <p:cNvPr id="41" name="storage-floppy-disk_72481"/>
            <p:cNvSpPr/>
            <p:nvPr/>
          </p:nvSpPr>
          <p:spPr>
            <a:xfrm>
              <a:off x="2054832" y="3366919"/>
              <a:ext cx="738480" cy="743836"/>
            </a:xfrm>
            <a:custGeom>
              <a:avLst/>
              <a:gdLst>
                <a:gd name="connsiteX0" fmla="*/ 179883 w 603475"/>
                <a:gd name="connsiteY0" fmla="*/ 518162 h 607851"/>
                <a:gd name="connsiteX1" fmla="*/ 423662 w 603475"/>
                <a:gd name="connsiteY1" fmla="*/ 518162 h 607851"/>
                <a:gd name="connsiteX2" fmla="*/ 444773 w 603475"/>
                <a:gd name="connsiteY2" fmla="*/ 539155 h 607851"/>
                <a:gd name="connsiteX3" fmla="*/ 423662 w 603475"/>
                <a:gd name="connsiteY3" fmla="*/ 560148 h 607851"/>
                <a:gd name="connsiteX4" fmla="*/ 179883 w 603475"/>
                <a:gd name="connsiteY4" fmla="*/ 560148 h 607851"/>
                <a:gd name="connsiteX5" fmla="*/ 158772 w 603475"/>
                <a:gd name="connsiteY5" fmla="*/ 539155 h 607851"/>
                <a:gd name="connsiteX6" fmla="*/ 179883 w 603475"/>
                <a:gd name="connsiteY6" fmla="*/ 518162 h 607851"/>
                <a:gd name="connsiteX7" fmla="*/ 179883 w 603475"/>
                <a:gd name="connsiteY7" fmla="*/ 434966 h 607851"/>
                <a:gd name="connsiteX8" fmla="*/ 423662 w 603475"/>
                <a:gd name="connsiteY8" fmla="*/ 434966 h 607851"/>
                <a:gd name="connsiteX9" fmla="*/ 444773 w 603475"/>
                <a:gd name="connsiteY9" fmla="*/ 455959 h 607851"/>
                <a:gd name="connsiteX10" fmla="*/ 423662 w 603475"/>
                <a:gd name="connsiteY10" fmla="*/ 476952 h 607851"/>
                <a:gd name="connsiteX11" fmla="*/ 179883 w 603475"/>
                <a:gd name="connsiteY11" fmla="*/ 476952 h 607851"/>
                <a:gd name="connsiteX12" fmla="*/ 158772 w 603475"/>
                <a:gd name="connsiteY12" fmla="*/ 455959 h 607851"/>
                <a:gd name="connsiteX13" fmla="*/ 179883 w 603475"/>
                <a:gd name="connsiteY13" fmla="*/ 434966 h 607851"/>
                <a:gd name="connsiteX14" fmla="*/ 96899 w 603475"/>
                <a:gd name="connsiteY14" fmla="*/ 80227 h 607851"/>
                <a:gd name="connsiteX15" fmla="*/ 96899 w 603475"/>
                <a:gd name="connsiteY15" fmla="*/ 257145 h 607851"/>
                <a:gd name="connsiteX16" fmla="*/ 162692 w 603475"/>
                <a:gd name="connsiteY16" fmla="*/ 257145 h 607851"/>
                <a:gd name="connsiteX17" fmla="*/ 162692 w 603475"/>
                <a:gd name="connsiteY17" fmla="*/ 80227 h 607851"/>
                <a:gd name="connsiteX18" fmla="*/ 17530 w 603475"/>
                <a:gd name="connsiteY18" fmla="*/ 0 h 607851"/>
                <a:gd name="connsiteX19" fmla="*/ 466742 w 603475"/>
                <a:gd name="connsiteY19" fmla="*/ 0 h 607851"/>
                <a:gd name="connsiteX20" fmla="*/ 479125 w 603475"/>
                <a:gd name="connsiteY20" fmla="*/ 5065 h 607851"/>
                <a:gd name="connsiteX21" fmla="*/ 505159 w 603475"/>
                <a:gd name="connsiteY21" fmla="*/ 30914 h 607851"/>
                <a:gd name="connsiteX22" fmla="*/ 598328 w 603475"/>
                <a:gd name="connsiteY22" fmla="*/ 123656 h 607851"/>
                <a:gd name="connsiteX23" fmla="*/ 603475 w 603475"/>
                <a:gd name="connsiteY23" fmla="*/ 136022 h 607851"/>
                <a:gd name="connsiteX24" fmla="*/ 603475 w 603475"/>
                <a:gd name="connsiteY24" fmla="*/ 590345 h 607851"/>
                <a:gd name="connsiteX25" fmla="*/ 585945 w 603475"/>
                <a:gd name="connsiteY25" fmla="*/ 607851 h 607851"/>
                <a:gd name="connsiteX26" fmla="*/ 487107 w 603475"/>
                <a:gd name="connsiteY26" fmla="*/ 607851 h 607851"/>
                <a:gd name="connsiteX27" fmla="*/ 487107 w 603475"/>
                <a:gd name="connsiteY27" fmla="*/ 391975 h 607851"/>
                <a:gd name="connsiteX28" fmla="*/ 469577 w 603475"/>
                <a:gd name="connsiteY28" fmla="*/ 374469 h 607851"/>
                <a:gd name="connsiteX29" fmla="*/ 133898 w 603475"/>
                <a:gd name="connsiteY29" fmla="*/ 374469 h 607851"/>
                <a:gd name="connsiteX30" fmla="*/ 116368 w 603475"/>
                <a:gd name="connsiteY30" fmla="*/ 391975 h 607851"/>
                <a:gd name="connsiteX31" fmla="*/ 116368 w 603475"/>
                <a:gd name="connsiteY31" fmla="*/ 607851 h 607851"/>
                <a:gd name="connsiteX32" fmla="*/ 17530 w 603475"/>
                <a:gd name="connsiteY32" fmla="*/ 607851 h 607851"/>
                <a:gd name="connsiteX33" fmla="*/ 0 w 603475"/>
                <a:gd name="connsiteY33" fmla="*/ 590345 h 607851"/>
                <a:gd name="connsiteX34" fmla="*/ 0 w 603475"/>
                <a:gd name="connsiteY34" fmla="*/ 17506 h 607851"/>
                <a:gd name="connsiteX35" fmla="*/ 17530 w 603475"/>
                <a:gd name="connsiteY3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3475" h="607851">
                  <a:moveTo>
                    <a:pt x="179883" y="518162"/>
                  </a:moveTo>
                  <a:lnTo>
                    <a:pt x="423662" y="518162"/>
                  </a:lnTo>
                  <a:cubicBezTo>
                    <a:pt x="435299" y="518162"/>
                    <a:pt x="444773" y="527542"/>
                    <a:pt x="444773" y="539155"/>
                  </a:cubicBezTo>
                  <a:cubicBezTo>
                    <a:pt x="444773" y="550768"/>
                    <a:pt x="435299" y="560148"/>
                    <a:pt x="423662" y="560148"/>
                  </a:cubicBezTo>
                  <a:lnTo>
                    <a:pt x="179883" y="560148"/>
                  </a:lnTo>
                  <a:cubicBezTo>
                    <a:pt x="168246" y="560148"/>
                    <a:pt x="158772" y="550768"/>
                    <a:pt x="158772" y="539155"/>
                  </a:cubicBezTo>
                  <a:cubicBezTo>
                    <a:pt x="158772" y="527542"/>
                    <a:pt x="168246" y="518162"/>
                    <a:pt x="179883" y="518162"/>
                  </a:cubicBezTo>
                  <a:close/>
                  <a:moveTo>
                    <a:pt x="179883" y="434966"/>
                  </a:moveTo>
                  <a:lnTo>
                    <a:pt x="423662" y="434966"/>
                  </a:lnTo>
                  <a:cubicBezTo>
                    <a:pt x="435299" y="434966"/>
                    <a:pt x="444773" y="444346"/>
                    <a:pt x="444773" y="455959"/>
                  </a:cubicBezTo>
                  <a:cubicBezTo>
                    <a:pt x="444773" y="467572"/>
                    <a:pt x="435299" y="476952"/>
                    <a:pt x="423662" y="476952"/>
                  </a:cubicBezTo>
                  <a:lnTo>
                    <a:pt x="179883" y="476952"/>
                  </a:lnTo>
                  <a:cubicBezTo>
                    <a:pt x="168246" y="476952"/>
                    <a:pt x="158772" y="467572"/>
                    <a:pt x="158772" y="455959"/>
                  </a:cubicBezTo>
                  <a:cubicBezTo>
                    <a:pt x="158772" y="444346"/>
                    <a:pt x="168246" y="434966"/>
                    <a:pt x="179883" y="434966"/>
                  </a:cubicBezTo>
                  <a:close/>
                  <a:moveTo>
                    <a:pt x="96899" y="80227"/>
                  </a:moveTo>
                  <a:lnTo>
                    <a:pt x="96899" y="257145"/>
                  </a:lnTo>
                  <a:lnTo>
                    <a:pt x="162692" y="257145"/>
                  </a:lnTo>
                  <a:lnTo>
                    <a:pt x="162692" y="80227"/>
                  </a:lnTo>
                  <a:close/>
                  <a:moveTo>
                    <a:pt x="17530" y="0"/>
                  </a:moveTo>
                  <a:lnTo>
                    <a:pt x="466742" y="0"/>
                  </a:lnTo>
                  <a:cubicBezTo>
                    <a:pt x="471367" y="0"/>
                    <a:pt x="475843" y="1862"/>
                    <a:pt x="479125" y="5065"/>
                  </a:cubicBezTo>
                  <a:lnTo>
                    <a:pt x="505159" y="30914"/>
                  </a:lnTo>
                  <a:cubicBezTo>
                    <a:pt x="535743" y="61232"/>
                    <a:pt x="567371" y="92593"/>
                    <a:pt x="598328" y="123656"/>
                  </a:cubicBezTo>
                  <a:cubicBezTo>
                    <a:pt x="601610" y="126934"/>
                    <a:pt x="603475" y="131329"/>
                    <a:pt x="603475" y="136022"/>
                  </a:cubicBezTo>
                  <a:lnTo>
                    <a:pt x="603475" y="590345"/>
                  </a:lnTo>
                  <a:cubicBezTo>
                    <a:pt x="603475" y="600029"/>
                    <a:pt x="595568" y="607851"/>
                    <a:pt x="585945" y="607851"/>
                  </a:cubicBezTo>
                  <a:lnTo>
                    <a:pt x="487107" y="607851"/>
                  </a:lnTo>
                  <a:lnTo>
                    <a:pt x="487107" y="391975"/>
                  </a:lnTo>
                  <a:cubicBezTo>
                    <a:pt x="487107" y="382291"/>
                    <a:pt x="479274" y="374469"/>
                    <a:pt x="469577" y="374469"/>
                  </a:cubicBezTo>
                  <a:lnTo>
                    <a:pt x="133898" y="374469"/>
                  </a:lnTo>
                  <a:cubicBezTo>
                    <a:pt x="124201" y="374469"/>
                    <a:pt x="116368" y="382291"/>
                    <a:pt x="116368" y="391975"/>
                  </a:cubicBezTo>
                  <a:lnTo>
                    <a:pt x="116368" y="607851"/>
                  </a:lnTo>
                  <a:lnTo>
                    <a:pt x="17530" y="607851"/>
                  </a:lnTo>
                  <a:cubicBezTo>
                    <a:pt x="7907" y="607851"/>
                    <a:pt x="0" y="600029"/>
                    <a:pt x="0" y="590345"/>
                  </a:cubicBezTo>
                  <a:lnTo>
                    <a:pt x="0" y="17506"/>
                  </a:lnTo>
                  <a:cubicBezTo>
                    <a:pt x="0" y="7822"/>
                    <a:pt x="7907" y="0"/>
                    <a:pt x="175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school-pen_73977"/>
            <p:cNvSpPr/>
            <p:nvPr/>
          </p:nvSpPr>
          <p:spPr>
            <a:xfrm>
              <a:off x="2424870" y="3612653"/>
              <a:ext cx="609685" cy="603737"/>
            </a:xfrm>
            <a:custGeom>
              <a:avLst/>
              <a:gdLst>
                <a:gd name="T0" fmla="*/ 2096 w 2448"/>
                <a:gd name="T1" fmla="*/ 37 h 2428"/>
                <a:gd name="T2" fmla="*/ 2259 w 2448"/>
                <a:gd name="T3" fmla="*/ 1 h 2428"/>
                <a:gd name="T4" fmla="*/ 2386 w 2448"/>
                <a:gd name="T5" fmla="*/ 48 h 2428"/>
                <a:gd name="T6" fmla="*/ 2397 w 2448"/>
                <a:gd name="T7" fmla="*/ 338 h 2428"/>
                <a:gd name="T8" fmla="*/ 2096 w 2448"/>
                <a:gd name="T9" fmla="*/ 37 h 2428"/>
                <a:gd name="T10" fmla="*/ 977 w 2448"/>
                <a:gd name="T11" fmla="*/ 636 h 2428"/>
                <a:gd name="T12" fmla="*/ 1014 w 2448"/>
                <a:gd name="T13" fmla="*/ 624 h 2428"/>
                <a:gd name="T14" fmla="*/ 1704 w 2448"/>
                <a:gd name="T15" fmla="*/ 162 h 2428"/>
                <a:gd name="T16" fmla="*/ 1746 w 2448"/>
                <a:gd name="T17" fmla="*/ 228 h 2428"/>
                <a:gd name="T18" fmla="*/ 1127 w 2448"/>
                <a:gd name="T19" fmla="*/ 733 h 2428"/>
                <a:gd name="T20" fmla="*/ 1701 w 2448"/>
                <a:gd name="T21" fmla="*/ 1306 h 2428"/>
                <a:gd name="T22" fmla="*/ 2339 w 2448"/>
                <a:gd name="T23" fmla="*/ 468 h 2428"/>
                <a:gd name="T24" fmla="*/ 1986 w 2448"/>
                <a:gd name="T25" fmla="*/ 116 h 2428"/>
                <a:gd name="T26" fmla="*/ 1971 w 2448"/>
                <a:gd name="T27" fmla="*/ 93 h 2428"/>
                <a:gd name="T28" fmla="*/ 1859 w 2448"/>
                <a:gd name="T29" fmla="*/ 156 h 2428"/>
                <a:gd name="T30" fmla="*/ 1779 w 2448"/>
                <a:gd name="T31" fmla="*/ 33 h 2428"/>
                <a:gd name="T32" fmla="*/ 1736 w 2448"/>
                <a:gd name="T33" fmla="*/ 4 h 2428"/>
                <a:gd name="T34" fmla="*/ 1686 w 2448"/>
                <a:gd name="T35" fmla="*/ 13 h 2428"/>
                <a:gd name="T36" fmla="*/ 939 w 2448"/>
                <a:gd name="T37" fmla="*/ 513 h 2428"/>
                <a:gd name="T38" fmla="*/ 921 w 2448"/>
                <a:gd name="T39" fmla="*/ 606 h 2428"/>
                <a:gd name="T40" fmla="*/ 977 w 2448"/>
                <a:gd name="T41" fmla="*/ 636 h 2428"/>
                <a:gd name="T42" fmla="*/ 1031 w 2448"/>
                <a:gd name="T43" fmla="*/ 825 h 2428"/>
                <a:gd name="T44" fmla="*/ 978 w 2448"/>
                <a:gd name="T45" fmla="*/ 877 h 2428"/>
                <a:gd name="T46" fmla="*/ 282 w 2448"/>
                <a:gd name="T47" fmla="*/ 1718 h 2428"/>
                <a:gd name="T48" fmla="*/ 112 w 2448"/>
                <a:gd name="T49" fmla="*/ 2228 h 2428"/>
                <a:gd name="T50" fmla="*/ 26 w 2448"/>
                <a:gd name="T51" fmla="*/ 2314 h 2428"/>
                <a:gd name="T52" fmla="*/ 26 w 2448"/>
                <a:gd name="T53" fmla="*/ 2408 h 2428"/>
                <a:gd name="T54" fmla="*/ 73 w 2448"/>
                <a:gd name="T55" fmla="*/ 2428 h 2428"/>
                <a:gd name="T56" fmla="*/ 120 w 2448"/>
                <a:gd name="T57" fmla="*/ 2408 h 2428"/>
                <a:gd name="T58" fmla="*/ 207 w 2448"/>
                <a:gd name="T59" fmla="*/ 2321 h 2428"/>
                <a:gd name="T60" fmla="*/ 275 w 2448"/>
                <a:gd name="T61" fmla="*/ 2332 h 2428"/>
                <a:gd name="T62" fmla="*/ 1556 w 2448"/>
                <a:gd name="T63" fmla="*/ 1456 h 2428"/>
                <a:gd name="T64" fmla="*/ 1609 w 2448"/>
                <a:gd name="T65" fmla="*/ 1403 h 2428"/>
                <a:gd name="T66" fmla="*/ 1031 w 2448"/>
                <a:gd name="T67" fmla="*/ 825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48" h="2428">
                  <a:moveTo>
                    <a:pt x="2096" y="37"/>
                  </a:moveTo>
                  <a:cubicBezTo>
                    <a:pt x="2159" y="13"/>
                    <a:pt x="2214" y="1"/>
                    <a:pt x="2259" y="1"/>
                  </a:cubicBezTo>
                  <a:cubicBezTo>
                    <a:pt x="2312" y="1"/>
                    <a:pt x="2355" y="17"/>
                    <a:pt x="2386" y="48"/>
                  </a:cubicBezTo>
                  <a:cubicBezTo>
                    <a:pt x="2448" y="110"/>
                    <a:pt x="2444" y="213"/>
                    <a:pt x="2397" y="338"/>
                  </a:cubicBezTo>
                  <a:lnTo>
                    <a:pt x="2096" y="37"/>
                  </a:lnTo>
                  <a:close/>
                  <a:moveTo>
                    <a:pt x="977" y="636"/>
                  </a:moveTo>
                  <a:cubicBezTo>
                    <a:pt x="989" y="636"/>
                    <a:pt x="1002" y="632"/>
                    <a:pt x="1014" y="624"/>
                  </a:cubicBezTo>
                  <a:lnTo>
                    <a:pt x="1704" y="162"/>
                  </a:lnTo>
                  <a:lnTo>
                    <a:pt x="1746" y="228"/>
                  </a:lnTo>
                  <a:cubicBezTo>
                    <a:pt x="1559" y="354"/>
                    <a:pt x="1346" y="526"/>
                    <a:pt x="1127" y="733"/>
                  </a:cubicBezTo>
                  <a:lnTo>
                    <a:pt x="1701" y="1306"/>
                  </a:lnTo>
                  <a:cubicBezTo>
                    <a:pt x="1930" y="1061"/>
                    <a:pt x="2200" y="735"/>
                    <a:pt x="2339" y="468"/>
                  </a:cubicBezTo>
                  <a:lnTo>
                    <a:pt x="1986" y="116"/>
                  </a:lnTo>
                  <a:cubicBezTo>
                    <a:pt x="1980" y="109"/>
                    <a:pt x="1975" y="101"/>
                    <a:pt x="1971" y="93"/>
                  </a:cubicBezTo>
                  <a:cubicBezTo>
                    <a:pt x="1935" y="112"/>
                    <a:pt x="1898" y="133"/>
                    <a:pt x="1859" y="156"/>
                  </a:cubicBezTo>
                  <a:lnTo>
                    <a:pt x="1779" y="33"/>
                  </a:lnTo>
                  <a:cubicBezTo>
                    <a:pt x="1769" y="18"/>
                    <a:pt x="1754" y="7"/>
                    <a:pt x="1736" y="4"/>
                  </a:cubicBezTo>
                  <a:cubicBezTo>
                    <a:pt x="1719" y="0"/>
                    <a:pt x="1700" y="4"/>
                    <a:pt x="1686" y="13"/>
                  </a:cubicBezTo>
                  <a:lnTo>
                    <a:pt x="939" y="513"/>
                  </a:lnTo>
                  <a:cubicBezTo>
                    <a:pt x="909" y="534"/>
                    <a:pt x="901" y="575"/>
                    <a:pt x="921" y="606"/>
                  </a:cubicBezTo>
                  <a:cubicBezTo>
                    <a:pt x="934" y="625"/>
                    <a:pt x="955" y="636"/>
                    <a:pt x="977" y="636"/>
                  </a:cubicBezTo>
                  <a:close/>
                  <a:moveTo>
                    <a:pt x="1031" y="825"/>
                  </a:moveTo>
                  <a:cubicBezTo>
                    <a:pt x="1013" y="842"/>
                    <a:pt x="996" y="860"/>
                    <a:pt x="978" y="877"/>
                  </a:cubicBezTo>
                  <a:cubicBezTo>
                    <a:pt x="688" y="1167"/>
                    <a:pt x="441" y="1465"/>
                    <a:pt x="282" y="1718"/>
                  </a:cubicBezTo>
                  <a:cubicBezTo>
                    <a:pt x="131" y="1956"/>
                    <a:pt x="75" y="2124"/>
                    <a:pt x="112" y="2228"/>
                  </a:cubicBezTo>
                  <a:lnTo>
                    <a:pt x="26" y="2314"/>
                  </a:lnTo>
                  <a:cubicBezTo>
                    <a:pt x="0" y="2340"/>
                    <a:pt x="0" y="2382"/>
                    <a:pt x="26" y="2408"/>
                  </a:cubicBezTo>
                  <a:cubicBezTo>
                    <a:pt x="39" y="2421"/>
                    <a:pt x="56" y="2428"/>
                    <a:pt x="73" y="2428"/>
                  </a:cubicBezTo>
                  <a:cubicBezTo>
                    <a:pt x="90" y="2428"/>
                    <a:pt x="107" y="2421"/>
                    <a:pt x="120" y="2408"/>
                  </a:cubicBezTo>
                  <a:lnTo>
                    <a:pt x="207" y="2321"/>
                  </a:lnTo>
                  <a:cubicBezTo>
                    <a:pt x="227" y="2329"/>
                    <a:pt x="250" y="2332"/>
                    <a:pt x="275" y="2332"/>
                  </a:cubicBezTo>
                  <a:cubicBezTo>
                    <a:pt x="517" y="2332"/>
                    <a:pt x="1032" y="1980"/>
                    <a:pt x="1556" y="1456"/>
                  </a:cubicBezTo>
                  <a:cubicBezTo>
                    <a:pt x="1573" y="1439"/>
                    <a:pt x="1591" y="1421"/>
                    <a:pt x="1609" y="1403"/>
                  </a:cubicBezTo>
                  <a:lnTo>
                    <a:pt x="1031" y="825"/>
                  </a:lnTo>
                  <a:close/>
                </a:path>
              </a:pathLst>
            </a:custGeom>
            <a:solidFill>
              <a:srgbClr val="0FCE9A"/>
            </a:solidFill>
            <a:ln>
              <a:noFill/>
            </a:ln>
            <a:effectLst>
              <a:outerShdw blurRad="228600" sx="102000" sy="102000" algn="ctr" rotWithShape="0">
                <a:srgbClr val="0FCE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35" presetClass="path" presetSubtype="0" decel="100000" fill="hold" grpId="1" nodeType="withEffect">
                                  <p:stCondLst>
                                    <p:cond delay="0"/>
                                  </p:stCondLst>
                                  <p:childTnLst>
                                    <p:animMotion origin="layout" path="M -1.45833E-6 4.44444E-6 L -0.14153 4.44444E-6 " pathEditMode="relative" rAng="0" ptsTypes="AA">
                                      <p:cBhvr>
                                        <p:cTn id="9" dur="1000" spd="-100000" fill="hold"/>
                                        <p:tgtEl>
                                          <p:spTgt spid="40"/>
                                        </p:tgtEl>
                                        <p:attrNameLst>
                                          <p:attrName>ppt_x</p:attrName>
                                          <p:attrName>ppt_y</p:attrName>
                                        </p:attrNameLst>
                                      </p:cBhvr>
                                      <p:rCtr x="-7083" y="0"/>
                                    </p:animMotion>
                                  </p:childTnLst>
                                </p:cTn>
                              </p:par>
                              <p:par>
                                <p:cTn id="10" presetID="10"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par>
                                <p:cTn id="13" presetID="63" presetClass="path" presetSubtype="0" decel="100000" fill="hold" grpId="1" nodeType="withEffect">
                                  <p:stCondLst>
                                    <p:cond delay="0"/>
                                  </p:stCondLst>
                                  <p:childTnLst>
                                    <p:animMotion origin="layout" path="M -1.45833E-6 4.44444E-6 L 0.12097 4.44444E-6 " pathEditMode="relative" rAng="0" ptsTypes="AA">
                                      <p:cBhvr>
                                        <p:cTn id="14" dur="1000" spd="-100000" fill="hold"/>
                                        <p:tgtEl>
                                          <p:spTgt spid="51"/>
                                        </p:tgtEl>
                                        <p:attrNameLst>
                                          <p:attrName>ppt_x</p:attrName>
                                          <p:attrName>ppt_y</p:attrName>
                                        </p:attrNameLst>
                                      </p:cBhvr>
                                      <p:rCtr x="6042"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2" presetClass="path" presetSubtype="0" decel="100000" fill="hold" nodeType="withEffect">
                                  <p:stCondLst>
                                    <p:cond delay="0"/>
                                  </p:stCondLst>
                                  <p:childTnLst>
                                    <p:animMotion origin="layout" path="M -3.54167E-6 -4.07407E-6 L -3.54167E-6 0.16274 " pathEditMode="relative" rAng="0" ptsTypes="AA">
                                      <p:cBhvr>
                                        <p:cTn id="21" dur="1000" spd="-100000" fill="hold"/>
                                        <p:tgtEl>
                                          <p:spTgt spid="4"/>
                                        </p:tgtEl>
                                        <p:attrNameLst>
                                          <p:attrName>ppt_x</p:attrName>
                                          <p:attrName>ppt_y</p:attrName>
                                        </p:attrNameLst>
                                      </p:cBhvr>
                                      <p:rCtr x="0" y="8125"/>
                                    </p:animMotion>
                                  </p:childTnLst>
                                </p:cTn>
                              </p:par>
                              <p:par>
                                <p:cTn id="22" presetID="10"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42" presetClass="path" presetSubtype="0" decel="100000" fill="hold" nodeType="withEffect">
                                  <p:stCondLst>
                                    <p:cond delay="500"/>
                                  </p:stCondLst>
                                  <p:childTnLst>
                                    <p:animMotion origin="layout" path="M -3.54167E-6 -4.07407E-6 L -3.54167E-6 0.16274 " pathEditMode="relative" rAng="0" ptsTypes="AA">
                                      <p:cBhvr>
                                        <p:cTn id="26" dur="1000" spd="-100000" fill="hold"/>
                                        <p:tgtEl>
                                          <p:spTgt spid="8"/>
                                        </p:tgtEl>
                                        <p:attrNameLst>
                                          <p:attrName>ppt_x</p:attrName>
                                          <p:attrName>ppt_y</p:attrName>
                                        </p:attrNameLst>
                                      </p:cBhvr>
                                      <p:rCtr x="0" y="8125"/>
                                    </p:animMotion>
                                  </p:childTnLst>
                                </p:cTn>
                              </p:par>
                              <p:par>
                                <p:cTn id="27" presetID="10" presetClass="entr" presetSubtype="0" fill="hold" nodeType="withEffect">
                                  <p:stCondLst>
                                    <p:cond delay="10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2" presetClass="path" presetSubtype="0" decel="100000" fill="hold" nodeType="withEffect">
                                  <p:stCondLst>
                                    <p:cond delay="1000"/>
                                  </p:stCondLst>
                                  <p:childTnLst>
                                    <p:animMotion origin="layout" path="M -3.54167E-6 -4.07407E-6 L -3.54167E-6 0.16274 " pathEditMode="relative" rAng="0" ptsTypes="AA">
                                      <p:cBhvr>
                                        <p:cTn id="31" dur="1000" spd="-100000" fill="hold"/>
                                        <p:tgtEl>
                                          <p:spTgt spid="9"/>
                                        </p:tgtEl>
                                        <p:attrNameLst>
                                          <p:attrName>ppt_x</p:attrName>
                                          <p:attrName>ppt_y</p:attrName>
                                        </p:attrNameLst>
                                      </p:cBhvr>
                                      <p:rCtr x="0" y="81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1" grpId="1" animBg="1"/>
      <p:bldP spid="40" grpId="0" animBg="1"/>
      <p:bldP spid="4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5400000" flipH="1">
            <a:off x="6142814"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总结不足</a:t>
            </a:r>
            <a:endParaRPr lang="zh-CN" altLang="en-US" sz="4000" dirty="0">
              <a:solidFill>
                <a:schemeClr val="tx2"/>
              </a:solidFill>
              <a:latin typeface="+mj-ea"/>
              <a:ea typeface="+mj-ea"/>
            </a:endParaRPr>
          </a:p>
        </p:txBody>
      </p:sp>
      <p:sp>
        <p:nvSpPr>
          <p:cNvPr id="7" name="椭圆 6"/>
          <p:cNvSpPr/>
          <p:nvPr/>
        </p:nvSpPr>
        <p:spPr>
          <a:xfrm>
            <a:off x="4900865"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30515" y="2329542"/>
            <a:ext cx="2917371" cy="3541486"/>
            <a:chOff x="1030515" y="2329542"/>
            <a:chExt cx="2917371" cy="3541486"/>
          </a:xfrm>
        </p:grpSpPr>
        <p:sp>
          <p:nvSpPr>
            <p:cNvPr id="3" name="矩形: 圆角 2"/>
            <p:cNvSpPr/>
            <p:nvPr/>
          </p:nvSpPr>
          <p:spPr>
            <a:xfrm>
              <a:off x="1030515"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a:off x="1030515"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1">
                <a:extLst>
                  <a:ext uri="{BEBA8EAE-BF5A-486C-A8C5-ECC9F3942E4B}">
                    <a14:imgProps xmlns:a14="http://schemas.microsoft.com/office/drawing/2010/main">
                      <a14:imgLayer r:embed="rId2">
                        <a14:imgEffect>
                          <a14:saturation sat="150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nvSpPr>
          <p:spPr>
            <a:xfrm>
              <a:off x="1146175" y="4458384"/>
              <a:ext cx="2686050" cy="1113895"/>
            </a:xfrm>
            <a:prstGeom prst="rect">
              <a:avLst/>
            </a:prstGeom>
            <a:noFill/>
          </p:spPr>
          <p:txBody>
            <a:bodyPr wrap="square">
              <a:spAutoFit/>
            </a:bodyPr>
            <a:lstStyle/>
            <a:p>
              <a:pPr>
                <a:lnSpc>
                  <a:spcPct val="120000"/>
                </a:lnSpc>
              </a:pPr>
              <a:r>
                <a:rPr lang="zh-CN" altLang="en-US" sz="1400" dirty="0">
                  <a:solidFill>
                    <a:schemeClr val="tx2"/>
                  </a:solidFill>
                </a:rPr>
                <a:t>办事心切，处事不够干练，想问题不够全面，不够深刻在工作中面对困难面对压力也感到力不从心，缺乏工作动力。</a:t>
              </a:r>
              <a:endParaRPr lang="zh-CN" altLang="en-US" sz="1400" dirty="0">
                <a:solidFill>
                  <a:schemeClr val="tx2"/>
                </a:solidFill>
              </a:endParaRPr>
            </a:p>
          </p:txBody>
        </p:sp>
      </p:grpSp>
      <p:grpSp>
        <p:nvGrpSpPr>
          <p:cNvPr id="9" name="组合 8"/>
          <p:cNvGrpSpPr/>
          <p:nvPr/>
        </p:nvGrpSpPr>
        <p:grpSpPr>
          <a:xfrm>
            <a:off x="1238068" y="3980179"/>
            <a:ext cx="718185" cy="312420"/>
            <a:chOff x="1238068" y="3980179"/>
            <a:chExt cx="718185" cy="312420"/>
          </a:xfrm>
        </p:grpSpPr>
        <p:sp>
          <p:nvSpPr>
            <p:cNvPr id="13" name="矩形: 圆角 12"/>
            <p:cNvSpPr/>
            <p:nvPr/>
          </p:nvSpPr>
          <p:spPr>
            <a:xfrm>
              <a:off x="1238068"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73297" y="3982501"/>
              <a:ext cx="647726" cy="307777"/>
            </a:xfrm>
            <a:prstGeom prst="rect">
              <a:avLst/>
            </a:prstGeom>
            <a:noFill/>
          </p:spPr>
          <p:txBody>
            <a:bodyPr wrap="square" rtlCol="0">
              <a:spAutoFit/>
            </a:bodyPr>
            <a:lstStyle/>
            <a:p>
              <a:pPr algn="dist"/>
              <a:r>
                <a:rPr lang="en-US" altLang="zh-CN" sz="1400" dirty="0">
                  <a:solidFill>
                    <a:schemeClr val="bg1"/>
                  </a:solidFill>
                </a:rPr>
                <a:t>ONE</a:t>
              </a:r>
              <a:endParaRPr lang="zh-CN" altLang="en-US" sz="1400" dirty="0">
                <a:solidFill>
                  <a:schemeClr val="bg1"/>
                </a:solidFill>
              </a:endParaRPr>
            </a:p>
          </p:txBody>
        </p:sp>
      </p:grpSp>
      <p:grpSp>
        <p:nvGrpSpPr>
          <p:cNvPr id="8" name="组合 7"/>
          <p:cNvGrpSpPr/>
          <p:nvPr/>
        </p:nvGrpSpPr>
        <p:grpSpPr>
          <a:xfrm>
            <a:off x="4579258" y="2329542"/>
            <a:ext cx="2917371" cy="3541486"/>
            <a:chOff x="4579258" y="2329542"/>
            <a:chExt cx="2917371" cy="3541486"/>
          </a:xfrm>
        </p:grpSpPr>
        <p:sp>
          <p:nvSpPr>
            <p:cNvPr id="17" name="矩形: 圆角 16"/>
            <p:cNvSpPr/>
            <p:nvPr/>
          </p:nvSpPr>
          <p:spPr>
            <a:xfrm>
              <a:off x="4579258"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4579258"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3">
                <a:extLst>
                  <a:ext uri="{BEBA8EAE-BF5A-486C-A8C5-ECC9F3942E4B}">
                    <a14:imgProps xmlns:a14="http://schemas.microsoft.com/office/drawing/2010/main">
                      <a14:imgLayer r:embed="rId4">
                        <a14:imgEffect>
                          <a14:saturation sat="110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p:cNvSpPr txBox="1"/>
            <p:nvPr/>
          </p:nvSpPr>
          <p:spPr>
            <a:xfrm>
              <a:off x="4694918" y="4458384"/>
              <a:ext cx="2686050" cy="1113895"/>
            </a:xfrm>
            <a:prstGeom prst="rect">
              <a:avLst/>
            </a:prstGeom>
            <a:noFill/>
          </p:spPr>
          <p:txBody>
            <a:bodyPr wrap="square">
              <a:spAutoFit/>
            </a:bodyPr>
            <a:lstStyle/>
            <a:p>
              <a:pPr>
                <a:lnSpc>
                  <a:spcPct val="120000"/>
                </a:lnSpc>
              </a:pPr>
              <a:r>
                <a:rPr lang="zh-CN" altLang="en-US" sz="1400" dirty="0">
                  <a:solidFill>
                    <a:schemeClr val="tx2"/>
                  </a:solidFill>
                </a:rPr>
                <a:t>处理问题思路不够清晰，使得开展工作起来比较被动</a:t>
              </a:r>
              <a:r>
                <a:rPr lang="en-US" altLang="zh-CN" sz="1400" dirty="0">
                  <a:solidFill>
                    <a:schemeClr val="tx2"/>
                  </a:solidFill>
                </a:rPr>
                <a:t>;</a:t>
              </a:r>
              <a:r>
                <a:rPr lang="zh-CN" altLang="en-US" sz="1400" dirty="0">
                  <a:solidFill>
                    <a:schemeClr val="tx2"/>
                  </a:solidFill>
                </a:rPr>
                <a:t>工作开展中也缺少积极开拓创新，协调能力有待加强。	</a:t>
              </a:r>
              <a:endParaRPr lang="zh-CN" altLang="en-US" sz="1400" dirty="0">
                <a:solidFill>
                  <a:schemeClr val="tx2"/>
                </a:solidFill>
              </a:endParaRPr>
            </a:p>
          </p:txBody>
        </p:sp>
      </p:grpSp>
      <p:grpSp>
        <p:nvGrpSpPr>
          <p:cNvPr id="11" name="组合 10"/>
          <p:cNvGrpSpPr/>
          <p:nvPr/>
        </p:nvGrpSpPr>
        <p:grpSpPr>
          <a:xfrm>
            <a:off x="4786811" y="3980179"/>
            <a:ext cx="718185" cy="312420"/>
            <a:chOff x="4786811" y="3980179"/>
            <a:chExt cx="718185" cy="312420"/>
          </a:xfrm>
        </p:grpSpPr>
        <p:sp>
          <p:nvSpPr>
            <p:cNvPr id="20" name="矩形: 圆角 19"/>
            <p:cNvSpPr/>
            <p:nvPr/>
          </p:nvSpPr>
          <p:spPr>
            <a:xfrm>
              <a:off x="4786811"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22040" y="3982501"/>
              <a:ext cx="647726" cy="307777"/>
            </a:xfrm>
            <a:prstGeom prst="rect">
              <a:avLst/>
            </a:prstGeom>
            <a:noFill/>
          </p:spPr>
          <p:txBody>
            <a:bodyPr wrap="square" rtlCol="0">
              <a:spAutoFit/>
            </a:bodyPr>
            <a:lstStyle/>
            <a:p>
              <a:pPr algn="dist"/>
              <a:r>
                <a:rPr lang="en-US" altLang="zh-CN" sz="1400" dirty="0">
                  <a:solidFill>
                    <a:schemeClr val="bg1"/>
                  </a:solidFill>
                </a:rPr>
                <a:t>TWO</a:t>
              </a:r>
              <a:endParaRPr lang="zh-CN" altLang="en-US" sz="1400" dirty="0">
                <a:solidFill>
                  <a:schemeClr val="bg1"/>
                </a:solidFill>
              </a:endParaRPr>
            </a:p>
          </p:txBody>
        </p:sp>
      </p:grpSp>
      <p:grpSp>
        <p:nvGrpSpPr>
          <p:cNvPr id="16" name="组合 15"/>
          <p:cNvGrpSpPr/>
          <p:nvPr/>
        </p:nvGrpSpPr>
        <p:grpSpPr>
          <a:xfrm>
            <a:off x="8128001" y="2329542"/>
            <a:ext cx="2917371" cy="3541486"/>
            <a:chOff x="8128001" y="2329542"/>
            <a:chExt cx="2917371" cy="3541486"/>
          </a:xfrm>
        </p:grpSpPr>
        <p:sp>
          <p:nvSpPr>
            <p:cNvPr id="23" name="矩形: 圆角 22"/>
            <p:cNvSpPr/>
            <p:nvPr/>
          </p:nvSpPr>
          <p:spPr>
            <a:xfrm>
              <a:off x="8128001"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8128001"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5">
                <a:extLst>
                  <a:ext uri="{BEBA8EAE-BF5A-486C-A8C5-ECC9F3942E4B}">
                    <a14:imgProps xmlns:a14="http://schemas.microsoft.com/office/drawing/2010/main">
                      <a14:imgLayer r:embed="rId6">
                        <a14:imgEffect>
                          <a14:saturation sat="106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p:cNvSpPr txBox="1"/>
            <p:nvPr/>
          </p:nvSpPr>
          <p:spPr>
            <a:xfrm>
              <a:off x="8243661" y="4458384"/>
              <a:ext cx="2686050" cy="855362"/>
            </a:xfrm>
            <a:prstGeom prst="rect">
              <a:avLst/>
            </a:prstGeom>
            <a:noFill/>
          </p:spPr>
          <p:txBody>
            <a:bodyPr wrap="square">
              <a:spAutoFit/>
            </a:bodyPr>
            <a:lstStyle/>
            <a:p>
              <a:pPr>
                <a:lnSpc>
                  <a:spcPct val="120000"/>
                </a:lnSpc>
              </a:pPr>
              <a:r>
                <a:rPr lang="zh-CN" altLang="en-US" sz="1400" dirty="0">
                  <a:solidFill>
                    <a:schemeClr val="tx2"/>
                  </a:solidFill>
                </a:rPr>
                <a:t>团队积极性有待提高，产品功能有待完善造成销售受到一定阻碍，销售增长缓慢。</a:t>
              </a:r>
              <a:endParaRPr lang="zh-CN" altLang="en-US" sz="1400" dirty="0">
                <a:solidFill>
                  <a:schemeClr val="tx2"/>
                </a:solidFill>
              </a:endParaRPr>
            </a:p>
          </p:txBody>
        </p:sp>
      </p:grpSp>
      <p:grpSp>
        <p:nvGrpSpPr>
          <p:cNvPr id="15" name="组合 14"/>
          <p:cNvGrpSpPr/>
          <p:nvPr/>
        </p:nvGrpSpPr>
        <p:grpSpPr>
          <a:xfrm>
            <a:off x="8306489" y="3980179"/>
            <a:ext cx="794648" cy="312420"/>
            <a:chOff x="8306489" y="3980179"/>
            <a:chExt cx="794648" cy="312420"/>
          </a:xfrm>
        </p:grpSpPr>
        <p:sp>
          <p:nvSpPr>
            <p:cNvPr id="26" name="矩形: 圆角 25"/>
            <p:cNvSpPr/>
            <p:nvPr/>
          </p:nvSpPr>
          <p:spPr>
            <a:xfrm>
              <a:off x="8335554"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306489" y="3982501"/>
              <a:ext cx="794648" cy="307777"/>
            </a:xfrm>
            <a:prstGeom prst="rect">
              <a:avLst/>
            </a:prstGeom>
            <a:noFill/>
          </p:spPr>
          <p:txBody>
            <a:bodyPr wrap="square" rtlCol="0">
              <a:spAutoFit/>
            </a:bodyPr>
            <a:lstStyle/>
            <a:p>
              <a:r>
                <a:rPr lang="en-US" altLang="zh-CN" sz="1400" dirty="0">
                  <a:solidFill>
                    <a:schemeClr val="bg1"/>
                  </a:solidFill>
                </a:rPr>
                <a:t>THREE</a:t>
              </a:r>
              <a:endParaRPr lang="zh-CN" altLang="en-US" sz="1400" dirty="0">
                <a:solidFill>
                  <a:schemeClr val="bg1"/>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5" presetClass="path" presetSubtype="0" decel="100000" fill="hold" nodeType="withEffect">
                                  <p:stCondLst>
                                    <p:cond delay="0"/>
                                  </p:stCondLst>
                                  <p:childTnLst>
                                    <p:animMotion origin="layout" path="M 3.33333E-6 4.81481E-6 L -0.08854 4.81481E-6 " pathEditMode="relative" rAng="0" ptsTypes="AA">
                                      <p:cBhvr>
                                        <p:cTn id="9" dur="1000" spd="-100000" fill="hold"/>
                                        <p:tgtEl>
                                          <p:spTgt spid="4"/>
                                        </p:tgtEl>
                                        <p:attrNameLst>
                                          <p:attrName>ppt_x</p:attrName>
                                          <p:attrName>ppt_y</p:attrName>
                                        </p:attrNameLst>
                                      </p:cBhvr>
                                      <p:rCtr x="-4427" y="0"/>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0"/>
                                  </p:stCondLst>
                                  <p:childTnLst>
                                    <p:animMotion origin="layout" path="M 4.16667E-7 7.40741E-7 L 4.16667E-7 0.02268 " pathEditMode="relative" rAng="0" ptsTypes="AA">
                                      <p:cBhvr>
                                        <p:cTn id="14" dur="1000" spd="-100000" fill="hold"/>
                                        <p:tgtEl>
                                          <p:spTgt spid="9"/>
                                        </p:tgtEl>
                                        <p:attrNameLst>
                                          <p:attrName>ppt_x</p:attrName>
                                          <p:attrName>ppt_y</p:attrName>
                                        </p:attrNameLst>
                                      </p:cBhvr>
                                      <p:rCtr x="0" y="1134"/>
                                    </p:animMotion>
                                  </p:childTnLst>
                                </p:cTn>
                              </p:par>
                              <p:par>
                                <p:cTn id="15" presetID="10" presetClass="entr" presetSubtype="0" fill="hold"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35" presetClass="path" presetSubtype="0" decel="100000" fill="hold" nodeType="withEffect">
                                  <p:stCondLst>
                                    <p:cond delay="500"/>
                                  </p:stCondLst>
                                  <p:childTnLst>
                                    <p:animMotion origin="layout" path="M 3.33333E-6 4.81481E-6 L -0.08854 4.81481E-6 " pathEditMode="relative" rAng="0" ptsTypes="AA">
                                      <p:cBhvr>
                                        <p:cTn id="19" dur="1000" spd="-100000" fill="hold"/>
                                        <p:tgtEl>
                                          <p:spTgt spid="8"/>
                                        </p:tgtEl>
                                        <p:attrNameLst>
                                          <p:attrName>ppt_x</p:attrName>
                                          <p:attrName>ppt_y</p:attrName>
                                        </p:attrNameLst>
                                      </p:cBhvr>
                                      <p:rCtr x="-4427" y="0"/>
                                    </p:animMotion>
                                  </p:childTnLst>
                                </p:cTn>
                              </p:par>
                              <p:par>
                                <p:cTn id="20" presetID="10" presetClass="entr" presetSubtype="0" fill="hold" nodeType="withEffect">
                                  <p:stCondLst>
                                    <p:cond delay="7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decel="100000" fill="hold" nodeType="withEffect">
                                  <p:stCondLst>
                                    <p:cond delay="750"/>
                                  </p:stCondLst>
                                  <p:childTnLst>
                                    <p:animMotion origin="layout" path="M 4.16667E-7 7.40741E-7 L 4.16667E-7 0.02268 " pathEditMode="relative" rAng="0" ptsTypes="AA">
                                      <p:cBhvr>
                                        <p:cTn id="24" dur="1000" spd="-100000" fill="hold"/>
                                        <p:tgtEl>
                                          <p:spTgt spid="11"/>
                                        </p:tgtEl>
                                        <p:attrNameLst>
                                          <p:attrName>ppt_x</p:attrName>
                                          <p:attrName>ppt_y</p:attrName>
                                        </p:attrNameLst>
                                      </p:cBhvr>
                                      <p:rCtr x="0" y="1134"/>
                                    </p:animMotion>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35" presetClass="path" presetSubtype="0" decel="100000" fill="hold" nodeType="withEffect">
                                  <p:stCondLst>
                                    <p:cond delay="1000"/>
                                  </p:stCondLst>
                                  <p:childTnLst>
                                    <p:animMotion origin="layout" path="M 3.33333E-6 4.81481E-6 L -0.08854 4.81481E-6 " pathEditMode="relative" rAng="0" ptsTypes="AA">
                                      <p:cBhvr>
                                        <p:cTn id="29" dur="1000" spd="-100000" fill="hold"/>
                                        <p:tgtEl>
                                          <p:spTgt spid="16"/>
                                        </p:tgtEl>
                                        <p:attrNameLst>
                                          <p:attrName>ppt_x</p:attrName>
                                          <p:attrName>ppt_y</p:attrName>
                                        </p:attrNameLst>
                                      </p:cBhvr>
                                      <p:rCtr x="-4427" y="0"/>
                                    </p:animMotion>
                                  </p:childTnLst>
                                </p:cTn>
                              </p:par>
                              <p:par>
                                <p:cTn id="30" presetID="10"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42" presetClass="path" presetSubtype="0" decel="100000" fill="hold" nodeType="withEffect">
                                  <p:stCondLst>
                                    <p:cond delay="1250"/>
                                  </p:stCondLst>
                                  <p:childTnLst>
                                    <p:animMotion origin="layout" path="M 4.16667E-7 7.40741E-7 L 4.16667E-7 0.02268 " pathEditMode="relative" rAng="0" ptsTypes="AA">
                                      <p:cBhvr>
                                        <p:cTn id="34" dur="1000" spd="-100000" fill="hold"/>
                                        <p:tgtEl>
                                          <p:spTgt spid="15"/>
                                        </p:tgtEl>
                                        <p:attrNameLst>
                                          <p:attrName>ppt_x</p:attrName>
                                          <p:attrName>ppt_y</p:attrName>
                                        </p:attrNameLst>
                                      </p:cBhvr>
                                      <p:rCtr x="0" y="1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p:cNvPicPr>
            <a:picLocks noChangeAspect="1"/>
          </p:cNvPicPr>
          <p:nvPr/>
        </p:nvPicPr>
        <p:blipFill>
          <a:blip r:embed="rId1" cstate="screen"/>
          <a:srcRect/>
          <a:stretch>
            <a:fillRect/>
          </a:stretch>
        </p:blipFill>
        <p:spPr>
          <a:xfrm>
            <a:off x="-1" y="0"/>
            <a:ext cx="12192002" cy="6858000"/>
          </a:xfrm>
          <a:prstGeom prst="rect">
            <a:avLst/>
          </a:prstGeom>
        </p:spPr>
      </p:pic>
      <p:sp>
        <p:nvSpPr>
          <p:cNvPr id="4" name="矩形 3"/>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3165475" y="4203184"/>
            <a:ext cx="4060825" cy="338554"/>
          </a:xfrm>
          <a:prstGeom prst="rect">
            <a:avLst/>
          </a:prstGeom>
          <a:noFill/>
        </p:spPr>
        <p:txBody>
          <a:bodyPr wrap="square">
            <a:spAutoFit/>
          </a:bodyPr>
          <a:lstStyle/>
          <a:p>
            <a:pPr algn="dist"/>
            <a:r>
              <a:rPr lang="en-US" altLang="zh-CN" sz="1600" dirty="0">
                <a:solidFill>
                  <a:schemeClr val="bg1">
                    <a:lumMod val="65000"/>
                  </a:schemeClr>
                </a:solidFill>
              </a:rPr>
              <a:t>PLANNING &amp; PROSPECT</a:t>
            </a:r>
            <a:endParaRPr lang="en-US" altLang="zh-CN" sz="1600" dirty="0">
              <a:solidFill>
                <a:schemeClr val="bg1">
                  <a:lumMod val="65000"/>
                </a:schemeClr>
              </a:solidFill>
            </a:endParaRPr>
          </a:p>
        </p:txBody>
      </p:sp>
      <p:sp>
        <p:nvSpPr>
          <p:cNvPr id="9" name="文本框 8"/>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第四部分</a:t>
            </a:r>
            <a:endParaRPr lang="zh-CN" altLang="en-US" sz="2400" dirty="0">
              <a:solidFill>
                <a:schemeClr val="bg1"/>
              </a:solidFill>
            </a:endParaRPr>
          </a:p>
        </p:txBody>
      </p:sp>
      <p:grpSp>
        <p:nvGrpSpPr>
          <p:cNvPr id="12" name="组合 11"/>
          <p:cNvGrpSpPr/>
          <p:nvPr/>
        </p:nvGrpSpPr>
        <p:grpSpPr>
          <a:xfrm>
            <a:off x="10940571" y="3111500"/>
            <a:ext cx="140791" cy="1332486"/>
            <a:chOff x="4746625" y="2273300"/>
            <a:chExt cx="222250" cy="2103438"/>
          </a:xfrm>
        </p:grpSpPr>
        <p:sp>
          <p:nvSpPr>
            <p:cNvPr id="14" name="椭圆 13"/>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648861" y="3858061"/>
            <a:ext cx="139176" cy="1317196"/>
            <a:chOff x="4746625" y="2273300"/>
            <a:chExt cx="222250" cy="2103438"/>
          </a:xfrm>
        </p:grpSpPr>
        <p:sp>
          <p:nvSpPr>
            <p:cNvPr id="17" name="椭圆 16"/>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rot="17535812" flipH="1">
            <a:off x="8408259" y="1846073"/>
            <a:ext cx="2487899" cy="3888972"/>
            <a:chOff x="6880648" y="1185672"/>
            <a:chExt cx="3134070" cy="4899036"/>
          </a:xfrm>
        </p:grpSpPr>
        <p:sp>
          <p:nvSpPr>
            <p:cNvPr id="26" name="椭圆 25"/>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p:cNvSpPr txBox="1"/>
          <p:nvPr/>
        </p:nvSpPr>
        <p:spPr>
          <a:xfrm>
            <a:off x="8076819" y="2413001"/>
            <a:ext cx="2884123"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04</a:t>
            </a:r>
            <a:endParaRPr lang="zh-CN" altLang="en-US" dirty="0"/>
          </a:p>
        </p:txBody>
      </p:sp>
      <p:sp>
        <p:nvSpPr>
          <p:cNvPr id="31" name="矩形 30"/>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31"/>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1079500" y="2876033"/>
            <a:ext cx="53848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规划与展望</a:t>
            </a:r>
            <a:endParaRPr lang="zh-CN" altLang="en-US" sz="8000" dirty="0">
              <a:solidFill>
                <a:schemeClr val="accent1"/>
              </a:solidFill>
              <a:effectLst>
                <a:outerShdw blurRad="152400" dist="139700" dir="8100000" algn="tr" rotWithShape="0">
                  <a:schemeClr val="accent1">
                    <a:alpha val="32000"/>
                  </a:schemeClr>
                </a:outerShdw>
              </a:effectLst>
              <a:latin typeface="+mj-ea"/>
              <a:ea typeface="+mj-ea"/>
            </a:endParaRPr>
          </a:p>
        </p:txBody>
      </p:sp>
      <p:sp>
        <p:nvSpPr>
          <p:cNvPr id="23" name="椭圆 22"/>
          <p:cNvSpPr/>
          <p:nvPr/>
        </p:nvSpPr>
        <p:spPr>
          <a:xfrm rot="21391395">
            <a:off x="1236875" y="3245900"/>
            <a:ext cx="5182717" cy="775537"/>
          </a:xfrm>
          <a:prstGeom prst="ellipse">
            <a:avLst/>
          </a:prstGeom>
          <a:noFill/>
          <a:ln w="12700">
            <a:gradFill flip="none" rotWithShape="1">
              <a:gsLst>
                <a:gs pos="70000">
                  <a:srgbClr val="CDD3ED">
                    <a:alpha val="84000"/>
                  </a:srgbClr>
                </a:gs>
                <a:gs pos="35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p:cNvSpPr/>
          <p:nvPr/>
        </p:nvSpPr>
        <p:spPr>
          <a:xfrm rot="4888083">
            <a:off x="6205555" y="2776689"/>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p:cNvSpPr/>
          <p:nvPr/>
        </p:nvSpPr>
        <p:spPr>
          <a:xfrm rot="1823639" flipH="1">
            <a:off x="4069581" y="3430281"/>
            <a:ext cx="8902699" cy="3446858"/>
          </a:xfrm>
          <a:prstGeom prst="roundRect">
            <a:avLst>
              <a:gd name="adj" fmla="val 50000"/>
            </a:avLst>
          </a:prstGeom>
          <a:gradFill>
            <a:gsLst>
              <a:gs pos="98000">
                <a:schemeClr val="accent2">
                  <a:lumMod val="20000"/>
                  <a:lumOff val="80000"/>
                  <a:alpha val="51000"/>
                </a:schemeClr>
              </a:gs>
              <a:gs pos="14000">
                <a:schemeClr val="accent2">
                  <a:lumMod val="20000"/>
                  <a:lumOff val="8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292600" y="1841500"/>
            <a:ext cx="3835400" cy="3835400"/>
          </a:xfrm>
          <a:prstGeom prst="ellipse">
            <a:avLst/>
          </a:prstGeom>
          <a:gradFill flip="none" rotWithShape="1">
            <a:gsLst>
              <a:gs pos="72000">
                <a:schemeClr val="accent1">
                  <a:lumMod val="20000"/>
                  <a:lumOff val="80000"/>
                  <a:alpha val="0"/>
                </a:schemeClr>
              </a:gs>
              <a:gs pos="29000">
                <a:schemeClr val="accent1">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4777740" y="2425700"/>
            <a:ext cx="2667000" cy="266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flipH="1">
            <a:off x="7142485"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加强部门支持配合</a:t>
            </a:r>
            <a:endParaRPr lang="zh-CN" altLang="en-US" sz="4000" dirty="0">
              <a:solidFill>
                <a:schemeClr val="tx2"/>
              </a:solidFill>
              <a:latin typeface="+mj-ea"/>
              <a:ea typeface="+mj-ea"/>
            </a:endParaRPr>
          </a:p>
        </p:txBody>
      </p:sp>
      <p:sp>
        <p:nvSpPr>
          <p:cNvPr id="5" name="椭圆 4"/>
          <p:cNvSpPr/>
          <p:nvPr/>
        </p:nvSpPr>
        <p:spPr>
          <a:xfrm>
            <a:off x="38776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431030" y="2063750"/>
            <a:ext cx="3390900" cy="3390900"/>
          </a:xfrm>
          <a:prstGeom prst="ellipse">
            <a:avLst/>
          </a:prstGeom>
          <a:noFill/>
          <a:ln w="9525">
            <a:solidFill>
              <a:schemeClr val="tx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游戏机&#10;&#10;描述已自动生成"/>
          <p:cNvPicPr>
            <a:picLocks noChangeAspect="1"/>
          </p:cNvPicPr>
          <p:nvPr/>
        </p:nvPicPr>
        <p:blipFill>
          <a:blip r:embed="rId1" cstate="screen"/>
          <a:stretch>
            <a:fillRect/>
          </a:stretch>
        </p:blipFill>
        <p:spPr>
          <a:xfrm>
            <a:off x="4393203" y="2119267"/>
            <a:ext cx="3398520" cy="3398520"/>
          </a:xfrm>
          <a:prstGeom prst="rect">
            <a:avLst/>
          </a:prstGeom>
          <a:effectLst>
            <a:outerShdw blurRad="292100" dist="152400" sx="102000" sy="102000" algn="ctr" rotWithShape="0">
              <a:schemeClr val="accent1">
                <a:alpha val="13000"/>
              </a:schemeClr>
            </a:outerShdw>
          </a:effectLst>
        </p:spPr>
      </p:pic>
      <p:sp>
        <p:nvSpPr>
          <p:cNvPr id="9" name="文本框 8"/>
          <p:cNvSpPr txBox="1"/>
          <p:nvPr/>
        </p:nvSpPr>
        <p:spPr>
          <a:xfrm>
            <a:off x="1642545" y="316751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根据工作需要，及时做好后勤保障工作</a:t>
            </a:r>
            <a:endParaRPr lang="en-US" altLang="zh-CN" sz="1200" dirty="0">
              <a:solidFill>
                <a:schemeClr val="tx2">
                  <a:lumMod val="60000"/>
                  <a:lumOff val="40000"/>
                </a:schemeClr>
              </a:solidFill>
            </a:endParaRPr>
          </a:p>
          <a:p>
            <a:pPr>
              <a:lnSpc>
                <a:spcPct val="120000"/>
              </a:lnSpc>
            </a:pPr>
            <a:r>
              <a:rPr lang="zh-CN" altLang="en-US" sz="1200" dirty="0">
                <a:solidFill>
                  <a:schemeClr val="tx2">
                    <a:lumMod val="60000"/>
                    <a:lumOff val="40000"/>
                  </a:schemeClr>
                </a:solidFill>
              </a:rPr>
              <a:t>例如团餐配送、用车调配等</a:t>
            </a:r>
            <a:endParaRPr lang="zh-CN" altLang="en-US" sz="1200" dirty="0">
              <a:solidFill>
                <a:schemeClr val="tx2">
                  <a:lumMod val="60000"/>
                  <a:lumOff val="40000"/>
                </a:schemeClr>
              </a:solidFill>
            </a:endParaRPr>
          </a:p>
        </p:txBody>
      </p:sp>
      <p:sp>
        <p:nvSpPr>
          <p:cNvPr id="20" name="文本框 19"/>
          <p:cNvSpPr txBox="1"/>
          <p:nvPr/>
        </p:nvSpPr>
        <p:spPr>
          <a:xfrm>
            <a:off x="1642545" y="2731935"/>
            <a:ext cx="1437963" cy="372613"/>
          </a:xfrm>
          <a:prstGeom prst="rect">
            <a:avLst/>
          </a:prstGeom>
          <a:noFill/>
        </p:spPr>
        <p:txBody>
          <a:bodyPr wrap="square">
            <a:spAutoFit/>
          </a:bodyPr>
          <a:lstStyle/>
          <a:p>
            <a:r>
              <a:rPr lang="zh-CN" altLang="en-US" sz="2400" dirty="0">
                <a:solidFill>
                  <a:schemeClr val="tx2"/>
                </a:solidFill>
                <a:latin typeface="+mj-ea"/>
                <a:ea typeface="+mj-ea"/>
              </a:rPr>
              <a:t>后勤保障</a:t>
            </a:r>
            <a:endParaRPr lang="zh-CN" altLang="en-US" sz="2400" dirty="0">
              <a:solidFill>
                <a:schemeClr val="tx2"/>
              </a:solidFill>
              <a:latin typeface="+mj-ea"/>
              <a:ea typeface="+mj-ea"/>
            </a:endParaRPr>
          </a:p>
        </p:txBody>
      </p:sp>
      <p:sp>
        <p:nvSpPr>
          <p:cNvPr id="39" name="文本框 38"/>
          <p:cNvSpPr txBox="1"/>
          <p:nvPr/>
        </p:nvSpPr>
        <p:spPr>
          <a:xfrm>
            <a:off x="1642545" y="474866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根据工作需要，及时做好后勤保障工作例如团餐配送、用车调配等</a:t>
            </a:r>
            <a:endParaRPr lang="zh-CN" altLang="en-US" sz="1200" dirty="0">
              <a:solidFill>
                <a:schemeClr val="tx2">
                  <a:lumMod val="60000"/>
                  <a:lumOff val="40000"/>
                </a:schemeClr>
              </a:solidFill>
            </a:endParaRPr>
          </a:p>
        </p:txBody>
      </p:sp>
      <p:grpSp>
        <p:nvGrpSpPr>
          <p:cNvPr id="25" name="组合 24"/>
          <p:cNvGrpSpPr/>
          <p:nvPr/>
        </p:nvGrpSpPr>
        <p:grpSpPr>
          <a:xfrm>
            <a:off x="493712" y="4293870"/>
            <a:ext cx="996324" cy="984024"/>
            <a:chOff x="501650" y="4293870"/>
            <a:chExt cx="996324" cy="984024"/>
          </a:xfrm>
        </p:grpSpPr>
        <p:sp>
          <p:nvSpPr>
            <p:cNvPr id="41" name="弧形 40"/>
            <p:cNvSpPr/>
            <p:nvPr/>
          </p:nvSpPr>
          <p:spPr>
            <a:xfrm>
              <a:off x="513950" y="429387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p:cNvSpPr/>
            <p:nvPr/>
          </p:nvSpPr>
          <p:spPr>
            <a:xfrm flipH="1">
              <a:off x="501650" y="429387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3" name="文本框 42"/>
          <p:cNvSpPr txBox="1"/>
          <p:nvPr/>
        </p:nvSpPr>
        <p:spPr>
          <a:xfrm>
            <a:off x="1642545" y="4313085"/>
            <a:ext cx="1437963" cy="461665"/>
          </a:xfrm>
          <a:prstGeom prst="rect">
            <a:avLst/>
          </a:prstGeom>
          <a:noFill/>
        </p:spPr>
        <p:txBody>
          <a:bodyPr wrap="square">
            <a:spAutoFit/>
          </a:bodyPr>
          <a:lstStyle/>
          <a:p>
            <a:r>
              <a:rPr lang="zh-CN" altLang="en-US" sz="2400" dirty="0">
                <a:solidFill>
                  <a:schemeClr val="tx2"/>
                </a:solidFill>
                <a:latin typeface="+mj-ea"/>
                <a:ea typeface="+mj-ea"/>
              </a:rPr>
              <a:t>资源调配</a:t>
            </a:r>
            <a:endParaRPr lang="zh-CN" altLang="en-US" sz="2400" dirty="0">
              <a:solidFill>
                <a:schemeClr val="tx2"/>
              </a:solidFill>
              <a:latin typeface="+mj-ea"/>
              <a:ea typeface="+mj-ea"/>
            </a:endParaRPr>
          </a:p>
        </p:txBody>
      </p:sp>
      <p:sp>
        <p:nvSpPr>
          <p:cNvPr id="45" name="文本框 44"/>
          <p:cNvSpPr txBox="1"/>
          <p:nvPr/>
        </p:nvSpPr>
        <p:spPr>
          <a:xfrm>
            <a:off x="9218096" y="3167515"/>
            <a:ext cx="2744216"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突发情况下及时发现问题及时处理，保障大家工作顺利进行</a:t>
            </a:r>
            <a:endParaRPr lang="zh-CN" altLang="en-US" sz="1200" dirty="0">
              <a:solidFill>
                <a:schemeClr val="tx2">
                  <a:lumMod val="60000"/>
                  <a:lumOff val="40000"/>
                </a:schemeClr>
              </a:solidFill>
            </a:endParaRPr>
          </a:p>
        </p:txBody>
      </p:sp>
      <p:grpSp>
        <p:nvGrpSpPr>
          <p:cNvPr id="24" name="组合 23"/>
          <p:cNvGrpSpPr/>
          <p:nvPr/>
        </p:nvGrpSpPr>
        <p:grpSpPr>
          <a:xfrm>
            <a:off x="8077200" y="2714307"/>
            <a:ext cx="996324" cy="984024"/>
            <a:chOff x="8077200" y="2712720"/>
            <a:chExt cx="996324" cy="984024"/>
          </a:xfrm>
        </p:grpSpPr>
        <p:sp>
          <p:nvSpPr>
            <p:cNvPr id="47" name="弧形 46"/>
            <p:cNvSpPr/>
            <p:nvPr/>
          </p:nvSpPr>
          <p:spPr>
            <a:xfrm>
              <a:off x="8089500" y="271272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弧形 47"/>
            <p:cNvSpPr/>
            <p:nvPr/>
          </p:nvSpPr>
          <p:spPr>
            <a:xfrm flipH="1">
              <a:off x="8077200" y="271272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9" name="文本框 48"/>
          <p:cNvSpPr txBox="1"/>
          <p:nvPr/>
        </p:nvSpPr>
        <p:spPr>
          <a:xfrm>
            <a:off x="9218095" y="2731935"/>
            <a:ext cx="1437963" cy="461665"/>
          </a:xfrm>
          <a:prstGeom prst="rect">
            <a:avLst/>
          </a:prstGeom>
          <a:noFill/>
        </p:spPr>
        <p:txBody>
          <a:bodyPr wrap="square">
            <a:spAutoFit/>
          </a:bodyPr>
          <a:lstStyle/>
          <a:p>
            <a:r>
              <a:rPr lang="zh-CN" altLang="en-US" sz="2400" dirty="0">
                <a:solidFill>
                  <a:schemeClr val="tx2"/>
                </a:solidFill>
                <a:latin typeface="+mj-ea"/>
                <a:ea typeface="+mj-ea"/>
              </a:rPr>
              <a:t>问题处理</a:t>
            </a:r>
            <a:endParaRPr lang="zh-CN" altLang="en-US" sz="2400" dirty="0">
              <a:solidFill>
                <a:schemeClr val="tx2"/>
              </a:solidFill>
              <a:latin typeface="+mj-ea"/>
              <a:ea typeface="+mj-ea"/>
            </a:endParaRPr>
          </a:p>
        </p:txBody>
      </p:sp>
      <p:sp>
        <p:nvSpPr>
          <p:cNvPr id="51" name="文本框 50"/>
          <p:cNvSpPr txBox="1"/>
          <p:nvPr/>
        </p:nvSpPr>
        <p:spPr>
          <a:xfrm>
            <a:off x="9218095" y="474866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办公用品分发、设备的采购和日常管理，提高员工对行政服务的满意度</a:t>
            </a:r>
            <a:endParaRPr lang="zh-CN" altLang="en-US" sz="1200" dirty="0">
              <a:solidFill>
                <a:schemeClr val="tx2">
                  <a:lumMod val="60000"/>
                  <a:lumOff val="40000"/>
                </a:schemeClr>
              </a:solidFill>
            </a:endParaRPr>
          </a:p>
        </p:txBody>
      </p:sp>
      <p:grpSp>
        <p:nvGrpSpPr>
          <p:cNvPr id="19" name="组合 18"/>
          <p:cNvGrpSpPr/>
          <p:nvPr/>
        </p:nvGrpSpPr>
        <p:grpSpPr>
          <a:xfrm>
            <a:off x="8077200" y="4293870"/>
            <a:ext cx="996324" cy="984024"/>
            <a:chOff x="8077200" y="4293870"/>
            <a:chExt cx="996324" cy="984024"/>
          </a:xfrm>
        </p:grpSpPr>
        <p:sp>
          <p:nvSpPr>
            <p:cNvPr id="53" name="弧形 52"/>
            <p:cNvSpPr/>
            <p:nvPr/>
          </p:nvSpPr>
          <p:spPr>
            <a:xfrm>
              <a:off x="8089500" y="429387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flipH="1">
              <a:off x="8077200" y="429387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5" name="文本框 54"/>
          <p:cNvSpPr txBox="1"/>
          <p:nvPr/>
        </p:nvSpPr>
        <p:spPr>
          <a:xfrm>
            <a:off x="9218095" y="4313085"/>
            <a:ext cx="1437963" cy="461665"/>
          </a:xfrm>
          <a:prstGeom prst="rect">
            <a:avLst/>
          </a:prstGeom>
          <a:noFill/>
        </p:spPr>
        <p:txBody>
          <a:bodyPr wrap="square">
            <a:spAutoFit/>
          </a:bodyPr>
          <a:lstStyle/>
          <a:p>
            <a:r>
              <a:rPr lang="zh-CN" altLang="en-US" sz="2400" dirty="0">
                <a:solidFill>
                  <a:schemeClr val="tx2"/>
                </a:solidFill>
                <a:latin typeface="+mj-ea"/>
                <a:ea typeface="+mj-ea"/>
              </a:rPr>
              <a:t>用品采购</a:t>
            </a:r>
            <a:endParaRPr lang="zh-CN" altLang="en-US" sz="2400" dirty="0">
              <a:solidFill>
                <a:schemeClr val="tx2"/>
              </a:solidFill>
              <a:latin typeface="+mj-ea"/>
              <a:ea typeface="+mj-ea"/>
            </a:endParaRPr>
          </a:p>
        </p:txBody>
      </p:sp>
      <p:grpSp>
        <p:nvGrpSpPr>
          <p:cNvPr id="10" name="组合 9"/>
          <p:cNvGrpSpPr/>
          <p:nvPr/>
        </p:nvGrpSpPr>
        <p:grpSpPr>
          <a:xfrm>
            <a:off x="493712" y="2714307"/>
            <a:ext cx="996324" cy="984024"/>
            <a:chOff x="501650" y="2712720"/>
            <a:chExt cx="996324" cy="984024"/>
          </a:xfrm>
        </p:grpSpPr>
        <p:sp>
          <p:nvSpPr>
            <p:cNvPr id="17" name="弧形 16"/>
            <p:cNvSpPr/>
            <p:nvPr/>
          </p:nvSpPr>
          <p:spPr>
            <a:xfrm>
              <a:off x="513950" y="271272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flipH="1">
              <a:off x="501650" y="271272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10"/>
          <p:cNvGrpSpPr/>
          <p:nvPr/>
        </p:nvGrpSpPr>
        <p:grpSpPr>
          <a:xfrm>
            <a:off x="576739" y="2791184"/>
            <a:ext cx="830270" cy="830270"/>
            <a:chOff x="585702" y="2778322"/>
            <a:chExt cx="830270" cy="830270"/>
          </a:xfrm>
        </p:grpSpPr>
        <p:sp>
          <p:nvSpPr>
            <p:cNvPr id="16" name="椭圆 15"/>
            <p:cNvSpPr/>
            <p:nvPr/>
          </p:nvSpPr>
          <p:spPr>
            <a:xfrm>
              <a:off x="585702" y="277832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ray_348732"/>
            <p:cNvSpPr/>
            <p:nvPr/>
          </p:nvSpPr>
          <p:spPr>
            <a:xfrm>
              <a:off x="783465" y="2953723"/>
              <a:ext cx="434744" cy="479468"/>
            </a:xfrm>
            <a:custGeom>
              <a:avLst/>
              <a:gdLst>
                <a:gd name="connsiteX0" fmla="*/ 165290 w 550128"/>
                <a:gd name="connsiteY0" fmla="*/ 338785 h 606722"/>
                <a:gd name="connsiteX1" fmla="*/ 322925 w 550128"/>
                <a:gd name="connsiteY1" fmla="*/ 338785 h 606722"/>
                <a:gd name="connsiteX2" fmla="*/ 349806 w 550128"/>
                <a:gd name="connsiteY2" fmla="*/ 365623 h 606722"/>
                <a:gd name="connsiteX3" fmla="*/ 322925 w 550128"/>
                <a:gd name="connsiteY3" fmla="*/ 392550 h 606722"/>
                <a:gd name="connsiteX4" fmla="*/ 259016 w 550128"/>
                <a:gd name="connsiteY4" fmla="*/ 392550 h 606722"/>
                <a:gd name="connsiteX5" fmla="*/ 227952 w 550128"/>
                <a:gd name="connsiteY5" fmla="*/ 392550 h 606722"/>
                <a:gd name="connsiteX6" fmla="*/ 201072 w 550128"/>
                <a:gd name="connsiteY6" fmla="*/ 419477 h 606722"/>
                <a:gd name="connsiteX7" fmla="*/ 227952 w 550128"/>
                <a:gd name="connsiteY7" fmla="*/ 446316 h 606722"/>
                <a:gd name="connsiteX8" fmla="*/ 326841 w 550128"/>
                <a:gd name="connsiteY8" fmla="*/ 446316 h 606722"/>
                <a:gd name="connsiteX9" fmla="*/ 384341 w 550128"/>
                <a:gd name="connsiteY9" fmla="*/ 425520 h 606722"/>
                <a:gd name="connsiteX10" fmla="*/ 467921 w 550128"/>
                <a:gd name="connsiteY10" fmla="*/ 356026 h 606722"/>
                <a:gd name="connsiteX11" fmla="*/ 508153 w 550128"/>
                <a:gd name="connsiteY11" fmla="*/ 359314 h 606722"/>
                <a:gd name="connsiteX12" fmla="*/ 504237 w 550128"/>
                <a:gd name="connsiteY12" fmla="*/ 400726 h 606722"/>
                <a:gd name="connsiteX13" fmla="*/ 369655 w 550128"/>
                <a:gd name="connsiteY13" fmla="*/ 515010 h 606722"/>
                <a:gd name="connsiteX14" fmla="*/ 289013 w 550128"/>
                <a:gd name="connsiteY14" fmla="*/ 544692 h 606722"/>
                <a:gd name="connsiteX15" fmla="*/ 163243 w 550128"/>
                <a:gd name="connsiteY15" fmla="*/ 544692 h 606722"/>
                <a:gd name="connsiteX16" fmla="*/ 118738 w 550128"/>
                <a:gd name="connsiteY16" fmla="*/ 562199 h 606722"/>
                <a:gd name="connsiteX17" fmla="*/ 71118 w 550128"/>
                <a:gd name="connsiteY17" fmla="*/ 606722 h 606722"/>
                <a:gd name="connsiteX18" fmla="*/ 0 w 550128"/>
                <a:gd name="connsiteY18" fmla="*/ 488706 h 606722"/>
                <a:gd name="connsiteX19" fmla="*/ 49400 w 550128"/>
                <a:gd name="connsiteY19" fmla="*/ 441339 h 606722"/>
                <a:gd name="connsiteX20" fmla="*/ 80019 w 550128"/>
                <a:gd name="connsiteY20" fmla="*/ 402059 h 606722"/>
                <a:gd name="connsiteX21" fmla="*/ 92124 w 550128"/>
                <a:gd name="connsiteY21" fmla="*/ 381086 h 606722"/>
                <a:gd name="connsiteX22" fmla="*/ 165290 w 550128"/>
                <a:gd name="connsiteY22" fmla="*/ 338785 h 606722"/>
                <a:gd name="connsiteX23" fmla="*/ 280356 w 550128"/>
                <a:gd name="connsiteY23" fmla="*/ 0 h 606722"/>
                <a:gd name="connsiteX24" fmla="*/ 326105 w 550128"/>
                <a:gd name="connsiteY24" fmla="*/ 45774 h 606722"/>
                <a:gd name="connsiteX25" fmla="*/ 325126 w 550128"/>
                <a:gd name="connsiteY25" fmla="*/ 55462 h 606722"/>
                <a:gd name="connsiteX26" fmla="*/ 506427 w 550128"/>
                <a:gd name="connsiteY26" fmla="*/ 257487 h 606722"/>
                <a:gd name="connsiteX27" fmla="*/ 550128 w 550128"/>
                <a:gd name="connsiteY27" fmla="*/ 257487 h 606722"/>
                <a:gd name="connsiteX28" fmla="*/ 550128 w 550128"/>
                <a:gd name="connsiteY28" fmla="*/ 297927 h 606722"/>
                <a:gd name="connsiteX29" fmla="*/ 10585 w 550128"/>
                <a:gd name="connsiteY29" fmla="*/ 297927 h 606722"/>
                <a:gd name="connsiteX30" fmla="*/ 10585 w 550128"/>
                <a:gd name="connsiteY30" fmla="*/ 257487 h 606722"/>
                <a:gd name="connsiteX31" fmla="*/ 54197 w 550128"/>
                <a:gd name="connsiteY31" fmla="*/ 257487 h 606722"/>
                <a:gd name="connsiteX32" fmla="*/ 235587 w 550128"/>
                <a:gd name="connsiteY32" fmla="*/ 55462 h 606722"/>
                <a:gd name="connsiteX33" fmla="*/ 234519 w 550128"/>
                <a:gd name="connsiteY33" fmla="*/ 45774 h 606722"/>
                <a:gd name="connsiteX34" fmla="*/ 280356 w 550128"/>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0128" h="606722">
                  <a:moveTo>
                    <a:pt x="165290" y="338785"/>
                  </a:moveTo>
                  <a:lnTo>
                    <a:pt x="322925" y="338785"/>
                  </a:lnTo>
                  <a:cubicBezTo>
                    <a:pt x="337790" y="338785"/>
                    <a:pt x="349806" y="350782"/>
                    <a:pt x="349806" y="365623"/>
                  </a:cubicBezTo>
                  <a:cubicBezTo>
                    <a:pt x="349806" y="380553"/>
                    <a:pt x="337790" y="392550"/>
                    <a:pt x="322925" y="392550"/>
                  </a:cubicBezTo>
                  <a:lnTo>
                    <a:pt x="259016" y="392550"/>
                  </a:lnTo>
                  <a:lnTo>
                    <a:pt x="227952" y="392550"/>
                  </a:lnTo>
                  <a:cubicBezTo>
                    <a:pt x="213088" y="392550"/>
                    <a:pt x="201072" y="404548"/>
                    <a:pt x="201072" y="419477"/>
                  </a:cubicBezTo>
                  <a:cubicBezTo>
                    <a:pt x="201072" y="434318"/>
                    <a:pt x="213088" y="446316"/>
                    <a:pt x="227952" y="446316"/>
                  </a:cubicBezTo>
                  <a:lnTo>
                    <a:pt x="326841" y="446316"/>
                  </a:lnTo>
                  <a:cubicBezTo>
                    <a:pt x="347848" y="446316"/>
                    <a:pt x="368142" y="438939"/>
                    <a:pt x="384341" y="425520"/>
                  </a:cubicBezTo>
                  <a:lnTo>
                    <a:pt x="467921" y="356026"/>
                  </a:lnTo>
                  <a:cubicBezTo>
                    <a:pt x="480026" y="345984"/>
                    <a:pt x="497917" y="347494"/>
                    <a:pt x="508153" y="359314"/>
                  </a:cubicBezTo>
                  <a:cubicBezTo>
                    <a:pt x="518656" y="371489"/>
                    <a:pt x="516609" y="390418"/>
                    <a:pt x="504237" y="400726"/>
                  </a:cubicBezTo>
                  <a:lnTo>
                    <a:pt x="369655" y="515010"/>
                  </a:lnTo>
                  <a:cubicBezTo>
                    <a:pt x="347135" y="534117"/>
                    <a:pt x="318564" y="544692"/>
                    <a:pt x="289013" y="544692"/>
                  </a:cubicBezTo>
                  <a:lnTo>
                    <a:pt x="163243" y="544692"/>
                  </a:lnTo>
                  <a:cubicBezTo>
                    <a:pt x="146776" y="544692"/>
                    <a:pt x="130843" y="550913"/>
                    <a:pt x="118738" y="562199"/>
                  </a:cubicBezTo>
                  <a:lnTo>
                    <a:pt x="71118" y="606722"/>
                  </a:lnTo>
                  <a:lnTo>
                    <a:pt x="0" y="488706"/>
                  </a:lnTo>
                  <a:lnTo>
                    <a:pt x="49400" y="441339"/>
                  </a:lnTo>
                  <a:cubicBezTo>
                    <a:pt x="61416" y="429786"/>
                    <a:pt x="71741" y="416545"/>
                    <a:pt x="80019" y="402059"/>
                  </a:cubicBezTo>
                  <a:lnTo>
                    <a:pt x="92124" y="381086"/>
                  </a:lnTo>
                  <a:cubicBezTo>
                    <a:pt x="107167" y="354870"/>
                    <a:pt x="135116" y="338785"/>
                    <a:pt x="165290" y="338785"/>
                  </a:cubicBezTo>
                  <a:close/>
                  <a:moveTo>
                    <a:pt x="280356" y="0"/>
                  </a:moveTo>
                  <a:cubicBezTo>
                    <a:pt x="305634" y="0"/>
                    <a:pt x="326105" y="20532"/>
                    <a:pt x="326105" y="45774"/>
                  </a:cubicBezTo>
                  <a:cubicBezTo>
                    <a:pt x="326105" y="49062"/>
                    <a:pt x="325749" y="52262"/>
                    <a:pt x="325126" y="55462"/>
                  </a:cubicBezTo>
                  <a:cubicBezTo>
                    <a:pt x="422496" y="74926"/>
                    <a:pt x="497527" y="156874"/>
                    <a:pt x="506427" y="257487"/>
                  </a:cubicBezTo>
                  <a:lnTo>
                    <a:pt x="550128" y="257487"/>
                  </a:lnTo>
                  <a:lnTo>
                    <a:pt x="550128" y="297927"/>
                  </a:lnTo>
                  <a:lnTo>
                    <a:pt x="10585" y="297927"/>
                  </a:lnTo>
                  <a:lnTo>
                    <a:pt x="10585" y="257487"/>
                  </a:lnTo>
                  <a:lnTo>
                    <a:pt x="54197" y="257487"/>
                  </a:lnTo>
                  <a:cubicBezTo>
                    <a:pt x="63186" y="156874"/>
                    <a:pt x="138217" y="74926"/>
                    <a:pt x="235587" y="55462"/>
                  </a:cubicBezTo>
                  <a:cubicBezTo>
                    <a:pt x="234875" y="52262"/>
                    <a:pt x="234519" y="49062"/>
                    <a:pt x="234519" y="45774"/>
                  </a:cubicBezTo>
                  <a:cubicBezTo>
                    <a:pt x="234519" y="20532"/>
                    <a:pt x="255079" y="0"/>
                    <a:pt x="280356" y="0"/>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组合 14"/>
          <p:cNvGrpSpPr/>
          <p:nvPr/>
        </p:nvGrpSpPr>
        <p:grpSpPr>
          <a:xfrm>
            <a:off x="576739" y="4370747"/>
            <a:ext cx="830270" cy="830270"/>
            <a:chOff x="585702" y="4359472"/>
            <a:chExt cx="830270" cy="830270"/>
          </a:xfrm>
        </p:grpSpPr>
        <p:sp>
          <p:nvSpPr>
            <p:cNvPr id="40" name="椭圆 39"/>
            <p:cNvSpPr/>
            <p:nvPr/>
          </p:nvSpPr>
          <p:spPr>
            <a:xfrm>
              <a:off x="585702" y="435947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ray_348732"/>
            <p:cNvSpPr/>
            <p:nvPr/>
          </p:nvSpPr>
          <p:spPr>
            <a:xfrm>
              <a:off x="761103" y="4618560"/>
              <a:ext cx="479468" cy="312094"/>
            </a:xfrm>
            <a:custGeom>
              <a:avLst/>
              <a:gdLst>
                <a:gd name="connsiteX0" fmla="*/ 516258 w 606439"/>
                <a:gd name="connsiteY0" fmla="*/ 287978 h 394743"/>
                <a:gd name="connsiteX1" fmla="*/ 569314 w 606439"/>
                <a:gd name="connsiteY1" fmla="*/ 338681 h 394743"/>
                <a:gd name="connsiteX2" fmla="*/ 569604 w 606439"/>
                <a:gd name="connsiteY2" fmla="*/ 341288 h 394743"/>
                <a:gd name="connsiteX3" fmla="*/ 516258 w 606439"/>
                <a:gd name="connsiteY3" fmla="*/ 394743 h 394743"/>
                <a:gd name="connsiteX4" fmla="*/ 462768 w 606439"/>
                <a:gd name="connsiteY4" fmla="*/ 341288 h 394743"/>
                <a:gd name="connsiteX5" fmla="*/ 463058 w 606439"/>
                <a:gd name="connsiteY5" fmla="*/ 338681 h 394743"/>
                <a:gd name="connsiteX6" fmla="*/ 516258 w 606439"/>
                <a:gd name="connsiteY6" fmla="*/ 287978 h 394743"/>
                <a:gd name="connsiteX7" fmla="*/ 116575 w 606439"/>
                <a:gd name="connsiteY7" fmla="*/ 287978 h 394743"/>
                <a:gd name="connsiteX8" fmla="*/ 169776 w 606439"/>
                <a:gd name="connsiteY8" fmla="*/ 338681 h 394743"/>
                <a:gd name="connsiteX9" fmla="*/ 169921 w 606439"/>
                <a:gd name="connsiteY9" fmla="*/ 341288 h 394743"/>
                <a:gd name="connsiteX10" fmla="*/ 116575 w 606439"/>
                <a:gd name="connsiteY10" fmla="*/ 394743 h 394743"/>
                <a:gd name="connsiteX11" fmla="*/ 63085 w 606439"/>
                <a:gd name="connsiteY11" fmla="*/ 341288 h 394743"/>
                <a:gd name="connsiteX12" fmla="*/ 63375 w 606439"/>
                <a:gd name="connsiteY12" fmla="*/ 338681 h 394743"/>
                <a:gd name="connsiteX13" fmla="*/ 116575 w 606439"/>
                <a:gd name="connsiteY13" fmla="*/ 287978 h 394743"/>
                <a:gd name="connsiteX14" fmla="*/ 492460 w 606439"/>
                <a:gd name="connsiteY14" fmla="*/ 83973 h 394743"/>
                <a:gd name="connsiteX15" fmla="*/ 472158 w 606439"/>
                <a:gd name="connsiteY15" fmla="*/ 104966 h 394743"/>
                <a:gd name="connsiteX16" fmla="*/ 472158 w 606439"/>
                <a:gd name="connsiteY16" fmla="*/ 160272 h 394743"/>
                <a:gd name="connsiteX17" fmla="*/ 493185 w 606439"/>
                <a:gd name="connsiteY17" fmla="*/ 181266 h 394743"/>
                <a:gd name="connsiteX18" fmla="*/ 546114 w 606439"/>
                <a:gd name="connsiteY18" fmla="*/ 181266 h 394743"/>
                <a:gd name="connsiteX19" fmla="*/ 567141 w 606439"/>
                <a:gd name="connsiteY19" fmla="*/ 160272 h 394743"/>
                <a:gd name="connsiteX20" fmla="*/ 567141 w 606439"/>
                <a:gd name="connsiteY20" fmla="*/ 150138 h 394743"/>
                <a:gd name="connsiteX21" fmla="*/ 551044 w 606439"/>
                <a:gd name="connsiteY21" fmla="*/ 115680 h 394743"/>
                <a:gd name="connsiteX22" fmla="*/ 528858 w 606439"/>
                <a:gd name="connsiteY22" fmla="*/ 97292 h 394743"/>
                <a:gd name="connsiteX23" fmla="*/ 492460 w 606439"/>
                <a:gd name="connsiteY23" fmla="*/ 83973 h 394743"/>
                <a:gd name="connsiteX24" fmla="*/ 443446 w 606439"/>
                <a:gd name="connsiteY24" fmla="*/ 41986 h 394743"/>
                <a:gd name="connsiteX25" fmla="*/ 501306 w 606439"/>
                <a:gd name="connsiteY25" fmla="*/ 41986 h 394743"/>
                <a:gd name="connsiteX26" fmla="*/ 538428 w 606439"/>
                <a:gd name="connsiteY26" fmla="*/ 55451 h 394743"/>
                <a:gd name="connsiteX27" fmla="*/ 590343 w 606439"/>
                <a:gd name="connsiteY27" fmla="*/ 98596 h 394743"/>
                <a:gd name="connsiteX28" fmla="*/ 606439 w 606439"/>
                <a:gd name="connsiteY28" fmla="*/ 133053 h 394743"/>
                <a:gd name="connsiteX29" fmla="*/ 606439 w 606439"/>
                <a:gd name="connsiteY29" fmla="*/ 317650 h 394743"/>
                <a:gd name="connsiteX30" fmla="*/ 590488 w 606439"/>
                <a:gd name="connsiteY30" fmla="*/ 337919 h 394743"/>
                <a:gd name="connsiteX31" fmla="*/ 516242 w 606439"/>
                <a:gd name="connsiteY31" fmla="*/ 266831 h 394743"/>
                <a:gd name="connsiteX32" fmla="*/ 452147 w 606439"/>
                <a:gd name="connsiteY32" fmla="*/ 303316 h 394743"/>
                <a:gd name="connsiteX33" fmla="*/ 441851 w 606439"/>
                <a:gd name="connsiteY33" fmla="*/ 338498 h 394743"/>
                <a:gd name="connsiteX34" fmla="*/ 441851 w 606439"/>
                <a:gd name="connsiteY34" fmla="*/ 338643 h 394743"/>
                <a:gd name="connsiteX35" fmla="*/ 190980 w 606439"/>
                <a:gd name="connsiteY35" fmla="*/ 338643 h 394743"/>
                <a:gd name="connsiteX36" fmla="*/ 116589 w 606439"/>
                <a:gd name="connsiteY36" fmla="*/ 266831 h 394743"/>
                <a:gd name="connsiteX37" fmla="*/ 42198 w 606439"/>
                <a:gd name="connsiteY37" fmla="*/ 338643 h 394743"/>
                <a:gd name="connsiteX38" fmla="*/ 0 w 606439"/>
                <a:gd name="connsiteY38" fmla="*/ 338643 h 394743"/>
                <a:gd name="connsiteX39" fmla="*/ 0 w 606439"/>
                <a:gd name="connsiteY39" fmla="*/ 250326 h 394743"/>
                <a:gd name="connsiteX40" fmla="*/ 422419 w 606439"/>
                <a:gd name="connsiteY40" fmla="*/ 250326 h 394743"/>
                <a:gd name="connsiteX41" fmla="*/ 422419 w 606439"/>
                <a:gd name="connsiteY41" fmla="*/ 62979 h 394743"/>
                <a:gd name="connsiteX42" fmla="*/ 443446 w 606439"/>
                <a:gd name="connsiteY42" fmla="*/ 41986 h 394743"/>
                <a:gd name="connsiteX43" fmla="*/ 196344 w 606439"/>
                <a:gd name="connsiteY43" fmla="*/ 38515 h 394743"/>
                <a:gd name="connsiteX44" fmla="*/ 40313 w 606439"/>
                <a:gd name="connsiteY44" fmla="*/ 111202 h 394743"/>
                <a:gd name="connsiteX45" fmla="*/ 196344 w 606439"/>
                <a:gd name="connsiteY45" fmla="*/ 183744 h 394743"/>
                <a:gd name="connsiteX46" fmla="*/ 352230 w 606439"/>
                <a:gd name="connsiteY46" fmla="*/ 111202 h 394743"/>
                <a:gd name="connsiteX47" fmla="*/ 196344 w 606439"/>
                <a:gd name="connsiteY47" fmla="*/ 38515 h 394743"/>
                <a:gd name="connsiteX48" fmla="*/ 126159 w 606439"/>
                <a:gd name="connsiteY48" fmla="*/ 0 h 394743"/>
                <a:gd name="connsiteX49" fmla="*/ 274794 w 606439"/>
                <a:gd name="connsiteY49" fmla="*/ 0 h 394743"/>
                <a:gd name="connsiteX50" fmla="*/ 400953 w 606439"/>
                <a:gd name="connsiteY50" fmla="*/ 94551 h 394743"/>
                <a:gd name="connsiteX51" fmla="*/ 400953 w 606439"/>
                <a:gd name="connsiteY51" fmla="*/ 223128 h 394743"/>
                <a:gd name="connsiteX52" fmla="*/ 0 w 606439"/>
                <a:gd name="connsiteY52" fmla="*/ 223128 h 394743"/>
                <a:gd name="connsiteX53" fmla="*/ 0 w 606439"/>
                <a:gd name="connsiteY53" fmla="*/ 94551 h 394743"/>
                <a:gd name="connsiteX54" fmla="*/ 126159 w 606439"/>
                <a:gd name="connsiteY54" fmla="*/ 0 h 39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439" h="394743">
                  <a:moveTo>
                    <a:pt x="516258" y="287978"/>
                  </a:moveTo>
                  <a:cubicBezTo>
                    <a:pt x="544816" y="287978"/>
                    <a:pt x="568009" y="310432"/>
                    <a:pt x="569314" y="338681"/>
                  </a:cubicBezTo>
                  <a:cubicBezTo>
                    <a:pt x="569459" y="339550"/>
                    <a:pt x="569604" y="340419"/>
                    <a:pt x="569604" y="341288"/>
                  </a:cubicBezTo>
                  <a:cubicBezTo>
                    <a:pt x="569604" y="370696"/>
                    <a:pt x="545685" y="394743"/>
                    <a:pt x="516258" y="394743"/>
                  </a:cubicBezTo>
                  <a:cubicBezTo>
                    <a:pt x="486687" y="394743"/>
                    <a:pt x="462768" y="370696"/>
                    <a:pt x="462768" y="341288"/>
                  </a:cubicBezTo>
                  <a:cubicBezTo>
                    <a:pt x="462768" y="340419"/>
                    <a:pt x="462913" y="339550"/>
                    <a:pt x="463058" y="338681"/>
                  </a:cubicBezTo>
                  <a:cubicBezTo>
                    <a:pt x="464363" y="310432"/>
                    <a:pt x="487556" y="287978"/>
                    <a:pt x="516258" y="287978"/>
                  </a:cubicBezTo>
                  <a:close/>
                  <a:moveTo>
                    <a:pt x="116575" y="287978"/>
                  </a:moveTo>
                  <a:cubicBezTo>
                    <a:pt x="145133" y="287978"/>
                    <a:pt x="168326" y="310432"/>
                    <a:pt x="169776" y="338681"/>
                  </a:cubicBezTo>
                  <a:cubicBezTo>
                    <a:pt x="169776" y="339550"/>
                    <a:pt x="169921" y="340419"/>
                    <a:pt x="169921" y="341288"/>
                  </a:cubicBezTo>
                  <a:cubicBezTo>
                    <a:pt x="169921" y="370696"/>
                    <a:pt x="146002" y="394743"/>
                    <a:pt x="116575" y="394743"/>
                  </a:cubicBezTo>
                  <a:cubicBezTo>
                    <a:pt x="87004" y="394743"/>
                    <a:pt x="63085" y="370696"/>
                    <a:pt x="63085" y="341288"/>
                  </a:cubicBezTo>
                  <a:cubicBezTo>
                    <a:pt x="63085" y="340419"/>
                    <a:pt x="63375" y="339550"/>
                    <a:pt x="63375" y="338681"/>
                  </a:cubicBezTo>
                  <a:cubicBezTo>
                    <a:pt x="64825" y="310432"/>
                    <a:pt x="88018" y="287978"/>
                    <a:pt x="116575" y="287978"/>
                  </a:cubicBezTo>
                  <a:close/>
                  <a:moveTo>
                    <a:pt x="492460" y="83973"/>
                  </a:moveTo>
                  <a:cubicBezTo>
                    <a:pt x="481294" y="83973"/>
                    <a:pt x="472158" y="93383"/>
                    <a:pt x="472158" y="104966"/>
                  </a:cubicBezTo>
                  <a:lnTo>
                    <a:pt x="472158" y="160272"/>
                  </a:lnTo>
                  <a:cubicBezTo>
                    <a:pt x="472158" y="171855"/>
                    <a:pt x="481584" y="181266"/>
                    <a:pt x="493185" y="181266"/>
                  </a:cubicBezTo>
                  <a:lnTo>
                    <a:pt x="546114" y="181266"/>
                  </a:lnTo>
                  <a:cubicBezTo>
                    <a:pt x="557715" y="181266"/>
                    <a:pt x="567141" y="171855"/>
                    <a:pt x="567141" y="160272"/>
                  </a:cubicBezTo>
                  <a:lnTo>
                    <a:pt x="567141" y="150138"/>
                  </a:lnTo>
                  <a:cubicBezTo>
                    <a:pt x="567141" y="138555"/>
                    <a:pt x="559890" y="123208"/>
                    <a:pt x="551044" y="115680"/>
                  </a:cubicBezTo>
                  <a:lnTo>
                    <a:pt x="528858" y="97292"/>
                  </a:lnTo>
                  <a:cubicBezTo>
                    <a:pt x="520012" y="89909"/>
                    <a:pt x="503626" y="83973"/>
                    <a:pt x="492460" y="83973"/>
                  </a:cubicBezTo>
                  <a:close/>
                  <a:moveTo>
                    <a:pt x="443446" y="41986"/>
                  </a:moveTo>
                  <a:lnTo>
                    <a:pt x="501306" y="41986"/>
                  </a:lnTo>
                  <a:cubicBezTo>
                    <a:pt x="512906" y="41986"/>
                    <a:pt x="529583" y="48067"/>
                    <a:pt x="538428" y="55451"/>
                  </a:cubicBezTo>
                  <a:lnTo>
                    <a:pt x="590343" y="98596"/>
                  </a:lnTo>
                  <a:cubicBezTo>
                    <a:pt x="599188" y="105979"/>
                    <a:pt x="606439" y="121471"/>
                    <a:pt x="606439" y="133053"/>
                  </a:cubicBezTo>
                  <a:lnTo>
                    <a:pt x="606439" y="317650"/>
                  </a:lnTo>
                  <a:cubicBezTo>
                    <a:pt x="606439" y="327495"/>
                    <a:pt x="599623" y="335747"/>
                    <a:pt x="590488" y="337919"/>
                  </a:cubicBezTo>
                  <a:cubicBezTo>
                    <a:pt x="588748" y="298539"/>
                    <a:pt x="556120" y="266831"/>
                    <a:pt x="516242" y="266831"/>
                  </a:cubicBezTo>
                  <a:cubicBezTo>
                    <a:pt x="488980" y="266831"/>
                    <a:pt x="465198" y="281599"/>
                    <a:pt x="452147" y="303316"/>
                  </a:cubicBezTo>
                  <a:cubicBezTo>
                    <a:pt x="446056" y="313741"/>
                    <a:pt x="442286" y="325613"/>
                    <a:pt x="441851" y="338498"/>
                  </a:cubicBezTo>
                  <a:cubicBezTo>
                    <a:pt x="441851" y="338498"/>
                    <a:pt x="441851" y="338643"/>
                    <a:pt x="441851" y="338643"/>
                  </a:cubicBezTo>
                  <a:lnTo>
                    <a:pt x="190980" y="338643"/>
                  </a:lnTo>
                  <a:cubicBezTo>
                    <a:pt x="189530" y="298828"/>
                    <a:pt x="156758" y="266831"/>
                    <a:pt x="116589" y="266831"/>
                  </a:cubicBezTo>
                  <a:cubicBezTo>
                    <a:pt x="76421" y="266831"/>
                    <a:pt x="43649" y="298828"/>
                    <a:pt x="42198" y="338643"/>
                  </a:cubicBezTo>
                  <a:lnTo>
                    <a:pt x="0" y="338643"/>
                  </a:lnTo>
                  <a:lnTo>
                    <a:pt x="0" y="250326"/>
                  </a:lnTo>
                  <a:lnTo>
                    <a:pt x="422419" y="250326"/>
                  </a:lnTo>
                  <a:lnTo>
                    <a:pt x="422419" y="62979"/>
                  </a:lnTo>
                  <a:cubicBezTo>
                    <a:pt x="422419" y="51397"/>
                    <a:pt x="431845" y="41986"/>
                    <a:pt x="443446" y="41986"/>
                  </a:cubicBezTo>
                  <a:close/>
                  <a:moveTo>
                    <a:pt x="196344" y="38515"/>
                  </a:moveTo>
                  <a:cubicBezTo>
                    <a:pt x="110208" y="38515"/>
                    <a:pt x="40313" y="71094"/>
                    <a:pt x="40313" y="111202"/>
                  </a:cubicBezTo>
                  <a:cubicBezTo>
                    <a:pt x="40313" y="151310"/>
                    <a:pt x="110208" y="183744"/>
                    <a:pt x="196344" y="183744"/>
                  </a:cubicBezTo>
                  <a:cubicBezTo>
                    <a:pt x="282480" y="183744"/>
                    <a:pt x="352230" y="151310"/>
                    <a:pt x="352230" y="111202"/>
                  </a:cubicBezTo>
                  <a:cubicBezTo>
                    <a:pt x="352230" y="71094"/>
                    <a:pt x="282480" y="38515"/>
                    <a:pt x="196344" y="38515"/>
                  </a:cubicBezTo>
                  <a:close/>
                  <a:moveTo>
                    <a:pt x="126159" y="0"/>
                  </a:moveTo>
                  <a:lnTo>
                    <a:pt x="274794" y="0"/>
                  </a:lnTo>
                  <a:cubicBezTo>
                    <a:pt x="344399" y="0"/>
                    <a:pt x="400953" y="24905"/>
                    <a:pt x="400953" y="94551"/>
                  </a:cubicBezTo>
                  <a:lnTo>
                    <a:pt x="400953" y="223128"/>
                  </a:lnTo>
                  <a:lnTo>
                    <a:pt x="0" y="223128"/>
                  </a:lnTo>
                  <a:lnTo>
                    <a:pt x="0" y="94551"/>
                  </a:lnTo>
                  <a:cubicBezTo>
                    <a:pt x="0" y="24905"/>
                    <a:pt x="56554" y="0"/>
                    <a:pt x="126159" y="0"/>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4" name="组合 13"/>
          <p:cNvGrpSpPr/>
          <p:nvPr/>
        </p:nvGrpSpPr>
        <p:grpSpPr>
          <a:xfrm>
            <a:off x="8160227" y="4370747"/>
            <a:ext cx="830270" cy="830270"/>
            <a:chOff x="8161252" y="4359472"/>
            <a:chExt cx="830270" cy="830270"/>
          </a:xfrm>
        </p:grpSpPr>
        <p:sp>
          <p:nvSpPr>
            <p:cNvPr id="52" name="椭圆 51"/>
            <p:cNvSpPr/>
            <p:nvPr/>
          </p:nvSpPr>
          <p:spPr>
            <a:xfrm>
              <a:off x="8161252" y="435947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ray_348732"/>
            <p:cNvSpPr/>
            <p:nvPr/>
          </p:nvSpPr>
          <p:spPr>
            <a:xfrm>
              <a:off x="8336653" y="4547239"/>
              <a:ext cx="479468" cy="454737"/>
            </a:xfrm>
            <a:custGeom>
              <a:avLst/>
              <a:gdLst>
                <a:gd name="connsiteX0" fmla="*/ 235016 w 607369"/>
                <a:gd name="connsiteY0" fmla="*/ 336915 h 576042"/>
                <a:gd name="connsiteX1" fmla="*/ 244797 w 607369"/>
                <a:gd name="connsiteY1" fmla="*/ 338628 h 576042"/>
                <a:gd name="connsiteX2" fmla="*/ 298326 w 607369"/>
                <a:gd name="connsiteY2" fmla="*/ 341613 h 576042"/>
                <a:gd name="connsiteX3" fmla="*/ 325362 w 607369"/>
                <a:gd name="connsiteY3" fmla="*/ 359115 h 576042"/>
                <a:gd name="connsiteX4" fmla="*/ 367071 w 607369"/>
                <a:gd name="connsiteY4" fmla="*/ 385707 h 576042"/>
                <a:gd name="connsiteX5" fmla="*/ 241537 w 607369"/>
                <a:gd name="connsiteY5" fmla="*/ 343648 h 576042"/>
                <a:gd name="connsiteX6" fmla="*/ 235016 w 607369"/>
                <a:gd name="connsiteY6" fmla="*/ 336915 h 576042"/>
                <a:gd name="connsiteX7" fmla="*/ 72165 w 607369"/>
                <a:gd name="connsiteY7" fmla="*/ 241466 h 576042"/>
                <a:gd name="connsiteX8" fmla="*/ 201216 w 607369"/>
                <a:gd name="connsiteY8" fmla="*/ 387430 h 576042"/>
                <a:gd name="connsiteX9" fmla="*/ 371429 w 607369"/>
                <a:gd name="connsiteY9" fmla="*/ 457021 h 576042"/>
                <a:gd name="connsiteX10" fmla="*/ 376862 w 607369"/>
                <a:gd name="connsiteY10" fmla="*/ 457157 h 576042"/>
                <a:gd name="connsiteX11" fmla="*/ 509853 w 607369"/>
                <a:gd name="connsiteY11" fmla="*/ 366811 h 576042"/>
                <a:gd name="connsiteX12" fmla="*/ 530638 w 607369"/>
                <a:gd name="connsiteY12" fmla="*/ 382004 h 576042"/>
                <a:gd name="connsiteX13" fmla="*/ 529687 w 607369"/>
                <a:gd name="connsiteY13" fmla="*/ 407507 h 576042"/>
                <a:gd name="connsiteX14" fmla="*/ 272263 w 607369"/>
                <a:gd name="connsiteY14" fmla="*/ 572192 h 576042"/>
                <a:gd name="connsiteX15" fmla="*/ 238302 w 607369"/>
                <a:gd name="connsiteY15" fmla="*/ 567308 h 576042"/>
                <a:gd name="connsiteX16" fmla="*/ 4922 w 607369"/>
                <a:gd name="connsiteY16" fmla="*/ 299662 h 576042"/>
                <a:gd name="connsiteX17" fmla="*/ 10220 w 607369"/>
                <a:gd name="connsiteY17" fmla="*/ 272531 h 576042"/>
                <a:gd name="connsiteX18" fmla="*/ 305540 w 607369"/>
                <a:gd name="connsiteY18" fmla="*/ 22364 h 576042"/>
                <a:gd name="connsiteX19" fmla="*/ 297661 w 607369"/>
                <a:gd name="connsiteY19" fmla="*/ 24128 h 576042"/>
                <a:gd name="connsiteX20" fmla="*/ 62092 w 607369"/>
                <a:gd name="connsiteY20" fmla="*/ 155184 h 576042"/>
                <a:gd name="connsiteX21" fmla="*/ 57880 w 607369"/>
                <a:gd name="connsiteY21" fmla="*/ 159797 h 576042"/>
                <a:gd name="connsiteX22" fmla="*/ 59918 w 607369"/>
                <a:gd name="connsiteY22" fmla="*/ 165359 h 576042"/>
                <a:gd name="connsiteX23" fmla="*/ 222806 w 607369"/>
                <a:gd name="connsiteY23" fmla="*/ 349597 h 576042"/>
                <a:gd name="connsiteX24" fmla="*/ 367897 w 607369"/>
                <a:gd name="connsiteY24" fmla="*/ 408071 h 576042"/>
                <a:gd name="connsiteX25" fmla="*/ 582681 w 607369"/>
                <a:gd name="connsiteY25" fmla="*/ 262227 h 576042"/>
                <a:gd name="connsiteX26" fmla="*/ 583088 w 607369"/>
                <a:gd name="connsiteY26" fmla="*/ 261820 h 576042"/>
                <a:gd name="connsiteX27" fmla="*/ 582409 w 607369"/>
                <a:gd name="connsiteY27" fmla="*/ 261548 h 576042"/>
                <a:gd name="connsiteX28" fmla="*/ 350915 w 607369"/>
                <a:gd name="connsiteY28" fmla="*/ 66728 h 576042"/>
                <a:gd name="connsiteX29" fmla="*/ 320077 w 607369"/>
                <a:gd name="connsiteY29" fmla="*/ 27926 h 576042"/>
                <a:gd name="connsiteX30" fmla="*/ 305540 w 607369"/>
                <a:gd name="connsiteY30" fmla="*/ 22364 h 576042"/>
                <a:gd name="connsiteX31" fmla="*/ 312893 w 607369"/>
                <a:gd name="connsiteY31" fmla="*/ 606 h 576042"/>
                <a:gd name="connsiteX32" fmla="*/ 336107 w 607369"/>
                <a:gd name="connsiteY32" fmla="*/ 12053 h 576042"/>
                <a:gd name="connsiteX33" fmla="*/ 369120 w 607369"/>
                <a:gd name="connsiteY33" fmla="*/ 53432 h 576042"/>
                <a:gd name="connsiteX34" fmla="*/ 590560 w 607369"/>
                <a:gd name="connsiteY34" fmla="*/ 240520 h 576042"/>
                <a:gd name="connsiteX35" fmla="*/ 607270 w 607369"/>
                <a:gd name="connsiteY35" fmla="*/ 259106 h 576042"/>
                <a:gd name="connsiteX36" fmla="*/ 595315 w 607369"/>
                <a:gd name="connsiteY36" fmla="*/ 280813 h 576042"/>
                <a:gd name="connsiteX37" fmla="*/ 374554 w 607369"/>
                <a:gd name="connsiteY37" fmla="*/ 430863 h 576042"/>
                <a:gd name="connsiteX38" fmla="*/ 370886 w 607369"/>
                <a:gd name="connsiteY38" fmla="*/ 430727 h 576042"/>
                <a:gd name="connsiteX39" fmla="*/ 204873 w 607369"/>
                <a:gd name="connsiteY39" fmla="*/ 363300 h 576042"/>
                <a:gd name="connsiteX40" fmla="*/ 43072 w 607369"/>
                <a:gd name="connsiteY40" fmla="*/ 180283 h 576042"/>
                <a:gd name="connsiteX41" fmla="*/ 35736 w 607369"/>
                <a:gd name="connsiteY41" fmla="*/ 155726 h 576042"/>
                <a:gd name="connsiteX42" fmla="*/ 51359 w 607369"/>
                <a:gd name="connsiteY42" fmla="*/ 135376 h 576042"/>
                <a:gd name="connsiteX43" fmla="*/ 286929 w 607369"/>
                <a:gd name="connsiteY43" fmla="*/ 4320 h 576042"/>
                <a:gd name="connsiteX44" fmla="*/ 312893 w 607369"/>
                <a:gd name="connsiteY44" fmla="*/ 606 h 57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369" h="576042">
                  <a:moveTo>
                    <a:pt x="235016" y="336915"/>
                  </a:moveTo>
                  <a:cubicBezTo>
                    <a:pt x="235593" y="336152"/>
                    <a:pt x="238888" y="336797"/>
                    <a:pt x="244797" y="338628"/>
                  </a:cubicBezTo>
                  <a:cubicBezTo>
                    <a:pt x="263138" y="344462"/>
                    <a:pt x="283517" y="343648"/>
                    <a:pt x="298326" y="341613"/>
                  </a:cubicBezTo>
                  <a:cubicBezTo>
                    <a:pt x="310825" y="339985"/>
                    <a:pt x="320200" y="347718"/>
                    <a:pt x="325362" y="359115"/>
                  </a:cubicBezTo>
                  <a:cubicBezTo>
                    <a:pt x="335280" y="381230"/>
                    <a:pt x="368022" y="385843"/>
                    <a:pt x="367071" y="385707"/>
                  </a:cubicBezTo>
                  <a:cubicBezTo>
                    <a:pt x="305663" y="384622"/>
                    <a:pt x="263274" y="360201"/>
                    <a:pt x="241537" y="343648"/>
                  </a:cubicBezTo>
                  <a:cubicBezTo>
                    <a:pt x="236578" y="339849"/>
                    <a:pt x="234438" y="337679"/>
                    <a:pt x="235016" y="336915"/>
                  </a:cubicBezTo>
                  <a:close/>
                  <a:moveTo>
                    <a:pt x="72165" y="241466"/>
                  </a:moveTo>
                  <a:lnTo>
                    <a:pt x="201216" y="387430"/>
                  </a:lnTo>
                  <a:cubicBezTo>
                    <a:pt x="207465" y="395705"/>
                    <a:pt x="255826" y="453766"/>
                    <a:pt x="371429" y="457021"/>
                  </a:cubicBezTo>
                  <a:lnTo>
                    <a:pt x="376862" y="457157"/>
                  </a:lnTo>
                  <a:lnTo>
                    <a:pt x="509853" y="366811"/>
                  </a:lnTo>
                  <a:lnTo>
                    <a:pt x="530638" y="382004"/>
                  </a:lnTo>
                  <a:cubicBezTo>
                    <a:pt x="540554" y="389465"/>
                    <a:pt x="540282" y="400860"/>
                    <a:pt x="529687" y="407507"/>
                  </a:cubicBezTo>
                  <a:lnTo>
                    <a:pt x="272263" y="572192"/>
                  </a:lnTo>
                  <a:cubicBezTo>
                    <a:pt x="261667" y="578839"/>
                    <a:pt x="246588" y="576669"/>
                    <a:pt x="238302" y="567308"/>
                  </a:cubicBezTo>
                  <a:lnTo>
                    <a:pt x="4922" y="299662"/>
                  </a:lnTo>
                  <a:cubicBezTo>
                    <a:pt x="-3364" y="290302"/>
                    <a:pt x="-919" y="278093"/>
                    <a:pt x="10220" y="272531"/>
                  </a:cubicBezTo>
                  <a:close/>
                  <a:moveTo>
                    <a:pt x="305540" y="22364"/>
                  </a:moveTo>
                  <a:cubicBezTo>
                    <a:pt x="302552" y="22364"/>
                    <a:pt x="299835" y="22907"/>
                    <a:pt x="297661" y="24128"/>
                  </a:cubicBezTo>
                  <a:lnTo>
                    <a:pt x="62092" y="155184"/>
                  </a:lnTo>
                  <a:cubicBezTo>
                    <a:pt x="59646" y="156541"/>
                    <a:pt x="58288" y="158169"/>
                    <a:pt x="57880" y="159797"/>
                  </a:cubicBezTo>
                  <a:cubicBezTo>
                    <a:pt x="57609" y="161425"/>
                    <a:pt x="58288" y="163460"/>
                    <a:pt x="59918" y="165359"/>
                  </a:cubicBezTo>
                  <a:lnTo>
                    <a:pt x="222806" y="349597"/>
                  </a:lnTo>
                  <a:cubicBezTo>
                    <a:pt x="223213" y="350140"/>
                    <a:pt x="263562" y="403865"/>
                    <a:pt x="367897" y="408071"/>
                  </a:cubicBezTo>
                  <a:lnTo>
                    <a:pt x="582681" y="262227"/>
                  </a:lnTo>
                  <a:cubicBezTo>
                    <a:pt x="582816" y="262091"/>
                    <a:pt x="582952" y="261955"/>
                    <a:pt x="583088" y="261820"/>
                  </a:cubicBezTo>
                  <a:cubicBezTo>
                    <a:pt x="582952" y="261820"/>
                    <a:pt x="582681" y="261684"/>
                    <a:pt x="582409" y="261548"/>
                  </a:cubicBezTo>
                  <a:cubicBezTo>
                    <a:pt x="459598" y="214200"/>
                    <a:pt x="391535" y="121945"/>
                    <a:pt x="350915" y="66728"/>
                  </a:cubicBezTo>
                  <a:cubicBezTo>
                    <a:pt x="338960" y="50447"/>
                    <a:pt x="328500" y="36474"/>
                    <a:pt x="320077" y="27926"/>
                  </a:cubicBezTo>
                  <a:cubicBezTo>
                    <a:pt x="316680" y="24535"/>
                    <a:pt x="311110" y="22364"/>
                    <a:pt x="305540" y="22364"/>
                  </a:cubicBezTo>
                  <a:close/>
                  <a:moveTo>
                    <a:pt x="312893" y="606"/>
                  </a:moveTo>
                  <a:cubicBezTo>
                    <a:pt x="321741" y="2048"/>
                    <a:pt x="330130" y="6016"/>
                    <a:pt x="336107" y="12053"/>
                  </a:cubicBezTo>
                  <a:cubicBezTo>
                    <a:pt x="345753" y="21686"/>
                    <a:pt x="356078" y="35660"/>
                    <a:pt x="369120" y="53432"/>
                  </a:cubicBezTo>
                  <a:cubicBezTo>
                    <a:pt x="410826" y="110006"/>
                    <a:pt x="473862" y="195477"/>
                    <a:pt x="590560" y="240520"/>
                  </a:cubicBezTo>
                  <a:cubicBezTo>
                    <a:pt x="600206" y="244183"/>
                    <a:pt x="606319" y="250966"/>
                    <a:pt x="607270" y="259106"/>
                  </a:cubicBezTo>
                  <a:cubicBezTo>
                    <a:pt x="608085" y="267246"/>
                    <a:pt x="603874" y="275115"/>
                    <a:pt x="595315" y="280813"/>
                  </a:cubicBezTo>
                  <a:lnTo>
                    <a:pt x="374554" y="430863"/>
                  </a:lnTo>
                  <a:lnTo>
                    <a:pt x="370886" y="430727"/>
                  </a:lnTo>
                  <a:cubicBezTo>
                    <a:pt x="256362" y="427471"/>
                    <a:pt x="209900" y="369948"/>
                    <a:pt x="204873" y="363300"/>
                  </a:cubicBezTo>
                  <a:lnTo>
                    <a:pt x="43072" y="180283"/>
                  </a:lnTo>
                  <a:cubicBezTo>
                    <a:pt x="36823" y="173092"/>
                    <a:pt x="34106" y="164274"/>
                    <a:pt x="35736" y="155726"/>
                  </a:cubicBezTo>
                  <a:cubicBezTo>
                    <a:pt x="37231" y="147179"/>
                    <a:pt x="42936" y="139718"/>
                    <a:pt x="51359" y="135376"/>
                  </a:cubicBezTo>
                  <a:lnTo>
                    <a:pt x="286929" y="4320"/>
                  </a:lnTo>
                  <a:cubicBezTo>
                    <a:pt x="294740" y="250"/>
                    <a:pt x="304046" y="-835"/>
                    <a:pt x="312893" y="606"/>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3" name="组合 12"/>
          <p:cNvGrpSpPr/>
          <p:nvPr/>
        </p:nvGrpSpPr>
        <p:grpSpPr>
          <a:xfrm>
            <a:off x="8160227" y="2791184"/>
            <a:ext cx="830270" cy="830270"/>
            <a:chOff x="8161252" y="2778322"/>
            <a:chExt cx="830270" cy="830270"/>
          </a:xfrm>
        </p:grpSpPr>
        <p:sp>
          <p:nvSpPr>
            <p:cNvPr id="46" name="椭圆 45"/>
            <p:cNvSpPr/>
            <p:nvPr/>
          </p:nvSpPr>
          <p:spPr>
            <a:xfrm>
              <a:off x="8161252" y="277832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ray_348732"/>
            <p:cNvSpPr/>
            <p:nvPr/>
          </p:nvSpPr>
          <p:spPr>
            <a:xfrm>
              <a:off x="8336653" y="2955121"/>
              <a:ext cx="479468" cy="476673"/>
            </a:xfrm>
            <a:custGeom>
              <a:avLst/>
              <a:gdLst>
                <a:gd name="T0" fmla="*/ 5808 w 7066"/>
                <a:gd name="T1" fmla="*/ 1257 h 7035"/>
                <a:gd name="T2" fmla="*/ 1256 w 7066"/>
                <a:gd name="T3" fmla="*/ 1257 h 7035"/>
                <a:gd name="T4" fmla="*/ 1120 w 7066"/>
                <a:gd name="T5" fmla="*/ 5665 h 7035"/>
                <a:gd name="T6" fmla="*/ 1154 w 7066"/>
                <a:gd name="T7" fmla="*/ 5692 h 7035"/>
                <a:gd name="T8" fmla="*/ 491 w 7066"/>
                <a:gd name="T9" fmla="*/ 6441 h 7035"/>
                <a:gd name="T10" fmla="*/ 527 w 7066"/>
                <a:gd name="T11" fmla="*/ 6677 h 7035"/>
                <a:gd name="T12" fmla="*/ 1895 w 7066"/>
                <a:gd name="T13" fmla="*/ 6304 h 7035"/>
                <a:gd name="T14" fmla="*/ 1902 w 7066"/>
                <a:gd name="T15" fmla="*/ 6309 h 7035"/>
                <a:gd name="T16" fmla="*/ 5808 w 7066"/>
                <a:gd name="T17" fmla="*/ 5809 h 7035"/>
                <a:gd name="T18" fmla="*/ 5808 w 7066"/>
                <a:gd name="T19" fmla="*/ 1257 h 7035"/>
                <a:gd name="T20" fmla="*/ 4875 w 7066"/>
                <a:gd name="T21" fmla="*/ 4324 h 7035"/>
                <a:gd name="T22" fmla="*/ 4803 w 7066"/>
                <a:gd name="T23" fmla="*/ 4396 h 7035"/>
                <a:gd name="T24" fmla="*/ 3056 w 7066"/>
                <a:gd name="T25" fmla="*/ 4396 h 7035"/>
                <a:gd name="T26" fmla="*/ 3056 w 7066"/>
                <a:gd name="T27" fmla="*/ 4628 h 7035"/>
                <a:gd name="T28" fmla="*/ 2974 w 7066"/>
                <a:gd name="T29" fmla="*/ 4675 h 7035"/>
                <a:gd name="T30" fmla="*/ 2216 w 7066"/>
                <a:gd name="T31" fmla="*/ 4203 h 7035"/>
                <a:gd name="T32" fmla="*/ 2216 w 7066"/>
                <a:gd name="T33" fmla="*/ 4111 h 7035"/>
                <a:gd name="T34" fmla="*/ 2974 w 7066"/>
                <a:gd name="T35" fmla="*/ 3639 h 7035"/>
                <a:gd name="T36" fmla="*/ 3056 w 7066"/>
                <a:gd name="T37" fmla="*/ 3685 h 7035"/>
                <a:gd name="T38" fmla="*/ 3056 w 7066"/>
                <a:gd name="T39" fmla="*/ 3917 h 7035"/>
                <a:gd name="T40" fmla="*/ 4803 w 7066"/>
                <a:gd name="T41" fmla="*/ 3917 h 7035"/>
                <a:gd name="T42" fmla="*/ 4875 w 7066"/>
                <a:gd name="T43" fmla="*/ 3989 h 7035"/>
                <a:gd name="T44" fmla="*/ 4875 w 7066"/>
                <a:gd name="T45" fmla="*/ 4324 h 7035"/>
                <a:gd name="T46" fmla="*/ 4850 w 7066"/>
                <a:gd name="T47" fmla="*/ 2956 h 7035"/>
                <a:gd name="T48" fmla="*/ 4092 w 7066"/>
                <a:gd name="T49" fmla="*/ 3428 h 7035"/>
                <a:gd name="T50" fmla="*/ 4010 w 7066"/>
                <a:gd name="T51" fmla="*/ 3381 h 7035"/>
                <a:gd name="T52" fmla="*/ 4010 w 7066"/>
                <a:gd name="T53" fmla="*/ 3149 h 7035"/>
                <a:gd name="T54" fmla="*/ 2263 w 7066"/>
                <a:gd name="T55" fmla="*/ 3149 h 7035"/>
                <a:gd name="T56" fmla="*/ 2191 w 7066"/>
                <a:gd name="T57" fmla="*/ 3077 h 7035"/>
                <a:gd name="T58" fmla="*/ 2191 w 7066"/>
                <a:gd name="T59" fmla="*/ 2743 h 7035"/>
                <a:gd name="T60" fmla="*/ 2263 w 7066"/>
                <a:gd name="T61" fmla="*/ 2671 h 7035"/>
                <a:gd name="T62" fmla="*/ 4010 w 7066"/>
                <a:gd name="T63" fmla="*/ 2671 h 7035"/>
                <a:gd name="T64" fmla="*/ 4010 w 7066"/>
                <a:gd name="T65" fmla="*/ 2439 h 7035"/>
                <a:gd name="T66" fmla="*/ 4092 w 7066"/>
                <a:gd name="T67" fmla="*/ 2392 h 7035"/>
                <a:gd name="T68" fmla="*/ 4850 w 7066"/>
                <a:gd name="T69" fmla="*/ 2864 h 7035"/>
                <a:gd name="T70" fmla="*/ 4850 w 7066"/>
                <a:gd name="T71" fmla="*/ 2956 h 7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66" h="7035">
                  <a:moveTo>
                    <a:pt x="5808" y="1257"/>
                  </a:moveTo>
                  <a:cubicBezTo>
                    <a:pt x="4551" y="0"/>
                    <a:pt x="2514" y="0"/>
                    <a:pt x="1256" y="1257"/>
                  </a:cubicBezTo>
                  <a:cubicBezTo>
                    <a:pt x="46" y="2467"/>
                    <a:pt x="0" y="4401"/>
                    <a:pt x="1120" y="5665"/>
                  </a:cubicBezTo>
                  <a:lnTo>
                    <a:pt x="1154" y="5692"/>
                  </a:lnTo>
                  <a:cubicBezTo>
                    <a:pt x="1032" y="5955"/>
                    <a:pt x="823" y="6279"/>
                    <a:pt x="491" y="6441"/>
                  </a:cubicBezTo>
                  <a:cubicBezTo>
                    <a:pt x="382" y="6495"/>
                    <a:pt x="407" y="6659"/>
                    <a:pt x="527" y="6677"/>
                  </a:cubicBezTo>
                  <a:cubicBezTo>
                    <a:pt x="890" y="6735"/>
                    <a:pt x="1411" y="6671"/>
                    <a:pt x="1895" y="6304"/>
                  </a:cubicBezTo>
                  <a:lnTo>
                    <a:pt x="1902" y="6309"/>
                  </a:lnTo>
                  <a:cubicBezTo>
                    <a:pt x="3135" y="7035"/>
                    <a:pt x="4750" y="6868"/>
                    <a:pt x="5808" y="5809"/>
                  </a:cubicBezTo>
                  <a:cubicBezTo>
                    <a:pt x="7066" y="4552"/>
                    <a:pt x="7066" y="2515"/>
                    <a:pt x="5808" y="1257"/>
                  </a:cubicBezTo>
                  <a:close/>
                  <a:moveTo>
                    <a:pt x="4875" y="4324"/>
                  </a:moveTo>
                  <a:cubicBezTo>
                    <a:pt x="4875" y="4364"/>
                    <a:pt x="4843" y="4396"/>
                    <a:pt x="4803" y="4396"/>
                  </a:cubicBezTo>
                  <a:lnTo>
                    <a:pt x="3056" y="4396"/>
                  </a:lnTo>
                  <a:lnTo>
                    <a:pt x="3056" y="4628"/>
                  </a:lnTo>
                  <a:cubicBezTo>
                    <a:pt x="3056" y="4671"/>
                    <a:pt x="3010" y="4697"/>
                    <a:pt x="2974" y="4675"/>
                  </a:cubicBezTo>
                  <a:lnTo>
                    <a:pt x="2216" y="4203"/>
                  </a:lnTo>
                  <a:cubicBezTo>
                    <a:pt x="2182" y="4181"/>
                    <a:pt x="2182" y="4132"/>
                    <a:pt x="2216" y="4111"/>
                  </a:cubicBezTo>
                  <a:lnTo>
                    <a:pt x="2974" y="3639"/>
                  </a:lnTo>
                  <a:cubicBezTo>
                    <a:pt x="3010" y="3616"/>
                    <a:pt x="3056" y="3643"/>
                    <a:pt x="3056" y="3685"/>
                  </a:cubicBezTo>
                  <a:lnTo>
                    <a:pt x="3056" y="3917"/>
                  </a:lnTo>
                  <a:lnTo>
                    <a:pt x="4803" y="3917"/>
                  </a:lnTo>
                  <a:cubicBezTo>
                    <a:pt x="4843" y="3917"/>
                    <a:pt x="4875" y="3949"/>
                    <a:pt x="4875" y="3989"/>
                  </a:cubicBezTo>
                  <a:lnTo>
                    <a:pt x="4875" y="4324"/>
                  </a:lnTo>
                  <a:close/>
                  <a:moveTo>
                    <a:pt x="4850" y="2956"/>
                  </a:moveTo>
                  <a:lnTo>
                    <a:pt x="4092" y="3428"/>
                  </a:lnTo>
                  <a:cubicBezTo>
                    <a:pt x="4056" y="3451"/>
                    <a:pt x="4010" y="3424"/>
                    <a:pt x="4010" y="3381"/>
                  </a:cubicBezTo>
                  <a:lnTo>
                    <a:pt x="4010" y="3149"/>
                  </a:lnTo>
                  <a:lnTo>
                    <a:pt x="2263" y="3149"/>
                  </a:lnTo>
                  <a:cubicBezTo>
                    <a:pt x="2223" y="3149"/>
                    <a:pt x="2191" y="3117"/>
                    <a:pt x="2191" y="3077"/>
                  </a:cubicBezTo>
                  <a:lnTo>
                    <a:pt x="2191" y="2743"/>
                  </a:lnTo>
                  <a:cubicBezTo>
                    <a:pt x="2191" y="2703"/>
                    <a:pt x="2223" y="2671"/>
                    <a:pt x="2263" y="2671"/>
                  </a:cubicBezTo>
                  <a:lnTo>
                    <a:pt x="4010" y="2671"/>
                  </a:lnTo>
                  <a:lnTo>
                    <a:pt x="4010" y="2439"/>
                  </a:lnTo>
                  <a:cubicBezTo>
                    <a:pt x="4010" y="2396"/>
                    <a:pt x="4056" y="2369"/>
                    <a:pt x="4092" y="2392"/>
                  </a:cubicBezTo>
                  <a:lnTo>
                    <a:pt x="4850" y="2864"/>
                  </a:lnTo>
                  <a:cubicBezTo>
                    <a:pt x="4883" y="2885"/>
                    <a:pt x="4883" y="2935"/>
                    <a:pt x="4850" y="2956"/>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1.66667E-6 1.11111E-6 L 0.30104 0.32083 " pathEditMode="relative" rAng="0" ptsTypes="AA">
                                      <p:cBhvr>
                                        <p:cTn id="9" dur="1000" spd="-100000" fill="hold"/>
                                        <p:tgtEl>
                                          <p:spTgt spid="6"/>
                                        </p:tgtEl>
                                        <p:attrNameLst>
                                          <p:attrName>ppt_x</p:attrName>
                                          <p:attrName>ppt_y</p:attrName>
                                        </p:attrNameLst>
                                      </p:cBhvr>
                                      <p:rCtr x="15052" y="16042"/>
                                    </p:animMotion>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42" presetClass="path" presetSubtype="0" decel="100000" fill="hold" nodeType="withEffect">
                                  <p:stCondLst>
                                    <p:cond delay="0"/>
                                  </p:stCondLst>
                                  <p:childTnLst>
                                    <p:animMotion origin="layout" path="M 6.25E-7 -2.96296E-6 L 6.25E-7 0.09676 " pathEditMode="relative" rAng="0" ptsTypes="AA">
                                      <p:cBhvr>
                                        <p:cTn id="14" dur="1000" spd="-100000" fill="hold"/>
                                        <p:tgtEl>
                                          <p:spTgt spid="7"/>
                                        </p:tgtEl>
                                        <p:attrNameLst>
                                          <p:attrName>ppt_x</p:attrName>
                                          <p:attrName>ppt_y</p:attrName>
                                        </p:attrNameLst>
                                      </p:cBhvr>
                                      <p:rCtr x="0" y="4838"/>
                                    </p:animMotion>
                                  </p:childTnLst>
                                </p:cTn>
                              </p:par>
                              <p:par>
                                <p:cTn id="15" presetID="23" presetClass="entr" presetSubtype="16" decel="100000" fill="hold" grpId="0" nodeType="withEffect">
                                  <p:stCondLst>
                                    <p:cond delay="250"/>
                                  </p:stCondLst>
                                  <p:childTnLst>
                                    <p:set>
                                      <p:cBhvr>
                                        <p:cTn id="16" dur="1" fill="hold">
                                          <p:stCondLst>
                                            <p:cond delay="0"/>
                                          </p:stCondLst>
                                        </p:cTn>
                                        <p:tgtEl>
                                          <p:spTgt spid="21"/>
                                        </p:tgtEl>
                                        <p:attrNameLst>
                                          <p:attrName>style.visibility</p:attrName>
                                        </p:attrNameLst>
                                      </p:cBhvr>
                                      <p:to>
                                        <p:strVal val="visible"/>
                                      </p:to>
                                    </p:set>
                                    <p:anim calcmode="lin" valueType="num">
                                      <p:cBhvr>
                                        <p:cTn id="17" dur="273" fill="hold"/>
                                        <p:tgtEl>
                                          <p:spTgt spid="21"/>
                                        </p:tgtEl>
                                        <p:attrNameLst>
                                          <p:attrName>ppt_w</p:attrName>
                                        </p:attrNameLst>
                                      </p:cBhvr>
                                      <p:tavLst>
                                        <p:tav tm="0">
                                          <p:val>
                                            <p:fltVal val="0"/>
                                          </p:val>
                                        </p:tav>
                                        <p:tav tm="100000">
                                          <p:val>
                                            <p:strVal val="#ppt_w"/>
                                          </p:val>
                                        </p:tav>
                                      </p:tavLst>
                                    </p:anim>
                                    <p:anim calcmode="lin" valueType="num">
                                      <p:cBhvr>
                                        <p:cTn id="18" dur="273" fill="hold"/>
                                        <p:tgtEl>
                                          <p:spTgt spid="21"/>
                                        </p:tgtEl>
                                        <p:attrNameLst>
                                          <p:attrName>ppt_h</p:attrName>
                                        </p:attrNameLst>
                                      </p:cBhvr>
                                      <p:tavLst>
                                        <p:tav tm="0">
                                          <p:val>
                                            <p:fltVal val="0"/>
                                          </p:val>
                                        </p:tav>
                                        <p:tav tm="100000">
                                          <p:val>
                                            <p:strVal val="#ppt_h"/>
                                          </p:val>
                                        </p:tav>
                                      </p:tavLst>
                                    </p:anim>
                                    <p:animScale>
                                      <p:cBhvr>
                                        <p:cTn id="19" dur="182" autoRev="1" fill="hold">
                                          <p:stCondLst>
                                            <p:cond delay="273"/>
                                          </p:stCondLst>
                                        </p:cTn>
                                        <p:tgtEl>
                                          <p:spTgt spid="21"/>
                                        </p:tgtEl>
                                      </p:cBhvr>
                                      <p:by x="110000" y="110000"/>
                                      <p:from x="100000" y="100000"/>
                                      <p:to x="110000" y="110000"/>
                                    </p:animScale>
                                    <p:animScale>
                                      <p:cBhvr>
                                        <p:cTn id="20" dur="182" autoRev="1" fill="hold">
                                          <p:stCondLst>
                                            <p:cond delay="636"/>
                                          </p:stCondLst>
                                        </p:cTn>
                                        <p:tgtEl>
                                          <p:spTgt spid="21"/>
                                        </p:tgtEl>
                                      </p:cBhvr>
                                      <p:by x="95000" y="95000"/>
                                      <p:from x="100000" y="100000"/>
                                      <p:to x="95000" y="95000"/>
                                    </p:animScale>
                                  </p:childTnLst>
                                </p:cTn>
                              </p:par>
                              <p:par>
                                <p:cTn id="21" presetID="8" presetClass="emph" presetSubtype="0" repeatCount="indefinite" fill="hold" grpId="1" nodeType="withEffect">
                                  <p:stCondLst>
                                    <p:cond delay="250"/>
                                  </p:stCondLst>
                                  <p:childTnLst>
                                    <p:animRot by="21600000">
                                      <p:cBhvr>
                                        <p:cTn id="22" dur="3750" fill="hold"/>
                                        <p:tgtEl>
                                          <p:spTgt spid="21"/>
                                        </p:tgtEl>
                                        <p:attrNameLst>
                                          <p:attrName>r</p:attrName>
                                        </p:attrNameLst>
                                      </p:cBhvr>
                                    </p:animRot>
                                  </p:childTnLst>
                                </p:cTn>
                              </p:par>
                              <p:par>
                                <p:cTn id="23" presetID="23" presetClass="entr" presetSubtype="16" decel="10000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73" fill="hold"/>
                                        <p:tgtEl>
                                          <p:spTgt spid="23"/>
                                        </p:tgtEl>
                                        <p:attrNameLst>
                                          <p:attrName>ppt_w</p:attrName>
                                        </p:attrNameLst>
                                      </p:cBhvr>
                                      <p:tavLst>
                                        <p:tav tm="0">
                                          <p:val>
                                            <p:fltVal val="0"/>
                                          </p:val>
                                        </p:tav>
                                        <p:tav tm="100000">
                                          <p:val>
                                            <p:strVal val="#ppt_w"/>
                                          </p:val>
                                        </p:tav>
                                      </p:tavLst>
                                    </p:anim>
                                    <p:anim calcmode="lin" valueType="num">
                                      <p:cBhvr>
                                        <p:cTn id="26" dur="273" fill="hold"/>
                                        <p:tgtEl>
                                          <p:spTgt spid="23"/>
                                        </p:tgtEl>
                                        <p:attrNameLst>
                                          <p:attrName>ppt_h</p:attrName>
                                        </p:attrNameLst>
                                      </p:cBhvr>
                                      <p:tavLst>
                                        <p:tav tm="0">
                                          <p:val>
                                            <p:fltVal val="0"/>
                                          </p:val>
                                        </p:tav>
                                        <p:tav tm="100000">
                                          <p:val>
                                            <p:strVal val="#ppt_h"/>
                                          </p:val>
                                        </p:tav>
                                      </p:tavLst>
                                    </p:anim>
                                    <p:animScale>
                                      <p:cBhvr>
                                        <p:cTn id="27" dur="182" autoRev="1" fill="hold">
                                          <p:stCondLst>
                                            <p:cond delay="273"/>
                                          </p:stCondLst>
                                        </p:cTn>
                                        <p:tgtEl>
                                          <p:spTgt spid="23"/>
                                        </p:tgtEl>
                                      </p:cBhvr>
                                      <p:by x="110000" y="110000"/>
                                      <p:from x="100000" y="100000"/>
                                      <p:to x="110000" y="110000"/>
                                    </p:animScale>
                                    <p:animScale>
                                      <p:cBhvr>
                                        <p:cTn id="28" dur="182" autoRev="1" fill="hold">
                                          <p:stCondLst>
                                            <p:cond delay="636"/>
                                          </p:stCondLst>
                                        </p:cTn>
                                        <p:tgtEl>
                                          <p:spTgt spid="23"/>
                                        </p:tgtEl>
                                      </p:cBhvr>
                                      <p:by x="95000" y="95000"/>
                                      <p:from x="100000" y="100000"/>
                                      <p:to x="95000" y="95000"/>
                                    </p:animScale>
                                  </p:childTnLst>
                                </p:cTn>
                              </p:par>
                              <p:par>
                                <p:cTn id="29" presetID="8" presetClass="emph" presetSubtype="0" repeatCount="indefinite" fill="hold" grpId="1" nodeType="withEffect">
                                  <p:stCondLst>
                                    <p:cond delay="250"/>
                                  </p:stCondLst>
                                  <p:childTnLst>
                                    <p:animRot by="5400000">
                                      <p:cBhvr>
                                        <p:cTn id="30" dur="5000" fill="hold"/>
                                        <p:tgtEl>
                                          <p:spTgt spid="23"/>
                                        </p:tgtEl>
                                        <p:attrNameLst>
                                          <p:attrName>r</p:attrName>
                                        </p:attrNameLst>
                                      </p:cBhvr>
                                    </p:animRot>
                                  </p:childTnLst>
                                </p:cTn>
                              </p:par>
                              <p:par>
                                <p:cTn id="31" presetID="23" presetClass="entr" presetSubtype="16" decel="10000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273" fill="hold"/>
                                        <p:tgtEl>
                                          <p:spTgt spid="11"/>
                                        </p:tgtEl>
                                        <p:attrNameLst>
                                          <p:attrName>ppt_w</p:attrName>
                                        </p:attrNameLst>
                                      </p:cBhvr>
                                      <p:tavLst>
                                        <p:tav tm="0">
                                          <p:val>
                                            <p:fltVal val="0"/>
                                          </p:val>
                                        </p:tav>
                                        <p:tav tm="100000">
                                          <p:val>
                                            <p:strVal val="#ppt_w"/>
                                          </p:val>
                                        </p:tav>
                                      </p:tavLst>
                                    </p:anim>
                                    <p:anim calcmode="lin" valueType="num">
                                      <p:cBhvr>
                                        <p:cTn id="34" dur="273" fill="hold"/>
                                        <p:tgtEl>
                                          <p:spTgt spid="11"/>
                                        </p:tgtEl>
                                        <p:attrNameLst>
                                          <p:attrName>ppt_h</p:attrName>
                                        </p:attrNameLst>
                                      </p:cBhvr>
                                      <p:tavLst>
                                        <p:tav tm="0">
                                          <p:val>
                                            <p:fltVal val="0"/>
                                          </p:val>
                                        </p:tav>
                                        <p:tav tm="100000">
                                          <p:val>
                                            <p:strVal val="#ppt_h"/>
                                          </p:val>
                                        </p:tav>
                                      </p:tavLst>
                                    </p:anim>
                                    <p:animScale>
                                      <p:cBhvr>
                                        <p:cTn id="35" dur="182" autoRev="1" fill="hold">
                                          <p:stCondLst>
                                            <p:cond delay="273"/>
                                          </p:stCondLst>
                                        </p:cTn>
                                        <p:tgtEl>
                                          <p:spTgt spid="11"/>
                                        </p:tgtEl>
                                      </p:cBhvr>
                                      <p:by x="110000" y="110000"/>
                                      <p:from x="100000" y="100000"/>
                                      <p:to x="110000" y="110000"/>
                                    </p:animScale>
                                    <p:animScale>
                                      <p:cBhvr>
                                        <p:cTn id="36" dur="182" autoRev="1" fill="hold">
                                          <p:stCondLst>
                                            <p:cond delay="636"/>
                                          </p:stCondLst>
                                        </p:cTn>
                                        <p:tgtEl>
                                          <p:spTgt spid="11"/>
                                        </p:tgtEl>
                                      </p:cBhvr>
                                      <p:by x="95000" y="95000"/>
                                      <p:from x="100000" y="100000"/>
                                      <p:to x="95000" y="95000"/>
                                    </p:animScale>
                                  </p:childTnLst>
                                </p:cTn>
                              </p:par>
                              <p:par>
                                <p:cTn id="37" presetID="23" presetClass="entr" presetSubtype="16" decel="100000"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273" fill="hold"/>
                                        <p:tgtEl>
                                          <p:spTgt spid="10"/>
                                        </p:tgtEl>
                                        <p:attrNameLst>
                                          <p:attrName>ppt_w</p:attrName>
                                        </p:attrNameLst>
                                      </p:cBhvr>
                                      <p:tavLst>
                                        <p:tav tm="0">
                                          <p:val>
                                            <p:fltVal val="0"/>
                                          </p:val>
                                        </p:tav>
                                        <p:tav tm="100000">
                                          <p:val>
                                            <p:strVal val="#ppt_w"/>
                                          </p:val>
                                        </p:tav>
                                      </p:tavLst>
                                    </p:anim>
                                    <p:anim calcmode="lin" valueType="num">
                                      <p:cBhvr>
                                        <p:cTn id="40" dur="273" fill="hold"/>
                                        <p:tgtEl>
                                          <p:spTgt spid="10"/>
                                        </p:tgtEl>
                                        <p:attrNameLst>
                                          <p:attrName>ppt_h</p:attrName>
                                        </p:attrNameLst>
                                      </p:cBhvr>
                                      <p:tavLst>
                                        <p:tav tm="0">
                                          <p:val>
                                            <p:fltVal val="0"/>
                                          </p:val>
                                        </p:tav>
                                        <p:tav tm="100000">
                                          <p:val>
                                            <p:strVal val="#ppt_h"/>
                                          </p:val>
                                        </p:tav>
                                      </p:tavLst>
                                    </p:anim>
                                    <p:animScale>
                                      <p:cBhvr>
                                        <p:cTn id="41" dur="182" autoRev="1" fill="hold">
                                          <p:stCondLst>
                                            <p:cond delay="273"/>
                                          </p:stCondLst>
                                        </p:cTn>
                                        <p:tgtEl>
                                          <p:spTgt spid="10"/>
                                        </p:tgtEl>
                                      </p:cBhvr>
                                      <p:by x="110000" y="110000"/>
                                      <p:from x="100000" y="100000"/>
                                      <p:to x="110000" y="110000"/>
                                    </p:animScale>
                                    <p:animScale>
                                      <p:cBhvr>
                                        <p:cTn id="42" dur="182" autoRev="1" fill="hold">
                                          <p:stCondLst>
                                            <p:cond delay="636"/>
                                          </p:stCondLst>
                                        </p:cTn>
                                        <p:tgtEl>
                                          <p:spTgt spid="10"/>
                                        </p:tgtEl>
                                      </p:cBhvr>
                                      <p:by x="95000" y="95000"/>
                                      <p:from x="100000" y="100000"/>
                                      <p:to x="95000" y="95000"/>
                                    </p:animScale>
                                  </p:childTnLst>
                                </p:cTn>
                              </p:par>
                              <p:par>
                                <p:cTn id="43" presetID="8" presetClass="emph" presetSubtype="0" repeatCount="indefinite" fill="hold" nodeType="withEffect">
                                  <p:stCondLst>
                                    <p:cond delay="500"/>
                                  </p:stCondLst>
                                  <p:childTnLst>
                                    <p:animRot by="5400000">
                                      <p:cBhvr>
                                        <p:cTn id="44" dur="3000" fill="hold"/>
                                        <p:tgtEl>
                                          <p:spTgt spid="10"/>
                                        </p:tgtEl>
                                        <p:attrNameLst>
                                          <p:attrName>r</p:attrName>
                                        </p:attrNameLst>
                                      </p:cBhvr>
                                    </p:animRot>
                                  </p:childTnLst>
                                </p:cTn>
                              </p:par>
                              <p:par>
                                <p:cTn id="45" presetID="0" presetClass="entr" presetSubtype="0" decel="100000" fill="hold" grpId="0" nodeType="withEffect">
                                  <p:stCondLst>
                                    <p:cond delay="500"/>
                                  </p:stCondLst>
                                  <p:iterate type="lt">
                                    <p:tmPct val="10000"/>
                                  </p:iterate>
                                  <p:childTnLst>
                                    <p:set>
                                      <p:cBhvr>
                                        <p:cTn id="46" dur="1" fill="hold">
                                          <p:stCondLst>
                                            <p:cond delay="0"/>
                                          </p:stCondLst>
                                        </p:cTn>
                                        <p:tgtEl>
                                          <p:spTgt spid="20"/>
                                        </p:tgtEl>
                                        <p:attrNameLst>
                                          <p:attrName>style.visibility</p:attrName>
                                        </p:attrNameLst>
                                      </p:cBhvr>
                                      <p:to>
                                        <p:strVal val="visible"/>
                                      </p:to>
                                    </p:set>
                                    <p:animEffect transition="in" filter="fade">
                                      <p:cBhvr>
                                        <p:cTn id="47" dur="500">
                                          <p:stCondLst>
                                            <p:cond delay="0"/>
                                          </p:stCondLst>
                                        </p:cTn>
                                        <p:tgtEl>
                                          <p:spTgt spid="20"/>
                                        </p:tgtEl>
                                      </p:cBhvr>
                                    </p:animEffect>
                                    <p:anim to="" calcmode="lin" valueType="num">
                                      <p:cBhvr>
                                        <p:cTn id="48" dur="500" fill="hold">
                                          <p:stCondLst>
                                            <p:cond delay="0"/>
                                          </p:stCondLst>
                                        </p:cTn>
                                        <p:tgtEl>
                                          <p:spTgt spid="20"/>
                                        </p:tgtEl>
                                        <p:attrNameLst>
                                          <p:attrName>ppt_x</p:attrName>
                                        </p:attrNameLst>
                                      </p:cBhvr>
                                      <p:tavLst>
                                        <p:tav tm="0">
                                          <p:val>
                                            <p:strVal val="#ppt_x+0.03"/>
                                          </p:val>
                                        </p:tav>
                                        <p:tav tm="100000">
                                          <p:val>
                                            <p:strVal val="#ppt_x"/>
                                          </p:val>
                                        </p:tav>
                                      </p:tavLst>
                                    </p:anim>
                                  </p:childTnLst>
                                </p:cTn>
                              </p:par>
                              <p:par>
                                <p:cTn id="49" presetID="0" presetClass="entr" presetSubtype="0" decel="100000" fill="hold" grpId="0" nodeType="withEffect">
                                  <p:stCondLst>
                                    <p:cond delay="500"/>
                                  </p:stCondLst>
                                  <p:iterate type="lt">
                                    <p:tmPct val="10000"/>
                                  </p:iterate>
                                  <p:childTnLst>
                                    <p:set>
                                      <p:cBhvr>
                                        <p:cTn id="50" dur="1" fill="hold">
                                          <p:stCondLst>
                                            <p:cond delay="0"/>
                                          </p:stCondLst>
                                        </p:cTn>
                                        <p:tgtEl>
                                          <p:spTgt spid="9"/>
                                        </p:tgtEl>
                                        <p:attrNameLst>
                                          <p:attrName>style.visibility</p:attrName>
                                        </p:attrNameLst>
                                      </p:cBhvr>
                                      <p:to>
                                        <p:strVal val="visible"/>
                                      </p:to>
                                    </p:set>
                                    <p:animEffect transition="in" filter="fade">
                                      <p:cBhvr>
                                        <p:cTn id="51" dur="250">
                                          <p:stCondLst>
                                            <p:cond delay="0"/>
                                          </p:stCondLst>
                                        </p:cTn>
                                        <p:tgtEl>
                                          <p:spTgt spid="9"/>
                                        </p:tgtEl>
                                      </p:cBhvr>
                                    </p:animEffect>
                                    <p:anim to="" calcmode="lin" valueType="num">
                                      <p:cBhvr>
                                        <p:cTn id="52" dur="250" fill="hold">
                                          <p:stCondLst>
                                            <p:cond delay="0"/>
                                          </p:stCondLst>
                                        </p:cTn>
                                        <p:tgtEl>
                                          <p:spTgt spid="9"/>
                                        </p:tgtEl>
                                        <p:attrNameLst>
                                          <p:attrName>ppt_x</p:attrName>
                                        </p:attrNameLst>
                                      </p:cBhvr>
                                      <p:tavLst>
                                        <p:tav tm="0">
                                          <p:val>
                                            <p:strVal val="#ppt_x+0.03"/>
                                          </p:val>
                                        </p:tav>
                                        <p:tav tm="100000">
                                          <p:val>
                                            <p:strVal val="#ppt_x"/>
                                          </p:val>
                                        </p:tav>
                                      </p:tavLst>
                                    </p:anim>
                                  </p:childTnLst>
                                </p:cTn>
                              </p:par>
                              <p:par>
                                <p:cTn id="53" presetID="23" presetClass="entr" presetSubtype="16" decel="100000" fill="hold" nodeType="withEffect">
                                  <p:stCondLst>
                                    <p:cond delay="750"/>
                                  </p:stCondLst>
                                  <p:childTnLst>
                                    <p:set>
                                      <p:cBhvr>
                                        <p:cTn id="54" dur="1" fill="hold">
                                          <p:stCondLst>
                                            <p:cond delay="0"/>
                                          </p:stCondLst>
                                        </p:cTn>
                                        <p:tgtEl>
                                          <p:spTgt spid="13"/>
                                        </p:tgtEl>
                                        <p:attrNameLst>
                                          <p:attrName>style.visibility</p:attrName>
                                        </p:attrNameLst>
                                      </p:cBhvr>
                                      <p:to>
                                        <p:strVal val="visible"/>
                                      </p:to>
                                    </p:set>
                                    <p:anim calcmode="lin" valueType="num">
                                      <p:cBhvr>
                                        <p:cTn id="55" dur="273" fill="hold"/>
                                        <p:tgtEl>
                                          <p:spTgt spid="13"/>
                                        </p:tgtEl>
                                        <p:attrNameLst>
                                          <p:attrName>ppt_w</p:attrName>
                                        </p:attrNameLst>
                                      </p:cBhvr>
                                      <p:tavLst>
                                        <p:tav tm="0">
                                          <p:val>
                                            <p:fltVal val="0"/>
                                          </p:val>
                                        </p:tav>
                                        <p:tav tm="100000">
                                          <p:val>
                                            <p:strVal val="#ppt_w"/>
                                          </p:val>
                                        </p:tav>
                                      </p:tavLst>
                                    </p:anim>
                                    <p:anim calcmode="lin" valueType="num">
                                      <p:cBhvr>
                                        <p:cTn id="56" dur="273" fill="hold"/>
                                        <p:tgtEl>
                                          <p:spTgt spid="13"/>
                                        </p:tgtEl>
                                        <p:attrNameLst>
                                          <p:attrName>ppt_h</p:attrName>
                                        </p:attrNameLst>
                                      </p:cBhvr>
                                      <p:tavLst>
                                        <p:tav tm="0">
                                          <p:val>
                                            <p:fltVal val="0"/>
                                          </p:val>
                                        </p:tav>
                                        <p:tav tm="100000">
                                          <p:val>
                                            <p:strVal val="#ppt_h"/>
                                          </p:val>
                                        </p:tav>
                                      </p:tavLst>
                                    </p:anim>
                                    <p:animScale>
                                      <p:cBhvr>
                                        <p:cTn id="57" dur="182" autoRev="1" fill="hold">
                                          <p:stCondLst>
                                            <p:cond delay="273"/>
                                          </p:stCondLst>
                                        </p:cTn>
                                        <p:tgtEl>
                                          <p:spTgt spid="13"/>
                                        </p:tgtEl>
                                      </p:cBhvr>
                                      <p:by x="110000" y="110000"/>
                                      <p:from x="100000" y="100000"/>
                                      <p:to x="110000" y="110000"/>
                                    </p:animScale>
                                    <p:animScale>
                                      <p:cBhvr>
                                        <p:cTn id="58" dur="182" autoRev="1" fill="hold">
                                          <p:stCondLst>
                                            <p:cond delay="636"/>
                                          </p:stCondLst>
                                        </p:cTn>
                                        <p:tgtEl>
                                          <p:spTgt spid="13"/>
                                        </p:tgtEl>
                                      </p:cBhvr>
                                      <p:by x="95000" y="95000"/>
                                      <p:from x="100000" y="100000"/>
                                      <p:to x="95000" y="95000"/>
                                    </p:animScale>
                                  </p:childTnLst>
                                </p:cTn>
                              </p:par>
                              <p:par>
                                <p:cTn id="59" presetID="23" presetClass="entr" presetSubtype="16" decel="100000" fill="hold" nodeType="withEffect">
                                  <p:stCondLst>
                                    <p:cond delay="750"/>
                                  </p:stCondLst>
                                  <p:childTnLst>
                                    <p:set>
                                      <p:cBhvr>
                                        <p:cTn id="60" dur="1" fill="hold">
                                          <p:stCondLst>
                                            <p:cond delay="0"/>
                                          </p:stCondLst>
                                        </p:cTn>
                                        <p:tgtEl>
                                          <p:spTgt spid="24"/>
                                        </p:tgtEl>
                                        <p:attrNameLst>
                                          <p:attrName>style.visibility</p:attrName>
                                        </p:attrNameLst>
                                      </p:cBhvr>
                                      <p:to>
                                        <p:strVal val="visible"/>
                                      </p:to>
                                    </p:set>
                                    <p:anim calcmode="lin" valueType="num">
                                      <p:cBhvr>
                                        <p:cTn id="61" dur="273" fill="hold"/>
                                        <p:tgtEl>
                                          <p:spTgt spid="24"/>
                                        </p:tgtEl>
                                        <p:attrNameLst>
                                          <p:attrName>ppt_w</p:attrName>
                                        </p:attrNameLst>
                                      </p:cBhvr>
                                      <p:tavLst>
                                        <p:tav tm="0">
                                          <p:val>
                                            <p:fltVal val="0"/>
                                          </p:val>
                                        </p:tav>
                                        <p:tav tm="100000">
                                          <p:val>
                                            <p:strVal val="#ppt_w"/>
                                          </p:val>
                                        </p:tav>
                                      </p:tavLst>
                                    </p:anim>
                                    <p:anim calcmode="lin" valueType="num">
                                      <p:cBhvr>
                                        <p:cTn id="62" dur="273" fill="hold"/>
                                        <p:tgtEl>
                                          <p:spTgt spid="24"/>
                                        </p:tgtEl>
                                        <p:attrNameLst>
                                          <p:attrName>ppt_h</p:attrName>
                                        </p:attrNameLst>
                                      </p:cBhvr>
                                      <p:tavLst>
                                        <p:tav tm="0">
                                          <p:val>
                                            <p:fltVal val="0"/>
                                          </p:val>
                                        </p:tav>
                                        <p:tav tm="100000">
                                          <p:val>
                                            <p:strVal val="#ppt_h"/>
                                          </p:val>
                                        </p:tav>
                                      </p:tavLst>
                                    </p:anim>
                                    <p:animScale>
                                      <p:cBhvr>
                                        <p:cTn id="63" dur="182" autoRev="1" fill="hold">
                                          <p:stCondLst>
                                            <p:cond delay="273"/>
                                          </p:stCondLst>
                                        </p:cTn>
                                        <p:tgtEl>
                                          <p:spTgt spid="24"/>
                                        </p:tgtEl>
                                      </p:cBhvr>
                                      <p:by x="110000" y="110000"/>
                                      <p:from x="100000" y="100000"/>
                                      <p:to x="110000" y="110000"/>
                                    </p:animScale>
                                    <p:animScale>
                                      <p:cBhvr>
                                        <p:cTn id="64" dur="182" autoRev="1" fill="hold">
                                          <p:stCondLst>
                                            <p:cond delay="636"/>
                                          </p:stCondLst>
                                        </p:cTn>
                                        <p:tgtEl>
                                          <p:spTgt spid="24"/>
                                        </p:tgtEl>
                                      </p:cBhvr>
                                      <p:by x="95000" y="95000"/>
                                      <p:from x="100000" y="100000"/>
                                      <p:to x="95000" y="95000"/>
                                    </p:animScale>
                                  </p:childTnLst>
                                </p:cTn>
                              </p:par>
                              <p:par>
                                <p:cTn id="65" presetID="8" presetClass="emph" presetSubtype="0" repeatCount="indefinite" fill="hold" nodeType="withEffect">
                                  <p:stCondLst>
                                    <p:cond delay="750"/>
                                  </p:stCondLst>
                                  <p:childTnLst>
                                    <p:animRot by="5400000">
                                      <p:cBhvr>
                                        <p:cTn id="66" dur="3000" fill="hold"/>
                                        <p:tgtEl>
                                          <p:spTgt spid="24"/>
                                        </p:tgtEl>
                                        <p:attrNameLst>
                                          <p:attrName>r</p:attrName>
                                        </p:attrNameLst>
                                      </p:cBhvr>
                                    </p:animRot>
                                  </p:childTnLst>
                                </p:cTn>
                              </p:par>
                              <p:par>
                                <p:cTn id="67" presetID="0" presetClass="entr" presetSubtype="0" decel="100000" fill="hold" grpId="0" nodeType="withEffect">
                                  <p:stCondLst>
                                    <p:cond delay="750"/>
                                  </p:stCondLst>
                                  <p:iterate type="lt">
                                    <p:tmPct val="10000"/>
                                  </p:iterate>
                                  <p:childTnLst>
                                    <p:set>
                                      <p:cBhvr>
                                        <p:cTn id="68" dur="1" fill="hold">
                                          <p:stCondLst>
                                            <p:cond delay="0"/>
                                          </p:stCondLst>
                                        </p:cTn>
                                        <p:tgtEl>
                                          <p:spTgt spid="49"/>
                                        </p:tgtEl>
                                        <p:attrNameLst>
                                          <p:attrName>style.visibility</p:attrName>
                                        </p:attrNameLst>
                                      </p:cBhvr>
                                      <p:to>
                                        <p:strVal val="visible"/>
                                      </p:to>
                                    </p:set>
                                    <p:animEffect transition="in" filter="fade">
                                      <p:cBhvr>
                                        <p:cTn id="69" dur="500">
                                          <p:stCondLst>
                                            <p:cond delay="0"/>
                                          </p:stCondLst>
                                        </p:cTn>
                                        <p:tgtEl>
                                          <p:spTgt spid="49"/>
                                        </p:tgtEl>
                                      </p:cBhvr>
                                    </p:animEffect>
                                    <p:anim to="" calcmode="lin" valueType="num">
                                      <p:cBhvr>
                                        <p:cTn id="70" dur="500" fill="hold">
                                          <p:stCondLst>
                                            <p:cond delay="0"/>
                                          </p:stCondLst>
                                        </p:cTn>
                                        <p:tgtEl>
                                          <p:spTgt spid="49"/>
                                        </p:tgtEl>
                                        <p:attrNameLst>
                                          <p:attrName>ppt_x</p:attrName>
                                        </p:attrNameLst>
                                      </p:cBhvr>
                                      <p:tavLst>
                                        <p:tav tm="0">
                                          <p:val>
                                            <p:strVal val="#ppt_x+0.03"/>
                                          </p:val>
                                        </p:tav>
                                        <p:tav tm="100000">
                                          <p:val>
                                            <p:strVal val="#ppt_x"/>
                                          </p:val>
                                        </p:tav>
                                      </p:tavLst>
                                    </p:anim>
                                  </p:childTnLst>
                                </p:cTn>
                              </p:par>
                              <p:par>
                                <p:cTn id="71" presetID="0" presetClass="entr" presetSubtype="0" decel="100000" fill="hold" grpId="0" nodeType="withEffect">
                                  <p:stCondLst>
                                    <p:cond delay="750"/>
                                  </p:stCondLst>
                                  <p:iterate type="lt">
                                    <p:tmPct val="10000"/>
                                  </p:iterate>
                                  <p:childTnLst>
                                    <p:set>
                                      <p:cBhvr>
                                        <p:cTn id="72" dur="1" fill="hold">
                                          <p:stCondLst>
                                            <p:cond delay="0"/>
                                          </p:stCondLst>
                                        </p:cTn>
                                        <p:tgtEl>
                                          <p:spTgt spid="45"/>
                                        </p:tgtEl>
                                        <p:attrNameLst>
                                          <p:attrName>style.visibility</p:attrName>
                                        </p:attrNameLst>
                                      </p:cBhvr>
                                      <p:to>
                                        <p:strVal val="visible"/>
                                      </p:to>
                                    </p:set>
                                    <p:animEffect transition="in" filter="fade">
                                      <p:cBhvr>
                                        <p:cTn id="73" dur="250">
                                          <p:stCondLst>
                                            <p:cond delay="0"/>
                                          </p:stCondLst>
                                        </p:cTn>
                                        <p:tgtEl>
                                          <p:spTgt spid="45"/>
                                        </p:tgtEl>
                                      </p:cBhvr>
                                    </p:animEffect>
                                    <p:anim to="" calcmode="lin" valueType="num">
                                      <p:cBhvr>
                                        <p:cTn id="74" dur="250" fill="hold">
                                          <p:stCondLst>
                                            <p:cond delay="0"/>
                                          </p:stCondLst>
                                        </p:cTn>
                                        <p:tgtEl>
                                          <p:spTgt spid="45"/>
                                        </p:tgtEl>
                                        <p:attrNameLst>
                                          <p:attrName>ppt_x</p:attrName>
                                        </p:attrNameLst>
                                      </p:cBhvr>
                                      <p:tavLst>
                                        <p:tav tm="0">
                                          <p:val>
                                            <p:strVal val="#ppt_x+0.03"/>
                                          </p:val>
                                        </p:tav>
                                        <p:tav tm="100000">
                                          <p:val>
                                            <p:strVal val="#ppt_x"/>
                                          </p:val>
                                        </p:tav>
                                      </p:tavLst>
                                    </p:anim>
                                  </p:childTnLst>
                                </p:cTn>
                              </p:par>
                              <p:par>
                                <p:cTn id="75" presetID="23" presetClass="entr" presetSubtype="16" decel="100000" fill="hold" nodeType="withEffect">
                                  <p:stCondLst>
                                    <p:cond delay="1000"/>
                                  </p:stCondLst>
                                  <p:childTnLst>
                                    <p:set>
                                      <p:cBhvr>
                                        <p:cTn id="76" dur="1" fill="hold">
                                          <p:stCondLst>
                                            <p:cond delay="0"/>
                                          </p:stCondLst>
                                        </p:cTn>
                                        <p:tgtEl>
                                          <p:spTgt spid="15"/>
                                        </p:tgtEl>
                                        <p:attrNameLst>
                                          <p:attrName>style.visibility</p:attrName>
                                        </p:attrNameLst>
                                      </p:cBhvr>
                                      <p:to>
                                        <p:strVal val="visible"/>
                                      </p:to>
                                    </p:set>
                                    <p:anim calcmode="lin" valueType="num">
                                      <p:cBhvr>
                                        <p:cTn id="77" dur="273" fill="hold"/>
                                        <p:tgtEl>
                                          <p:spTgt spid="15"/>
                                        </p:tgtEl>
                                        <p:attrNameLst>
                                          <p:attrName>ppt_w</p:attrName>
                                        </p:attrNameLst>
                                      </p:cBhvr>
                                      <p:tavLst>
                                        <p:tav tm="0">
                                          <p:val>
                                            <p:fltVal val="0"/>
                                          </p:val>
                                        </p:tav>
                                        <p:tav tm="100000">
                                          <p:val>
                                            <p:strVal val="#ppt_w"/>
                                          </p:val>
                                        </p:tav>
                                      </p:tavLst>
                                    </p:anim>
                                    <p:anim calcmode="lin" valueType="num">
                                      <p:cBhvr>
                                        <p:cTn id="78" dur="273" fill="hold"/>
                                        <p:tgtEl>
                                          <p:spTgt spid="15"/>
                                        </p:tgtEl>
                                        <p:attrNameLst>
                                          <p:attrName>ppt_h</p:attrName>
                                        </p:attrNameLst>
                                      </p:cBhvr>
                                      <p:tavLst>
                                        <p:tav tm="0">
                                          <p:val>
                                            <p:fltVal val="0"/>
                                          </p:val>
                                        </p:tav>
                                        <p:tav tm="100000">
                                          <p:val>
                                            <p:strVal val="#ppt_h"/>
                                          </p:val>
                                        </p:tav>
                                      </p:tavLst>
                                    </p:anim>
                                    <p:animScale>
                                      <p:cBhvr>
                                        <p:cTn id="79" dur="182" autoRev="1" fill="hold">
                                          <p:stCondLst>
                                            <p:cond delay="273"/>
                                          </p:stCondLst>
                                        </p:cTn>
                                        <p:tgtEl>
                                          <p:spTgt spid="15"/>
                                        </p:tgtEl>
                                      </p:cBhvr>
                                      <p:by x="110000" y="110000"/>
                                      <p:from x="100000" y="100000"/>
                                      <p:to x="110000" y="110000"/>
                                    </p:animScale>
                                    <p:animScale>
                                      <p:cBhvr>
                                        <p:cTn id="80" dur="182" autoRev="1" fill="hold">
                                          <p:stCondLst>
                                            <p:cond delay="636"/>
                                          </p:stCondLst>
                                        </p:cTn>
                                        <p:tgtEl>
                                          <p:spTgt spid="15"/>
                                        </p:tgtEl>
                                      </p:cBhvr>
                                      <p:by x="95000" y="95000"/>
                                      <p:from x="100000" y="100000"/>
                                      <p:to x="95000" y="95000"/>
                                    </p:animScale>
                                  </p:childTnLst>
                                </p:cTn>
                              </p:par>
                              <p:par>
                                <p:cTn id="81" presetID="23" presetClass="entr" presetSubtype="16" decel="100000" fill="hold" nodeType="withEffect">
                                  <p:stCondLst>
                                    <p:cond delay="1000"/>
                                  </p:stCondLst>
                                  <p:childTnLst>
                                    <p:set>
                                      <p:cBhvr>
                                        <p:cTn id="82" dur="1" fill="hold">
                                          <p:stCondLst>
                                            <p:cond delay="0"/>
                                          </p:stCondLst>
                                        </p:cTn>
                                        <p:tgtEl>
                                          <p:spTgt spid="25"/>
                                        </p:tgtEl>
                                        <p:attrNameLst>
                                          <p:attrName>style.visibility</p:attrName>
                                        </p:attrNameLst>
                                      </p:cBhvr>
                                      <p:to>
                                        <p:strVal val="visible"/>
                                      </p:to>
                                    </p:set>
                                    <p:anim calcmode="lin" valueType="num">
                                      <p:cBhvr>
                                        <p:cTn id="83" dur="273" fill="hold"/>
                                        <p:tgtEl>
                                          <p:spTgt spid="25"/>
                                        </p:tgtEl>
                                        <p:attrNameLst>
                                          <p:attrName>ppt_w</p:attrName>
                                        </p:attrNameLst>
                                      </p:cBhvr>
                                      <p:tavLst>
                                        <p:tav tm="0">
                                          <p:val>
                                            <p:fltVal val="0"/>
                                          </p:val>
                                        </p:tav>
                                        <p:tav tm="100000">
                                          <p:val>
                                            <p:strVal val="#ppt_w"/>
                                          </p:val>
                                        </p:tav>
                                      </p:tavLst>
                                    </p:anim>
                                    <p:anim calcmode="lin" valueType="num">
                                      <p:cBhvr>
                                        <p:cTn id="84" dur="273" fill="hold"/>
                                        <p:tgtEl>
                                          <p:spTgt spid="25"/>
                                        </p:tgtEl>
                                        <p:attrNameLst>
                                          <p:attrName>ppt_h</p:attrName>
                                        </p:attrNameLst>
                                      </p:cBhvr>
                                      <p:tavLst>
                                        <p:tav tm="0">
                                          <p:val>
                                            <p:fltVal val="0"/>
                                          </p:val>
                                        </p:tav>
                                        <p:tav tm="100000">
                                          <p:val>
                                            <p:strVal val="#ppt_h"/>
                                          </p:val>
                                        </p:tav>
                                      </p:tavLst>
                                    </p:anim>
                                    <p:animScale>
                                      <p:cBhvr>
                                        <p:cTn id="85" dur="182" autoRev="1" fill="hold">
                                          <p:stCondLst>
                                            <p:cond delay="273"/>
                                          </p:stCondLst>
                                        </p:cTn>
                                        <p:tgtEl>
                                          <p:spTgt spid="25"/>
                                        </p:tgtEl>
                                      </p:cBhvr>
                                      <p:by x="110000" y="110000"/>
                                      <p:from x="100000" y="100000"/>
                                      <p:to x="110000" y="110000"/>
                                    </p:animScale>
                                    <p:animScale>
                                      <p:cBhvr>
                                        <p:cTn id="86" dur="182" autoRev="1" fill="hold">
                                          <p:stCondLst>
                                            <p:cond delay="636"/>
                                          </p:stCondLst>
                                        </p:cTn>
                                        <p:tgtEl>
                                          <p:spTgt spid="25"/>
                                        </p:tgtEl>
                                      </p:cBhvr>
                                      <p:by x="95000" y="95000"/>
                                      <p:from x="100000" y="100000"/>
                                      <p:to x="95000" y="95000"/>
                                    </p:animScale>
                                  </p:childTnLst>
                                </p:cTn>
                              </p:par>
                              <p:par>
                                <p:cTn id="87" presetID="8" presetClass="emph" presetSubtype="0" repeatCount="indefinite" fill="hold" nodeType="withEffect">
                                  <p:stCondLst>
                                    <p:cond delay="1000"/>
                                  </p:stCondLst>
                                  <p:childTnLst>
                                    <p:animRot by="5400000">
                                      <p:cBhvr>
                                        <p:cTn id="88" dur="3000" fill="hold"/>
                                        <p:tgtEl>
                                          <p:spTgt spid="25"/>
                                        </p:tgtEl>
                                        <p:attrNameLst>
                                          <p:attrName>r</p:attrName>
                                        </p:attrNameLst>
                                      </p:cBhvr>
                                    </p:animRot>
                                  </p:childTnLst>
                                </p:cTn>
                              </p:par>
                              <p:par>
                                <p:cTn id="89" presetID="0" presetClass="entr" presetSubtype="0" decel="100000" fill="hold" grpId="0" nodeType="withEffect">
                                  <p:stCondLst>
                                    <p:cond delay="1000"/>
                                  </p:stCondLst>
                                  <p:iterate type="lt">
                                    <p:tmPct val="10000"/>
                                  </p:iterate>
                                  <p:childTnLst>
                                    <p:set>
                                      <p:cBhvr>
                                        <p:cTn id="90" dur="1" fill="hold">
                                          <p:stCondLst>
                                            <p:cond delay="0"/>
                                          </p:stCondLst>
                                        </p:cTn>
                                        <p:tgtEl>
                                          <p:spTgt spid="43"/>
                                        </p:tgtEl>
                                        <p:attrNameLst>
                                          <p:attrName>style.visibility</p:attrName>
                                        </p:attrNameLst>
                                      </p:cBhvr>
                                      <p:to>
                                        <p:strVal val="visible"/>
                                      </p:to>
                                    </p:set>
                                    <p:animEffect transition="in" filter="fade">
                                      <p:cBhvr>
                                        <p:cTn id="91" dur="500">
                                          <p:stCondLst>
                                            <p:cond delay="0"/>
                                          </p:stCondLst>
                                        </p:cTn>
                                        <p:tgtEl>
                                          <p:spTgt spid="43"/>
                                        </p:tgtEl>
                                      </p:cBhvr>
                                    </p:animEffect>
                                    <p:anim to="" calcmode="lin" valueType="num">
                                      <p:cBhvr>
                                        <p:cTn id="92" dur="500" fill="hold">
                                          <p:stCondLst>
                                            <p:cond delay="0"/>
                                          </p:stCondLst>
                                        </p:cTn>
                                        <p:tgtEl>
                                          <p:spTgt spid="43"/>
                                        </p:tgtEl>
                                        <p:attrNameLst>
                                          <p:attrName>ppt_x</p:attrName>
                                        </p:attrNameLst>
                                      </p:cBhvr>
                                      <p:tavLst>
                                        <p:tav tm="0">
                                          <p:val>
                                            <p:strVal val="#ppt_x+0.03"/>
                                          </p:val>
                                        </p:tav>
                                        <p:tav tm="100000">
                                          <p:val>
                                            <p:strVal val="#ppt_x"/>
                                          </p:val>
                                        </p:tav>
                                      </p:tavLst>
                                    </p:anim>
                                  </p:childTnLst>
                                </p:cTn>
                              </p:par>
                              <p:par>
                                <p:cTn id="93" presetID="0" presetClass="entr" presetSubtype="0" decel="100000" fill="hold" grpId="0" nodeType="withEffect">
                                  <p:stCondLst>
                                    <p:cond delay="1000"/>
                                  </p:stCondLst>
                                  <p:iterate type="lt">
                                    <p:tmPct val="10000"/>
                                  </p:iterate>
                                  <p:childTnLst>
                                    <p:set>
                                      <p:cBhvr>
                                        <p:cTn id="94" dur="1" fill="hold">
                                          <p:stCondLst>
                                            <p:cond delay="0"/>
                                          </p:stCondLst>
                                        </p:cTn>
                                        <p:tgtEl>
                                          <p:spTgt spid="39"/>
                                        </p:tgtEl>
                                        <p:attrNameLst>
                                          <p:attrName>style.visibility</p:attrName>
                                        </p:attrNameLst>
                                      </p:cBhvr>
                                      <p:to>
                                        <p:strVal val="visible"/>
                                      </p:to>
                                    </p:set>
                                    <p:animEffect transition="in" filter="fade">
                                      <p:cBhvr>
                                        <p:cTn id="95" dur="250">
                                          <p:stCondLst>
                                            <p:cond delay="0"/>
                                          </p:stCondLst>
                                        </p:cTn>
                                        <p:tgtEl>
                                          <p:spTgt spid="39"/>
                                        </p:tgtEl>
                                      </p:cBhvr>
                                    </p:animEffect>
                                    <p:anim to="" calcmode="lin" valueType="num">
                                      <p:cBhvr>
                                        <p:cTn id="96" dur="250" fill="hold">
                                          <p:stCondLst>
                                            <p:cond delay="0"/>
                                          </p:stCondLst>
                                        </p:cTn>
                                        <p:tgtEl>
                                          <p:spTgt spid="39"/>
                                        </p:tgtEl>
                                        <p:attrNameLst>
                                          <p:attrName>ppt_x</p:attrName>
                                        </p:attrNameLst>
                                      </p:cBhvr>
                                      <p:tavLst>
                                        <p:tav tm="0">
                                          <p:val>
                                            <p:strVal val="#ppt_x+0.03"/>
                                          </p:val>
                                        </p:tav>
                                        <p:tav tm="100000">
                                          <p:val>
                                            <p:strVal val="#ppt_x"/>
                                          </p:val>
                                        </p:tav>
                                      </p:tavLst>
                                    </p:anim>
                                  </p:childTnLst>
                                </p:cTn>
                              </p:par>
                              <p:par>
                                <p:cTn id="97" presetID="23" presetClass="entr" presetSubtype="16" decel="100000" fill="hold" nodeType="withEffect">
                                  <p:stCondLst>
                                    <p:cond delay="1250"/>
                                  </p:stCondLst>
                                  <p:childTnLst>
                                    <p:set>
                                      <p:cBhvr>
                                        <p:cTn id="98" dur="1" fill="hold">
                                          <p:stCondLst>
                                            <p:cond delay="0"/>
                                          </p:stCondLst>
                                        </p:cTn>
                                        <p:tgtEl>
                                          <p:spTgt spid="14"/>
                                        </p:tgtEl>
                                        <p:attrNameLst>
                                          <p:attrName>style.visibility</p:attrName>
                                        </p:attrNameLst>
                                      </p:cBhvr>
                                      <p:to>
                                        <p:strVal val="visible"/>
                                      </p:to>
                                    </p:set>
                                    <p:anim calcmode="lin" valueType="num">
                                      <p:cBhvr>
                                        <p:cTn id="99" dur="273" fill="hold"/>
                                        <p:tgtEl>
                                          <p:spTgt spid="14"/>
                                        </p:tgtEl>
                                        <p:attrNameLst>
                                          <p:attrName>ppt_w</p:attrName>
                                        </p:attrNameLst>
                                      </p:cBhvr>
                                      <p:tavLst>
                                        <p:tav tm="0">
                                          <p:val>
                                            <p:fltVal val="0"/>
                                          </p:val>
                                        </p:tav>
                                        <p:tav tm="100000">
                                          <p:val>
                                            <p:strVal val="#ppt_w"/>
                                          </p:val>
                                        </p:tav>
                                      </p:tavLst>
                                    </p:anim>
                                    <p:anim calcmode="lin" valueType="num">
                                      <p:cBhvr>
                                        <p:cTn id="100" dur="273" fill="hold"/>
                                        <p:tgtEl>
                                          <p:spTgt spid="14"/>
                                        </p:tgtEl>
                                        <p:attrNameLst>
                                          <p:attrName>ppt_h</p:attrName>
                                        </p:attrNameLst>
                                      </p:cBhvr>
                                      <p:tavLst>
                                        <p:tav tm="0">
                                          <p:val>
                                            <p:fltVal val="0"/>
                                          </p:val>
                                        </p:tav>
                                        <p:tav tm="100000">
                                          <p:val>
                                            <p:strVal val="#ppt_h"/>
                                          </p:val>
                                        </p:tav>
                                      </p:tavLst>
                                    </p:anim>
                                    <p:animScale>
                                      <p:cBhvr>
                                        <p:cTn id="101" dur="182" autoRev="1" fill="hold">
                                          <p:stCondLst>
                                            <p:cond delay="273"/>
                                          </p:stCondLst>
                                        </p:cTn>
                                        <p:tgtEl>
                                          <p:spTgt spid="14"/>
                                        </p:tgtEl>
                                      </p:cBhvr>
                                      <p:by x="110000" y="110000"/>
                                      <p:from x="100000" y="100000"/>
                                      <p:to x="110000" y="110000"/>
                                    </p:animScale>
                                    <p:animScale>
                                      <p:cBhvr>
                                        <p:cTn id="102" dur="182" autoRev="1" fill="hold">
                                          <p:stCondLst>
                                            <p:cond delay="636"/>
                                          </p:stCondLst>
                                        </p:cTn>
                                        <p:tgtEl>
                                          <p:spTgt spid="14"/>
                                        </p:tgtEl>
                                      </p:cBhvr>
                                      <p:by x="95000" y="95000"/>
                                      <p:from x="100000" y="100000"/>
                                      <p:to x="95000" y="95000"/>
                                    </p:animScale>
                                  </p:childTnLst>
                                </p:cTn>
                              </p:par>
                              <p:par>
                                <p:cTn id="103" presetID="23" presetClass="entr" presetSubtype="16" decel="100000" fill="hold" nodeType="withEffect">
                                  <p:stCondLst>
                                    <p:cond delay="1250"/>
                                  </p:stCondLst>
                                  <p:childTnLst>
                                    <p:set>
                                      <p:cBhvr>
                                        <p:cTn id="104" dur="1" fill="hold">
                                          <p:stCondLst>
                                            <p:cond delay="0"/>
                                          </p:stCondLst>
                                        </p:cTn>
                                        <p:tgtEl>
                                          <p:spTgt spid="19"/>
                                        </p:tgtEl>
                                        <p:attrNameLst>
                                          <p:attrName>style.visibility</p:attrName>
                                        </p:attrNameLst>
                                      </p:cBhvr>
                                      <p:to>
                                        <p:strVal val="visible"/>
                                      </p:to>
                                    </p:set>
                                    <p:anim calcmode="lin" valueType="num">
                                      <p:cBhvr>
                                        <p:cTn id="105" dur="273" fill="hold"/>
                                        <p:tgtEl>
                                          <p:spTgt spid="19"/>
                                        </p:tgtEl>
                                        <p:attrNameLst>
                                          <p:attrName>ppt_w</p:attrName>
                                        </p:attrNameLst>
                                      </p:cBhvr>
                                      <p:tavLst>
                                        <p:tav tm="0">
                                          <p:val>
                                            <p:fltVal val="0"/>
                                          </p:val>
                                        </p:tav>
                                        <p:tav tm="100000">
                                          <p:val>
                                            <p:strVal val="#ppt_w"/>
                                          </p:val>
                                        </p:tav>
                                      </p:tavLst>
                                    </p:anim>
                                    <p:anim calcmode="lin" valueType="num">
                                      <p:cBhvr>
                                        <p:cTn id="106" dur="273" fill="hold"/>
                                        <p:tgtEl>
                                          <p:spTgt spid="19"/>
                                        </p:tgtEl>
                                        <p:attrNameLst>
                                          <p:attrName>ppt_h</p:attrName>
                                        </p:attrNameLst>
                                      </p:cBhvr>
                                      <p:tavLst>
                                        <p:tav tm="0">
                                          <p:val>
                                            <p:fltVal val="0"/>
                                          </p:val>
                                        </p:tav>
                                        <p:tav tm="100000">
                                          <p:val>
                                            <p:strVal val="#ppt_h"/>
                                          </p:val>
                                        </p:tav>
                                      </p:tavLst>
                                    </p:anim>
                                    <p:animScale>
                                      <p:cBhvr>
                                        <p:cTn id="107" dur="182" autoRev="1" fill="hold">
                                          <p:stCondLst>
                                            <p:cond delay="273"/>
                                          </p:stCondLst>
                                        </p:cTn>
                                        <p:tgtEl>
                                          <p:spTgt spid="19"/>
                                        </p:tgtEl>
                                      </p:cBhvr>
                                      <p:by x="110000" y="110000"/>
                                      <p:from x="100000" y="100000"/>
                                      <p:to x="110000" y="110000"/>
                                    </p:animScale>
                                    <p:animScale>
                                      <p:cBhvr>
                                        <p:cTn id="108" dur="182" autoRev="1" fill="hold">
                                          <p:stCondLst>
                                            <p:cond delay="636"/>
                                          </p:stCondLst>
                                        </p:cTn>
                                        <p:tgtEl>
                                          <p:spTgt spid="19"/>
                                        </p:tgtEl>
                                      </p:cBhvr>
                                      <p:by x="95000" y="95000"/>
                                      <p:from x="100000" y="100000"/>
                                      <p:to x="95000" y="95000"/>
                                    </p:animScale>
                                  </p:childTnLst>
                                </p:cTn>
                              </p:par>
                              <p:par>
                                <p:cTn id="109" presetID="8" presetClass="emph" presetSubtype="0" repeatCount="indefinite" fill="hold" nodeType="withEffect">
                                  <p:stCondLst>
                                    <p:cond delay="1250"/>
                                  </p:stCondLst>
                                  <p:childTnLst>
                                    <p:animRot by="5400000">
                                      <p:cBhvr>
                                        <p:cTn id="110" dur="3000" fill="hold"/>
                                        <p:tgtEl>
                                          <p:spTgt spid="19"/>
                                        </p:tgtEl>
                                        <p:attrNameLst>
                                          <p:attrName>r</p:attrName>
                                        </p:attrNameLst>
                                      </p:cBhvr>
                                    </p:animRot>
                                  </p:childTnLst>
                                </p:cTn>
                              </p:par>
                              <p:par>
                                <p:cTn id="111" presetID="0" presetClass="entr" presetSubtype="0" decel="100000" fill="hold" grpId="0" nodeType="withEffect">
                                  <p:stCondLst>
                                    <p:cond delay="1250"/>
                                  </p:stCondLst>
                                  <p:iterate type="lt">
                                    <p:tmPct val="10000"/>
                                  </p:iterate>
                                  <p:childTnLst>
                                    <p:set>
                                      <p:cBhvr>
                                        <p:cTn id="112" dur="1" fill="hold">
                                          <p:stCondLst>
                                            <p:cond delay="0"/>
                                          </p:stCondLst>
                                        </p:cTn>
                                        <p:tgtEl>
                                          <p:spTgt spid="55"/>
                                        </p:tgtEl>
                                        <p:attrNameLst>
                                          <p:attrName>style.visibility</p:attrName>
                                        </p:attrNameLst>
                                      </p:cBhvr>
                                      <p:to>
                                        <p:strVal val="visible"/>
                                      </p:to>
                                    </p:set>
                                    <p:animEffect transition="in" filter="fade">
                                      <p:cBhvr>
                                        <p:cTn id="113" dur="500">
                                          <p:stCondLst>
                                            <p:cond delay="0"/>
                                          </p:stCondLst>
                                        </p:cTn>
                                        <p:tgtEl>
                                          <p:spTgt spid="55"/>
                                        </p:tgtEl>
                                      </p:cBhvr>
                                    </p:animEffect>
                                    <p:anim to="" calcmode="lin" valueType="num">
                                      <p:cBhvr>
                                        <p:cTn id="114" dur="500" fill="hold">
                                          <p:stCondLst>
                                            <p:cond delay="0"/>
                                          </p:stCondLst>
                                        </p:cTn>
                                        <p:tgtEl>
                                          <p:spTgt spid="55"/>
                                        </p:tgtEl>
                                        <p:attrNameLst>
                                          <p:attrName>ppt_x</p:attrName>
                                        </p:attrNameLst>
                                      </p:cBhvr>
                                      <p:tavLst>
                                        <p:tav tm="0">
                                          <p:val>
                                            <p:strVal val="#ppt_x+0.03"/>
                                          </p:val>
                                        </p:tav>
                                        <p:tav tm="100000">
                                          <p:val>
                                            <p:strVal val="#ppt_x"/>
                                          </p:val>
                                        </p:tav>
                                      </p:tavLst>
                                    </p:anim>
                                  </p:childTnLst>
                                </p:cTn>
                              </p:par>
                              <p:par>
                                <p:cTn id="115" presetID="0" presetClass="entr" presetSubtype="0" decel="100000" fill="hold" grpId="0" nodeType="withEffect">
                                  <p:stCondLst>
                                    <p:cond delay="1250"/>
                                  </p:stCondLst>
                                  <p:iterate type="lt">
                                    <p:tmPct val="10000"/>
                                  </p:iterate>
                                  <p:childTnLst>
                                    <p:set>
                                      <p:cBhvr>
                                        <p:cTn id="116" dur="1" fill="hold">
                                          <p:stCondLst>
                                            <p:cond delay="0"/>
                                          </p:stCondLst>
                                        </p:cTn>
                                        <p:tgtEl>
                                          <p:spTgt spid="51"/>
                                        </p:tgtEl>
                                        <p:attrNameLst>
                                          <p:attrName>style.visibility</p:attrName>
                                        </p:attrNameLst>
                                      </p:cBhvr>
                                      <p:to>
                                        <p:strVal val="visible"/>
                                      </p:to>
                                    </p:set>
                                    <p:animEffect transition="in" filter="fade">
                                      <p:cBhvr>
                                        <p:cTn id="117" dur="250">
                                          <p:stCondLst>
                                            <p:cond delay="0"/>
                                          </p:stCondLst>
                                        </p:cTn>
                                        <p:tgtEl>
                                          <p:spTgt spid="51"/>
                                        </p:tgtEl>
                                      </p:cBhvr>
                                    </p:animEffect>
                                    <p:anim to="" calcmode="lin" valueType="num">
                                      <p:cBhvr>
                                        <p:cTn id="118" dur="250" fill="hold">
                                          <p:stCondLst>
                                            <p:cond delay="0"/>
                                          </p:stCondLst>
                                        </p:cTn>
                                        <p:tgtEl>
                                          <p:spTgt spid="51"/>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1" grpId="0" animBg="1"/>
      <p:bldP spid="21" grpId="1" animBg="1"/>
      <p:bldP spid="23" grpId="0" animBg="1"/>
      <p:bldP spid="23" grpId="1" animBg="1"/>
      <p:bldP spid="9" grpId="0"/>
      <p:bldP spid="20" grpId="0"/>
      <p:bldP spid="39" grpId="0"/>
      <p:bldP spid="43" grpId="0"/>
      <p:bldP spid="45" grpId="0"/>
      <p:bldP spid="49" grpId="0"/>
      <p:bldP spid="51"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p:cNvSpPr/>
          <p:nvPr/>
        </p:nvSpPr>
        <p:spPr>
          <a:xfrm>
            <a:off x="10625809" y="2061030"/>
            <a:ext cx="1260246" cy="1260246"/>
          </a:xfrm>
          <a:prstGeom prst="ellipse">
            <a:avLst/>
          </a:prstGeom>
          <a:gradFill>
            <a:gsLst>
              <a:gs pos="6000">
                <a:schemeClr val="accent2"/>
              </a:gs>
              <a:gs pos="100000">
                <a:schemeClr val="accent1"/>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4" name="矩形 3"/>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p:cNvSpPr/>
          <p:nvPr/>
        </p:nvSpPr>
        <p:spPr>
          <a:xfrm>
            <a:off x="-571499" y="2613547"/>
            <a:ext cx="13509171" cy="1979253"/>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gradFill flip="none" rotWithShape="1">
            <a:gsLst>
              <a:gs pos="100000">
                <a:schemeClr val="accent1">
                  <a:alpha val="0"/>
                </a:schemeClr>
              </a:gs>
              <a:gs pos="0">
                <a:schemeClr val="accent1">
                  <a:alpha val="0"/>
                </a:schemeClr>
              </a:gs>
              <a:gs pos="70696">
                <a:srgbClr val="425AE1">
                  <a:alpha val="27000"/>
                </a:srgbClr>
              </a:gs>
              <a:gs pos="34000">
                <a:schemeClr val="accent1">
                  <a:alpha val="10000"/>
                </a:schemeClr>
              </a:gs>
            </a:gsLst>
            <a:lin ang="0" scaled="1"/>
            <a:tileRect/>
          </a:gradFill>
          <a:ln w="9525">
            <a:gradFill flip="none" rotWithShape="1">
              <a:gsLst>
                <a:gs pos="0">
                  <a:schemeClr val="accent1">
                    <a:alpha val="0"/>
                  </a:schemeClr>
                </a:gs>
                <a:gs pos="46900">
                  <a:schemeClr val="accent1">
                    <a:alpha val="7100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a:cs typeface="+mn-cs"/>
            </a:endParaRPr>
          </a:p>
        </p:txBody>
      </p:sp>
      <p:sp>
        <p:nvSpPr>
          <p:cNvPr id="5" name="文本框 4"/>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团队建设</a:t>
            </a:r>
            <a:endParaRPr lang="zh-CN" altLang="en-US" sz="4000" dirty="0">
              <a:solidFill>
                <a:schemeClr val="tx2"/>
              </a:solidFill>
              <a:latin typeface="+mj-ea"/>
              <a:ea typeface="+mj-ea"/>
            </a:endParaRPr>
          </a:p>
        </p:txBody>
      </p:sp>
      <p:sp>
        <p:nvSpPr>
          <p:cNvPr id="16" name="文本框 15"/>
          <p:cNvSpPr txBox="1"/>
          <p:nvPr/>
        </p:nvSpPr>
        <p:spPr>
          <a:xfrm>
            <a:off x="1960563" y="4677006"/>
            <a:ext cx="2471057" cy="855362"/>
          </a:xfrm>
          <a:prstGeom prst="rect">
            <a:avLst/>
          </a:prstGeom>
          <a:noFill/>
        </p:spPr>
        <p:txBody>
          <a:bodyPr wrap="square">
            <a:spAutoFit/>
          </a:bodyPr>
          <a:lstStyle/>
          <a:p>
            <a:pPr algn="ctr">
              <a:lnSpc>
                <a:spcPct val="120000"/>
              </a:lnSpc>
            </a:pPr>
            <a:r>
              <a:rPr lang="zh-CN" altLang="en-US" sz="1400" dirty="0">
                <a:solidFill>
                  <a:schemeClr val="tx2"/>
                </a:solidFill>
              </a:rPr>
              <a:t>协助</a:t>
            </a:r>
            <a:r>
              <a:rPr lang="en-US" altLang="zh-CN" sz="1400" dirty="0">
                <a:solidFill>
                  <a:schemeClr val="tx2"/>
                </a:solidFill>
              </a:rPr>
              <a:t>HR</a:t>
            </a:r>
            <a:r>
              <a:rPr lang="zh-CN" altLang="en-US" sz="1400" dirty="0">
                <a:solidFill>
                  <a:schemeClr val="tx2"/>
                </a:solidFill>
              </a:rPr>
              <a:t>完成相关人事工作，</a:t>
            </a:r>
            <a:r>
              <a:rPr lang="en-US" altLang="zh-CN" sz="1400" dirty="0">
                <a:solidFill>
                  <a:schemeClr val="tx2"/>
                </a:solidFill>
              </a:rPr>
              <a:t>2021</a:t>
            </a:r>
            <a:r>
              <a:rPr lang="zh-CN" altLang="en-US" sz="1400" dirty="0">
                <a:solidFill>
                  <a:schemeClr val="tx2"/>
                </a:solidFill>
              </a:rPr>
              <a:t>目标完成公司团建活动</a:t>
            </a:r>
            <a:r>
              <a:rPr lang="en-US" altLang="zh-CN" sz="1400" dirty="0">
                <a:solidFill>
                  <a:schemeClr val="tx2"/>
                </a:solidFill>
              </a:rPr>
              <a:t>9</a:t>
            </a:r>
            <a:r>
              <a:rPr lang="zh-CN" altLang="en-US" sz="1400" dirty="0">
                <a:solidFill>
                  <a:schemeClr val="tx2"/>
                </a:solidFill>
              </a:rPr>
              <a:t>场、员工节假日福利发放等</a:t>
            </a:r>
            <a:endParaRPr lang="zh-CN" altLang="en-US" sz="1400" dirty="0">
              <a:solidFill>
                <a:schemeClr val="tx2"/>
              </a:solidFill>
            </a:endParaRPr>
          </a:p>
        </p:txBody>
      </p:sp>
      <p:sp>
        <p:nvSpPr>
          <p:cNvPr id="21" name="文本框 20"/>
          <p:cNvSpPr txBox="1"/>
          <p:nvPr/>
        </p:nvSpPr>
        <p:spPr>
          <a:xfrm>
            <a:off x="4957763" y="4677006"/>
            <a:ext cx="2471057" cy="855362"/>
          </a:xfrm>
          <a:prstGeom prst="rect">
            <a:avLst/>
          </a:prstGeom>
          <a:noFill/>
        </p:spPr>
        <p:txBody>
          <a:bodyPr wrap="square">
            <a:spAutoFit/>
          </a:bodyPr>
          <a:lstStyle/>
          <a:p>
            <a:pPr algn="ctr">
              <a:lnSpc>
                <a:spcPct val="120000"/>
              </a:lnSpc>
            </a:pPr>
            <a:r>
              <a:rPr lang="zh-CN" altLang="en-US" sz="1400" dirty="0">
                <a:solidFill>
                  <a:schemeClr val="tx2"/>
                </a:solidFill>
              </a:rPr>
              <a:t>负责公司行政相关的供应商沟通和及进度管理，合作方的关系维护等</a:t>
            </a:r>
            <a:endParaRPr lang="zh-CN" altLang="en-US" sz="1400" dirty="0">
              <a:solidFill>
                <a:schemeClr val="tx2"/>
              </a:solidFill>
            </a:endParaRPr>
          </a:p>
        </p:txBody>
      </p:sp>
      <p:sp>
        <p:nvSpPr>
          <p:cNvPr id="27" name="文本框 26"/>
          <p:cNvSpPr txBox="1"/>
          <p:nvPr/>
        </p:nvSpPr>
        <p:spPr>
          <a:xfrm>
            <a:off x="7954963" y="4677006"/>
            <a:ext cx="2640466" cy="855362"/>
          </a:xfrm>
          <a:prstGeom prst="rect">
            <a:avLst/>
          </a:prstGeom>
          <a:noFill/>
        </p:spPr>
        <p:txBody>
          <a:bodyPr wrap="square">
            <a:spAutoFit/>
          </a:bodyPr>
          <a:lstStyle/>
          <a:p>
            <a:pPr algn="ctr">
              <a:lnSpc>
                <a:spcPct val="120000"/>
              </a:lnSpc>
            </a:pPr>
            <a:r>
              <a:rPr lang="zh-CN" altLang="en-US" sz="1400" dirty="0">
                <a:solidFill>
                  <a:schemeClr val="tx2"/>
                </a:solidFill>
              </a:rPr>
              <a:t>协助管理文档资料，完成相关工作并持续跟进，确保公司一切文件都可科学管理和分发</a:t>
            </a:r>
            <a:endParaRPr lang="zh-CN" altLang="en-US" sz="1400" dirty="0">
              <a:solidFill>
                <a:schemeClr val="tx2"/>
              </a:solidFill>
            </a:endParaRPr>
          </a:p>
        </p:txBody>
      </p:sp>
      <p:grpSp>
        <p:nvGrpSpPr>
          <p:cNvPr id="9" name="组合 8"/>
          <p:cNvGrpSpPr/>
          <p:nvPr/>
        </p:nvGrpSpPr>
        <p:grpSpPr>
          <a:xfrm>
            <a:off x="2081439" y="2133601"/>
            <a:ext cx="2229304" cy="2229304"/>
            <a:chOff x="2081439" y="2133601"/>
            <a:chExt cx="2229304" cy="2229304"/>
          </a:xfrm>
        </p:grpSpPr>
        <p:sp>
          <p:nvSpPr>
            <p:cNvPr id="11" name="椭圆 10"/>
            <p:cNvSpPr/>
            <p:nvPr/>
          </p:nvSpPr>
          <p:spPr>
            <a:xfrm>
              <a:off x="20814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272791" y="2324953"/>
              <a:ext cx="1846600" cy="1846600"/>
              <a:chOff x="2272791" y="2324953"/>
              <a:chExt cx="1846600" cy="1846600"/>
            </a:xfrm>
          </p:grpSpPr>
          <p:sp>
            <p:nvSpPr>
              <p:cNvPr id="8" name="椭圆 7"/>
              <p:cNvSpPr/>
              <p:nvPr/>
            </p:nvSpPr>
            <p:spPr>
              <a:xfrm>
                <a:off x="22727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users_94970"/>
              <p:cNvSpPr/>
              <p:nvPr/>
            </p:nvSpPr>
            <p:spPr>
              <a:xfrm>
                <a:off x="2598014" y="2674259"/>
                <a:ext cx="1178664" cy="1159981"/>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gradFill>
                    <a:gsLst>
                      <a:gs pos="31000">
                        <a:schemeClr val="bg1"/>
                      </a:gs>
                      <a:gs pos="72000">
                        <a:schemeClr val="bg1">
                          <a:alpha val="0"/>
                        </a:schemeClr>
                      </a:gs>
                    </a:gsLst>
                    <a:lin ang="2700000" scaled="1"/>
                  </a:gradFill>
                </a:endParaRPr>
              </a:p>
            </p:txBody>
          </p:sp>
        </p:grpSp>
      </p:grpSp>
      <p:grpSp>
        <p:nvGrpSpPr>
          <p:cNvPr id="12" name="组合 11"/>
          <p:cNvGrpSpPr/>
          <p:nvPr/>
        </p:nvGrpSpPr>
        <p:grpSpPr>
          <a:xfrm>
            <a:off x="5078639" y="2133601"/>
            <a:ext cx="2229304" cy="2229304"/>
            <a:chOff x="5078639" y="2133601"/>
            <a:chExt cx="2229304" cy="2229304"/>
          </a:xfrm>
        </p:grpSpPr>
        <p:sp>
          <p:nvSpPr>
            <p:cNvPr id="22" name="椭圆 21"/>
            <p:cNvSpPr/>
            <p:nvPr/>
          </p:nvSpPr>
          <p:spPr>
            <a:xfrm>
              <a:off x="52699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p:cNvSpPr/>
            <p:nvPr/>
          </p:nvSpPr>
          <p:spPr>
            <a:xfrm>
              <a:off x="50786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users_94970"/>
            <p:cNvSpPr/>
            <p:nvPr/>
          </p:nvSpPr>
          <p:spPr>
            <a:xfrm>
              <a:off x="5663204" y="2637208"/>
              <a:ext cx="1130429" cy="1178664"/>
            </a:xfrm>
            <a:custGeom>
              <a:avLst/>
              <a:gdLst>
                <a:gd name="connsiteX0" fmla="*/ 291485 w 582977"/>
                <a:gd name="connsiteY0" fmla="*/ 247403 h 607851"/>
                <a:gd name="connsiteX1" fmla="*/ 330402 w 582977"/>
                <a:gd name="connsiteY1" fmla="*/ 291895 h 607851"/>
                <a:gd name="connsiteX2" fmla="*/ 291485 w 582977"/>
                <a:gd name="connsiteY2" fmla="*/ 336387 h 607851"/>
                <a:gd name="connsiteX3" fmla="*/ 252568 w 582977"/>
                <a:gd name="connsiteY3" fmla="*/ 291895 h 607851"/>
                <a:gd name="connsiteX4" fmla="*/ 291485 w 582977"/>
                <a:gd name="connsiteY4" fmla="*/ 247403 h 607851"/>
                <a:gd name="connsiteX5" fmla="*/ 83197 w 582977"/>
                <a:gd name="connsiteY5" fmla="*/ 232372 h 607851"/>
                <a:gd name="connsiteX6" fmla="*/ 110705 w 582977"/>
                <a:gd name="connsiteY6" fmla="*/ 244223 h 607851"/>
                <a:gd name="connsiteX7" fmla="*/ 124930 w 582977"/>
                <a:gd name="connsiteY7" fmla="*/ 245634 h 607851"/>
                <a:gd name="connsiteX8" fmla="*/ 134256 w 582977"/>
                <a:gd name="connsiteY8" fmla="*/ 244882 h 607851"/>
                <a:gd name="connsiteX9" fmla="*/ 134256 w 582977"/>
                <a:gd name="connsiteY9" fmla="*/ 470809 h 607851"/>
                <a:gd name="connsiteX10" fmla="*/ 157619 w 582977"/>
                <a:gd name="connsiteY10" fmla="*/ 494229 h 607851"/>
                <a:gd name="connsiteX11" fmla="*/ 241839 w 582977"/>
                <a:gd name="connsiteY11" fmla="*/ 494229 h 607851"/>
                <a:gd name="connsiteX12" fmla="*/ 241839 w 582977"/>
                <a:gd name="connsiteY12" fmla="*/ 429894 h 607851"/>
                <a:gd name="connsiteX13" fmla="*/ 212070 w 582977"/>
                <a:gd name="connsiteY13" fmla="*/ 479556 h 607851"/>
                <a:gd name="connsiteX14" fmla="*/ 195961 w 582977"/>
                <a:gd name="connsiteY14" fmla="*/ 488680 h 607851"/>
                <a:gd name="connsiteX15" fmla="*/ 186352 w 582977"/>
                <a:gd name="connsiteY15" fmla="*/ 485952 h 607851"/>
                <a:gd name="connsiteX16" fmla="*/ 179946 w 582977"/>
                <a:gd name="connsiteY16" fmla="*/ 460368 h 607851"/>
                <a:gd name="connsiteX17" fmla="*/ 239578 w 582977"/>
                <a:gd name="connsiteY17" fmla="*/ 361137 h 607851"/>
                <a:gd name="connsiteX18" fmla="*/ 256911 w 582977"/>
                <a:gd name="connsiteY18" fmla="*/ 352296 h 607851"/>
                <a:gd name="connsiteX19" fmla="*/ 326341 w 582977"/>
                <a:gd name="connsiteY19" fmla="*/ 352296 h 607851"/>
                <a:gd name="connsiteX20" fmla="*/ 343392 w 582977"/>
                <a:gd name="connsiteY20" fmla="*/ 361137 h 607851"/>
                <a:gd name="connsiteX21" fmla="*/ 403024 w 582977"/>
                <a:gd name="connsiteY21" fmla="*/ 460368 h 607851"/>
                <a:gd name="connsiteX22" fmla="*/ 396618 w 582977"/>
                <a:gd name="connsiteY22" fmla="*/ 485952 h 607851"/>
                <a:gd name="connsiteX23" fmla="*/ 387009 w 582977"/>
                <a:gd name="connsiteY23" fmla="*/ 488680 h 607851"/>
                <a:gd name="connsiteX24" fmla="*/ 370900 w 582977"/>
                <a:gd name="connsiteY24" fmla="*/ 479556 h 607851"/>
                <a:gd name="connsiteX25" fmla="*/ 341319 w 582977"/>
                <a:gd name="connsiteY25" fmla="*/ 430176 h 607851"/>
                <a:gd name="connsiteX26" fmla="*/ 341319 w 582977"/>
                <a:gd name="connsiteY26" fmla="*/ 494229 h 607851"/>
                <a:gd name="connsiteX27" fmla="*/ 425350 w 582977"/>
                <a:gd name="connsiteY27" fmla="*/ 494229 h 607851"/>
                <a:gd name="connsiteX28" fmla="*/ 448713 w 582977"/>
                <a:gd name="connsiteY28" fmla="*/ 470809 h 607851"/>
                <a:gd name="connsiteX29" fmla="*/ 448713 w 582977"/>
                <a:gd name="connsiteY29" fmla="*/ 244882 h 607851"/>
                <a:gd name="connsiteX30" fmla="*/ 458039 w 582977"/>
                <a:gd name="connsiteY30" fmla="*/ 245634 h 607851"/>
                <a:gd name="connsiteX31" fmla="*/ 472264 w 582977"/>
                <a:gd name="connsiteY31" fmla="*/ 244223 h 607851"/>
                <a:gd name="connsiteX32" fmla="*/ 499772 w 582977"/>
                <a:gd name="connsiteY32" fmla="*/ 232372 h 607851"/>
                <a:gd name="connsiteX33" fmla="*/ 541317 w 582977"/>
                <a:gd name="connsiteY33" fmla="*/ 245634 h 607851"/>
                <a:gd name="connsiteX34" fmla="*/ 541317 w 582977"/>
                <a:gd name="connsiteY34" fmla="*/ 549347 h 607851"/>
                <a:gd name="connsiteX35" fmla="*/ 553657 w 582977"/>
                <a:gd name="connsiteY35" fmla="*/ 549347 h 607851"/>
                <a:gd name="connsiteX36" fmla="*/ 582955 w 582977"/>
                <a:gd name="connsiteY36" fmla="*/ 578599 h 607851"/>
                <a:gd name="connsiteX37" fmla="*/ 553657 w 582977"/>
                <a:gd name="connsiteY37" fmla="*/ 607851 h 607851"/>
                <a:gd name="connsiteX38" fmla="*/ 29312 w 582977"/>
                <a:gd name="connsiteY38" fmla="*/ 607851 h 607851"/>
                <a:gd name="connsiteX39" fmla="*/ 14 w 582977"/>
                <a:gd name="connsiteY39" fmla="*/ 578599 h 607851"/>
                <a:gd name="connsiteX40" fmla="*/ 29312 w 582977"/>
                <a:gd name="connsiteY40" fmla="*/ 549347 h 607851"/>
                <a:gd name="connsiteX41" fmla="*/ 41653 w 582977"/>
                <a:gd name="connsiteY41" fmla="*/ 549347 h 607851"/>
                <a:gd name="connsiteX42" fmla="*/ 41653 w 582977"/>
                <a:gd name="connsiteY42" fmla="*/ 245634 h 607851"/>
                <a:gd name="connsiteX43" fmla="*/ 83197 w 582977"/>
                <a:gd name="connsiteY43" fmla="*/ 232372 h 607851"/>
                <a:gd name="connsiteX44" fmla="*/ 86782 w 582977"/>
                <a:gd name="connsiteY44" fmla="*/ 0 h 607851"/>
                <a:gd name="connsiteX45" fmla="*/ 496189 w 582977"/>
                <a:gd name="connsiteY45" fmla="*/ 0 h 607851"/>
                <a:gd name="connsiteX46" fmla="*/ 543667 w 582977"/>
                <a:gd name="connsiteY46" fmla="*/ 35275 h 607851"/>
                <a:gd name="connsiteX47" fmla="*/ 581254 w 582977"/>
                <a:gd name="connsiteY47" fmla="*/ 160948 h 607851"/>
                <a:gd name="connsiteX48" fmla="*/ 553276 w 582977"/>
                <a:gd name="connsiteY48" fmla="*/ 212685 h 607851"/>
                <a:gd name="connsiteX49" fmla="*/ 541312 w 582977"/>
                <a:gd name="connsiteY49" fmla="*/ 214378 h 607851"/>
                <a:gd name="connsiteX50" fmla="*/ 501464 w 582977"/>
                <a:gd name="connsiteY50" fmla="*/ 184747 h 607851"/>
                <a:gd name="connsiteX51" fmla="*/ 499203 w 582977"/>
                <a:gd name="connsiteY51" fmla="*/ 177410 h 607851"/>
                <a:gd name="connsiteX52" fmla="*/ 466138 w 582977"/>
                <a:gd name="connsiteY52" fmla="*/ 213625 h 607851"/>
                <a:gd name="connsiteX53" fmla="*/ 458036 w 582977"/>
                <a:gd name="connsiteY53" fmla="*/ 214378 h 607851"/>
                <a:gd name="connsiteX54" fmla="*/ 417246 w 582977"/>
                <a:gd name="connsiteY54" fmla="*/ 180890 h 607851"/>
                <a:gd name="connsiteX55" fmla="*/ 416210 w 582977"/>
                <a:gd name="connsiteY55" fmla="*/ 175811 h 607851"/>
                <a:gd name="connsiteX56" fmla="*/ 378906 w 582977"/>
                <a:gd name="connsiteY56" fmla="*/ 214190 h 607851"/>
                <a:gd name="connsiteX57" fmla="*/ 374667 w 582977"/>
                <a:gd name="connsiteY57" fmla="*/ 214378 h 607851"/>
                <a:gd name="connsiteX58" fmla="*/ 333311 w 582977"/>
                <a:gd name="connsiteY58" fmla="*/ 176939 h 607851"/>
                <a:gd name="connsiteX59" fmla="*/ 333029 w 582977"/>
                <a:gd name="connsiteY59" fmla="*/ 173835 h 607851"/>
                <a:gd name="connsiteX60" fmla="*/ 291485 w 582977"/>
                <a:gd name="connsiteY60" fmla="*/ 214378 h 607851"/>
                <a:gd name="connsiteX61" fmla="*/ 249942 w 582977"/>
                <a:gd name="connsiteY61" fmla="*/ 173835 h 607851"/>
                <a:gd name="connsiteX62" fmla="*/ 249659 w 582977"/>
                <a:gd name="connsiteY62" fmla="*/ 176939 h 607851"/>
                <a:gd name="connsiteX63" fmla="*/ 208304 w 582977"/>
                <a:gd name="connsiteY63" fmla="*/ 214378 h 607851"/>
                <a:gd name="connsiteX64" fmla="*/ 204065 w 582977"/>
                <a:gd name="connsiteY64" fmla="*/ 214190 h 607851"/>
                <a:gd name="connsiteX65" fmla="*/ 166760 w 582977"/>
                <a:gd name="connsiteY65" fmla="*/ 175811 h 607851"/>
                <a:gd name="connsiteX66" fmla="*/ 165818 w 582977"/>
                <a:gd name="connsiteY66" fmla="*/ 180890 h 607851"/>
                <a:gd name="connsiteX67" fmla="*/ 124934 w 582977"/>
                <a:gd name="connsiteY67" fmla="*/ 214378 h 607851"/>
                <a:gd name="connsiteX68" fmla="*/ 116833 w 582977"/>
                <a:gd name="connsiteY68" fmla="*/ 213625 h 607851"/>
                <a:gd name="connsiteX69" fmla="*/ 83767 w 582977"/>
                <a:gd name="connsiteY69" fmla="*/ 177410 h 607851"/>
                <a:gd name="connsiteX70" fmla="*/ 81601 w 582977"/>
                <a:gd name="connsiteY70" fmla="*/ 184747 h 607851"/>
                <a:gd name="connsiteX71" fmla="*/ 41658 w 582977"/>
                <a:gd name="connsiteY71" fmla="*/ 214378 h 607851"/>
                <a:gd name="connsiteX72" fmla="*/ 29789 w 582977"/>
                <a:gd name="connsiteY72" fmla="*/ 212685 h 607851"/>
                <a:gd name="connsiteX73" fmla="*/ 1716 w 582977"/>
                <a:gd name="connsiteY73" fmla="*/ 160948 h 607851"/>
                <a:gd name="connsiteX74" fmla="*/ 39303 w 582977"/>
                <a:gd name="connsiteY74" fmla="*/ 35275 h 607851"/>
                <a:gd name="connsiteX75" fmla="*/ 86782 w 582977"/>
                <a:gd name="connsiteY7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2977" h="607851">
                  <a:moveTo>
                    <a:pt x="291485" y="247403"/>
                  </a:moveTo>
                  <a:cubicBezTo>
                    <a:pt x="312978" y="247403"/>
                    <a:pt x="330402" y="267323"/>
                    <a:pt x="330402" y="291895"/>
                  </a:cubicBezTo>
                  <a:cubicBezTo>
                    <a:pt x="330402" y="316467"/>
                    <a:pt x="312978" y="336387"/>
                    <a:pt x="291485" y="336387"/>
                  </a:cubicBezTo>
                  <a:cubicBezTo>
                    <a:pt x="269992" y="336387"/>
                    <a:pt x="252568" y="316467"/>
                    <a:pt x="252568" y="291895"/>
                  </a:cubicBezTo>
                  <a:cubicBezTo>
                    <a:pt x="252568" y="267323"/>
                    <a:pt x="269992" y="247403"/>
                    <a:pt x="291485" y="247403"/>
                  </a:cubicBezTo>
                  <a:close/>
                  <a:moveTo>
                    <a:pt x="83197" y="232372"/>
                  </a:moveTo>
                  <a:cubicBezTo>
                    <a:pt x="91205" y="238015"/>
                    <a:pt x="100437" y="242154"/>
                    <a:pt x="110705" y="244223"/>
                  </a:cubicBezTo>
                  <a:cubicBezTo>
                    <a:pt x="115510" y="245164"/>
                    <a:pt x="120220" y="245634"/>
                    <a:pt x="124930" y="245634"/>
                  </a:cubicBezTo>
                  <a:cubicBezTo>
                    <a:pt x="128133" y="245634"/>
                    <a:pt x="131148" y="245258"/>
                    <a:pt x="134256" y="244882"/>
                  </a:cubicBezTo>
                  <a:lnTo>
                    <a:pt x="134256" y="470809"/>
                  </a:lnTo>
                  <a:cubicBezTo>
                    <a:pt x="134256" y="483695"/>
                    <a:pt x="144713" y="494229"/>
                    <a:pt x="157619" y="494229"/>
                  </a:cubicBezTo>
                  <a:lnTo>
                    <a:pt x="241839" y="494229"/>
                  </a:lnTo>
                  <a:lnTo>
                    <a:pt x="241839" y="429894"/>
                  </a:lnTo>
                  <a:lnTo>
                    <a:pt x="212070" y="479556"/>
                  </a:lnTo>
                  <a:cubicBezTo>
                    <a:pt x="208490" y="485388"/>
                    <a:pt x="202367" y="488680"/>
                    <a:pt x="195961" y="488680"/>
                  </a:cubicBezTo>
                  <a:cubicBezTo>
                    <a:pt x="192758" y="488680"/>
                    <a:pt x="189366" y="487833"/>
                    <a:pt x="186352" y="485952"/>
                  </a:cubicBezTo>
                  <a:cubicBezTo>
                    <a:pt x="177497" y="480685"/>
                    <a:pt x="174670" y="469210"/>
                    <a:pt x="179946" y="460368"/>
                  </a:cubicBezTo>
                  <a:lnTo>
                    <a:pt x="239578" y="361137"/>
                  </a:lnTo>
                  <a:cubicBezTo>
                    <a:pt x="243252" y="354835"/>
                    <a:pt x="250129" y="351826"/>
                    <a:pt x="256911" y="352296"/>
                  </a:cubicBezTo>
                  <a:cubicBezTo>
                    <a:pt x="257288" y="352202"/>
                    <a:pt x="325870" y="352202"/>
                    <a:pt x="326341" y="352296"/>
                  </a:cubicBezTo>
                  <a:cubicBezTo>
                    <a:pt x="333029" y="351920"/>
                    <a:pt x="339718" y="354929"/>
                    <a:pt x="343392" y="361137"/>
                  </a:cubicBezTo>
                  <a:lnTo>
                    <a:pt x="403024" y="460368"/>
                  </a:lnTo>
                  <a:cubicBezTo>
                    <a:pt x="408299" y="469210"/>
                    <a:pt x="405473" y="480685"/>
                    <a:pt x="396618" y="485952"/>
                  </a:cubicBezTo>
                  <a:cubicBezTo>
                    <a:pt x="393603" y="487833"/>
                    <a:pt x="390212" y="488680"/>
                    <a:pt x="387009" y="488680"/>
                  </a:cubicBezTo>
                  <a:cubicBezTo>
                    <a:pt x="380603" y="488680"/>
                    <a:pt x="374479" y="485388"/>
                    <a:pt x="370900" y="479556"/>
                  </a:cubicBezTo>
                  <a:lnTo>
                    <a:pt x="341319" y="430176"/>
                  </a:lnTo>
                  <a:lnTo>
                    <a:pt x="341319" y="494229"/>
                  </a:lnTo>
                  <a:lnTo>
                    <a:pt x="425350" y="494229"/>
                  </a:lnTo>
                  <a:cubicBezTo>
                    <a:pt x="438256" y="494229"/>
                    <a:pt x="448713" y="483695"/>
                    <a:pt x="448713" y="470809"/>
                  </a:cubicBezTo>
                  <a:lnTo>
                    <a:pt x="448713" y="244882"/>
                  </a:lnTo>
                  <a:cubicBezTo>
                    <a:pt x="451822" y="245258"/>
                    <a:pt x="454836" y="245634"/>
                    <a:pt x="458039" y="245634"/>
                  </a:cubicBezTo>
                  <a:cubicBezTo>
                    <a:pt x="462750" y="245634"/>
                    <a:pt x="467554" y="245164"/>
                    <a:pt x="472264" y="244223"/>
                  </a:cubicBezTo>
                  <a:cubicBezTo>
                    <a:pt x="482533" y="242154"/>
                    <a:pt x="491765" y="238015"/>
                    <a:pt x="499772" y="232372"/>
                  </a:cubicBezTo>
                  <a:cubicBezTo>
                    <a:pt x="511736" y="240649"/>
                    <a:pt x="526150" y="245634"/>
                    <a:pt x="541317" y="245634"/>
                  </a:cubicBezTo>
                  <a:lnTo>
                    <a:pt x="541317" y="549347"/>
                  </a:lnTo>
                  <a:lnTo>
                    <a:pt x="553657" y="549347"/>
                  </a:lnTo>
                  <a:cubicBezTo>
                    <a:pt x="569861" y="549347"/>
                    <a:pt x="582955" y="562515"/>
                    <a:pt x="582955" y="578599"/>
                  </a:cubicBezTo>
                  <a:cubicBezTo>
                    <a:pt x="582955" y="594777"/>
                    <a:pt x="569861" y="607851"/>
                    <a:pt x="553657" y="607851"/>
                  </a:cubicBezTo>
                  <a:lnTo>
                    <a:pt x="29312" y="607851"/>
                  </a:lnTo>
                  <a:cubicBezTo>
                    <a:pt x="13109" y="607851"/>
                    <a:pt x="14" y="594777"/>
                    <a:pt x="14" y="578599"/>
                  </a:cubicBezTo>
                  <a:cubicBezTo>
                    <a:pt x="14" y="562515"/>
                    <a:pt x="13109" y="549347"/>
                    <a:pt x="29312" y="549347"/>
                  </a:cubicBezTo>
                  <a:lnTo>
                    <a:pt x="41653" y="549347"/>
                  </a:lnTo>
                  <a:lnTo>
                    <a:pt x="41653" y="245634"/>
                  </a:lnTo>
                  <a:cubicBezTo>
                    <a:pt x="56820" y="245634"/>
                    <a:pt x="71233" y="240649"/>
                    <a:pt x="83197" y="232372"/>
                  </a:cubicBezTo>
                  <a:close/>
                  <a:moveTo>
                    <a:pt x="86782" y="0"/>
                  </a:moveTo>
                  <a:lnTo>
                    <a:pt x="496189" y="0"/>
                  </a:lnTo>
                  <a:cubicBezTo>
                    <a:pt x="518044" y="0"/>
                    <a:pt x="537356" y="14392"/>
                    <a:pt x="543667" y="35275"/>
                  </a:cubicBezTo>
                  <a:lnTo>
                    <a:pt x="581254" y="160948"/>
                  </a:lnTo>
                  <a:cubicBezTo>
                    <a:pt x="587754" y="182866"/>
                    <a:pt x="575319" y="206100"/>
                    <a:pt x="553276" y="212685"/>
                  </a:cubicBezTo>
                  <a:cubicBezTo>
                    <a:pt x="549225" y="213814"/>
                    <a:pt x="545269" y="214378"/>
                    <a:pt x="541312" y="214378"/>
                  </a:cubicBezTo>
                  <a:cubicBezTo>
                    <a:pt x="523413" y="214378"/>
                    <a:pt x="506834" y="202714"/>
                    <a:pt x="501464" y="184747"/>
                  </a:cubicBezTo>
                  <a:lnTo>
                    <a:pt x="499203" y="177410"/>
                  </a:lnTo>
                  <a:cubicBezTo>
                    <a:pt x="497319" y="194906"/>
                    <a:pt x="484413" y="209957"/>
                    <a:pt x="466138" y="213625"/>
                  </a:cubicBezTo>
                  <a:cubicBezTo>
                    <a:pt x="463406" y="214096"/>
                    <a:pt x="460674" y="214378"/>
                    <a:pt x="458036" y="214378"/>
                  </a:cubicBezTo>
                  <a:cubicBezTo>
                    <a:pt x="438536" y="214378"/>
                    <a:pt x="421109" y="200738"/>
                    <a:pt x="417246" y="180890"/>
                  </a:cubicBezTo>
                  <a:lnTo>
                    <a:pt x="416210" y="175811"/>
                  </a:lnTo>
                  <a:cubicBezTo>
                    <a:pt x="414797" y="195659"/>
                    <a:pt x="399348" y="212120"/>
                    <a:pt x="378906" y="214190"/>
                  </a:cubicBezTo>
                  <a:cubicBezTo>
                    <a:pt x="377493" y="214284"/>
                    <a:pt x="376080" y="214378"/>
                    <a:pt x="374667" y="214378"/>
                  </a:cubicBezTo>
                  <a:cubicBezTo>
                    <a:pt x="353565" y="214378"/>
                    <a:pt x="335478" y="198387"/>
                    <a:pt x="333311" y="176939"/>
                  </a:cubicBezTo>
                  <a:lnTo>
                    <a:pt x="333029" y="173835"/>
                  </a:lnTo>
                  <a:cubicBezTo>
                    <a:pt x="332464" y="196317"/>
                    <a:pt x="314094" y="214378"/>
                    <a:pt x="291485" y="214378"/>
                  </a:cubicBezTo>
                  <a:cubicBezTo>
                    <a:pt x="268876" y="214378"/>
                    <a:pt x="250507" y="196317"/>
                    <a:pt x="249942" y="173835"/>
                  </a:cubicBezTo>
                  <a:lnTo>
                    <a:pt x="249659" y="176939"/>
                  </a:lnTo>
                  <a:cubicBezTo>
                    <a:pt x="247492" y="198387"/>
                    <a:pt x="229405" y="214378"/>
                    <a:pt x="208304" y="214378"/>
                  </a:cubicBezTo>
                  <a:cubicBezTo>
                    <a:pt x="206891" y="214378"/>
                    <a:pt x="205478" y="214284"/>
                    <a:pt x="204065" y="214190"/>
                  </a:cubicBezTo>
                  <a:cubicBezTo>
                    <a:pt x="183623" y="212120"/>
                    <a:pt x="168267" y="195659"/>
                    <a:pt x="166760" y="175811"/>
                  </a:cubicBezTo>
                  <a:lnTo>
                    <a:pt x="165818" y="180890"/>
                  </a:lnTo>
                  <a:cubicBezTo>
                    <a:pt x="161862" y="200738"/>
                    <a:pt x="144434" y="214378"/>
                    <a:pt x="124934" y="214378"/>
                  </a:cubicBezTo>
                  <a:cubicBezTo>
                    <a:pt x="122296" y="214378"/>
                    <a:pt x="119564" y="214096"/>
                    <a:pt x="116833" y="213625"/>
                  </a:cubicBezTo>
                  <a:cubicBezTo>
                    <a:pt x="98557" y="209957"/>
                    <a:pt x="85746" y="194906"/>
                    <a:pt x="83767" y="177410"/>
                  </a:cubicBezTo>
                  <a:lnTo>
                    <a:pt x="81601" y="184747"/>
                  </a:lnTo>
                  <a:cubicBezTo>
                    <a:pt x="76137" y="202714"/>
                    <a:pt x="59557" y="214378"/>
                    <a:pt x="41658" y="214378"/>
                  </a:cubicBezTo>
                  <a:cubicBezTo>
                    <a:pt x="37702" y="214378"/>
                    <a:pt x="33745" y="213814"/>
                    <a:pt x="29789" y="212685"/>
                  </a:cubicBezTo>
                  <a:cubicBezTo>
                    <a:pt x="7745" y="206100"/>
                    <a:pt x="-4784" y="182866"/>
                    <a:pt x="1716" y="160948"/>
                  </a:cubicBezTo>
                  <a:lnTo>
                    <a:pt x="39303" y="35275"/>
                  </a:lnTo>
                  <a:cubicBezTo>
                    <a:pt x="45615" y="14392"/>
                    <a:pt x="64927" y="0"/>
                    <a:pt x="86782"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31000">
                      <a:schemeClr val="bg1"/>
                    </a:gs>
                    <a:gs pos="72000">
                      <a:schemeClr val="bg1">
                        <a:alpha val="0"/>
                      </a:schemeClr>
                    </a:gs>
                  </a:gsLst>
                  <a:lin ang="2700000" scaled="1"/>
                </a:gradFill>
              </a:endParaRPr>
            </a:p>
          </p:txBody>
        </p:sp>
      </p:grpSp>
      <p:grpSp>
        <p:nvGrpSpPr>
          <p:cNvPr id="13" name="组合 12"/>
          <p:cNvGrpSpPr/>
          <p:nvPr/>
        </p:nvGrpSpPr>
        <p:grpSpPr>
          <a:xfrm>
            <a:off x="8075839" y="2133601"/>
            <a:ext cx="2229304" cy="2229304"/>
            <a:chOff x="8075839" y="2133601"/>
            <a:chExt cx="2229304" cy="2229304"/>
          </a:xfrm>
        </p:grpSpPr>
        <p:sp>
          <p:nvSpPr>
            <p:cNvPr id="28" name="椭圆 27"/>
            <p:cNvSpPr/>
            <p:nvPr/>
          </p:nvSpPr>
          <p:spPr>
            <a:xfrm>
              <a:off x="82671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椭圆 28"/>
            <p:cNvSpPr/>
            <p:nvPr/>
          </p:nvSpPr>
          <p:spPr>
            <a:xfrm>
              <a:off x="80758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users_94970"/>
            <p:cNvSpPr/>
            <p:nvPr/>
          </p:nvSpPr>
          <p:spPr>
            <a:xfrm>
              <a:off x="8701759" y="2609497"/>
              <a:ext cx="1135462" cy="1178664"/>
            </a:xfrm>
            <a:custGeom>
              <a:avLst/>
              <a:gdLst>
                <a:gd name="connsiteX0" fmla="*/ 358892 w 584211"/>
                <a:gd name="connsiteY0" fmla="*/ 389077 h 606439"/>
                <a:gd name="connsiteX1" fmla="*/ 358892 w 584211"/>
                <a:gd name="connsiteY1" fmla="*/ 531682 h 606439"/>
                <a:gd name="connsiteX2" fmla="*/ 361303 w 584211"/>
                <a:gd name="connsiteY2" fmla="*/ 531993 h 606439"/>
                <a:gd name="connsiteX3" fmla="*/ 545259 w 584211"/>
                <a:gd name="connsiteY3" fmla="*/ 531993 h 606439"/>
                <a:gd name="connsiteX4" fmla="*/ 561975 w 584211"/>
                <a:gd name="connsiteY4" fmla="*/ 515302 h 606439"/>
                <a:gd name="connsiteX5" fmla="*/ 561975 w 584211"/>
                <a:gd name="connsiteY5" fmla="*/ 389077 h 606439"/>
                <a:gd name="connsiteX6" fmla="*/ 408221 w 584211"/>
                <a:gd name="connsiteY6" fmla="*/ 350357 h 606439"/>
                <a:gd name="connsiteX7" fmla="*/ 521620 w 584211"/>
                <a:gd name="connsiteY7" fmla="*/ 350357 h 606439"/>
                <a:gd name="connsiteX8" fmla="*/ 521620 w 584211"/>
                <a:gd name="connsiteY8" fmla="*/ 355932 h 606439"/>
                <a:gd name="connsiteX9" fmla="*/ 408221 w 584211"/>
                <a:gd name="connsiteY9" fmla="*/ 355932 h 606439"/>
                <a:gd name="connsiteX10" fmla="*/ 389451 w 584211"/>
                <a:gd name="connsiteY10" fmla="*/ 345700 h 606439"/>
                <a:gd name="connsiteX11" fmla="*/ 396861 w 584211"/>
                <a:gd name="connsiteY11" fmla="*/ 353110 h 606439"/>
                <a:gd name="connsiteX12" fmla="*/ 389451 w 584211"/>
                <a:gd name="connsiteY12" fmla="*/ 360520 h 606439"/>
                <a:gd name="connsiteX13" fmla="*/ 382041 w 584211"/>
                <a:gd name="connsiteY13" fmla="*/ 353110 h 606439"/>
                <a:gd name="connsiteX14" fmla="*/ 389451 w 584211"/>
                <a:gd name="connsiteY14" fmla="*/ 345700 h 606439"/>
                <a:gd name="connsiteX15" fmla="*/ 408221 w 584211"/>
                <a:gd name="connsiteY15" fmla="*/ 323048 h 606439"/>
                <a:gd name="connsiteX16" fmla="*/ 521620 w 584211"/>
                <a:gd name="connsiteY16" fmla="*/ 323048 h 606439"/>
                <a:gd name="connsiteX17" fmla="*/ 521620 w 584211"/>
                <a:gd name="connsiteY17" fmla="*/ 328552 h 606439"/>
                <a:gd name="connsiteX18" fmla="*/ 408221 w 584211"/>
                <a:gd name="connsiteY18" fmla="*/ 328552 h 606439"/>
                <a:gd name="connsiteX19" fmla="*/ 389451 w 584211"/>
                <a:gd name="connsiteY19" fmla="*/ 318391 h 606439"/>
                <a:gd name="connsiteX20" fmla="*/ 396861 w 584211"/>
                <a:gd name="connsiteY20" fmla="*/ 325801 h 606439"/>
                <a:gd name="connsiteX21" fmla="*/ 389451 w 584211"/>
                <a:gd name="connsiteY21" fmla="*/ 333211 h 606439"/>
                <a:gd name="connsiteX22" fmla="*/ 382041 w 584211"/>
                <a:gd name="connsiteY22" fmla="*/ 325801 h 606439"/>
                <a:gd name="connsiteX23" fmla="*/ 389451 w 584211"/>
                <a:gd name="connsiteY23" fmla="*/ 318391 h 606439"/>
                <a:gd name="connsiteX24" fmla="*/ 408221 w 584211"/>
                <a:gd name="connsiteY24" fmla="*/ 294046 h 606439"/>
                <a:gd name="connsiteX25" fmla="*/ 521620 w 584211"/>
                <a:gd name="connsiteY25" fmla="*/ 294046 h 606439"/>
                <a:gd name="connsiteX26" fmla="*/ 521620 w 584211"/>
                <a:gd name="connsiteY26" fmla="*/ 299550 h 606439"/>
                <a:gd name="connsiteX27" fmla="*/ 408221 w 584211"/>
                <a:gd name="connsiteY27" fmla="*/ 299550 h 606439"/>
                <a:gd name="connsiteX28" fmla="*/ 389451 w 584211"/>
                <a:gd name="connsiteY28" fmla="*/ 289389 h 606439"/>
                <a:gd name="connsiteX29" fmla="*/ 396861 w 584211"/>
                <a:gd name="connsiteY29" fmla="*/ 296799 h 606439"/>
                <a:gd name="connsiteX30" fmla="*/ 389451 w 584211"/>
                <a:gd name="connsiteY30" fmla="*/ 304209 h 606439"/>
                <a:gd name="connsiteX31" fmla="*/ 382041 w 584211"/>
                <a:gd name="connsiteY31" fmla="*/ 296799 h 606439"/>
                <a:gd name="connsiteX32" fmla="*/ 389451 w 584211"/>
                <a:gd name="connsiteY32" fmla="*/ 289389 h 606439"/>
                <a:gd name="connsiteX33" fmla="*/ 53063 w 584211"/>
                <a:gd name="connsiteY33" fmla="*/ 284110 h 606439"/>
                <a:gd name="connsiteX34" fmla="*/ 74368 w 584211"/>
                <a:gd name="connsiteY34" fmla="*/ 307552 h 606439"/>
                <a:gd name="connsiteX35" fmla="*/ 51507 w 584211"/>
                <a:gd name="connsiteY35" fmla="*/ 333245 h 606439"/>
                <a:gd name="connsiteX36" fmla="*/ 46220 w 584211"/>
                <a:gd name="connsiteY36" fmla="*/ 332857 h 606439"/>
                <a:gd name="connsiteX37" fmla="*/ 46220 w 584211"/>
                <a:gd name="connsiteY37" fmla="*/ 284886 h 606439"/>
                <a:gd name="connsiteX38" fmla="*/ 53063 w 584211"/>
                <a:gd name="connsiteY38" fmla="*/ 284110 h 606439"/>
                <a:gd name="connsiteX39" fmla="*/ 133100 w 584211"/>
                <a:gd name="connsiteY39" fmla="*/ 282628 h 606439"/>
                <a:gd name="connsiteX40" fmla="*/ 151292 w 584211"/>
                <a:gd name="connsiteY40" fmla="*/ 308632 h 606439"/>
                <a:gd name="connsiteX41" fmla="*/ 133255 w 584211"/>
                <a:gd name="connsiteY41" fmla="*/ 335023 h 606439"/>
                <a:gd name="connsiteX42" fmla="*/ 115374 w 584211"/>
                <a:gd name="connsiteY42" fmla="*/ 309020 h 606439"/>
                <a:gd name="connsiteX43" fmla="*/ 133100 w 584211"/>
                <a:gd name="connsiteY43" fmla="*/ 282628 h 606439"/>
                <a:gd name="connsiteX44" fmla="*/ 51470 w 584211"/>
                <a:gd name="connsiteY44" fmla="*/ 271392 h 606439"/>
                <a:gd name="connsiteX45" fmla="*/ 31411 w 584211"/>
                <a:gd name="connsiteY45" fmla="*/ 273410 h 606439"/>
                <a:gd name="connsiteX46" fmla="*/ 31411 w 584211"/>
                <a:gd name="connsiteY46" fmla="*/ 344673 h 606439"/>
                <a:gd name="connsiteX47" fmla="*/ 48205 w 584211"/>
                <a:gd name="connsiteY47" fmla="*/ 346148 h 606439"/>
                <a:gd name="connsiteX48" fmla="*/ 79382 w 584211"/>
                <a:gd name="connsiteY48" fmla="*/ 337376 h 606439"/>
                <a:gd name="connsiteX49" fmla="*/ 90967 w 584211"/>
                <a:gd name="connsiteY49" fmla="*/ 307023 h 606439"/>
                <a:gd name="connsiteX50" fmla="*/ 79227 w 584211"/>
                <a:gd name="connsiteY50" fmla="*/ 278766 h 606439"/>
                <a:gd name="connsiteX51" fmla="*/ 51470 w 584211"/>
                <a:gd name="connsiteY51" fmla="*/ 271392 h 606439"/>
                <a:gd name="connsiteX52" fmla="*/ 133574 w 584211"/>
                <a:gd name="connsiteY52" fmla="*/ 268675 h 606439"/>
                <a:gd name="connsiteX53" fmla="*/ 98198 w 584211"/>
                <a:gd name="connsiteY53" fmla="*/ 309352 h 606439"/>
                <a:gd name="connsiteX54" fmla="*/ 132330 w 584211"/>
                <a:gd name="connsiteY54" fmla="*/ 348943 h 606439"/>
                <a:gd name="connsiteX55" fmla="*/ 169727 w 584211"/>
                <a:gd name="connsiteY55" fmla="*/ 308110 h 606439"/>
                <a:gd name="connsiteX56" fmla="*/ 133574 w 584211"/>
                <a:gd name="connsiteY56" fmla="*/ 268675 h 606439"/>
                <a:gd name="connsiteX57" fmla="*/ 408221 w 584211"/>
                <a:gd name="connsiteY57" fmla="*/ 267090 h 606439"/>
                <a:gd name="connsiteX58" fmla="*/ 521620 w 584211"/>
                <a:gd name="connsiteY58" fmla="*/ 267090 h 606439"/>
                <a:gd name="connsiteX59" fmla="*/ 521620 w 584211"/>
                <a:gd name="connsiteY59" fmla="*/ 272735 h 606439"/>
                <a:gd name="connsiteX60" fmla="*/ 408221 w 584211"/>
                <a:gd name="connsiteY60" fmla="*/ 272735 h 606439"/>
                <a:gd name="connsiteX61" fmla="*/ 221975 w 584211"/>
                <a:gd name="connsiteY61" fmla="*/ 266501 h 606439"/>
                <a:gd name="connsiteX62" fmla="*/ 177736 w 584211"/>
                <a:gd name="connsiteY62" fmla="*/ 310128 h 606439"/>
                <a:gd name="connsiteX63" fmla="*/ 220109 w 584211"/>
                <a:gd name="connsiteY63" fmla="*/ 351350 h 606439"/>
                <a:gd name="connsiteX64" fmla="*/ 241724 w 584211"/>
                <a:gd name="connsiteY64" fmla="*/ 348322 h 606439"/>
                <a:gd name="connsiteX65" fmla="*/ 238847 w 584211"/>
                <a:gd name="connsiteY65" fmla="*/ 333572 h 606439"/>
                <a:gd name="connsiteX66" fmla="*/ 222986 w 584211"/>
                <a:gd name="connsiteY66" fmla="*/ 335979 h 606439"/>
                <a:gd name="connsiteX67" fmla="*/ 196707 w 584211"/>
                <a:gd name="connsiteY67" fmla="*/ 309042 h 606439"/>
                <a:gd name="connsiteX68" fmla="*/ 222830 w 584211"/>
                <a:gd name="connsiteY68" fmla="*/ 281871 h 606439"/>
                <a:gd name="connsiteX69" fmla="*/ 238847 w 584211"/>
                <a:gd name="connsiteY69" fmla="*/ 284744 h 606439"/>
                <a:gd name="connsiteX70" fmla="*/ 242812 w 584211"/>
                <a:gd name="connsiteY70" fmla="*/ 269684 h 606439"/>
                <a:gd name="connsiteX71" fmla="*/ 221975 w 584211"/>
                <a:gd name="connsiteY71" fmla="*/ 266501 h 606439"/>
                <a:gd name="connsiteX72" fmla="*/ 324838 w 584211"/>
                <a:gd name="connsiteY72" fmla="*/ 265336 h 606439"/>
                <a:gd name="connsiteX73" fmla="*/ 300891 w 584211"/>
                <a:gd name="connsiteY73" fmla="*/ 265957 h 606439"/>
                <a:gd name="connsiteX74" fmla="*/ 293116 w 584211"/>
                <a:gd name="connsiteY74" fmla="*/ 281794 h 606439"/>
                <a:gd name="connsiteX75" fmla="*/ 286974 w 584211"/>
                <a:gd name="connsiteY75" fmla="*/ 296155 h 606439"/>
                <a:gd name="connsiteX76" fmla="*/ 286663 w 584211"/>
                <a:gd name="connsiteY76" fmla="*/ 296155 h 606439"/>
                <a:gd name="connsiteX77" fmla="*/ 279899 w 584211"/>
                <a:gd name="connsiteY77" fmla="*/ 282027 h 606439"/>
                <a:gd name="connsiteX78" fmla="*/ 272124 w 584211"/>
                <a:gd name="connsiteY78" fmla="*/ 266656 h 606439"/>
                <a:gd name="connsiteX79" fmla="*/ 249421 w 584211"/>
                <a:gd name="connsiteY79" fmla="*/ 267200 h 606439"/>
                <a:gd name="connsiteX80" fmla="*/ 273834 w 584211"/>
                <a:gd name="connsiteY80" fmla="*/ 308576 h 606439"/>
                <a:gd name="connsiteX81" fmla="*/ 248488 w 584211"/>
                <a:gd name="connsiteY81" fmla="*/ 350884 h 606439"/>
                <a:gd name="connsiteX82" fmla="*/ 271035 w 584211"/>
                <a:gd name="connsiteY82" fmla="*/ 351505 h 606439"/>
                <a:gd name="connsiteX83" fmla="*/ 278421 w 584211"/>
                <a:gd name="connsiteY83" fmla="*/ 336290 h 606439"/>
                <a:gd name="connsiteX84" fmla="*/ 285341 w 584211"/>
                <a:gd name="connsiteY84" fmla="*/ 321074 h 606439"/>
                <a:gd name="connsiteX85" fmla="*/ 285652 w 584211"/>
                <a:gd name="connsiteY85" fmla="*/ 321074 h 606439"/>
                <a:gd name="connsiteX86" fmla="*/ 293660 w 584211"/>
                <a:gd name="connsiteY86" fmla="*/ 336522 h 606439"/>
                <a:gd name="connsiteX87" fmla="*/ 301980 w 584211"/>
                <a:gd name="connsiteY87" fmla="*/ 352359 h 606439"/>
                <a:gd name="connsiteX88" fmla="*/ 326238 w 584211"/>
                <a:gd name="connsiteY88" fmla="*/ 352980 h 606439"/>
                <a:gd name="connsiteX89" fmla="*/ 298714 w 584211"/>
                <a:gd name="connsiteY89" fmla="*/ 308110 h 606439"/>
                <a:gd name="connsiteX90" fmla="*/ 389451 w 584211"/>
                <a:gd name="connsiteY90" fmla="*/ 262574 h 606439"/>
                <a:gd name="connsiteX91" fmla="*/ 396861 w 584211"/>
                <a:gd name="connsiteY91" fmla="*/ 269984 h 606439"/>
                <a:gd name="connsiteX92" fmla="*/ 389451 w 584211"/>
                <a:gd name="connsiteY92" fmla="*/ 277394 h 606439"/>
                <a:gd name="connsiteX93" fmla="*/ 382041 w 584211"/>
                <a:gd name="connsiteY93" fmla="*/ 269984 h 606439"/>
                <a:gd name="connsiteX94" fmla="*/ 389451 w 584211"/>
                <a:gd name="connsiteY94" fmla="*/ 262574 h 606439"/>
                <a:gd name="connsiteX95" fmla="*/ 358892 w 584211"/>
                <a:gd name="connsiteY95" fmla="*/ 246317 h 606439"/>
                <a:gd name="connsiteX96" fmla="*/ 358892 w 584211"/>
                <a:gd name="connsiteY96" fmla="*/ 377976 h 606439"/>
                <a:gd name="connsiteX97" fmla="*/ 552800 w 584211"/>
                <a:gd name="connsiteY97" fmla="*/ 377976 h 606439"/>
                <a:gd name="connsiteX98" fmla="*/ 552800 w 584211"/>
                <a:gd name="connsiteY98" fmla="*/ 246317 h 606439"/>
                <a:gd name="connsiteX99" fmla="*/ 358892 w 584211"/>
                <a:gd name="connsiteY99" fmla="*/ 183127 h 606439"/>
                <a:gd name="connsiteX100" fmla="*/ 358892 w 584211"/>
                <a:gd name="connsiteY100" fmla="*/ 235139 h 606439"/>
                <a:gd name="connsiteX101" fmla="*/ 489512 w 584211"/>
                <a:gd name="connsiteY101" fmla="*/ 235139 h 606439"/>
                <a:gd name="connsiteX102" fmla="*/ 489512 w 584211"/>
                <a:gd name="connsiteY102" fmla="*/ 183127 h 606439"/>
                <a:gd name="connsiteX103" fmla="*/ 361303 w 584211"/>
                <a:gd name="connsiteY103" fmla="*/ 72971 h 606439"/>
                <a:gd name="connsiteX104" fmla="*/ 358892 w 584211"/>
                <a:gd name="connsiteY104" fmla="*/ 73204 h 606439"/>
                <a:gd name="connsiteX105" fmla="*/ 358892 w 584211"/>
                <a:gd name="connsiteY105" fmla="*/ 171949 h 606439"/>
                <a:gd name="connsiteX106" fmla="*/ 500630 w 584211"/>
                <a:gd name="connsiteY106" fmla="*/ 171949 h 606439"/>
                <a:gd name="connsiteX107" fmla="*/ 500630 w 584211"/>
                <a:gd name="connsiteY107" fmla="*/ 235139 h 606439"/>
                <a:gd name="connsiteX108" fmla="*/ 561975 w 584211"/>
                <a:gd name="connsiteY108" fmla="*/ 235139 h 606439"/>
                <a:gd name="connsiteX109" fmla="*/ 561975 w 584211"/>
                <a:gd name="connsiteY109" fmla="*/ 89662 h 606439"/>
                <a:gd name="connsiteX110" fmla="*/ 545259 w 584211"/>
                <a:gd name="connsiteY110" fmla="*/ 72971 h 606439"/>
                <a:gd name="connsiteX111" fmla="*/ 358892 w 584211"/>
                <a:gd name="connsiteY111" fmla="*/ 0 h 606439"/>
                <a:gd name="connsiteX112" fmla="*/ 358892 w 584211"/>
                <a:gd name="connsiteY112" fmla="*/ 50769 h 606439"/>
                <a:gd name="connsiteX113" fmla="*/ 361303 w 584211"/>
                <a:gd name="connsiteY113" fmla="*/ 50692 h 606439"/>
                <a:gd name="connsiteX114" fmla="*/ 545259 w 584211"/>
                <a:gd name="connsiteY114" fmla="*/ 50692 h 606439"/>
                <a:gd name="connsiteX115" fmla="*/ 584211 w 584211"/>
                <a:gd name="connsiteY115" fmla="*/ 89662 h 606439"/>
                <a:gd name="connsiteX116" fmla="*/ 584211 w 584211"/>
                <a:gd name="connsiteY116" fmla="*/ 515225 h 606439"/>
                <a:gd name="connsiteX117" fmla="*/ 545259 w 584211"/>
                <a:gd name="connsiteY117" fmla="*/ 554195 h 606439"/>
                <a:gd name="connsiteX118" fmla="*/ 361303 w 584211"/>
                <a:gd name="connsiteY118" fmla="*/ 554195 h 606439"/>
                <a:gd name="connsiteX119" fmla="*/ 358892 w 584211"/>
                <a:gd name="connsiteY119" fmla="*/ 554117 h 606439"/>
                <a:gd name="connsiteX120" fmla="*/ 358892 w 584211"/>
                <a:gd name="connsiteY120" fmla="*/ 606439 h 606439"/>
                <a:gd name="connsiteX121" fmla="*/ 0 w 584211"/>
                <a:gd name="connsiteY121" fmla="*/ 557377 h 606439"/>
                <a:gd name="connsiteX122" fmla="*/ 0 w 584211"/>
                <a:gd name="connsiteY122"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84211" h="606439">
                  <a:moveTo>
                    <a:pt x="358892" y="389077"/>
                  </a:moveTo>
                  <a:lnTo>
                    <a:pt x="358892" y="531682"/>
                  </a:lnTo>
                  <a:cubicBezTo>
                    <a:pt x="359670" y="531837"/>
                    <a:pt x="360525" y="531993"/>
                    <a:pt x="361303" y="531993"/>
                  </a:cubicBezTo>
                  <a:lnTo>
                    <a:pt x="545259" y="531993"/>
                  </a:lnTo>
                  <a:cubicBezTo>
                    <a:pt x="554433" y="531993"/>
                    <a:pt x="561975" y="524463"/>
                    <a:pt x="561975" y="515302"/>
                  </a:cubicBezTo>
                  <a:lnTo>
                    <a:pt x="561975" y="389077"/>
                  </a:lnTo>
                  <a:close/>
                  <a:moveTo>
                    <a:pt x="408221" y="350357"/>
                  </a:moveTo>
                  <a:lnTo>
                    <a:pt x="521620" y="350357"/>
                  </a:lnTo>
                  <a:lnTo>
                    <a:pt x="521620" y="355932"/>
                  </a:lnTo>
                  <a:lnTo>
                    <a:pt x="408221" y="355932"/>
                  </a:lnTo>
                  <a:close/>
                  <a:moveTo>
                    <a:pt x="389451" y="345700"/>
                  </a:moveTo>
                  <a:cubicBezTo>
                    <a:pt x="393543" y="345700"/>
                    <a:pt x="396861" y="349018"/>
                    <a:pt x="396861" y="353110"/>
                  </a:cubicBezTo>
                  <a:cubicBezTo>
                    <a:pt x="396861" y="357202"/>
                    <a:pt x="393543" y="360520"/>
                    <a:pt x="389451" y="360520"/>
                  </a:cubicBezTo>
                  <a:cubicBezTo>
                    <a:pt x="385359" y="360520"/>
                    <a:pt x="382041" y="357202"/>
                    <a:pt x="382041" y="353110"/>
                  </a:cubicBezTo>
                  <a:cubicBezTo>
                    <a:pt x="382041" y="349018"/>
                    <a:pt x="385359" y="345700"/>
                    <a:pt x="389451" y="345700"/>
                  </a:cubicBezTo>
                  <a:close/>
                  <a:moveTo>
                    <a:pt x="408221" y="323048"/>
                  </a:moveTo>
                  <a:lnTo>
                    <a:pt x="521620" y="323048"/>
                  </a:lnTo>
                  <a:lnTo>
                    <a:pt x="521620" y="328552"/>
                  </a:lnTo>
                  <a:lnTo>
                    <a:pt x="408221" y="328552"/>
                  </a:lnTo>
                  <a:close/>
                  <a:moveTo>
                    <a:pt x="389451" y="318391"/>
                  </a:moveTo>
                  <a:cubicBezTo>
                    <a:pt x="393543" y="318391"/>
                    <a:pt x="396861" y="321709"/>
                    <a:pt x="396861" y="325801"/>
                  </a:cubicBezTo>
                  <a:cubicBezTo>
                    <a:pt x="396861" y="329893"/>
                    <a:pt x="393543" y="333211"/>
                    <a:pt x="389451" y="333211"/>
                  </a:cubicBezTo>
                  <a:cubicBezTo>
                    <a:pt x="385359" y="333211"/>
                    <a:pt x="382041" y="329893"/>
                    <a:pt x="382041" y="325801"/>
                  </a:cubicBezTo>
                  <a:cubicBezTo>
                    <a:pt x="382041" y="321709"/>
                    <a:pt x="385359" y="318391"/>
                    <a:pt x="389451" y="318391"/>
                  </a:cubicBezTo>
                  <a:close/>
                  <a:moveTo>
                    <a:pt x="408221" y="294046"/>
                  </a:moveTo>
                  <a:lnTo>
                    <a:pt x="521620" y="294046"/>
                  </a:lnTo>
                  <a:lnTo>
                    <a:pt x="521620" y="299550"/>
                  </a:lnTo>
                  <a:lnTo>
                    <a:pt x="408221" y="299550"/>
                  </a:lnTo>
                  <a:close/>
                  <a:moveTo>
                    <a:pt x="389451" y="289389"/>
                  </a:moveTo>
                  <a:cubicBezTo>
                    <a:pt x="393543" y="289389"/>
                    <a:pt x="396861" y="292707"/>
                    <a:pt x="396861" y="296799"/>
                  </a:cubicBezTo>
                  <a:cubicBezTo>
                    <a:pt x="396861" y="300891"/>
                    <a:pt x="393543" y="304209"/>
                    <a:pt x="389451" y="304209"/>
                  </a:cubicBezTo>
                  <a:cubicBezTo>
                    <a:pt x="385359" y="304209"/>
                    <a:pt x="382041" y="300891"/>
                    <a:pt x="382041" y="296799"/>
                  </a:cubicBezTo>
                  <a:cubicBezTo>
                    <a:pt x="382041" y="292707"/>
                    <a:pt x="385359" y="289389"/>
                    <a:pt x="389451" y="289389"/>
                  </a:cubicBezTo>
                  <a:close/>
                  <a:moveTo>
                    <a:pt x="53063" y="284110"/>
                  </a:moveTo>
                  <a:cubicBezTo>
                    <a:pt x="66126" y="283955"/>
                    <a:pt x="74446" y="292028"/>
                    <a:pt x="74368" y="307552"/>
                  </a:cubicBezTo>
                  <a:cubicBezTo>
                    <a:pt x="74368" y="325405"/>
                    <a:pt x="65193" y="333633"/>
                    <a:pt x="51507" y="333245"/>
                  </a:cubicBezTo>
                  <a:cubicBezTo>
                    <a:pt x="49641" y="333245"/>
                    <a:pt x="47542" y="333167"/>
                    <a:pt x="46220" y="332857"/>
                  </a:cubicBezTo>
                  <a:lnTo>
                    <a:pt x="46220" y="284886"/>
                  </a:lnTo>
                  <a:cubicBezTo>
                    <a:pt x="47542" y="284576"/>
                    <a:pt x="49719" y="284188"/>
                    <a:pt x="53063" y="284110"/>
                  </a:cubicBezTo>
                  <a:close/>
                  <a:moveTo>
                    <a:pt x="133100" y="282628"/>
                  </a:moveTo>
                  <a:cubicBezTo>
                    <a:pt x="144839" y="282473"/>
                    <a:pt x="151292" y="294504"/>
                    <a:pt x="151292" y="308632"/>
                  </a:cubicBezTo>
                  <a:cubicBezTo>
                    <a:pt x="151292" y="323923"/>
                    <a:pt x="144684" y="335256"/>
                    <a:pt x="133255" y="335023"/>
                  </a:cubicBezTo>
                  <a:cubicBezTo>
                    <a:pt x="122060" y="334790"/>
                    <a:pt x="115374" y="324078"/>
                    <a:pt x="115374" y="309020"/>
                  </a:cubicBezTo>
                  <a:cubicBezTo>
                    <a:pt x="115374" y="294116"/>
                    <a:pt x="121827" y="282861"/>
                    <a:pt x="133100" y="282628"/>
                  </a:cubicBezTo>
                  <a:close/>
                  <a:moveTo>
                    <a:pt x="51470" y="271392"/>
                  </a:moveTo>
                  <a:cubicBezTo>
                    <a:pt x="43851" y="271624"/>
                    <a:pt x="36776" y="272323"/>
                    <a:pt x="31411" y="273410"/>
                  </a:cubicBezTo>
                  <a:lnTo>
                    <a:pt x="31411" y="344673"/>
                  </a:lnTo>
                  <a:cubicBezTo>
                    <a:pt x="35065" y="345294"/>
                    <a:pt x="40430" y="345993"/>
                    <a:pt x="48205" y="346148"/>
                  </a:cubicBezTo>
                  <a:cubicBezTo>
                    <a:pt x="61267" y="346537"/>
                    <a:pt x="72152" y="343742"/>
                    <a:pt x="79382" y="337376"/>
                  </a:cubicBezTo>
                  <a:cubicBezTo>
                    <a:pt x="86069" y="331399"/>
                    <a:pt x="90967" y="321462"/>
                    <a:pt x="90967" y="307023"/>
                  </a:cubicBezTo>
                  <a:cubicBezTo>
                    <a:pt x="90967" y="293671"/>
                    <a:pt x="86458" y="284433"/>
                    <a:pt x="79227" y="278766"/>
                  </a:cubicBezTo>
                  <a:cubicBezTo>
                    <a:pt x="72540" y="273410"/>
                    <a:pt x="64143" y="271081"/>
                    <a:pt x="51470" y="271392"/>
                  </a:cubicBezTo>
                  <a:close/>
                  <a:moveTo>
                    <a:pt x="133574" y="268675"/>
                  </a:moveTo>
                  <a:cubicBezTo>
                    <a:pt x="111959" y="269218"/>
                    <a:pt x="98198" y="286607"/>
                    <a:pt x="98198" y="309352"/>
                  </a:cubicBezTo>
                  <a:cubicBezTo>
                    <a:pt x="98198" y="331011"/>
                    <a:pt x="110638" y="348400"/>
                    <a:pt x="132330" y="348943"/>
                  </a:cubicBezTo>
                  <a:cubicBezTo>
                    <a:pt x="154411" y="349564"/>
                    <a:pt x="169727" y="334194"/>
                    <a:pt x="169727" y="308110"/>
                  </a:cubicBezTo>
                  <a:cubicBezTo>
                    <a:pt x="169727" y="286141"/>
                    <a:pt x="156743" y="268131"/>
                    <a:pt x="133574" y="268675"/>
                  </a:cubicBezTo>
                  <a:close/>
                  <a:moveTo>
                    <a:pt x="408221" y="267090"/>
                  </a:moveTo>
                  <a:lnTo>
                    <a:pt x="521620" y="267090"/>
                  </a:lnTo>
                  <a:lnTo>
                    <a:pt x="521620" y="272735"/>
                  </a:lnTo>
                  <a:lnTo>
                    <a:pt x="408221" y="272735"/>
                  </a:lnTo>
                  <a:close/>
                  <a:moveTo>
                    <a:pt x="221975" y="266501"/>
                  </a:moveTo>
                  <a:cubicBezTo>
                    <a:pt x="197173" y="267122"/>
                    <a:pt x="177736" y="282803"/>
                    <a:pt x="177736" y="310128"/>
                  </a:cubicBezTo>
                  <a:cubicBezTo>
                    <a:pt x="177736" y="332874"/>
                    <a:pt x="191886" y="350496"/>
                    <a:pt x="220109" y="351350"/>
                  </a:cubicBezTo>
                  <a:cubicBezTo>
                    <a:pt x="230294" y="351582"/>
                    <a:pt x="238225" y="349952"/>
                    <a:pt x="241724" y="348322"/>
                  </a:cubicBezTo>
                  <a:lnTo>
                    <a:pt x="238847" y="333572"/>
                  </a:lnTo>
                  <a:cubicBezTo>
                    <a:pt x="235037" y="334970"/>
                    <a:pt x="228662" y="336134"/>
                    <a:pt x="222986" y="335979"/>
                  </a:cubicBezTo>
                  <a:cubicBezTo>
                    <a:pt x="206348" y="335668"/>
                    <a:pt x="196707" y="325344"/>
                    <a:pt x="196707" y="309042"/>
                  </a:cubicBezTo>
                  <a:cubicBezTo>
                    <a:pt x="196707" y="291032"/>
                    <a:pt x="208058" y="282104"/>
                    <a:pt x="222830" y="281871"/>
                  </a:cubicBezTo>
                  <a:cubicBezTo>
                    <a:pt x="229595" y="281794"/>
                    <a:pt x="234959" y="283191"/>
                    <a:pt x="238847" y="284744"/>
                  </a:cubicBezTo>
                  <a:lnTo>
                    <a:pt x="242812" y="269684"/>
                  </a:lnTo>
                  <a:cubicBezTo>
                    <a:pt x="239391" y="268053"/>
                    <a:pt x="231849" y="266268"/>
                    <a:pt x="221975" y="266501"/>
                  </a:cubicBezTo>
                  <a:close/>
                  <a:moveTo>
                    <a:pt x="324838" y="265336"/>
                  </a:moveTo>
                  <a:lnTo>
                    <a:pt x="300891" y="265957"/>
                  </a:lnTo>
                  <a:lnTo>
                    <a:pt x="293116" y="281794"/>
                  </a:lnTo>
                  <a:cubicBezTo>
                    <a:pt x="290861" y="286840"/>
                    <a:pt x="289073" y="290644"/>
                    <a:pt x="286974" y="296155"/>
                  </a:cubicBezTo>
                  <a:lnTo>
                    <a:pt x="286663" y="296155"/>
                  </a:lnTo>
                  <a:cubicBezTo>
                    <a:pt x="284564" y="291342"/>
                    <a:pt x="282542" y="287150"/>
                    <a:pt x="279899" y="282027"/>
                  </a:cubicBezTo>
                  <a:lnTo>
                    <a:pt x="272124" y="266656"/>
                  </a:lnTo>
                  <a:lnTo>
                    <a:pt x="249421" y="267200"/>
                  </a:lnTo>
                  <a:lnTo>
                    <a:pt x="273834" y="308576"/>
                  </a:lnTo>
                  <a:lnTo>
                    <a:pt x="248488" y="350884"/>
                  </a:lnTo>
                  <a:lnTo>
                    <a:pt x="271035" y="351505"/>
                  </a:lnTo>
                  <a:lnTo>
                    <a:pt x="278421" y="336290"/>
                  </a:lnTo>
                  <a:cubicBezTo>
                    <a:pt x="281220" y="330390"/>
                    <a:pt x="283475" y="325965"/>
                    <a:pt x="285341" y="321074"/>
                  </a:cubicBezTo>
                  <a:lnTo>
                    <a:pt x="285652" y="321074"/>
                  </a:lnTo>
                  <a:cubicBezTo>
                    <a:pt x="288140" y="326042"/>
                    <a:pt x="290317" y="330467"/>
                    <a:pt x="293660" y="336522"/>
                  </a:cubicBezTo>
                  <a:lnTo>
                    <a:pt x="301980" y="352359"/>
                  </a:lnTo>
                  <a:lnTo>
                    <a:pt x="326238" y="352980"/>
                  </a:lnTo>
                  <a:lnTo>
                    <a:pt x="298714" y="308110"/>
                  </a:lnTo>
                  <a:close/>
                  <a:moveTo>
                    <a:pt x="389451" y="262574"/>
                  </a:moveTo>
                  <a:cubicBezTo>
                    <a:pt x="393543" y="262574"/>
                    <a:pt x="396861" y="265892"/>
                    <a:pt x="396861" y="269984"/>
                  </a:cubicBezTo>
                  <a:cubicBezTo>
                    <a:pt x="396861" y="274076"/>
                    <a:pt x="393543" y="277394"/>
                    <a:pt x="389451" y="277394"/>
                  </a:cubicBezTo>
                  <a:cubicBezTo>
                    <a:pt x="385359" y="277394"/>
                    <a:pt x="382041" y="274076"/>
                    <a:pt x="382041" y="269984"/>
                  </a:cubicBezTo>
                  <a:cubicBezTo>
                    <a:pt x="382041" y="265892"/>
                    <a:pt x="385359" y="262574"/>
                    <a:pt x="389451" y="262574"/>
                  </a:cubicBezTo>
                  <a:close/>
                  <a:moveTo>
                    <a:pt x="358892" y="246317"/>
                  </a:moveTo>
                  <a:lnTo>
                    <a:pt x="358892" y="377976"/>
                  </a:lnTo>
                  <a:lnTo>
                    <a:pt x="552800" y="377976"/>
                  </a:lnTo>
                  <a:lnTo>
                    <a:pt x="552800" y="246317"/>
                  </a:lnTo>
                  <a:close/>
                  <a:moveTo>
                    <a:pt x="358892" y="183127"/>
                  </a:moveTo>
                  <a:lnTo>
                    <a:pt x="358892" y="235139"/>
                  </a:lnTo>
                  <a:lnTo>
                    <a:pt x="489512" y="235139"/>
                  </a:lnTo>
                  <a:lnTo>
                    <a:pt x="489512" y="183127"/>
                  </a:lnTo>
                  <a:close/>
                  <a:moveTo>
                    <a:pt x="361303" y="72971"/>
                  </a:moveTo>
                  <a:cubicBezTo>
                    <a:pt x="360525" y="72971"/>
                    <a:pt x="359670" y="73049"/>
                    <a:pt x="358892" y="73204"/>
                  </a:cubicBezTo>
                  <a:lnTo>
                    <a:pt x="358892" y="171949"/>
                  </a:lnTo>
                  <a:lnTo>
                    <a:pt x="500630" y="171949"/>
                  </a:lnTo>
                  <a:lnTo>
                    <a:pt x="500630" y="235139"/>
                  </a:lnTo>
                  <a:lnTo>
                    <a:pt x="561975" y="235139"/>
                  </a:lnTo>
                  <a:lnTo>
                    <a:pt x="561975" y="89662"/>
                  </a:lnTo>
                  <a:cubicBezTo>
                    <a:pt x="561975" y="80424"/>
                    <a:pt x="554433" y="72971"/>
                    <a:pt x="545259" y="72971"/>
                  </a:cubicBezTo>
                  <a:close/>
                  <a:moveTo>
                    <a:pt x="358892" y="0"/>
                  </a:moveTo>
                  <a:lnTo>
                    <a:pt x="358892" y="50769"/>
                  </a:lnTo>
                  <a:cubicBezTo>
                    <a:pt x="359748" y="50769"/>
                    <a:pt x="360525" y="50692"/>
                    <a:pt x="361303" y="50692"/>
                  </a:cubicBezTo>
                  <a:lnTo>
                    <a:pt x="545259" y="50692"/>
                  </a:lnTo>
                  <a:cubicBezTo>
                    <a:pt x="566717" y="50692"/>
                    <a:pt x="584211" y="68158"/>
                    <a:pt x="584211" y="89662"/>
                  </a:cubicBezTo>
                  <a:lnTo>
                    <a:pt x="584211" y="515225"/>
                  </a:lnTo>
                  <a:cubicBezTo>
                    <a:pt x="584211" y="536728"/>
                    <a:pt x="566717" y="554195"/>
                    <a:pt x="545259" y="554195"/>
                  </a:cubicBezTo>
                  <a:lnTo>
                    <a:pt x="361303" y="554195"/>
                  </a:lnTo>
                  <a:cubicBezTo>
                    <a:pt x="360525" y="554195"/>
                    <a:pt x="359748" y="554117"/>
                    <a:pt x="358892" y="554117"/>
                  </a:cubicBezTo>
                  <a:lnTo>
                    <a:pt x="358892" y="606439"/>
                  </a:lnTo>
                  <a:lnTo>
                    <a:pt x="0" y="557377"/>
                  </a:lnTo>
                  <a:lnTo>
                    <a:pt x="0" y="47820"/>
                  </a:ln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31000">
                      <a:schemeClr val="bg1"/>
                    </a:gs>
                    <a:gs pos="72000">
                      <a:schemeClr val="bg1">
                        <a:alpha val="0"/>
                      </a:schemeClr>
                    </a:gs>
                  </a:gsLst>
                  <a:lin ang="2700000" scaled="1"/>
                </a:gradFill>
              </a:endParaRPr>
            </a:p>
          </p:txBody>
        </p:sp>
      </p:grpSp>
      <p:sp>
        <p:nvSpPr>
          <p:cNvPr id="14" name="文本框 13"/>
          <p:cNvSpPr txBox="1"/>
          <p:nvPr/>
        </p:nvSpPr>
        <p:spPr>
          <a:xfrm>
            <a:off x="21492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人力协助</a:t>
            </a:r>
            <a:endPar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endParaRPr>
          </a:p>
        </p:txBody>
      </p:sp>
      <p:sp>
        <p:nvSpPr>
          <p:cNvPr id="20" name="文本框 19"/>
          <p:cNvSpPr txBox="1"/>
          <p:nvPr/>
        </p:nvSpPr>
        <p:spPr>
          <a:xfrm>
            <a:off x="51464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供应商管理</a:t>
            </a:r>
            <a:endPar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endParaRPr>
          </a:p>
        </p:txBody>
      </p:sp>
      <p:sp>
        <p:nvSpPr>
          <p:cNvPr id="26" name="文本框 25"/>
          <p:cNvSpPr txBox="1"/>
          <p:nvPr/>
        </p:nvSpPr>
        <p:spPr>
          <a:xfrm>
            <a:off x="81436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资料管理</a:t>
            </a:r>
            <a:endPar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endParaRPr>
          </a:p>
        </p:txBody>
      </p:sp>
      <p:sp>
        <p:nvSpPr>
          <p:cNvPr id="35" name="椭圆 34"/>
          <p:cNvSpPr/>
          <p:nvPr/>
        </p:nvSpPr>
        <p:spPr>
          <a:xfrm>
            <a:off x="-934822" y="4687691"/>
            <a:ext cx="2835470" cy="2835470"/>
          </a:xfrm>
          <a:prstGeom prst="ellipse">
            <a:avLst/>
          </a:prstGeom>
          <a:gradFill>
            <a:gsLst>
              <a:gs pos="6000">
                <a:schemeClr val="accent2"/>
              </a:gs>
              <a:gs pos="100000">
                <a:schemeClr val="accent1"/>
              </a:gs>
            </a:gsLst>
            <a:lin ang="5400000" scaled="1"/>
          </a:gradFill>
          <a:ln>
            <a:noFill/>
          </a:ln>
          <a:effectLst>
            <a:outerShdw blurRad="571500" dist="190500" dir="2700000" sx="99000" sy="99000" algn="tl" rotWithShape="0">
              <a:schemeClr val="accent1"/>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37" name="椭圆 36"/>
          <p:cNvSpPr/>
          <p:nvPr/>
        </p:nvSpPr>
        <p:spPr>
          <a:xfrm>
            <a:off x="2525486" y="5849257"/>
            <a:ext cx="7387771" cy="609600"/>
          </a:xfrm>
          <a:prstGeom prst="ellipse">
            <a:avLst/>
          </a:prstGeom>
          <a:gradFill flip="none" rotWithShape="1">
            <a:gsLst>
              <a:gs pos="0">
                <a:schemeClr val="accent2">
                  <a:alpha val="18000"/>
                </a:schemeClr>
              </a:gs>
              <a:gs pos="98558">
                <a:schemeClr val="accent1">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decel="100000" fill="hold" grpId="1" nodeType="withEffect">
                                  <p:stCondLst>
                                    <p:cond delay="0"/>
                                  </p:stCondLst>
                                  <p:childTnLst>
                                    <p:animMotion origin="layout" path="M -3.33333E-6 2.22222E-6 L -0.0931 0.20602 " pathEditMode="relative" rAng="0" ptsTypes="AA">
                                      <p:cBhvr>
                                        <p:cTn id="9" dur="1000" spd="-100000" fill="hold"/>
                                        <p:tgtEl>
                                          <p:spTgt spid="35"/>
                                        </p:tgtEl>
                                        <p:attrNameLst>
                                          <p:attrName>ppt_x</p:attrName>
                                          <p:attrName>ppt_y</p:attrName>
                                        </p:attrNameLst>
                                      </p:cBhvr>
                                      <p:rCtr x="-4648" y="10301"/>
                                    </p:animMotion>
                                  </p:childTnLst>
                                </p:cTn>
                              </p:par>
                              <p:par>
                                <p:cTn id="10" presetID="10" presetClass="entr" presetSubtype="0" fill="hold" grpId="0"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42" presetClass="path" presetSubtype="0" decel="100000" fill="hold" grpId="1" nodeType="withEffect">
                                  <p:stCondLst>
                                    <p:cond delay="250"/>
                                  </p:stCondLst>
                                  <p:childTnLst>
                                    <p:animMotion origin="layout" path="M 2.91667E-6 -1.11111E-6 L 0.11471 0.08935 " pathEditMode="relative" rAng="0" ptsTypes="AA">
                                      <p:cBhvr>
                                        <p:cTn id="14" dur="1000" spd="-100000" fill="hold"/>
                                        <p:tgtEl>
                                          <p:spTgt spid="36"/>
                                        </p:tgtEl>
                                        <p:attrNameLst>
                                          <p:attrName>ppt_x</p:attrName>
                                          <p:attrName>ppt_y</p:attrName>
                                        </p:attrNameLst>
                                      </p:cBhvr>
                                      <p:rCtr x="5729" y="4468"/>
                                    </p:animMotion>
                                  </p:childTnLst>
                                </p:cTn>
                              </p:par>
                              <p:par>
                                <p:cTn id="15" presetID="16" presetClass="entr" presetSubtype="21" fill="hold" grpId="0" nodeType="withEffect">
                                  <p:stCondLst>
                                    <p:cond delay="30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750"/>
                                        <p:tgtEl>
                                          <p:spTgt spid="2"/>
                                        </p:tgtEl>
                                      </p:cBhvr>
                                    </p:animEffect>
                                  </p:childTnLst>
                                </p:cTn>
                              </p:par>
                              <p:par>
                                <p:cTn id="18" presetID="10" presetClass="entr" presetSubtype="0"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42" presetClass="path" presetSubtype="0" decel="100000" fill="hold" nodeType="withEffect">
                                  <p:stCondLst>
                                    <p:cond delay="500"/>
                                  </p:stCondLst>
                                  <p:childTnLst>
                                    <p:animMotion origin="layout" path="M 6.25E-7 -1.11111E-6 L 6.25E-7 0.08542 " pathEditMode="relative" rAng="0" ptsTypes="AA">
                                      <p:cBhvr>
                                        <p:cTn id="22" dur="1000" spd="-100000" fill="hold"/>
                                        <p:tgtEl>
                                          <p:spTgt spid="9"/>
                                        </p:tgtEl>
                                        <p:attrNameLst>
                                          <p:attrName>ppt_x</p:attrName>
                                          <p:attrName>ppt_y</p:attrName>
                                        </p:attrNameLst>
                                      </p:cBhvr>
                                      <p:rCtr x="0" y="4259"/>
                                    </p:animMotion>
                                  </p:childTnLst>
                                </p:cTn>
                              </p:par>
                              <p:par>
                                <p:cTn id="23" presetID="10" presetClass="entr" presetSubtype="0" fill="hold" grpId="0" nodeType="withEffect">
                                  <p:stCondLst>
                                    <p:cond delay="75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42" presetClass="path" presetSubtype="0" decel="100000" fill="hold" grpId="1" nodeType="withEffect">
                                  <p:stCondLst>
                                    <p:cond delay="750"/>
                                  </p:stCondLst>
                                  <p:childTnLst>
                                    <p:animMotion origin="layout" path="M 6.25E-7 1.11111E-6 L 6.25E-7 0.07847 " pathEditMode="relative" rAng="0" ptsTypes="AA">
                                      <p:cBhvr>
                                        <p:cTn id="27" dur="1000" spd="-100000" fill="hold"/>
                                        <p:tgtEl>
                                          <p:spTgt spid="14"/>
                                        </p:tgtEl>
                                        <p:attrNameLst>
                                          <p:attrName>ppt_x</p:attrName>
                                          <p:attrName>ppt_y</p:attrName>
                                        </p:attrNameLst>
                                      </p:cBhvr>
                                      <p:rCtr x="0" y="3912"/>
                                    </p:animMotion>
                                  </p:childTnLst>
                                </p:cTn>
                              </p:par>
                              <p:par>
                                <p:cTn id="28" presetID="10" presetClass="entr" presetSubtype="0" fill="hold" grpId="0"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42" presetClass="path" presetSubtype="0" decel="100000" fill="hold" grpId="1" nodeType="withEffect">
                                  <p:stCondLst>
                                    <p:cond delay="1000"/>
                                  </p:stCondLst>
                                  <p:childTnLst>
                                    <p:animMotion origin="layout" path="M 6.25E-7 1.11111E-6 L 6.25E-7 0.07847 " pathEditMode="relative" rAng="0" ptsTypes="AA">
                                      <p:cBhvr>
                                        <p:cTn id="32" dur="1000" spd="-100000" fill="hold"/>
                                        <p:tgtEl>
                                          <p:spTgt spid="16"/>
                                        </p:tgtEl>
                                        <p:attrNameLst>
                                          <p:attrName>ppt_x</p:attrName>
                                          <p:attrName>ppt_y</p:attrName>
                                        </p:attrNameLst>
                                      </p:cBhvr>
                                      <p:rCtr x="0" y="3912"/>
                                    </p:animMotion>
                                  </p:childTnLst>
                                </p:cTn>
                              </p:par>
                              <p:par>
                                <p:cTn id="33" presetID="10" presetClass="entr" presetSubtype="0" fill="hold" nodeType="withEffect">
                                  <p:stCondLst>
                                    <p:cond delay="1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42" presetClass="path" presetSubtype="0" decel="100000" fill="hold" nodeType="withEffect">
                                  <p:stCondLst>
                                    <p:cond delay="1250"/>
                                  </p:stCondLst>
                                  <p:childTnLst>
                                    <p:animMotion origin="layout" path="M 6.25E-7 -1.11111E-6 L 6.25E-7 0.08542 " pathEditMode="relative" rAng="0" ptsTypes="AA">
                                      <p:cBhvr>
                                        <p:cTn id="37" dur="1000" spd="-100000" fill="hold"/>
                                        <p:tgtEl>
                                          <p:spTgt spid="12"/>
                                        </p:tgtEl>
                                        <p:attrNameLst>
                                          <p:attrName>ppt_x</p:attrName>
                                          <p:attrName>ppt_y</p:attrName>
                                        </p:attrNameLst>
                                      </p:cBhvr>
                                      <p:rCtr x="0" y="4259"/>
                                    </p:animMotion>
                                  </p:childTnLst>
                                </p:cTn>
                              </p:par>
                              <p:par>
                                <p:cTn id="38" presetID="10" presetClass="entr" presetSubtype="0" fill="hold" grpId="0" nodeType="withEffect">
                                  <p:stCondLst>
                                    <p:cond delay="1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42" presetClass="path" presetSubtype="0" decel="100000" fill="hold" grpId="1" nodeType="withEffect">
                                  <p:stCondLst>
                                    <p:cond delay="1500"/>
                                  </p:stCondLst>
                                  <p:childTnLst>
                                    <p:animMotion origin="layout" path="M 6.25E-7 1.11111E-6 L 6.25E-7 0.07847 " pathEditMode="relative" rAng="0" ptsTypes="AA">
                                      <p:cBhvr>
                                        <p:cTn id="42" dur="1000" spd="-100000" fill="hold"/>
                                        <p:tgtEl>
                                          <p:spTgt spid="20"/>
                                        </p:tgtEl>
                                        <p:attrNameLst>
                                          <p:attrName>ppt_x</p:attrName>
                                          <p:attrName>ppt_y</p:attrName>
                                        </p:attrNameLst>
                                      </p:cBhvr>
                                      <p:rCtr x="0" y="3912"/>
                                    </p:animMotion>
                                  </p:childTnLst>
                                </p:cTn>
                              </p:par>
                              <p:par>
                                <p:cTn id="43" presetID="10" presetClass="entr" presetSubtype="0" fill="hold" grpId="0" nodeType="withEffect">
                                  <p:stCondLst>
                                    <p:cond delay="17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42" presetClass="path" presetSubtype="0" decel="100000" fill="hold" grpId="1" nodeType="withEffect">
                                  <p:stCondLst>
                                    <p:cond delay="1750"/>
                                  </p:stCondLst>
                                  <p:childTnLst>
                                    <p:animMotion origin="layout" path="M 6.25E-7 1.11111E-6 L 6.25E-7 0.07847 " pathEditMode="relative" rAng="0" ptsTypes="AA">
                                      <p:cBhvr>
                                        <p:cTn id="47" dur="1000" spd="-100000" fill="hold"/>
                                        <p:tgtEl>
                                          <p:spTgt spid="21"/>
                                        </p:tgtEl>
                                        <p:attrNameLst>
                                          <p:attrName>ppt_x</p:attrName>
                                          <p:attrName>ppt_y</p:attrName>
                                        </p:attrNameLst>
                                      </p:cBhvr>
                                      <p:rCtr x="0" y="3912"/>
                                    </p:animMotion>
                                  </p:childTnLst>
                                </p:cTn>
                              </p:par>
                              <p:par>
                                <p:cTn id="48" presetID="10" presetClass="entr" presetSubtype="0" fill="hold" nodeType="withEffect">
                                  <p:stCondLst>
                                    <p:cond delay="20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42" presetClass="path" presetSubtype="0" decel="100000" fill="hold" nodeType="withEffect">
                                  <p:stCondLst>
                                    <p:cond delay="2000"/>
                                  </p:stCondLst>
                                  <p:childTnLst>
                                    <p:animMotion origin="layout" path="M 6.25E-7 -1.11111E-6 L 6.25E-7 0.08542 " pathEditMode="relative" rAng="0" ptsTypes="AA">
                                      <p:cBhvr>
                                        <p:cTn id="52" dur="1000" spd="-100000" fill="hold"/>
                                        <p:tgtEl>
                                          <p:spTgt spid="13"/>
                                        </p:tgtEl>
                                        <p:attrNameLst>
                                          <p:attrName>ppt_x</p:attrName>
                                          <p:attrName>ppt_y</p:attrName>
                                        </p:attrNameLst>
                                      </p:cBhvr>
                                      <p:rCtr x="0" y="4259"/>
                                    </p:animMotion>
                                  </p:childTnLst>
                                </p:cTn>
                              </p:par>
                              <p:par>
                                <p:cTn id="53" presetID="10" presetClass="entr" presetSubtype="0" fill="hold" grpId="0" nodeType="withEffect">
                                  <p:stCondLst>
                                    <p:cond delay="225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42" presetClass="path" presetSubtype="0" decel="100000" fill="hold" grpId="1" nodeType="withEffect">
                                  <p:stCondLst>
                                    <p:cond delay="2250"/>
                                  </p:stCondLst>
                                  <p:childTnLst>
                                    <p:animMotion origin="layout" path="M 6.25E-7 1.11111E-6 L 6.25E-7 0.07847 " pathEditMode="relative" rAng="0" ptsTypes="AA">
                                      <p:cBhvr>
                                        <p:cTn id="57" dur="1000" spd="-100000" fill="hold"/>
                                        <p:tgtEl>
                                          <p:spTgt spid="26"/>
                                        </p:tgtEl>
                                        <p:attrNameLst>
                                          <p:attrName>ppt_x</p:attrName>
                                          <p:attrName>ppt_y</p:attrName>
                                        </p:attrNameLst>
                                      </p:cBhvr>
                                      <p:rCtr x="0" y="3912"/>
                                    </p:animMotion>
                                  </p:childTnLst>
                                </p:cTn>
                              </p:par>
                              <p:par>
                                <p:cTn id="58" presetID="10" presetClass="entr" presetSubtype="0" fill="hold" grpId="0" nodeType="withEffect">
                                  <p:stCondLst>
                                    <p:cond delay="25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42" presetClass="path" presetSubtype="0" decel="100000" fill="hold" grpId="1" nodeType="withEffect">
                                  <p:stCondLst>
                                    <p:cond delay="2500"/>
                                  </p:stCondLst>
                                  <p:childTnLst>
                                    <p:animMotion origin="layout" path="M 6.25E-7 1.11111E-6 L 6.25E-7 0.07847 " pathEditMode="relative" rAng="0" ptsTypes="AA">
                                      <p:cBhvr>
                                        <p:cTn id="62" dur="1000" spd="-100000" fill="hold"/>
                                        <p:tgtEl>
                                          <p:spTgt spid="27"/>
                                        </p:tgtEl>
                                        <p:attrNameLst>
                                          <p:attrName>ppt_x</p:attrName>
                                          <p:attrName>ppt_y</p:attrName>
                                        </p:attrNameLst>
                                      </p:cBhvr>
                                      <p:rCtr x="0" y="39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2" grpId="0" animBg="1"/>
      <p:bldP spid="16" grpId="0"/>
      <p:bldP spid="16" grpId="1"/>
      <p:bldP spid="21" grpId="0"/>
      <p:bldP spid="21" grpId="1"/>
      <p:bldP spid="27" grpId="0"/>
      <p:bldP spid="27" grpId="1"/>
      <p:bldP spid="14" grpId="0"/>
      <p:bldP spid="14" grpId="1"/>
      <p:bldP spid="20" grpId="0"/>
      <p:bldP spid="20" grpId="1"/>
      <p:bldP spid="26" grpId="0"/>
      <p:bldP spid="26" grpId="1"/>
      <p:bldP spid="35" grpId="0" animBg="1"/>
      <p:bldP spid="3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5400000" flipH="1">
            <a:off x="62226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40590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48000" y="894834"/>
            <a:ext cx="6096000" cy="707886"/>
          </a:xfrm>
          <a:prstGeom prst="rect">
            <a:avLst/>
          </a:prstGeom>
          <a:noFill/>
        </p:spPr>
        <p:txBody>
          <a:bodyPr wrap="square">
            <a:spAutoFit/>
          </a:bodyPr>
          <a:lstStyle/>
          <a:p>
            <a:pPr algn="ctr"/>
            <a:r>
              <a:rPr lang="en-US" altLang="zh-CN" sz="4000" dirty="0">
                <a:solidFill>
                  <a:schemeClr val="tx2"/>
                </a:solidFill>
                <a:latin typeface="+mj-ea"/>
                <a:ea typeface="+mj-ea"/>
              </a:rPr>
              <a:t>PDCA</a:t>
            </a:r>
            <a:r>
              <a:rPr lang="zh-CN" altLang="en-US" sz="4000" dirty="0">
                <a:solidFill>
                  <a:schemeClr val="tx2"/>
                </a:solidFill>
                <a:latin typeface="+mj-ea"/>
                <a:ea typeface="+mj-ea"/>
              </a:rPr>
              <a:t>循环分析</a:t>
            </a:r>
            <a:endParaRPr lang="zh-CN" altLang="en-US" sz="4000" dirty="0">
              <a:solidFill>
                <a:schemeClr val="tx2"/>
              </a:solidFill>
              <a:latin typeface="+mj-ea"/>
              <a:ea typeface="+mj-ea"/>
            </a:endParaRPr>
          </a:p>
        </p:txBody>
      </p:sp>
      <p:sp>
        <p:nvSpPr>
          <p:cNvPr id="18" name="任意多边形: 形状 17"/>
          <p:cNvSpPr/>
          <p:nvPr/>
        </p:nvSpPr>
        <p:spPr>
          <a:xfrm>
            <a:off x="4549256" y="2445656"/>
            <a:ext cx="3204755" cy="3204755"/>
          </a:xfrm>
          <a:custGeom>
            <a:avLst/>
            <a:gdLst>
              <a:gd name="connsiteX0" fmla="*/ 2275840 w 4551680"/>
              <a:gd name="connsiteY0" fmla="*/ 0 h 4551680"/>
              <a:gd name="connsiteX1" fmla="*/ 4551680 w 4551680"/>
              <a:gd name="connsiteY1" fmla="*/ 2275840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3532752" y="0"/>
                  <a:pt x="4551680" y="1018928"/>
                  <a:pt x="4551680" y="2275840"/>
                </a:cubicBezTo>
                <a:lnTo>
                  <a:pt x="2275840" y="2275840"/>
                </a:lnTo>
                <a:lnTo>
                  <a:pt x="2275840" y="0"/>
                </a:lnTo>
                <a:close/>
              </a:path>
            </a:pathLst>
          </a:custGeom>
          <a:gradFill flip="none" rotWithShape="1">
            <a:gsLst>
              <a:gs pos="0">
                <a:schemeClr val="accent2"/>
              </a:gs>
              <a:gs pos="100000">
                <a:schemeClr val="accent1"/>
              </a:gs>
            </a:gsLst>
            <a:path path="circle">
              <a:fillToRect t="100000" r="100000"/>
            </a:path>
            <a:tileRect l="-100000" b="-10000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9" name="任意多边形: 形状 18"/>
          <p:cNvSpPr/>
          <p:nvPr/>
        </p:nvSpPr>
        <p:spPr>
          <a:xfrm>
            <a:off x="4549256" y="2553244"/>
            <a:ext cx="3204755" cy="3204755"/>
          </a:xfrm>
          <a:custGeom>
            <a:avLst/>
            <a:gdLst>
              <a:gd name="connsiteX0" fmla="*/ 4551680 w 4551680"/>
              <a:gd name="connsiteY0" fmla="*/ 2275840 h 4551680"/>
              <a:gd name="connsiteX1" fmla="*/ 2275840 w 4551680"/>
              <a:gd name="connsiteY1" fmla="*/ 4551680 h 4551680"/>
              <a:gd name="connsiteX2" fmla="*/ 2275840 w 4551680"/>
              <a:gd name="connsiteY2" fmla="*/ 2275840 h 4551680"/>
              <a:gd name="connsiteX3" fmla="*/ 4551680 w 4551680"/>
              <a:gd name="connsiteY3" fmla="*/ 227584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551680" y="2275840"/>
                </a:moveTo>
                <a:cubicBezTo>
                  <a:pt x="4551680" y="3532752"/>
                  <a:pt x="3532752" y="4551680"/>
                  <a:pt x="2275840" y="4551680"/>
                </a:cubicBezTo>
                <a:lnTo>
                  <a:pt x="2275840" y="2275840"/>
                </a:lnTo>
                <a:lnTo>
                  <a:pt x="4551680" y="2275840"/>
                </a:lnTo>
                <a:close/>
              </a:path>
            </a:pathLst>
          </a:custGeom>
          <a:gradFill flip="none" rotWithShape="1">
            <a:gsLst>
              <a:gs pos="0">
                <a:schemeClr val="accent2"/>
              </a:gs>
              <a:gs pos="100000">
                <a:schemeClr val="accent1"/>
              </a:gs>
            </a:gsLst>
            <a:path path="circle">
              <a:fillToRect r="100000" b="100000"/>
            </a:path>
            <a:tileRect l="-100000" t="-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任意多边形: 形状 19"/>
          <p:cNvSpPr/>
          <p:nvPr/>
        </p:nvSpPr>
        <p:spPr>
          <a:xfrm>
            <a:off x="4441667" y="2553244"/>
            <a:ext cx="3204755" cy="3204755"/>
          </a:xfrm>
          <a:custGeom>
            <a:avLst/>
            <a:gdLst>
              <a:gd name="connsiteX0" fmla="*/ 2275840 w 4551680"/>
              <a:gd name="connsiteY0" fmla="*/ 4551680 h 4551680"/>
              <a:gd name="connsiteX1" fmla="*/ 0 w 4551680"/>
              <a:gd name="connsiteY1" fmla="*/ 2275840 h 4551680"/>
              <a:gd name="connsiteX2" fmla="*/ 2275840 w 4551680"/>
              <a:gd name="connsiteY2" fmla="*/ 2275840 h 4551680"/>
              <a:gd name="connsiteX3" fmla="*/ 2275840 w 4551680"/>
              <a:gd name="connsiteY3" fmla="*/ 455168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4551680"/>
                </a:moveTo>
                <a:cubicBezTo>
                  <a:pt x="1018928" y="4551680"/>
                  <a:pt x="0" y="3532752"/>
                  <a:pt x="0" y="2275840"/>
                </a:cubicBezTo>
                <a:lnTo>
                  <a:pt x="2275840" y="2275840"/>
                </a:lnTo>
                <a:lnTo>
                  <a:pt x="2275840" y="4551680"/>
                </a:lnTo>
                <a:close/>
              </a:path>
            </a:pathLst>
          </a:custGeom>
          <a:gradFill flip="none" rotWithShape="1">
            <a:gsLst>
              <a:gs pos="0">
                <a:schemeClr val="accent2"/>
              </a:gs>
              <a:gs pos="100000">
                <a:schemeClr val="accent1"/>
              </a:gs>
            </a:gsLst>
            <a:path path="circle">
              <a:fillToRect l="100000" b="100000"/>
            </a:path>
            <a:tileRect t="-100000" r="-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任意多边形: 形状 20"/>
          <p:cNvSpPr/>
          <p:nvPr/>
        </p:nvSpPr>
        <p:spPr>
          <a:xfrm>
            <a:off x="4441667" y="2445656"/>
            <a:ext cx="3204755" cy="3204755"/>
          </a:xfrm>
          <a:custGeom>
            <a:avLst/>
            <a:gdLst>
              <a:gd name="connsiteX0" fmla="*/ 0 w 4551680"/>
              <a:gd name="connsiteY0" fmla="*/ 2275840 h 4551680"/>
              <a:gd name="connsiteX1" fmla="*/ 2275840 w 4551680"/>
              <a:gd name="connsiteY1" fmla="*/ 0 h 4551680"/>
              <a:gd name="connsiteX2" fmla="*/ 2275840 w 4551680"/>
              <a:gd name="connsiteY2" fmla="*/ 2275840 h 4551680"/>
              <a:gd name="connsiteX3" fmla="*/ 0 w 4551680"/>
              <a:gd name="connsiteY3" fmla="*/ 227584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0" y="2275840"/>
                </a:moveTo>
                <a:cubicBezTo>
                  <a:pt x="0" y="1018928"/>
                  <a:pt x="1018928" y="0"/>
                  <a:pt x="2275840" y="0"/>
                </a:cubicBezTo>
                <a:lnTo>
                  <a:pt x="2275840" y="2275840"/>
                </a:lnTo>
                <a:lnTo>
                  <a:pt x="0" y="2275840"/>
                </a:lnTo>
                <a:close/>
              </a:path>
            </a:pathLst>
          </a:custGeom>
          <a:gradFill flip="none" rotWithShape="1">
            <a:gsLst>
              <a:gs pos="0">
                <a:schemeClr val="accent2"/>
              </a:gs>
              <a:gs pos="100000">
                <a:schemeClr val="accent1"/>
              </a:gs>
            </a:gsLst>
            <a:path path="circle">
              <a:fillToRect l="100000" t="100000"/>
            </a:path>
            <a:tileRect r="-100000" b="-10000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10" name="组合 9"/>
          <p:cNvGrpSpPr/>
          <p:nvPr/>
        </p:nvGrpSpPr>
        <p:grpSpPr>
          <a:xfrm>
            <a:off x="3924466" y="2011938"/>
            <a:ext cx="4343069" cy="4187348"/>
            <a:chOff x="3924466" y="2011938"/>
            <a:chExt cx="4343069" cy="4187348"/>
          </a:xfrm>
        </p:grpSpPr>
        <p:sp>
          <p:nvSpPr>
            <p:cNvPr id="23" name="箭头: 环形 22"/>
            <p:cNvSpPr/>
            <p:nvPr/>
          </p:nvSpPr>
          <p:spPr>
            <a:xfrm>
              <a:off x="4597660" y="2580188"/>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8" name="箭头: 环形 27"/>
            <p:cNvSpPr/>
            <p:nvPr/>
          </p:nvSpPr>
          <p:spPr>
            <a:xfrm rot="5400000">
              <a:off x="3924466" y="2597752"/>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9" name="箭头: 环形 28"/>
            <p:cNvSpPr/>
            <p:nvPr/>
          </p:nvSpPr>
          <p:spPr>
            <a:xfrm rot="10105992">
              <a:off x="3941712" y="2046551"/>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箭头: 环形 29"/>
            <p:cNvSpPr/>
            <p:nvPr/>
          </p:nvSpPr>
          <p:spPr>
            <a:xfrm rot="16727395">
              <a:off x="4666001" y="2011938"/>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2" name="组合 1"/>
          <p:cNvGrpSpPr/>
          <p:nvPr/>
        </p:nvGrpSpPr>
        <p:grpSpPr>
          <a:xfrm>
            <a:off x="4806542" y="2897415"/>
            <a:ext cx="794499" cy="1107996"/>
            <a:chOff x="4806542" y="2897415"/>
            <a:chExt cx="794499" cy="1107996"/>
          </a:xfrm>
        </p:grpSpPr>
        <p:sp>
          <p:nvSpPr>
            <p:cNvPr id="31" name="文本框 30"/>
            <p:cNvSpPr txBox="1"/>
            <p:nvPr/>
          </p:nvSpPr>
          <p:spPr>
            <a:xfrm>
              <a:off x="4806542" y="2897415"/>
              <a:ext cx="747320" cy="1107996"/>
            </a:xfrm>
            <a:prstGeom prst="rect">
              <a:avLst/>
            </a:prstGeom>
            <a:noFill/>
          </p:spPr>
          <p:txBody>
            <a:bodyPr wrap="none" rtlCol="0">
              <a:spAutoFit/>
            </a:bodyPr>
            <a:lstStyle/>
            <a:p>
              <a:r>
                <a:rPr lang="en-US" altLang="zh-CN" sz="6600" dirty="0">
                  <a:solidFill>
                    <a:schemeClr val="bg1"/>
                  </a:solidFill>
                  <a:latin typeface="+mj-ea"/>
                  <a:ea typeface="+mj-ea"/>
                </a:rPr>
                <a:t>P</a:t>
              </a:r>
              <a:endParaRPr lang="zh-CN" altLang="en-US" sz="6600" dirty="0">
                <a:solidFill>
                  <a:schemeClr val="bg1"/>
                </a:solidFill>
                <a:latin typeface="+mj-ea"/>
                <a:ea typeface="+mj-ea"/>
              </a:endParaRPr>
            </a:p>
          </p:txBody>
        </p:sp>
        <p:sp>
          <p:nvSpPr>
            <p:cNvPr id="1024" name="文本框 1023"/>
            <p:cNvSpPr txBox="1"/>
            <p:nvPr/>
          </p:nvSpPr>
          <p:spPr>
            <a:xfrm>
              <a:off x="5139055" y="3559175"/>
              <a:ext cx="461986" cy="307777"/>
            </a:xfrm>
            <a:prstGeom prst="rect">
              <a:avLst/>
            </a:prstGeom>
            <a:noFill/>
          </p:spPr>
          <p:txBody>
            <a:bodyPr wrap="none" rtlCol="0">
              <a:spAutoFit/>
            </a:bodyPr>
            <a:lstStyle/>
            <a:p>
              <a:r>
                <a:rPr lang="en-US" altLang="zh-CN" sz="1400" dirty="0">
                  <a:solidFill>
                    <a:schemeClr val="bg1"/>
                  </a:solidFill>
                </a:rPr>
                <a:t>lan</a:t>
              </a:r>
              <a:endParaRPr lang="zh-CN" altLang="en-US" sz="1400" dirty="0">
                <a:solidFill>
                  <a:schemeClr val="bg1"/>
                </a:solidFill>
              </a:endParaRPr>
            </a:p>
          </p:txBody>
        </p:sp>
      </p:grpSp>
      <p:sp>
        <p:nvSpPr>
          <p:cNvPr id="1025" name="文本框 1024"/>
          <p:cNvSpPr txBox="1"/>
          <p:nvPr/>
        </p:nvSpPr>
        <p:spPr>
          <a:xfrm>
            <a:off x="5456664" y="2657475"/>
            <a:ext cx="492443" cy="276999"/>
          </a:xfrm>
          <a:prstGeom prst="rect">
            <a:avLst/>
          </a:prstGeom>
          <a:noFill/>
        </p:spPr>
        <p:txBody>
          <a:bodyPr wrap="none" rtlCol="0">
            <a:spAutoFit/>
          </a:bodyPr>
          <a:lstStyle/>
          <a:p>
            <a:pPr algn="r"/>
            <a:r>
              <a:rPr lang="zh-CN" altLang="en-US" sz="1200" dirty="0">
                <a:solidFill>
                  <a:schemeClr val="bg1"/>
                </a:solidFill>
              </a:rPr>
              <a:t>计划</a:t>
            </a:r>
            <a:endParaRPr lang="zh-CN" altLang="en-US" sz="1200" dirty="0">
              <a:solidFill>
                <a:schemeClr val="bg1"/>
              </a:solidFill>
            </a:endParaRPr>
          </a:p>
        </p:txBody>
      </p:sp>
      <p:sp>
        <p:nvSpPr>
          <p:cNvPr id="35" name="文本框 34"/>
          <p:cNvSpPr txBox="1"/>
          <p:nvPr/>
        </p:nvSpPr>
        <p:spPr>
          <a:xfrm>
            <a:off x="6241524" y="2657475"/>
            <a:ext cx="492443" cy="276999"/>
          </a:xfrm>
          <a:prstGeom prst="rect">
            <a:avLst/>
          </a:prstGeom>
          <a:noFill/>
        </p:spPr>
        <p:txBody>
          <a:bodyPr wrap="none" rtlCol="0">
            <a:spAutoFit/>
          </a:bodyPr>
          <a:lstStyle/>
          <a:p>
            <a:r>
              <a:rPr lang="zh-CN" altLang="en-US" sz="1200" dirty="0">
                <a:solidFill>
                  <a:schemeClr val="bg1"/>
                </a:solidFill>
              </a:rPr>
              <a:t>实施</a:t>
            </a:r>
            <a:endParaRPr lang="zh-CN" altLang="en-US" sz="1200" dirty="0">
              <a:solidFill>
                <a:schemeClr val="bg1"/>
              </a:solidFill>
            </a:endParaRPr>
          </a:p>
        </p:txBody>
      </p:sp>
      <p:grpSp>
        <p:nvGrpSpPr>
          <p:cNvPr id="3" name="组合 2"/>
          <p:cNvGrpSpPr/>
          <p:nvPr/>
        </p:nvGrpSpPr>
        <p:grpSpPr>
          <a:xfrm>
            <a:off x="6141947" y="2897415"/>
            <a:ext cx="959109" cy="1107996"/>
            <a:chOff x="6141947" y="2897415"/>
            <a:chExt cx="959109" cy="1107996"/>
          </a:xfrm>
        </p:grpSpPr>
        <p:sp>
          <p:nvSpPr>
            <p:cNvPr id="38" name="文本框 37"/>
            <p:cNvSpPr txBox="1"/>
            <p:nvPr/>
          </p:nvSpPr>
          <p:spPr>
            <a:xfrm>
              <a:off x="6141947" y="2897415"/>
              <a:ext cx="854721" cy="1107996"/>
            </a:xfrm>
            <a:prstGeom prst="rect">
              <a:avLst/>
            </a:prstGeom>
            <a:noFill/>
          </p:spPr>
          <p:txBody>
            <a:bodyPr wrap="none" rtlCol="0">
              <a:spAutoFit/>
            </a:bodyPr>
            <a:lstStyle/>
            <a:p>
              <a:r>
                <a:rPr lang="en-US" altLang="zh-CN" sz="6600" dirty="0">
                  <a:solidFill>
                    <a:schemeClr val="bg1"/>
                  </a:solidFill>
                  <a:latin typeface="+mj-ea"/>
                  <a:ea typeface="+mj-ea"/>
                </a:rPr>
                <a:t>D</a:t>
              </a:r>
              <a:endParaRPr lang="zh-CN" altLang="en-US" sz="6600" dirty="0">
                <a:solidFill>
                  <a:schemeClr val="bg1"/>
                </a:solidFill>
                <a:latin typeface="+mj-ea"/>
                <a:ea typeface="+mj-ea"/>
              </a:endParaRPr>
            </a:p>
          </p:txBody>
        </p:sp>
        <p:sp>
          <p:nvSpPr>
            <p:cNvPr id="39" name="文本框 38"/>
            <p:cNvSpPr txBox="1"/>
            <p:nvPr/>
          </p:nvSpPr>
          <p:spPr>
            <a:xfrm>
              <a:off x="6788150" y="3527425"/>
              <a:ext cx="312906" cy="338554"/>
            </a:xfrm>
            <a:prstGeom prst="rect">
              <a:avLst/>
            </a:prstGeom>
            <a:noFill/>
          </p:spPr>
          <p:txBody>
            <a:bodyPr wrap="none" rtlCol="0">
              <a:spAutoFit/>
            </a:bodyPr>
            <a:lstStyle/>
            <a:p>
              <a:r>
                <a:rPr lang="en-US" altLang="zh-CN" sz="1600" dirty="0">
                  <a:solidFill>
                    <a:schemeClr val="bg1"/>
                  </a:solidFill>
                </a:rPr>
                <a:t>o</a:t>
              </a:r>
              <a:endParaRPr lang="zh-CN" altLang="en-US" sz="1600" dirty="0">
                <a:solidFill>
                  <a:schemeClr val="bg1"/>
                </a:solidFill>
              </a:endParaRPr>
            </a:p>
          </p:txBody>
        </p:sp>
      </p:grpSp>
      <p:grpSp>
        <p:nvGrpSpPr>
          <p:cNvPr id="8" name="组合 7"/>
          <p:cNvGrpSpPr/>
          <p:nvPr/>
        </p:nvGrpSpPr>
        <p:grpSpPr>
          <a:xfrm>
            <a:off x="4806542" y="4397602"/>
            <a:ext cx="1276806" cy="1107996"/>
            <a:chOff x="4806542" y="4397602"/>
            <a:chExt cx="1276806" cy="1107996"/>
          </a:xfrm>
        </p:grpSpPr>
        <p:sp>
          <p:nvSpPr>
            <p:cNvPr id="41" name="文本框 40"/>
            <p:cNvSpPr txBox="1"/>
            <p:nvPr/>
          </p:nvSpPr>
          <p:spPr>
            <a:xfrm>
              <a:off x="4806542" y="4397602"/>
              <a:ext cx="827471" cy="1107996"/>
            </a:xfrm>
            <a:prstGeom prst="rect">
              <a:avLst/>
            </a:prstGeom>
            <a:noFill/>
          </p:spPr>
          <p:txBody>
            <a:bodyPr wrap="none" rtlCol="0">
              <a:spAutoFit/>
            </a:bodyPr>
            <a:lstStyle/>
            <a:p>
              <a:r>
                <a:rPr lang="en-US" altLang="zh-CN" sz="6600" dirty="0">
                  <a:solidFill>
                    <a:schemeClr val="bg1"/>
                  </a:solidFill>
                  <a:latin typeface="+mj-ea"/>
                  <a:ea typeface="+mj-ea"/>
                </a:rPr>
                <a:t>A</a:t>
              </a:r>
              <a:endParaRPr lang="zh-CN" altLang="en-US" sz="6600" dirty="0">
                <a:solidFill>
                  <a:schemeClr val="bg1"/>
                </a:solidFill>
                <a:latin typeface="+mj-ea"/>
                <a:ea typeface="+mj-ea"/>
              </a:endParaRPr>
            </a:p>
          </p:txBody>
        </p:sp>
        <p:sp>
          <p:nvSpPr>
            <p:cNvPr id="42" name="文本框 41"/>
            <p:cNvSpPr txBox="1"/>
            <p:nvPr/>
          </p:nvSpPr>
          <p:spPr>
            <a:xfrm>
              <a:off x="5454650" y="5040312"/>
              <a:ext cx="628698" cy="307777"/>
            </a:xfrm>
            <a:prstGeom prst="rect">
              <a:avLst/>
            </a:prstGeom>
            <a:noFill/>
          </p:spPr>
          <p:txBody>
            <a:bodyPr wrap="none" rtlCol="0">
              <a:spAutoFit/>
            </a:bodyPr>
            <a:lstStyle/>
            <a:p>
              <a:r>
                <a:rPr lang="en-US" altLang="zh-CN" sz="1400" dirty="0">
                  <a:solidFill>
                    <a:schemeClr val="bg1"/>
                  </a:solidFill>
                </a:rPr>
                <a:t>djust</a:t>
              </a:r>
              <a:endParaRPr lang="zh-CN" altLang="en-US" sz="1400" dirty="0">
                <a:solidFill>
                  <a:schemeClr val="bg1"/>
                </a:solidFill>
              </a:endParaRPr>
            </a:p>
          </p:txBody>
        </p:sp>
      </p:grpSp>
      <p:grpSp>
        <p:nvGrpSpPr>
          <p:cNvPr id="9" name="组合 8"/>
          <p:cNvGrpSpPr/>
          <p:nvPr/>
        </p:nvGrpSpPr>
        <p:grpSpPr>
          <a:xfrm>
            <a:off x="6141947" y="4397602"/>
            <a:ext cx="1254062" cy="1107996"/>
            <a:chOff x="6141947" y="4397602"/>
            <a:chExt cx="1254062" cy="1107996"/>
          </a:xfrm>
        </p:grpSpPr>
        <p:sp>
          <p:nvSpPr>
            <p:cNvPr id="44" name="文本框 43"/>
            <p:cNvSpPr txBox="1"/>
            <p:nvPr/>
          </p:nvSpPr>
          <p:spPr>
            <a:xfrm>
              <a:off x="6141947" y="4397602"/>
              <a:ext cx="813043" cy="1107996"/>
            </a:xfrm>
            <a:prstGeom prst="rect">
              <a:avLst/>
            </a:prstGeom>
            <a:noFill/>
          </p:spPr>
          <p:txBody>
            <a:bodyPr wrap="none" rtlCol="0">
              <a:spAutoFit/>
            </a:bodyPr>
            <a:lstStyle/>
            <a:p>
              <a:r>
                <a:rPr lang="en-US" altLang="zh-CN" sz="6600" dirty="0">
                  <a:solidFill>
                    <a:schemeClr val="bg1"/>
                  </a:solidFill>
                  <a:latin typeface="+mj-ea"/>
                  <a:ea typeface="+mj-ea"/>
                </a:rPr>
                <a:t>C</a:t>
              </a:r>
              <a:endParaRPr lang="zh-CN" altLang="en-US" sz="6600" dirty="0">
                <a:solidFill>
                  <a:schemeClr val="bg1"/>
                </a:solidFill>
                <a:latin typeface="+mj-ea"/>
                <a:ea typeface="+mj-ea"/>
              </a:endParaRPr>
            </a:p>
          </p:txBody>
        </p:sp>
        <p:sp>
          <p:nvSpPr>
            <p:cNvPr id="45" name="文本框 44"/>
            <p:cNvSpPr txBox="1"/>
            <p:nvPr/>
          </p:nvSpPr>
          <p:spPr>
            <a:xfrm>
              <a:off x="6788150" y="5040312"/>
              <a:ext cx="607859" cy="307777"/>
            </a:xfrm>
            <a:prstGeom prst="rect">
              <a:avLst/>
            </a:prstGeom>
            <a:noFill/>
          </p:spPr>
          <p:txBody>
            <a:bodyPr wrap="none" rtlCol="0">
              <a:spAutoFit/>
            </a:bodyPr>
            <a:lstStyle/>
            <a:p>
              <a:r>
                <a:rPr lang="en-US" altLang="zh-CN" sz="1400" dirty="0">
                  <a:solidFill>
                    <a:schemeClr val="bg1"/>
                  </a:solidFill>
                </a:rPr>
                <a:t>heck</a:t>
              </a:r>
              <a:endParaRPr lang="zh-CN" altLang="en-US" sz="1400" dirty="0">
                <a:solidFill>
                  <a:schemeClr val="bg1"/>
                </a:solidFill>
              </a:endParaRPr>
            </a:p>
          </p:txBody>
        </p:sp>
      </p:grpSp>
      <p:sp>
        <p:nvSpPr>
          <p:cNvPr id="46" name="文本框 45"/>
          <p:cNvSpPr txBox="1"/>
          <p:nvPr/>
        </p:nvSpPr>
        <p:spPr>
          <a:xfrm>
            <a:off x="5418565" y="4238625"/>
            <a:ext cx="492443" cy="276999"/>
          </a:xfrm>
          <a:prstGeom prst="rect">
            <a:avLst/>
          </a:prstGeom>
          <a:noFill/>
        </p:spPr>
        <p:txBody>
          <a:bodyPr wrap="none" rtlCol="0">
            <a:spAutoFit/>
          </a:bodyPr>
          <a:lstStyle/>
          <a:p>
            <a:pPr algn="r"/>
            <a:r>
              <a:rPr lang="zh-CN" altLang="en-US" sz="1200" dirty="0">
                <a:solidFill>
                  <a:schemeClr val="bg1"/>
                </a:solidFill>
              </a:rPr>
              <a:t>调整</a:t>
            </a:r>
            <a:endParaRPr lang="zh-CN" altLang="en-US" sz="1200" dirty="0">
              <a:solidFill>
                <a:schemeClr val="bg1"/>
              </a:solidFill>
            </a:endParaRPr>
          </a:p>
        </p:txBody>
      </p:sp>
      <p:sp>
        <p:nvSpPr>
          <p:cNvPr id="47" name="文本框 46"/>
          <p:cNvSpPr txBox="1"/>
          <p:nvPr/>
        </p:nvSpPr>
        <p:spPr>
          <a:xfrm>
            <a:off x="6203424" y="4238625"/>
            <a:ext cx="492443" cy="276999"/>
          </a:xfrm>
          <a:prstGeom prst="rect">
            <a:avLst/>
          </a:prstGeom>
          <a:noFill/>
        </p:spPr>
        <p:txBody>
          <a:bodyPr wrap="none" rtlCol="0">
            <a:spAutoFit/>
          </a:bodyPr>
          <a:lstStyle/>
          <a:p>
            <a:r>
              <a:rPr lang="zh-CN" altLang="en-US" sz="1200" dirty="0">
                <a:solidFill>
                  <a:schemeClr val="bg1"/>
                </a:solidFill>
              </a:rPr>
              <a:t>验证</a:t>
            </a:r>
            <a:endParaRPr lang="zh-CN" altLang="en-US" sz="1200" dirty="0">
              <a:solidFill>
                <a:schemeClr val="bg1"/>
              </a:solidFill>
            </a:endParaRPr>
          </a:p>
        </p:txBody>
      </p:sp>
      <p:sp>
        <p:nvSpPr>
          <p:cNvPr id="49" name="文本框 48"/>
          <p:cNvSpPr txBox="1"/>
          <p:nvPr/>
        </p:nvSpPr>
        <p:spPr>
          <a:xfrm>
            <a:off x="2055495" y="2421374"/>
            <a:ext cx="1685925" cy="461665"/>
          </a:xfrm>
          <a:prstGeom prst="rect">
            <a:avLst/>
          </a:prstGeom>
          <a:noFill/>
        </p:spPr>
        <p:txBody>
          <a:bodyPr wrap="square">
            <a:spAutoFit/>
          </a:bodyPr>
          <a:lstStyle/>
          <a:p>
            <a:pPr algn="r"/>
            <a:r>
              <a:rPr lang="zh-CN" altLang="en-US" sz="2400" dirty="0">
                <a:gradFill flip="none" rotWithShape="1">
                  <a:gsLst>
                    <a:gs pos="6000">
                      <a:schemeClr val="accent2"/>
                    </a:gs>
                    <a:gs pos="100000">
                      <a:schemeClr val="accent1"/>
                    </a:gs>
                  </a:gsLst>
                  <a:lin ang="2700000" scaled="1"/>
                  <a:tileRect/>
                </a:gradFill>
                <a:latin typeface="+mj-ea"/>
                <a:ea typeface="+mj-ea"/>
              </a:rPr>
              <a:t>计划阶段</a:t>
            </a:r>
            <a:endParaRPr lang="zh-CN" altLang="en-US" sz="2400" dirty="0">
              <a:gradFill flip="none" rotWithShape="1">
                <a:gsLst>
                  <a:gs pos="6000">
                    <a:schemeClr val="accent2"/>
                  </a:gs>
                  <a:gs pos="100000">
                    <a:schemeClr val="accent1"/>
                  </a:gs>
                </a:gsLst>
                <a:lin ang="2700000" scaled="1"/>
                <a:tileRect/>
              </a:gradFill>
              <a:latin typeface="+mj-ea"/>
              <a:ea typeface="+mj-ea"/>
            </a:endParaRPr>
          </a:p>
        </p:txBody>
      </p:sp>
      <p:sp>
        <p:nvSpPr>
          <p:cNvPr id="51" name="文本框 50"/>
          <p:cNvSpPr txBox="1"/>
          <p:nvPr/>
        </p:nvSpPr>
        <p:spPr>
          <a:xfrm>
            <a:off x="647700" y="2860655"/>
            <a:ext cx="3093720" cy="1113895"/>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要通过市场调查、用户访问等，摸清用户对产品质量的要求，确定质量政策、质量目标和质量计划等。包括现状调查、分析、确定要因、制定计划。</a:t>
            </a:r>
            <a:endParaRPr lang="zh-CN" altLang="en-US" sz="1400" dirty="0">
              <a:solidFill>
                <a:schemeClr val="tx2">
                  <a:lumMod val="60000"/>
                  <a:lumOff val="40000"/>
                </a:schemeClr>
              </a:solidFill>
            </a:endParaRPr>
          </a:p>
        </p:txBody>
      </p:sp>
      <p:sp>
        <p:nvSpPr>
          <p:cNvPr id="52" name="文本框 51"/>
          <p:cNvSpPr txBox="1"/>
          <p:nvPr/>
        </p:nvSpPr>
        <p:spPr>
          <a:xfrm>
            <a:off x="2065020" y="4526399"/>
            <a:ext cx="1685925" cy="461665"/>
          </a:xfrm>
          <a:prstGeom prst="rect">
            <a:avLst/>
          </a:prstGeom>
          <a:noFill/>
        </p:spPr>
        <p:txBody>
          <a:bodyPr wrap="square">
            <a:spAutoFit/>
          </a:bodyPr>
          <a:lstStyle/>
          <a:p>
            <a:pPr algn="r"/>
            <a:r>
              <a:rPr lang="zh-CN" altLang="en-US" sz="2400" dirty="0">
                <a:gradFill flip="none" rotWithShape="1">
                  <a:gsLst>
                    <a:gs pos="6000">
                      <a:schemeClr val="accent2"/>
                    </a:gs>
                    <a:gs pos="100000">
                      <a:schemeClr val="accent1"/>
                    </a:gs>
                  </a:gsLst>
                  <a:lin ang="2700000" scaled="1"/>
                  <a:tileRect/>
                </a:gradFill>
                <a:latin typeface="+mj-ea"/>
                <a:ea typeface="+mj-ea"/>
              </a:rPr>
              <a:t>处理阶段</a:t>
            </a:r>
            <a:endParaRPr lang="zh-CN" altLang="en-US" sz="2400" dirty="0">
              <a:gradFill flip="none" rotWithShape="1">
                <a:gsLst>
                  <a:gs pos="6000">
                    <a:schemeClr val="accent2"/>
                  </a:gs>
                  <a:gs pos="100000">
                    <a:schemeClr val="accent1"/>
                  </a:gs>
                </a:gsLst>
                <a:lin ang="2700000" scaled="1"/>
                <a:tileRect/>
              </a:gradFill>
              <a:latin typeface="+mj-ea"/>
              <a:ea typeface="+mj-ea"/>
            </a:endParaRPr>
          </a:p>
        </p:txBody>
      </p:sp>
      <p:sp>
        <p:nvSpPr>
          <p:cNvPr id="53" name="文本框 52"/>
          <p:cNvSpPr txBox="1"/>
          <p:nvPr/>
        </p:nvSpPr>
        <p:spPr>
          <a:xfrm>
            <a:off x="657225" y="4965680"/>
            <a:ext cx="3093720" cy="1113895"/>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主要是根据检查结果，采取相应的措施。巩固成绩，把成功的经验尽可能纳入标准，进行标准化，遗留问题则转入下一个</a:t>
            </a:r>
            <a:r>
              <a:rPr lang="en-US" altLang="zh-CN" sz="1400" dirty="0">
                <a:solidFill>
                  <a:schemeClr val="tx2">
                    <a:lumMod val="60000"/>
                    <a:lumOff val="40000"/>
                  </a:schemeClr>
                </a:solidFill>
              </a:rPr>
              <a:t>PDCA</a:t>
            </a:r>
            <a:r>
              <a:rPr lang="zh-CN" altLang="en-US" sz="1400" dirty="0">
                <a:solidFill>
                  <a:schemeClr val="tx2">
                    <a:lumMod val="60000"/>
                    <a:lumOff val="40000"/>
                  </a:schemeClr>
                </a:solidFill>
              </a:rPr>
              <a:t>循环去解决。</a:t>
            </a:r>
            <a:endParaRPr lang="zh-CN" altLang="en-US" sz="1400" dirty="0">
              <a:solidFill>
                <a:schemeClr val="tx2">
                  <a:lumMod val="60000"/>
                  <a:lumOff val="40000"/>
                </a:schemeClr>
              </a:solidFill>
            </a:endParaRPr>
          </a:p>
        </p:txBody>
      </p:sp>
      <p:sp>
        <p:nvSpPr>
          <p:cNvPr id="54" name="文本框 53"/>
          <p:cNvSpPr txBox="1"/>
          <p:nvPr/>
        </p:nvSpPr>
        <p:spPr>
          <a:xfrm>
            <a:off x="8420100" y="2402324"/>
            <a:ext cx="2407557" cy="461665"/>
          </a:xfrm>
          <a:prstGeom prst="rect">
            <a:avLst/>
          </a:prstGeom>
          <a:noFill/>
        </p:spPr>
        <p:txBody>
          <a:bodyPr wrap="square">
            <a:spAutoFit/>
          </a:bodyPr>
          <a:lstStyle/>
          <a:p>
            <a:r>
              <a:rPr lang="zh-CN" altLang="en-US" sz="2400" dirty="0">
                <a:gradFill flip="none" rotWithShape="1">
                  <a:gsLst>
                    <a:gs pos="6000">
                      <a:schemeClr val="accent2"/>
                    </a:gs>
                    <a:gs pos="100000">
                      <a:schemeClr val="accent1"/>
                    </a:gs>
                  </a:gsLst>
                  <a:lin ang="2700000" scaled="1"/>
                  <a:tileRect/>
                </a:gradFill>
                <a:latin typeface="+mj-ea"/>
                <a:ea typeface="+mj-ea"/>
              </a:rPr>
              <a:t>设计和执行阶段</a:t>
            </a:r>
            <a:endParaRPr lang="zh-CN" altLang="en-US" sz="2400" dirty="0">
              <a:gradFill flip="none" rotWithShape="1">
                <a:gsLst>
                  <a:gs pos="6000">
                    <a:schemeClr val="accent2"/>
                  </a:gs>
                  <a:gs pos="100000">
                    <a:schemeClr val="accent1"/>
                  </a:gs>
                </a:gsLst>
                <a:lin ang="2700000" scaled="1"/>
                <a:tileRect/>
              </a:gradFill>
              <a:latin typeface="+mj-ea"/>
              <a:ea typeface="+mj-ea"/>
            </a:endParaRPr>
          </a:p>
        </p:txBody>
      </p:sp>
      <p:sp>
        <p:nvSpPr>
          <p:cNvPr id="55" name="文本框 54"/>
          <p:cNvSpPr txBox="1"/>
          <p:nvPr/>
        </p:nvSpPr>
        <p:spPr>
          <a:xfrm>
            <a:off x="8420100" y="2841605"/>
            <a:ext cx="3093720"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实施上一阶段所规定的内容。根据质量标准进行产品设计、试制、试验及计划执行前的人员培训。</a:t>
            </a:r>
            <a:endParaRPr lang="zh-CN" altLang="en-US" sz="1400" dirty="0">
              <a:solidFill>
                <a:schemeClr val="tx2">
                  <a:lumMod val="60000"/>
                  <a:lumOff val="40000"/>
                </a:schemeClr>
              </a:solidFill>
            </a:endParaRPr>
          </a:p>
        </p:txBody>
      </p:sp>
      <p:sp>
        <p:nvSpPr>
          <p:cNvPr id="56" name="文本框 55"/>
          <p:cNvSpPr txBox="1"/>
          <p:nvPr/>
        </p:nvSpPr>
        <p:spPr>
          <a:xfrm>
            <a:off x="8420100" y="4507349"/>
            <a:ext cx="1685925" cy="461665"/>
          </a:xfrm>
          <a:prstGeom prst="rect">
            <a:avLst/>
          </a:prstGeom>
          <a:noFill/>
        </p:spPr>
        <p:txBody>
          <a:bodyPr wrap="square">
            <a:spAutoFit/>
          </a:bodyPr>
          <a:lstStyle/>
          <a:p>
            <a:r>
              <a:rPr lang="zh-CN" altLang="en-US" sz="2400" dirty="0">
                <a:gradFill flip="none" rotWithShape="1">
                  <a:gsLst>
                    <a:gs pos="6000">
                      <a:schemeClr val="accent2"/>
                    </a:gs>
                    <a:gs pos="100000">
                      <a:schemeClr val="accent1"/>
                    </a:gs>
                  </a:gsLst>
                  <a:lin ang="2700000" scaled="1"/>
                  <a:tileRect/>
                </a:gradFill>
                <a:latin typeface="+mj-ea"/>
                <a:ea typeface="+mj-ea"/>
              </a:rPr>
              <a:t>检查阶段</a:t>
            </a:r>
            <a:endParaRPr lang="zh-CN" altLang="en-US" sz="2400" dirty="0">
              <a:gradFill flip="none" rotWithShape="1">
                <a:gsLst>
                  <a:gs pos="6000">
                    <a:schemeClr val="accent2"/>
                  </a:gs>
                  <a:gs pos="100000">
                    <a:schemeClr val="accent1"/>
                  </a:gs>
                </a:gsLst>
                <a:lin ang="2700000" scaled="1"/>
                <a:tileRect/>
              </a:gradFill>
              <a:latin typeface="+mj-ea"/>
              <a:ea typeface="+mj-ea"/>
            </a:endParaRPr>
          </a:p>
        </p:txBody>
      </p:sp>
      <p:sp>
        <p:nvSpPr>
          <p:cNvPr id="57" name="文本框 56"/>
          <p:cNvSpPr txBox="1"/>
          <p:nvPr/>
        </p:nvSpPr>
        <p:spPr>
          <a:xfrm>
            <a:off x="8420100" y="4946630"/>
            <a:ext cx="3093720" cy="1113895"/>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要通过市场调查、用户访问等，摸清用户对产品质量的要求，确定质量政策、质量目标和质量计划等。包括现状调查、分析、确定要因、制定计划。</a:t>
            </a:r>
            <a:endParaRPr lang="zh-CN" altLang="en-US" sz="1400" dirty="0">
              <a:solidFill>
                <a:schemeClr val="tx2">
                  <a:lumMod val="60000"/>
                  <a:lumOff val="40000"/>
                </a:schemeClr>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trips(upLeft)">
                                      <p:cBhvr>
                                        <p:cTn id="7" dur="750"/>
                                        <p:tgtEl>
                                          <p:spTgt spid="21"/>
                                        </p:tgtEl>
                                      </p:cBhvr>
                                    </p:animEffect>
                                  </p:childTnLst>
                                </p:cTn>
                              </p:par>
                              <p:par>
                                <p:cTn id="8" presetID="27" presetClass="emph" presetSubtype="0" fill="remove" grpId="1" nodeType="withEffect">
                                  <p:stCondLst>
                                    <p:cond delay="0"/>
                                  </p:stCondLst>
                                  <p:childTnLst>
                                    <p:animClr clrSpc="rgb" dir="cw">
                                      <p:cBhvr override="childStyle">
                                        <p:cTn id="9" dur="375" autoRev="1" fill="remove"/>
                                        <p:tgtEl>
                                          <p:spTgt spid="21"/>
                                        </p:tgtEl>
                                        <p:attrNameLst>
                                          <p:attrName>style.color</p:attrName>
                                        </p:attrNameLst>
                                      </p:cBhvr>
                                      <p:to>
                                        <a:schemeClr val="bg1"/>
                                      </p:to>
                                    </p:animClr>
                                    <p:animClr clrSpc="rgb" dir="cw">
                                      <p:cBhvr>
                                        <p:cTn id="10" dur="375" autoRev="1" fill="remove"/>
                                        <p:tgtEl>
                                          <p:spTgt spid="21"/>
                                        </p:tgtEl>
                                        <p:attrNameLst>
                                          <p:attrName>fillcolor</p:attrName>
                                        </p:attrNameLst>
                                      </p:cBhvr>
                                      <p:to>
                                        <a:schemeClr val="bg1"/>
                                      </p:to>
                                    </p:animClr>
                                    <p:set>
                                      <p:cBhvr>
                                        <p:cTn id="11" dur="375" autoRev="1" fill="remove"/>
                                        <p:tgtEl>
                                          <p:spTgt spid="21"/>
                                        </p:tgtEl>
                                        <p:attrNameLst>
                                          <p:attrName>fill.type</p:attrName>
                                        </p:attrNameLst>
                                      </p:cBhvr>
                                      <p:to>
                                        <p:strVal val="solid"/>
                                      </p:to>
                                    </p:set>
                                    <p:set>
                                      <p:cBhvr>
                                        <p:cTn id="12" dur="375" autoRev="1" fill="remove"/>
                                        <p:tgtEl>
                                          <p:spTgt spid="21"/>
                                        </p:tgtEl>
                                        <p:attrNameLst>
                                          <p:attrName>fill.on</p:attrName>
                                        </p:attrNameLst>
                                      </p:cBhvr>
                                      <p:to>
                                        <p:strVal val="true"/>
                                      </p:to>
                                    </p:set>
                                  </p:childTnLst>
                                </p:cTn>
                              </p:par>
                              <p:par>
                                <p:cTn id="13" presetID="53" presetClass="entr" presetSubtype="16" decel="50000"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 fill="hold"/>
                                        <p:tgtEl>
                                          <p:spTgt spid="2"/>
                                        </p:tgtEl>
                                        <p:attrNameLst>
                                          <p:attrName>ppt_w</p:attrName>
                                        </p:attrNameLst>
                                      </p:cBhvr>
                                      <p:tavLst>
                                        <p:tav tm="0">
                                          <p:val>
                                            <p:fltVal val="0"/>
                                          </p:val>
                                        </p:tav>
                                        <p:tav tm="100000">
                                          <p:val>
                                            <p:strVal val="#ppt_w"/>
                                          </p:val>
                                        </p:tav>
                                      </p:tavLst>
                                    </p:anim>
                                    <p:anim calcmode="lin" valueType="num">
                                      <p:cBhvr>
                                        <p:cTn id="16" dur="200" fill="hold"/>
                                        <p:tgtEl>
                                          <p:spTgt spid="2"/>
                                        </p:tgtEl>
                                        <p:attrNameLst>
                                          <p:attrName>ppt_h</p:attrName>
                                        </p:attrNameLst>
                                      </p:cBhvr>
                                      <p:tavLst>
                                        <p:tav tm="0">
                                          <p:val>
                                            <p:fltVal val="0"/>
                                          </p:val>
                                        </p:tav>
                                        <p:tav tm="100000">
                                          <p:val>
                                            <p:strVal val="#ppt_h"/>
                                          </p:val>
                                        </p:tav>
                                      </p:tavLst>
                                    </p:anim>
                                    <p:animScale>
                                      <p:cBhvr>
                                        <p:cTn id="17" dur="100" autoRev="1" fill="hold">
                                          <p:stCondLst>
                                            <p:cond delay="200"/>
                                          </p:stCondLst>
                                        </p:cTn>
                                        <p:tgtEl>
                                          <p:spTgt spid="2"/>
                                        </p:tgtEl>
                                      </p:cBhvr>
                                      <p:from x="100000" y="100000"/>
                                      <p:to x="110000" y="110000"/>
                                    </p:animScale>
                                    <p:animScale>
                                      <p:cBhvr>
                                        <p:cTn id="18" dur="100" autoRev="1" fill="hold">
                                          <p:stCondLst>
                                            <p:cond delay="400"/>
                                          </p:stCondLst>
                                        </p:cTn>
                                        <p:tgtEl>
                                          <p:spTgt spid="2"/>
                                        </p:tgtEl>
                                      </p:cBhvr>
                                      <p:from x="100000" y="100000"/>
                                      <p:to x="90000" y="90000"/>
                                    </p:animScale>
                                  </p:childTnLst>
                                </p:cTn>
                              </p:par>
                              <p:par>
                                <p:cTn id="19" presetID="53" presetClass="entr" presetSubtype="16" decel="50000" fill="hold" grpId="0" nodeType="withEffect">
                                  <p:stCondLst>
                                    <p:cond delay="250"/>
                                  </p:stCondLst>
                                  <p:childTnLst>
                                    <p:set>
                                      <p:cBhvr>
                                        <p:cTn id="20" dur="1" fill="hold">
                                          <p:stCondLst>
                                            <p:cond delay="0"/>
                                          </p:stCondLst>
                                        </p:cTn>
                                        <p:tgtEl>
                                          <p:spTgt spid="1025"/>
                                        </p:tgtEl>
                                        <p:attrNameLst>
                                          <p:attrName>style.visibility</p:attrName>
                                        </p:attrNameLst>
                                      </p:cBhvr>
                                      <p:to>
                                        <p:strVal val="visible"/>
                                      </p:to>
                                    </p:set>
                                    <p:anim calcmode="lin" valueType="num">
                                      <p:cBhvr>
                                        <p:cTn id="21" dur="200" fill="hold"/>
                                        <p:tgtEl>
                                          <p:spTgt spid="1025"/>
                                        </p:tgtEl>
                                        <p:attrNameLst>
                                          <p:attrName>ppt_w</p:attrName>
                                        </p:attrNameLst>
                                      </p:cBhvr>
                                      <p:tavLst>
                                        <p:tav tm="0">
                                          <p:val>
                                            <p:fltVal val="0"/>
                                          </p:val>
                                        </p:tav>
                                        <p:tav tm="100000">
                                          <p:val>
                                            <p:strVal val="#ppt_w"/>
                                          </p:val>
                                        </p:tav>
                                      </p:tavLst>
                                    </p:anim>
                                    <p:anim calcmode="lin" valueType="num">
                                      <p:cBhvr>
                                        <p:cTn id="22" dur="200" fill="hold"/>
                                        <p:tgtEl>
                                          <p:spTgt spid="1025"/>
                                        </p:tgtEl>
                                        <p:attrNameLst>
                                          <p:attrName>ppt_h</p:attrName>
                                        </p:attrNameLst>
                                      </p:cBhvr>
                                      <p:tavLst>
                                        <p:tav tm="0">
                                          <p:val>
                                            <p:fltVal val="0"/>
                                          </p:val>
                                        </p:tav>
                                        <p:tav tm="100000">
                                          <p:val>
                                            <p:strVal val="#ppt_h"/>
                                          </p:val>
                                        </p:tav>
                                      </p:tavLst>
                                    </p:anim>
                                    <p:animScale>
                                      <p:cBhvr>
                                        <p:cTn id="23" dur="100" autoRev="1" fill="hold">
                                          <p:stCondLst>
                                            <p:cond delay="200"/>
                                          </p:stCondLst>
                                        </p:cTn>
                                        <p:tgtEl>
                                          <p:spTgt spid="1025"/>
                                        </p:tgtEl>
                                      </p:cBhvr>
                                      <p:from x="100000" y="100000"/>
                                      <p:to x="110000" y="110000"/>
                                    </p:animScale>
                                    <p:animScale>
                                      <p:cBhvr>
                                        <p:cTn id="24" dur="100" autoRev="1" fill="hold">
                                          <p:stCondLst>
                                            <p:cond delay="400"/>
                                          </p:stCondLst>
                                        </p:cTn>
                                        <p:tgtEl>
                                          <p:spTgt spid="1025"/>
                                        </p:tgtEl>
                                      </p:cBhvr>
                                      <p:from x="100000" y="100000"/>
                                      <p:to x="90000" y="90000"/>
                                    </p:animScale>
                                  </p:childTnLst>
                                </p:cTn>
                              </p:par>
                              <p:par>
                                <p:cTn id="25" presetID="23" presetClass="entr" presetSubtype="16" decel="10000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273" fill="hold"/>
                                        <p:tgtEl>
                                          <p:spTgt spid="10"/>
                                        </p:tgtEl>
                                        <p:attrNameLst>
                                          <p:attrName>ppt_w</p:attrName>
                                        </p:attrNameLst>
                                      </p:cBhvr>
                                      <p:tavLst>
                                        <p:tav tm="0">
                                          <p:val>
                                            <p:fltVal val="0"/>
                                          </p:val>
                                        </p:tav>
                                        <p:tav tm="100000">
                                          <p:val>
                                            <p:strVal val="#ppt_w"/>
                                          </p:val>
                                        </p:tav>
                                      </p:tavLst>
                                    </p:anim>
                                    <p:anim calcmode="lin" valueType="num">
                                      <p:cBhvr>
                                        <p:cTn id="28" dur="273" fill="hold"/>
                                        <p:tgtEl>
                                          <p:spTgt spid="10"/>
                                        </p:tgtEl>
                                        <p:attrNameLst>
                                          <p:attrName>ppt_h</p:attrName>
                                        </p:attrNameLst>
                                      </p:cBhvr>
                                      <p:tavLst>
                                        <p:tav tm="0">
                                          <p:val>
                                            <p:fltVal val="0"/>
                                          </p:val>
                                        </p:tav>
                                        <p:tav tm="100000">
                                          <p:val>
                                            <p:strVal val="#ppt_h"/>
                                          </p:val>
                                        </p:tav>
                                      </p:tavLst>
                                    </p:anim>
                                    <p:animScale>
                                      <p:cBhvr>
                                        <p:cTn id="29" dur="182" autoRev="1" fill="hold">
                                          <p:stCondLst>
                                            <p:cond delay="273"/>
                                          </p:stCondLst>
                                        </p:cTn>
                                        <p:tgtEl>
                                          <p:spTgt spid="10"/>
                                        </p:tgtEl>
                                      </p:cBhvr>
                                      <p:by x="110000" y="110000"/>
                                      <p:from x="100000" y="100000"/>
                                      <p:to x="110000" y="110000"/>
                                    </p:animScale>
                                    <p:animScale>
                                      <p:cBhvr>
                                        <p:cTn id="30" dur="182" autoRev="1" fill="hold">
                                          <p:stCondLst>
                                            <p:cond delay="636"/>
                                          </p:stCondLst>
                                        </p:cTn>
                                        <p:tgtEl>
                                          <p:spTgt spid="10"/>
                                        </p:tgtEl>
                                      </p:cBhvr>
                                      <p:by x="95000" y="95000"/>
                                      <p:from x="100000" y="100000"/>
                                      <p:to x="95000" y="95000"/>
                                    </p:animScale>
                                  </p:childTnLst>
                                </p:cTn>
                              </p:par>
                              <p:par>
                                <p:cTn id="31" presetID="8" presetClass="emph" presetSubtype="0" repeatCount="indefinite" fill="hold" nodeType="withEffect">
                                  <p:stCondLst>
                                    <p:cond delay="250"/>
                                  </p:stCondLst>
                                  <p:childTnLst>
                                    <p:animRot by="21600000">
                                      <p:cBhvr>
                                        <p:cTn id="32" dur="8000" fill="hold"/>
                                        <p:tgtEl>
                                          <p:spTgt spid="10"/>
                                        </p:tgtEl>
                                        <p:attrNameLst>
                                          <p:attrName>r</p:attrName>
                                        </p:attrNameLst>
                                      </p:cBhvr>
                                    </p:animRot>
                                  </p:childTnLst>
                                </p:cTn>
                              </p:par>
                              <p:par>
                                <p:cTn id="33" presetID="0" presetClass="entr" presetSubtype="0" decel="100000" fill="hold" grpId="0" nodeType="withEffect">
                                  <p:stCondLst>
                                    <p:cond delay="500"/>
                                  </p:stCondLst>
                                  <p:iterate type="lt">
                                    <p:tmPct val="10000"/>
                                  </p:iterate>
                                  <p:childTnLst>
                                    <p:set>
                                      <p:cBhvr>
                                        <p:cTn id="34" dur="1" fill="hold">
                                          <p:stCondLst>
                                            <p:cond delay="0"/>
                                          </p:stCondLst>
                                        </p:cTn>
                                        <p:tgtEl>
                                          <p:spTgt spid="49"/>
                                        </p:tgtEl>
                                        <p:attrNameLst>
                                          <p:attrName>style.visibility</p:attrName>
                                        </p:attrNameLst>
                                      </p:cBhvr>
                                      <p:to>
                                        <p:strVal val="visible"/>
                                      </p:to>
                                    </p:set>
                                    <p:animEffect transition="in" filter="fade">
                                      <p:cBhvr>
                                        <p:cTn id="35" dur="500">
                                          <p:stCondLst>
                                            <p:cond delay="0"/>
                                          </p:stCondLst>
                                        </p:cTn>
                                        <p:tgtEl>
                                          <p:spTgt spid="49"/>
                                        </p:tgtEl>
                                      </p:cBhvr>
                                    </p:animEffect>
                                    <p:anim to="" calcmode="lin" valueType="num">
                                      <p:cBhvr>
                                        <p:cTn id="36" dur="500" fill="hold">
                                          <p:stCondLst>
                                            <p:cond delay="0"/>
                                          </p:stCondLst>
                                        </p:cTn>
                                        <p:tgtEl>
                                          <p:spTgt spid="49"/>
                                        </p:tgtEl>
                                        <p:attrNameLst>
                                          <p:attrName>ppt_x</p:attrName>
                                        </p:attrNameLst>
                                      </p:cBhvr>
                                      <p:tavLst>
                                        <p:tav tm="0">
                                          <p:val>
                                            <p:strVal val="#ppt_x+0.03"/>
                                          </p:val>
                                        </p:tav>
                                        <p:tav tm="100000">
                                          <p:val>
                                            <p:strVal val="#ppt_x"/>
                                          </p:val>
                                        </p:tav>
                                      </p:tavLst>
                                    </p:anim>
                                  </p:childTnLst>
                                </p:cTn>
                              </p:par>
                              <p:par>
                                <p:cTn id="37" presetID="0" presetClass="entr" presetSubtype="0" decel="100000" fill="hold" grpId="0" nodeType="withEffect">
                                  <p:stCondLst>
                                    <p:cond delay="500"/>
                                  </p:stCondLst>
                                  <p:iterate type="wd">
                                    <p:tmPct val="5000"/>
                                  </p:iterate>
                                  <p:childTnLst>
                                    <p:set>
                                      <p:cBhvr>
                                        <p:cTn id="38" dur="1" fill="hold">
                                          <p:stCondLst>
                                            <p:cond delay="0"/>
                                          </p:stCondLst>
                                        </p:cTn>
                                        <p:tgtEl>
                                          <p:spTgt spid="51"/>
                                        </p:tgtEl>
                                        <p:attrNameLst>
                                          <p:attrName>style.visibility</p:attrName>
                                        </p:attrNameLst>
                                      </p:cBhvr>
                                      <p:to>
                                        <p:strVal val="visible"/>
                                      </p:to>
                                    </p:set>
                                    <p:animEffect transition="in" filter="fade">
                                      <p:cBhvr>
                                        <p:cTn id="39" dur="750">
                                          <p:stCondLst>
                                            <p:cond delay="0"/>
                                          </p:stCondLst>
                                        </p:cTn>
                                        <p:tgtEl>
                                          <p:spTgt spid="51"/>
                                        </p:tgtEl>
                                      </p:cBhvr>
                                    </p:animEffect>
                                    <p:anim to="" calcmode="lin" valueType="num">
                                      <p:cBhvr>
                                        <p:cTn id="40" dur="750" fill="hold">
                                          <p:stCondLst>
                                            <p:cond delay="0"/>
                                          </p:stCondLst>
                                        </p:cTn>
                                        <p:tgtEl>
                                          <p:spTgt spid="51"/>
                                        </p:tgtEl>
                                        <p:attrNameLst>
                                          <p:attrName>ppt_x</p:attrName>
                                        </p:attrNameLst>
                                      </p:cBhvr>
                                      <p:tavLst>
                                        <p:tav tm="0">
                                          <p:val>
                                            <p:strVal val="#ppt_x+0.03"/>
                                          </p:val>
                                        </p:tav>
                                        <p:tav tm="100000">
                                          <p:val>
                                            <p:strVal val="#ppt_x"/>
                                          </p:val>
                                        </p:tav>
                                      </p:tavLst>
                                    </p:anim>
                                  </p:childTnLst>
                                </p:cTn>
                              </p:par>
                              <p:par>
                                <p:cTn id="41" presetID="18" presetClass="entr" presetSubtype="3" fill="hold" grpId="0" nodeType="withEffect">
                                  <p:stCondLst>
                                    <p:cond delay="750"/>
                                  </p:stCondLst>
                                  <p:childTnLst>
                                    <p:set>
                                      <p:cBhvr>
                                        <p:cTn id="42" dur="1" fill="hold">
                                          <p:stCondLst>
                                            <p:cond delay="0"/>
                                          </p:stCondLst>
                                        </p:cTn>
                                        <p:tgtEl>
                                          <p:spTgt spid="18"/>
                                        </p:tgtEl>
                                        <p:attrNameLst>
                                          <p:attrName>style.visibility</p:attrName>
                                        </p:attrNameLst>
                                      </p:cBhvr>
                                      <p:to>
                                        <p:strVal val="visible"/>
                                      </p:to>
                                    </p:set>
                                    <p:animEffect transition="in" filter="strips(upRight)">
                                      <p:cBhvr>
                                        <p:cTn id="43" dur="750"/>
                                        <p:tgtEl>
                                          <p:spTgt spid="18"/>
                                        </p:tgtEl>
                                      </p:cBhvr>
                                    </p:animEffect>
                                  </p:childTnLst>
                                </p:cTn>
                              </p:par>
                              <p:par>
                                <p:cTn id="44" presetID="27" presetClass="emph" presetSubtype="0" fill="remove" grpId="1" nodeType="withEffect">
                                  <p:stCondLst>
                                    <p:cond delay="750"/>
                                  </p:stCondLst>
                                  <p:childTnLst>
                                    <p:animClr clrSpc="rgb" dir="cw">
                                      <p:cBhvr override="childStyle">
                                        <p:cTn id="45" dur="375" autoRev="1" fill="remove"/>
                                        <p:tgtEl>
                                          <p:spTgt spid="18"/>
                                        </p:tgtEl>
                                        <p:attrNameLst>
                                          <p:attrName>style.color</p:attrName>
                                        </p:attrNameLst>
                                      </p:cBhvr>
                                      <p:to>
                                        <a:schemeClr val="bg1"/>
                                      </p:to>
                                    </p:animClr>
                                    <p:animClr clrSpc="rgb" dir="cw">
                                      <p:cBhvr>
                                        <p:cTn id="46" dur="375" autoRev="1" fill="remove"/>
                                        <p:tgtEl>
                                          <p:spTgt spid="18"/>
                                        </p:tgtEl>
                                        <p:attrNameLst>
                                          <p:attrName>fillcolor</p:attrName>
                                        </p:attrNameLst>
                                      </p:cBhvr>
                                      <p:to>
                                        <a:schemeClr val="bg1"/>
                                      </p:to>
                                    </p:animClr>
                                    <p:set>
                                      <p:cBhvr>
                                        <p:cTn id="47" dur="375" autoRev="1" fill="remove"/>
                                        <p:tgtEl>
                                          <p:spTgt spid="18"/>
                                        </p:tgtEl>
                                        <p:attrNameLst>
                                          <p:attrName>fill.type</p:attrName>
                                        </p:attrNameLst>
                                      </p:cBhvr>
                                      <p:to>
                                        <p:strVal val="solid"/>
                                      </p:to>
                                    </p:set>
                                    <p:set>
                                      <p:cBhvr>
                                        <p:cTn id="48" dur="375" autoRev="1" fill="remove"/>
                                        <p:tgtEl>
                                          <p:spTgt spid="18"/>
                                        </p:tgtEl>
                                        <p:attrNameLst>
                                          <p:attrName>fill.on</p:attrName>
                                        </p:attrNameLst>
                                      </p:cBhvr>
                                      <p:to>
                                        <p:strVal val="true"/>
                                      </p:to>
                                    </p:set>
                                  </p:childTnLst>
                                </p:cTn>
                              </p:par>
                              <p:par>
                                <p:cTn id="49" presetID="53" presetClass="entr" presetSubtype="16" decel="50000"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p:cTn id="51" dur="200" fill="hold"/>
                                        <p:tgtEl>
                                          <p:spTgt spid="3"/>
                                        </p:tgtEl>
                                        <p:attrNameLst>
                                          <p:attrName>ppt_w</p:attrName>
                                        </p:attrNameLst>
                                      </p:cBhvr>
                                      <p:tavLst>
                                        <p:tav tm="0">
                                          <p:val>
                                            <p:fltVal val="0"/>
                                          </p:val>
                                        </p:tav>
                                        <p:tav tm="100000">
                                          <p:val>
                                            <p:strVal val="#ppt_w"/>
                                          </p:val>
                                        </p:tav>
                                      </p:tavLst>
                                    </p:anim>
                                    <p:anim calcmode="lin" valueType="num">
                                      <p:cBhvr>
                                        <p:cTn id="52" dur="200" fill="hold"/>
                                        <p:tgtEl>
                                          <p:spTgt spid="3"/>
                                        </p:tgtEl>
                                        <p:attrNameLst>
                                          <p:attrName>ppt_h</p:attrName>
                                        </p:attrNameLst>
                                      </p:cBhvr>
                                      <p:tavLst>
                                        <p:tav tm="0">
                                          <p:val>
                                            <p:fltVal val="0"/>
                                          </p:val>
                                        </p:tav>
                                        <p:tav tm="100000">
                                          <p:val>
                                            <p:strVal val="#ppt_h"/>
                                          </p:val>
                                        </p:tav>
                                      </p:tavLst>
                                    </p:anim>
                                    <p:animScale>
                                      <p:cBhvr>
                                        <p:cTn id="53" dur="100" autoRev="1" fill="hold">
                                          <p:stCondLst>
                                            <p:cond delay="200"/>
                                          </p:stCondLst>
                                        </p:cTn>
                                        <p:tgtEl>
                                          <p:spTgt spid="3"/>
                                        </p:tgtEl>
                                      </p:cBhvr>
                                      <p:from x="100000" y="100000"/>
                                      <p:to x="110000" y="110000"/>
                                    </p:animScale>
                                    <p:animScale>
                                      <p:cBhvr>
                                        <p:cTn id="54" dur="100" autoRev="1" fill="hold">
                                          <p:stCondLst>
                                            <p:cond delay="400"/>
                                          </p:stCondLst>
                                        </p:cTn>
                                        <p:tgtEl>
                                          <p:spTgt spid="3"/>
                                        </p:tgtEl>
                                      </p:cBhvr>
                                      <p:from x="100000" y="100000"/>
                                      <p:to x="90000" y="90000"/>
                                    </p:animScale>
                                  </p:childTnLst>
                                </p:cTn>
                              </p:par>
                              <p:par>
                                <p:cTn id="55" presetID="53" presetClass="entr" presetSubtype="16" decel="50000" fill="hold" grpId="0" nodeType="withEffect">
                                  <p:stCondLst>
                                    <p:cond delay="10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200" fill="hold"/>
                                        <p:tgtEl>
                                          <p:spTgt spid="35"/>
                                        </p:tgtEl>
                                        <p:attrNameLst>
                                          <p:attrName>ppt_w</p:attrName>
                                        </p:attrNameLst>
                                      </p:cBhvr>
                                      <p:tavLst>
                                        <p:tav tm="0">
                                          <p:val>
                                            <p:fltVal val="0"/>
                                          </p:val>
                                        </p:tav>
                                        <p:tav tm="100000">
                                          <p:val>
                                            <p:strVal val="#ppt_w"/>
                                          </p:val>
                                        </p:tav>
                                      </p:tavLst>
                                    </p:anim>
                                    <p:anim calcmode="lin" valueType="num">
                                      <p:cBhvr>
                                        <p:cTn id="58" dur="200" fill="hold"/>
                                        <p:tgtEl>
                                          <p:spTgt spid="35"/>
                                        </p:tgtEl>
                                        <p:attrNameLst>
                                          <p:attrName>ppt_h</p:attrName>
                                        </p:attrNameLst>
                                      </p:cBhvr>
                                      <p:tavLst>
                                        <p:tav tm="0">
                                          <p:val>
                                            <p:fltVal val="0"/>
                                          </p:val>
                                        </p:tav>
                                        <p:tav tm="100000">
                                          <p:val>
                                            <p:strVal val="#ppt_h"/>
                                          </p:val>
                                        </p:tav>
                                      </p:tavLst>
                                    </p:anim>
                                    <p:animScale>
                                      <p:cBhvr>
                                        <p:cTn id="59" dur="100" autoRev="1" fill="hold">
                                          <p:stCondLst>
                                            <p:cond delay="200"/>
                                          </p:stCondLst>
                                        </p:cTn>
                                        <p:tgtEl>
                                          <p:spTgt spid="35"/>
                                        </p:tgtEl>
                                      </p:cBhvr>
                                      <p:from x="100000" y="100000"/>
                                      <p:to x="110000" y="110000"/>
                                    </p:animScale>
                                    <p:animScale>
                                      <p:cBhvr>
                                        <p:cTn id="60" dur="100" autoRev="1" fill="hold">
                                          <p:stCondLst>
                                            <p:cond delay="400"/>
                                          </p:stCondLst>
                                        </p:cTn>
                                        <p:tgtEl>
                                          <p:spTgt spid="35"/>
                                        </p:tgtEl>
                                      </p:cBhvr>
                                      <p:from x="100000" y="100000"/>
                                      <p:to x="90000" y="90000"/>
                                    </p:animScale>
                                  </p:childTnLst>
                                </p:cTn>
                              </p:par>
                              <p:par>
                                <p:cTn id="61" presetID="0" presetClass="entr" presetSubtype="0" decel="100000" fill="hold" grpId="0" nodeType="withEffect">
                                  <p:stCondLst>
                                    <p:cond delay="1750"/>
                                  </p:stCondLst>
                                  <p:iterate type="lt">
                                    <p:tmPct val="10000"/>
                                  </p:iterate>
                                  <p:childTnLst>
                                    <p:set>
                                      <p:cBhvr>
                                        <p:cTn id="62" dur="1" fill="hold">
                                          <p:stCondLst>
                                            <p:cond delay="0"/>
                                          </p:stCondLst>
                                        </p:cTn>
                                        <p:tgtEl>
                                          <p:spTgt spid="54"/>
                                        </p:tgtEl>
                                        <p:attrNameLst>
                                          <p:attrName>style.visibility</p:attrName>
                                        </p:attrNameLst>
                                      </p:cBhvr>
                                      <p:to>
                                        <p:strVal val="visible"/>
                                      </p:to>
                                    </p:set>
                                    <p:animEffect transition="in" filter="fade">
                                      <p:cBhvr>
                                        <p:cTn id="63" dur="500">
                                          <p:stCondLst>
                                            <p:cond delay="0"/>
                                          </p:stCondLst>
                                        </p:cTn>
                                        <p:tgtEl>
                                          <p:spTgt spid="54"/>
                                        </p:tgtEl>
                                      </p:cBhvr>
                                    </p:animEffect>
                                    <p:anim to="" calcmode="lin" valueType="num">
                                      <p:cBhvr>
                                        <p:cTn id="64" dur="500" fill="hold">
                                          <p:stCondLst>
                                            <p:cond delay="0"/>
                                          </p:stCondLst>
                                        </p:cTn>
                                        <p:tgtEl>
                                          <p:spTgt spid="54"/>
                                        </p:tgtEl>
                                        <p:attrNameLst>
                                          <p:attrName>ppt_x</p:attrName>
                                        </p:attrNameLst>
                                      </p:cBhvr>
                                      <p:tavLst>
                                        <p:tav tm="0">
                                          <p:val>
                                            <p:strVal val="#ppt_x+0.03"/>
                                          </p:val>
                                        </p:tav>
                                        <p:tav tm="100000">
                                          <p:val>
                                            <p:strVal val="#ppt_x"/>
                                          </p:val>
                                        </p:tav>
                                      </p:tavLst>
                                    </p:anim>
                                  </p:childTnLst>
                                </p:cTn>
                              </p:par>
                              <p:par>
                                <p:cTn id="65" presetID="0" presetClass="entr" presetSubtype="0" decel="100000" fill="hold" grpId="0" nodeType="withEffect">
                                  <p:stCondLst>
                                    <p:cond delay="1750"/>
                                  </p:stCondLst>
                                  <p:iterate type="wd">
                                    <p:tmPct val="5000"/>
                                  </p:iterate>
                                  <p:childTnLst>
                                    <p:set>
                                      <p:cBhvr>
                                        <p:cTn id="66" dur="1" fill="hold">
                                          <p:stCondLst>
                                            <p:cond delay="0"/>
                                          </p:stCondLst>
                                        </p:cTn>
                                        <p:tgtEl>
                                          <p:spTgt spid="55"/>
                                        </p:tgtEl>
                                        <p:attrNameLst>
                                          <p:attrName>style.visibility</p:attrName>
                                        </p:attrNameLst>
                                      </p:cBhvr>
                                      <p:to>
                                        <p:strVal val="visible"/>
                                      </p:to>
                                    </p:set>
                                    <p:animEffect transition="in" filter="fade">
                                      <p:cBhvr>
                                        <p:cTn id="67" dur="500">
                                          <p:stCondLst>
                                            <p:cond delay="0"/>
                                          </p:stCondLst>
                                        </p:cTn>
                                        <p:tgtEl>
                                          <p:spTgt spid="55"/>
                                        </p:tgtEl>
                                      </p:cBhvr>
                                    </p:animEffect>
                                    <p:anim to="" calcmode="lin" valueType="num">
                                      <p:cBhvr>
                                        <p:cTn id="68" dur="500" fill="hold">
                                          <p:stCondLst>
                                            <p:cond delay="0"/>
                                          </p:stCondLst>
                                        </p:cTn>
                                        <p:tgtEl>
                                          <p:spTgt spid="55"/>
                                        </p:tgtEl>
                                        <p:attrNameLst>
                                          <p:attrName>ppt_x</p:attrName>
                                        </p:attrNameLst>
                                      </p:cBhvr>
                                      <p:tavLst>
                                        <p:tav tm="0">
                                          <p:val>
                                            <p:strVal val="#ppt_x+0.03"/>
                                          </p:val>
                                        </p:tav>
                                        <p:tav tm="100000">
                                          <p:val>
                                            <p:strVal val="#ppt_x"/>
                                          </p:val>
                                        </p:tav>
                                      </p:tavLst>
                                    </p:anim>
                                  </p:childTnLst>
                                </p:cTn>
                              </p:par>
                              <p:par>
                                <p:cTn id="69" presetID="18" presetClass="entr" presetSubtype="6" fill="hold" grpId="0" nodeType="withEffect">
                                  <p:stCondLst>
                                    <p:cond delay="2000"/>
                                  </p:stCondLst>
                                  <p:childTnLst>
                                    <p:set>
                                      <p:cBhvr>
                                        <p:cTn id="70" dur="1" fill="hold">
                                          <p:stCondLst>
                                            <p:cond delay="0"/>
                                          </p:stCondLst>
                                        </p:cTn>
                                        <p:tgtEl>
                                          <p:spTgt spid="19"/>
                                        </p:tgtEl>
                                        <p:attrNameLst>
                                          <p:attrName>style.visibility</p:attrName>
                                        </p:attrNameLst>
                                      </p:cBhvr>
                                      <p:to>
                                        <p:strVal val="visible"/>
                                      </p:to>
                                    </p:set>
                                    <p:animEffect transition="in" filter="strips(downRight)">
                                      <p:cBhvr>
                                        <p:cTn id="71" dur="750"/>
                                        <p:tgtEl>
                                          <p:spTgt spid="19"/>
                                        </p:tgtEl>
                                      </p:cBhvr>
                                    </p:animEffect>
                                  </p:childTnLst>
                                </p:cTn>
                              </p:par>
                              <p:par>
                                <p:cTn id="72" presetID="27" presetClass="emph" presetSubtype="0" fill="remove" grpId="1" nodeType="withEffect">
                                  <p:stCondLst>
                                    <p:cond delay="2000"/>
                                  </p:stCondLst>
                                  <p:childTnLst>
                                    <p:animClr clrSpc="rgb" dir="cw">
                                      <p:cBhvr override="childStyle">
                                        <p:cTn id="73" dur="375" autoRev="1" fill="remove"/>
                                        <p:tgtEl>
                                          <p:spTgt spid="19"/>
                                        </p:tgtEl>
                                        <p:attrNameLst>
                                          <p:attrName>style.color</p:attrName>
                                        </p:attrNameLst>
                                      </p:cBhvr>
                                      <p:to>
                                        <a:schemeClr val="bg1"/>
                                      </p:to>
                                    </p:animClr>
                                    <p:animClr clrSpc="rgb" dir="cw">
                                      <p:cBhvr>
                                        <p:cTn id="74" dur="375" autoRev="1" fill="remove"/>
                                        <p:tgtEl>
                                          <p:spTgt spid="19"/>
                                        </p:tgtEl>
                                        <p:attrNameLst>
                                          <p:attrName>fillcolor</p:attrName>
                                        </p:attrNameLst>
                                      </p:cBhvr>
                                      <p:to>
                                        <a:schemeClr val="bg1"/>
                                      </p:to>
                                    </p:animClr>
                                    <p:set>
                                      <p:cBhvr>
                                        <p:cTn id="75" dur="375" autoRev="1" fill="remove"/>
                                        <p:tgtEl>
                                          <p:spTgt spid="19"/>
                                        </p:tgtEl>
                                        <p:attrNameLst>
                                          <p:attrName>fill.type</p:attrName>
                                        </p:attrNameLst>
                                      </p:cBhvr>
                                      <p:to>
                                        <p:strVal val="solid"/>
                                      </p:to>
                                    </p:set>
                                    <p:set>
                                      <p:cBhvr>
                                        <p:cTn id="76" dur="375" autoRev="1" fill="remove"/>
                                        <p:tgtEl>
                                          <p:spTgt spid="19"/>
                                        </p:tgtEl>
                                        <p:attrNameLst>
                                          <p:attrName>fill.on</p:attrName>
                                        </p:attrNameLst>
                                      </p:cBhvr>
                                      <p:to>
                                        <p:strVal val="true"/>
                                      </p:to>
                                    </p:set>
                                  </p:childTnLst>
                                </p:cTn>
                              </p:par>
                              <p:par>
                                <p:cTn id="77" presetID="53" presetClass="entr" presetSubtype="16" decel="50000" fill="hold" nodeType="withEffect">
                                  <p:stCondLst>
                                    <p:cond delay="2250"/>
                                  </p:stCondLst>
                                  <p:childTnLst>
                                    <p:set>
                                      <p:cBhvr>
                                        <p:cTn id="78" dur="1" fill="hold">
                                          <p:stCondLst>
                                            <p:cond delay="0"/>
                                          </p:stCondLst>
                                        </p:cTn>
                                        <p:tgtEl>
                                          <p:spTgt spid="9"/>
                                        </p:tgtEl>
                                        <p:attrNameLst>
                                          <p:attrName>style.visibility</p:attrName>
                                        </p:attrNameLst>
                                      </p:cBhvr>
                                      <p:to>
                                        <p:strVal val="visible"/>
                                      </p:to>
                                    </p:set>
                                    <p:anim calcmode="lin" valueType="num">
                                      <p:cBhvr>
                                        <p:cTn id="79" dur="200" fill="hold"/>
                                        <p:tgtEl>
                                          <p:spTgt spid="9"/>
                                        </p:tgtEl>
                                        <p:attrNameLst>
                                          <p:attrName>ppt_w</p:attrName>
                                        </p:attrNameLst>
                                      </p:cBhvr>
                                      <p:tavLst>
                                        <p:tav tm="0">
                                          <p:val>
                                            <p:fltVal val="0"/>
                                          </p:val>
                                        </p:tav>
                                        <p:tav tm="100000">
                                          <p:val>
                                            <p:strVal val="#ppt_w"/>
                                          </p:val>
                                        </p:tav>
                                      </p:tavLst>
                                    </p:anim>
                                    <p:anim calcmode="lin" valueType="num">
                                      <p:cBhvr>
                                        <p:cTn id="80" dur="200" fill="hold"/>
                                        <p:tgtEl>
                                          <p:spTgt spid="9"/>
                                        </p:tgtEl>
                                        <p:attrNameLst>
                                          <p:attrName>ppt_h</p:attrName>
                                        </p:attrNameLst>
                                      </p:cBhvr>
                                      <p:tavLst>
                                        <p:tav tm="0">
                                          <p:val>
                                            <p:fltVal val="0"/>
                                          </p:val>
                                        </p:tav>
                                        <p:tav tm="100000">
                                          <p:val>
                                            <p:strVal val="#ppt_h"/>
                                          </p:val>
                                        </p:tav>
                                      </p:tavLst>
                                    </p:anim>
                                    <p:animScale>
                                      <p:cBhvr>
                                        <p:cTn id="81" dur="100" autoRev="1" fill="hold">
                                          <p:stCondLst>
                                            <p:cond delay="200"/>
                                          </p:stCondLst>
                                        </p:cTn>
                                        <p:tgtEl>
                                          <p:spTgt spid="9"/>
                                        </p:tgtEl>
                                      </p:cBhvr>
                                      <p:from x="100000" y="100000"/>
                                      <p:to x="110000" y="110000"/>
                                    </p:animScale>
                                    <p:animScale>
                                      <p:cBhvr>
                                        <p:cTn id="82" dur="100" autoRev="1" fill="hold">
                                          <p:stCondLst>
                                            <p:cond delay="400"/>
                                          </p:stCondLst>
                                        </p:cTn>
                                        <p:tgtEl>
                                          <p:spTgt spid="9"/>
                                        </p:tgtEl>
                                      </p:cBhvr>
                                      <p:from x="100000" y="100000"/>
                                      <p:to x="90000" y="90000"/>
                                    </p:animScale>
                                  </p:childTnLst>
                                </p:cTn>
                              </p:par>
                              <p:par>
                                <p:cTn id="83" presetID="53" presetClass="entr" presetSubtype="16" decel="50000" fill="hold" grpId="0" nodeType="withEffect">
                                  <p:stCondLst>
                                    <p:cond delay="25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200" fill="hold"/>
                                        <p:tgtEl>
                                          <p:spTgt spid="47"/>
                                        </p:tgtEl>
                                        <p:attrNameLst>
                                          <p:attrName>ppt_w</p:attrName>
                                        </p:attrNameLst>
                                      </p:cBhvr>
                                      <p:tavLst>
                                        <p:tav tm="0">
                                          <p:val>
                                            <p:fltVal val="0"/>
                                          </p:val>
                                        </p:tav>
                                        <p:tav tm="100000">
                                          <p:val>
                                            <p:strVal val="#ppt_w"/>
                                          </p:val>
                                        </p:tav>
                                      </p:tavLst>
                                    </p:anim>
                                    <p:anim calcmode="lin" valueType="num">
                                      <p:cBhvr>
                                        <p:cTn id="86" dur="200" fill="hold"/>
                                        <p:tgtEl>
                                          <p:spTgt spid="47"/>
                                        </p:tgtEl>
                                        <p:attrNameLst>
                                          <p:attrName>ppt_h</p:attrName>
                                        </p:attrNameLst>
                                      </p:cBhvr>
                                      <p:tavLst>
                                        <p:tav tm="0">
                                          <p:val>
                                            <p:fltVal val="0"/>
                                          </p:val>
                                        </p:tav>
                                        <p:tav tm="100000">
                                          <p:val>
                                            <p:strVal val="#ppt_h"/>
                                          </p:val>
                                        </p:tav>
                                      </p:tavLst>
                                    </p:anim>
                                    <p:animScale>
                                      <p:cBhvr>
                                        <p:cTn id="87" dur="100" autoRev="1" fill="hold">
                                          <p:stCondLst>
                                            <p:cond delay="200"/>
                                          </p:stCondLst>
                                        </p:cTn>
                                        <p:tgtEl>
                                          <p:spTgt spid="47"/>
                                        </p:tgtEl>
                                      </p:cBhvr>
                                      <p:from x="100000" y="100000"/>
                                      <p:to x="110000" y="110000"/>
                                    </p:animScale>
                                    <p:animScale>
                                      <p:cBhvr>
                                        <p:cTn id="88" dur="100" autoRev="1" fill="hold">
                                          <p:stCondLst>
                                            <p:cond delay="400"/>
                                          </p:stCondLst>
                                        </p:cTn>
                                        <p:tgtEl>
                                          <p:spTgt spid="47"/>
                                        </p:tgtEl>
                                      </p:cBhvr>
                                      <p:from x="100000" y="100000"/>
                                      <p:to x="90000" y="90000"/>
                                    </p:animScale>
                                  </p:childTnLst>
                                </p:cTn>
                              </p:par>
                              <p:par>
                                <p:cTn id="89" presetID="0" presetClass="entr" presetSubtype="0" decel="100000" fill="hold" grpId="0" nodeType="withEffect">
                                  <p:stCondLst>
                                    <p:cond delay="3000"/>
                                  </p:stCondLst>
                                  <p:iterate type="lt">
                                    <p:tmPct val="10000"/>
                                  </p:iterate>
                                  <p:childTnLst>
                                    <p:set>
                                      <p:cBhvr>
                                        <p:cTn id="90" dur="1" fill="hold">
                                          <p:stCondLst>
                                            <p:cond delay="0"/>
                                          </p:stCondLst>
                                        </p:cTn>
                                        <p:tgtEl>
                                          <p:spTgt spid="56"/>
                                        </p:tgtEl>
                                        <p:attrNameLst>
                                          <p:attrName>style.visibility</p:attrName>
                                        </p:attrNameLst>
                                      </p:cBhvr>
                                      <p:to>
                                        <p:strVal val="visible"/>
                                      </p:to>
                                    </p:set>
                                    <p:animEffect transition="in" filter="fade">
                                      <p:cBhvr>
                                        <p:cTn id="91" dur="500">
                                          <p:stCondLst>
                                            <p:cond delay="0"/>
                                          </p:stCondLst>
                                        </p:cTn>
                                        <p:tgtEl>
                                          <p:spTgt spid="56"/>
                                        </p:tgtEl>
                                      </p:cBhvr>
                                    </p:animEffect>
                                    <p:anim to="" calcmode="lin" valueType="num">
                                      <p:cBhvr>
                                        <p:cTn id="92" dur="500" fill="hold">
                                          <p:stCondLst>
                                            <p:cond delay="0"/>
                                          </p:stCondLst>
                                        </p:cTn>
                                        <p:tgtEl>
                                          <p:spTgt spid="56"/>
                                        </p:tgtEl>
                                        <p:attrNameLst>
                                          <p:attrName>ppt_x</p:attrName>
                                        </p:attrNameLst>
                                      </p:cBhvr>
                                      <p:tavLst>
                                        <p:tav tm="0">
                                          <p:val>
                                            <p:strVal val="#ppt_x+0.03"/>
                                          </p:val>
                                        </p:tav>
                                        <p:tav tm="100000">
                                          <p:val>
                                            <p:strVal val="#ppt_x"/>
                                          </p:val>
                                        </p:tav>
                                      </p:tavLst>
                                    </p:anim>
                                  </p:childTnLst>
                                </p:cTn>
                              </p:par>
                              <p:par>
                                <p:cTn id="93" presetID="0" presetClass="entr" presetSubtype="0" decel="100000" fill="hold" grpId="0" nodeType="withEffect">
                                  <p:stCondLst>
                                    <p:cond delay="3250"/>
                                  </p:stCondLst>
                                  <p:iterate type="wd">
                                    <p:tmPct val="5000"/>
                                  </p:iterate>
                                  <p:childTnLst>
                                    <p:set>
                                      <p:cBhvr>
                                        <p:cTn id="94" dur="1" fill="hold">
                                          <p:stCondLst>
                                            <p:cond delay="0"/>
                                          </p:stCondLst>
                                        </p:cTn>
                                        <p:tgtEl>
                                          <p:spTgt spid="57"/>
                                        </p:tgtEl>
                                        <p:attrNameLst>
                                          <p:attrName>style.visibility</p:attrName>
                                        </p:attrNameLst>
                                      </p:cBhvr>
                                      <p:to>
                                        <p:strVal val="visible"/>
                                      </p:to>
                                    </p:set>
                                    <p:animEffect transition="in" filter="fade">
                                      <p:cBhvr>
                                        <p:cTn id="95" dur="500">
                                          <p:stCondLst>
                                            <p:cond delay="0"/>
                                          </p:stCondLst>
                                        </p:cTn>
                                        <p:tgtEl>
                                          <p:spTgt spid="57"/>
                                        </p:tgtEl>
                                      </p:cBhvr>
                                    </p:animEffect>
                                    <p:anim to="" calcmode="lin" valueType="num">
                                      <p:cBhvr>
                                        <p:cTn id="96" dur="500" fill="hold">
                                          <p:stCondLst>
                                            <p:cond delay="0"/>
                                          </p:stCondLst>
                                        </p:cTn>
                                        <p:tgtEl>
                                          <p:spTgt spid="57"/>
                                        </p:tgtEl>
                                        <p:attrNameLst>
                                          <p:attrName>ppt_x</p:attrName>
                                        </p:attrNameLst>
                                      </p:cBhvr>
                                      <p:tavLst>
                                        <p:tav tm="0">
                                          <p:val>
                                            <p:strVal val="#ppt_x+0.03"/>
                                          </p:val>
                                        </p:tav>
                                        <p:tav tm="100000">
                                          <p:val>
                                            <p:strVal val="#ppt_x"/>
                                          </p:val>
                                        </p:tav>
                                      </p:tavLst>
                                    </p:anim>
                                  </p:childTnLst>
                                </p:cTn>
                              </p:par>
                              <p:par>
                                <p:cTn id="97" presetID="18" presetClass="entr" presetSubtype="12" fill="hold" grpId="0" nodeType="withEffect">
                                  <p:stCondLst>
                                    <p:cond delay="2500"/>
                                  </p:stCondLst>
                                  <p:childTnLst>
                                    <p:set>
                                      <p:cBhvr>
                                        <p:cTn id="98" dur="1" fill="hold">
                                          <p:stCondLst>
                                            <p:cond delay="0"/>
                                          </p:stCondLst>
                                        </p:cTn>
                                        <p:tgtEl>
                                          <p:spTgt spid="20"/>
                                        </p:tgtEl>
                                        <p:attrNameLst>
                                          <p:attrName>style.visibility</p:attrName>
                                        </p:attrNameLst>
                                      </p:cBhvr>
                                      <p:to>
                                        <p:strVal val="visible"/>
                                      </p:to>
                                    </p:set>
                                    <p:animEffect transition="in" filter="strips(downLeft)">
                                      <p:cBhvr>
                                        <p:cTn id="99" dur="750"/>
                                        <p:tgtEl>
                                          <p:spTgt spid="20"/>
                                        </p:tgtEl>
                                      </p:cBhvr>
                                    </p:animEffect>
                                  </p:childTnLst>
                                </p:cTn>
                              </p:par>
                              <p:par>
                                <p:cTn id="100" presetID="27" presetClass="emph" presetSubtype="0" fill="remove" grpId="1" nodeType="withEffect">
                                  <p:stCondLst>
                                    <p:cond delay="2500"/>
                                  </p:stCondLst>
                                  <p:childTnLst>
                                    <p:animClr clrSpc="rgb" dir="cw">
                                      <p:cBhvr override="childStyle">
                                        <p:cTn id="101" dur="375" autoRev="1" fill="remove"/>
                                        <p:tgtEl>
                                          <p:spTgt spid="20"/>
                                        </p:tgtEl>
                                        <p:attrNameLst>
                                          <p:attrName>style.color</p:attrName>
                                        </p:attrNameLst>
                                      </p:cBhvr>
                                      <p:to>
                                        <a:schemeClr val="bg1"/>
                                      </p:to>
                                    </p:animClr>
                                    <p:animClr clrSpc="rgb" dir="cw">
                                      <p:cBhvr>
                                        <p:cTn id="102" dur="375" autoRev="1" fill="remove"/>
                                        <p:tgtEl>
                                          <p:spTgt spid="20"/>
                                        </p:tgtEl>
                                        <p:attrNameLst>
                                          <p:attrName>fillcolor</p:attrName>
                                        </p:attrNameLst>
                                      </p:cBhvr>
                                      <p:to>
                                        <a:schemeClr val="bg1"/>
                                      </p:to>
                                    </p:animClr>
                                    <p:set>
                                      <p:cBhvr>
                                        <p:cTn id="103" dur="375" autoRev="1" fill="remove"/>
                                        <p:tgtEl>
                                          <p:spTgt spid="20"/>
                                        </p:tgtEl>
                                        <p:attrNameLst>
                                          <p:attrName>fill.type</p:attrName>
                                        </p:attrNameLst>
                                      </p:cBhvr>
                                      <p:to>
                                        <p:strVal val="solid"/>
                                      </p:to>
                                    </p:set>
                                    <p:set>
                                      <p:cBhvr>
                                        <p:cTn id="104" dur="375" autoRev="1" fill="remove"/>
                                        <p:tgtEl>
                                          <p:spTgt spid="20"/>
                                        </p:tgtEl>
                                        <p:attrNameLst>
                                          <p:attrName>fill.on</p:attrName>
                                        </p:attrNameLst>
                                      </p:cBhvr>
                                      <p:to>
                                        <p:strVal val="true"/>
                                      </p:to>
                                    </p:set>
                                  </p:childTnLst>
                                </p:cTn>
                              </p:par>
                              <p:par>
                                <p:cTn id="105" presetID="53" presetClass="entr" presetSubtype="16" decel="50000" fill="hold" nodeType="withEffect">
                                  <p:stCondLst>
                                    <p:cond delay="2750"/>
                                  </p:stCondLst>
                                  <p:childTnLst>
                                    <p:set>
                                      <p:cBhvr>
                                        <p:cTn id="106" dur="1" fill="hold">
                                          <p:stCondLst>
                                            <p:cond delay="0"/>
                                          </p:stCondLst>
                                        </p:cTn>
                                        <p:tgtEl>
                                          <p:spTgt spid="8"/>
                                        </p:tgtEl>
                                        <p:attrNameLst>
                                          <p:attrName>style.visibility</p:attrName>
                                        </p:attrNameLst>
                                      </p:cBhvr>
                                      <p:to>
                                        <p:strVal val="visible"/>
                                      </p:to>
                                    </p:set>
                                    <p:anim calcmode="lin" valueType="num">
                                      <p:cBhvr>
                                        <p:cTn id="107" dur="200" fill="hold"/>
                                        <p:tgtEl>
                                          <p:spTgt spid="8"/>
                                        </p:tgtEl>
                                        <p:attrNameLst>
                                          <p:attrName>ppt_w</p:attrName>
                                        </p:attrNameLst>
                                      </p:cBhvr>
                                      <p:tavLst>
                                        <p:tav tm="0">
                                          <p:val>
                                            <p:fltVal val="0"/>
                                          </p:val>
                                        </p:tav>
                                        <p:tav tm="100000">
                                          <p:val>
                                            <p:strVal val="#ppt_w"/>
                                          </p:val>
                                        </p:tav>
                                      </p:tavLst>
                                    </p:anim>
                                    <p:anim calcmode="lin" valueType="num">
                                      <p:cBhvr>
                                        <p:cTn id="108" dur="200" fill="hold"/>
                                        <p:tgtEl>
                                          <p:spTgt spid="8"/>
                                        </p:tgtEl>
                                        <p:attrNameLst>
                                          <p:attrName>ppt_h</p:attrName>
                                        </p:attrNameLst>
                                      </p:cBhvr>
                                      <p:tavLst>
                                        <p:tav tm="0">
                                          <p:val>
                                            <p:fltVal val="0"/>
                                          </p:val>
                                        </p:tav>
                                        <p:tav tm="100000">
                                          <p:val>
                                            <p:strVal val="#ppt_h"/>
                                          </p:val>
                                        </p:tav>
                                      </p:tavLst>
                                    </p:anim>
                                    <p:animScale>
                                      <p:cBhvr>
                                        <p:cTn id="109" dur="100" autoRev="1" fill="hold">
                                          <p:stCondLst>
                                            <p:cond delay="200"/>
                                          </p:stCondLst>
                                        </p:cTn>
                                        <p:tgtEl>
                                          <p:spTgt spid="8"/>
                                        </p:tgtEl>
                                      </p:cBhvr>
                                      <p:from x="100000" y="100000"/>
                                      <p:to x="110000" y="110000"/>
                                    </p:animScale>
                                    <p:animScale>
                                      <p:cBhvr>
                                        <p:cTn id="110" dur="100" autoRev="1" fill="hold">
                                          <p:stCondLst>
                                            <p:cond delay="400"/>
                                          </p:stCondLst>
                                        </p:cTn>
                                        <p:tgtEl>
                                          <p:spTgt spid="8"/>
                                        </p:tgtEl>
                                      </p:cBhvr>
                                      <p:from x="100000" y="100000"/>
                                      <p:to x="90000" y="90000"/>
                                    </p:animScale>
                                  </p:childTnLst>
                                </p:cTn>
                              </p:par>
                              <p:par>
                                <p:cTn id="111" presetID="53" presetClass="entr" presetSubtype="16" decel="50000" fill="hold" grpId="0" nodeType="withEffect">
                                  <p:stCondLst>
                                    <p:cond delay="350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200" fill="hold"/>
                                        <p:tgtEl>
                                          <p:spTgt spid="46"/>
                                        </p:tgtEl>
                                        <p:attrNameLst>
                                          <p:attrName>ppt_w</p:attrName>
                                        </p:attrNameLst>
                                      </p:cBhvr>
                                      <p:tavLst>
                                        <p:tav tm="0">
                                          <p:val>
                                            <p:fltVal val="0"/>
                                          </p:val>
                                        </p:tav>
                                        <p:tav tm="100000">
                                          <p:val>
                                            <p:strVal val="#ppt_w"/>
                                          </p:val>
                                        </p:tav>
                                      </p:tavLst>
                                    </p:anim>
                                    <p:anim calcmode="lin" valueType="num">
                                      <p:cBhvr>
                                        <p:cTn id="114" dur="200" fill="hold"/>
                                        <p:tgtEl>
                                          <p:spTgt spid="46"/>
                                        </p:tgtEl>
                                        <p:attrNameLst>
                                          <p:attrName>ppt_h</p:attrName>
                                        </p:attrNameLst>
                                      </p:cBhvr>
                                      <p:tavLst>
                                        <p:tav tm="0">
                                          <p:val>
                                            <p:fltVal val="0"/>
                                          </p:val>
                                        </p:tav>
                                        <p:tav tm="100000">
                                          <p:val>
                                            <p:strVal val="#ppt_h"/>
                                          </p:val>
                                        </p:tav>
                                      </p:tavLst>
                                    </p:anim>
                                    <p:animScale>
                                      <p:cBhvr>
                                        <p:cTn id="115" dur="100" autoRev="1" fill="hold">
                                          <p:stCondLst>
                                            <p:cond delay="200"/>
                                          </p:stCondLst>
                                        </p:cTn>
                                        <p:tgtEl>
                                          <p:spTgt spid="46"/>
                                        </p:tgtEl>
                                      </p:cBhvr>
                                      <p:from x="100000" y="100000"/>
                                      <p:to x="110000" y="110000"/>
                                    </p:animScale>
                                    <p:animScale>
                                      <p:cBhvr>
                                        <p:cTn id="116" dur="100" autoRev="1" fill="hold">
                                          <p:stCondLst>
                                            <p:cond delay="400"/>
                                          </p:stCondLst>
                                        </p:cTn>
                                        <p:tgtEl>
                                          <p:spTgt spid="46"/>
                                        </p:tgtEl>
                                      </p:cBhvr>
                                      <p:from x="100000" y="100000"/>
                                      <p:to x="90000" y="90000"/>
                                    </p:animScale>
                                  </p:childTnLst>
                                </p:cTn>
                              </p:par>
                              <p:par>
                                <p:cTn id="117" presetID="0" presetClass="entr" presetSubtype="0" decel="100000" fill="hold" grpId="0" nodeType="withEffect">
                                  <p:stCondLst>
                                    <p:cond delay="4500"/>
                                  </p:stCondLst>
                                  <p:iterate type="lt">
                                    <p:tmPct val="10000"/>
                                  </p:iterate>
                                  <p:childTnLst>
                                    <p:set>
                                      <p:cBhvr>
                                        <p:cTn id="118" dur="1" fill="hold">
                                          <p:stCondLst>
                                            <p:cond delay="0"/>
                                          </p:stCondLst>
                                        </p:cTn>
                                        <p:tgtEl>
                                          <p:spTgt spid="52"/>
                                        </p:tgtEl>
                                        <p:attrNameLst>
                                          <p:attrName>style.visibility</p:attrName>
                                        </p:attrNameLst>
                                      </p:cBhvr>
                                      <p:to>
                                        <p:strVal val="visible"/>
                                      </p:to>
                                    </p:set>
                                    <p:animEffect transition="in" filter="fade">
                                      <p:cBhvr>
                                        <p:cTn id="119" dur="500">
                                          <p:stCondLst>
                                            <p:cond delay="0"/>
                                          </p:stCondLst>
                                        </p:cTn>
                                        <p:tgtEl>
                                          <p:spTgt spid="52"/>
                                        </p:tgtEl>
                                      </p:cBhvr>
                                    </p:animEffect>
                                    <p:anim to="" calcmode="lin" valueType="num">
                                      <p:cBhvr>
                                        <p:cTn id="120" dur="500" fill="hold">
                                          <p:stCondLst>
                                            <p:cond delay="0"/>
                                          </p:stCondLst>
                                        </p:cTn>
                                        <p:tgtEl>
                                          <p:spTgt spid="52"/>
                                        </p:tgtEl>
                                        <p:attrNameLst>
                                          <p:attrName>ppt_x</p:attrName>
                                        </p:attrNameLst>
                                      </p:cBhvr>
                                      <p:tavLst>
                                        <p:tav tm="0">
                                          <p:val>
                                            <p:strVal val="#ppt_x+0.03"/>
                                          </p:val>
                                        </p:tav>
                                        <p:tav tm="100000">
                                          <p:val>
                                            <p:strVal val="#ppt_x"/>
                                          </p:val>
                                        </p:tav>
                                      </p:tavLst>
                                    </p:anim>
                                  </p:childTnLst>
                                </p:cTn>
                              </p:par>
                              <p:par>
                                <p:cTn id="121" presetID="0" presetClass="entr" presetSubtype="0" decel="100000" fill="hold" grpId="0" nodeType="withEffect">
                                  <p:stCondLst>
                                    <p:cond delay="4750"/>
                                  </p:stCondLst>
                                  <p:iterate type="wd">
                                    <p:tmPct val="5000"/>
                                  </p:iterate>
                                  <p:childTnLst>
                                    <p:set>
                                      <p:cBhvr>
                                        <p:cTn id="122" dur="1" fill="hold">
                                          <p:stCondLst>
                                            <p:cond delay="0"/>
                                          </p:stCondLst>
                                        </p:cTn>
                                        <p:tgtEl>
                                          <p:spTgt spid="53"/>
                                        </p:tgtEl>
                                        <p:attrNameLst>
                                          <p:attrName>style.visibility</p:attrName>
                                        </p:attrNameLst>
                                      </p:cBhvr>
                                      <p:to>
                                        <p:strVal val="visible"/>
                                      </p:to>
                                    </p:set>
                                    <p:animEffect transition="in" filter="fade">
                                      <p:cBhvr>
                                        <p:cTn id="123" dur="500">
                                          <p:stCondLst>
                                            <p:cond delay="0"/>
                                          </p:stCondLst>
                                        </p:cTn>
                                        <p:tgtEl>
                                          <p:spTgt spid="53"/>
                                        </p:tgtEl>
                                      </p:cBhvr>
                                    </p:animEffect>
                                    <p:anim to="" calcmode="lin" valueType="num">
                                      <p:cBhvr>
                                        <p:cTn id="124" dur="500" fill="hold">
                                          <p:stCondLst>
                                            <p:cond delay="0"/>
                                          </p:stCondLst>
                                        </p:cTn>
                                        <p:tgtEl>
                                          <p:spTgt spid="53"/>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1025" grpId="0"/>
      <p:bldP spid="35" grpId="0"/>
      <p:bldP spid="46" grpId="0"/>
      <p:bldP spid="47" grpId="0"/>
      <p:bldP spid="49" grpId="0"/>
      <p:bldP spid="51" grpId="0"/>
      <p:bldP spid="52" grpId="0"/>
      <p:bldP spid="53" grpId="0"/>
      <p:bldP spid="54" grpId="0"/>
      <p:bldP spid="55" grpId="0"/>
      <p:bldP spid="56" grpId="0"/>
      <p:bldP spid="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椭圆 3"/>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工作计划</a:t>
            </a:r>
            <a:endParaRPr lang="zh-CN" altLang="en-US" sz="4000" dirty="0">
              <a:solidFill>
                <a:schemeClr val="tx2"/>
              </a:solidFill>
              <a:latin typeface="+mj-ea"/>
              <a:ea typeface="+mj-ea"/>
            </a:endParaRPr>
          </a:p>
        </p:txBody>
      </p:sp>
      <p:sp>
        <p:nvSpPr>
          <p:cNvPr id="44" name="矩形: 单圆角 43"/>
          <p:cNvSpPr/>
          <p:nvPr/>
        </p:nvSpPr>
        <p:spPr>
          <a:xfrm rot="20884052">
            <a:off x="882232"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单圆角 44"/>
          <p:cNvSpPr/>
          <p:nvPr/>
        </p:nvSpPr>
        <p:spPr>
          <a:xfrm rot="20884052">
            <a:off x="4509202"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单圆角 45"/>
          <p:cNvSpPr/>
          <p:nvPr/>
        </p:nvSpPr>
        <p:spPr>
          <a:xfrm rot="20884052">
            <a:off x="8136173"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单圆角 46"/>
          <p:cNvSpPr/>
          <p:nvPr/>
        </p:nvSpPr>
        <p:spPr>
          <a:xfrm rot="21021265">
            <a:off x="977680"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单圆角 47"/>
          <p:cNvSpPr/>
          <p:nvPr/>
        </p:nvSpPr>
        <p:spPr>
          <a:xfrm rot="21021265">
            <a:off x="4604650"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单圆角 48"/>
          <p:cNvSpPr/>
          <p:nvPr/>
        </p:nvSpPr>
        <p:spPr>
          <a:xfrm rot="21021265">
            <a:off x="8231621"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34458" y="2436470"/>
            <a:ext cx="3144230" cy="3751785"/>
            <a:chOff x="911598" y="2198858"/>
            <a:chExt cx="3144230" cy="3751785"/>
          </a:xfrm>
        </p:grpSpPr>
        <p:sp>
          <p:nvSpPr>
            <p:cNvPr id="10" name="矩形: 单圆角 9"/>
            <p:cNvSpPr/>
            <p:nvPr/>
          </p:nvSpPr>
          <p:spPr>
            <a:xfrm>
              <a:off x="911598"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114728"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行政制度</a:t>
              </a:r>
              <a:endParaRPr lang="zh-CN" altLang="en-US" sz="2800" dirty="0">
                <a:solidFill>
                  <a:schemeClr val="accent1"/>
                </a:solidFill>
                <a:latin typeface="+mj-ea"/>
                <a:ea typeface="+mj-ea"/>
              </a:endParaRPr>
            </a:p>
          </p:txBody>
        </p:sp>
        <p:sp>
          <p:nvSpPr>
            <p:cNvPr id="9" name="文本框 8"/>
            <p:cNvSpPr txBox="1"/>
            <p:nvPr/>
          </p:nvSpPr>
          <p:spPr>
            <a:xfrm>
              <a:off x="1122070" y="4769059"/>
              <a:ext cx="2506739" cy="855362"/>
            </a:xfrm>
            <a:prstGeom prst="rect">
              <a:avLst/>
            </a:prstGeom>
            <a:noFill/>
          </p:spPr>
          <p:txBody>
            <a:bodyPr wrap="square">
              <a:spAutoFit/>
            </a:bodyPr>
            <a:lstStyle/>
            <a:p>
              <a:pPr>
                <a:lnSpc>
                  <a:spcPct val="120000"/>
                </a:lnSpc>
              </a:pPr>
              <a:r>
                <a:rPr lang="zh-CN" altLang="en-US" sz="1400" dirty="0"/>
                <a:t>完善缺少的制度细节、更新出台的制度、优化工作流程，提升日常的工作效率</a:t>
              </a:r>
              <a:endParaRPr lang="zh-CN" altLang="en-US" sz="1400" dirty="0"/>
            </a:p>
          </p:txBody>
        </p:sp>
        <p:sp>
          <p:nvSpPr>
            <p:cNvPr id="12" name="文本框 11"/>
            <p:cNvSpPr txBox="1"/>
            <p:nvPr/>
          </p:nvSpPr>
          <p:spPr>
            <a:xfrm>
              <a:off x="115388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Administrative System</a:t>
              </a:r>
              <a:endParaRPr lang="zh-CN" altLang="en-US" sz="1400" dirty="0">
                <a:solidFill>
                  <a:schemeClr val="tx2">
                    <a:lumMod val="60000"/>
                    <a:lumOff val="40000"/>
                  </a:schemeClr>
                </a:solidFill>
              </a:endParaRPr>
            </a:p>
          </p:txBody>
        </p:sp>
        <p:sp>
          <p:nvSpPr>
            <p:cNvPr id="13" name="矩形: 圆角 12"/>
            <p:cNvSpPr/>
            <p:nvPr/>
          </p:nvSpPr>
          <p:spPr>
            <a:xfrm>
              <a:off x="1251780"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1598"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单圆角 14"/>
            <p:cNvSpPr/>
            <p:nvPr/>
          </p:nvSpPr>
          <p:spPr>
            <a:xfrm flipV="1">
              <a:off x="1201608" y="2584314"/>
              <a:ext cx="2854220" cy="835159"/>
            </a:xfrm>
            <a:prstGeom prst="round1Rect">
              <a:avLst>
                <a:gd name="adj" fmla="val 43219"/>
              </a:avLst>
            </a:prstGeom>
            <a:blipFill dpi="0" rotWithShape="0">
              <a:blip r:embed="rId1">
                <a:extLst>
                  <a:ext uri="{BEBA8EAE-BF5A-486C-A8C5-ECC9F3942E4B}">
                    <a14:imgProps xmlns:a14="http://schemas.microsoft.com/office/drawing/2010/main">
                      <a14:imgLayer r:embed="rId2">
                        <a14:imgEffect>
                          <a14:saturation sat="109000"/>
                        </a14:imgEffect>
                      </a14:imgLayer>
                    </a14:imgProps>
                  </a:ext>
                </a:extLst>
              </a:blip>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538569" y="2436470"/>
            <a:ext cx="3144230" cy="3751785"/>
            <a:chOff x="4538569" y="2198858"/>
            <a:chExt cx="3144230" cy="3751785"/>
          </a:xfrm>
        </p:grpSpPr>
        <p:sp>
          <p:nvSpPr>
            <p:cNvPr id="24" name="矩形: 单圆角 23"/>
            <p:cNvSpPr/>
            <p:nvPr/>
          </p:nvSpPr>
          <p:spPr>
            <a:xfrm>
              <a:off x="4538569"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41699"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后勤保障</a:t>
              </a:r>
              <a:endParaRPr lang="zh-CN" altLang="en-US" sz="2800" dirty="0">
                <a:solidFill>
                  <a:schemeClr val="accent1"/>
                </a:solidFill>
                <a:latin typeface="+mj-ea"/>
                <a:ea typeface="+mj-ea"/>
              </a:endParaRPr>
            </a:p>
          </p:txBody>
        </p:sp>
        <p:sp>
          <p:nvSpPr>
            <p:cNvPr id="26" name="文本框 25"/>
            <p:cNvSpPr txBox="1"/>
            <p:nvPr/>
          </p:nvSpPr>
          <p:spPr>
            <a:xfrm>
              <a:off x="4749040" y="4769059"/>
              <a:ext cx="2546077" cy="1113895"/>
            </a:xfrm>
            <a:prstGeom prst="rect">
              <a:avLst/>
            </a:prstGeom>
            <a:noFill/>
          </p:spPr>
          <p:txBody>
            <a:bodyPr wrap="square">
              <a:spAutoFit/>
            </a:bodyPr>
            <a:lstStyle/>
            <a:p>
              <a:pPr>
                <a:lnSpc>
                  <a:spcPct val="120000"/>
                </a:lnSpc>
              </a:pPr>
              <a:r>
                <a:rPr lang="zh-CN" altLang="en-US" sz="1400" dirty="0"/>
                <a:t>完善员工福利、就餐、住宿条件，从根本解决员工的生活问题，减少顾虑，提高员工工作积极性</a:t>
              </a:r>
              <a:endParaRPr lang="zh-CN" altLang="en-US" sz="1400" dirty="0"/>
            </a:p>
          </p:txBody>
        </p:sp>
        <p:sp>
          <p:nvSpPr>
            <p:cNvPr id="27" name="文本框 26"/>
            <p:cNvSpPr txBox="1"/>
            <p:nvPr/>
          </p:nvSpPr>
          <p:spPr>
            <a:xfrm>
              <a:off x="478085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Logistic Service</a:t>
              </a:r>
              <a:endParaRPr lang="zh-CN" altLang="en-US" sz="1400" dirty="0">
                <a:solidFill>
                  <a:schemeClr val="tx2">
                    <a:lumMod val="60000"/>
                    <a:lumOff val="40000"/>
                  </a:schemeClr>
                </a:solidFill>
              </a:endParaRPr>
            </a:p>
          </p:txBody>
        </p:sp>
        <p:sp>
          <p:nvSpPr>
            <p:cNvPr id="28" name="矩形: 圆角 27"/>
            <p:cNvSpPr/>
            <p:nvPr/>
          </p:nvSpPr>
          <p:spPr>
            <a:xfrm>
              <a:off x="4878751"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38569"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单圆角 29"/>
            <p:cNvSpPr/>
            <p:nvPr/>
          </p:nvSpPr>
          <p:spPr>
            <a:xfrm flipV="1">
              <a:off x="4828579" y="2584314"/>
              <a:ext cx="2854220" cy="835159"/>
            </a:xfrm>
            <a:prstGeom prst="round1Rect">
              <a:avLst>
                <a:gd name="adj" fmla="val 43219"/>
              </a:avLst>
            </a:prstGeom>
            <a:blipFill dpi="0" rotWithShape="0">
              <a:blip r:embed="rId3">
                <a:extLst>
                  <a:ext uri="{BEBA8EAE-BF5A-486C-A8C5-ECC9F3942E4B}">
                    <a14:imgProps xmlns:a14="http://schemas.microsoft.com/office/drawing/2010/main">
                      <a14:imgLayer r:embed="rId4">
                        <a14:imgEffect>
                          <a14:saturation sat="130000"/>
                        </a14:imgEffect>
                      </a14:imgLayer>
                    </a14:imgProps>
                  </a:ext>
                </a:extLst>
              </a:blip>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165539" y="2436470"/>
            <a:ext cx="3144230" cy="3751785"/>
            <a:chOff x="8165539" y="2198858"/>
            <a:chExt cx="3144230" cy="3751785"/>
          </a:xfrm>
        </p:grpSpPr>
        <p:sp>
          <p:nvSpPr>
            <p:cNvPr id="32" name="矩形: 单圆角 31"/>
            <p:cNvSpPr/>
            <p:nvPr/>
          </p:nvSpPr>
          <p:spPr>
            <a:xfrm>
              <a:off x="8165539"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8368669"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团建活动</a:t>
              </a:r>
              <a:endParaRPr lang="zh-CN" altLang="en-US" sz="2800" dirty="0">
                <a:solidFill>
                  <a:schemeClr val="accent1"/>
                </a:solidFill>
                <a:latin typeface="+mj-ea"/>
                <a:ea typeface="+mj-ea"/>
              </a:endParaRPr>
            </a:p>
          </p:txBody>
        </p:sp>
        <p:sp>
          <p:nvSpPr>
            <p:cNvPr id="34" name="文本框 33"/>
            <p:cNvSpPr txBox="1"/>
            <p:nvPr/>
          </p:nvSpPr>
          <p:spPr>
            <a:xfrm>
              <a:off x="8376011" y="4769059"/>
              <a:ext cx="2568186" cy="1073263"/>
            </a:xfrm>
            <a:prstGeom prst="rect">
              <a:avLst/>
            </a:prstGeom>
            <a:noFill/>
          </p:spPr>
          <p:txBody>
            <a:bodyPr wrap="square">
              <a:spAutoFit/>
            </a:bodyPr>
            <a:lstStyle/>
            <a:p>
              <a:pPr>
                <a:lnSpc>
                  <a:spcPct val="120000"/>
                </a:lnSpc>
              </a:pPr>
              <a:r>
                <a:rPr lang="zh-CN" altLang="en-US" sz="1400" dirty="0"/>
                <a:t>定期策划组织活动，增进员工相互情感，宣传企业文化，增加员工对企业文化的认同，为同样的价值观奋斗</a:t>
              </a:r>
              <a:endParaRPr lang="zh-CN" altLang="en-US" sz="1400" dirty="0"/>
            </a:p>
          </p:txBody>
        </p:sp>
        <p:sp>
          <p:nvSpPr>
            <p:cNvPr id="35" name="文本框 34"/>
            <p:cNvSpPr txBox="1"/>
            <p:nvPr/>
          </p:nvSpPr>
          <p:spPr>
            <a:xfrm>
              <a:off x="840782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League Activities</a:t>
              </a:r>
              <a:endParaRPr lang="zh-CN" altLang="en-US" sz="1400" dirty="0">
                <a:solidFill>
                  <a:schemeClr val="tx2">
                    <a:lumMod val="60000"/>
                    <a:lumOff val="40000"/>
                  </a:schemeClr>
                </a:solidFill>
              </a:endParaRPr>
            </a:p>
          </p:txBody>
        </p:sp>
        <p:sp>
          <p:nvSpPr>
            <p:cNvPr id="36" name="矩形: 圆角 35"/>
            <p:cNvSpPr/>
            <p:nvPr/>
          </p:nvSpPr>
          <p:spPr>
            <a:xfrm>
              <a:off x="8505720"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165539"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单圆角 37"/>
            <p:cNvSpPr/>
            <p:nvPr/>
          </p:nvSpPr>
          <p:spPr>
            <a:xfrm flipV="1">
              <a:off x="8455549" y="2584314"/>
              <a:ext cx="2854220" cy="835159"/>
            </a:xfrm>
            <a:prstGeom prst="round1Rect">
              <a:avLst>
                <a:gd name="adj" fmla="val 43219"/>
              </a:avLst>
            </a:prstGeom>
            <a:blipFill dpi="0" rotWithShape="0">
              <a:blip r:embed="rId5"/>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250" decel="50000" fill="hold">
                                          <p:stCondLst>
                                            <p:cond delay="0"/>
                                          </p:stCondLst>
                                        </p:cTn>
                                        <p:tgtEl>
                                          <p:spTgt spid="6"/>
                                        </p:tgtEl>
                                        <p:attrNameLst>
                                          <p:attrName>ppt_x</p:attrName>
                                        </p:attrNameLst>
                                      </p:cBhvr>
                                      <p:tavLst>
                                        <p:tav tm="0">
                                          <p:val>
                                            <p:strVal val="ppt_x"/>
                                          </p:val>
                                        </p:tav>
                                        <p:tav tm="100000">
                                          <p:val>
                                            <p:strVal val="ppt_x-0.2"/>
                                          </p:val>
                                        </p:tav>
                                      </p:tavLst>
                                    </p:anim>
                                    <p:anim to="" calcmode="lin" valueType="num">
                                      <p:cBhvr>
                                        <p:cTn id="8" dur="1000" accel="50000" decel="50000" fill="hold">
                                          <p:stCondLst>
                                            <p:cond delay="250"/>
                                          </p:stCondLst>
                                        </p:cTn>
                                        <p:tgtEl>
                                          <p:spTgt spid="6"/>
                                        </p:tgtEl>
                                        <p:attrNameLst>
                                          <p:attrName>ppt_x</p:attrName>
                                        </p:attrNameLst>
                                      </p:cBhvr>
                                      <p:tavLst>
                                        <p:tav tm="0">
                                          <p:val>
                                            <p:strVal val="ppt_x"/>
                                          </p:val>
                                        </p:tav>
                                        <p:tav tm="100000">
                                          <p:val>
                                            <p:strVal val="ppt_x+0.2"/>
                                          </p:val>
                                        </p:tav>
                                      </p:tavLst>
                                    </p:anim>
                                    <p:animEffect transition="in" filter="fade">
                                      <p:cBhvr>
                                        <p:cTn id="9" dur="1250">
                                          <p:stCondLst>
                                            <p:cond delay="0"/>
                                          </p:stCondLst>
                                        </p:cTn>
                                        <p:tgtEl>
                                          <p:spTgt spid="6"/>
                                        </p:tgtEl>
                                      </p:cBhvr>
                                    </p:animEffect>
                                  </p:childTnLst>
                                </p:cTn>
                              </p:par>
                              <p:par>
                                <p:cTn id="10" presetID="53" presetClass="entr" presetSubtype="528" fill="hold" grpId="0" nodeType="withEffect">
                                  <p:stCondLst>
                                    <p:cond delay="250"/>
                                  </p:stCondLst>
                                  <p:childTnLst>
                                    <p:set>
                                      <p:cBhvr>
                                        <p:cTn id="11" dur="1" fill="hold">
                                          <p:stCondLst>
                                            <p:cond delay="0"/>
                                          </p:stCondLst>
                                        </p:cTn>
                                        <p:tgtEl>
                                          <p:spTgt spid="47"/>
                                        </p:tgtEl>
                                        <p:attrNameLst>
                                          <p:attrName>style.visibility</p:attrName>
                                        </p:attrNameLst>
                                      </p:cBhvr>
                                      <p:to>
                                        <p:strVal val="visible"/>
                                      </p:to>
                                    </p:set>
                                    <p:anim calcmode="lin" valueType="num">
                                      <p:cBhvr>
                                        <p:cTn id="12" dur="700" fill="hold"/>
                                        <p:tgtEl>
                                          <p:spTgt spid="47"/>
                                        </p:tgtEl>
                                        <p:attrNameLst>
                                          <p:attrName>ppt_w</p:attrName>
                                        </p:attrNameLst>
                                      </p:cBhvr>
                                      <p:tavLst>
                                        <p:tav tm="0">
                                          <p:val>
                                            <p:fltVal val="0"/>
                                          </p:val>
                                        </p:tav>
                                        <p:tav tm="100000">
                                          <p:val>
                                            <p:strVal val="#ppt_w"/>
                                          </p:val>
                                        </p:tav>
                                      </p:tavLst>
                                    </p:anim>
                                    <p:anim calcmode="lin" valueType="num">
                                      <p:cBhvr>
                                        <p:cTn id="13" dur="700" fill="hold"/>
                                        <p:tgtEl>
                                          <p:spTgt spid="47"/>
                                        </p:tgtEl>
                                        <p:attrNameLst>
                                          <p:attrName>ppt_h</p:attrName>
                                        </p:attrNameLst>
                                      </p:cBhvr>
                                      <p:tavLst>
                                        <p:tav tm="0">
                                          <p:val>
                                            <p:fltVal val="0"/>
                                          </p:val>
                                        </p:tav>
                                        <p:tav tm="100000">
                                          <p:val>
                                            <p:strVal val="#ppt_h"/>
                                          </p:val>
                                        </p:tav>
                                      </p:tavLst>
                                    </p:anim>
                                    <p:animEffect transition="in" filter="fade">
                                      <p:cBhvr>
                                        <p:cTn id="14" dur="800"/>
                                        <p:tgtEl>
                                          <p:spTgt spid="47"/>
                                        </p:tgtEl>
                                      </p:cBhvr>
                                    </p:animEffect>
                                    <p:anim calcmode="lin" valueType="num">
                                      <p:cBhvr>
                                        <p:cTn id="15" dur="800" accel="50000" decel="50000" fill="hold"/>
                                        <p:tgtEl>
                                          <p:spTgt spid="47"/>
                                        </p:tgtEl>
                                        <p:attrNameLst>
                                          <p:attrName>ppt_x</p:attrName>
                                        </p:attrNameLst>
                                      </p:cBhvr>
                                      <p:tavLst>
                                        <p:tav tm="0">
                                          <p:val>
                                            <p:fltVal val="0.5"/>
                                          </p:val>
                                        </p:tav>
                                        <p:tav tm="100000">
                                          <p:val>
                                            <p:strVal val="#ppt_x"/>
                                          </p:val>
                                        </p:tav>
                                      </p:tavLst>
                                    </p:anim>
                                    <p:anim calcmode="lin" valueType="num">
                                      <p:cBhvr>
                                        <p:cTn id="16" dur="800" accel="50000" decel="50000" fill="hold"/>
                                        <p:tgtEl>
                                          <p:spTgt spid="47"/>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 calcmode="lin" valueType="num">
                                      <p:cBhvr>
                                        <p:cTn id="19" dur="700" fill="hold"/>
                                        <p:tgtEl>
                                          <p:spTgt spid="44"/>
                                        </p:tgtEl>
                                        <p:attrNameLst>
                                          <p:attrName>ppt_w</p:attrName>
                                        </p:attrNameLst>
                                      </p:cBhvr>
                                      <p:tavLst>
                                        <p:tav tm="0">
                                          <p:val>
                                            <p:fltVal val="0"/>
                                          </p:val>
                                        </p:tav>
                                        <p:tav tm="100000">
                                          <p:val>
                                            <p:strVal val="#ppt_w"/>
                                          </p:val>
                                        </p:tav>
                                      </p:tavLst>
                                    </p:anim>
                                    <p:anim calcmode="lin" valueType="num">
                                      <p:cBhvr>
                                        <p:cTn id="20" dur="700" fill="hold"/>
                                        <p:tgtEl>
                                          <p:spTgt spid="44"/>
                                        </p:tgtEl>
                                        <p:attrNameLst>
                                          <p:attrName>ppt_h</p:attrName>
                                        </p:attrNameLst>
                                      </p:cBhvr>
                                      <p:tavLst>
                                        <p:tav tm="0">
                                          <p:val>
                                            <p:fltVal val="0"/>
                                          </p:val>
                                        </p:tav>
                                        <p:tav tm="100000">
                                          <p:val>
                                            <p:strVal val="#ppt_h"/>
                                          </p:val>
                                        </p:tav>
                                      </p:tavLst>
                                    </p:anim>
                                    <p:animEffect transition="in" filter="fade">
                                      <p:cBhvr>
                                        <p:cTn id="21" dur="800"/>
                                        <p:tgtEl>
                                          <p:spTgt spid="44"/>
                                        </p:tgtEl>
                                      </p:cBhvr>
                                    </p:animEffect>
                                    <p:anim calcmode="lin" valueType="num">
                                      <p:cBhvr>
                                        <p:cTn id="22" dur="800" accel="50000" decel="50000" fill="hold"/>
                                        <p:tgtEl>
                                          <p:spTgt spid="44"/>
                                        </p:tgtEl>
                                        <p:attrNameLst>
                                          <p:attrName>ppt_x</p:attrName>
                                        </p:attrNameLst>
                                      </p:cBhvr>
                                      <p:tavLst>
                                        <p:tav tm="0">
                                          <p:val>
                                            <p:fltVal val="0.5"/>
                                          </p:val>
                                        </p:tav>
                                        <p:tav tm="100000">
                                          <p:val>
                                            <p:strVal val="#ppt_x"/>
                                          </p:val>
                                        </p:tav>
                                      </p:tavLst>
                                    </p:anim>
                                    <p:anim calcmode="lin" valueType="num">
                                      <p:cBhvr>
                                        <p:cTn id="23" dur="800" accel="50000" decel="50000" fill="hold"/>
                                        <p:tgtEl>
                                          <p:spTgt spid="44"/>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to="" calcmode="lin" valueType="num">
                                      <p:cBhvr>
                                        <p:cTn id="28" dur="250" decel="50000" fill="hold">
                                          <p:stCondLst>
                                            <p:cond delay="0"/>
                                          </p:stCondLst>
                                        </p:cTn>
                                        <p:tgtEl>
                                          <p:spTgt spid="8"/>
                                        </p:tgtEl>
                                        <p:attrNameLst>
                                          <p:attrName>ppt_x</p:attrName>
                                        </p:attrNameLst>
                                      </p:cBhvr>
                                      <p:tavLst>
                                        <p:tav tm="0">
                                          <p:val>
                                            <p:strVal val="ppt_x"/>
                                          </p:val>
                                        </p:tav>
                                        <p:tav tm="100000">
                                          <p:val>
                                            <p:strVal val="ppt_x-0.2"/>
                                          </p:val>
                                        </p:tav>
                                      </p:tavLst>
                                    </p:anim>
                                    <p:anim to="" calcmode="lin" valueType="num">
                                      <p:cBhvr>
                                        <p:cTn id="29" dur="1000" accel="50000" decel="50000" fill="hold">
                                          <p:stCondLst>
                                            <p:cond delay="250"/>
                                          </p:stCondLst>
                                        </p:cTn>
                                        <p:tgtEl>
                                          <p:spTgt spid="8"/>
                                        </p:tgtEl>
                                        <p:attrNameLst>
                                          <p:attrName>ppt_x</p:attrName>
                                        </p:attrNameLst>
                                      </p:cBhvr>
                                      <p:tavLst>
                                        <p:tav tm="0">
                                          <p:val>
                                            <p:strVal val="ppt_x"/>
                                          </p:val>
                                        </p:tav>
                                        <p:tav tm="100000">
                                          <p:val>
                                            <p:strVal val="ppt_x+0.2"/>
                                          </p:val>
                                        </p:tav>
                                      </p:tavLst>
                                    </p:anim>
                                    <p:animEffect transition="in" filter="fade">
                                      <p:cBhvr>
                                        <p:cTn id="30" dur="1250">
                                          <p:stCondLst>
                                            <p:cond delay="0"/>
                                          </p:stCondLst>
                                        </p:cTn>
                                        <p:tgtEl>
                                          <p:spTgt spid="8"/>
                                        </p:tgtEl>
                                      </p:cBhvr>
                                    </p:animEffect>
                                  </p:childTnLst>
                                </p:cTn>
                              </p:par>
                              <p:par>
                                <p:cTn id="31" presetID="53" presetClass="entr" presetSubtype="528" fill="hold" grpId="0" nodeType="withEffect">
                                  <p:stCondLst>
                                    <p:cond delay="250"/>
                                  </p:stCondLst>
                                  <p:childTnLst>
                                    <p:set>
                                      <p:cBhvr>
                                        <p:cTn id="32" dur="1" fill="hold">
                                          <p:stCondLst>
                                            <p:cond delay="0"/>
                                          </p:stCondLst>
                                        </p:cTn>
                                        <p:tgtEl>
                                          <p:spTgt spid="48"/>
                                        </p:tgtEl>
                                        <p:attrNameLst>
                                          <p:attrName>style.visibility</p:attrName>
                                        </p:attrNameLst>
                                      </p:cBhvr>
                                      <p:to>
                                        <p:strVal val="visible"/>
                                      </p:to>
                                    </p:set>
                                    <p:anim calcmode="lin" valueType="num">
                                      <p:cBhvr>
                                        <p:cTn id="33" dur="700" fill="hold"/>
                                        <p:tgtEl>
                                          <p:spTgt spid="48"/>
                                        </p:tgtEl>
                                        <p:attrNameLst>
                                          <p:attrName>ppt_w</p:attrName>
                                        </p:attrNameLst>
                                      </p:cBhvr>
                                      <p:tavLst>
                                        <p:tav tm="0">
                                          <p:val>
                                            <p:fltVal val="0"/>
                                          </p:val>
                                        </p:tav>
                                        <p:tav tm="100000">
                                          <p:val>
                                            <p:strVal val="#ppt_w"/>
                                          </p:val>
                                        </p:tav>
                                      </p:tavLst>
                                    </p:anim>
                                    <p:anim calcmode="lin" valueType="num">
                                      <p:cBhvr>
                                        <p:cTn id="34" dur="700" fill="hold"/>
                                        <p:tgtEl>
                                          <p:spTgt spid="48"/>
                                        </p:tgtEl>
                                        <p:attrNameLst>
                                          <p:attrName>ppt_h</p:attrName>
                                        </p:attrNameLst>
                                      </p:cBhvr>
                                      <p:tavLst>
                                        <p:tav tm="0">
                                          <p:val>
                                            <p:fltVal val="0"/>
                                          </p:val>
                                        </p:tav>
                                        <p:tav tm="100000">
                                          <p:val>
                                            <p:strVal val="#ppt_h"/>
                                          </p:val>
                                        </p:tav>
                                      </p:tavLst>
                                    </p:anim>
                                    <p:animEffect transition="in" filter="fade">
                                      <p:cBhvr>
                                        <p:cTn id="35" dur="800"/>
                                        <p:tgtEl>
                                          <p:spTgt spid="48"/>
                                        </p:tgtEl>
                                      </p:cBhvr>
                                    </p:animEffect>
                                    <p:anim calcmode="lin" valueType="num">
                                      <p:cBhvr>
                                        <p:cTn id="36" dur="800" accel="50000" decel="50000" fill="hold"/>
                                        <p:tgtEl>
                                          <p:spTgt spid="48"/>
                                        </p:tgtEl>
                                        <p:attrNameLst>
                                          <p:attrName>ppt_x</p:attrName>
                                        </p:attrNameLst>
                                      </p:cBhvr>
                                      <p:tavLst>
                                        <p:tav tm="0">
                                          <p:val>
                                            <p:fltVal val="0.5"/>
                                          </p:val>
                                        </p:tav>
                                        <p:tav tm="100000">
                                          <p:val>
                                            <p:strVal val="#ppt_x"/>
                                          </p:val>
                                        </p:tav>
                                      </p:tavLst>
                                    </p:anim>
                                    <p:anim calcmode="lin" valueType="num">
                                      <p:cBhvr>
                                        <p:cTn id="37" dur="800" accel="50000" decel="50000" fill="hold"/>
                                        <p:tgtEl>
                                          <p:spTgt spid="48"/>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500"/>
                                  </p:stCondLst>
                                  <p:childTnLst>
                                    <p:set>
                                      <p:cBhvr>
                                        <p:cTn id="39" dur="1" fill="hold">
                                          <p:stCondLst>
                                            <p:cond delay="0"/>
                                          </p:stCondLst>
                                        </p:cTn>
                                        <p:tgtEl>
                                          <p:spTgt spid="45"/>
                                        </p:tgtEl>
                                        <p:attrNameLst>
                                          <p:attrName>style.visibility</p:attrName>
                                        </p:attrNameLst>
                                      </p:cBhvr>
                                      <p:to>
                                        <p:strVal val="visible"/>
                                      </p:to>
                                    </p:set>
                                    <p:anim calcmode="lin" valueType="num">
                                      <p:cBhvr>
                                        <p:cTn id="40" dur="700" fill="hold"/>
                                        <p:tgtEl>
                                          <p:spTgt spid="45"/>
                                        </p:tgtEl>
                                        <p:attrNameLst>
                                          <p:attrName>ppt_w</p:attrName>
                                        </p:attrNameLst>
                                      </p:cBhvr>
                                      <p:tavLst>
                                        <p:tav tm="0">
                                          <p:val>
                                            <p:fltVal val="0"/>
                                          </p:val>
                                        </p:tav>
                                        <p:tav tm="100000">
                                          <p:val>
                                            <p:strVal val="#ppt_w"/>
                                          </p:val>
                                        </p:tav>
                                      </p:tavLst>
                                    </p:anim>
                                    <p:anim calcmode="lin" valueType="num">
                                      <p:cBhvr>
                                        <p:cTn id="41" dur="700" fill="hold"/>
                                        <p:tgtEl>
                                          <p:spTgt spid="45"/>
                                        </p:tgtEl>
                                        <p:attrNameLst>
                                          <p:attrName>ppt_h</p:attrName>
                                        </p:attrNameLst>
                                      </p:cBhvr>
                                      <p:tavLst>
                                        <p:tav tm="0">
                                          <p:val>
                                            <p:fltVal val="0"/>
                                          </p:val>
                                        </p:tav>
                                        <p:tav tm="100000">
                                          <p:val>
                                            <p:strVal val="#ppt_h"/>
                                          </p:val>
                                        </p:tav>
                                      </p:tavLst>
                                    </p:anim>
                                    <p:animEffect transition="in" filter="fade">
                                      <p:cBhvr>
                                        <p:cTn id="42" dur="800"/>
                                        <p:tgtEl>
                                          <p:spTgt spid="45"/>
                                        </p:tgtEl>
                                      </p:cBhvr>
                                    </p:animEffect>
                                    <p:anim calcmode="lin" valueType="num">
                                      <p:cBhvr>
                                        <p:cTn id="43" dur="800" accel="50000" decel="50000" fill="hold"/>
                                        <p:tgtEl>
                                          <p:spTgt spid="45"/>
                                        </p:tgtEl>
                                        <p:attrNameLst>
                                          <p:attrName>ppt_x</p:attrName>
                                        </p:attrNameLst>
                                      </p:cBhvr>
                                      <p:tavLst>
                                        <p:tav tm="0">
                                          <p:val>
                                            <p:fltVal val="0.5"/>
                                          </p:val>
                                        </p:tav>
                                        <p:tav tm="100000">
                                          <p:val>
                                            <p:strVal val="#ppt_x"/>
                                          </p:val>
                                        </p:tav>
                                      </p:tavLst>
                                    </p:anim>
                                    <p:anim calcmode="lin" valueType="num">
                                      <p:cBhvr>
                                        <p:cTn id="44" dur="800" accel="50000" decel="50000" fill="hold"/>
                                        <p:tgtEl>
                                          <p:spTgt spid="45"/>
                                        </p:tgtEl>
                                        <p:attrNameLst>
                                          <p:attrName>ppt_y</p:attrName>
                                        </p:attrNameLst>
                                      </p:cBhvr>
                                      <p:tavLst>
                                        <p:tav tm="0">
                                          <p:val>
                                            <p:fltVal val="0.5"/>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0"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to="" calcmode="lin" valueType="num">
                                      <p:cBhvr>
                                        <p:cTn id="49" dur="250" decel="50000" fill="hold">
                                          <p:stCondLst>
                                            <p:cond delay="0"/>
                                          </p:stCondLst>
                                        </p:cTn>
                                        <p:tgtEl>
                                          <p:spTgt spid="11"/>
                                        </p:tgtEl>
                                        <p:attrNameLst>
                                          <p:attrName>ppt_x</p:attrName>
                                        </p:attrNameLst>
                                      </p:cBhvr>
                                      <p:tavLst>
                                        <p:tav tm="0">
                                          <p:val>
                                            <p:strVal val="ppt_x"/>
                                          </p:val>
                                        </p:tav>
                                        <p:tav tm="100000">
                                          <p:val>
                                            <p:strVal val="ppt_x-0.2"/>
                                          </p:val>
                                        </p:tav>
                                      </p:tavLst>
                                    </p:anim>
                                    <p:anim to="" calcmode="lin" valueType="num">
                                      <p:cBhvr>
                                        <p:cTn id="50" dur="1000" accel="50000" decel="50000" fill="hold">
                                          <p:stCondLst>
                                            <p:cond delay="250"/>
                                          </p:stCondLst>
                                        </p:cTn>
                                        <p:tgtEl>
                                          <p:spTgt spid="11"/>
                                        </p:tgtEl>
                                        <p:attrNameLst>
                                          <p:attrName>ppt_x</p:attrName>
                                        </p:attrNameLst>
                                      </p:cBhvr>
                                      <p:tavLst>
                                        <p:tav tm="0">
                                          <p:val>
                                            <p:strVal val="ppt_x"/>
                                          </p:val>
                                        </p:tav>
                                        <p:tav tm="100000">
                                          <p:val>
                                            <p:strVal val="ppt_x+0.2"/>
                                          </p:val>
                                        </p:tav>
                                      </p:tavLst>
                                    </p:anim>
                                    <p:animEffect transition="in" filter="fade">
                                      <p:cBhvr>
                                        <p:cTn id="51" dur="1250">
                                          <p:stCondLst>
                                            <p:cond delay="0"/>
                                          </p:stCondLst>
                                        </p:cTn>
                                        <p:tgtEl>
                                          <p:spTgt spid="11"/>
                                        </p:tgtEl>
                                      </p:cBhvr>
                                    </p:animEffect>
                                  </p:childTnLst>
                                </p:cTn>
                              </p:par>
                              <p:par>
                                <p:cTn id="52" presetID="53" presetClass="entr" presetSubtype="528" fill="hold" grpId="0" nodeType="withEffect">
                                  <p:stCondLst>
                                    <p:cond delay="250"/>
                                  </p:stCondLst>
                                  <p:childTnLst>
                                    <p:set>
                                      <p:cBhvr>
                                        <p:cTn id="53" dur="1" fill="hold">
                                          <p:stCondLst>
                                            <p:cond delay="0"/>
                                          </p:stCondLst>
                                        </p:cTn>
                                        <p:tgtEl>
                                          <p:spTgt spid="49"/>
                                        </p:tgtEl>
                                        <p:attrNameLst>
                                          <p:attrName>style.visibility</p:attrName>
                                        </p:attrNameLst>
                                      </p:cBhvr>
                                      <p:to>
                                        <p:strVal val="visible"/>
                                      </p:to>
                                    </p:set>
                                    <p:anim calcmode="lin" valueType="num">
                                      <p:cBhvr>
                                        <p:cTn id="54" dur="700" fill="hold"/>
                                        <p:tgtEl>
                                          <p:spTgt spid="49"/>
                                        </p:tgtEl>
                                        <p:attrNameLst>
                                          <p:attrName>ppt_w</p:attrName>
                                        </p:attrNameLst>
                                      </p:cBhvr>
                                      <p:tavLst>
                                        <p:tav tm="0">
                                          <p:val>
                                            <p:fltVal val="0"/>
                                          </p:val>
                                        </p:tav>
                                        <p:tav tm="100000">
                                          <p:val>
                                            <p:strVal val="#ppt_w"/>
                                          </p:val>
                                        </p:tav>
                                      </p:tavLst>
                                    </p:anim>
                                    <p:anim calcmode="lin" valueType="num">
                                      <p:cBhvr>
                                        <p:cTn id="55" dur="700" fill="hold"/>
                                        <p:tgtEl>
                                          <p:spTgt spid="49"/>
                                        </p:tgtEl>
                                        <p:attrNameLst>
                                          <p:attrName>ppt_h</p:attrName>
                                        </p:attrNameLst>
                                      </p:cBhvr>
                                      <p:tavLst>
                                        <p:tav tm="0">
                                          <p:val>
                                            <p:fltVal val="0"/>
                                          </p:val>
                                        </p:tav>
                                        <p:tav tm="100000">
                                          <p:val>
                                            <p:strVal val="#ppt_h"/>
                                          </p:val>
                                        </p:tav>
                                      </p:tavLst>
                                    </p:anim>
                                    <p:animEffect transition="in" filter="fade">
                                      <p:cBhvr>
                                        <p:cTn id="56" dur="800"/>
                                        <p:tgtEl>
                                          <p:spTgt spid="49"/>
                                        </p:tgtEl>
                                      </p:cBhvr>
                                    </p:animEffect>
                                    <p:anim calcmode="lin" valueType="num">
                                      <p:cBhvr>
                                        <p:cTn id="57" dur="800" accel="50000" decel="50000" fill="hold"/>
                                        <p:tgtEl>
                                          <p:spTgt spid="49"/>
                                        </p:tgtEl>
                                        <p:attrNameLst>
                                          <p:attrName>ppt_x</p:attrName>
                                        </p:attrNameLst>
                                      </p:cBhvr>
                                      <p:tavLst>
                                        <p:tav tm="0">
                                          <p:val>
                                            <p:fltVal val="0.5"/>
                                          </p:val>
                                        </p:tav>
                                        <p:tav tm="100000">
                                          <p:val>
                                            <p:strVal val="#ppt_x"/>
                                          </p:val>
                                        </p:tav>
                                      </p:tavLst>
                                    </p:anim>
                                    <p:anim calcmode="lin" valueType="num">
                                      <p:cBhvr>
                                        <p:cTn id="58" dur="800" accel="50000" decel="50000" fill="hold"/>
                                        <p:tgtEl>
                                          <p:spTgt spid="49"/>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500"/>
                                  </p:stCondLst>
                                  <p:childTnLst>
                                    <p:set>
                                      <p:cBhvr>
                                        <p:cTn id="60" dur="1" fill="hold">
                                          <p:stCondLst>
                                            <p:cond delay="0"/>
                                          </p:stCondLst>
                                        </p:cTn>
                                        <p:tgtEl>
                                          <p:spTgt spid="46"/>
                                        </p:tgtEl>
                                        <p:attrNameLst>
                                          <p:attrName>style.visibility</p:attrName>
                                        </p:attrNameLst>
                                      </p:cBhvr>
                                      <p:to>
                                        <p:strVal val="visible"/>
                                      </p:to>
                                    </p:set>
                                    <p:anim calcmode="lin" valueType="num">
                                      <p:cBhvr>
                                        <p:cTn id="61" dur="700" fill="hold"/>
                                        <p:tgtEl>
                                          <p:spTgt spid="46"/>
                                        </p:tgtEl>
                                        <p:attrNameLst>
                                          <p:attrName>ppt_w</p:attrName>
                                        </p:attrNameLst>
                                      </p:cBhvr>
                                      <p:tavLst>
                                        <p:tav tm="0">
                                          <p:val>
                                            <p:fltVal val="0"/>
                                          </p:val>
                                        </p:tav>
                                        <p:tav tm="100000">
                                          <p:val>
                                            <p:strVal val="#ppt_w"/>
                                          </p:val>
                                        </p:tav>
                                      </p:tavLst>
                                    </p:anim>
                                    <p:anim calcmode="lin" valueType="num">
                                      <p:cBhvr>
                                        <p:cTn id="62" dur="700" fill="hold"/>
                                        <p:tgtEl>
                                          <p:spTgt spid="46"/>
                                        </p:tgtEl>
                                        <p:attrNameLst>
                                          <p:attrName>ppt_h</p:attrName>
                                        </p:attrNameLst>
                                      </p:cBhvr>
                                      <p:tavLst>
                                        <p:tav tm="0">
                                          <p:val>
                                            <p:fltVal val="0"/>
                                          </p:val>
                                        </p:tav>
                                        <p:tav tm="100000">
                                          <p:val>
                                            <p:strVal val="#ppt_h"/>
                                          </p:val>
                                        </p:tav>
                                      </p:tavLst>
                                    </p:anim>
                                    <p:animEffect transition="in" filter="fade">
                                      <p:cBhvr>
                                        <p:cTn id="63" dur="800"/>
                                        <p:tgtEl>
                                          <p:spTgt spid="46"/>
                                        </p:tgtEl>
                                      </p:cBhvr>
                                    </p:animEffect>
                                    <p:anim calcmode="lin" valueType="num">
                                      <p:cBhvr>
                                        <p:cTn id="64" dur="800" accel="50000" decel="50000" fill="hold"/>
                                        <p:tgtEl>
                                          <p:spTgt spid="46"/>
                                        </p:tgtEl>
                                        <p:attrNameLst>
                                          <p:attrName>ppt_x</p:attrName>
                                        </p:attrNameLst>
                                      </p:cBhvr>
                                      <p:tavLst>
                                        <p:tav tm="0">
                                          <p:val>
                                            <p:fltVal val="0.5"/>
                                          </p:val>
                                        </p:tav>
                                        <p:tav tm="100000">
                                          <p:val>
                                            <p:strVal val="#ppt_x"/>
                                          </p:val>
                                        </p:tav>
                                      </p:tavLst>
                                    </p:anim>
                                    <p:anim calcmode="lin" valueType="num">
                                      <p:cBhvr>
                                        <p:cTn id="65" dur="800" accel="50000" decel="50000" fill="hold"/>
                                        <p:tgtEl>
                                          <p:spTgt spid="4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6" name="组合 495"/>
          <p:cNvGrpSpPr/>
          <p:nvPr/>
        </p:nvGrpSpPr>
        <p:grpSpPr>
          <a:xfrm>
            <a:off x="3048000" y="873167"/>
            <a:ext cx="6096000" cy="729553"/>
            <a:chOff x="3048000" y="873167"/>
            <a:chExt cx="6096000" cy="729553"/>
          </a:xfrm>
        </p:grpSpPr>
        <p:sp>
          <p:nvSpPr>
            <p:cNvPr id="3" name="矩形 2"/>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椭圆 3"/>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明年目标</a:t>
              </a:r>
              <a:endParaRPr lang="zh-CN" altLang="en-US" sz="4000" dirty="0">
                <a:solidFill>
                  <a:schemeClr val="tx2"/>
                </a:solidFill>
                <a:latin typeface="+mj-ea"/>
                <a:ea typeface="+mj-ea"/>
              </a:endParaRPr>
            </a:p>
          </p:txBody>
        </p:sp>
      </p:grpSp>
      <p:sp>
        <p:nvSpPr>
          <p:cNvPr id="271" name="文本框 270"/>
          <p:cNvSpPr txBox="1"/>
          <p:nvPr/>
        </p:nvSpPr>
        <p:spPr>
          <a:xfrm>
            <a:off x="3337924" y="3450874"/>
            <a:ext cx="2859676"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endParaRPr lang="zh-CN" altLang="en-US" sz="1400" dirty="0">
              <a:solidFill>
                <a:schemeClr val="tx2"/>
              </a:solidFill>
            </a:endParaRPr>
          </a:p>
        </p:txBody>
      </p:sp>
      <p:grpSp>
        <p:nvGrpSpPr>
          <p:cNvPr id="17" name="组合 16"/>
          <p:cNvGrpSpPr/>
          <p:nvPr/>
        </p:nvGrpSpPr>
        <p:grpSpPr>
          <a:xfrm>
            <a:off x="3343985" y="2707758"/>
            <a:ext cx="1845550" cy="481843"/>
            <a:chOff x="3343985" y="2707758"/>
            <a:chExt cx="1845550" cy="481843"/>
          </a:xfrm>
        </p:grpSpPr>
        <p:sp>
          <p:nvSpPr>
            <p:cNvPr id="272" name="矩形: 圆角 271"/>
            <p:cNvSpPr/>
            <p:nvPr/>
          </p:nvSpPr>
          <p:spPr>
            <a:xfrm>
              <a:off x="3343985" y="2707758"/>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272"/>
            <p:cNvSpPr txBox="1"/>
            <p:nvPr/>
          </p:nvSpPr>
          <p:spPr>
            <a:xfrm>
              <a:off x="3423353" y="2764013"/>
              <a:ext cx="1686815" cy="369332"/>
            </a:xfrm>
            <a:prstGeom prst="rect">
              <a:avLst/>
            </a:prstGeom>
            <a:noFill/>
          </p:spPr>
          <p:txBody>
            <a:bodyPr wrap="square">
              <a:spAutoFit/>
            </a:bodyPr>
            <a:lstStyle/>
            <a:p>
              <a:pPr algn="ctr"/>
              <a:r>
                <a:rPr lang="zh-CN" altLang="en-US" dirty="0">
                  <a:solidFill>
                    <a:schemeClr val="bg1"/>
                  </a:solidFill>
                </a:rPr>
                <a:t>深化知识水平</a:t>
              </a:r>
              <a:endParaRPr lang="zh-CN" altLang="en-US" dirty="0">
                <a:solidFill>
                  <a:schemeClr val="bg1"/>
                </a:solidFill>
              </a:endParaRPr>
            </a:p>
          </p:txBody>
        </p:sp>
      </p:grpSp>
      <p:sp>
        <p:nvSpPr>
          <p:cNvPr id="382" name="文本框 381"/>
          <p:cNvSpPr txBox="1"/>
          <p:nvPr/>
        </p:nvSpPr>
        <p:spPr>
          <a:xfrm>
            <a:off x="6283531" y="2741746"/>
            <a:ext cx="2922339"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endParaRPr lang="zh-CN" altLang="en-US" sz="1400" dirty="0">
              <a:solidFill>
                <a:schemeClr val="tx2"/>
              </a:solidFill>
            </a:endParaRPr>
          </a:p>
        </p:txBody>
      </p:sp>
      <p:grpSp>
        <p:nvGrpSpPr>
          <p:cNvPr id="18" name="组合 17"/>
          <p:cNvGrpSpPr/>
          <p:nvPr/>
        </p:nvGrpSpPr>
        <p:grpSpPr>
          <a:xfrm>
            <a:off x="6289592" y="1998631"/>
            <a:ext cx="1845550" cy="481843"/>
            <a:chOff x="6289592" y="1998631"/>
            <a:chExt cx="1845550" cy="481843"/>
          </a:xfrm>
        </p:grpSpPr>
        <p:sp>
          <p:nvSpPr>
            <p:cNvPr id="383" name="矩形: 圆角 382"/>
            <p:cNvSpPr/>
            <p:nvPr/>
          </p:nvSpPr>
          <p:spPr>
            <a:xfrm>
              <a:off x="6289592" y="1998631"/>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文本框 383"/>
            <p:cNvSpPr txBox="1"/>
            <p:nvPr/>
          </p:nvSpPr>
          <p:spPr>
            <a:xfrm>
              <a:off x="6352515" y="2063293"/>
              <a:ext cx="1686815" cy="369332"/>
            </a:xfrm>
            <a:prstGeom prst="rect">
              <a:avLst/>
            </a:prstGeom>
            <a:noFill/>
          </p:spPr>
          <p:txBody>
            <a:bodyPr wrap="square">
              <a:spAutoFit/>
            </a:bodyPr>
            <a:lstStyle/>
            <a:p>
              <a:pPr algn="ctr"/>
              <a:r>
                <a:rPr lang="zh-CN" altLang="en-US" dirty="0">
                  <a:solidFill>
                    <a:schemeClr val="bg1"/>
                  </a:solidFill>
                </a:rPr>
                <a:t>深化知识水平</a:t>
              </a:r>
              <a:endParaRPr lang="zh-CN" altLang="en-US" dirty="0">
                <a:solidFill>
                  <a:schemeClr val="bg1"/>
                </a:solidFill>
              </a:endParaRPr>
            </a:p>
          </p:txBody>
        </p:sp>
      </p:grpSp>
      <p:sp>
        <p:nvSpPr>
          <p:cNvPr id="493" name="文本框 492"/>
          <p:cNvSpPr txBox="1"/>
          <p:nvPr/>
        </p:nvSpPr>
        <p:spPr>
          <a:xfrm>
            <a:off x="9098221" y="2032619"/>
            <a:ext cx="2861549"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endParaRPr lang="zh-CN" altLang="en-US" sz="1400" dirty="0">
              <a:solidFill>
                <a:schemeClr val="tx2"/>
              </a:solidFill>
            </a:endParaRPr>
          </a:p>
        </p:txBody>
      </p:sp>
      <p:grpSp>
        <p:nvGrpSpPr>
          <p:cNvPr id="19" name="组合 18"/>
          <p:cNvGrpSpPr/>
          <p:nvPr/>
        </p:nvGrpSpPr>
        <p:grpSpPr>
          <a:xfrm>
            <a:off x="9104283" y="1289503"/>
            <a:ext cx="1845550" cy="481843"/>
            <a:chOff x="9104283" y="1289503"/>
            <a:chExt cx="1845550" cy="481843"/>
          </a:xfrm>
        </p:grpSpPr>
        <p:sp>
          <p:nvSpPr>
            <p:cNvPr id="494" name="矩形: 圆角 493"/>
            <p:cNvSpPr/>
            <p:nvPr/>
          </p:nvSpPr>
          <p:spPr>
            <a:xfrm>
              <a:off x="9104283" y="1289503"/>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文本框 494"/>
            <p:cNvSpPr txBox="1"/>
            <p:nvPr/>
          </p:nvSpPr>
          <p:spPr>
            <a:xfrm>
              <a:off x="9183651" y="1345758"/>
              <a:ext cx="1686815" cy="369332"/>
            </a:xfrm>
            <a:prstGeom prst="rect">
              <a:avLst/>
            </a:prstGeom>
            <a:noFill/>
          </p:spPr>
          <p:txBody>
            <a:bodyPr wrap="square">
              <a:spAutoFit/>
            </a:bodyPr>
            <a:lstStyle/>
            <a:p>
              <a:pPr algn="ctr"/>
              <a:r>
                <a:rPr lang="zh-CN" altLang="en-US" dirty="0">
                  <a:solidFill>
                    <a:schemeClr val="bg1"/>
                  </a:solidFill>
                </a:rPr>
                <a:t>深化知识水平</a:t>
              </a:r>
              <a:endParaRPr lang="zh-CN" altLang="en-US" dirty="0">
                <a:solidFill>
                  <a:schemeClr val="bg1"/>
                </a:solidFill>
              </a:endParaRPr>
            </a:p>
          </p:txBody>
        </p:sp>
      </p:grpSp>
      <p:grpSp>
        <p:nvGrpSpPr>
          <p:cNvPr id="12" name="组合 11"/>
          <p:cNvGrpSpPr/>
          <p:nvPr/>
        </p:nvGrpSpPr>
        <p:grpSpPr>
          <a:xfrm>
            <a:off x="220683" y="3222149"/>
            <a:ext cx="2710884" cy="5173784"/>
            <a:chOff x="220683" y="3222149"/>
            <a:chExt cx="2710884" cy="5173784"/>
          </a:xfrm>
        </p:grpSpPr>
        <p:sp>
          <p:nvSpPr>
            <p:cNvPr id="501" name="任意多边形: 形状 500"/>
            <p:cNvSpPr/>
            <p:nvPr/>
          </p:nvSpPr>
          <p:spPr>
            <a:xfrm>
              <a:off x="535153" y="32221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6" name="组合 5"/>
            <p:cNvGrpSpPr/>
            <p:nvPr/>
          </p:nvGrpSpPr>
          <p:grpSpPr>
            <a:xfrm>
              <a:off x="220683" y="4662406"/>
              <a:ext cx="2710884" cy="3733527"/>
              <a:chOff x="220683" y="4662406"/>
              <a:chExt cx="2710884" cy="3733527"/>
            </a:xfrm>
          </p:grpSpPr>
          <p:sp>
            <p:nvSpPr>
              <p:cNvPr id="57" name="矩形 56"/>
              <p:cNvSpPr/>
              <p:nvPr/>
            </p:nvSpPr>
            <p:spPr>
              <a:xfrm>
                <a:off x="827404" y="4843604"/>
                <a:ext cx="1454621" cy="1454621"/>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矩形 57"/>
              <p:cNvSpPr/>
              <p:nvPr/>
            </p:nvSpPr>
            <p:spPr>
              <a:xfrm>
                <a:off x="827404" y="4863736"/>
                <a:ext cx="1454621" cy="1454621"/>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矩形 58"/>
              <p:cNvSpPr/>
              <p:nvPr/>
            </p:nvSpPr>
            <p:spPr>
              <a:xfrm>
                <a:off x="827404" y="4883869"/>
                <a:ext cx="1454621" cy="1454621"/>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矩形 59"/>
              <p:cNvSpPr/>
              <p:nvPr/>
            </p:nvSpPr>
            <p:spPr>
              <a:xfrm>
                <a:off x="827404" y="4904003"/>
                <a:ext cx="1454621" cy="1454621"/>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矩形 60"/>
              <p:cNvSpPr/>
              <p:nvPr/>
            </p:nvSpPr>
            <p:spPr>
              <a:xfrm>
                <a:off x="827404" y="4924136"/>
                <a:ext cx="1454621" cy="1454621"/>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矩形 61"/>
              <p:cNvSpPr/>
              <p:nvPr/>
            </p:nvSpPr>
            <p:spPr>
              <a:xfrm>
                <a:off x="827404" y="4944268"/>
                <a:ext cx="1454621" cy="1454621"/>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矩形 63"/>
              <p:cNvSpPr/>
              <p:nvPr/>
            </p:nvSpPr>
            <p:spPr>
              <a:xfrm>
                <a:off x="827404" y="4984535"/>
                <a:ext cx="1454621" cy="1454621"/>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矩形 64"/>
              <p:cNvSpPr/>
              <p:nvPr/>
            </p:nvSpPr>
            <p:spPr>
              <a:xfrm>
                <a:off x="827404" y="5004668"/>
                <a:ext cx="1454621" cy="1454621"/>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矩形 65"/>
              <p:cNvSpPr/>
              <p:nvPr/>
            </p:nvSpPr>
            <p:spPr>
              <a:xfrm>
                <a:off x="827404" y="5024800"/>
                <a:ext cx="1454621" cy="1454621"/>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矩形 66"/>
              <p:cNvSpPr/>
              <p:nvPr/>
            </p:nvSpPr>
            <p:spPr>
              <a:xfrm>
                <a:off x="827404" y="5044934"/>
                <a:ext cx="1454621" cy="1454621"/>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矩形 67"/>
              <p:cNvSpPr/>
              <p:nvPr/>
            </p:nvSpPr>
            <p:spPr>
              <a:xfrm>
                <a:off x="827404" y="5065067"/>
                <a:ext cx="1454621" cy="1454621"/>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矩形 68"/>
              <p:cNvSpPr/>
              <p:nvPr/>
            </p:nvSpPr>
            <p:spPr>
              <a:xfrm>
                <a:off x="827404" y="5085201"/>
                <a:ext cx="1454621" cy="1454621"/>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矩形 69"/>
              <p:cNvSpPr/>
              <p:nvPr/>
            </p:nvSpPr>
            <p:spPr>
              <a:xfrm>
                <a:off x="827404" y="5105333"/>
                <a:ext cx="1454621" cy="1454621"/>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矩形 70"/>
              <p:cNvSpPr/>
              <p:nvPr/>
            </p:nvSpPr>
            <p:spPr>
              <a:xfrm>
                <a:off x="827404" y="5125466"/>
                <a:ext cx="1454621" cy="1454621"/>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矩形 71"/>
              <p:cNvSpPr/>
              <p:nvPr/>
            </p:nvSpPr>
            <p:spPr>
              <a:xfrm>
                <a:off x="827404" y="5145599"/>
                <a:ext cx="1454621" cy="1454621"/>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矩形 72"/>
              <p:cNvSpPr/>
              <p:nvPr/>
            </p:nvSpPr>
            <p:spPr>
              <a:xfrm>
                <a:off x="827404" y="5165733"/>
                <a:ext cx="1454621" cy="1454621"/>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矩形 73"/>
              <p:cNvSpPr/>
              <p:nvPr/>
            </p:nvSpPr>
            <p:spPr>
              <a:xfrm>
                <a:off x="827404" y="5185865"/>
                <a:ext cx="1454621" cy="1454621"/>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矩形 74"/>
              <p:cNvSpPr/>
              <p:nvPr/>
            </p:nvSpPr>
            <p:spPr>
              <a:xfrm>
                <a:off x="827404" y="5205998"/>
                <a:ext cx="1454621" cy="1454621"/>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矩形 75"/>
              <p:cNvSpPr/>
              <p:nvPr/>
            </p:nvSpPr>
            <p:spPr>
              <a:xfrm>
                <a:off x="827404" y="5226132"/>
                <a:ext cx="1454621" cy="1454621"/>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矩形 76"/>
              <p:cNvSpPr/>
              <p:nvPr/>
            </p:nvSpPr>
            <p:spPr>
              <a:xfrm>
                <a:off x="827404" y="5246264"/>
                <a:ext cx="1454621" cy="1454621"/>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矩形 77"/>
              <p:cNvSpPr/>
              <p:nvPr/>
            </p:nvSpPr>
            <p:spPr>
              <a:xfrm>
                <a:off x="827404" y="5266397"/>
                <a:ext cx="1454621" cy="1454621"/>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矩形 78"/>
              <p:cNvSpPr/>
              <p:nvPr/>
            </p:nvSpPr>
            <p:spPr>
              <a:xfrm>
                <a:off x="827404" y="5286530"/>
                <a:ext cx="1454621" cy="1454621"/>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矩形 79"/>
              <p:cNvSpPr/>
              <p:nvPr/>
            </p:nvSpPr>
            <p:spPr>
              <a:xfrm>
                <a:off x="827404" y="5306664"/>
                <a:ext cx="1454621" cy="1454621"/>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矩形 80"/>
              <p:cNvSpPr/>
              <p:nvPr/>
            </p:nvSpPr>
            <p:spPr>
              <a:xfrm>
                <a:off x="827404" y="5326796"/>
                <a:ext cx="1454621" cy="1454621"/>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矩形 81"/>
              <p:cNvSpPr/>
              <p:nvPr/>
            </p:nvSpPr>
            <p:spPr>
              <a:xfrm>
                <a:off x="827404" y="5346929"/>
                <a:ext cx="1454621" cy="1454621"/>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矩形 82"/>
              <p:cNvSpPr/>
              <p:nvPr/>
            </p:nvSpPr>
            <p:spPr>
              <a:xfrm>
                <a:off x="827404" y="5367063"/>
                <a:ext cx="1454621" cy="1454621"/>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矩形 83"/>
              <p:cNvSpPr/>
              <p:nvPr/>
            </p:nvSpPr>
            <p:spPr>
              <a:xfrm>
                <a:off x="827404" y="5387196"/>
                <a:ext cx="1454621" cy="1454621"/>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矩形 84"/>
              <p:cNvSpPr/>
              <p:nvPr/>
            </p:nvSpPr>
            <p:spPr>
              <a:xfrm>
                <a:off x="827404" y="5407329"/>
                <a:ext cx="1454621" cy="1454621"/>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矩形 85"/>
              <p:cNvSpPr/>
              <p:nvPr/>
            </p:nvSpPr>
            <p:spPr>
              <a:xfrm>
                <a:off x="827404" y="5427462"/>
                <a:ext cx="1454621" cy="1454621"/>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矩形 86"/>
              <p:cNvSpPr/>
              <p:nvPr/>
            </p:nvSpPr>
            <p:spPr>
              <a:xfrm>
                <a:off x="827404" y="5447595"/>
                <a:ext cx="1454621" cy="1454621"/>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矩形 87"/>
              <p:cNvSpPr/>
              <p:nvPr/>
            </p:nvSpPr>
            <p:spPr>
              <a:xfrm>
                <a:off x="827404" y="5467728"/>
                <a:ext cx="1454621" cy="1454621"/>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矩形 88"/>
              <p:cNvSpPr/>
              <p:nvPr/>
            </p:nvSpPr>
            <p:spPr>
              <a:xfrm>
                <a:off x="827404" y="5487861"/>
                <a:ext cx="1454621" cy="1454621"/>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矩形 89"/>
              <p:cNvSpPr/>
              <p:nvPr/>
            </p:nvSpPr>
            <p:spPr>
              <a:xfrm>
                <a:off x="827404" y="5507994"/>
                <a:ext cx="1454621" cy="1454621"/>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矩形 90"/>
              <p:cNvSpPr/>
              <p:nvPr/>
            </p:nvSpPr>
            <p:spPr>
              <a:xfrm>
                <a:off x="827404" y="5528127"/>
                <a:ext cx="1454621" cy="1454621"/>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矩形 91"/>
              <p:cNvSpPr/>
              <p:nvPr/>
            </p:nvSpPr>
            <p:spPr>
              <a:xfrm>
                <a:off x="827404" y="5548261"/>
                <a:ext cx="1454621" cy="1454621"/>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矩形 92"/>
              <p:cNvSpPr/>
              <p:nvPr/>
            </p:nvSpPr>
            <p:spPr>
              <a:xfrm>
                <a:off x="827404" y="5568393"/>
                <a:ext cx="1454621" cy="1454621"/>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矩形 93"/>
              <p:cNvSpPr/>
              <p:nvPr/>
            </p:nvSpPr>
            <p:spPr>
              <a:xfrm>
                <a:off x="827404" y="5588526"/>
                <a:ext cx="1454621" cy="1454621"/>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矩形 94"/>
              <p:cNvSpPr/>
              <p:nvPr/>
            </p:nvSpPr>
            <p:spPr>
              <a:xfrm>
                <a:off x="827404" y="5608659"/>
                <a:ext cx="1454621" cy="1454621"/>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矩形 95"/>
              <p:cNvSpPr/>
              <p:nvPr/>
            </p:nvSpPr>
            <p:spPr>
              <a:xfrm>
                <a:off x="827404" y="5628793"/>
                <a:ext cx="1454621" cy="1454621"/>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矩形 96"/>
              <p:cNvSpPr/>
              <p:nvPr/>
            </p:nvSpPr>
            <p:spPr>
              <a:xfrm>
                <a:off x="827404" y="5648925"/>
                <a:ext cx="1454621" cy="1454621"/>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矩形 97"/>
              <p:cNvSpPr/>
              <p:nvPr/>
            </p:nvSpPr>
            <p:spPr>
              <a:xfrm>
                <a:off x="827404" y="5669058"/>
                <a:ext cx="1454621" cy="1454621"/>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矩形 98"/>
              <p:cNvSpPr/>
              <p:nvPr/>
            </p:nvSpPr>
            <p:spPr>
              <a:xfrm>
                <a:off x="827404" y="5689192"/>
                <a:ext cx="1454621" cy="1454621"/>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矩形 99"/>
              <p:cNvSpPr/>
              <p:nvPr/>
            </p:nvSpPr>
            <p:spPr>
              <a:xfrm>
                <a:off x="827404" y="5709325"/>
                <a:ext cx="1454621" cy="1454621"/>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矩形 100"/>
              <p:cNvSpPr/>
              <p:nvPr/>
            </p:nvSpPr>
            <p:spPr>
              <a:xfrm>
                <a:off x="827404" y="5729457"/>
                <a:ext cx="1454621" cy="1454621"/>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矩形 101"/>
              <p:cNvSpPr/>
              <p:nvPr/>
            </p:nvSpPr>
            <p:spPr>
              <a:xfrm>
                <a:off x="827404" y="5749590"/>
                <a:ext cx="1454621" cy="1454621"/>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矩形 102"/>
              <p:cNvSpPr/>
              <p:nvPr/>
            </p:nvSpPr>
            <p:spPr>
              <a:xfrm>
                <a:off x="827404" y="5769724"/>
                <a:ext cx="1454621" cy="1454621"/>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矩形 103"/>
              <p:cNvSpPr/>
              <p:nvPr/>
            </p:nvSpPr>
            <p:spPr>
              <a:xfrm>
                <a:off x="827404" y="5789857"/>
                <a:ext cx="1454621" cy="1454621"/>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矩形 104"/>
              <p:cNvSpPr/>
              <p:nvPr/>
            </p:nvSpPr>
            <p:spPr>
              <a:xfrm>
                <a:off x="827404" y="5809990"/>
                <a:ext cx="1454621" cy="1454621"/>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矩形 105"/>
              <p:cNvSpPr/>
              <p:nvPr/>
            </p:nvSpPr>
            <p:spPr>
              <a:xfrm>
                <a:off x="827404" y="5830123"/>
                <a:ext cx="1454621" cy="1454621"/>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矩形 106"/>
              <p:cNvSpPr/>
              <p:nvPr/>
            </p:nvSpPr>
            <p:spPr>
              <a:xfrm>
                <a:off x="827404" y="5850256"/>
                <a:ext cx="1454621" cy="1454621"/>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矩形 107"/>
              <p:cNvSpPr/>
              <p:nvPr/>
            </p:nvSpPr>
            <p:spPr>
              <a:xfrm>
                <a:off x="827404" y="5870388"/>
                <a:ext cx="1454621" cy="1454621"/>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矩形 108"/>
              <p:cNvSpPr/>
              <p:nvPr/>
            </p:nvSpPr>
            <p:spPr>
              <a:xfrm>
                <a:off x="827404" y="5890522"/>
                <a:ext cx="1454621" cy="1454621"/>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矩形 109"/>
              <p:cNvSpPr/>
              <p:nvPr/>
            </p:nvSpPr>
            <p:spPr>
              <a:xfrm>
                <a:off x="827404" y="5910655"/>
                <a:ext cx="1454621" cy="1454621"/>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矩形 110"/>
              <p:cNvSpPr/>
              <p:nvPr/>
            </p:nvSpPr>
            <p:spPr>
              <a:xfrm>
                <a:off x="827404" y="5930788"/>
                <a:ext cx="1454621" cy="1454621"/>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矩形 111"/>
              <p:cNvSpPr/>
              <p:nvPr/>
            </p:nvSpPr>
            <p:spPr>
              <a:xfrm>
                <a:off x="827404" y="5950921"/>
                <a:ext cx="1454621" cy="1454621"/>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矩形 112"/>
              <p:cNvSpPr/>
              <p:nvPr/>
            </p:nvSpPr>
            <p:spPr>
              <a:xfrm>
                <a:off x="827404" y="5971054"/>
                <a:ext cx="1454621" cy="1454621"/>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矩形 113"/>
              <p:cNvSpPr/>
              <p:nvPr/>
            </p:nvSpPr>
            <p:spPr>
              <a:xfrm>
                <a:off x="827404" y="5991187"/>
                <a:ext cx="1454621" cy="1454621"/>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矩形 114"/>
              <p:cNvSpPr/>
              <p:nvPr/>
            </p:nvSpPr>
            <p:spPr>
              <a:xfrm>
                <a:off x="827404" y="6011320"/>
                <a:ext cx="1454621" cy="1454621"/>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矩形 115"/>
              <p:cNvSpPr/>
              <p:nvPr/>
            </p:nvSpPr>
            <p:spPr>
              <a:xfrm>
                <a:off x="827404" y="6031453"/>
                <a:ext cx="1454621" cy="1454621"/>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矩形 116"/>
              <p:cNvSpPr/>
              <p:nvPr/>
            </p:nvSpPr>
            <p:spPr>
              <a:xfrm>
                <a:off x="827404" y="6051586"/>
                <a:ext cx="1454621" cy="1454621"/>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矩形 117"/>
              <p:cNvSpPr/>
              <p:nvPr/>
            </p:nvSpPr>
            <p:spPr>
              <a:xfrm>
                <a:off x="827404" y="6071719"/>
                <a:ext cx="1454621" cy="1454621"/>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矩形 118"/>
              <p:cNvSpPr/>
              <p:nvPr/>
            </p:nvSpPr>
            <p:spPr>
              <a:xfrm>
                <a:off x="827404" y="6091853"/>
                <a:ext cx="1454621" cy="1454621"/>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矩形 119"/>
              <p:cNvSpPr/>
              <p:nvPr/>
            </p:nvSpPr>
            <p:spPr>
              <a:xfrm>
                <a:off x="827404" y="6111985"/>
                <a:ext cx="1454621" cy="1454621"/>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矩形 120"/>
              <p:cNvSpPr/>
              <p:nvPr/>
            </p:nvSpPr>
            <p:spPr>
              <a:xfrm>
                <a:off x="827404" y="6132118"/>
                <a:ext cx="1454621" cy="1454621"/>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矩形 121"/>
              <p:cNvSpPr/>
              <p:nvPr/>
            </p:nvSpPr>
            <p:spPr>
              <a:xfrm>
                <a:off x="827404" y="6152252"/>
                <a:ext cx="1454621" cy="1454621"/>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矩形 122"/>
              <p:cNvSpPr/>
              <p:nvPr/>
            </p:nvSpPr>
            <p:spPr>
              <a:xfrm>
                <a:off x="827404" y="6172385"/>
                <a:ext cx="1454621" cy="1454621"/>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矩形 123"/>
              <p:cNvSpPr/>
              <p:nvPr/>
            </p:nvSpPr>
            <p:spPr>
              <a:xfrm>
                <a:off x="827404" y="6192517"/>
                <a:ext cx="1454621" cy="1454621"/>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矩形 124"/>
              <p:cNvSpPr/>
              <p:nvPr/>
            </p:nvSpPr>
            <p:spPr>
              <a:xfrm>
                <a:off x="827404" y="6212651"/>
                <a:ext cx="1454621" cy="1454621"/>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矩形 125"/>
              <p:cNvSpPr/>
              <p:nvPr/>
            </p:nvSpPr>
            <p:spPr>
              <a:xfrm>
                <a:off x="827404" y="6232784"/>
                <a:ext cx="1454621" cy="1454621"/>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矩形 126"/>
              <p:cNvSpPr/>
              <p:nvPr/>
            </p:nvSpPr>
            <p:spPr>
              <a:xfrm>
                <a:off x="827404" y="6252917"/>
                <a:ext cx="1454621" cy="1454621"/>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矩形 127"/>
              <p:cNvSpPr/>
              <p:nvPr/>
            </p:nvSpPr>
            <p:spPr>
              <a:xfrm>
                <a:off x="827404" y="6273050"/>
                <a:ext cx="1454621" cy="1454621"/>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矩形 128"/>
              <p:cNvSpPr/>
              <p:nvPr/>
            </p:nvSpPr>
            <p:spPr>
              <a:xfrm>
                <a:off x="827404" y="6293183"/>
                <a:ext cx="1454621" cy="1454621"/>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矩形 129"/>
              <p:cNvSpPr/>
              <p:nvPr/>
            </p:nvSpPr>
            <p:spPr>
              <a:xfrm>
                <a:off x="827404" y="6313316"/>
                <a:ext cx="1454621" cy="1454621"/>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矩形 130"/>
              <p:cNvSpPr/>
              <p:nvPr/>
            </p:nvSpPr>
            <p:spPr>
              <a:xfrm>
                <a:off x="827404" y="6333449"/>
                <a:ext cx="1454621" cy="1454621"/>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矩形 131"/>
              <p:cNvSpPr/>
              <p:nvPr/>
            </p:nvSpPr>
            <p:spPr>
              <a:xfrm>
                <a:off x="827404" y="6353582"/>
                <a:ext cx="1454621" cy="1454621"/>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矩形 132"/>
              <p:cNvSpPr/>
              <p:nvPr/>
            </p:nvSpPr>
            <p:spPr>
              <a:xfrm>
                <a:off x="827404" y="6373715"/>
                <a:ext cx="1454621" cy="1454621"/>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矩形 133"/>
              <p:cNvSpPr/>
              <p:nvPr/>
            </p:nvSpPr>
            <p:spPr>
              <a:xfrm>
                <a:off x="827404" y="6393848"/>
                <a:ext cx="1454621" cy="1454621"/>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矩形 134"/>
              <p:cNvSpPr/>
              <p:nvPr/>
            </p:nvSpPr>
            <p:spPr>
              <a:xfrm>
                <a:off x="827404" y="6413981"/>
                <a:ext cx="1454621" cy="1454621"/>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矩形 135"/>
              <p:cNvSpPr/>
              <p:nvPr/>
            </p:nvSpPr>
            <p:spPr>
              <a:xfrm>
                <a:off x="827404" y="6434114"/>
                <a:ext cx="1454621" cy="1454621"/>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矩形 136"/>
              <p:cNvSpPr/>
              <p:nvPr/>
            </p:nvSpPr>
            <p:spPr>
              <a:xfrm>
                <a:off x="827404" y="6454247"/>
                <a:ext cx="1454621" cy="1454621"/>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矩形 137"/>
              <p:cNvSpPr/>
              <p:nvPr/>
            </p:nvSpPr>
            <p:spPr>
              <a:xfrm>
                <a:off x="827404" y="6474380"/>
                <a:ext cx="1454621" cy="1454621"/>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矩形 138"/>
              <p:cNvSpPr/>
              <p:nvPr/>
            </p:nvSpPr>
            <p:spPr>
              <a:xfrm>
                <a:off x="827404" y="6494513"/>
                <a:ext cx="1454621" cy="1454621"/>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矩形 139"/>
              <p:cNvSpPr/>
              <p:nvPr/>
            </p:nvSpPr>
            <p:spPr>
              <a:xfrm>
                <a:off x="827404" y="6514646"/>
                <a:ext cx="1454621" cy="1454621"/>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矩形 140"/>
              <p:cNvSpPr/>
              <p:nvPr/>
            </p:nvSpPr>
            <p:spPr>
              <a:xfrm>
                <a:off x="827404" y="6534780"/>
                <a:ext cx="1454621" cy="1454621"/>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矩形 141"/>
              <p:cNvSpPr/>
              <p:nvPr/>
            </p:nvSpPr>
            <p:spPr>
              <a:xfrm>
                <a:off x="827404" y="6554913"/>
                <a:ext cx="1454621" cy="1454621"/>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矩形 142"/>
              <p:cNvSpPr/>
              <p:nvPr/>
            </p:nvSpPr>
            <p:spPr>
              <a:xfrm>
                <a:off x="827404" y="6575045"/>
                <a:ext cx="1454621" cy="1454621"/>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矩形 143"/>
              <p:cNvSpPr/>
              <p:nvPr/>
            </p:nvSpPr>
            <p:spPr>
              <a:xfrm>
                <a:off x="827404" y="6595179"/>
                <a:ext cx="1454621" cy="1454621"/>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矩形 144"/>
              <p:cNvSpPr/>
              <p:nvPr/>
            </p:nvSpPr>
            <p:spPr>
              <a:xfrm>
                <a:off x="827404" y="6615312"/>
                <a:ext cx="1454621" cy="1454621"/>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矩形 145"/>
              <p:cNvSpPr/>
              <p:nvPr/>
            </p:nvSpPr>
            <p:spPr>
              <a:xfrm>
                <a:off x="827404" y="6635445"/>
                <a:ext cx="1454621" cy="1454621"/>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7" name="矩形 146"/>
              <p:cNvSpPr/>
              <p:nvPr/>
            </p:nvSpPr>
            <p:spPr>
              <a:xfrm>
                <a:off x="827404" y="6655577"/>
                <a:ext cx="1454621" cy="1454621"/>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8" name="矩形 147"/>
              <p:cNvSpPr/>
              <p:nvPr/>
            </p:nvSpPr>
            <p:spPr>
              <a:xfrm>
                <a:off x="827404" y="6675711"/>
                <a:ext cx="1454621" cy="1454621"/>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 name="矩形 7"/>
              <p:cNvSpPr/>
              <p:nvPr/>
            </p:nvSpPr>
            <p:spPr>
              <a:xfrm>
                <a:off x="827404" y="6695844"/>
                <a:ext cx="1454621" cy="1454621"/>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27404" y="4964401"/>
                <a:ext cx="1454621" cy="1454621"/>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1" name="矩形 150"/>
              <p:cNvSpPr/>
              <p:nvPr/>
            </p:nvSpPr>
            <p:spPr>
              <a:xfrm>
                <a:off x="534747" y="5389716"/>
                <a:ext cx="1015204" cy="2881968"/>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a:off x="1548436" y="5384868"/>
                <a:ext cx="1030961" cy="3011065"/>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组合 153"/>
              <p:cNvGrpSpPr/>
              <p:nvPr/>
            </p:nvGrpSpPr>
            <p:grpSpPr>
              <a:xfrm>
                <a:off x="827404" y="4662406"/>
                <a:ext cx="1454621" cy="1615685"/>
                <a:chOff x="1563915" y="2946401"/>
                <a:chExt cx="1524000" cy="1692746"/>
              </a:xfrm>
            </p:grpSpPr>
            <p:sp>
              <p:nvSpPr>
                <p:cNvPr id="7" name="矩形 6"/>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矩形 50"/>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矩形 51"/>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矩形 52"/>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矩形 53"/>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矩形 54"/>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矩形 55"/>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矩形 49"/>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0" name="文本框 149"/>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第一</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endParaRPr lang="zh-CN" altLang="en-US" sz="4000" dirty="0">
                    <a:solidFill>
                      <a:schemeClr val="bg1"/>
                    </a:solidFill>
                    <a:latin typeface="+mj-ea"/>
                    <a:ea typeface="+mj-ea"/>
                  </a:endParaRPr>
                </a:p>
              </p:txBody>
            </p:sp>
          </p:grpSp>
          <p:sp>
            <p:nvSpPr>
              <p:cNvPr id="157" name="椭圆 156"/>
              <p:cNvSpPr/>
              <p:nvPr/>
            </p:nvSpPr>
            <p:spPr>
              <a:xfrm rot="20741339">
                <a:off x="220683" y="5847040"/>
                <a:ext cx="2710884" cy="800424"/>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文本框 496"/>
              <p:cNvSpPr txBox="1"/>
              <p:nvPr/>
            </p:nvSpPr>
            <p:spPr>
              <a:xfrm>
                <a:off x="1668145" y="6059448"/>
                <a:ext cx="967283" cy="969426"/>
              </a:xfrm>
              <a:prstGeom prst="rect">
                <a:avLst/>
              </a:prstGeom>
              <a:noFill/>
            </p:spPr>
            <p:txBody>
              <a:bodyPr wrap="none" rtlCol="0">
                <a:spAutoFit/>
                <a:scene3d>
                  <a:camera prst="isometricRightUp">
                    <a:rot lat="1195241" lon="18580847" rev="21490983"/>
                  </a:camera>
                  <a:lightRig rig="threePt" dir="t"/>
                </a:scene3d>
              </a:bodyPr>
              <a:lstStyle/>
              <a:p>
                <a:pPr algn="ctr"/>
                <a:r>
                  <a:rPr lang="en-US" altLang="zh-CN" sz="6000" dirty="0">
                    <a:solidFill>
                      <a:schemeClr val="bg1"/>
                    </a:solidFill>
                  </a:rPr>
                  <a:t>01</a:t>
                </a:r>
                <a:endParaRPr lang="zh-CN" altLang="en-US" sz="6000" dirty="0">
                  <a:solidFill>
                    <a:schemeClr val="bg1"/>
                  </a:solidFill>
                </a:endParaRPr>
              </a:p>
            </p:txBody>
          </p:sp>
        </p:grpSp>
      </p:grpSp>
      <p:grpSp>
        <p:nvGrpSpPr>
          <p:cNvPr id="13" name="组合 12"/>
          <p:cNvGrpSpPr/>
          <p:nvPr/>
        </p:nvGrpSpPr>
        <p:grpSpPr>
          <a:xfrm>
            <a:off x="3046180" y="3164999"/>
            <a:ext cx="2932577" cy="4958193"/>
            <a:chOff x="3046180" y="3164999"/>
            <a:chExt cx="2932577" cy="4958193"/>
          </a:xfrm>
        </p:grpSpPr>
        <p:sp>
          <p:nvSpPr>
            <p:cNvPr id="502" name="任意多边形: 形状 501"/>
            <p:cNvSpPr/>
            <p:nvPr/>
          </p:nvSpPr>
          <p:spPr>
            <a:xfrm>
              <a:off x="3487903" y="316499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9" name="组合 8"/>
            <p:cNvGrpSpPr/>
            <p:nvPr/>
          </p:nvGrpSpPr>
          <p:grpSpPr>
            <a:xfrm>
              <a:off x="3046180" y="4389665"/>
              <a:ext cx="2932577" cy="3733527"/>
              <a:chOff x="3046180" y="4389665"/>
              <a:chExt cx="2932577" cy="3733527"/>
            </a:xfrm>
          </p:grpSpPr>
          <p:grpSp>
            <p:nvGrpSpPr>
              <p:cNvPr id="163" name="组合 162"/>
              <p:cNvGrpSpPr/>
              <p:nvPr/>
            </p:nvGrpSpPr>
            <p:grpSpPr>
              <a:xfrm>
                <a:off x="3480355" y="4389665"/>
                <a:ext cx="2045562" cy="3733527"/>
                <a:chOff x="1257299" y="2946401"/>
                <a:chExt cx="2143127" cy="3911600"/>
              </a:xfrm>
            </p:grpSpPr>
            <p:sp>
              <p:nvSpPr>
                <p:cNvPr id="164" name="矩形 163"/>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矩形 164"/>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矩形 165"/>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矩形 166"/>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矩形 167"/>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矩形 168"/>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矩形 169"/>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1" name="矩形 170"/>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2" name="矩形 171"/>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3" name="矩形 172"/>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4" name="矩形 173"/>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5" name="矩形 174"/>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6" name="矩形 175"/>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矩形 176"/>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矩形 177"/>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矩形 178"/>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矩形 179"/>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矩形 180"/>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矩形 181"/>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3" name="矩形 182"/>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4" name="矩形 183"/>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5" name="矩形 184"/>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6" name="矩形 185"/>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7" name="矩形 186"/>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8" name="矩形 187"/>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9" name="矩形 188"/>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0" name="矩形 189"/>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矩形 190"/>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矩形 191"/>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矩形 192"/>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矩形 193"/>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矩形 194"/>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矩形 195"/>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矩形 196"/>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矩形 197"/>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9" name="矩形 198"/>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0" name="矩形 199"/>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1" name="矩形 200"/>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2" name="矩形 201"/>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3" name="矩形 202"/>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 name="矩形 203"/>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矩形 204"/>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矩形 205"/>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矩形 206"/>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矩形 207"/>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 name="矩形 208"/>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矩形 209"/>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矩形 210"/>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矩形 211"/>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3" name="矩形 212"/>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4" name="矩形 213"/>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5" name="矩形 214"/>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6" name="矩形 215"/>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7" name="矩形 216"/>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8" name="矩形 217"/>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矩形 218"/>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矩形 219"/>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矩形 220"/>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矩形 221"/>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矩形 222"/>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矩形 223"/>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矩形 224"/>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矩形 225"/>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7" name="矩形 226"/>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8" name="矩形 227"/>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9" name="矩形 228"/>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0" name="矩形 229"/>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1" name="矩形 230"/>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2" name="矩形 231"/>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矩形 232"/>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矩形 233"/>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5" name="矩形 234"/>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6" name="矩形 235"/>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矩形 236"/>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矩形 237"/>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矩形 238"/>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矩形 239"/>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1" name="矩形 240"/>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2" name="矩形 241"/>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3" name="矩形 242"/>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4" name="矩形 243"/>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5" name="矩形 244"/>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6" name="矩形 245"/>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矩形 246"/>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矩形 247"/>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矩形 248"/>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矩形 249"/>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矩形 250"/>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矩形 251"/>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矩形 252"/>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矩形 253"/>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矩形 254"/>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矩形 255"/>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矩形 256"/>
                <p:cNvSpPr/>
                <p:nvPr/>
              </p:nvSpPr>
              <p:spPr>
                <a:xfrm>
                  <a:off x="1257299" y="3708400"/>
                  <a:ext cx="1063625" cy="301942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矩形 257"/>
                <p:cNvSpPr/>
                <p:nvPr/>
              </p:nvSpPr>
              <p:spPr>
                <a:xfrm>
                  <a:off x="2319337" y="3703321"/>
                  <a:ext cx="1081089" cy="3154680"/>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组合 258"/>
                <p:cNvGrpSpPr/>
                <p:nvPr/>
              </p:nvGrpSpPr>
              <p:grpSpPr>
                <a:xfrm>
                  <a:off x="1563915" y="2946401"/>
                  <a:ext cx="1524000" cy="1692746"/>
                  <a:chOff x="1563915" y="2946401"/>
                  <a:chExt cx="1524000" cy="1692746"/>
                </a:xfrm>
              </p:grpSpPr>
              <p:sp>
                <p:nvSpPr>
                  <p:cNvPr id="260" name="矩形 259"/>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矩形 260"/>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2" name="矩形 261"/>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矩形 262"/>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矩形 263"/>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矩形 264"/>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矩形 265"/>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矩形 266"/>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矩形 267"/>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9" name="文本框 268"/>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第二</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endParaRPr lang="zh-CN" altLang="en-US" sz="4000" dirty="0">
                      <a:solidFill>
                        <a:schemeClr val="bg1"/>
                      </a:solidFill>
                      <a:latin typeface="+mj-ea"/>
                      <a:ea typeface="+mj-ea"/>
                    </a:endParaRPr>
                  </a:p>
                </p:txBody>
              </p:sp>
            </p:grpSp>
          </p:grpSp>
          <p:sp>
            <p:nvSpPr>
              <p:cNvPr id="498" name="文本框 497"/>
              <p:cNvSpPr txBox="1"/>
              <p:nvPr/>
            </p:nvSpPr>
            <p:spPr>
              <a:xfrm>
                <a:off x="4535045" y="5662779"/>
                <a:ext cx="1106516" cy="969426"/>
              </a:xfrm>
              <a:prstGeom prst="rect">
                <a:avLst/>
              </a:prstGeom>
              <a:noFill/>
            </p:spPr>
            <p:txBody>
              <a:bodyPr wrap="none" rtlCol="0">
                <a:spAutoFit/>
                <a:scene3d>
                  <a:camera prst="isometricRightUp">
                    <a:rot lat="1195244" lon="18580840" rev="190966"/>
                  </a:camera>
                  <a:lightRig rig="threePt" dir="t"/>
                </a:scene3d>
              </a:bodyPr>
              <a:lstStyle/>
              <a:p>
                <a:pPr algn="ctr"/>
                <a:r>
                  <a:rPr lang="en-US" altLang="zh-CN" sz="6000" dirty="0">
                    <a:solidFill>
                      <a:schemeClr val="bg1"/>
                    </a:solidFill>
                  </a:rPr>
                  <a:t>02</a:t>
                </a:r>
                <a:endParaRPr lang="zh-CN" altLang="en-US" sz="6000" dirty="0">
                  <a:solidFill>
                    <a:schemeClr val="bg1"/>
                  </a:solidFill>
                </a:endParaRPr>
              </a:p>
            </p:txBody>
          </p:sp>
          <p:sp>
            <p:nvSpPr>
              <p:cNvPr id="270" name="椭圆 269"/>
              <p:cNvSpPr/>
              <p:nvPr/>
            </p:nvSpPr>
            <p:spPr>
              <a:xfrm rot="20741339">
                <a:off x="3046180" y="5643108"/>
                <a:ext cx="2932577" cy="865882"/>
              </a:xfrm>
              <a:prstGeom prst="ellipse">
                <a:avLst/>
              </a:prstGeom>
              <a:noFill/>
              <a:ln w="9525">
                <a:gradFill flip="none" rotWithShape="1">
                  <a:gsLst>
                    <a:gs pos="23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a:off x="6167032" y="2472849"/>
            <a:ext cx="2656039" cy="4941215"/>
            <a:chOff x="6167032" y="2472849"/>
            <a:chExt cx="2656039" cy="4941215"/>
          </a:xfrm>
        </p:grpSpPr>
        <p:sp>
          <p:nvSpPr>
            <p:cNvPr id="503" name="任意多边形: 形状 502"/>
            <p:cNvSpPr/>
            <p:nvPr/>
          </p:nvSpPr>
          <p:spPr>
            <a:xfrm>
              <a:off x="6426367" y="24728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10" name="组合 9"/>
            <p:cNvGrpSpPr/>
            <p:nvPr/>
          </p:nvGrpSpPr>
          <p:grpSpPr>
            <a:xfrm>
              <a:off x="6167032" y="3680537"/>
              <a:ext cx="2656039" cy="3733527"/>
              <a:chOff x="6167032" y="3680537"/>
              <a:chExt cx="2656039" cy="3733527"/>
            </a:xfrm>
          </p:grpSpPr>
          <p:grpSp>
            <p:nvGrpSpPr>
              <p:cNvPr id="274" name="组合 273"/>
              <p:cNvGrpSpPr/>
              <p:nvPr/>
            </p:nvGrpSpPr>
            <p:grpSpPr>
              <a:xfrm>
                <a:off x="6428344" y="3680537"/>
                <a:ext cx="2049998" cy="3733527"/>
                <a:chOff x="1259794" y="2946401"/>
                <a:chExt cx="2147774" cy="3911600"/>
              </a:xfrm>
            </p:grpSpPr>
            <p:sp>
              <p:nvSpPr>
                <p:cNvPr id="275" name="矩形 274"/>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矩形 275"/>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矩形 276"/>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矩形 277"/>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矩形 278"/>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矩形 279"/>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矩形 280"/>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矩形 281"/>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3" name="矩形 282"/>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4" name="矩形 283"/>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5" name="矩形 284"/>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6" name="矩形 285"/>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7" name="矩形 286"/>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8" name="矩形 287"/>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9" name="矩形 288"/>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0" name="矩形 289"/>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1" name="矩形 290"/>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2" name="矩形 291"/>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3" name="矩形 292"/>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4" name="矩形 293"/>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5" name="矩形 294"/>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6" name="矩形 295"/>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7" name="矩形 296"/>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8" name="矩形 297"/>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9" name="矩形 298"/>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0" name="矩形 299"/>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1" name="矩形 300"/>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2" name="矩形 301"/>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3" name="矩形 302"/>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4" name="矩形 303"/>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5" name="矩形 304"/>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6" name="矩形 305"/>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7" name="矩形 306"/>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8" name="矩形 307"/>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9" name="矩形 308"/>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0" name="矩形 309"/>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1" name="矩形 310"/>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2" name="矩形 311"/>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3" name="矩形 312"/>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4" name="矩形 313"/>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5" name="矩形 314"/>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6" name="矩形 315"/>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7" name="矩形 316"/>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8" name="矩形 317"/>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9" name="矩形 318"/>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0" name="矩形 319"/>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1" name="矩形 320"/>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2" name="矩形 321"/>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3" name="矩形 322"/>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4" name="矩形 323"/>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5" name="矩形 324"/>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6" name="矩形 325"/>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7" name="矩形 326"/>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8" name="矩形 327"/>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9" name="矩形 328"/>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0" name="矩形 329"/>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1" name="矩形 330"/>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2" name="矩形 331"/>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3" name="矩形 332"/>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4" name="矩形 333"/>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5" name="矩形 334"/>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6" name="矩形 335"/>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7" name="矩形 336"/>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8" name="矩形 337"/>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9" name="矩形 338"/>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0" name="矩形 339"/>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1" name="矩形 340"/>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2" name="矩形 341"/>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3" name="矩形 342"/>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4" name="矩形 343"/>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5" name="矩形 344"/>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6" name="矩形 345"/>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7" name="矩形 346"/>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8" name="矩形 347"/>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9" name="矩形 348"/>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0" name="矩形 349"/>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1" name="矩形 350"/>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2" name="矩形 351"/>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3" name="矩形 352"/>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4" name="矩形 353"/>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5" name="矩形 354"/>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6" name="矩形 355"/>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7" name="矩形 356"/>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8" name="矩形 357"/>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9" name="矩形 358"/>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0" name="矩形 359"/>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1" name="矩形 360"/>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2" name="矩形 361"/>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3" name="矩形 362"/>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4" name="矩形 363"/>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5" name="矩形 364"/>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6" name="矩形 365"/>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矩形 366"/>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8" name="矩形 367"/>
                <p:cNvSpPr/>
                <p:nvPr/>
              </p:nvSpPr>
              <p:spPr>
                <a:xfrm>
                  <a:off x="1259794" y="3708401"/>
                  <a:ext cx="1063625" cy="301942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2321717" y="3703321"/>
                  <a:ext cx="1085851" cy="3154680"/>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组合 369"/>
                <p:cNvGrpSpPr/>
                <p:nvPr/>
              </p:nvGrpSpPr>
              <p:grpSpPr>
                <a:xfrm>
                  <a:off x="1563915" y="2946401"/>
                  <a:ext cx="1524000" cy="1692746"/>
                  <a:chOff x="1563915" y="2946401"/>
                  <a:chExt cx="1524000" cy="1692746"/>
                </a:xfrm>
              </p:grpSpPr>
              <p:sp>
                <p:nvSpPr>
                  <p:cNvPr id="371" name="矩形 370"/>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矩形 371"/>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3" name="矩形 372"/>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4" name="矩形 373"/>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5" name="矩形 374"/>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6" name="矩形 375"/>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7" name="矩形 376"/>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8" name="矩形 377"/>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9" name="矩形 378"/>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0" name="文本框 379"/>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第三</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endParaRPr lang="zh-CN" altLang="en-US" sz="4000" dirty="0">
                      <a:solidFill>
                        <a:schemeClr val="bg1"/>
                      </a:solidFill>
                      <a:latin typeface="+mj-ea"/>
                      <a:ea typeface="+mj-ea"/>
                    </a:endParaRPr>
                  </a:p>
                </p:txBody>
              </p:sp>
            </p:grpSp>
          </p:grpSp>
          <p:sp>
            <p:nvSpPr>
              <p:cNvPr id="499" name="文本框 498"/>
              <p:cNvSpPr txBox="1"/>
              <p:nvPr/>
            </p:nvSpPr>
            <p:spPr>
              <a:xfrm>
                <a:off x="7489743" y="5047917"/>
                <a:ext cx="1106516" cy="969426"/>
              </a:xfrm>
              <a:prstGeom prst="rect">
                <a:avLst/>
              </a:prstGeom>
              <a:noFill/>
            </p:spPr>
            <p:txBody>
              <a:bodyPr wrap="none" rtlCol="0">
                <a:spAutoFit/>
                <a:scene3d>
                  <a:camera prst="isometricRightUp">
                    <a:rot lat="1195242" lon="18580842" rev="190982"/>
                  </a:camera>
                  <a:lightRig rig="threePt" dir="t"/>
                </a:scene3d>
              </a:bodyPr>
              <a:lstStyle/>
              <a:p>
                <a:pPr algn="ctr"/>
                <a:r>
                  <a:rPr lang="en-US" altLang="zh-CN" sz="6000" dirty="0">
                    <a:solidFill>
                      <a:schemeClr val="bg1"/>
                    </a:solidFill>
                  </a:rPr>
                  <a:t>03</a:t>
                </a:r>
                <a:endParaRPr lang="zh-CN" altLang="en-US" sz="6000" dirty="0">
                  <a:solidFill>
                    <a:schemeClr val="bg1"/>
                  </a:solidFill>
                </a:endParaRPr>
              </a:p>
            </p:txBody>
          </p:sp>
          <p:sp>
            <p:nvSpPr>
              <p:cNvPr id="381" name="椭圆 380"/>
              <p:cNvSpPr/>
              <p:nvPr/>
            </p:nvSpPr>
            <p:spPr>
              <a:xfrm rot="20741339">
                <a:off x="6167032" y="4872560"/>
                <a:ext cx="2656039" cy="784230"/>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9051026" y="1761649"/>
            <a:ext cx="2707236" cy="5418786"/>
            <a:chOff x="9051026" y="1761649"/>
            <a:chExt cx="2707236" cy="5418786"/>
          </a:xfrm>
        </p:grpSpPr>
        <p:sp>
          <p:nvSpPr>
            <p:cNvPr id="504" name="任意多边形: 形状 503"/>
            <p:cNvSpPr/>
            <p:nvPr/>
          </p:nvSpPr>
          <p:spPr>
            <a:xfrm>
              <a:off x="9364831" y="17616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11" name="组合 10"/>
            <p:cNvGrpSpPr/>
            <p:nvPr/>
          </p:nvGrpSpPr>
          <p:grpSpPr>
            <a:xfrm>
              <a:off x="9051026" y="2971409"/>
              <a:ext cx="2707236" cy="4209026"/>
              <a:chOff x="9051026" y="2971409"/>
              <a:chExt cx="2707236" cy="4209026"/>
            </a:xfrm>
          </p:grpSpPr>
          <p:grpSp>
            <p:nvGrpSpPr>
              <p:cNvPr id="385" name="组合 384"/>
              <p:cNvGrpSpPr/>
              <p:nvPr/>
            </p:nvGrpSpPr>
            <p:grpSpPr>
              <a:xfrm>
                <a:off x="9371569" y="2971409"/>
                <a:ext cx="2052381" cy="4209026"/>
                <a:chOff x="1257299" y="2946401"/>
                <a:chExt cx="2150271" cy="4409779"/>
              </a:xfrm>
            </p:grpSpPr>
            <p:sp>
              <p:nvSpPr>
                <p:cNvPr id="386" name="矩形 385"/>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7" name="矩形 386"/>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8" name="矩形 387"/>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9" name="矩形 388"/>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0" name="矩形 389"/>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1" name="矩形 390"/>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2" name="矩形 391"/>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3" name="矩形 392"/>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4" name="矩形 393"/>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5" name="矩形 394"/>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6" name="矩形 395"/>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7" name="矩形 396"/>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8" name="矩形 397"/>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9" name="矩形 398"/>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0" name="矩形 399"/>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1" name="矩形 400"/>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2" name="矩形 401"/>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3" name="矩形 402"/>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4" name="矩形 403"/>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5" name="矩形 404"/>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6" name="矩形 405"/>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7" name="矩形 406"/>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8" name="矩形 407"/>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9" name="矩形 408"/>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0" name="矩形 409"/>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1" name="矩形 410"/>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2" name="矩形 411"/>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3" name="矩形 412"/>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4" name="矩形 413"/>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5" name="矩形 414"/>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6" name="矩形 415"/>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7" name="矩形 416"/>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8" name="矩形 417"/>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9" name="矩形 418"/>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0" name="矩形 419"/>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1" name="矩形 420"/>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2" name="矩形 421"/>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3" name="矩形 422"/>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4" name="矩形 423"/>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5" name="矩形 424"/>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6" name="矩形 425"/>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7" name="矩形 426"/>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8" name="矩形 427"/>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9" name="矩形 428"/>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0" name="矩形 429"/>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1" name="矩形 430"/>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2" name="矩形 431"/>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3" name="矩形 432"/>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4" name="矩形 433"/>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5" name="矩形 434"/>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6" name="矩形 435"/>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7" name="矩形 436"/>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8" name="矩形 437"/>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9" name="矩形 438"/>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0" name="矩形 439"/>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1" name="矩形 440"/>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2" name="矩形 441"/>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3" name="矩形 442"/>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4" name="矩形 443"/>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5" name="矩形 444"/>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6" name="矩形 445"/>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7" name="矩形 446"/>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8" name="矩形 447"/>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9" name="矩形 448"/>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0" name="矩形 449"/>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1" name="矩形 450"/>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2" name="矩形 451"/>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3" name="矩形 452"/>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4" name="矩形 453"/>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5" name="矩形 454"/>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6" name="矩形 455"/>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7" name="矩形 456"/>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8" name="矩形 457"/>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9" name="矩形 458"/>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0" name="矩形 459"/>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1" name="矩形 460"/>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2" name="矩形 461"/>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3" name="矩形 462"/>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4" name="矩形 463"/>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5" name="矩形 464"/>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6" name="矩形 465"/>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7" name="矩形 466"/>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8" name="矩形 467"/>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9" name="矩形 468"/>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0" name="矩形 469"/>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1" name="矩形 470"/>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2" name="矩形 471"/>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3" name="矩形 472"/>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4" name="矩形 473"/>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5" name="矩形 474"/>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6" name="矩形 475"/>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7" name="矩形 476"/>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矩形 477"/>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9" name="矩形 478"/>
                <p:cNvSpPr/>
                <p:nvPr/>
              </p:nvSpPr>
              <p:spPr>
                <a:xfrm>
                  <a:off x="1257299" y="3708399"/>
                  <a:ext cx="1063625" cy="349624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矩形 479"/>
                <p:cNvSpPr/>
                <p:nvPr/>
              </p:nvSpPr>
              <p:spPr>
                <a:xfrm>
                  <a:off x="2321718" y="3703321"/>
                  <a:ext cx="1085852" cy="3652859"/>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1" name="组合 480"/>
                <p:cNvGrpSpPr/>
                <p:nvPr/>
              </p:nvGrpSpPr>
              <p:grpSpPr>
                <a:xfrm>
                  <a:off x="1563915" y="2946401"/>
                  <a:ext cx="1524000" cy="1692746"/>
                  <a:chOff x="1563915" y="2946401"/>
                  <a:chExt cx="1524000" cy="1692746"/>
                </a:xfrm>
              </p:grpSpPr>
              <p:sp>
                <p:nvSpPr>
                  <p:cNvPr id="482" name="矩形 481"/>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矩形 482"/>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4" name="矩形 483"/>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5" name="矩形 484"/>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6" name="矩形 485"/>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7" name="矩形 486"/>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8" name="矩形 487"/>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9" name="矩形 488"/>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0" name="矩形 489"/>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1" name="文本框 490"/>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第四</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endParaRPr lang="zh-CN" altLang="en-US" sz="4000" dirty="0">
                      <a:solidFill>
                        <a:schemeClr val="bg1"/>
                      </a:solidFill>
                      <a:latin typeface="+mj-ea"/>
                      <a:ea typeface="+mj-ea"/>
                    </a:endParaRPr>
                  </a:p>
                </p:txBody>
              </p:sp>
            </p:grpSp>
          </p:grpSp>
          <p:sp>
            <p:nvSpPr>
              <p:cNvPr id="500" name="文本框 499"/>
              <p:cNvSpPr txBox="1"/>
              <p:nvPr/>
            </p:nvSpPr>
            <p:spPr>
              <a:xfrm>
                <a:off x="10408077" y="4351233"/>
                <a:ext cx="1106516" cy="969426"/>
              </a:xfrm>
              <a:prstGeom prst="rect">
                <a:avLst/>
              </a:prstGeom>
              <a:noFill/>
            </p:spPr>
            <p:txBody>
              <a:bodyPr wrap="none" rtlCol="0">
                <a:spAutoFit/>
                <a:scene3d>
                  <a:camera prst="isometricRightUp">
                    <a:rot lat="1481742" lon="18245191" rev="21402578"/>
                  </a:camera>
                  <a:lightRig rig="threePt" dir="t"/>
                </a:scene3d>
              </a:bodyPr>
              <a:lstStyle/>
              <a:p>
                <a:pPr algn="ctr"/>
                <a:r>
                  <a:rPr lang="en-US" altLang="zh-CN" sz="6000" dirty="0">
                    <a:solidFill>
                      <a:schemeClr val="bg1"/>
                    </a:solidFill>
                  </a:rPr>
                  <a:t>04</a:t>
                </a:r>
                <a:endParaRPr lang="zh-CN" altLang="en-US" sz="6000" dirty="0">
                  <a:solidFill>
                    <a:schemeClr val="bg1"/>
                  </a:solidFill>
                </a:endParaRPr>
              </a:p>
            </p:txBody>
          </p:sp>
          <p:sp>
            <p:nvSpPr>
              <p:cNvPr id="492" name="椭圆 491"/>
              <p:cNvSpPr/>
              <p:nvPr/>
            </p:nvSpPr>
            <p:spPr>
              <a:xfrm rot="20741339">
                <a:off x="9051026" y="4172861"/>
                <a:ext cx="2707236" cy="799347"/>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0" name="文本框 159"/>
          <p:cNvSpPr txBox="1"/>
          <p:nvPr/>
        </p:nvSpPr>
        <p:spPr>
          <a:xfrm>
            <a:off x="392317" y="3723616"/>
            <a:ext cx="2873397"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endParaRPr lang="zh-CN" altLang="en-US" sz="1400" dirty="0">
              <a:solidFill>
                <a:schemeClr val="tx2"/>
              </a:solidFill>
            </a:endParaRPr>
          </a:p>
        </p:txBody>
      </p:sp>
      <p:grpSp>
        <p:nvGrpSpPr>
          <p:cNvPr id="16" name="组合 15"/>
          <p:cNvGrpSpPr/>
          <p:nvPr/>
        </p:nvGrpSpPr>
        <p:grpSpPr>
          <a:xfrm>
            <a:off x="398378" y="2980500"/>
            <a:ext cx="1845550" cy="481843"/>
            <a:chOff x="398378" y="2980500"/>
            <a:chExt cx="1845550" cy="481843"/>
          </a:xfrm>
        </p:grpSpPr>
        <p:sp>
          <p:nvSpPr>
            <p:cNvPr id="161" name="矩形: 圆角 160"/>
            <p:cNvSpPr/>
            <p:nvPr/>
          </p:nvSpPr>
          <p:spPr>
            <a:xfrm>
              <a:off x="398378" y="2980500"/>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文本框 161"/>
            <p:cNvSpPr txBox="1"/>
            <p:nvPr/>
          </p:nvSpPr>
          <p:spPr>
            <a:xfrm>
              <a:off x="477746" y="3036755"/>
              <a:ext cx="1686815" cy="369332"/>
            </a:xfrm>
            <a:prstGeom prst="rect">
              <a:avLst/>
            </a:prstGeom>
            <a:noFill/>
          </p:spPr>
          <p:txBody>
            <a:bodyPr wrap="square">
              <a:spAutoFit/>
            </a:bodyPr>
            <a:lstStyle/>
            <a:p>
              <a:pPr algn="ctr"/>
              <a:r>
                <a:rPr lang="zh-CN" altLang="en-US" dirty="0">
                  <a:solidFill>
                    <a:schemeClr val="bg1"/>
                  </a:solidFill>
                </a:rPr>
                <a:t>深化知识水平</a:t>
              </a:r>
              <a:endParaRPr lang="zh-CN" altLang="en-US" dirty="0">
                <a:solidFill>
                  <a:schemeClr val="bg1"/>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par>
                                <p:cTn id="12" presetID="6" presetClass="emph" presetSubtype="0" fill="hold" nodeType="withEffect">
                                  <p:stCondLst>
                                    <p:cond delay="0"/>
                                  </p:stCondLst>
                                  <p:childTnLst>
                                    <p:animScale>
                                      <p:cBhvr>
                                        <p:cTn id="13" dur="10" fill="hold"/>
                                        <p:tgtEl>
                                          <p:spTgt spid="12"/>
                                        </p:tgtEl>
                                      </p:cBhvr>
                                      <p:by x="25000" y="25000"/>
                                    </p:animScale>
                                  </p:childTnLst>
                                </p:cTn>
                              </p:par>
                              <p:par>
                                <p:cTn id="14" presetID="6" presetClass="emph" presetSubtype="0" decel="100000" fill="hold" nodeType="withEffect">
                                  <p:stCondLst>
                                    <p:cond delay="10"/>
                                  </p:stCondLst>
                                  <p:childTnLst>
                                    <p:animScale>
                                      <p:cBhvr>
                                        <p:cTn id="15" dur="750" fill="hold"/>
                                        <p:tgtEl>
                                          <p:spTgt spid="12"/>
                                        </p:tgtEl>
                                      </p:cBhvr>
                                      <p:by x="400000" y="400000"/>
                                    </p:animScale>
                                  </p:childTnLst>
                                </p:cTn>
                              </p:par>
                              <p:par>
                                <p:cTn id="16" presetID="0" presetClass="entr" presetSubtype="0" decel="100000" fill="hold" nodeType="withEffect">
                                  <p:stCondLst>
                                    <p:cond delay="250"/>
                                  </p:stCondLst>
                                  <p:iterate type="lt">
                                    <p:tmPct val="10000"/>
                                  </p:iterate>
                                  <p:childTnLst>
                                    <p:set>
                                      <p:cBhvr>
                                        <p:cTn id="17" dur="1" fill="hold">
                                          <p:stCondLst>
                                            <p:cond delay="0"/>
                                          </p:stCondLst>
                                        </p:cTn>
                                        <p:tgtEl>
                                          <p:spTgt spid="16"/>
                                        </p:tgtEl>
                                        <p:attrNameLst>
                                          <p:attrName>style.visibility</p:attrName>
                                        </p:attrNameLst>
                                      </p:cBhvr>
                                      <p:to>
                                        <p:strVal val="visible"/>
                                      </p:to>
                                    </p:set>
                                    <p:animEffect transition="in" filter="fade">
                                      <p:cBhvr>
                                        <p:cTn id="18" dur="750">
                                          <p:stCondLst>
                                            <p:cond delay="0"/>
                                          </p:stCondLst>
                                        </p:cTn>
                                        <p:tgtEl>
                                          <p:spTgt spid="16"/>
                                        </p:tgtEl>
                                      </p:cBhvr>
                                    </p:animEffect>
                                    <p:anim to="" calcmode="lin" valueType="num">
                                      <p:cBhvr>
                                        <p:cTn id="19" dur="750" fill="hold">
                                          <p:stCondLst>
                                            <p:cond delay="0"/>
                                          </p:stCondLst>
                                        </p:cTn>
                                        <p:tgtEl>
                                          <p:spTgt spid="16"/>
                                        </p:tgtEl>
                                        <p:attrNameLst>
                                          <p:attrName>ppt_x</p:attrName>
                                        </p:attrNameLst>
                                      </p:cBhvr>
                                      <p:tavLst>
                                        <p:tav tm="0">
                                          <p:val>
                                            <p:strVal val="#ppt_x+0.03"/>
                                          </p:val>
                                        </p:tav>
                                        <p:tav tm="100000">
                                          <p:val>
                                            <p:strVal val="#ppt_x"/>
                                          </p:val>
                                        </p:tav>
                                      </p:tavLst>
                                    </p:anim>
                                  </p:childTnLst>
                                </p:cTn>
                              </p:par>
                              <p:par>
                                <p:cTn id="20" presetID="0" presetClass="entr" presetSubtype="0" decel="100000" fill="hold" grpId="0" nodeType="withEffect">
                                  <p:stCondLst>
                                    <p:cond delay="500"/>
                                  </p:stCondLst>
                                  <p:iterate type="lt">
                                    <p:tmPct val="10000"/>
                                  </p:iterate>
                                  <p:childTnLst>
                                    <p:set>
                                      <p:cBhvr>
                                        <p:cTn id="21" dur="1" fill="hold">
                                          <p:stCondLst>
                                            <p:cond delay="0"/>
                                          </p:stCondLst>
                                        </p:cTn>
                                        <p:tgtEl>
                                          <p:spTgt spid="160"/>
                                        </p:tgtEl>
                                        <p:attrNameLst>
                                          <p:attrName>style.visibility</p:attrName>
                                        </p:attrNameLst>
                                      </p:cBhvr>
                                      <p:to>
                                        <p:strVal val="visible"/>
                                      </p:to>
                                    </p:set>
                                    <p:animEffect transition="in" filter="fade">
                                      <p:cBhvr>
                                        <p:cTn id="22" dur="500">
                                          <p:stCondLst>
                                            <p:cond delay="0"/>
                                          </p:stCondLst>
                                        </p:cTn>
                                        <p:tgtEl>
                                          <p:spTgt spid="160"/>
                                        </p:tgtEl>
                                      </p:cBhvr>
                                    </p:animEffect>
                                    <p:anim to="" calcmode="lin" valueType="num">
                                      <p:cBhvr>
                                        <p:cTn id="23" dur="500" fill="hold">
                                          <p:stCondLst>
                                            <p:cond delay="0"/>
                                          </p:stCondLst>
                                        </p:cTn>
                                        <p:tgtEl>
                                          <p:spTgt spid="160"/>
                                        </p:tgtEl>
                                        <p:attrNameLst>
                                          <p:attrName>ppt_x</p:attrName>
                                        </p:attrNameLst>
                                      </p:cBhvr>
                                      <p:tavLst>
                                        <p:tav tm="0">
                                          <p:val>
                                            <p:strVal val="#ppt_x+0.03"/>
                                          </p:val>
                                        </p:tav>
                                        <p:tav tm="100000">
                                          <p:val>
                                            <p:strVal val="#ppt_x"/>
                                          </p:val>
                                        </p:tav>
                                      </p:tavLst>
                                    </p:anim>
                                  </p:childTnLst>
                                </p:cTn>
                              </p:par>
                            </p:childTnLst>
                          </p:cTn>
                        </p:par>
                        <p:par>
                          <p:cTn id="24" fill="hold">
                            <p:stCondLst>
                              <p:cond delay="0"/>
                            </p:stCondLst>
                            <p:childTnLst>
                              <p:par>
                                <p:cTn id="25" presetID="2" presetClass="entr" presetSubtype="4" decel="10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ppt_x"/>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par>
                                <p:cTn id="32" presetID="6" presetClass="emph" presetSubtype="0" fill="hold" nodeType="withEffect">
                                  <p:stCondLst>
                                    <p:cond delay="0"/>
                                  </p:stCondLst>
                                  <p:childTnLst>
                                    <p:animScale>
                                      <p:cBhvr>
                                        <p:cTn id="33" dur="10" fill="hold"/>
                                        <p:tgtEl>
                                          <p:spTgt spid="13"/>
                                        </p:tgtEl>
                                      </p:cBhvr>
                                      <p:by x="25000" y="25000"/>
                                    </p:animScale>
                                  </p:childTnLst>
                                </p:cTn>
                              </p:par>
                              <p:par>
                                <p:cTn id="34" presetID="6" presetClass="emph" presetSubtype="0" decel="100000" fill="hold" nodeType="withEffect">
                                  <p:stCondLst>
                                    <p:cond delay="10"/>
                                  </p:stCondLst>
                                  <p:childTnLst>
                                    <p:animScale>
                                      <p:cBhvr>
                                        <p:cTn id="35" dur="750" fill="hold"/>
                                        <p:tgtEl>
                                          <p:spTgt spid="13"/>
                                        </p:tgtEl>
                                      </p:cBhvr>
                                      <p:by x="400000" y="400000"/>
                                    </p:animScale>
                                  </p:childTnLst>
                                </p:cTn>
                              </p:par>
                              <p:par>
                                <p:cTn id="36" presetID="0" presetClass="entr" presetSubtype="0" decel="100000" fill="hold" nodeType="withEffect">
                                  <p:stCondLst>
                                    <p:cond delay="250"/>
                                  </p:stCondLst>
                                  <p:iterate type="lt">
                                    <p:tmPct val="10000"/>
                                  </p:iterate>
                                  <p:childTnLst>
                                    <p:set>
                                      <p:cBhvr>
                                        <p:cTn id="37" dur="1" fill="hold">
                                          <p:stCondLst>
                                            <p:cond delay="0"/>
                                          </p:stCondLst>
                                        </p:cTn>
                                        <p:tgtEl>
                                          <p:spTgt spid="17"/>
                                        </p:tgtEl>
                                        <p:attrNameLst>
                                          <p:attrName>style.visibility</p:attrName>
                                        </p:attrNameLst>
                                      </p:cBhvr>
                                      <p:to>
                                        <p:strVal val="visible"/>
                                      </p:to>
                                    </p:set>
                                    <p:animEffect transition="in" filter="fade">
                                      <p:cBhvr>
                                        <p:cTn id="38" dur="750">
                                          <p:stCondLst>
                                            <p:cond delay="0"/>
                                          </p:stCondLst>
                                        </p:cTn>
                                        <p:tgtEl>
                                          <p:spTgt spid="17"/>
                                        </p:tgtEl>
                                      </p:cBhvr>
                                    </p:animEffect>
                                    <p:anim to="" calcmode="lin" valueType="num">
                                      <p:cBhvr>
                                        <p:cTn id="39" dur="750" fill="hold">
                                          <p:stCondLst>
                                            <p:cond delay="0"/>
                                          </p:stCondLst>
                                        </p:cTn>
                                        <p:tgtEl>
                                          <p:spTgt spid="17"/>
                                        </p:tgtEl>
                                        <p:attrNameLst>
                                          <p:attrName>ppt_x</p:attrName>
                                        </p:attrNameLst>
                                      </p:cBhvr>
                                      <p:tavLst>
                                        <p:tav tm="0">
                                          <p:val>
                                            <p:strVal val="#ppt_x+0.03"/>
                                          </p:val>
                                        </p:tav>
                                        <p:tav tm="100000">
                                          <p:val>
                                            <p:strVal val="#ppt_x"/>
                                          </p:val>
                                        </p:tav>
                                      </p:tavLst>
                                    </p:anim>
                                  </p:childTnLst>
                                </p:cTn>
                              </p:par>
                              <p:par>
                                <p:cTn id="40" presetID="0" presetClass="entr" presetSubtype="0" decel="100000" fill="hold" grpId="0" nodeType="withEffect">
                                  <p:stCondLst>
                                    <p:cond delay="500"/>
                                  </p:stCondLst>
                                  <p:iterate type="lt">
                                    <p:tmPct val="10000"/>
                                  </p:iterate>
                                  <p:childTnLst>
                                    <p:set>
                                      <p:cBhvr>
                                        <p:cTn id="41" dur="1" fill="hold">
                                          <p:stCondLst>
                                            <p:cond delay="0"/>
                                          </p:stCondLst>
                                        </p:cTn>
                                        <p:tgtEl>
                                          <p:spTgt spid="271"/>
                                        </p:tgtEl>
                                        <p:attrNameLst>
                                          <p:attrName>style.visibility</p:attrName>
                                        </p:attrNameLst>
                                      </p:cBhvr>
                                      <p:to>
                                        <p:strVal val="visible"/>
                                      </p:to>
                                    </p:set>
                                    <p:animEffect transition="in" filter="fade">
                                      <p:cBhvr>
                                        <p:cTn id="42" dur="500">
                                          <p:stCondLst>
                                            <p:cond delay="0"/>
                                          </p:stCondLst>
                                        </p:cTn>
                                        <p:tgtEl>
                                          <p:spTgt spid="271"/>
                                        </p:tgtEl>
                                      </p:cBhvr>
                                    </p:animEffect>
                                    <p:anim to="" calcmode="lin" valueType="num">
                                      <p:cBhvr>
                                        <p:cTn id="43" dur="500" fill="hold">
                                          <p:stCondLst>
                                            <p:cond delay="0"/>
                                          </p:stCondLst>
                                        </p:cTn>
                                        <p:tgtEl>
                                          <p:spTgt spid="271"/>
                                        </p:tgtEl>
                                        <p:attrNameLst>
                                          <p:attrName>ppt_x</p:attrName>
                                        </p:attrNameLst>
                                      </p:cBhvr>
                                      <p:tavLst>
                                        <p:tav tm="0">
                                          <p:val>
                                            <p:strVal val="#ppt_x+0.03"/>
                                          </p:val>
                                        </p:tav>
                                        <p:tav tm="100000">
                                          <p:val>
                                            <p:strVal val="#ppt_x"/>
                                          </p:val>
                                        </p:tav>
                                      </p:tavLst>
                                    </p:anim>
                                  </p:childTnLst>
                                </p:cTn>
                              </p:par>
                            </p:childTnLst>
                          </p:cTn>
                        </p:par>
                        <p:par>
                          <p:cTn id="44" fill="hold">
                            <p:stCondLst>
                              <p:cond delay="3200"/>
                            </p:stCondLst>
                            <p:childTnLst>
                              <p:par>
                                <p:cTn id="45" presetID="2" presetClass="entr" presetSubtype="4" decel="10000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750" fill="hold"/>
                                        <p:tgtEl>
                                          <p:spTgt spid="14"/>
                                        </p:tgtEl>
                                        <p:attrNameLst>
                                          <p:attrName>ppt_x</p:attrName>
                                        </p:attrNameLst>
                                      </p:cBhvr>
                                      <p:tavLst>
                                        <p:tav tm="0">
                                          <p:val>
                                            <p:strVal val="#ppt_x"/>
                                          </p:val>
                                        </p:tav>
                                        <p:tav tm="100000">
                                          <p:val>
                                            <p:strVal val="#ppt_x"/>
                                          </p:val>
                                        </p:tav>
                                      </p:tavLst>
                                    </p:anim>
                                    <p:anim calcmode="lin" valueType="num">
                                      <p:cBhvr additive="base">
                                        <p:cTn id="48" dur="750" fill="hold"/>
                                        <p:tgtEl>
                                          <p:spTgt spid="14"/>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par>
                                <p:cTn id="52" presetID="6" presetClass="emph" presetSubtype="0" fill="hold" nodeType="withEffect">
                                  <p:stCondLst>
                                    <p:cond delay="0"/>
                                  </p:stCondLst>
                                  <p:childTnLst>
                                    <p:animScale>
                                      <p:cBhvr>
                                        <p:cTn id="53" dur="10" fill="hold"/>
                                        <p:tgtEl>
                                          <p:spTgt spid="14"/>
                                        </p:tgtEl>
                                      </p:cBhvr>
                                      <p:by x="25000" y="25000"/>
                                    </p:animScale>
                                  </p:childTnLst>
                                </p:cTn>
                              </p:par>
                              <p:par>
                                <p:cTn id="54" presetID="6" presetClass="emph" presetSubtype="0" decel="100000" fill="hold" nodeType="withEffect">
                                  <p:stCondLst>
                                    <p:cond delay="10"/>
                                  </p:stCondLst>
                                  <p:childTnLst>
                                    <p:animScale>
                                      <p:cBhvr>
                                        <p:cTn id="55" dur="750" fill="hold"/>
                                        <p:tgtEl>
                                          <p:spTgt spid="14"/>
                                        </p:tgtEl>
                                      </p:cBhvr>
                                      <p:by x="400000" y="400000"/>
                                    </p:animScale>
                                  </p:childTnLst>
                                </p:cTn>
                              </p:par>
                              <p:par>
                                <p:cTn id="56" presetID="0" presetClass="entr" presetSubtype="0" decel="100000" fill="hold" nodeType="withEffect">
                                  <p:stCondLst>
                                    <p:cond delay="250"/>
                                  </p:stCondLst>
                                  <p:iterate type="lt">
                                    <p:tmPct val="10000"/>
                                  </p:iterate>
                                  <p:childTnLst>
                                    <p:set>
                                      <p:cBhvr>
                                        <p:cTn id="57" dur="1" fill="hold">
                                          <p:stCondLst>
                                            <p:cond delay="0"/>
                                          </p:stCondLst>
                                        </p:cTn>
                                        <p:tgtEl>
                                          <p:spTgt spid="18"/>
                                        </p:tgtEl>
                                        <p:attrNameLst>
                                          <p:attrName>style.visibility</p:attrName>
                                        </p:attrNameLst>
                                      </p:cBhvr>
                                      <p:to>
                                        <p:strVal val="visible"/>
                                      </p:to>
                                    </p:set>
                                    <p:animEffect transition="in" filter="fade">
                                      <p:cBhvr>
                                        <p:cTn id="58" dur="750">
                                          <p:stCondLst>
                                            <p:cond delay="0"/>
                                          </p:stCondLst>
                                        </p:cTn>
                                        <p:tgtEl>
                                          <p:spTgt spid="18"/>
                                        </p:tgtEl>
                                      </p:cBhvr>
                                    </p:animEffect>
                                    <p:anim to="" calcmode="lin" valueType="num">
                                      <p:cBhvr>
                                        <p:cTn id="59" dur="750" fill="hold">
                                          <p:stCondLst>
                                            <p:cond delay="0"/>
                                          </p:stCondLst>
                                        </p:cTn>
                                        <p:tgtEl>
                                          <p:spTgt spid="18"/>
                                        </p:tgtEl>
                                        <p:attrNameLst>
                                          <p:attrName>ppt_x</p:attrName>
                                        </p:attrNameLst>
                                      </p:cBhvr>
                                      <p:tavLst>
                                        <p:tav tm="0">
                                          <p:val>
                                            <p:strVal val="#ppt_x+0.03"/>
                                          </p:val>
                                        </p:tav>
                                        <p:tav tm="100000">
                                          <p:val>
                                            <p:strVal val="#ppt_x"/>
                                          </p:val>
                                        </p:tav>
                                      </p:tavLst>
                                    </p:anim>
                                  </p:childTnLst>
                                </p:cTn>
                              </p:par>
                              <p:par>
                                <p:cTn id="60" presetID="0" presetClass="entr" presetSubtype="0" decel="100000" fill="hold" grpId="0" nodeType="withEffect">
                                  <p:stCondLst>
                                    <p:cond delay="500"/>
                                  </p:stCondLst>
                                  <p:iterate type="lt">
                                    <p:tmPct val="10000"/>
                                  </p:iterate>
                                  <p:childTnLst>
                                    <p:set>
                                      <p:cBhvr>
                                        <p:cTn id="61" dur="1" fill="hold">
                                          <p:stCondLst>
                                            <p:cond delay="0"/>
                                          </p:stCondLst>
                                        </p:cTn>
                                        <p:tgtEl>
                                          <p:spTgt spid="382"/>
                                        </p:tgtEl>
                                        <p:attrNameLst>
                                          <p:attrName>style.visibility</p:attrName>
                                        </p:attrNameLst>
                                      </p:cBhvr>
                                      <p:to>
                                        <p:strVal val="visible"/>
                                      </p:to>
                                    </p:set>
                                    <p:animEffect transition="in" filter="fade">
                                      <p:cBhvr>
                                        <p:cTn id="62" dur="500">
                                          <p:stCondLst>
                                            <p:cond delay="0"/>
                                          </p:stCondLst>
                                        </p:cTn>
                                        <p:tgtEl>
                                          <p:spTgt spid="382"/>
                                        </p:tgtEl>
                                      </p:cBhvr>
                                    </p:animEffect>
                                    <p:anim to="" calcmode="lin" valueType="num">
                                      <p:cBhvr>
                                        <p:cTn id="63" dur="500" fill="hold">
                                          <p:stCondLst>
                                            <p:cond delay="0"/>
                                          </p:stCondLst>
                                        </p:cTn>
                                        <p:tgtEl>
                                          <p:spTgt spid="382"/>
                                        </p:tgtEl>
                                        <p:attrNameLst>
                                          <p:attrName>ppt_x</p:attrName>
                                        </p:attrNameLst>
                                      </p:cBhvr>
                                      <p:tavLst>
                                        <p:tav tm="0">
                                          <p:val>
                                            <p:strVal val="#ppt_x+0.03"/>
                                          </p:val>
                                        </p:tav>
                                        <p:tav tm="100000">
                                          <p:val>
                                            <p:strVal val="#ppt_x"/>
                                          </p:val>
                                        </p:tav>
                                      </p:tavLst>
                                    </p:anim>
                                  </p:childTnLst>
                                </p:cTn>
                              </p:par>
                            </p:childTnLst>
                          </p:cTn>
                        </p:par>
                        <p:par>
                          <p:cTn id="64" fill="hold">
                            <p:stCondLst>
                              <p:cond delay="6400"/>
                            </p:stCondLst>
                            <p:childTnLst>
                              <p:par>
                                <p:cTn id="65" presetID="2" presetClass="entr" presetSubtype="4" decel="100000"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750" fill="hold"/>
                                        <p:tgtEl>
                                          <p:spTgt spid="15"/>
                                        </p:tgtEl>
                                        <p:attrNameLst>
                                          <p:attrName>ppt_x</p:attrName>
                                        </p:attrNameLst>
                                      </p:cBhvr>
                                      <p:tavLst>
                                        <p:tav tm="0">
                                          <p:val>
                                            <p:strVal val="#ppt_x"/>
                                          </p:val>
                                        </p:tav>
                                        <p:tav tm="100000">
                                          <p:val>
                                            <p:strVal val="#ppt_x"/>
                                          </p:val>
                                        </p:tav>
                                      </p:tavLst>
                                    </p:anim>
                                    <p:anim calcmode="lin" valueType="num">
                                      <p:cBhvr additive="base">
                                        <p:cTn id="68" dur="750" fill="hold"/>
                                        <p:tgtEl>
                                          <p:spTgt spid="15"/>
                                        </p:tgtEl>
                                        <p:attrNameLst>
                                          <p:attrName>ppt_y</p:attrName>
                                        </p:attrNameLst>
                                      </p:cBhvr>
                                      <p:tavLst>
                                        <p:tav tm="0">
                                          <p:val>
                                            <p:strVal val="1+#ppt_h/2"/>
                                          </p:val>
                                        </p:tav>
                                        <p:tav tm="100000">
                                          <p:val>
                                            <p:strVal val="#ppt_y"/>
                                          </p:val>
                                        </p:tav>
                                      </p:tavLst>
                                    </p:anim>
                                  </p:childTnLst>
                                </p:cTn>
                              </p:par>
                              <p:par>
                                <p:cTn id="69" presetID="10"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childTnLst>
                                </p:cTn>
                              </p:par>
                              <p:par>
                                <p:cTn id="72" presetID="6" presetClass="emph" presetSubtype="0" fill="hold" nodeType="withEffect">
                                  <p:stCondLst>
                                    <p:cond delay="0"/>
                                  </p:stCondLst>
                                  <p:childTnLst>
                                    <p:animScale>
                                      <p:cBhvr>
                                        <p:cTn id="73" dur="10" fill="hold"/>
                                        <p:tgtEl>
                                          <p:spTgt spid="15"/>
                                        </p:tgtEl>
                                      </p:cBhvr>
                                      <p:by x="25000" y="25000"/>
                                    </p:animScale>
                                  </p:childTnLst>
                                </p:cTn>
                              </p:par>
                              <p:par>
                                <p:cTn id="74" presetID="6" presetClass="emph" presetSubtype="0" decel="100000" fill="hold" nodeType="withEffect">
                                  <p:stCondLst>
                                    <p:cond delay="10"/>
                                  </p:stCondLst>
                                  <p:childTnLst>
                                    <p:animScale>
                                      <p:cBhvr>
                                        <p:cTn id="75" dur="750" fill="hold"/>
                                        <p:tgtEl>
                                          <p:spTgt spid="15"/>
                                        </p:tgtEl>
                                      </p:cBhvr>
                                      <p:by x="400000" y="400000"/>
                                    </p:animScale>
                                  </p:childTnLst>
                                </p:cTn>
                              </p:par>
                              <p:par>
                                <p:cTn id="76" presetID="0" presetClass="entr" presetSubtype="0" decel="100000" fill="hold" nodeType="withEffect">
                                  <p:stCondLst>
                                    <p:cond delay="250"/>
                                  </p:stCondLst>
                                  <p:iterate type="lt">
                                    <p:tmPct val="10000"/>
                                  </p:iterate>
                                  <p:childTnLst>
                                    <p:set>
                                      <p:cBhvr>
                                        <p:cTn id="77" dur="1" fill="hold">
                                          <p:stCondLst>
                                            <p:cond delay="0"/>
                                          </p:stCondLst>
                                        </p:cTn>
                                        <p:tgtEl>
                                          <p:spTgt spid="19"/>
                                        </p:tgtEl>
                                        <p:attrNameLst>
                                          <p:attrName>style.visibility</p:attrName>
                                        </p:attrNameLst>
                                      </p:cBhvr>
                                      <p:to>
                                        <p:strVal val="visible"/>
                                      </p:to>
                                    </p:set>
                                    <p:animEffect transition="in" filter="fade">
                                      <p:cBhvr>
                                        <p:cTn id="78" dur="750">
                                          <p:stCondLst>
                                            <p:cond delay="0"/>
                                          </p:stCondLst>
                                        </p:cTn>
                                        <p:tgtEl>
                                          <p:spTgt spid="19"/>
                                        </p:tgtEl>
                                      </p:cBhvr>
                                    </p:animEffect>
                                    <p:anim to="" calcmode="lin" valueType="num">
                                      <p:cBhvr>
                                        <p:cTn id="79" dur="750" fill="hold">
                                          <p:stCondLst>
                                            <p:cond delay="0"/>
                                          </p:stCondLst>
                                        </p:cTn>
                                        <p:tgtEl>
                                          <p:spTgt spid="19"/>
                                        </p:tgtEl>
                                        <p:attrNameLst>
                                          <p:attrName>ppt_x</p:attrName>
                                        </p:attrNameLst>
                                      </p:cBhvr>
                                      <p:tavLst>
                                        <p:tav tm="0">
                                          <p:val>
                                            <p:strVal val="#ppt_x+0.03"/>
                                          </p:val>
                                        </p:tav>
                                        <p:tav tm="100000">
                                          <p:val>
                                            <p:strVal val="#ppt_x"/>
                                          </p:val>
                                        </p:tav>
                                      </p:tavLst>
                                    </p:anim>
                                  </p:childTnLst>
                                </p:cTn>
                              </p:par>
                              <p:par>
                                <p:cTn id="80" presetID="0" presetClass="entr" presetSubtype="0" decel="100000" fill="hold" grpId="0" nodeType="withEffect">
                                  <p:stCondLst>
                                    <p:cond delay="500"/>
                                  </p:stCondLst>
                                  <p:iterate type="lt">
                                    <p:tmPct val="10000"/>
                                  </p:iterate>
                                  <p:childTnLst>
                                    <p:set>
                                      <p:cBhvr>
                                        <p:cTn id="81" dur="1" fill="hold">
                                          <p:stCondLst>
                                            <p:cond delay="0"/>
                                          </p:stCondLst>
                                        </p:cTn>
                                        <p:tgtEl>
                                          <p:spTgt spid="493"/>
                                        </p:tgtEl>
                                        <p:attrNameLst>
                                          <p:attrName>style.visibility</p:attrName>
                                        </p:attrNameLst>
                                      </p:cBhvr>
                                      <p:to>
                                        <p:strVal val="visible"/>
                                      </p:to>
                                    </p:set>
                                    <p:animEffect transition="in" filter="fade">
                                      <p:cBhvr>
                                        <p:cTn id="82" dur="500">
                                          <p:stCondLst>
                                            <p:cond delay="0"/>
                                          </p:stCondLst>
                                        </p:cTn>
                                        <p:tgtEl>
                                          <p:spTgt spid="493"/>
                                        </p:tgtEl>
                                      </p:cBhvr>
                                    </p:animEffect>
                                    <p:anim to="" calcmode="lin" valueType="num">
                                      <p:cBhvr>
                                        <p:cTn id="83" dur="500" fill="hold">
                                          <p:stCondLst>
                                            <p:cond delay="0"/>
                                          </p:stCondLst>
                                        </p:cTn>
                                        <p:tgtEl>
                                          <p:spTgt spid="493"/>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P spid="382" grpId="0"/>
      <p:bldP spid="493" grpId="0"/>
      <p:bldP spid="1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p:cNvPicPr>
            <a:picLocks noChangeAspect="1"/>
          </p:cNvPicPr>
          <p:nvPr/>
        </p:nvPicPr>
        <p:blipFill>
          <a:blip r:embed="rId1" cstate="screen"/>
          <a:srcRect/>
          <a:stretch>
            <a:fillRect/>
          </a:stretch>
        </p:blipFill>
        <p:spPr>
          <a:xfrm>
            <a:off x="-1" y="0"/>
            <a:ext cx="12192002" cy="6858000"/>
          </a:xfrm>
          <a:prstGeom prst="rect">
            <a:avLst/>
          </a:prstGeom>
        </p:spPr>
      </p:pic>
      <p:sp>
        <p:nvSpPr>
          <p:cNvPr id="4" name="矩形 3"/>
          <p:cNvSpPr/>
          <p:nvPr/>
        </p:nvSpPr>
        <p:spPr>
          <a:xfrm>
            <a:off x="0" y="0"/>
            <a:ext cx="12192000" cy="6858000"/>
          </a:xfrm>
          <a:prstGeom prst="rect">
            <a:avLst/>
          </a:prstGeom>
          <a:gradFill flip="none" rotWithShape="1">
            <a:gsLst>
              <a:gs pos="19000">
                <a:schemeClr val="bg1"/>
              </a:gs>
              <a:gs pos="98000">
                <a:schemeClr val="accent3">
                  <a:alpha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3165475" y="4203184"/>
            <a:ext cx="3781425" cy="338554"/>
          </a:xfrm>
          <a:prstGeom prst="rect">
            <a:avLst/>
          </a:prstGeom>
          <a:noFill/>
        </p:spPr>
        <p:txBody>
          <a:bodyPr wrap="square">
            <a:spAutoFit/>
          </a:bodyPr>
          <a:lstStyle/>
          <a:p>
            <a:pPr algn="dist"/>
            <a:r>
              <a:rPr lang="en-US" altLang="zh-CN" sz="1600" dirty="0">
                <a:solidFill>
                  <a:schemeClr val="bg1">
                    <a:lumMod val="65000"/>
                  </a:schemeClr>
                </a:solidFill>
              </a:rPr>
              <a:t>WORK REVIEW</a:t>
            </a:r>
            <a:endParaRPr lang="en-US" altLang="zh-CN" sz="1600" dirty="0">
              <a:solidFill>
                <a:schemeClr val="bg1">
                  <a:lumMod val="65000"/>
                </a:schemeClr>
              </a:solidFill>
            </a:endParaRPr>
          </a:p>
        </p:txBody>
      </p:sp>
      <p:sp>
        <p:nvSpPr>
          <p:cNvPr id="9" name="文本框 8"/>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第一部分</a:t>
            </a:r>
            <a:endParaRPr lang="zh-CN" altLang="en-US" sz="2400" dirty="0">
              <a:solidFill>
                <a:schemeClr val="bg1"/>
              </a:solidFill>
            </a:endParaRPr>
          </a:p>
        </p:txBody>
      </p:sp>
      <p:grpSp>
        <p:nvGrpSpPr>
          <p:cNvPr id="12" name="组合 11"/>
          <p:cNvGrpSpPr/>
          <p:nvPr/>
        </p:nvGrpSpPr>
        <p:grpSpPr>
          <a:xfrm>
            <a:off x="10940571" y="3111500"/>
            <a:ext cx="140791" cy="1332486"/>
            <a:chOff x="4746625" y="2273300"/>
            <a:chExt cx="222250" cy="2103438"/>
          </a:xfrm>
        </p:grpSpPr>
        <p:sp>
          <p:nvSpPr>
            <p:cNvPr id="14" name="椭圆 13"/>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648861" y="3858061"/>
            <a:ext cx="139176" cy="1317196"/>
            <a:chOff x="4746625" y="2273300"/>
            <a:chExt cx="222250" cy="2103438"/>
          </a:xfrm>
        </p:grpSpPr>
        <p:sp>
          <p:nvSpPr>
            <p:cNvPr id="17" name="椭圆 16"/>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rot="10594895" flipH="1">
            <a:off x="9056571" y="2812020"/>
            <a:ext cx="2487900" cy="2487899"/>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p:cNvSpPr/>
          <p:nvPr/>
        </p:nvSpPr>
        <p:spPr>
          <a:xfrm rot="21155650" flipH="1">
            <a:off x="7759947" y="2281199"/>
            <a:ext cx="2487900" cy="2487899"/>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sp>
        <p:nvSpPr>
          <p:cNvPr id="29" name="文本框 28"/>
          <p:cNvSpPr txBox="1"/>
          <p:nvPr/>
        </p:nvSpPr>
        <p:spPr>
          <a:xfrm>
            <a:off x="8280400" y="2413001"/>
            <a:ext cx="2476960"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01</a:t>
            </a:r>
            <a:endParaRPr lang="zh-CN" altLang="en-US" dirty="0"/>
          </a:p>
        </p:txBody>
      </p:sp>
      <p:sp>
        <p:nvSpPr>
          <p:cNvPr id="31" name="矩形 30"/>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31"/>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1079500" y="2876033"/>
            <a:ext cx="49022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工作回顾</a:t>
            </a:r>
            <a:endParaRPr lang="zh-CN" altLang="en-US" sz="8000" dirty="0">
              <a:solidFill>
                <a:schemeClr val="accent1"/>
              </a:solidFill>
              <a:effectLst>
                <a:outerShdw blurRad="152400" dist="139700" dir="8100000" algn="tr" rotWithShape="0">
                  <a:schemeClr val="accent1">
                    <a:alpha val="32000"/>
                  </a:schemeClr>
                </a:outerShdw>
              </a:effectLst>
              <a:latin typeface="+mj-ea"/>
              <a:ea typeface="+mj-ea"/>
            </a:endParaRPr>
          </a:p>
        </p:txBody>
      </p:sp>
      <p:sp>
        <p:nvSpPr>
          <p:cNvPr id="23" name="椭圆 22"/>
          <p:cNvSpPr/>
          <p:nvPr/>
        </p:nvSpPr>
        <p:spPr>
          <a:xfrm rot="21239739">
            <a:off x="1177292" y="3325455"/>
            <a:ext cx="4220146" cy="775537"/>
          </a:xfrm>
          <a:prstGeom prst="ellipse">
            <a:avLst/>
          </a:prstGeom>
          <a:noFill/>
          <a:ln w="12700">
            <a:gradFill flip="none" rotWithShape="1">
              <a:gsLst>
                <a:gs pos="70000">
                  <a:srgbClr val="CDD3ED">
                    <a:alpha val="84000"/>
                  </a:srgbClr>
                </a:gs>
                <a:gs pos="23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p:cNvSpPr/>
          <p:nvPr/>
        </p:nvSpPr>
        <p:spPr>
          <a:xfrm rot="4888083">
            <a:off x="5029217" y="2750496"/>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0"/>
            <a:ext cx="12192000" cy="6858000"/>
          </a:xfrm>
          <a:prstGeom prst="rect">
            <a:avLst/>
          </a:prstGeom>
          <a:gradFill flip="none" rotWithShape="1">
            <a:gsLst>
              <a:gs pos="0">
                <a:schemeClr val="bg1"/>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3048000" y="873167"/>
            <a:ext cx="6096000" cy="729553"/>
            <a:chOff x="3048000" y="873167"/>
            <a:chExt cx="6096000" cy="729553"/>
          </a:xfrm>
        </p:grpSpPr>
        <p:sp>
          <p:nvSpPr>
            <p:cNvPr id="4" name="矩形 3"/>
            <p:cNvSpPr/>
            <p:nvPr/>
          </p:nvSpPr>
          <p:spPr>
            <a:xfrm rot="5400000" flipH="1">
              <a:off x="6953800"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椭圆 4"/>
            <p:cNvSpPr/>
            <p:nvPr/>
          </p:nvSpPr>
          <p:spPr>
            <a:xfrm>
              <a:off x="4051778"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下年季度工作安排</a:t>
              </a:r>
              <a:endParaRPr lang="zh-CN" altLang="en-US" sz="4000" dirty="0">
                <a:solidFill>
                  <a:schemeClr val="tx2"/>
                </a:solidFill>
                <a:latin typeface="+mj-ea"/>
                <a:ea typeface="+mj-ea"/>
              </a:endParaRPr>
            </a:p>
          </p:txBody>
        </p:sp>
      </p:grpSp>
      <p:sp>
        <p:nvSpPr>
          <p:cNvPr id="47" name="任意多边形: 形状 46"/>
          <p:cNvSpPr/>
          <p:nvPr/>
        </p:nvSpPr>
        <p:spPr>
          <a:xfrm>
            <a:off x="0" y="2653363"/>
            <a:ext cx="12192000" cy="3688016"/>
          </a:xfrm>
          <a:custGeom>
            <a:avLst/>
            <a:gdLst>
              <a:gd name="connsiteX0" fmla="*/ 12109468 w 12192000"/>
              <a:gd name="connsiteY0" fmla="*/ 0 h 3688016"/>
              <a:gd name="connsiteX1" fmla="*/ 12192000 w 12192000"/>
              <a:gd name="connsiteY1" fmla="*/ 243 h 3688016"/>
              <a:gd name="connsiteX2" fmla="*/ 12192000 w 12192000"/>
              <a:gd name="connsiteY2" fmla="*/ 3625407 h 3688016"/>
              <a:gd name="connsiteX3" fmla="*/ 108405 w 12192000"/>
              <a:gd name="connsiteY3" fmla="*/ 3688016 h 3688016"/>
              <a:gd name="connsiteX4" fmla="*/ 0 w 12192000"/>
              <a:gd name="connsiteY4" fmla="*/ 2638199 h 3688016"/>
              <a:gd name="connsiteX5" fmla="*/ 0 w 12192000"/>
              <a:gd name="connsiteY5" fmla="*/ 1861679 h 3688016"/>
              <a:gd name="connsiteX6" fmla="*/ 32723 w 12192000"/>
              <a:gd name="connsiteY6" fmla="*/ 1835376 h 3688016"/>
              <a:gd name="connsiteX7" fmla="*/ 1286330 w 12192000"/>
              <a:gd name="connsiteY7" fmla="*/ 1732216 h 3688016"/>
              <a:gd name="connsiteX8" fmla="*/ 2600780 w 12192000"/>
              <a:gd name="connsiteY8" fmla="*/ 2357691 h 3688016"/>
              <a:gd name="connsiteX9" fmla="*/ 4270830 w 12192000"/>
              <a:gd name="connsiteY9" fmla="*/ 1392491 h 3688016"/>
              <a:gd name="connsiteX10" fmla="*/ 6045656 w 12192000"/>
              <a:gd name="connsiteY10" fmla="*/ 1795716 h 3688016"/>
              <a:gd name="connsiteX11" fmla="*/ 7556955 w 12192000"/>
              <a:gd name="connsiteY11" fmla="*/ 792416 h 3688016"/>
              <a:gd name="connsiteX12" fmla="*/ 9728655 w 12192000"/>
              <a:gd name="connsiteY12" fmla="*/ 1402016 h 3688016"/>
              <a:gd name="connsiteX13" fmla="*/ 11843205 w 12192000"/>
              <a:gd name="connsiteY13" fmla="*/ 20891 h 3688016"/>
              <a:gd name="connsiteX14" fmla="*/ 12109468 w 12192000"/>
              <a:gd name="connsiteY14" fmla="*/ 0 h 36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3688016">
                <a:moveTo>
                  <a:pt x="12109468" y="0"/>
                </a:moveTo>
                <a:lnTo>
                  <a:pt x="12192000" y="243"/>
                </a:lnTo>
                <a:lnTo>
                  <a:pt x="12192000" y="3625407"/>
                </a:lnTo>
                <a:lnTo>
                  <a:pt x="108405" y="3688016"/>
                </a:lnTo>
                <a:lnTo>
                  <a:pt x="0" y="2638199"/>
                </a:lnTo>
                <a:lnTo>
                  <a:pt x="0" y="1861679"/>
                </a:lnTo>
                <a:lnTo>
                  <a:pt x="32723" y="1835376"/>
                </a:lnTo>
                <a:cubicBezTo>
                  <a:pt x="322263" y="1636602"/>
                  <a:pt x="896467" y="1670635"/>
                  <a:pt x="1286330" y="1732216"/>
                </a:cubicBezTo>
                <a:cubicBezTo>
                  <a:pt x="1731888" y="1802595"/>
                  <a:pt x="1866297" y="2514324"/>
                  <a:pt x="2600780" y="2357691"/>
                </a:cubicBezTo>
                <a:cubicBezTo>
                  <a:pt x="3335263" y="2201058"/>
                  <a:pt x="3696684" y="1486154"/>
                  <a:pt x="4270830" y="1392491"/>
                </a:cubicBezTo>
                <a:cubicBezTo>
                  <a:pt x="4844976" y="1298829"/>
                  <a:pt x="5467805" y="2164016"/>
                  <a:pt x="6045656" y="1795716"/>
                </a:cubicBezTo>
                <a:cubicBezTo>
                  <a:pt x="6549422" y="1461283"/>
                  <a:pt x="6943122" y="858033"/>
                  <a:pt x="7556955" y="792416"/>
                </a:cubicBezTo>
                <a:cubicBezTo>
                  <a:pt x="8170788" y="726799"/>
                  <a:pt x="8869818" y="1473453"/>
                  <a:pt x="9728655" y="1402016"/>
                </a:cubicBezTo>
                <a:cubicBezTo>
                  <a:pt x="10677980" y="1182941"/>
                  <a:pt x="11171692" y="114553"/>
                  <a:pt x="11843205" y="20891"/>
                </a:cubicBezTo>
                <a:cubicBezTo>
                  <a:pt x="11927144" y="9183"/>
                  <a:pt x="12016788" y="2164"/>
                  <a:pt x="12109468" y="0"/>
                </a:cubicBezTo>
                <a:close/>
              </a:path>
            </a:pathLst>
          </a:custGeom>
          <a:gradFill flip="none" rotWithShape="1">
            <a:gsLst>
              <a:gs pos="0">
                <a:schemeClr val="accent1">
                  <a:alpha val="39000"/>
                </a:schemeClr>
              </a:gs>
              <a:gs pos="84000">
                <a:schemeClr val="accent2">
                  <a:alpha val="0"/>
                </a:schemeClr>
              </a:gs>
            </a:gsLst>
            <a:lin ang="5400000" scaled="1"/>
            <a:tileRect/>
          </a:gradFill>
          <a:ln w="412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72570" y="2652640"/>
            <a:ext cx="13658850" cy="2381378"/>
          </a:xfrm>
          <a:custGeom>
            <a:avLst/>
            <a:gdLst>
              <a:gd name="connsiteX0" fmla="*/ 1543050 w 13049250"/>
              <a:gd name="connsiteY0" fmla="*/ 19145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12" fmla="*/ 1543050 w 13049250"/>
              <a:gd name="connsiteY12" fmla="*/ 1914525 h 3705225"/>
              <a:gd name="connsiteX0-1" fmla="*/ 0 w 13049250"/>
              <a:gd name="connsiteY0-2" fmla="*/ 1952625 h 3705225"/>
              <a:gd name="connsiteX1-3" fmla="*/ 1543050 w 13049250"/>
              <a:gd name="connsiteY1-4" fmla="*/ 1857375 h 3705225"/>
              <a:gd name="connsiteX2-5" fmla="*/ 2724150 w 13049250"/>
              <a:gd name="connsiteY2-6" fmla="*/ 2305050 h 3705225"/>
              <a:gd name="connsiteX3-7" fmla="*/ 4343400 w 13049250"/>
              <a:gd name="connsiteY3-8" fmla="*/ 1409700 h 3705225"/>
              <a:gd name="connsiteX4-9" fmla="*/ 5895975 w 13049250"/>
              <a:gd name="connsiteY4-10" fmla="*/ 1914525 h 3705225"/>
              <a:gd name="connsiteX5-11" fmla="*/ 7629525 w 13049250"/>
              <a:gd name="connsiteY5-12" fmla="*/ 809625 h 3705225"/>
              <a:gd name="connsiteX6-13" fmla="*/ 9544050 w 13049250"/>
              <a:gd name="connsiteY6-14" fmla="*/ 1343025 h 3705225"/>
              <a:gd name="connsiteX7-15" fmla="*/ 12268200 w 13049250"/>
              <a:gd name="connsiteY7-16" fmla="*/ 152400 h 3705225"/>
              <a:gd name="connsiteX8-17" fmla="*/ 13049250 w 13049250"/>
              <a:gd name="connsiteY8-18" fmla="*/ 0 h 3705225"/>
              <a:gd name="connsiteX9-19" fmla="*/ 13049250 w 13049250"/>
              <a:gd name="connsiteY9-20" fmla="*/ 3638550 h 3705225"/>
              <a:gd name="connsiteX10-21" fmla="*/ 180975 w 13049250"/>
              <a:gd name="connsiteY10-22" fmla="*/ 3705225 h 3705225"/>
              <a:gd name="connsiteX11-23" fmla="*/ 0 w 13049250"/>
              <a:gd name="connsiteY11-24" fmla="*/ 1952625 h 3705225"/>
              <a:gd name="connsiteX0-25" fmla="*/ 0 w 13049250"/>
              <a:gd name="connsiteY0-26" fmla="*/ 1952625 h 3705225"/>
              <a:gd name="connsiteX1-27" fmla="*/ 1543050 w 13049250"/>
              <a:gd name="connsiteY1-28" fmla="*/ 1857375 h 3705225"/>
              <a:gd name="connsiteX2-29" fmla="*/ 2724150 w 13049250"/>
              <a:gd name="connsiteY2-30" fmla="*/ 2305050 h 3705225"/>
              <a:gd name="connsiteX3-31" fmla="*/ 4343400 w 13049250"/>
              <a:gd name="connsiteY3-32" fmla="*/ 1409700 h 3705225"/>
              <a:gd name="connsiteX4-33" fmla="*/ 5895975 w 13049250"/>
              <a:gd name="connsiteY4-34" fmla="*/ 1914525 h 3705225"/>
              <a:gd name="connsiteX5-35" fmla="*/ 7629525 w 13049250"/>
              <a:gd name="connsiteY5-36" fmla="*/ 809625 h 3705225"/>
              <a:gd name="connsiteX6-37" fmla="*/ 9544050 w 13049250"/>
              <a:gd name="connsiteY6-38" fmla="*/ 1343025 h 3705225"/>
              <a:gd name="connsiteX7-39" fmla="*/ 12268200 w 13049250"/>
              <a:gd name="connsiteY7-40" fmla="*/ 152400 h 3705225"/>
              <a:gd name="connsiteX8-41" fmla="*/ 13049250 w 13049250"/>
              <a:gd name="connsiteY8-42" fmla="*/ 0 h 3705225"/>
              <a:gd name="connsiteX9-43" fmla="*/ 13049250 w 13049250"/>
              <a:gd name="connsiteY9-44" fmla="*/ 3638550 h 3705225"/>
              <a:gd name="connsiteX10-45" fmla="*/ 180975 w 13049250"/>
              <a:gd name="connsiteY10-46" fmla="*/ 3705225 h 3705225"/>
              <a:gd name="connsiteX11-47" fmla="*/ 0 w 13049250"/>
              <a:gd name="connsiteY11-48" fmla="*/ 1952625 h 3705225"/>
              <a:gd name="connsiteX0-49" fmla="*/ 0 w 13049250"/>
              <a:gd name="connsiteY0-50" fmla="*/ 1952625 h 3705225"/>
              <a:gd name="connsiteX1-51" fmla="*/ 1543050 w 13049250"/>
              <a:gd name="connsiteY1-52" fmla="*/ 1857375 h 3705225"/>
              <a:gd name="connsiteX2-53" fmla="*/ 2724150 w 13049250"/>
              <a:gd name="connsiteY2-54" fmla="*/ 2305050 h 3705225"/>
              <a:gd name="connsiteX3-55" fmla="*/ 4343400 w 13049250"/>
              <a:gd name="connsiteY3-56" fmla="*/ 1409700 h 3705225"/>
              <a:gd name="connsiteX4-57" fmla="*/ 5895975 w 13049250"/>
              <a:gd name="connsiteY4-58" fmla="*/ 1914525 h 3705225"/>
              <a:gd name="connsiteX5-59" fmla="*/ 7629525 w 13049250"/>
              <a:gd name="connsiteY5-60" fmla="*/ 809625 h 3705225"/>
              <a:gd name="connsiteX6-61" fmla="*/ 9544050 w 13049250"/>
              <a:gd name="connsiteY6-62" fmla="*/ 1343025 h 3705225"/>
              <a:gd name="connsiteX7-63" fmla="*/ 12268200 w 13049250"/>
              <a:gd name="connsiteY7-64" fmla="*/ 152400 h 3705225"/>
              <a:gd name="connsiteX8-65" fmla="*/ 13049250 w 13049250"/>
              <a:gd name="connsiteY8-66" fmla="*/ 0 h 3705225"/>
              <a:gd name="connsiteX9-67" fmla="*/ 13049250 w 13049250"/>
              <a:gd name="connsiteY9-68" fmla="*/ 3638550 h 3705225"/>
              <a:gd name="connsiteX10-69" fmla="*/ 180975 w 13049250"/>
              <a:gd name="connsiteY10-70" fmla="*/ 3705225 h 3705225"/>
              <a:gd name="connsiteX11-71" fmla="*/ 0 w 13049250"/>
              <a:gd name="connsiteY11-72" fmla="*/ 1952625 h 3705225"/>
              <a:gd name="connsiteX0-73" fmla="*/ 0 w 13049250"/>
              <a:gd name="connsiteY0-74" fmla="*/ 1952625 h 3705225"/>
              <a:gd name="connsiteX1-75" fmla="*/ 1555750 w 13049250"/>
              <a:gd name="connsiteY1-76" fmla="*/ 1743075 h 3705225"/>
              <a:gd name="connsiteX2-77" fmla="*/ 2724150 w 13049250"/>
              <a:gd name="connsiteY2-78" fmla="*/ 2305050 h 3705225"/>
              <a:gd name="connsiteX3-79" fmla="*/ 4343400 w 13049250"/>
              <a:gd name="connsiteY3-80" fmla="*/ 1409700 h 3705225"/>
              <a:gd name="connsiteX4-81" fmla="*/ 5895975 w 13049250"/>
              <a:gd name="connsiteY4-82" fmla="*/ 1914525 h 3705225"/>
              <a:gd name="connsiteX5-83" fmla="*/ 7629525 w 13049250"/>
              <a:gd name="connsiteY5-84" fmla="*/ 809625 h 3705225"/>
              <a:gd name="connsiteX6-85" fmla="*/ 9544050 w 13049250"/>
              <a:gd name="connsiteY6-86" fmla="*/ 1343025 h 3705225"/>
              <a:gd name="connsiteX7-87" fmla="*/ 12268200 w 13049250"/>
              <a:gd name="connsiteY7-88" fmla="*/ 152400 h 3705225"/>
              <a:gd name="connsiteX8-89" fmla="*/ 13049250 w 13049250"/>
              <a:gd name="connsiteY8-90" fmla="*/ 0 h 3705225"/>
              <a:gd name="connsiteX9-91" fmla="*/ 13049250 w 13049250"/>
              <a:gd name="connsiteY9-92" fmla="*/ 3638550 h 3705225"/>
              <a:gd name="connsiteX10-93" fmla="*/ 180975 w 13049250"/>
              <a:gd name="connsiteY10-94" fmla="*/ 3705225 h 3705225"/>
              <a:gd name="connsiteX11-95" fmla="*/ 0 w 13049250"/>
              <a:gd name="connsiteY11-96" fmla="*/ 1952625 h 3705225"/>
              <a:gd name="connsiteX0-97" fmla="*/ 0 w 13049250"/>
              <a:gd name="connsiteY0-98" fmla="*/ 1952625 h 3705225"/>
              <a:gd name="connsiteX1-99" fmla="*/ 1555750 w 13049250"/>
              <a:gd name="connsiteY1-100" fmla="*/ 1743075 h 3705225"/>
              <a:gd name="connsiteX2-101" fmla="*/ 2724150 w 13049250"/>
              <a:gd name="connsiteY2-102" fmla="*/ 2305050 h 3705225"/>
              <a:gd name="connsiteX3-103" fmla="*/ 4343400 w 13049250"/>
              <a:gd name="connsiteY3-104" fmla="*/ 1409700 h 3705225"/>
              <a:gd name="connsiteX4-105" fmla="*/ 5895975 w 13049250"/>
              <a:gd name="connsiteY4-106" fmla="*/ 1914525 h 3705225"/>
              <a:gd name="connsiteX5-107" fmla="*/ 7629525 w 13049250"/>
              <a:gd name="connsiteY5-108" fmla="*/ 809625 h 3705225"/>
              <a:gd name="connsiteX6-109" fmla="*/ 9544050 w 13049250"/>
              <a:gd name="connsiteY6-110" fmla="*/ 1343025 h 3705225"/>
              <a:gd name="connsiteX7-111" fmla="*/ 12268200 w 13049250"/>
              <a:gd name="connsiteY7-112" fmla="*/ 152400 h 3705225"/>
              <a:gd name="connsiteX8-113" fmla="*/ 13049250 w 13049250"/>
              <a:gd name="connsiteY8-114" fmla="*/ 0 h 3705225"/>
              <a:gd name="connsiteX9-115" fmla="*/ 13049250 w 13049250"/>
              <a:gd name="connsiteY9-116" fmla="*/ 3638550 h 3705225"/>
              <a:gd name="connsiteX10-117" fmla="*/ 180975 w 13049250"/>
              <a:gd name="connsiteY10-118" fmla="*/ 3705225 h 3705225"/>
              <a:gd name="connsiteX11-119" fmla="*/ 0 w 13049250"/>
              <a:gd name="connsiteY11-120" fmla="*/ 1952625 h 3705225"/>
              <a:gd name="connsiteX0-121" fmla="*/ 0 w 13049250"/>
              <a:gd name="connsiteY0-122" fmla="*/ 1952625 h 3705225"/>
              <a:gd name="connsiteX1-123" fmla="*/ 1339850 w 13049250"/>
              <a:gd name="connsiteY1-124" fmla="*/ 1806575 h 3705225"/>
              <a:gd name="connsiteX2-125" fmla="*/ 2724150 w 13049250"/>
              <a:gd name="connsiteY2-126" fmla="*/ 2305050 h 3705225"/>
              <a:gd name="connsiteX3-127" fmla="*/ 4343400 w 13049250"/>
              <a:gd name="connsiteY3-128" fmla="*/ 1409700 h 3705225"/>
              <a:gd name="connsiteX4-129" fmla="*/ 5895975 w 13049250"/>
              <a:gd name="connsiteY4-130" fmla="*/ 1914525 h 3705225"/>
              <a:gd name="connsiteX5-131" fmla="*/ 7629525 w 13049250"/>
              <a:gd name="connsiteY5-132" fmla="*/ 809625 h 3705225"/>
              <a:gd name="connsiteX6-133" fmla="*/ 9544050 w 13049250"/>
              <a:gd name="connsiteY6-134" fmla="*/ 1343025 h 3705225"/>
              <a:gd name="connsiteX7-135" fmla="*/ 12268200 w 13049250"/>
              <a:gd name="connsiteY7-136" fmla="*/ 152400 h 3705225"/>
              <a:gd name="connsiteX8-137" fmla="*/ 13049250 w 13049250"/>
              <a:gd name="connsiteY8-138" fmla="*/ 0 h 3705225"/>
              <a:gd name="connsiteX9-139" fmla="*/ 13049250 w 13049250"/>
              <a:gd name="connsiteY9-140" fmla="*/ 3638550 h 3705225"/>
              <a:gd name="connsiteX10-141" fmla="*/ 180975 w 13049250"/>
              <a:gd name="connsiteY10-142" fmla="*/ 3705225 h 3705225"/>
              <a:gd name="connsiteX11-143" fmla="*/ 0 w 13049250"/>
              <a:gd name="connsiteY11-144" fmla="*/ 1952625 h 3705225"/>
              <a:gd name="connsiteX0-145" fmla="*/ 0 w 13049250"/>
              <a:gd name="connsiteY0-146" fmla="*/ 1952625 h 3705225"/>
              <a:gd name="connsiteX1-147" fmla="*/ 1339850 w 13049250"/>
              <a:gd name="connsiteY1-148" fmla="*/ 1806575 h 3705225"/>
              <a:gd name="connsiteX2-149" fmla="*/ 2724150 w 13049250"/>
              <a:gd name="connsiteY2-150" fmla="*/ 2305050 h 3705225"/>
              <a:gd name="connsiteX3-151" fmla="*/ 4343400 w 13049250"/>
              <a:gd name="connsiteY3-152" fmla="*/ 1409700 h 3705225"/>
              <a:gd name="connsiteX4-153" fmla="*/ 5895975 w 13049250"/>
              <a:gd name="connsiteY4-154" fmla="*/ 1914525 h 3705225"/>
              <a:gd name="connsiteX5-155" fmla="*/ 7629525 w 13049250"/>
              <a:gd name="connsiteY5-156" fmla="*/ 809625 h 3705225"/>
              <a:gd name="connsiteX6-157" fmla="*/ 9544050 w 13049250"/>
              <a:gd name="connsiteY6-158" fmla="*/ 1343025 h 3705225"/>
              <a:gd name="connsiteX7-159" fmla="*/ 12268200 w 13049250"/>
              <a:gd name="connsiteY7-160" fmla="*/ 152400 h 3705225"/>
              <a:gd name="connsiteX8-161" fmla="*/ 13049250 w 13049250"/>
              <a:gd name="connsiteY8-162" fmla="*/ 0 h 3705225"/>
              <a:gd name="connsiteX9-163" fmla="*/ 13049250 w 13049250"/>
              <a:gd name="connsiteY9-164" fmla="*/ 3638550 h 3705225"/>
              <a:gd name="connsiteX10-165" fmla="*/ 180975 w 13049250"/>
              <a:gd name="connsiteY10-166" fmla="*/ 3705225 h 3705225"/>
              <a:gd name="connsiteX11-167" fmla="*/ 0 w 13049250"/>
              <a:gd name="connsiteY11-168" fmla="*/ 1952625 h 3705225"/>
              <a:gd name="connsiteX0-169" fmla="*/ 0 w 13049250"/>
              <a:gd name="connsiteY0-170" fmla="*/ 1952625 h 3705225"/>
              <a:gd name="connsiteX1-171" fmla="*/ 1358900 w 13049250"/>
              <a:gd name="connsiteY1-172" fmla="*/ 1749425 h 3705225"/>
              <a:gd name="connsiteX2-173" fmla="*/ 2724150 w 13049250"/>
              <a:gd name="connsiteY2-174" fmla="*/ 2305050 h 3705225"/>
              <a:gd name="connsiteX3-175" fmla="*/ 4343400 w 13049250"/>
              <a:gd name="connsiteY3-176" fmla="*/ 1409700 h 3705225"/>
              <a:gd name="connsiteX4-177" fmla="*/ 5895975 w 13049250"/>
              <a:gd name="connsiteY4-178" fmla="*/ 1914525 h 3705225"/>
              <a:gd name="connsiteX5-179" fmla="*/ 7629525 w 13049250"/>
              <a:gd name="connsiteY5-180" fmla="*/ 809625 h 3705225"/>
              <a:gd name="connsiteX6-181" fmla="*/ 9544050 w 13049250"/>
              <a:gd name="connsiteY6-182" fmla="*/ 1343025 h 3705225"/>
              <a:gd name="connsiteX7-183" fmla="*/ 12268200 w 13049250"/>
              <a:gd name="connsiteY7-184" fmla="*/ 152400 h 3705225"/>
              <a:gd name="connsiteX8-185" fmla="*/ 13049250 w 13049250"/>
              <a:gd name="connsiteY8-186" fmla="*/ 0 h 3705225"/>
              <a:gd name="connsiteX9-187" fmla="*/ 13049250 w 13049250"/>
              <a:gd name="connsiteY9-188" fmla="*/ 3638550 h 3705225"/>
              <a:gd name="connsiteX10-189" fmla="*/ 180975 w 13049250"/>
              <a:gd name="connsiteY10-190" fmla="*/ 3705225 h 3705225"/>
              <a:gd name="connsiteX11-191" fmla="*/ 0 w 13049250"/>
              <a:gd name="connsiteY11-192" fmla="*/ 1952625 h 3705225"/>
              <a:gd name="connsiteX0-193" fmla="*/ 0 w 13049250"/>
              <a:gd name="connsiteY0-194" fmla="*/ 1952625 h 3705225"/>
              <a:gd name="connsiteX1-195" fmla="*/ 1358900 w 13049250"/>
              <a:gd name="connsiteY1-196" fmla="*/ 1749425 h 3705225"/>
              <a:gd name="connsiteX2-197" fmla="*/ 2724150 w 13049250"/>
              <a:gd name="connsiteY2-198" fmla="*/ 2305050 h 3705225"/>
              <a:gd name="connsiteX3-199" fmla="*/ 4343400 w 13049250"/>
              <a:gd name="connsiteY3-200" fmla="*/ 1409700 h 3705225"/>
              <a:gd name="connsiteX4-201" fmla="*/ 5895975 w 13049250"/>
              <a:gd name="connsiteY4-202" fmla="*/ 1914525 h 3705225"/>
              <a:gd name="connsiteX5-203" fmla="*/ 7629525 w 13049250"/>
              <a:gd name="connsiteY5-204" fmla="*/ 809625 h 3705225"/>
              <a:gd name="connsiteX6-205" fmla="*/ 9544050 w 13049250"/>
              <a:gd name="connsiteY6-206" fmla="*/ 1343025 h 3705225"/>
              <a:gd name="connsiteX7-207" fmla="*/ 12268200 w 13049250"/>
              <a:gd name="connsiteY7-208" fmla="*/ 152400 h 3705225"/>
              <a:gd name="connsiteX8-209" fmla="*/ 13049250 w 13049250"/>
              <a:gd name="connsiteY8-210" fmla="*/ 0 h 3705225"/>
              <a:gd name="connsiteX9-211" fmla="*/ 13049250 w 13049250"/>
              <a:gd name="connsiteY9-212" fmla="*/ 3638550 h 3705225"/>
              <a:gd name="connsiteX10-213" fmla="*/ 180975 w 13049250"/>
              <a:gd name="connsiteY10-214" fmla="*/ 3705225 h 3705225"/>
              <a:gd name="connsiteX11-215" fmla="*/ 0 w 13049250"/>
              <a:gd name="connsiteY11-216" fmla="*/ 1952625 h 3705225"/>
              <a:gd name="connsiteX0-217" fmla="*/ 0 w 13049250"/>
              <a:gd name="connsiteY0-218" fmla="*/ 1952625 h 3705225"/>
              <a:gd name="connsiteX1-219" fmla="*/ 1358900 w 13049250"/>
              <a:gd name="connsiteY1-220" fmla="*/ 1749425 h 3705225"/>
              <a:gd name="connsiteX2-221" fmla="*/ 2673350 w 13049250"/>
              <a:gd name="connsiteY2-222" fmla="*/ 2374900 h 3705225"/>
              <a:gd name="connsiteX3-223" fmla="*/ 4343400 w 13049250"/>
              <a:gd name="connsiteY3-224" fmla="*/ 1409700 h 3705225"/>
              <a:gd name="connsiteX4-225" fmla="*/ 5895975 w 13049250"/>
              <a:gd name="connsiteY4-226" fmla="*/ 1914525 h 3705225"/>
              <a:gd name="connsiteX5-227" fmla="*/ 7629525 w 13049250"/>
              <a:gd name="connsiteY5-228" fmla="*/ 809625 h 3705225"/>
              <a:gd name="connsiteX6-229" fmla="*/ 9544050 w 13049250"/>
              <a:gd name="connsiteY6-230" fmla="*/ 1343025 h 3705225"/>
              <a:gd name="connsiteX7-231" fmla="*/ 12268200 w 13049250"/>
              <a:gd name="connsiteY7-232" fmla="*/ 152400 h 3705225"/>
              <a:gd name="connsiteX8-233" fmla="*/ 13049250 w 13049250"/>
              <a:gd name="connsiteY8-234" fmla="*/ 0 h 3705225"/>
              <a:gd name="connsiteX9-235" fmla="*/ 13049250 w 13049250"/>
              <a:gd name="connsiteY9-236" fmla="*/ 3638550 h 3705225"/>
              <a:gd name="connsiteX10-237" fmla="*/ 180975 w 13049250"/>
              <a:gd name="connsiteY10-238" fmla="*/ 3705225 h 3705225"/>
              <a:gd name="connsiteX11-239" fmla="*/ 0 w 13049250"/>
              <a:gd name="connsiteY11-240" fmla="*/ 1952625 h 3705225"/>
              <a:gd name="connsiteX0-241" fmla="*/ 0 w 13049250"/>
              <a:gd name="connsiteY0-242" fmla="*/ 1952625 h 3705225"/>
              <a:gd name="connsiteX1-243" fmla="*/ 1358900 w 13049250"/>
              <a:gd name="connsiteY1-244" fmla="*/ 1749425 h 3705225"/>
              <a:gd name="connsiteX2-245" fmla="*/ 2673350 w 13049250"/>
              <a:gd name="connsiteY2-246" fmla="*/ 2374900 h 3705225"/>
              <a:gd name="connsiteX3-247" fmla="*/ 4343400 w 13049250"/>
              <a:gd name="connsiteY3-248" fmla="*/ 1409700 h 3705225"/>
              <a:gd name="connsiteX4-249" fmla="*/ 5895975 w 13049250"/>
              <a:gd name="connsiteY4-250" fmla="*/ 1914525 h 3705225"/>
              <a:gd name="connsiteX5-251" fmla="*/ 7629525 w 13049250"/>
              <a:gd name="connsiteY5-252" fmla="*/ 809625 h 3705225"/>
              <a:gd name="connsiteX6-253" fmla="*/ 9544050 w 13049250"/>
              <a:gd name="connsiteY6-254" fmla="*/ 1343025 h 3705225"/>
              <a:gd name="connsiteX7-255" fmla="*/ 12268200 w 13049250"/>
              <a:gd name="connsiteY7-256" fmla="*/ 152400 h 3705225"/>
              <a:gd name="connsiteX8-257" fmla="*/ 13049250 w 13049250"/>
              <a:gd name="connsiteY8-258" fmla="*/ 0 h 3705225"/>
              <a:gd name="connsiteX9-259" fmla="*/ 13049250 w 13049250"/>
              <a:gd name="connsiteY9-260" fmla="*/ 3638550 h 3705225"/>
              <a:gd name="connsiteX10-261" fmla="*/ 180975 w 13049250"/>
              <a:gd name="connsiteY10-262" fmla="*/ 3705225 h 3705225"/>
              <a:gd name="connsiteX11-263" fmla="*/ 0 w 13049250"/>
              <a:gd name="connsiteY11-264" fmla="*/ 1952625 h 3705225"/>
              <a:gd name="connsiteX0-265" fmla="*/ 0 w 13049250"/>
              <a:gd name="connsiteY0-266" fmla="*/ 1952625 h 3705225"/>
              <a:gd name="connsiteX1-267" fmla="*/ 1358900 w 13049250"/>
              <a:gd name="connsiteY1-268" fmla="*/ 1749425 h 3705225"/>
              <a:gd name="connsiteX2-269" fmla="*/ 2673350 w 13049250"/>
              <a:gd name="connsiteY2-270" fmla="*/ 2374900 h 3705225"/>
              <a:gd name="connsiteX3-271" fmla="*/ 4343400 w 13049250"/>
              <a:gd name="connsiteY3-272" fmla="*/ 1409700 h 3705225"/>
              <a:gd name="connsiteX4-273" fmla="*/ 5895975 w 13049250"/>
              <a:gd name="connsiteY4-274" fmla="*/ 1914525 h 3705225"/>
              <a:gd name="connsiteX5-275" fmla="*/ 7629525 w 13049250"/>
              <a:gd name="connsiteY5-276" fmla="*/ 809625 h 3705225"/>
              <a:gd name="connsiteX6-277" fmla="*/ 9544050 w 13049250"/>
              <a:gd name="connsiteY6-278" fmla="*/ 1343025 h 3705225"/>
              <a:gd name="connsiteX7-279" fmla="*/ 12268200 w 13049250"/>
              <a:gd name="connsiteY7-280" fmla="*/ 152400 h 3705225"/>
              <a:gd name="connsiteX8-281" fmla="*/ 13049250 w 13049250"/>
              <a:gd name="connsiteY8-282" fmla="*/ 0 h 3705225"/>
              <a:gd name="connsiteX9-283" fmla="*/ 13049250 w 13049250"/>
              <a:gd name="connsiteY9-284" fmla="*/ 3638550 h 3705225"/>
              <a:gd name="connsiteX10-285" fmla="*/ 180975 w 13049250"/>
              <a:gd name="connsiteY10-286" fmla="*/ 3705225 h 3705225"/>
              <a:gd name="connsiteX11-287" fmla="*/ 0 w 13049250"/>
              <a:gd name="connsiteY11-288" fmla="*/ 1952625 h 3705225"/>
              <a:gd name="connsiteX0-289" fmla="*/ 0 w 13049250"/>
              <a:gd name="connsiteY0-290" fmla="*/ 1952625 h 3705225"/>
              <a:gd name="connsiteX1-291" fmla="*/ 1358900 w 13049250"/>
              <a:gd name="connsiteY1-292" fmla="*/ 1749425 h 3705225"/>
              <a:gd name="connsiteX2-293" fmla="*/ 2673350 w 13049250"/>
              <a:gd name="connsiteY2-294" fmla="*/ 2374900 h 3705225"/>
              <a:gd name="connsiteX3-295" fmla="*/ 4343400 w 13049250"/>
              <a:gd name="connsiteY3-296" fmla="*/ 1409700 h 3705225"/>
              <a:gd name="connsiteX4-297" fmla="*/ 5895975 w 13049250"/>
              <a:gd name="connsiteY4-298" fmla="*/ 1914525 h 3705225"/>
              <a:gd name="connsiteX5-299" fmla="*/ 7629525 w 13049250"/>
              <a:gd name="connsiteY5-300" fmla="*/ 809625 h 3705225"/>
              <a:gd name="connsiteX6-301" fmla="*/ 9544050 w 13049250"/>
              <a:gd name="connsiteY6-302" fmla="*/ 1343025 h 3705225"/>
              <a:gd name="connsiteX7-303" fmla="*/ 12268200 w 13049250"/>
              <a:gd name="connsiteY7-304" fmla="*/ 152400 h 3705225"/>
              <a:gd name="connsiteX8-305" fmla="*/ 13049250 w 13049250"/>
              <a:gd name="connsiteY8-306" fmla="*/ 0 h 3705225"/>
              <a:gd name="connsiteX9-307" fmla="*/ 13049250 w 13049250"/>
              <a:gd name="connsiteY9-308" fmla="*/ 3638550 h 3705225"/>
              <a:gd name="connsiteX10-309" fmla="*/ 180975 w 13049250"/>
              <a:gd name="connsiteY10-310" fmla="*/ 3705225 h 3705225"/>
              <a:gd name="connsiteX11-311" fmla="*/ 0 w 13049250"/>
              <a:gd name="connsiteY11-312" fmla="*/ 1952625 h 3705225"/>
              <a:gd name="connsiteX0-313" fmla="*/ 0 w 13049250"/>
              <a:gd name="connsiteY0-314" fmla="*/ 1952625 h 3705225"/>
              <a:gd name="connsiteX1-315" fmla="*/ 1358900 w 13049250"/>
              <a:gd name="connsiteY1-316" fmla="*/ 1749425 h 3705225"/>
              <a:gd name="connsiteX2-317" fmla="*/ 2673350 w 13049250"/>
              <a:gd name="connsiteY2-318" fmla="*/ 2374900 h 3705225"/>
              <a:gd name="connsiteX3-319" fmla="*/ 4343400 w 13049250"/>
              <a:gd name="connsiteY3-320" fmla="*/ 1409700 h 3705225"/>
              <a:gd name="connsiteX4-321" fmla="*/ 5895975 w 13049250"/>
              <a:gd name="connsiteY4-322" fmla="*/ 1914525 h 3705225"/>
              <a:gd name="connsiteX5-323" fmla="*/ 7629525 w 13049250"/>
              <a:gd name="connsiteY5-324" fmla="*/ 809625 h 3705225"/>
              <a:gd name="connsiteX6-325" fmla="*/ 9544050 w 13049250"/>
              <a:gd name="connsiteY6-326" fmla="*/ 1343025 h 3705225"/>
              <a:gd name="connsiteX7-327" fmla="*/ 12268200 w 13049250"/>
              <a:gd name="connsiteY7-328" fmla="*/ 152400 h 3705225"/>
              <a:gd name="connsiteX8-329" fmla="*/ 13049250 w 13049250"/>
              <a:gd name="connsiteY8-330" fmla="*/ 0 h 3705225"/>
              <a:gd name="connsiteX9-331" fmla="*/ 13049250 w 13049250"/>
              <a:gd name="connsiteY9-332" fmla="*/ 3638550 h 3705225"/>
              <a:gd name="connsiteX10-333" fmla="*/ 180975 w 13049250"/>
              <a:gd name="connsiteY10-334" fmla="*/ 3705225 h 3705225"/>
              <a:gd name="connsiteX11-335" fmla="*/ 0 w 13049250"/>
              <a:gd name="connsiteY11-336" fmla="*/ 1952625 h 3705225"/>
              <a:gd name="connsiteX0-337" fmla="*/ 0 w 13049250"/>
              <a:gd name="connsiteY0-338" fmla="*/ 1952625 h 3705225"/>
              <a:gd name="connsiteX1-339" fmla="*/ 1358900 w 13049250"/>
              <a:gd name="connsiteY1-340" fmla="*/ 1749425 h 3705225"/>
              <a:gd name="connsiteX2-341" fmla="*/ 2673350 w 13049250"/>
              <a:gd name="connsiteY2-342" fmla="*/ 2374900 h 3705225"/>
              <a:gd name="connsiteX3-343" fmla="*/ 4343400 w 13049250"/>
              <a:gd name="connsiteY3-344" fmla="*/ 1409700 h 3705225"/>
              <a:gd name="connsiteX4-345" fmla="*/ 6118225 w 13049250"/>
              <a:gd name="connsiteY4-346" fmla="*/ 1812925 h 3705225"/>
              <a:gd name="connsiteX5-347" fmla="*/ 7629525 w 13049250"/>
              <a:gd name="connsiteY5-348" fmla="*/ 809625 h 3705225"/>
              <a:gd name="connsiteX6-349" fmla="*/ 9544050 w 13049250"/>
              <a:gd name="connsiteY6-350" fmla="*/ 1343025 h 3705225"/>
              <a:gd name="connsiteX7-351" fmla="*/ 12268200 w 13049250"/>
              <a:gd name="connsiteY7-352" fmla="*/ 152400 h 3705225"/>
              <a:gd name="connsiteX8-353" fmla="*/ 13049250 w 13049250"/>
              <a:gd name="connsiteY8-354" fmla="*/ 0 h 3705225"/>
              <a:gd name="connsiteX9-355" fmla="*/ 13049250 w 13049250"/>
              <a:gd name="connsiteY9-356" fmla="*/ 3638550 h 3705225"/>
              <a:gd name="connsiteX10-357" fmla="*/ 180975 w 13049250"/>
              <a:gd name="connsiteY10-358" fmla="*/ 3705225 h 3705225"/>
              <a:gd name="connsiteX11-359" fmla="*/ 0 w 13049250"/>
              <a:gd name="connsiteY11-360" fmla="*/ 1952625 h 3705225"/>
              <a:gd name="connsiteX0-361" fmla="*/ 0 w 13049250"/>
              <a:gd name="connsiteY0-362" fmla="*/ 1952625 h 3705225"/>
              <a:gd name="connsiteX1-363" fmla="*/ 1358900 w 13049250"/>
              <a:gd name="connsiteY1-364" fmla="*/ 1749425 h 3705225"/>
              <a:gd name="connsiteX2-365" fmla="*/ 2673350 w 13049250"/>
              <a:gd name="connsiteY2-366" fmla="*/ 2374900 h 3705225"/>
              <a:gd name="connsiteX3-367" fmla="*/ 4343400 w 13049250"/>
              <a:gd name="connsiteY3-368" fmla="*/ 1409700 h 3705225"/>
              <a:gd name="connsiteX4-369" fmla="*/ 6118225 w 13049250"/>
              <a:gd name="connsiteY4-370" fmla="*/ 1812925 h 3705225"/>
              <a:gd name="connsiteX5-371" fmla="*/ 7629525 w 13049250"/>
              <a:gd name="connsiteY5-372" fmla="*/ 809625 h 3705225"/>
              <a:gd name="connsiteX6-373" fmla="*/ 9544050 w 13049250"/>
              <a:gd name="connsiteY6-374" fmla="*/ 1343025 h 3705225"/>
              <a:gd name="connsiteX7-375" fmla="*/ 12268200 w 13049250"/>
              <a:gd name="connsiteY7-376" fmla="*/ 152400 h 3705225"/>
              <a:gd name="connsiteX8-377" fmla="*/ 13049250 w 13049250"/>
              <a:gd name="connsiteY8-378" fmla="*/ 0 h 3705225"/>
              <a:gd name="connsiteX9-379" fmla="*/ 13049250 w 13049250"/>
              <a:gd name="connsiteY9-380" fmla="*/ 3638550 h 3705225"/>
              <a:gd name="connsiteX10-381" fmla="*/ 180975 w 13049250"/>
              <a:gd name="connsiteY10-382" fmla="*/ 3705225 h 3705225"/>
              <a:gd name="connsiteX11-383" fmla="*/ 0 w 13049250"/>
              <a:gd name="connsiteY11-384" fmla="*/ 1952625 h 3705225"/>
              <a:gd name="connsiteX0-385" fmla="*/ 0 w 13049250"/>
              <a:gd name="connsiteY0-386" fmla="*/ 1952625 h 3705225"/>
              <a:gd name="connsiteX1-387" fmla="*/ 1358900 w 13049250"/>
              <a:gd name="connsiteY1-388" fmla="*/ 1749425 h 3705225"/>
              <a:gd name="connsiteX2-389" fmla="*/ 2673350 w 13049250"/>
              <a:gd name="connsiteY2-390" fmla="*/ 2374900 h 3705225"/>
              <a:gd name="connsiteX3-391" fmla="*/ 4343400 w 13049250"/>
              <a:gd name="connsiteY3-392" fmla="*/ 1409700 h 3705225"/>
              <a:gd name="connsiteX4-393" fmla="*/ 6118225 w 13049250"/>
              <a:gd name="connsiteY4-394" fmla="*/ 1812925 h 3705225"/>
              <a:gd name="connsiteX5-395" fmla="*/ 7629525 w 13049250"/>
              <a:gd name="connsiteY5-396" fmla="*/ 809625 h 3705225"/>
              <a:gd name="connsiteX6-397" fmla="*/ 9544050 w 13049250"/>
              <a:gd name="connsiteY6-398" fmla="*/ 1343025 h 3705225"/>
              <a:gd name="connsiteX7-399" fmla="*/ 12268200 w 13049250"/>
              <a:gd name="connsiteY7-400" fmla="*/ 152400 h 3705225"/>
              <a:gd name="connsiteX8-401" fmla="*/ 13049250 w 13049250"/>
              <a:gd name="connsiteY8-402" fmla="*/ 0 h 3705225"/>
              <a:gd name="connsiteX9-403" fmla="*/ 13049250 w 13049250"/>
              <a:gd name="connsiteY9-404" fmla="*/ 3638550 h 3705225"/>
              <a:gd name="connsiteX10-405" fmla="*/ 180975 w 13049250"/>
              <a:gd name="connsiteY10-406" fmla="*/ 3705225 h 3705225"/>
              <a:gd name="connsiteX11-407" fmla="*/ 0 w 13049250"/>
              <a:gd name="connsiteY11-408" fmla="*/ 1952625 h 3705225"/>
              <a:gd name="connsiteX0-409" fmla="*/ 0 w 13049250"/>
              <a:gd name="connsiteY0-410" fmla="*/ 1952625 h 3705225"/>
              <a:gd name="connsiteX1-411" fmla="*/ 1358900 w 13049250"/>
              <a:gd name="connsiteY1-412" fmla="*/ 1749425 h 3705225"/>
              <a:gd name="connsiteX2-413" fmla="*/ 2673350 w 13049250"/>
              <a:gd name="connsiteY2-414" fmla="*/ 2374900 h 3705225"/>
              <a:gd name="connsiteX3-415" fmla="*/ 4343400 w 13049250"/>
              <a:gd name="connsiteY3-416" fmla="*/ 1409700 h 3705225"/>
              <a:gd name="connsiteX4-417" fmla="*/ 6118225 w 13049250"/>
              <a:gd name="connsiteY4-418" fmla="*/ 1812925 h 3705225"/>
              <a:gd name="connsiteX5-419" fmla="*/ 7629525 w 13049250"/>
              <a:gd name="connsiteY5-420" fmla="*/ 809625 h 3705225"/>
              <a:gd name="connsiteX6-421" fmla="*/ 9782175 w 13049250"/>
              <a:gd name="connsiteY6-422" fmla="*/ 1390650 h 3705225"/>
              <a:gd name="connsiteX7-423" fmla="*/ 12268200 w 13049250"/>
              <a:gd name="connsiteY7-424" fmla="*/ 152400 h 3705225"/>
              <a:gd name="connsiteX8-425" fmla="*/ 13049250 w 13049250"/>
              <a:gd name="connsiteY8-426" fmla="*/ 0 h 3705225"/>
              <a:gd name="connsiteX9-427" fmla="*/ 13049250 w 13049250"/>
              <a:gd name="connsiteY9-428" fmla="*/ 3638550 h 3705225"/>
              <a:gd name="connsiteX10-429" fmla="*/ 180975 w 13049250"/>
              <a:gd name="connsiteY10-430" fmla="*/ 3705225 h 3705225"/>
              <a:gd name="connsiteX11-431" fmla="*/ 0 w 13049250"/>
              <a:gd name="connsiteY11-432" fmla="*/ 1952625 h 3705225"/>
              <a:gd name="connsiteX0-433" fmla="*/ 0 w 13049250"/>
              <a:gd name="connsiteY0-434" fmla="*/ 1952625 h 3705225"/>
              <a:gd name="connsiteX1-435" fmla="*/ 1358900 w 13049250"/>
              <a:gd name="connsiteY1-436" fmla="*/ 1749425 h 3705225"/>
              <a:gd name="connsiteX2-437" fmla="*/ 2673350 w 13049250"/>
              <a:gd name="connsiteY2-438" fmla="*/ 2374900 h 3705225"/>
              <a:gd name="connsiteX3-439" fmla="*/ 4343400 w 13049250"/>
              <a:gd name="connsiteY3-440" fmla="*/ 1409700 h 3705225"/>
              <a:gd name="connsiteX4-441" fmla="*/ 6118225 w 13049250"/>
              <a:gd name="connsiteY4-442" fmla="*/ 1812925 h 3705225"/>
              <a:gd name="connsiteX5-443" fmla="*/ 7629525 w 13049250"/>
              <a:gd name="connsiteY5-444" fmla="*/ 809625 h 3705225"/>
              <a:gd name="connsiteX6-445" fmla="*/ 9782175 w 13049250"/>
              <a:gd name="connsiteY6-446" fmla="*/ 1390650 h 3705225"/>
              <a:gd name="connsiteX7-447" fmla="*/ 12620625 w 13049250"/>
              <a:gd name="connsiteY7-448" fmla="*/ 95250 h 3705225"/>
              <a:gd name="connsiteX8-449" fmla="*/ 13049250 w 13049250"/>
              <a:gd name="connsiteY8-450" fmla="*/ 0 h 3705225"/>
              <a:gd name="connsiteX9-451" fmla="*/ 13049250 w 13049250"/>
              <a:gd name="connsiteY9-452" fmla="*/ 3638550 h 3705225"/>
              <a:gd name="connsiteX10-453" fmla="*/ 180975 w 13049250"/>
              <a:gd name="connsiteY10-454" fmla="*/ 3705225 h 3705225"/>
              <a:gd name="connsiteX11-455" fmla="*/ 0 w 13049250"/>
              <a:gd name="connsiteY11-456" fmla="*/ 1952625 h 3705225"/>
              <a:gd name="connsiteX0-457" fmla="*/ 0 w 13315950"/>
              <a:gd name="connsiteY0-458" fmla="*/ 1857375 h 3609975"/>
              <a:gd name="connsiteX1-459" fmla="*/ 1358900 w 13315950"/>
              <a:gd name="connsiteY1-460" fmla="*/ 1654175 h 3609975"/>
              <a:gd name="connsiteX2-461" fmla="*/ 2673350 w 13315950"/>
              <a:gd name="connsiteY2-462" fmla="*/ 2279650 h 3609975"/>
              <a:gd name="connsiteX3-463" fmla="*/ 4343400 w 13315950"/>
              <a:gd name="connsiteY3-464" fmla="*/ 1314450 h 3609975"/>
              <a:gd name="connsiteX4-465" fmla="*/ 6118225 w 13315950"/>
              <a:gd name="connsiteY4-466" fmla="*/ 1717675 h 3609975"/>
              <a:gd name="connsiteX5-467" fmla="*/ 7629525 w 13315950"/>
              <a:gd name="connsiteY5-468" fmla="*/ 714375 h 3609975"/>
              <a:gd name="connsiteX6-469" fmla="*/ 9782175 w 13315950"/>
              <a:gd name="connsiteY6-470" fmla="*/ 1295400 h 3609975"/>
              <a:gd name="connsiteX7-471" fmla="*/ 12620625 w 13315950"/>
              <a:gd name="connsiteY7-472" fmla="*/ 0 h 3609975"/>
              <a:gd name="connsiteX8-473" fmla="*/ 13315950 w 13315950"/>
              <a:gd name="connsiteY8-474" fmla="*/ 19050 h 3609975"/>
              <a:gd name="connsiteX9-475" fmla="*/ 13049250 w 13315950"/>
              <a:gd name="connsiteY9-476" fmla="*/ 3543300 h 3609975"/>
              <a:gd name="connsiteX10-477" fmla="*/ 180975 w 13315950"/>
              <a:gd name="connsiteY10-478" fmla="*/ 3609975 h 3609975"/>
              <a:gd name="connsiteX11-479" fmla="*/ 0 w 13315950"/>
              <a:gd name="connsiteY11-480" fmla="*/ 1857375 h 3609975"/>
              <a:gd name="connsiteX0-481" fmla="*/ 0 w 13315950"/>
              <a:gd name="connsiteY0-482" fmla="*/ 1866900 h 3619500"/>
              <a:gd name="connsiteX1-483" fmla="*/ 1358900 w 13315950"/>
              <a:gd name="connsiteY1-484" fmla="*/ 1663700 h 3619500"/>
              <a:gd name="connsiteX2-485" fmla="*/ 2673350 w 13315950"/>
              <a:gd name="connsiteY2-486" fmla="*/ 2289175 h 3619500"/>
              <a:gd name="connsiteX3-487" fmla="*/ 4343400 w 13315950"/>
              <a:gd name="connsiteY3-488" fmla="*/ 1323975 h 3619500"/>
              <a:gd name="connsiteX4-489" fmla="*/ 6118225 w 13315950"/>
              <a:gd name="connsiteY4-490" fmla="*/ 1727200 h 3619500"/>
              <a:gd name="connsiteX5-491" fmla="*/ 7629525 w 13315950"/>
              <a:gd name="connsiteY5-492" fmla="*/ 723900 h 3619500"/>
              <a:gd name="connsiteX6-493" fmla="*/ 9782175 w 13315950"/>
              <a:gd name="connsiteY6-494" fmla="*/ 1304925 h 3619500"/>
              <a:gd name="connsiteX7-495" fmla="*/ 12839700 w 13315950"/>
              <a:gd name="connsiteY7-496" fmla="*/ 0 h 3619500"/>
              <a:gd name="connsiteX8-497" fmla="*/ 13315950 w 13315950"/>
              <a:gd name="connsiteY8-498" fmla="*/ 28575 h 3619500"/>
              <a:gd name="connsiteX9-499" fmla="*/ 13049250 w 13315950"/>
              <a:gd name="connsiteY9-500" fmla="*/ 3552825 h 3619500"/>
              <a:gd name="connsiteX10-501" fmla="*/ 180975 w 13315950"/>
              <a:gd name="connsiteY10-502" fmla="*/ 3619500 h 3619500"/>
              <a:gd name="connsiteX11-503" fmla="*/ 0 w 13315950"/>
              <a:gd name="connsiteY11-504" fmla="*/ 1866900 h 3619500"/>
              <a:gd name="connsiteX0-505" fmla="*/ 0 w 13447866"/>
              <a:gd name="connsiteY0-506" fmla="*/ 2238686 h 3991286"/>
              <a:gd name="connsiteX1-507" fmla="*/ 1358900 w 13447866"/>
              <a:gd name="connsiteY1-508" fmla="*/ 2035486 h 3991286"/>
              <a:gd name="connsiteX2-509" fmla="*/ 2673350 w 13447866"/>
              <a:gd name="connsiteY2-510" fmla="*/ 2660961 h 3991286"/>
              <a:gd name="connsiteX3-511" fmla="*/ 4343400 w 13447866"/>
              <a:gd name="connsiteY3-512" fmla="*/ 1695761 h 3991286"/>
              <a:gd name="connsiteX4-513" fmla="*/ 6118225 w 13447866"/>
              <a:gd name="connsiteY4-514" fmla="*/ 2098986 h 3991286"/>
              <a:gd name="connsiteX5-515" fmla="*/ 7629525 w 13447866"/>
              <a:gd name="connsiteY5-516" fmla="*/ 1095686 h 3991286"/>
              <a:gd name="connsiteX6-517" fmla="*/ 9782175 w 13447866"/>
              <a:gd name="connsiteY6-518" fmla="*/ 1676711 h 3991286"/>
              <a:gd name="connsiteX7-519" fmla="*/ 12839700 w 13447866"/>
              <a:gd name="connsiteY7-520" fmla="*/ 371786 h 3991286"/>
              <a:gd name="connsiteX8-521" fmla="*/ 13315950 w 13447866"/>
              <a:gd name="connsiteY8-522" fmla="*/ 400361 h 3991286"/>
              <a:gd name="connsiteX9-523" fmla="*/ 13049250 w 13447866"/>
              <a:gd name="connsiteY9-524" fmla="*/ 3924611 h 3991286"/>
              <a:gd name="connsiteX10-525" fmla="*/ 180975 w 13447866"/>
              <a:gd name="connsiteY10-526" fmla="*/ 3991286 h 3991286"/>
              <a:gd name="connsiteX11-527" fmla="*/ 0 w 13447866"/>
              <a:gd name="connsiteY11-528" fmla="*/ 2238686 h 3991286"/>
              <a:gd name="connsiteX0-529" fmla="*/ 0 w 13315950"/>
              <a:gd name="connsiteY0-530" fmla="*/ 2217395 h 3969995"/>
              <a:gd name="connsiteX1-531" fmla="*/ 1358900 w 13315950"/>
              <a:gd name="connsiteY1-532" fmla="*/ 2014195 h 3969995"/>
              <a:gd name="connsiteX2-533" fmla="*/ 2673350 w 13315950"/>
              <a:gd name="connsiteY2-534" fmla="*/ 2639670 h 3969995"/>
              <a:gd name="connsiteX3-535" fmla="*/ 4343400 w 13315950"/>
              <a:gd name="connsiteY3-536" fmla="*/ 1674470 h 3969995"/>
              <a:gd name="connsiteX4-537" fmla="*/ 6118225 w 13315950"/>
              <a:gd name="connsiteY4-538" fmla="*/ 2077695 h 3969995"/>
              <a:gd name="connsiteX5-539" fmla="*/ 7629525 w 13315950"/>
              <a:gd name="connsiteY5-540" fmla="*/ 1074395 h 3969995"/>
              <a:gd name="connsiteX6-541" fmla="*/ 9782175 w 13315950"/>
              <a:gd name="connsiteY6-542" fmla="*/ 1655420 h 3969995"/>
              <a:gd name="connsiteX7-543" fmla="*/ 12430125 w 13315950"/>
              <a:gd name="connsiteY7-544" fmla="*/ 398120 h 3969995"/>
              <a:gd name="connsiteX8-545" fmla="*/ 13315950 w 13315950"/>
              <a:gd name="connsiteY8-546" fmla="*/ 379070 h 3969995"/>
              <a:gd name="connsiteX9-547" fmla="*/ 13049250 w 13315950"/>
              <a:gd name="connsiteY9-548" fmla="*/ 3903320 h 3969995"/>
              <a:gd name="connsiteX10-549" fmla="*/ 180975 w 13315950"/>
              <a:gd name="connsiteY10-550" fmla="*/ 3969995 h 3969995"/>
              <a:gd name="connsiteX11-551" fmla="*/ 0 w 13315950"/>
              <a:gd name="connsiteY11-552" fmla="*/ 2217395 h 3969995"/>
              <a:gd name="connsiteX0-553" fmla="*/ 0 w 13315950"/>
              <a:gd name="connsiteY0-554" fmla="*/ 2082265 h 3834865"/>
              <a:gd name="connsiteX1-555" fmla="*/ 1358900 w 13315950"/>
              <a:gd name="connsiteY1-556" fmla="*/ 1879065 h 3834865"/>
              <a:gd name="connsiteX2-557" fmla="*/ 2673350 w 13315950"/>
              <a:gd name="connsiteY2-558" fmla="*/ 2504540 h 3834865"/>
              <a:gd name="connsiteX3-559" fmla="*/ 4343400 w 13315950"/>
              <a:gd name="connsiteY3-560" fmla="*/ 1539340 h 3834865"/>
              <a:gd name="connsiteX4-561" fmla="*/ 6118225 w 13315950"/>
              <a:gd name="connsiteY4-562" fmla="*/ 1942565 h 3834865"/>
              <a:gd name="connsiteX5-563" fmla="*/ 7629525 w 13315950"/>
              <a:gd name="connsiteY5-564" fmla="*/ 939265 h 3834865"/>
              <a:gd name="connsiteX6-565" fmla="*/ 9782175 w 13315950"/>
              <a:gd name="connsiteY6-566" fmla="*/ 1520290 h 3834865"/>
              <a:gd name="connsiteX7-567" fmla="*/ 12430125 w 13315950"/>
              <a:gd name="connsiteY7-568" fmla="*/ 262990 h 3834865"/>
              <a:gd name="connsiteX8-569" fmla="*/ 13315950 w 13315950"/>
              <a:gd name="connsiteY8-570" fmla="*/ 243940 h 3834865"/>
              <a:gd name="connsiteX9-571" fmla="*/ 13049250 w 13315950"/>
              <a:gd name="connsiteY9-572" fmla="*/ 3768190 h 3834865"/>
              <a:gd name="connsiteX10-573" fmla="*/ 180975 w 13315950"/>
              <a:gd name="connsiteY10-574" fmla="*/ 3834865 h 3834865"/>
              <a:gd name="connsiteX11-575" fmla="*/ 0 w 13315950"/>
              <a:gd name="connsiteY11-576" fmla="*/ 2082265 h 3834865"/>
              <a:gd name="connsiteX0-577" fmla="*/ 0 w 13315950"/>
              <a:gd name="connsiteY0-578" fmla="*/ 2084436 h 3837036"/>
              <a:gd name="connsiteX1-579" fmla="*/ 1358900 w 13315950"/>
              <a:gd name="connsiteY1-580" fmla="*/ 1881236 h 3837036"/>
              <a:gd name="connsiteX2-581" fmla="*/ 2673350 w 13315950"/>
              <a:gd name="connsiteY2-582" fmla="*/ 2506711 h 3837036"/>
              <a:gd name="connsiteX3-583" fmla="*/ 4343400 w 13315950"/>
              <a:gd name="connsiteY3-584" fmla="*/ 1541511 h 3837036"/>
              <a:gd name="connsiteX4-585" fmla="*/ 6118225 w 13315950"/>
              <a:gd name="connsiteY4-586" fmla="*/ 1944736 h 3837036"/>
              <a:gd name="connsiteX5-587" fmla="*/ 7629525 w 13315950"/>
              <a:gd name="connsiteY5-588" fmla="*/ 941436 h 3837036"/>
              <a:gd name="connsiteX6-589" fmla="*/ 9782175 w 13315950"/>
              <a:gd name="connsiteY6-590" fmla="*/ 1522461 h 3837036"/>
              <a:gd name="connsiteX7-591" fmla="*/ 12220575 w 13315950"/>
              <a:gd name="connsiteY7-592" fmla="*/ 255636 h 3837036"/>
              <a:gd name="connsiteX8-593" fmla="*/ 13315950 w 13315950"/>
              <a:gd name="connsiteY8-594" fmla="*/ 246111 h 3837036"/>
              <a:gd name="connsiteX9-595" fmla="*/ 13049250 w 13315950"/>
              <a:gd name="connsiteY9-596" fmla="*/ 3770361 h 3837036"/>
              <a:gd name="connsiteX10-597" fmla="*/ 180975 w 13315950"/>
              <a:gd name="connsiteY10-598" fmla="*/ 3837036 h 3837036"/>
              <a:gd name="connsiteX11-599" fmla="*/ 0 w 13315950"/>
              <a:gd name="connsiteY11-600" fmla="*/ 2084436 h 3837036"/>
              <a:gd name="connsiteX0-601" fmla="*/ 0 w 13315950"/>
              <a:gd name="connsiteY0-602" fmla="*/ 2084436 h 3837036"/>
              <a:gd name="connsiteX1-603" fmla="*/ 1358900 w 13315950"/>
              <a:gd name="connsiteY1-604" fmla="*/ 1881236 h 3837036"/>
              <a:gd name="connsiteX2-605" fmla="*/ 2673350 w 13315950"/>
              <a:gd name="connsiteY2-606" fmla="*/ 2506711 h 3837036"/>
              <a:gd name="connsiteX3-607" fmla="*/ 4343400 w 13315950"/>
              <a:gd name="connsiteY3-608" fmla="*/ 1541511 h 3837036"/>
              <a:gd name="connsiteX4-609" fmla="*/ 6118225 w 13315950"/>
              <a:gd name="connsiteY4-610" fmla="*/ 1944736 h 3837036"/>
              <a:gd name="connsiteX5-611" fmla="*/ 7629525 w 13315950"/>
              <a:gd name="connsiteY5-612" fmla="*/ 941436 h 3837036"/>
              <a:gd name="connsiteX6-613" fmla="*/ 9782175 w 13315950"/>
              <a:gd name="connsiteY6-614" fmla="*/ 1522461 h 3837036"/>
              <a:gd name="connsiteX7-615" fmla="*/ 12220575 w 13315950"/>
              <a:gd name="connsiteY7-616" fmla="*/ 255636 h 3837036"/>
              <a:gd name="connsiteX8-617" fmla="*/ 13315950 w 13315950"/>
              <a:gd name="connsiteY8-618" fmla="*/ 246111 h 3837036"/>
              <a:gd name="connsiteX9-619" fmla="*/ 13049250 w 13315950"/>
              <a:gd name="connsiteY9-620" fmla="*/ 3770361 h 3837036"/>
              <a:gd name="connsiteX10-621" fmla="*/ 180975 w 13315950"/>
              <a:gd name="connsiteY10-622" fmla="*/ 3837036 h 3837036"/>
              <a:gd name="connsiteX11-623" fmla="*/ 0 w 13315950"/>
              <a:gd name="connsiteY11-624" fmla="*/ 2084436 h 3837036"/>
              <a:gd name="connsiteX0-625" fmla="*/ 0 w 13315950"/>
              <a:gd name="connsiteY0-626" fmla="*/ 2153464 h 3906064"/>
              <a:gd name="connsiteX1-627" fmla="*/ 1358900 w 13315950"/>
              <a:gd name="connsiteY1-628" fmla="*/ 1950264 h 3906064"/>
              <a:gd name="connsiteX2-629" fmla="*/ 2673350 w 13315950"/>
              <a:gd name="connsiteY2-630" fmla="*/ 2575739 h 3906064"/>
              <a:gd name="connsiteX3-631" fmla="*/ 4343400 w 13315950"/>
              <a:gd name="connsiteY3-632" fmla="*/ 1610539 h 3906064"/>
              <a:gd name="connsiteX4-633" fmla="*/ 6118225 w 13315950"/>
              <a:gd name="connsiteY4-634" fmla="*/ 2013764 h 3906064"/>
              <a:gd name="connsiteX5-635" fmla="*/ 7629525 w 13315950"/>
              <a:gd name="connsiteY5-636" fmla="*/ 1010464 h 3906064"/>
              <a:gd name="connsiteX6-637" fmla="*/ 9801225 w 13315950"/>
              <a:gd name="connsiteY6-638" fmla="*/ 1620064 h 3906064"/>
              <a:gd name="connsiteX7-639" fmla="*/ 12220575 w 13315950"/>
              <a:gd name="connsiteY7-640" fmla="*/ 324664 h 3906064"/>
              <a:gd name="connsiteX8-641" fmla="*/ 13315950 w 13315950"/>
              <a:gd name="connsiteY8-642" fmla="*/ 315139 h 3906064"/>
              <a:gd name="connsiteX9-643" fmla="*/ 13049250 w 13315950"/>
              <a:gd name="connsiteY9-644" fmla="*/ 3839389 h 3906064"/>
              <a:gd name="connsiteX10-645" fmla="*/ 180975 w 13315950"/>
              <a:gd name="connsiteY10-646" fmla="*/ 3906064 h 3906064"/>
              <a:gd name="connsiteX11-647" fmla="*/ 0 w 13315950"/>
              <a:gd name="connsiteY11-648" fmla="*/ 2153464 h 3906064"/>
              <a:gd name="connsiteX0-649" fmla="*/ 0 w 13315950"/>
              <a:gd name="connsiteY0-650" fmla="*/ 2153464 h 3906064"/>
              <a:gd name="connsiteX1-651" fmla="*/ 1358900 w 13315950"/>
              <a:gd name="connsiteY1-652" fmla="*/ 1950264 h 3906064"/>
              <a:gd name="connsiteX2-653" fmla="*/ 2673350 w 13315950"/>
              <a:gd name="connsiteY2-654" fmla="*/ 2575739 h 3906064"/>
              <a:gd name="connsiteX3-655" fmla="*/ 4343400 w 13315950"/>
              <a:gd name="connsiteY3-656" fmla="*/ 1610539 h 3906064"/>
              <a:gd name="connsiteX4-657" fmla="*/ 6118225 w 13315950"/>
              <a:gd name="connsiteY4-658" fmla="*/ 2013764 h 3906064"/>
              <a:gd name="connsiteX5-659" fmla="*/ 7629525 w 13315950"/>
              <a:gd name="connsiteY5-660" fmla="*/ 1010464 h 3906064"/>
              <a:gd name="connsiteX6-661" fmla="*/ 9801225 w 13315950"/>
              <a:gd name="connsiteY6-662" fmla="*/ 1620064 h 3906064"/>
              <a:gd name="connsiteX7-663" fmla="*/ 12220575 w 13315950"/>
              <a:gd name="connsiteY7-664" fmla="*/ 324664 h 3906064"/>
              <a:gd name="connsiteX8-665" fmla="*/ 13315950 w 13315950"/>
              <a:gd name="connsiteY8-666" fmla="*/ 315139 h 3906064"/>
              <a:gd name="connsiteX9-667" fmla="*/ 13049250 w 13315950"/>
              <a:gd name="connsiteY9-668" fmla="*/ 3839389 h 3906064"/>
              <a:gd name="connsiteX10-669" fmla="*/ 180975 w 13315950"/>
              <a:gd name="connsiteY10-670" fmla="*/ 3906064 h 3906064"/>
              <a:gd name="connsiteX11-671" fmla="*/ 0 w 13315950"/>
              <a:gd name="connsiteY11-672" fmla="*/ 2153464 h 3906064"/>
              <a:gd name="connsiteX0-673" fmla="*/ 0 w 13315950"/>
              <a:gd name="connsiteY0-674" fmla="*/ 2185473 h 3938073"/>
              <a:gd name="connsiteX1-675" fmla="*/ 1358900 w 13315950"/>
              <a:gd name="connsiteY1-676" fmla="*/ 1982273 h 3938073"/>
              <a:gd name="connsiteX2-677" fmla="*/ 2673350 w 13315950"/>
              <a:gd name="connsiteY2-678" fmla="*/ 2607748 h 3938073"/>
              <a:gd name="connsiteX3-679" fmla="*/ 4343400 w 13315950"/>
              <a:gd name="connsiteY3-680" fmla="*/ 1642548 h 3938073"/>
              <a:gd name="connsiteX4-681" fmla="*/ 6118225 w 13315950"/>
              <a:gd name="connsiteY4-682" fmla="*/ 2045773 h 3938073"/>
              <a:gd name="connsiteX5-683" fmla="*/ 7629525 w 13315950"/>
              <a:gd name="connsiteY5-684" fmla="*/ 1042473 h 3938073"/>
              <a:gd name="connsiteX6-685" fmla="*/ 9801225 w 13315950"/>
              <a:gd name="connsiteY6-686" fmla="*/ 1652073 h 3938073"/>
              <a:gd name="connsiteX7-687" fmla="*/ 11934825 w 13315950"/>
              <a:gd name="connsiteY7-688" fmla="*/ 270948 h 3938073"/>
              <a:gd name="connsiteX8-689" fmla="*/ 13315950 w 13315950"/>
              <a:gd name="connsiteY8-690" fmla="*/ 347148 h 3938073"/>
              <a:gd name="connsiteX9-691" fmla="*/ 13049250 w 13315950"/>
              <a:gd name="connsiteY9-692" fmla="*/ 3871398 h 3938073"/>
              <a:gd name="connsiteX10-693" fmla="*/ 180975 w 13315950"/>
              <a:gd name="connsiteY10-694" fmla="*/ 3938073 h 3938073"/>
              <a:gd name="connsiteX11-695" fmla="*/ 0 w 13315950"/>
              <a:gd name="connsiteY11-696" fmla="*/ 2185473 h 3938073"/>
              <a:gd name="connsiteX0-697" fmla="*/ 0 w 13315950"/>
              <a:gd name="connsiteY0-698" fmla="*/ 2150673 h 3903273"/>
              <a:gd name="connsiteX1-699" fmla="*/ 1358900 w 13315950"/>
              <a:gd name="connsiteY1-700" fmla="*/ 1947473 h 3903273"/>
              <a:gd name="connsiteX2-701" fmla="*/ 2673350 w 13315950"/>
              <a:gd name="connsiteY2-702" fmla="*/ 2572948 h 3903273"/>
              <a:gd name="connsiteX3-703" fmla="*/ 4343400 w 13315950"/>
              <a:gd name="connsiteY3-704" fmla="*/ 1607748 h 3903273"/>
              <a:gd name="connsiteX4-705" fmla="*/ 6118225 w 13315950"/>
              <a:gd name="connsiteY4-706" fmla="*/ 2010973 h 3903273"/>
              <a:gd name="connsiteX5-707" fmla="*/ 7629525 w 13315950"/>
              <a:gd name="connsiteY5-708" fmla="*/ 1007673 h 3903273"/>
              <a:gd name="connsiteX6-709" fmla="*/ 9801225 w 13315950"/>
              <a:gd name="connsiteY6-710" fmla="*/ 1617273 h 3903273"/>
              <a:gd name="connsiteX7-711" fmla="*/ 11934825 w 13315950"/>
              <a:gd name="connsiteY7-712" fmla="*/ 236148 h 3903273"/>
              <a:gd name="connsiteX8-713" fmla="*/ 13315950 w 13315950"/>
              <a:gd name="connsiteY8-714" fmla="*/ 312348 h 3903273"/>
              <a:gd name="connsiteX9-715" fmla="*/ 13049250 w 13315950"/>
              <a:gd name="connsiteY9-716" fmla="*/ 3836598 h 3903273"/>
              <a:gd name="connsiteX10-717" fmla="*/ 180975 w 13315950"/>
              <a:gd name="connsiteY10-718" fmla="*/ 3903273 h 3903273"/>
              <a:gd name="connsiteX11-719" fmla="*/ 0 w 13315950"/>
              <a:gd name="connsiteY11-720" fmla="*/ 2150673 h 3903273"/>
              <a:gd name="connsiteX0-721" fmla="*/ 0 w 13315950"/>
              <a:gd name="connsiteY0-722" fmla="*/ 2137391 h 3889991"/>
              <a:gd name="connsiteX1-723" fmla="*/ 1358900 w 13315950"/>
              <a:gd name="connsiteY1-724" fmla="*/ 1934191 h 3889991"/>
              <a:gd name="connsiteX2-725" fmla="*/ 2673350 w 13315950"/>
              <a:gd name="connsiteY2-726" fmla="*/ 2559666 h 3889991"/>
              <a:gd name="connsiteX3-727" fmla="*/ 4343400 w 13315950"/>
              <a:gd name="connsiteY3-728" fmla="*/ 1594466 h 3889991"/>
              <a:gd name="connsiteX4-729" fmla="*/ 6118225 w 13315950"/>
              <a:gd name="connsiteY4-730" fmla="*/ 1997691 h 3889991"/>
              <a:gd name="connsiteX5-731" fmla="*/ 7629525 w 13315950"/>
              <a:gd name="connsiteY5-732" fmla="*/ 994391 h 3889991"/>
              <a:gd name="connsiteX6-733" fmla="*/ 9801225 w 13315950"/>
              <a:gd name="connsiteY6-734" fmla="*/ 1603991 h 3889991"/>
              <a:gd name="connsiteX7-735" fmla="*/ 11934825 w 13315950"/>
              <a:gd name="connsiteY7-736" fmla="*/ 222866 h 3889991"/>
              <a:gd name="connsiteX8-737" fmla="*/ 13315950 w 13315950"/>
              <a:gd name="connsiteY8-738" fmla="*/ 299066 h 3889991"/>
              <a:gd name="connsiteX9-739" fmla="*/ 13049250 w 13315950"/>
              <a:gd name="connsiteY9-740" fmla="*/ 3823316 h 3889991"/>
              <a:gd name="connsiteX10-741" fmla="*/ 180975 w 13315950"/>
              <a:gd name="connsiteY10-742" fmla="*/ 3889991 h 3889991"/>
              <a:gd name="connsiteX11-743" fmla="*/ 0 w 13315950"/>
              <a:gd name="connsiteY11-744" fmla="*/ 2137391 h 3889991"/>
              <a:gd name="connsiteX0-745" fmla="*/ 0 w 13658850"/>
              <a:gd name="connsiteY0-746" fmla="*/ 1942573 h 3695173"/>
              <a:gd name="connsiteX1-747" fmla="*/ 1358900 w 13658850"/>
              <a:gd name="connsiteY1-748" fmla="*/ 1739373 h 3695173"/>
              <a:gd name="connsiteX2-749" fmla="*/ 2673350 w 13658850"/>
              <a:gd name="connsiteY2-750" fmla="*/ 2364848 h 3695173"/>
              <a:gd name="connsiteX3-751" fmla="*/ 4343400 w 13658850"/>
              <a:gd name="connsiteY3-752" fmla="*/ 1399648 h 3695173"/>
              <a:gd name="connsiteX4-753" fmla="*/ 6118225 w 13658850"/>
              <a:gd name="connsiteY4-754" fmla="*/ 1802873 h 3695173"/>
              <a:gd name="connsiteX5-755" fmla="*/ 7629525 w 13658850"/>
              <a:gd name="connsiteY5-756" fmla="*/ 799573 h 3695173"/>
              <a:gd name="connsiteX6-757" fmla="*/ 9801225 w 13658850"/>
              <a:gd name="connsiteY6-758" fmla="*/ 1409173 h 3695173"/>
              <a:gd name="connsiteX7-759" fmla="*/ 11934825 w 13658850"/>
              <a:gd name="connsiteY7-760" fmla="*/ 28048 h 3695173"/>
              <a:gd name="connsiteX8-761" fmla="*/ 13658850 w 13658850"/>
              <a:gd name="connsiteY8-762" fmla="*/ 732898 h 3695173"/>
              <a:gd name="connsiteX9-763" fmla="*/ 13049250 w 13658850"/>
              <a:gd name="connsiteY9-764" fmla="*/ 3628498 h 3695173"/>
              <a:gd name="connsiteX10-765" fmla="*/ 180975 w 13658850"/>
              <a:gd name="connsiteY10-766" fmla="*/ 3695173 h 3695173"/>
              <a:gd name="connsiteX11-767" fmla="*/ 0 w 13658850"/>
              <a:gd name="connsiteY11-768" fmla="*/ 1942573 h 3695173"/>
              <a:gd name="connsiteX0-769" fmla="*/ 0 w 13658850"/>
              <a:gd name="connsiteY0-770" fmla="*/ 1942573 h 3695173"/>
              <a:gd name="connsiteX1-771" fmla="*/ 1358900 w 13658850"/>
              <a:gd name="connsiteY1-772" fmla="*/ 1739373 h 3695173"/>
              <a:gd name="connsiteX2-773" fmla="*/ 2673350 w 13658850"/>
              <a:gd name="connsiteY2-774" fmla="*/ 2364848 h 3695173"/>
              <a:gd name="connsiteX3-775" fmla="*/ 4343400 w 13658850"/>
              <a:gd name="connsiteY3-776" fmla="*/ 1399648 h 3695173"/>
              <a:gd name="connsiteX4-777" fmla="*/ 6118225 w 13658850"/>
              <a:gd name="connsiteY4-778" fmla="*/ 1802873 h 3695173"/>
              <a:gd name="connsiteX5-779" fmla="*/ 7629525 w 13658850"/>
              <a:gd name="connsiteY5-780" fmla="*/ 799573 h 3695173"/>
              <a:gd name="connsiteX6-781" fmla="*/ 9801225 w 13658850"/>
              <a:gd name="connsiteY6-782" fmla="*/ 1409173 h 3695173"/>
              <a:gd name="connsiteX7-783" fmla="*/ 11915775 w 13658850"/>
              <a:gd name="connsiteY7-784" fmla="*/ 28048 h 3695173"/>
              <a:gd name="connsiteX8-785" fmla="*/ 13658850 w 13658850"/>
              <a:gd name="connsiteY8-786" fmla="*/ 732898 h 3695173"/>
              <a:gd name="connsiteX9-787" fmla="*/ 13049250 w 13658850"/>
              <a:gd name="connsiteY9-788" fmla="*/ 3628498 h 3695173"/>
              <a:gd name="connsiteX10-789" fmla="*/ 180975 w 13658850"/>
              <a:gd name="connsiteY10-790" fmla="*/ 3695173 h 3695173"/>
              <a:gd name="connsiteX11-791" fmla="*/ 0 w 13658850"/>
              <a:gd name="connsiteY11-792" fmla="*/ 1942573 h 3695173"/>
              <a:gd name="connsiteX0-793" fmla="*/ 0 w 13658850"/>
              <a:gd name="connsiteY0-794" fmla="*/ 1936139 h 3688739"/>
              <a:gd name="connsiteX1-795" fmla="*/ 1358900 w 13658850"/>
              <a:gd name="connsiteY1-796" fmla="*/ 1732939 h 3688739"/>
              <a:gd name="connsiteX2-797" fmla="*/ 2673350 w 13658850"/>
              <a:gd name="connsiteY2-798" fmla="*/ 2358414 h 3688739"/>
              <a:gd name="connsiteX3-799" fmla="*/ 4343400 w 13658850"/>
              <a:gd name="connsiteY3-800" fmla="*/ 1393214 h 3688739"/>
              <a:gd name="connsiteX4-801" fmla="*/ 6118225 w 13658850"/>
              <a:gd name="connsiteY4-802" fmla="*/ 1796439 h 3688739"/>
              <a:gd name="connsiteX5-803" fmla="*/ 7629525 w 13658850"/>
              <a:gd name="connsiteY5-804" fmla="*/ 793139 h 3688739"/>
              <a:gd name="connsiteX6-805" fmla="*/ 9801225 w 13658850"/>
              <a:gd name="connsiteY6-806" fmla="*/ 1402739 h 3688739"/>
              <a:gd name="connsiteX7-807" fmla="*/ 11915775 w 13658850"/>
              <a:gd name="connsiteY7-808" fmla="*/ 21614 h 3688739"/>
              <a:gd name="connsiteX8-809" fmla="*/ 13658850 w 13658850"/>
              <a:gd name="connsiteY8-810" fmla="*/ 726464 h 3688739"/>
              <a:gd name="connsiteX9-811" fmla="*/ 13049250 w 13658850"/>
              <a:gd name="connsiteY9-812" fmla="*/ 3622064 h 3688739"/>
              <a:gd name="connsiteX10-813" fmla="*/ 180975 w 13658850"/>
              <a:gd name="connsiteY10-814" fmla="*/ 3688739 h 3688739"/>
              <a:gd name="connsiteX11-815" fmla="*/ 0 w 13658850"/>
              <a:gd name="connsiteY11-816" fmla="*/ 1936139 h 3688739"/>
              <a:gd name="connsiteX0-817" fmla="*/ 13049250 w 13658850"/>
              <a:gd name="connsiteY0-818" fmla="*/ 3622064 h 3713504"/>
              <a:gd name="connsiteX1-819" fmla="*/ 180975 w 13658850"/>
              <a:gd name="connsiteY1-820" fmla="*/ 3688739 h 3713504"/>
              <a:gd name="connsiteX2-821" fmla="*/ 0 w 13658850"/>
              <a:gd name="connsiteY2-822" fmla="*/ 1936139 h 3713504"/>
              <a:gd name="connsiteX3-823" fmla="*/ 1358900 w 13658850"/>
              <a:gd name="connsiteY3-824" fmla="*/ 1732939 h 3713504"/>
              <a:gd name="connsiteX4-825" fmla="*/ 2673350 w 13658850"/>
              <a:gd name="connsiteY4-826" fmla="*/ 2358414 h 3713504"/>
              <a:gd name="connsiteX5-827" fmla="*/ 4343400 w 13658850"/>
              <a:gd name="connsiteY5-828" fmla="*/ 1393214 h 3713504"/>
              <a:gd name="connsiteX6-829" fmla="*/ 6118225 w 13658850"/>
              <a:gd name="connsiteY6-830" fmla="*/ 1796439 h 3713504"/>
              <a:gd name="connsiteX7-831" fmla="*/ 7629525 w 13658850"/>
              <a:gd name="connsiteY7-832" fmla="*/ 793139 h 3713504"/>
              <a:gd name="connsiteX8-833" fmla="*/ 9801225 w 13658850"/>
              <a:gd name="connsiteY8-834" fmla="*/ 1402739 h 3713504"/>
              <a:gd name="connsiteX9-835" fmla="*/ 11915775 w 13658850"/>
              <a:gd name="connsiteY9-836" fmla="*/ 21614 h 3713504"/>
              <a:gd name="connsiteX10-837" fmla="*/ 13658850 w 13658850"/>
              <a:gd name="connsiteY10-838" fmla="*/ 726464 h 3713504"/>
              <a:gd name="connsiteX11-839" fmla="*/ 13140690 w 13658850"/>
              <a:gd name="connsiteY11-840" fmla="*/ 3713504 h 3713504"/>
              <a:gd name="connsiteX0-841" fmla="*/ 13049250 w 13658850"/>
              <a:gd name="connsiteY0-842" fmla="*/ 3622064 h 3688739"/>
              <a:gd name="connsiteX1-843" fmla="*/ 180975 w 13658850"/>
              <a:gd name="connsiteY1-844" fmla="*/ 3688739 h 3688739"/>
              <a:gd name="connsiteX2-845" fmla="*/ 0 w 13658850"/>
              <a:gd name="connsiteY2-846" fmla="*/ 1936139 h 3688739"/>
              <a:gd name="connsiteX3-847" fmla="*/ 1358900 w 13658850"/>
              <a:gd name="connsiteY3-848" fmla="*/ 1732939 h 3688739"/>
              <a:gd name="connsiteX4-849" fmla="*/ 2673350 w 13658850"/>
              <a:gd name="connsiteY4-850" fmla="*/ 2358414 h 3688739"/>
              <a:gd name="connsiteX5-851" fmla="*/ 4343400 w 13658850"/>
              <a:gd name="connsiteY5-852" fmla="*/ 1393214 h 3688739"/>
              <a:gd name="connsiteX6-853" fmla="*/ 6118225 w 13658850"/>
              <a:gd name="connsiteY6-854" fmla="*/ 1796439 h 3688739"/>
              <a:gd name="connsiteX7-855" fmla="*/ 7629525 w 13658850"/>
              <a:gd name="connsiteY7-856" fmla="*/ 793139 h 3688739"/>
              <a:gd name="connsiteX8-857" fmla="*/ 9801225 w 13658850"/>
              <a:gd name="connsiteY8-858" fmla="*/ 1402739 h 3688739"/>
              <a:gd name="connsiteX9-859" fmla="*/ 11915775 w 13658850"/>
              <a:gd name="connsiteY9-860" fmla="*/ 21614 h 3688739"/>
              <a:gd name="connsiteX10-861" fmla="*/ 13658850 w 13658850"/>
              <a:gd name="connsiteY10-862" fmla="*/ 726464 h 3688739"/>
              <a:gd name="connsiteX0-863" fmla="*/ 180975 w 13658850"/>
              <a:gd name="connsiteY0-864" fmla="*/ 3688739 h 3688739"/>
              <a:gd name="connsiteX1-865" fmla="*/ 0 w 13658850"/>
              <a:gd name="connsiteY1-866" fmla="*/ 1936139 h 3688739"/>
              <a:gd name="connsiteX2-867" fmla="*/ 1358900 w 13658850"/>
              <a:gd name="connsiteY2-868" fmla="*/ 1732939 h 3688739"/>
              <a:gd name="connsiteX3-869" fmla="*/ 2673350 w 13658850"/>
              <a:gd name="connsiteY3-870" fmla="*/ 2358414 h 3688739"/>
              <a:gd name="connsiteX4-871" fmla="*/ 4343400 w 13658850"/>
              <a:gd name="connsiteY4-872" fmla="*/ 1393214 h 3688739"/>
              <a:gd name="connsiteX5-873" fmla="*/ 6118225 w 13658850"/>
              <a:gd name="connsiteY5-874" fmla="*/ 1796439 h 3688739"/>
              <a:gd name="connsiteX6-875" fmla="*/ 7629525 w 13658850"/>
              <a:gd name="connsiteY6-876" fmla="*/ 793139 h 3688739"/>
              <a:gd name="connsiteX7-877" fmla="*/ 9801225 w 13658850"/>
              <a:gd name="connsiteY7-878" fmla="*/ 1402739 h 3688739"/>
              <a:gd name="connsiteX8-879" fmla="*/ 11915775 w 13658850"/>
              <a:gd name="connsiteY8-880" fmla="*/ 21614 h 3688739"/>
              <a:gd name="connsiteX9-881" fmla="*/ 13658850 w 13658850"/>
              <a:gd name="connsiteY9-882" fmla="*/ 726464 h 3688739"/>
              <a:gd name="connsiteX0-883" fmla="*/ 0 w 13658850"/>
              <a:gd name="connsiteY0-884" fmla="*/ 1936139 h 2380866"/>
              <a:gd name="connsiteX1-885" fmla="*/ 1358900 w 13658850"/>
              <a:gd name="connsiteY1-886" fmla="*/ 1732939 h 2380866"/>
              <a:gd name="connsiteX2-887" fmla="*/ 2673350 w 13658850"/>
              <a:gd name="connsiteY2-888" fmla="*/ 2358414 h 2380866"/>
              <a:gd name="connsiteX3-889" fmla="*/ 4343400 w 13658850"/>
              <a:gd name="connsiteY3-890" fmla="*/ 1393214 h 2380866"/>
              <a:gd name="connsiteX4-891" fmla="*/ 6118225 w 13658850"/>
              <a:gd name="connsiteY4-892" fmla="*/ 1796439 h 2380866"/>
              <a:gd name="connsiteX5-893" fmla="*/ 7629525 w 13658850"/>
              <a:gd name="connsiteY5-894" fmla="*/ 793139 h 2380866"/>
              <a:gd name="connsiteX6-895" fmla="*/ 9801225 w 13658850"/>
              <a:gd name="connsiteY6-896" fmla="*/ 1402739 h 2380866"/>
              <a:gd name="connsiteX7-897" fmla="*/ 11915775 w 13658850"/>
              <a:gd name="connsiteY7-898" fmla="*/ 21614 h 2380866"/>
              <a:gd name="connsiteX8-899" fmla="*/ 13658850 w 13658850"/>
              <a:gd name="connsiteY8-900" fmla="*/ 726464 h 2380866"/>
              <a:gd name="connsiteX0-901" fmla="*/ 0 w 13658850"/>
              <a:gd name="connsiteY0-902" fmla="*/ 1936139 h 2381378"/>
              <a:gd name="connsiteX1-903" fmla="*/ 1358900 w 13658850"/>
              <a:gd name="connsiteY1-904" fmla="*/ 1732939 h 2381378"/>
              <a:gd name="connsiteX2-905" fmla="*/ 2673350 w 13658850"/>
              <a:gd name="connsiteY2-906" fmla="*/ 2358414 h 2381378"/>
              <a:gd name="connsiteX3-907" fmla="*/ 4343400 w 13658850"/>
              <a:gd name="connsiteY3-908" fmla="*/ 1393214 h 2381378"/>
              <a:gd name="connsiteX4-909" fmla="*/ 6118225 w 13658850"/>
              <a:gd name="connsiteY4-910" fmla="*/ 1796439 h 2381378"/>
              <a:gd name="connsiteX5-911" fmla="*/ 7629525 w 13658850"/>
              <a:gd name="connsiteY5-912" fmla="*/ 793139 h 2381378"/>
              <a:gd name="connsiteX6-913" fmla="*/ 9801225 w 13658850"/>
              <a:gd name="connsiteY6-914" fmla="*/ 1402739 h 2381378"/>
              <a:gd name="connsiteX7-915" fmla="*/ 11915775 w 13658850"/>
              <a:gd name="connsiteY7-916" fmla="*/ 21614 h 2381378"/>
              <a:gd name="connsiteX8-917" fmla="*/ 13658850 w 13658850"/>
              <a:gd name="connsiteY8-918" fmla="*/ 726464 h 23813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658850" h="2381378">
                <a:moveTo>
                  <a:pt x="0" y="1936139"/>
                </a:moveTo>
                <a:cubicBezTo>
                  <a:pt x="227012" y="1628164"/>
                  <a:pt x="894292" y="1643510"/>
                  <a:pt x="1358900" y="1732939"/>
                </a:cubicBezTo>
                <a:cubicBezTo>
                  <a:pt x="1823508" y="1822368"/>
                  <a:pt x="1938867" y="2515047"/>
                  <a:pt x="2673350" y="2358414"/>
                </a:cubicBezTo>
                <a:cubicBezTo>
                  <a:pt x="3407833" y="2201781"/>
                  <a:pt x="3769254" y="1486877"/>
                  <a:pt x="4343400" y="1393214"/>
                </a:cubicBezTo>
                <a:cubicBezTo>
                  <a:pt x="4917546" y="1299552"/>
                  <a:pt x="5540375" y="2164739"/>
                  <a:pt x="6118225" y="1796439"/>
                </a:cubicBezTo>
                <a:cubicBezTo>
                  <a:pt x="6621992" y="1462006"/>
                  <a:pt x="7015692" y="858756"/>
                  <a:pt x="7629525" y="793139"/>
                </a:cubicBezTo>
                <a:cubicBezTo>
                  <a:pt x="8243358" y="727522"/>
                  <a:pt x="8942388" y="1474176"/>
                  <a:pt x="9801225" y="1402739"/>
                </a:cubicBezTo>
                <a:cubicBezTo>
                  <a:pt x="10750550" y="1183664"/>
                  <a:pt x="11244262" y="115276"/>
                  <a:pt x="11915775" y="21614"/>
                </a:cubicBezTo>
                <a:cubicBezTo>
                  <a:pt x="12587288" y="-72048"/>
                  <a:pt x="13623925" y="134326"/>
                  <a:pt x="13658850" y="726464"/>
                </a:cubicBezTo>
              </a:path>
            </a:pathLst>
          </a:custGeom>
          <a:noFill/>
          <a:ln w="28575" cap="rnd">
            <a:solidFill>
              <a:schemeClr val="accent2"/>
            </a:solidFill>
            <a:round/>
          </a:ln>
          <a:effectLst>
            <a:outerShdw blurRad="38100" dist="101600" dir="2520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p:cNvCxnSpPr/>
          <p:nvPr/>
        </p:nvCxnSpPr>
        <p:spPr>
          <a:xfrm>
            <a:off x="1541463" y="352334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36576" y="261541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20" name="组合 19"/>
          <p:cNvGrpSpPr/>
          <p:nvPr/>
        </p:nvGrpSpPr>
        <p:grpSpPr>
          <a:xfrm>
            <a:off x="1371218" y="4353400"/>
            <a:ext cx="340490" cy="340490"/>
            <a:chOff x="2315528" y="1441449"/>
            <a:chExt cx="329565" cy="329565"/>
          </a:xfrm>
        </p:grpSpPr>
        <p:sp>
          <p:nvSpPr>
            <p:cNvPr id="21" name="椭圆 20"/>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9" name="文本框 8"/>
          <p:cNvSpPr txBox="1"/>
          <p:nvPr/>
        </p:nvSpPr>
        <p:spPr>
          <a:xfrm>
            <a:off x="1319287" y="4923518"/>
            <a:ext cx="444352" cy="307777"/>
          </a:xfrm>
          <a:prstGeom prst="rect">
            <a:avLst/>
          </a:prstGeom>
          <a:noFill/>
        </p:spPr>
        <p:txBody>
          <a:bodyPr wrap="none" rtlCol="0">
            <a:spAutoFit/>
          </a:bodyPr>
          <a:lstStyle/>
          <a:p>
            <a:pPr algn="ctr"/>
            <a:r>
              <a:rPr lang="en-US" altLang="zh-CN" sz="1400" dirty="0">
                <a:solidFill>
                  <a:schemeClr val="accent1"/>
                </a:solidFill>
                <a:latin typeface="+mn-ea"/>
              </a:rPr>
              <a:t>1</a:t>
            </a:r>
            <a:r>
              <a:rPr lang="zh-CN" altLang="en-US" sz="1400" dirty="0">
                <a:solidFill>
                  <a:schemeClr val="accent1"/>
                </a:solidFill>
                <a:latin typeface="+mn-ea"/>
              </a:rPr>
              <a:t>月</a:t>
            </a:r>
            <a:endParaRPr lang="zh-CN" altLang="en-US" sz="1400" dirty="0">
              <a:solidFill>
                <a:schemeClr val="accent1"/>
              </a:solidFill>
              <a:latin typeface="+mn-ea"/>
            </a:endParaRPr>
          </a:p>
        </p:txBody>
      </p:sp>
      <p:cxnSp>
        <p:nvCxnSpPr>
          <p:cNvPr id="61" name="直接连接符 60"/>
          <p:cNvCxnSpPr/>
          <p:nvPr/>
        </p:nvCxnSpPr>
        <p:spPr>
          <a:xfrm flipV="1">
            <a:off x="2844483" y="506258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1900556" y="566341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63" name="组合 62"/>
          <p:cNvGrpSpPr/>
          <p:nvPr/>
        </p:nvGrpSpPr>
        <p:grpSpPr>
          <a:xfrm>
            <a:off x="2689478" y="4749640"/>
            <a:ext cx="340490" cy="340490"/>
            <a:chOff x="2315528" y="1441449"/>
            <a:chExt cx="329565" cy="329565"/>
          </a:xfrm>
        </p:grpSpPr>
        <p:sp>
          <p:nvSpPr>
            <p:cNvPr id="64" name="椭圆 63"/>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66" name="文本框 65"/>
          <p:cNvSpPr txBox="1"/>
          <p:nvPr/>
        </p:nvSpPr>
        <p:spPr>
          <a:xfrm>
            <a:off x="2613095" y="4313918"/>
            <a:ext cx="478016" cy="307777"/>
          </a:xfrm>
          <a:prstGeom prst="rect">
            <a:avLst/>
          </a:prstGeom>
          <a:noFill/>
        </p:spPr>
        <p:txBody>
          <a:bodyPr wrap="none" rtlCol="0">
            <a:spAutoFit/>
          </a:bodyPr>
          <a:lstStyle/>
          <a:p>
            <a:pPr algn="ctr"/>
            <a:r>
              <a:rPr lang="en-US" altLang="zh-CN" sz="1400" dirty="0">
                <a:solidFill>
                  <a:schemeClr val="accent1"/>
                </a:solidFill>
                <a:latin typeface="+mn-ea"/>
              </a:rPr>
              <a:t>2</a:t>
            </a:r>
            <a:r>
              <a:rPr lang="zh-CN" altLang="en-US" sz="1400" dirty="0">
                <a:solidFill>
                  <a:schemeClr val="accent1"/>
                </a:solidFill>
                <a:latin typeface="+mn-ea"/>
              </a:rPr>
              <a:t>月</a:t>
            </a:r>
            <a:endParaRPr lang="zh-CN" altLang="en-US" sz="1400" dirty="0">
              <a:solidFill>
                <a:schemeClr val="accent1"/>
              </a:solidFill>
              <a:latin typeface="+mn-ea"/>
            </a:endParaRPr>
          </a:p>
        </p:txBody>
      </p:sp>
      <p:cxnSp>
        <p:nvCxnSpPr>
          <p:cNvPr id="67" name="直接连接符 66"/>
          <p:cNvCxnSpPr/>
          <p:nvPr/>
        </p:nvCxnSpPr>
        <p:spPr>
          <a:xfrm>
            <a:off x="4383723" y="309662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3378836" y="218869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69" name="组合 68"/>
          <p:cNvGrpSpPr/>
          <p:nvPr/>
        </p:nvGrpSpPr>
        <p:grpSpPr>
          <a:xfrm>
            <a:off x="4213478" y="3926680"/>
            <a:ext cx="340490" cy="340490"/>
            <a:chOff x="2315528" y="1441449"/>
            <a:chExt cx="329565" cy="329565"/>
          </a:xfrm>
        </p:grpSpPr>
        <p:sp>
          <p:nvSpPr>
            <p:cNvPr id="70" name="椭圆 69"/>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72" name="文本框 71"/>
          <p:cNvSpPr txBox="1"/>
          <p:nvPr/>
        </p:nvSpPr>
        <p:spPr>
          <a:xfrm>
            <a:off x="4144715" y="4496798"/>
            <a:ext cx="478016" cy="307777"/>
          </a:xfrm>
          <a:prstGeom prst="rect">
            <a:avLst/>
          </a:prstGeom>
          <a:noFill/>
        </p:spPr>
        <p:txBody>
          <a:bodyPr wrap="none" rtlCol="0">
            <a:spAutoFit/>
          </a:bodyPr>
          <a:lstStyle/>
          <a:p>
            <a:pPr algn="ctr"/>
            <a:r>
              <a:rPr lang="en-US" altLang="zh-CN" sz="1400" dirty="0">
                <a:solidFill>
                  <a:schemeClr val="accent1"/>
                </a:solidFill>
                <a:latin typeface="+mn-ea"/>
              </a:rPr>
              <a:t>3</a:t>
            </a:r>
            <a:r>
              <a:rPr lang="zh-CN" altLang="en-US" sz="1400" dirty="0">
                <a:solidFill>
                  <a:schemeClr val="accent1"/>
                </a:solidFill>
                <a:latin typeface="+mn-ea"/>
              </a:rPr>
              <a:t>月</a:t>
            </a:r>
            <a:endParaRPr lang="zh-CN" altLang="en-US" sz="1400" dirty="0">
              <a:solidFill>
                <a:schemeClr val="accent1"/>
              </a:solidFill>
              <a:latin typeface="+mn-ea"/>
            </a:endParaRPr>
          </a:p>
        </p:txBody>
      </p:sp>
      <p:cxnSp>
        <p:nvCxnSpPr>
          <p:cNvPr id="73" name="直接连接符 72"/>
          <p:cNvCxnSpPr/>
          <p:nvPr/>
        </p:nvCxnSpPr>
        <p:spPr>
          <a:xfrm flipV="1">
            <a:off x="5686743" y="463586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4742816" y="523669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75" name="组合 74"/>
          <p:cNvGrpSpPr/>
          <p:nvPr/>
        </p:nvGrpSpPr>
        <p:grpSpPr>
          <a:xfrm>
            <a:off x="5531738" y="4322920"/>
            <a:ext cx="340490" cy="340490"/>
            <a:chOff x="2315528" y="1441449"/>
            <a:chExt cx="329565" cy="329565"/>
          </a:xfrm>
        </p:grpSpPr>
        <p:sp>
          <p:nvSpPr>
            <p:cNvPr id="76" name="椭圆 75"/>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78" name="文本框 77"/>
          <p:cNvSpPr txBox="1"/>
          <p:nvPr/>
        </p:nvSpPr>
        <p:spPr>
          <a:xfrm>
            <a:off x="5455355" y="3887198"/>
            <a:ext cx="478016" cy="307777"/>
          </a:xfrm>
          <a:prstGeom prst="rect">
            <a:avLst/>
          </a:prstGeom>
          <a:noFill/>
        </p:spPr>
        <p:txBody>
          <a:bodyPr wrap="none" rtlCol="0">
            <a:spAutoFit/>
          </a:bodyPr>
          <a:lstStyle/>
          <a:p>
            <a:pPr algn="ctr"/>
            <a:r>
              <a:rPr lang="en-US" altLang="zh-CN" sz="1400" dirty="0">
                <a:solidFill>
                  <a:schemeClr val="accent1"/>
                </a:solidFill>
                <a:latin typeface="+mn-ea"/>
              </a:rPr>
              <a:t>4</a:t>
            </a:r>
            <a:r>
              <a:rPr lang="zh-CN" altLang="en-US" sz="1400" dirty="0">
                <a:solidFill>
                  <a:schemeClr val="accent1"/>
                </a:solidFill>
                <a:latin typeface="+mn-ea"/>
              </a:rPr>
              <a:t>月</a:t>
            </a:r>
            <a:endParaRPr lang="zh-CN" altLang="en-US" sz="1400" dirty="0">
              <a:solidFill>
                <a:schemeClr val="accent1"/>
              </a:solidFill>
              <a:latin typeface="+mn-ea"/>
            </a:endParaRPr>
          </a:p>
        </p:txBody>
      </p:sp>
      <p:cxnSp>
        <p:nvCxnSpPr>
          <p:cNvPr id="79" name="直接连接符 78"/>
          <p:cNvCxnSpPr/>
          <p:nvPr/>
        </p:nvCxnSpPr>
        <p:spPr>
          <a:xfrm>
            <a:off x="8109903" y="254036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7036436" y="187627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81" name="组合 80"/>
          <p:cNvGrpSpPr/>
          <p:nvPr/>
        </p:nvGrpSpPr>
        <p:grpSpPr>
          <a:xfrm>
            <a:off x="7939658" y="3370420"/>
            <a:ext cx="340490" cy="340490"/>
            <a:chOff x="2315528" y="1441449"/>
            <a:chExt cx="329565" cy="329565"/>
          </a:xfrm>
        </p:grpSpPr>
        <p:sp>
          <p:nvSpPr>
            <p:cNvPr id="82" name="椭圆 81"/>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84" name="文本框 83"/>
          <p:cNvSpPr txBox="1"/>
          <p:nvPr/>
        </p:nvSpPr>
        <p:spPr>
          <a:xfrm>
            <a:off x="7870895" y="3940538"/>
            <a:ext cx="478016" cy="307777"/>
          </a:xfrm>
          <a:prstGeom prst="rect">
            <a:avLst/>
          </a:prstGeom>
          <a:noFill/>
        </p:spPr>
        <p:txBody>
          <a:bodyPr wrap="none" rtlCol="0">
            <a:spAutoFit/>
          </a:bodyPr>
          <a:lstStyle/>
          <a:p>
            <a:pPr algn="ctr"/>
            <a:r>
              <a:rPr lang="en-US" altLang="zh-CN" sz="1400" dirty="0">
                <a:solidFill>
                  <a:schemeClr val="accent1"/>
                </a:solidFill>
                <a:latin typeface="+mn-ea"/>
              </a:rPr>
              <a:t>5</a:t>
            </a:r>
            <a:r>
              <a:rPr lang="zh-CN" altLang="en-US" sz="1400" dirty="0">
                <a:solidFill>
                  <a:schemeClr val="accent1"/>
                </a:solidFill>
                <a:latin typeface="+mn-ea"/>
              </a:rPr>
              <a:t>月</a:t>
            </a:r>
            <a:endParaRPr lang="zh-CN" altLang="en-US" sz="1400" dirty="0">
              <a:solidFill>
                <a:schemeClr val="accent1"/>
              </a:solidFill>
              <a:latin typeface="+mn-ea"/>
            </a:endParaRPr>
          </a:p>
        </p:txBody>
      </p:sp>
      <p:cxnSp>
        <p:nvCxnSpPr>
          <p:cNvPr id="85" name="直接连接符 84"/>
          <p:cNvCxnSpPr/>
          <p:nvPr/>
        </p:nvCxnSpPr>
        <p:spPr>
          <a:xfrm flipV="1">
            <a:off x="9763443" y="416342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a:xfrm>
            <a:off x="8819516" y="476425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endParaRPr lang="zh-CN" altLang="en-US" sz="1400" dirty="0">
              <a:solidFill>
                <a:schemeClr val="tx2">
                  <a:lumMod val="60000"/>
                  <a:lumOff val="40000"/>
                </a:schemeClr>
              </a:solidFill>
            </a:endParaRPr>
          </a:p>
        </p:txBody>
      </p:sp>
      <p:grpSp>
        <p:nvGrpSpPr>
          <p:cNvPr id="87" name="组合 86"/>
          <p:cNvGrpSpPr/>
          <p:nvPr/>
        </p:nvGrpSpPr>
        <p:grpSpPr>
          <a:xfrm>
            <a:off x="9608438" y="3850480"/>
            <a:ext cx="340490" cy="340490"/>
            <a:chOff x="2315528" y="1441449"/>
            <a:chExt cx="329565" cy="329565"/>
          </a:xfrm>
        </p:grpSpPr>
        <p:sp>
          <p:nvSpPr>
            <p:cNvPr id="88" name="椭圆 87"/>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90" name="文本框 89"/>
          <p:cNvSpPr txBox="1"/>
          <p:nvPr/>
        </p:nvSpPr>
        <p:spPr>
          <a:xfrm>
            <a:off x="9532055" y="3414758"/>
            <a:ext cx="478016" cy="307777"/>
          </a:xfrm>
          <a:prstGeom prst="rect">
            <a:avLst/>
          </a:prstGeom>
          <a:noFill/>
        </p:spPr>
        <p:txBody>
          <a:bodyPr wrap="none" rtlCol="0">
            <a:spAutoFit/>
          </a:bodyPr>
          <a:lstStyle/>
          <a:p>
            <a:pPr algn="ctr"/>
            <a:r>
              <a:rPr lang="en-US" altLang="zh-CN" sz="1400" dirty="0">
                <a:solidFill>
                  <a:schemeClr val="accent1"/>
                </a:solidFill>
                <a:latin typeface="+mn-ea"/>
              </a:rPr>
              <a:t>6</a:t>
            </a:r>
            <a:r>
              <a:rPr lang="zh-CN" altLang="en-US" sz="1400" dirty="0">
                <a:solidFill>
                  <a:schemeClr val="accent1"/>
                </a:solidFill>
                <a:latin typeface="+mn-ea"/>
              </a:rPr>
              <a:t>月</a:t>
            </a:r>
            <a:endParaRPr lang="zh-CN" altLang="en-US" sz="1400" dirty="0">
              <a:solidFill>
                <a:schemeClr val="accent1"/>
              </a:solidFill>
              <a:latin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50" decel="50000" fill="hold">
                                          <p:stCondLst>
                                            <p:cond delay="0"/>
                                          </p:stCondLst>
                                        </p:cTn>
                                        <p:tgtEl>
                                          <p:spTgt spid="9"/>
                                        </p:tgtEl>
                                        <p:attrNameLst>
                                          <p:attrName>ppt_x</p:attrName>
                                        </p:attrNameLst>
                                      </p:cBhvr>
                                      <p:tavLst>
                                        <p:tav tm="0">
                                          <p:val>
                                            <p:strVal val="ppt_x"/>
                                          </p:val>
                                        </p:tav>
                                        <p:tav tm="100000">
                                          <p:val>
                                            <p:strVal val="ppt_x-0.2"/>
                                          </p:val>
                                        </p:tav>
                                      </p:tavLst>
                                    </p:anim>
                                    <p:anim to="" calcmode="lin" valueType="num">
                                      <p:cBhvr>
                                        <p:cTn id="8" dur="600" accel="50000" decel="50000" fill="hold">
                                          <p:stCondLst>
                                            <p:cond delay="150"/>
                                          </p:stCondLst>
                                        </p:cTn>
                                        <p:tgtEl>
                                          <p:spTgt spid="9"/>
                                        </p:tgtEl>
                                        <p:attrNameLst>
                                          <p:attrName>ppt_x</p:attrName>
                                        </p:attrNameLst>
                                      </p:cBhvr>
                                      <p:tavLst>
                                        <p:tav tm="0">
                                          <p:val>
                                            <p:strVal val="ppt_x"/>
                                          </p:val>
                                        </p:tav>
                                        <p:tav tm="100000">
                                          <p:val>
                                            <p:strVal val="ppt_x+0.2"/>
                                          </p:val>
                                        </p:tav>
                                      </p:tavLst>
                                    </p:anim>
                                    <p:animEffect transition="in" filter="fade">
                                      <p:cBhvr>
                                        <p:cTn id="9" dur="750">
                                          <p:stCondLst>
                                            <p:cond delay="0"/>
                                          </p:stCondLst>
                                        </p:cTn>
                                        <p:tgtEl>
                                          <p:spTgt spid="9"/>
                                        </p:tgtEl>
                                      </p:cBhvr>
                                    </p:animEffect>
                                  </p:childTnLst>
                                </p:cTn>
                              </p:par>
                              <p:par>
                                <p:cTn id="10" presetID="2" presetClass="entr" presetSubtype="8"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0-#ppt_w/2"/>
                                          </p:val>
                                        </p:tav>
                                        <p:tav tm="100000">
                                          <p:val>
                                            <p:strVal val="#ppt_x"/>
                                          </p:val>
                                        </p:tav>
                                      </p:tavLst>
                                    </p:anim>
                                    <p:anim calcmode="lin" valueType="num">
                                      <p:cBhvr additive="base">
                                        <p:cTn id="13" dur="750" fill="hold"/>
                                        <p:tgtEl>
                                          <p:spTgt spid="20"/>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par>
                                <p:cTn id="17" presetID="6" presetClass="emph" presetSubtype="0" fill="hold" nodeType="withEffect">
                                  <p:stCondLst>
                                    <p:cond delay="0"/>
                                  </p:stCondLst>
                                  <p:childTnLst>
                                    <p:animScale>
                                      <p:cBhvr>
                                        <p:cTn id="18" dur="10" fill="hold"/>
                                        <p:tgtEl>
                                          <p:spTgt spid="20"/>
                                        </p:tgtEl>
                                      </p:cBhvr>
                                      <p:by x="25000" y="25000"/>
                                    </p:animScale>
                                  </p:childTnLst>
                                </p:cTn>
                              </p:par>
                              <p:par>
                                <p:cTn id="19" presetID="6" presetClass="emph" presetSubtype="0" decel="100000" fill="hold" nodeType="withEffect">
                                  <p:stCondLst>
                                    <p:cond delay="0"/>
                                  </p:stCondLst>
                                  <p:childTnLst>
                                    <p:animScale>
                                      <p:cBhvr>
                                        <p:cTn id="20" dur="750" fill="hold"/>
                                        <p:tgtEl>
                                          <p:spTgt spid="20"/>
                                        </p:tgtEl>
                                      </p:cBhvr>
                                      <p:by x="400000" y="400000"/>
                                    </p:animScale>
                                  </p:childTnLst>
                                </p:cTn>
                              </p:par>
                              <p:par>
                                <p:cTn id="21" presetID="42"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par>
                                <p:cTn id="26" presetID="10" presetClass="entr" presetSubtype="0" accel="100000" fill="hold" grpId="0" nodeType="withEffect">
                                  <p:stCondLst>
                                    <p:cond delay="500"/>
                                  </p:stCondLst>
                                  <p:iterate type="wd">
                                    <p:tmPct val="5000"/>
                                  </p:iterate>
                                  <p:childTnLst>
                                    <p:set>
                                      <p:cBhvr>
                                        <p:cTn id="27" dur="1" fill="hold">
                                          <p:stCondLst>
                                            <p:cond delay="0"/>
                                          </p:stCondLst>
                                        </p:cTn>
                                        <p:tgtEl>
                                          <p:spTgt spid="23"/>
                                        </p:tgtEl>
                                        <p:attrNameLst>
                                          <p:attrName>style.visibility</p:attrName>
                                        </p:attrNameLst>
                                      </p:cBhvr>
                                      <p:to>
                                        <p:strVal val="visible"/>
                                      </p:to>
                                    </p:set>
                                    <p:animEffect transition="in" filter="fade">
                                      <p:cBhvr>
                                        <p:cTn id="28" dur="375" decel="100000">
                                          <p:stCondLst>
                                            <p:cond delay="0"/>
                                          </p:stCondLst>
                                        </p:cTn>
                                        <p:tgtEl>
                                          <p:spTgt spid="23"/>
                                        </p:tgtEl>
                                      </p:cBhvr>
                                    </p:animEffect>
                                    <p:set>
                                      <p:cBhvr>
                                        <p:cTn id="29" dur="1125" fill="hold">
                                          <p:stCondLst>
                                            <p:cond delay="375"/>
                                          </p:stCondLst>
                                        </p:cTn>
                                        <p:tgtEl>
                                          <p:spTgt spid="23"/>
                                        </p:tgtEl>
                                        <p:attrNameLst>
                                          <p:attrName>style.visibility</p:attrName>
                                        </p:attrNameLst>
                                      </p:cBhvr>
                                      <p:to>
                                        <p:strVal val="visible"/>
                                      </p:to>
                                    </p:set>
                                  </p:childTnLst>
                                </p:cTn>
                              </p:par>
                              <p:par>
                                <p:cTn id="30" presetID="2" presetClass="entr" presetSubtype="8" decel="100000" fill="hold" nodeType="withEffect">
                                  <p:stCondLst>
                                    <p:cond delay="25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750" fill="hold"/>
                                        <p:tgtEl>
                                          <p:spTgt spid="63"/>
                                        </p:tgtEl>
                                        <p:attrNameLst>
                                          <p:attrName>ppt_x</p:attrName>
                                        </p:attrNameLst>
                                      </p:cBhvr>
                                      <p:tavLst>
                                        <p:tav tm="0">
                                          <p:val>
                                            <p:strVal val="0-#ppt_w/2"/>
                                          </p:val>
                                        </p:tav>
                                        <p:tav tm="100000">
                                          <p:val>
                                            <p:strVal val="#ppt_x"/>
                                          </p:val>
                                        </p:tav>
                                      </p:tavLst>
                                    </p:anim>
                                    <p:anim calcmode="lin" valueType="num">
                                      <p:cBhvr additive="base">
                                        <p:cTn id="33" dur="750" fill="hold"/>
                                        <p:tgtEl>
                                          <p:spTgt spid="63"/>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25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1000"/>
                                        <p:tgtEl>
                                          <p:spTgt spid="63"/>
                                        </p:tgtEl>
                                      </p:cBhvr>
                                    </p:animEffect>
                                  </p:childTnLst>
                                </p:cTn>
                              </p:par>
                              <p:par>
                                <p:cTn id="37" presetID="6" presetClass="emph" presetSubtype="0" fill="hold" nodeType="withEffect">
                                  <p:stCondLst>
                                    <p:cond delay="250"/>
                                  </p:stCondLst>
                                  <p:childTnLst>
                                    <p:animScale>
                                      <p:cBhvr>
                                        <p:cTn id="38" dur="10" fill="hold"/>
                                        <p:tgtEl>
                                          <p:spTgt spid="63"/>
                                        </p:tgtEl>
                                      </p:cBhvr>
                                      <p:by x="25000" y="25000"/>
                                    </p:animScale>
                                  </p:childTnLst>
                                </p:cTn>
                              </p:par>
                              <p:par>
                                <p:cTn id="39" presetID="6" presetClass="emph" presetSubtype="0" decel="100000" fill="hold" nodeType="withEffect">
                                  <p:stCondLst>
                                    <p:cond delay="250"/>
                                  </p:stCondLst>
                                  <p:childTnLst>
                                    <p:animScale>
                                      <p:cBhvr>
                                        <p:cTn id="40" dur="750" fill="hold"/>
                                        <p:tgtEl>
                                          <p:spTgt spid="63"/>
                                        </p:tgtEl>
                                      </p:cBhvr>
                                      <p:by x="400000" y="400000"/>
                                    </p:animScale>
                                  </p:childTnLst>
                                </p:cTn>
                              </p:par>
                              <p:par>
                                <p:cTn id="41" presetID="2" presetClass="entr" presetSubtype="8" decel="10000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750" fill="hold"/>
                                        <p:tgtEl>
                                          <p:spTgt spid="69"/>
                                        </p:tgtEl>
                                        <p:attrNameLst>
                                          <p:attrName>ppt_x</p:attrName>
                                        </p:attrNameLst>
                                      </p:cBhvr>
                                      <p:tavLst>
                                        <p:tav tm="0">
                                          <p:val>
                                            <p:strVal val="0-#ppt_w/2"/>
                                          </p:val>
                                        </p:tav>
                                        <p:tav tm="100000">
                                          <p:val>
                                            <p:strVal val="#ppt_x"/>
                                          </p:val>
                                        </p:tav>
                                      </p:tavLst>
                                    </p:anim>
                                    <p:anim calcmode="lin" valueType="num">
                                      <p:cBhvr additive="base">
                                        <p:cTn id="44" dur="750" fill="hold"/>
                                        <p:tgtEl>
                                          <p:spTgt spid="69"/>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childTnLst>
                                </p:cTn>
                              </p:par>
                              <p:par>
                                <p:cTn id="48" presetID="6" presetClass="emph" presetSubtype="0" fill="hold" nodeType="withEffect">
                                  <p:stCondLst>
                                    <p:cond delay="0"/>
                                  </p:stCondLst>
                                  <p:childTnLst>
                                    <p:animScale>
                                      <p:cBhvr>
                                        <p:cTn id="49" dur="10" fill="hold"/>
                                        <p:tgtEl>
                                          <p:spTgt spid="69"/>
                                        </p:tgtEl>
                                      </p:cBhvr>
                                      <p:by x="25000" y="25000"/>
                                    </p:animScale>
                                  </p:childTnLst>
                                </p:cTn>
                              </p:par>
                              <p:par>
                                <p:cTn id="50" presetID="6" presetClass="emph" presetSubtype="0" decel="100000" fill="hold" nodeType="withEffect">
                                  <p:stCondLst>
                                    <p:cond delay="0"/>
                                  </p:stCondLst>
                                  <p:childTnLst>
                                    <p:animScale>
                                      <p:cBhvr>
                                        <p:cTn id="51" dur="750" fill="hold"/>
                                        <p:tgtEl>
                                          <p:spTgt spid="69"/>
                                        </p:tgtEl>
                                      </p:cBhvr>
                                      <p:by x="400000" y="400000"/>
                                    </p:animScale>
                                  </p:childTnLst>
                                </p:cTn>
                              </p:par>
                              <p:par>
                                <p:cTn id="52" presetID="2" presetClass="entr" presetSubtype="8" decel="100000" fill="hold" nodeType="withEffect">
                                  <p:stCondLst>
                                    <p:cond delay="25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750" fill="hold"/>
                                        <p:tgtEl>
                                          <p:spTgt spid="75"/>
                                        </p:tgtEl>
                                        <p:attrNameLst>
                                          <p:attrName>ppt_x</p:attrName>
                                        </p:attrNameLst>
                                      </p:cBhvr>
                                      <p:tavLst>
                                        <p:tav tm="0">
                                          <p:val>
                                            <p:strVal val="0-#ppt_w/2"/>
                                          </p:val>
                                        </p:tav>
                                        <p:tav tm="100000">
                                          <p:val>
                                            <p:strVal val="#ppt_x"/>
                                          </p:val>
                                        </p:tav>
                                      </p:tavLst>
                                    </p:anim>
                                    <p:anim calcmode="lin" valueType="num">
                                      <p:cBhvr additive="base">
                                        <p:cTn id="55" dur="750" fill="hold"/>
                                        <p:tgtEl>
                                          <p:spTgt spid="75"/>
                                        </p:tgtEl>
                                        <p:attrNameLst>
                                          <p:attrName>ppt_y</p:attrName>
                                        </p:attrNameLst>
                                      </p:cBhvr>
                                      <p:tavLst>
                                        <p:tav tm="0">
                                          <p:val>
                                            <p:strVal val="#ppt_y"/>
                                          </p:val>
                                        </p:tav>
                                        <p:tav tm="100000">
                                          <p:val>
                                            <p:strVal val="#ppt_y"/>
                                          </p:val>
                                        </p:tav>
                                      </p:tavLst>
                                    </p:anim>
                                  </p:childTnLst>
                                </p:cTn>
                              </p:par>
                              <p:par>
                                <p:cTn id="56" presetID="10" presetClass="entr" presetSubtype="0" fill="hold"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6" presetClass="emph" presetSubtype="0" fill="hold" nodeType="withEffect">
                                  <p:stCondLst>
                                    <p:cond delay="250"/>
                                  </p:stCondLst>
                                  <p:childTnLst>
                                    <p:animScale>
                                      <p:cBhvr>
                                        <p:cTn id="60" dur="10" fill="hold"/>
                                        <p:tgtEl>
                                          <p:spTgt spid="75"/>
                                        </p:tgtEl>
                                      </p:cBhvr>
                                      <p:by x="25000" y="25000"/>
                                    </p:animScale>
                                  </p:childTnLst>
                                </p:cTn>
                              </p:par>
                              <p:par>
                                <p:cTn id="61" presetID="6" presetClass="emph" presetSubtype="0" decel="100000" fill="hold" nodeType="withEffect">
                                  <p:stCondLst>
                                    <p:cond delay="250"/>
                                  </p:stCondLst>
                                  <p:childTnLst>
                                    <p:animScale>
                                      <p:cBhvr>
                                        <p:cTn id="62" dur="750" fill="hold"/>
                                        <p:tgtEl>
                                          <p:spTgt spid="75"/>
                                        </p:tgtEl>
                                      </p:cBhvr>
                                      <p:by x="400000" y="400000"/>
                                    </p:animScale>
                                  </p:childTnLst>
                                </p:cTn>
                              </p:par>
                              <p:par>
                                <p:cTn id="63" presetID="2" presetClass="entr" presetSubtype="8" decel="100000" fill="hold" nodeType="withEffect">
                                  <p:stCondLst>
                                    <p:cond delay="0"/>
                                  </p:stCondLst>
                                  <p:childTnLst>
                                    <p:set>
                                      <p:cBhvr>
                                        <p:cTn id="64" dur="1" fill="hold">
                                          <p:stCondLst>
                                            <p:cond delay="0"/>
                                          </p:stCondLst>
                                        </p:cTn>
                                        <p:tgtEl>
                                          <p:spTgt spid="81"/>
                                        </p:tgtEl>
                                        <p:attrNameLst>
                                          <p:attrName>style.visibility</p:attrName>
                                        </p:attrNameLst>
                                      </p:cBhvr>
                                      <p:to>
                                        <p:strVal val="visible"/>
                                      </p:to>
                                    </p:set>
                                    <p:anim calcmode="lin" valueType="num">
                                      <p:cBhvr additive="base">
                                        <p:cTn id="65" dur="750" fill="hold"/>
                                        <p:tgtEl>
                                          <p:spTgt spid="81"/>
                                        </p:tgtEl>
                                        <p:attrNameLst>
                                          <p:attrName>ppt_x</p:attrName>
                                        </p:attrNameLst>
                                      </p:cBhvr>
                                      <p:tavLst>
                                        <p:tav tm="0">
                                          <p:val>
                                            <p:strVal val="0-#ppt_w/2"/>
                                          </p:val>
                                        </p:tav>
                                        <p:tav tm="100000">
                                          <p:val>
                                            <p:strVal val="#ppt_x"/>
                                          </p:val>
                                        </p:tav>
                                      </p:tavLst>
                                    </p:anim>
                                    <p:anim calcmode="lin" valueType="num">
                                      <p:cBhvr additive="base">
                                        <p:cTn id="66" dur="750" fill="hold"/>
                                        <p:tgtEl>
                                          <p:spTgt spid="81"/>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fade">
                                      <p:cBhvr>
                                        <p:cTn id="69" dur="1000"/>
                                        <p:tgtEl>
                                          <p:spTgt spid="81"/>
                                        </p:tgtEl>
                                      </p:cBhvr>
                                    </p:animEffect>
                                  </p:childTnLst>
                                </p:cTn>
                              </p:par>
                              <p:par>
                                <p:cTn id="70" presetID="6" presetClass="emph" presetSubtype="0" fill="hold" nodeType="withEffect">
                                  <p:stCondLst>
                                    <p:cond delay="0"/>
                                  </p:stCondLst>
                                  <p:childTnLst>
                                    <p:animScale>
                                      <p:cBhvr>
                                        <p:cTn id="71" dur="10" fill="hold"/>
                                        <p:tgtEl>
                                          <p:spTgt spid="81"/>
                                        </p:tgtEl>
                                      </p:cBhvr>
                                      <p:by x="25000" y="25000"/>
                                    </p:animScale>
                                  </p:childTnLst>
                                </p:cTn>
                              </p:par>
                              <p:par>
                                <p:cTn id="72" presetID="6" presetClass="emph" presetSubtype="0" decel="100000" fill="hold" nodeType="withEffect">
                                  <p:stCondLst>
                                    <p:cond delay="0"/>
                                  </p:stCondLst>
                                  <p:childTnLst>
                                    <p:animScale>
                                      <p:cBhvr>
                                        <p:cTn id="73" dur="750" fill="hold"/>
                                        <p:tgtEl>
                                          <p:spTgt spid="81"/>
                                        </p:tgtEl>
                                      </p:cBhvr>
                                      <p:by x="400000" y="400000"/>
                                    </p:animScale>
                                  </p:childTnLst>
                                </p:cTn>
                              </p:par>
                              <p:par>
                                <p:cTn id="74" presetID="2" presetClass="entr" presetSubtype="8" decel="100000" fill="hold" nodeType="withEffect">
                                  <p:stCondLst>
                                    <p:cond delay="250"/>
                                  </p:stCondLst>
                                  <p:childTnLst>
                                    <p:set>
                                      <p:cBhvr>
                                        <p:cTn id="75" dur="1" fill="hold">
                                          <p:stCondLst>
                                            <p:cond delay="0"/>
                                          </p:stCondLst>
                                        </p:cTn>
                                        <p:tgtEl>
                                          <p:spTgt spid="87"/>
                                        </p:tgtEl>
                                        <p:attrNameLst>
                                          <p:attrName>style.visibility</p:attrName>
                                        </p:attrNameLst>
                                      </p:cBhvr>
                                      <p:to>
                                        <p:strVal val="visible"/>
                                      </p:to>
                                    </p:set>
                                    <p:anim calcmode="lin" valueType="num">
                                      <p:cBhvr additive="base">
                                        <p:cTn id="76" dur="750" fill="hold"/>
                                        <p:tgtEl>
                                          <p:spTgt spid="87"/>
                                        </p:tgtEl>
                                        <p:attrNameLst>
                                          <p:attrName>ppt_x</p:attrName>
                                        </p:attrNameLst>
                                      </p:cBhvr>
                                      <p:tavLst>
                                        <p:tav tm="0">
                                          <p:val>
                                            <p:strVal val="0-#ppt_w/2"/>
                                          </p:val>
                                        </p:tav>
                                        <p:tav tm="100000">
                                          <p:val>
                                            <p:strVal val="#ppt_x"/>
                                          </p:val>
                                        </p:tav>
                                      </p:tavLst>
                                    </p:anim>
                                    <p:anim calcmode="lin" valueType="num">
                                      <p:cBhvr additive="base">
                                        <p:cTn id="77" dur="750" fill="hold"/>
                                        <p:tgtEl>
                                          <p:spTgt spid="87"/>
                                        </p:tgtEl>
                                        <p:attrNameLst>
                                          <p:attrName>ppt_y</p:attrName>
                                        </p:attrNameLst>
                                      </p:cBhvr>
                                      <p:tavLst>
                                        <p:tav tm="0">
                                          <p:val>
                                            <p:strVal val="#ppt_y"/>
                                          </p:val>
                                        </p:tav>
                                        <p:tav tm="100000">
                                          <p:val>
                                            <p:strVal val="#ppt_y"/>
                                          </p:val>
                                        </p:tav>
                                      </p:tavLst>
                                    </p:anim>
                                  </p:childTnLst>
                                </p:cTn>
                              </p:par>
                              <p:par>
                                <p:cTn id="78" presetID="10" presetClass="entr" presetSubtype="0" fill="hold" nodeType="withEffect">
                                  <p:stCondLst>
                                    <p:cond delay="25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1000"/>
                                        <p:tgtEl>
                                          <p:spTgt spid="87"/>
                                        </p:tgtEl>
                                      </p:cBhvr>
                                    </p:animEffect>
                                  </p:childTnLst>
                                </p:cTn>
                              </p:par>
                              <p:par>
                                <p:cTn id="81" presetID="6" presetClass="emph" presetSubtype="0" fill="hold" nodeType="withEffect">
                                  <p:stCondLst>
                                    <p:cond delay="250"/>
                                  </p:stCondLst>
                                  <p:childTnLst>
                                    <p:animScale>
                                      <p:cBhvr>
                                        <p:cTn id="82" dur="10" fill="hold"/>
                                        <p:tgtEl>
                                          <p:spTgt spid="87"/>
                                        </p:tgtEl>
                                      </p:cBhvr>
                                      <p:by x="25000" y="25000"/>
                                    </p:animScale>
                                  </p:childTnLst>
                                </p:cTn>
                              </p:par>
                              <p:par>
                                <p:cTn id="83" presetID="6" presetClass="emph" presetSubtype="0" decel="100000" fill="hold" nodeType="withEffect">
                                  <p:stCondLst>
                                    <p:cond delay="250"/>
                                  </p:stCondLst>
                                  <p:childTnLst>
                                    <p:animScale>
                                      <p:cBhvr>
                                        <p:cTn id="84" dur="750" fill="hold"/>
                                        <p:tgtEl>
                                          <p:spTgt spid="87"/>
                                        </p:tgtEl>
                                      </p:cBhvr>
                                      <p:by x="400000" y="400000"/>
                                    </p:animScale>
                                  </p:childTnLst>
                                </p:cTn>
                              </p:par>
                              <p:par>
                                <p:cTn id="85" presetID="0" presetClass="entr" presetSubtype="0" fill="hold" grpId="0" nodeType="withEffect">
                                  <p:stCondLst>
                                    <p:cond delay="300"/>
                                  </p:stCondLst>
                                  <p:childTnLst>
                                    <p:set>
                                      <p:cBhvr>
                                        <p:cTn id="86" dur="1" fill="hold">
                                          <p:stCondLst>
                                            <p:cond delay="0"/>
                                          </p:stCondLst>
                                        </p:cTn>
                                        <p:tgtEl>
                                          <p:spTgt spid="66"/>
                                        </p:tgtEl>
                                        <p:attrNameLst>
                                          <p:attrName>style.visibility</p:attrName>
                                        </p:attrNameLst>
                                      </p:cBhvr>
                                      <p:to>
                                        <p:strVal val="visible"/>
                                      </p:to>
                                    </p:set>
                                    <p:anim to="" calcmode="lin" valueType="num">
                                      <p:cBhvr>
                                        <p:cTn id="87" dur="150" decel="50000" fill="hold">
                                          <p:stCondLst>
                                            <p:cond delay="0"/>
                                          </p:stCondLst>
                                        </p:cTn>
                                        <p:tgtEl>
                                          <p:spTgt spid="66"/>
                                        </p:tgtEl>
                                        <p:attrNameLst>
                                          <p:attrName>ppt_x</p:attrName>
                                        </p:attrNameLst>
                                      </p:cBhvr>
                                      <p:tavLst>
                                        <p:tav tm="0">
                                          <p:val>
                                            <p:strVal val="ppt_x"/>
                                          </p:val>
                                        </p:tav>
                                        <p:tav tm="100000">
                                          <p:val>
                                            <p:strVal val="ppt_x-0.2"/>
                                          </p:val>
                                        </p:tav>
                                      </p:tavLst>
                                    </p:anim>
                                    <p:anim to="" calcmode="lin" valueType="num">
                                      <p:cBhvr>
                                        <p:cTn id="88" dur="600" accel="50000" decel="50000" fill="hold">
                                          <p:stCondLst>
                                            <p:cond delay="150"/>
                                          </p:stCondLst>
                                        </p:cTn>
                                        <p:tgtEl>
                                          <p:spTgt spid="66"/>
                                        </p:tgtEl>
                                        <p:attrNameLst>
                                          <p:attrName>ppt_x</p:attrName>
                                        </p:attrNameLst>
                                      </p:cBhvr>
                                      <p:tavLst>
                                        <p:tav tm="0">
                                          <p:val>
                                            <p:strVal val="ppt_x"/>
                                          </p:val>
                                        </p:tav>
                                        <p:tav tm="100000">
                                          <p:val>
                                            <p:strVal val="ppt_x+0.2"/>
                                          </p:val>
                                        </p:tav>
                                      </p:tavLst>
                                    </p:anim>
                                    <p:animEffect transition="in" filter="fade">
                                      <p:cBhvr>
                                        <p:cTn id="89" dur="750">
                                          <p:stCondLst>
                                            <p:cond delay="0"/>
                                          </p:stCondLst>
                                        </p:cTn>
                                        <p:tgtEl>
                                          <p:spTgt spid="66"/>
                                        </p:tgtEl>
                                      </p:cBhvr>
                                    </p:animEffect>
                                  </p:childTnLst>
                                </p:cTn>
                              </p:par>
                              <p:par>
                                <p:cTn id="90" presetID="0" presetClass="entr" presetSubtype="0" fill="hold" grpId="0" nodeType="withEffect">
                                  <p:stCondLst>
                                    <p:cond delay="300"/>
                                  </p:stCondLst>
                                  <p:childTnLst>
                                    <p:set>
                                      <p:cBhvr>
                                        <p:cTn id="91" dur="1" fill="hold">
                                          <p:stCondLst>
                                            <p:cond delay="0"/>
                                          </p:stCondLst>
                                        </p:cTn>
                                        <p:tgtEl>
                                          <p:spTgt spid="78"/>
                                        </p:tgtEl>
                                        <p:attrNameLst>
                                          <p:attrName>style.visibility</p:attrName>
                                        </p:attrNameLst>
                                      </p:cBhvr>
                                      <p:to>
                                        <p:strVal val="visible"/>
                                      </p:to>
                                    </p:set>
                                    <p:anim to="" calcmode="lin" valueType="num">
                                      <p:cBhvr>
                                        <p:cTn id="92" dur="150" decel="50000" fill="hold">
                                          <p:stCondLst>
                                            <p:cond delay="0"/>
                                          </p:stCondLst>
                                        </p:cTn>
                                        <p:tgtEl>
                                          <p:spTgt spid="78"/>
                                        </p:tgtEl>
                                        <p:attrNameLst>
                                          <p:attrName>ppt_x</p:attrName>
                                        </p:attrNameLst>
                                      </p:cBhvr>
                                      <p:tavLst>
                                        <p:tav tm="0">
                                          <p:val>
                                            <p:strVal val="ppt_x"/>
                                          </p:val>
                                        </p:tav>
                                        <p:tav tm="100000">
                                          <p:val>
                                            <p:strVal val="ppt_x-0.2"/>
                                          </p:val>
                                        </p:tav>
                                      </p:tavLst>
                                    </p:anim>
                                    <p:anim to="" calcmode="lin" valueType="num">
                                      <p:cBhvr>
                                        <p:cTn id="93" dur="600" accel="50000" decel="50000" fill="hold">
                                          <p:stCondLst>
                                            <p:cond delay="150"/>
                                          </p:stCondLst>
                                        </p:cTn>
                                        <p:tgtEl>
                                          <p:spTgt spid="78"/>
                                        </p:tgtEl>
                                        <p:attrNameLst>
                                          <p:attrName>ppt_x</p:attrName>
                                        </p:attrNameLst>
                                      </p:cBhvr>
                                      <p:tavLst>
                                        <p:tav tm="0">
                                          <p:val>
                                            <p:strVal val="ppt_x"/>
                                          </p:val>
                                        </p:tav>
                                        <p:tav tm="100000">
                                          <p:val>
                                            <p:strVal val="ppt_x+0.2"/>
                                          </p:val>
                                        </p:tav>
                                      </p:tavLst>
                                    </p:anim>
                                    <p:animEffect transition="in" filter="fade">
                                      <p:cBhvr>
                                        <p:cTn id="94" dur="750">
                                          <p:stCondLst>
                                            <p:cond delay="0"/>
                                          </p:stCondLst>
                                        </p:cTn>
                                        <p:tgtEl>
                                          <p:spTgt spid="78"/>
                                        </p:tgtEl>
                                      </p:cBhvr>
                                    </p:animEffect>
                                  </p:childTnLst>
                                </p:cTn>
                              </p:par>
                              <p:par>
                                <p:cTn id="95" presetID="42" presetClass="entr" presetSubtype="0" fill="hold" nodeType="withEffect">
                                  <p:stCondLst>
                                    <p:cond delay="25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250"/>
                                        <p:tgtEl>
                                          <p:spTgt spid="67"/>
                                        </p:tgtEl>
                                      </p:cBhvr>
                                    </p:animEffect>
                                    <p:anim calcmode="lin" valueType="num">
                                      <p:cBhvr>
                                        <p:cTn id="98" dur="250" fill="hold"/>
                                        <p:tgtEl>
                                          <p:spTgt spid="67"/>
                                        </p:tgtEl>
                                        <p:attrNameLst>
                                          <p:attrName>ppt_x</p:attrName>
                                        </p:attrNameLst>
                                      </p:cBhvr>
                                      <p:tavLst>
                                        <p:tav tm="0">
                                          <p:val>
                                            <p:strVal val="#ppt_x"/>
                                          </p:val>
                                        </p:tav>
                                        <p:tav tm="100000">
                                          <p:val>
                                            <p:strVal val="#ppt_x"/>
                                          </p:val>
                                        </p:tav>
                                      </p:tavLst>
                                    </p:anim>
                                    <p:anim calcmode="lin" valueType="num">
                                      <p:cBhvr>
                                        <p:cTn id="99" dur="250" fill="hold"/>
                                        <p:tgtEl>
                                          <p:spTgt spid="6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25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250"/>
                                        <p:tgtEl>
                                          <p:spTgt spid="79"/>
                                        </p:tgtEl>
                                      </p:cBhvr>
                                    </p:animEffect>
                                    <p:anim calcmode="lin" valueType="num">
                                      <p:cBhvr>
                                        <p:cTn id="103" dur="250" fill="hold"/>
                                        <p:tgtEl>
                                          <p:spTgt spid="79"/>
                                        </p:tgtEl>
                                        <p:attrNameLst>
                                          <p:attrName>ppt_x</p:attrName>
                                        </p:attrNameLst>
                                      </p:cBhvr>
                                      <p:tavLst>
                                        <p:tav tm="0">
                                          <p:val>
                                            <p:strVal val="#ppt_x"/>
                                          </p:val>
                                        </p:tav>
                                        <p:tav tm="100000">
                                          <p:val>
                                            <p:strVal val="#ppt_x"/>
                                          </p:val>
                                        </p:tav>
                                      </p:tavLst>
                                    </p:anim>
                                    <p:anim calcmode="lin" valueType="num">
                                      <p:cBhvr>
                                        <p:cTn id="104" dur="250" fill="hold"/>
                                        <p:tgtEl>
                                          <p:spTgt spid="79"/>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50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1000"/>
                                        <p:tgtEl>
                                          <p:spTgt spid="61"/>
                                        </p:tgtEl>
                                      </p:cBhvr>
                                    </p:animEffect>
                                    <p:anim calcmode="lin" valueType="num">
                                      <p:cBhvr>
                                        <p:cTn id="108" dur="1000" fill="hold"/>
                                        <p:tgtEl>
                                          <p:spTgt spid="61"/>
                                        </p:tgtEl>
                                        <p:attrNameLst>
                                          <p:attrName>ppt_x</p:attrName>
                                        </p:attrNameLst>
                                      </p:cBhvr>
                                      <p:tavLst>
                                        <p:tav tm="0">
                                          <p:val>
                                            <p:strVal val="#ppt_x"/>
                                          </p:val>
                                        </p:tav>
                                        <p:tav tm="100000">
                                          <p:val>
                                            <p:strVal val="#ppt_x"/>
                                          </p:val>
                                        </p:tav>
                                      </p:tavLst>
                                    </p:anim>
                                    <p:anim calcmode="lin" valueType="num">
                                      <p:cBhvr>
                                        <p:cTn id="109" dur="1000" fill="hold"/>
                                        <p:tgtEl>
                                          <p:spTgt spid="61"/>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50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1000"/>
                                        <p:tgtEl>
                                          <p:spTgt spid="73"/>
                                        </p:tgtEl>
                                      </p:cBhvr>
                                    </p:animEffect>
                                    <p:anim calcmode="lin" valueType="num">
                                      <p:cBhvr>
                                        <p:cTn id="113" dur="1000" fill="hold"/>
                                        <p:tgtEl>
                                          <p:spTgt spid="73"/>
                                        </p:tgtEl>
                                        <p:attrNameLst>
                                          <p:attrName>ppt_x</p:attrName>
                                        </p:attrNameLst>
                                      </p:cBhvr>
                                      <p:tavLst>
                                        <p:tav tm="0">
                                          <p:val>
                                            <p:strVal val="#ppt_x"/>
                                          </p:val>
                                        </p:tav>
                                        <p:tav tm="100000">
                                          <p:val>
                                            <p:strVal val="#ppt_x"/>
                                          </p:val>
                                        </p:tav>
                                      </p:tavLst>
                                    </p:anim>
                                    <p:anim calcmode="lin" valueType="num">
                                      <p:cBhvr>
                                        <p:cTn id="114" dur="1000" fill="hold"/>
                                        <p:tgtEl>
                                          <p:spTgt spid="73"/>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500"/>
                                  </p:stCondLst>
                                  <p:childTnLst>
                                    <p:set>
                                      <p:cBhvr>
                                        <p:cTn id="116" dur="1" fill="hold">
                                          <p:stCondLst>
                                            <p:cond delay="0"/>
                                          </p:stCondLst>
                                        </p:cTn>
                                        <p:tgtEl>
                                          <p:spTgt spid="85"/>
                                        </p:tgtEl>
                                        <p:attrNameLst>
                                          <p:attrName>style.visibility</p:attrName>
                                        </p:attrNameLst>
                                      </p:cBhvr>
                                      <p:to>
                                        <p:strVal val="visible"/>
                                      </p:to>
                                    </p:set>
                                    <p:animEffect transition="in" filter="fade">
                                      <p:cBhvr>
                                        <p:cTn id="117" dur="1000"/>
                                        <p:tgtEl>
                                          <p:spTgt spid="85"/>
                                        </p:tgtEl>
                                      </p:cBhvr>
                                    </p:animEffect>
                                    <p:anim calcmode="lin" valueType="num">
                                      <p:cBhvr>
                                        <p:cTn id="118" dur="1000" fill="hold"/>
                                        <p:tgtEl>
                                          <p:spTgt spid="85"/>
                                        </p:tgtEl>
                                        <p:attrNameLst>
                                          <p:attrName>ppt_x</p:attrName>
                                        </p:attrNameLst>
                                      </p:cBhvr>
                                      <p:tavLst>
                                        <p:tav tm="0">
                                          <p:val>
                                            <p:strVal val="#ppt_x"/>
                                          </p:val>
                                        </p:tav>
                                        <p:tav tm="100000">
                                          <p:val>
                                            <p:strVal val="#ppt_x"/>
                                          </p:val>
                                        </p:tav>
                                      </p:tavLst>
                                    </p:anim>
                                    <p:anim calcmode="lin" valueType="num">
                                      <p:cBhvr>
                                        <p:cTn id="119" dur="1000" fill="hold"/>
                                        <p:tgtEl>
                                          <p:spTgt spid="85"/>
                                        </p:tgtEl>
                                        <p:attrNameLst>
                                          <p:attrName>ppt_y</p:attrName>
                                        </p:attrNameLst>
                                      </p:cBhvr>
                                      <p:tavLst>
                                        <p:tav tm="0">
                                          <p:val>
                                            <p:strVal val="#ppt_y-.1"/>
                                          </p:val>
                                        </p:tav>
                                        <p:tav tm="100000">
                                          <p:val>
                                            <p:strVal val="#ppt_y"/>
                                          </p:val>
                                        </p:tav>
                                      </p:tavLst>
                                    </p:anim>
                                  </p:childTnLst>
                                </p:cTn>
                              </p:par>
                              <p:par>
                                <p:cTn id="120" presetID="10" presetClass="entr" presetSubtype="0" accel="100000" fill="hold" grpId="0" nodeType="withEffect">
                                  <p:stCondLst>
                                    <p:cond delay="800"/>
                                  </p:stCondLst>
                                  <p:iterate type="wd">
                                    <p:tmPct val="5000"/>
                                  </p:iterate>
                                  <p:childTnLst>
                                    <p:set>
                                      <p:cBhvr>
                                        <p:cTn id="121" dur="1" fill="hold">
                                          <p:stCondLst>
                                            <p:cond delay="0"/>
                                          </p:stCondLst>
                                        </p:cTn>
                                        <p:tgtEl>
                                          <p:spTgt spid="62"/>
                                        </p:tgtEl>
                                        <p:attrNameLst>
                                          <p:attrName>style.visibility</p:attrName>
                                        </p:attrNameLst>
                                      </p:cBhvr>
                                      <p:to>
                                        <p:strVal val="visible"/>
                                      </p:to>
                                    </p:set>
                                    <p:animEffect transition="in" filter="fade">
                                      <p:cBhvr>
                                        <p:cTn id="122" dur="375" decel="100000">
                                          <p:stCondLst>
                                            <p:cond delay="0"/>
                                          </p:stCondLst>
                                        </p:cTn>
                                        <p:tgtEl>
                                          <p:spTgt spid="62"/>
                                        </p:tgtEl>
                                      </p:cBhvr>
                                    </p:animEffect>
                                    <p:set>
                                      <p:cBhvr>
                                        <p:cTn id="123" dur="1125" fill="hold">
                                          <p:stCondLst>
                                            <p:cond delay="375"/>
                                          </p:stCondLst>
                                        </p:cTn>
                                        <p:tgtEl>
                                          <p:spTgt spid="62"/>
                                        </p:tgtEl>
                                        <p:attrNameLst>
                                          <p:attrName>style.visibility</p:attrName>
                                        </p:attrNameLst>
                                      </p:cBhvr>
                                      <p:to>
                                        <p:strVal val="visible"/>
                                      </p:to>
                                    </p:set>
                                  </p:childTnLst>
                                </p:cTn>
                              </p:par>
                              <p:par>
                                <p:cTn id="124" presetID="0" presetClass="entr" presetSubtype="0" fill="hold" grpId="0" nodeType="withEffect">
                                  <p:stCondLst>
                                    <p:cond delay="0"/>
                                  </p:stCondLst>
                                  <p:childTnLst>
                                    <p:set>
                                      <p:cBhvr>
                                        <p:cTn id="125" dur="1" fill="hold">
                                          <p:stCondLst>
                                            <p:cond delay="0"/>
                                          </p:stCondLst>
                                        </p:cTn>
                                        <p:tgtEl>
                                          <p:spTgt spid="72"/>
                                        </p:tgtEl>
                                        <p:attrNameLst>
                                          <p:attrName>style.visibility</p:attrName>
                                        </p:attrNameLst>
                                      </p:cBhvr>
                                      <p:to>
                                        <p:strVal val="visible"/>
                                      </p:to>
                                    </p:set>
                                    <p:anim to="" calcmode="lin" valueType="num">
                                      <p:cBhvr>
                                        <p:cTn id="126" dur="150" decel="50000" fill="hold">
                                          <p:stCondLst>
                                            <p:cond delay="0"/>
                                          </p:stCondLst>
                                        </p:cTn>
                                        <p:tgtEl>
                                          <p:spTgt spid="72"/>
                                        </p:tgtEl>
                                        <p:attrNameLst>
                                          <p:attrName>ppt_x</p:attrName>
                                        </p:attrNameLst>
                                      </p:cBhvr>
                                      <p:tavLst>
                                        <p:tav tm="0">
                                          <p:val>
                                            <p:strVal val="ppt_x"/>
                                          </p:val>
                                        </p:tav>
                                        <p:tav tm="100000">
                                          <p:val>
                                            <p:strVal val="ppt_x-0.2"/>
                                          </p:val>
                                        </p:tav>
                                      </p:tavLst>
                                    </p:anim>
                                    <p:anim to="" calcmode="lin" valueType="num">
                                      <p:cBhvr>
                                        <p:cTn id="127" dur="600" accel="50000" decel="50000" fill="hold">
                                          <p:stCondLst>
                                            <p:cond delay="150"/>
                                          </p:stCondLst>
                                        </p:cTn>
                                        <p:tgtEl>
                                          <p:spTgt spid="72"/>
                                        </p:tgtEl>
                                        <p:attrNameLst>
                                          <p:attrName>ppt_x</p:attrName>
                                        </p:attrNameLst>
                                      </p:cBhvr>
                                      <p:tavLst>
                                        <p:tav tm="0">
                                          <p:val>
                                            <p:strVal val="ppt_x"/>
                                          </p:val>
                                        </p:tav>
                                        <p:tav tm="100000">
                                          <p:val>
                                            <p:strVal val="ppt_x+0.2"/>
                                          </p:val>
                                        </p:tav>
                                      </p:tavLst>
                                    </p:anim>
                                    <p:animEffect transition="in" filter="fade">
                                      <p:cBhvr>
                                        <p:cTn id="128" dur="750">
                                          <p:stCondLst>
                                            <p:cond delay="0"/>
                                          </p:stCondLst>
                                        </p:cTn>
                                        <p:tgtEl>
                                          <p:spTgt spid="72"/>
                                        </p:tgtEl>
                                      </p:cBhvr>
                                    </p:animEffect>
                                  </p:childTnLst>
                                </p:cTn>
                              </p:par>
                              <p:par>
                                <p:cTn id="129" presetID="0" presetClass="entr" presetSubtype="0" fill="hold" grpId="0" nodeType="withEffect">
                                  <p:stCondLst>
                                    <p:cond delay="0"/>
                                  </p:stCondLst>
                                  <p:childTnLst>
                                    <p:set>
                                      <p:cBhvr>
                                        <p:cTn id="130" dur="1" fill="hold">
                                          <p:stCondLst>
                                            <p:cond delay="0"/>
                                          </p:stCondLst>
                                        </p:cTn>
                                        <p:tgtEl>
                                          <p:spTgt spid="84"/>
                                        </p:tgtEl>
                                        <p:attrNameLst>
                                          <p:attrName>style.visibility</p:attrName>
                                        </p:attrNameLst>
                                      </p:cBhvr>
                                      <p:to>
                                        <p:strVal val="visible"/>
                                      </p:to>
                                    </p:set>
                                    <p:anim to="" calcmode="lin" valueType="num">
                                      <p:cBhvr>
                                        <p:cTn id="131" dur="150" decel="50000" fill="hold">
                                          <p:stCondLst>
                                            <p:cond delay="0"/>
                                          </p:stCondLst>
                                        </p:cTn>
                                        <p:tgtEl>
                                          <p:spTgt spid="84"/>
                                        </p:tgtEl>
                                        <p:attrNameLst>
                                          <p:attrName>ppt_x</p:attrName>
                                        </p:attrNameLst>
                                      </p:cBhvr>
                                      <p:tavLst>
                                        <p:tav tm="0">
                                          <p:val>
                                            <p:strVal val="ppt_x"/>
                                          </p:val>
                                        </p:tav>
                                        <p:tav tm="100000">
                                          <p:val>
                                            <p:strVal val="ppt_x-0.2"/>
                                          </p:val>
                                        </p:tav>
                                      </p:tavLst>
                                    </p:anim>
                                    <p:anim to="" calcmode="lin" valueType="num">
                                      <p:cBhvr>
                                        <p:cTn id="132" dur="600" accel="50000" decel="50000" fill="hold">
                                          <p:stCondLst>
                                            <p:cond delay="150"/>
                                          </p:stCondLst>
                                        </p:cTn>
                                        <p:tgtEl>
                                          <p:spTgt spid="84"/>
                                        </p:tgtEl>
                                        <p:attrNameLst>
                                          <p:attrName>ppt_x</p:attrName>
                                        </p:attrNameLst>
                                      </p:cBhvr>
                                      <p:tavLst>
                                        <p:tav tm="0">
                                          <p:val>
                                            <p:strVal val="ppt_x"/>
                                          </p:val>
                                        </p:tav>
                                        <p:tav tm="100000">
                                          <p:val>
                                            <p:strVal val="ppt_x+0.2"/>
                                          </p:val>
                                        </p:tav>
                                      </p:tavLst>
                                    </p:anim>
                                    <p:animEffect transition="in" filter="fade">
                                      <p:cBhvr>
                                        <p:cTn id="133" dur="750">
                                          <p:stCondLst>
                                            <p:cond delay="0"/>
                                          </p:stCondLst>
                                        </p:cTn>
                                        <p:tgtEl>
                                          <p:spTgt spid="84"/>
                                        </p:tgtEl>
                                      </p:cBhvr>
                                    </p:animEffect>
                                  </p:childTnLst>
                                </p:cTn>
                              </p:par>
                              <p:par>
                                <p:cTn id="134" presetID="0" presetClass="entr" presetSubtype="0" fill="hold" grpId="0" nodeType="withEffect">
                                  <p:stCondLst>
                                    <p:cond delay="300"/>
                                  </p:stCondLst>
                                  <p:childTnLst>
                                    <p:set>
                                      <p:cBhvr>
                                        <p:cTn id="135" dur="1" fill="hold">
                                          <p:stCondLst>
                                            <p:cond delay="0"/>
                                          </p:stCondLst>
                                        </p:cTn>
                                        <p:tgtEl>
                                          <p:spTgt spid="90"/>
                                        </p:tgtEl>
                                        <p:attrNameLst>
                                          <p:attrName>style.visibility</p:attrName>
                                        </p:attrNameLst>
                                      </p:cBhvr>
                                      <p:to>
                                        <p:strVal val="visible"/>
                                      </p:to>
                                    </p:set>
                                    <p:anim to="" calcmode="lin" valueType="num">
                                      <p:cBhvr>
                                        <p:cTn id="136" dur="150" decel="50000" fill="hold">
                                          <p:stCondLst>
                                            <p:cond delay="0"/>
                                          </p:stCondLst>
                                        </p:cTn>
                                        <p:tgtEl>
                                          <p:spTgt spid="90"/>
                                        </p:tgtEl>
                                        <p:attrNameLst>
                                          <p:attrName>ppt_x</p:attrName>
                                        </p:attrNameLst>
                                      </p:cBhvr>
                                      <p:tavLst>
                                        <p:tav tm="0">
                                          <p:val>
                                            <p:strVal val="ppt_x"/>
                                          </p:val>
                                        </p:tav>
                                        <p:tav tm="100000">
                                          <p:val>
                                            <p:strVal val="ppt_x-0.2"/>
                                          </p:val>
                                        </p:tav>
                                      </p:tavLst>
                                    </p:anim>
                                    <p:anim to="" calcmode="lin" valueType="num">
                                      <p:cBhvr>
                                        <p:cTn id="137" dur="600" accel="50000" decel="50000" fill="hold">
                                          <p:stCondLst>
                                            <p:cond delay="150"/>
                                          </p:stCondLst>
                                        </p:cTn>
                                        <p:tgtEl>
                                          <p:spTgt spid="90"/>
                                        </p:tgtEl>
                                        <p:attrNameLst>
                                          <p:attrName>ppt_x</p:attrName>
                                        </p:attrNameLst>
                                      </p:cBhvr>
                                      <p:tavLst>
                                        <p:tav tm="0">
                                          <p:val>
                                            <p:strVal val="ppt_x"/>
                                          </p:val>
                                        </p:tav>
                                        <p:tav tm="100000">
                                          <p:val>
                                            <p:strVal val="ppt_x+0.2"/>
                                          </p:val>
                                        </p:tav>
                                      </p:tavLst>
                                    </p:anim>
                                    <p:animEffect transition="in" filter="fade">
                                      <p:cBhvr>
                                        <p:cTn id="138" dur="750">
                                          <p:stCondLst>
                                            <p:cond delay="0"/>
                                          </p:stCondLst>
                                        </p:cTn>
                                        <p:tgtEl>
                                          <p:spTgt spid="90"/>
                                        </p:tgtEl>
                                      </p:cBhvr>
                                    </p:animEffect>
                                  </p:childTnLst>
                                </p:cTn>
                              </p:par>
                              <p:par>
                                <p:cTn id="139" presetID="10" presetClass="entr" presetSubtype="0" accel="100000" fill="hold" grpId="0" nodeType="withEffect">
                                  <p:stCondLst>
                                    <p:cond delay="500"/>
                                  </p:stCondLst>
                                  <p:iterate type="wd">
                                    <p:tmPct val="5000"/>
                                  </p:iterate>
                                  <p:childTnLst>
                                    <p:set>
                                      <p:cBhvr>
                                        <p:cTn id="140" dur="1" fill="hold">
                                          <p:stCondLst>
                                            <p:cond delay="0"/>
                                          </p:stCondLst>
                                        </p:cTn>
                                        <p:tgtEl>
                                          <p:spTgt spid="68"/>
                                        </p:tgtEl>
                                        <p:attrNameLst>
                                          <p:attrName>style.visibility</p:attrName>
                                        </p:attrNameLst>
                                      </p:cBhvr>
                                      <p:to>
                                        <p:strVal val="visible"/>
                                      </p:to>
                                    </p:set>
                                    <p:animEffect transition="in" filter="fade">
                                      <p:cBhvr>
                                        <p:cTn id="141" dur="375" decel="100000">
                                          <p:stCondLst>
                                            <p:cond delay="0"/>
                                          </p:stCondLst>
                                        </p:cTn>
                                        <p:tgtEl>
                                          <p:spTgt spid="68"/>
                                        </p:tgtEl>
                                      </p:cBhvr>
                                    </p:animEffect>
                                    <p:set>
                                      <p:cBhvr>
                                        <p:cTn id="142" dur="1125" fill="hold">
                                          <p:stCondLst>
                                            <p:cond delay="375"/>
                                          </p:stCondLst>
                                        </p:cTn>
                                        <p:tgtEl>
                                          <p:spTgt spid="68"/>
                                        </p:tgtEl>
                                        <p:attrNameLst>
                                          <p:attrName>style.visibility</p:attrName>
                                        </p:attrNameLst>
                                      </p:cBhvr>
                                      <p:to>
                                        <p:strVal val="visible"/>
                                      </p:to>
                                    </p:set>
                                  </p:childTnLst>
                                </p:cTn>
                              </p:par>
                              <p:par>
                                <p:cTn id="143" presetID="10" presetClass="entr" presetSubtype="0" accel="100000" fill="hold" grpId="0" nodeType="withEffect">
                                  <p:stCondLst>
                                    <p:cond delay="500"/>
                                  </p:stCondLst>
                                  <p:iterate type="wd">
                                    <p:tmPct val="5000"/>
                                  </p:iterate>
                                  <p:childTnLst>
                                    <p:set>
                                      <p:cBhvr>
                                        <p:cTn id="144" dur="1" fill="hold">
                                          <p:stCondLst>
                                            <p:cond delay="0"/>
                                          </p:stCondLst>
                                        </p:cTn>
                                        <p:tgtEl>
                                          <p:spTgt spid="80"/>
                                        </p:tgtEl>
                                        <p:attrNameLst>
                                          <p:attrName>style.visibility</p:attrName>
                                        </p:attrNameLst>
                                      </p:cBhvr>
                                      <p:to>
                                        <p:strVal val="visible"/>
                                      </p:to>
                                    </p:set>
                                    <p:animEffect transition="in" filter="fade">
                                      <p:cBhvr>
                                        <p:cTn id="145" dur="375" decel="100000">
                                          <p:stCondLst>
                                            <p:cond delay="0"/>
                                          </p:stCondLst>
                                        </p:cTn>
                                        <p:tgtEl>
                                          <p:spTgt spid="80"/>
                                        </p:tgtEl>
                                      </p:cBhvr>
                                    </p:animEffect>
                                    <p:set>
                                      <p:cBhvr>
                                        <p:cTn id="146" dur="1125" fill="hold">
                                          <p:stCondLst>
                                            <p:cond delay="375"/>
                                          </p:stCondLst>
                                        </p:cTn>
                                        <p:tgtEl>
                                          <p:spTgt spid="80"/>
                                        </p:tgtEl>
                                        <p:attrNameLst>
                                          <p:attrName>style.visibility</p:attrName>
                                        </p:attrNameLst>
                                      </p:cBhvr>
                                      <p:to>
                                        <p:strVal val="visible"/>
                                      </p:to>
                                    </p:set>
                                  </p:childTnLst>
                                </p:cTn>
                              </p:par>
                              <p:par>
                                <p:cTn id="147" presetID="10" presetClass="entr" presetSubtype="0" accel="100000" fill="hold" grpId="0" nodeType="withEffect">
                                  <p:stCondLst>
                                    <p:cond delay="800"/>
                                  </p:stCondLst>
                                  <p:iterate type="wd">
                                    <p:tmPct val="5000"/>
                                  </p:iterate>
                                  <p:childTnLst>
                                    <p:set>
                                      <p:cBhvr>
                                        <p:cTn id="148" dur="1" fill="hold">
                                          <p:stCondLst>
                                            <p:cond delay="0"/>
                                          </p:stCondLst>
                                        </p:cTn>
                                        <p:tgtEl>
                                          <p:spTgt spid="74"/>
                                        </p:tgtEl>
                                        <p:attrNameLst>
                                          <p:attrName>style.visibility</p:attrName>
                                        </p:attrNameLst>
                                      </p:cBhvr>
                                      <p:to>
                                        <p:strVal val="visible"/>
                                      </p:to>
                                    </p:set>
                                    <p:animEffect transition="in" filter="fade">
                                      <p:cBhvr>
                                        <p:cTn id="149" dur="375" decel="100000">
                                          <p:stCondLst>
                                            <p:cond delay="0"/>
                                          </p:stCondLst>
                                        </p:cTn>
                                        <p:tgtEl>
                                          <p:spTgt spid="74"/>
                                        </p:tgtEl>
                                      </p:cBhvr>
                                    </p:animEffect>
                                    <p:set>
                                      <p:cBhvr>
                                        <p:cTn id="150" dur="1125" fill="hold">
                                          <p:stCondLst>
                                            <p:cond delay="375"/>
                                          </p:stCondLst>
                                        </p:cTn>
                                        <p:tgtEl>
                                          <p:spTgt spid="74"/>
                                        </p:tgtEl>
                                        <p:attrNameLst>
                                          <p:attrName>style.visibility</p:attrName>
                                        </p:attrNameLst>
                                      </p:cBhvr>
                                      <p:to>
                                        <p:strVal val="visible"/>
                                      </p:to>
                                    </p:set>
                                  </p:childTnLst>
                                </p:cTn>
                              </p:par>
                              <p:par>
                                <p:cTn id="151" presetID="10" presetClass="entr" presetSubtype="0" accel="100000" fill="hold" grpId="0" nodeType="withEffect">
                                  <p:stCondLst>
                                    <p:cond delay="800"/>
                                  </p:stCondLst>
                                  <p:iterate type="wd">
                                    <p:tmPct val="5000"/>
                                  </p:iterate>
                                  <p:childTnLst>
                                    <p:set>
                                      <p:cBhvr>
                                        <p:cTn id="152" dur="1" fill="hold">
                                          <p:stCondLst>
                                            <p:cond delay="0"/>
                                          </p:stCondLst>
                                        </p:cTn>
                                        <p:tgtEl>
                                          <p:spTgt spid="86"/>
                                        </p:tgtEl>
                                        <p:attrNameLst>
                                          <p:attrName>style.visibility</p:attrName>
                                        </p:attrNameLst>
                                      </p:cBhvr>
                                      <p:to>
                                        <p:strVal val="visible"/>
                                      </p:to>
                                    </p:set>
                                    <p:animEffect transition="in" filter="fade">
                                      <p:cBhvr>
                                        <p:cTn id="153" dur="375" decel="100000">
                                          <p:stCondLst>
                                            <p:cond delay="0"/>
                                          </p:stCondLst>
                                        </p:cTn>
                                        <p:tgtEl>
                                          <p:spTgt spid="86"/>
                                        </p:tgtEl>
                                      </p:cBhvr>
                                    </p:animEffect>
                                    <p:set>
                                      <p:cBhvr>
                                        <p:cTn id="154" dur="1125" fill="hold">
                                          <p:stCondLst>
                                            <p:cond delay="375"/>
                                          </p:stCondLst>
                                        </p:cTn>
                                        <p:tgtEl>
                                          <p:spTgt spid="86"/>
                                        </p:tgtEl>
                                        <p:attrNameLst>
                                          <p:attrName>style.visibility</p:attrName>
                                        </p:attrNameLst>
                                      </p:cBhvr>
                                      <p:to>
                                        <p:strVal val="visible"/>
                                      </p:to>
                                    </p:set>
                                  </p:childTnLst>
                                </p:cTn>
                              </p:par>
                              <p:par>
                                <p:cTn id="155" presetID="22" presetClass="entr" presetSubtype="8" fill="hold" grpId="0" nodeType="withEffect">
                                  <p:stCondLst>
                                    <p:cond delay="0"/>
                                  </p:stCondLst>
                                  <p:childTnLst>
                                    <p:set>
                                      <p:cBhvr>
                                        <p:cTn id="156" dur="1" fill="hold">
                                          <p:stCondLst>
                                            <p:cond delay="0"/>
                                          </p:stCondLst>
                                        </p:cTn>
                                        <p:tgtEl>
                                          <p:spTgt spid="16"/>
                                        </p:tgtEl>
                                        <p:attrNameLst>
                                          <p:attrName>style.visibility</p:attrName>
                                        </p:attrNameLst>
                                      </p:cBhvr>
                                      <p:to>
                                        <p:strVal val="visible"/>
                                      </p:to>
                                    </p:set>
                                    <p:animEffect transition="in" filter="wipe(left)">
                                      <p:cBhvr>
                                        <p:cTn id="157" dur="2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p:bldP spid="9" grpId="0"/>
      <p:bldP spid="62" grpId="0"/>
      <p:bldP spid="66" grpId="0"/>
      <p:bldP spid="68" grpId="0"/>
      <p:bldP spid="72" grpId="0"/>
      <p:bldP spid="74" grpId="0"/>
      <p:bldP spid="78" grpId="0"/>
      <p:bldP spid="80" grpId="0"/>
      <p:bldP spid="84" grpId="0"/>
      <p:bldP spid="86" grpId="0"/>
      <p:bldP spid="9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a:gsLst>
              <a:gs pos="8000">
                <a:srgbClr val="FBFBFB"/>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p:cNvSpPr/>
          <p:nvPr/>
        </p:nvSpPr>
        <p:spPr>
          <a:xfrm rot="796691">
            <a:off x="-348741" y="4905402"/>
            <a:ext cx="7313571" cy="2696226"/>
          </a:xfrm>
          <a:custGeom>
            <a:avLst/>
            <a:gdLst>
              <a:gd name="connsiteX0" fmla="*/ 0 w 7313571"/>
              <a:gd name="connsiteY0" fmla="*/ 255361 h 2696226"/>
              <a:gd name="connsiteX1" fmla="*/ 226775 w 7313571"/>
              <a:gd name="connsiteY1" fmla="*/ 206592 h 2696226"/>
              <a:gd name="connsiteX2" fmla="*/ 2518958 w 7313571"/>
              <a:gd name="connsiteY2" fmla="*/ 0 h 2696226"/>
              <a:gd name="connsiteX3" fmla="*/ 7063034 w 7313571"/>
              <a:gd name="connsiteY3" fmla="*/ 956676 h 2696226"/>
              <a:gd name="connsiteX4" fmla="*/ 7313571 w 7313571"/>
              <a:gd name="connsiteY4" fmla="*/ 1106244 h 2696226"/>
              <a:gd name="connsiteX5" fmla="*/ 576015 w 7313571"/>
              <a:gd name="connsiteY5" fmla="*/ 2696226 h 269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13571" h="2696226">
                <a:moveTo>
                  <a:pt x="0" y="255361"/>
                </a:moveTo>
                <a:lnTo>
                  <a:pt x="226775" y="206592"/>
                </a:lnTo>
                <a:cubicBezTo>
                  <a:pt x="931300" y="73562"/>
                  <a:pt x="1705886" y="0"/>
                  <a:pt x="2518958" y="0"/>
                </a:cubicBezTo>
                <a:cubicBezTo>
                  <a:pt x="4348370" y="0"/>
                  <a:pt x="5982944" y="372410"/>
                  <a:pt x="7063034" y="956676"/>
                </a:cubicBezTo>
                <a:lnTo>
                  <a:pt x="7313571" y="1106244"/>
                </a:lnTo>
                <a:lnTo>
                  <a:pt x="576015" y="2696226"/>
                </a:lnTo>
                <a:close/>
              </a:path>
            </a:pathLst>
          </a:custGeom>
          <a:gradFill>
            <a:gsLst>
              <a:gs pos="0">
                <a:schemeClr val="accent1">
                  <a:lumMod val="40000"/>
                  <a:lumOff val="60000"/>
                </a:schemeClr>
              </a:gs>
              <a:gs pos="57000">
                <a:schemeClr val="accent1">
                  <a:lumMod val="20000"/>
                  <a:lumOff val="80000"/>
                  <a:alpha val="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p:cNvSpPr txBox="1"/>
          <p:nvPr/>
        </p:nvSpPr>
        <p:spPr>
          <a:xfrm>
            <a:off x="1011419" y="2388671"/>
            <a:ext cx="2294391" cy="307777"/>
          </a:xfrm>
          <a:prstGeom prst="rect">
            <a:avLst/>
          </a:prstGeom>
          <a:noFill/>
        </p:spPr>
        <p:txBody>
          <a:bodyPr wrap="square">
            <a:spAutoFit/>
          </a:bodyPr>
          <a:lstStyle>
            <a:defPPr>
              <a:defRPr lang="zh-CN"/>
            </a:defPPr>
            <a:lvl1pPr algn="dist">
              <a:defRPr sz="1400">
                <a:solidFill>
                  <a:schemeClr val="tx2">
                    <a:lumMod val="40000"/>
                    <a:lumOff val="60000"/>
                    <a:alpha val="41000"/>
                  </a:schemeClr>
                </a:solidFill>
              </a:defRPr>
            </a:lvl1pPr>
          </a:lstStyle>
          <a:p>
            <a:r>
              <a:rPr lang="en-US" altLang="zh-CN" dirty="0">
                <a:gradFill flip="none" rotWithShape="1">
                  <a:gsLst>
                    <a:gs pos="0">
                      <a:schemeClr val="bg1">
                        <a:lumMod val="75000"/>
                        <a:alpha val="77000"/>
                      </a:schemeClr>
                    </a:gs>
                    <a:gs pos="100000">
                      <a:schemeClr val="bg1">
                        <a:lumMod val="75000"/>
                        <a:alpha val="38000"/>
                      </a:schemeClr>
                    </a:gs>
                  </a:gsLst>
                  <a:lin ang="0" scaled="1"/>
                  <a:tileRect/>
                </a:gradFill>
              </a:rPr>
              <a:t>YEAR-END</a:t>
            </a:r>
            <a:endParaRPr lang="en-US" altLang="zh-CN" dirty="0">
              <a:gradFill flip="none" rotWithShape="1">
                <a:gsLst>
                  <a:gs pos="0">
                    <a:schemeClr val="bg1">
                      <a:lumMod val="75000"/>
                      <a:alpha val="77000"/>
                    </a:schemeClr>
                  </a:gs>
                  <a:gs pos="100000">
                    <a:schemeClr val="bg1">
                      <a:lumMod val="75000"/>
                      <a:alpha val="38000"/>
                    </a:schemeClr>
                  </a:gs>
                </a:gsLst>
                <a:lin ang="0" scaled="1"/>
                <a:tileRect/>
              </a:gradFill>
            </a:endParaRPr>
          </a:p>
        </p:txBody>
      </p:sp>
      <p:grpSp>
        <p:nvGrpSpPr>
          <p:cNvPr id="198" name="组合 197"/>
          <p:cNvGrpSpPr/>
          <p:nvPr/>
        </p:nvGrpSpPr>
        <p:grpSpPr>
          <a:xfrm>
            <a:off x="5128319" y="1148332"/>
            <a:ext cx="1342332" cy="761446"/>
            <a:chOff x="4791768" y="749642"/>
            <a:chExt cx="2340517" cy="1327673"/>
          </a:xfrm>
          <a:gradFill>
            <a:gsLst>
              <a:gs pos="0">
                <a:schemeClr val="accent1">
                  <a:lumMod val="40000"/>
                  <a:lumOff val="60000"/>
                </a:schemeClr>
              </a:gs>
              <a:gs pos="100000">
                <a:schemeClr val="accent4">
                  <a:alpha val="0"/>
                </a:schemeClr>
              </a:gs>
            </a:gsLst>
            <a:lin ang="2700000" scaled="1"/>
          </a:gradFill>
        </p:grpSpPr>
        <p:sp>
          <p:nvSpPr>
            <p:cNvPr id="68" name="椭圆 67"/>
            <p:cNvSpPr/>
            <p:nvPr/>
          </p:nvSpPr>
          <p:spPr>
            <a:xfrm>
              <a:off x="479176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98720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17773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36825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555878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749305"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93982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613035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32087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51140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6701924"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89244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7082972"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9176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498720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517773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536825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555878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5749305"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93982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613035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632087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651140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6701924"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89244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082972"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479176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98720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17773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36825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555878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749305"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593982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13035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632087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51140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6701924"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689244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082972"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9176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98720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17773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36825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555878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5749305"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593982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613035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632087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651140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6701924"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689244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7082972"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479176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98720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517773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36825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555878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5749305"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593982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613035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632087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651140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6701924"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689244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7082972"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479176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98720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17773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536825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555878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5749305"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93982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613035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632087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651140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6701924"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689244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7082972"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479176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98720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517773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36825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555878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5749305"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593982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613035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632087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651140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6701924"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689244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7082972"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479176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498720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517773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a:off x="536825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a:off x="555878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5749305"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93982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613035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632087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651140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6701924"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689244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a:off x="7082972"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479176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498720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517773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536825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a:off x="555878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5749305"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593982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613035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632087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651140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a:off x="6701924"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689244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7082972"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10029371" y="6137368"/>
            <a:ext cx="1741714" cy="369332"/>
          </a:xfrm>
          <a:prstGeom prst="rect">
            <a:avLst/>
          </a:prstGeom>
          <a:noFill/>
        </p:spPr>
        <p:txBody>
          <a:bodyPr wrap="square" rtlCol="0">
            <a:spAutoFit/>
          </a:bodyPr>
          <a:lstStyle/>
          <a:p>
            <a:pPr algn="ctr"/>
            <a:r>
              <a:rPr lang="zh-CN" altLang="en-US" dirty="0">
                <a:solidFill>
                  <a:schemeClr val="tx2">
                    <a:lumMod val="40000"/>
                    <a:lumOff val="60000"/>
                  </a:schemeClr>
                </a:solidFill>
              </a:rPr>
              <a:t>市场运营部</a:t>
            </a:r>
            <a:endParaRPr lang="zh-CN" altLang="en-US" dirty="0">
              <a:solidFill>
                <a:schemeClr val="tx2">
                  <a:lumMod val="40000"/>
                  <a:lumOff val="60000"/>
                </a:schemeClr>
              </a:solidFill>
            </a:endParaRPr>
          </a:p>
        </p:txBody>
      </p:sp>
      <p:sp>
        <p:nvSpPr>
          <p:cNvPr id="40" name="椭圆 39"/>
          <p:cNvSpPr/>
          <p:nvPr/>
        </p:nvSpPr>
        <p:spPr>
          <a:xfrm>
            <a:off x="6921500" y="2145406"/>
            <a:ext cx="4792115" cy="4604070"/>
          </a:xfrm>
          <a:prstGeom prst="ellipse">
            <a:avLst/>
          </a:prstGeom>
          <a:noFill/>
          <a:ln w="6350">
            <a:gradFill flip="none" rotWithShape="1">
              <a:gsLst>
                <a:gs pos="0">
                  <a:schemeClr val="accent2"/>
                </a:gs>
                <a:gs pos="89000">
                  <a:schemeClr val="accent1">
                    <a:lumMod val="20000"/>
                    <a:lumOff val="80000"/>
                    <a:alpha val="0"/>
                  </a:schemeClr>
                </a:gs>
                <a:gs pos="9000">
                  <a:schemeClr val="accent1">
                    <a:lumMod val="20000"/>
                    <a:lumOff val="80000"/>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00638" y="58713"/>
            <a:ext cx="99261" cy="4629134"/>
          </a:xfrm>
          <a:prstGeom prst="rect">
            <a:avLst/>
          </a:prstGeom>
          <a:gradFill>
            <a:gsLst>
              <a:gs pos="12000">
                <a:schemeClr val="accent1">
                  <a:alpha val="0"/>
                </a:schemeClr>
              </a:gs>
              <a:gs pos="58000">
                <a:schemeClr val="accent2">
                  <a:alpha val="53000"/>
                </a:schemeClr>
              </a:gs>
              <a:gs pos="100000">
                <a:schemeClr val="accent1">
                  <a:alpha val="0"/>
                </a:schemeClr>
              </a:gs>
            </a:gsLst>
            <a:lin ang="5400000" scaled="1"/>
          </a:gradFill>
          <a:ln>
            <a:noFill/>
          </a:ln>
          <a:effectLst>
            <a:outerShdw blurRad="647700" dist="38100" algn="l" rotWithShape="0">
              <a:schemeClr val="accent2">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9295533" y="1523645"/>
            <a:ext cx="1071080" cy="3979643"/>
          </a:xfrm>
          <a:prstGeom prst="rect">
            <a:avLst/>
          </a:prstGeom>
          <a:gradFill>
            <a:gsLst>
              <a:gs pos="26000">
                <a:schemeClr val="accent1">
                  <a:alpha val="85000"/>
                </a:schemeClr>
              </a:gs>
              <a:gs pos="100000">
                <a:schemeClr val="accent2">
                  <a:alpha val="0"/>
                </a:schemeClr>
              </a:gs>
            </a:gsLst>
            <a:lin ang="5400000" scaled="1"/>
          </a:gradFill>
          <a:ln>
            <a:noFill/>
          </a:ln>
          <a:effectLst>
            <a:outerShdw blurRad="647700" dist="38100" algn="l"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矩形 4"/>
          <p:cNvSpPr/>
          <p:nvPr/>
        </p:nvSpPr>
        <p:spPr>
          <a:xfrm>
            <a:off x="8561131" y="676275"/>
            <a:ext cx="1124361" cy="266845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7" name="组合 6"/>
          <p:cNvGrpSpPr/>
          <p:nvPr/>
        </p:nvGrpSpPr>
        <p:grpSpPr>
          <a:xfrm>
            <a:off x="9878012" y="1884228"/>
            <a:ext cx="2555288" cy="1876732"/>
            <a:chOff x="9771064" y="1952245"/>
            <a:chExt cx="2674936" cy="1964608"/>
          </a:xfrm>
        </p:grpSpPr>
        <p:sp>
          <p:nvSpPr>
            <p:cNvPr id="9" name="矩形: 圆角 8"/>
            <p:cNvSpPr/>
            <p:nvPr/>
          </p:nvSpPr>
          <p:spPr>
            <a:xfrm>
              <a:off x="9850551" y="1966759"/>
              <a:ext cx="2542273" cy="1950094"/>
            </a:xfrm>
            <a:prstGeom prst="roundRect">
              <a:avLst>
                <a:gd name="adj" fmla="val 8209"/>
              </a:avLst>
            </a:prstGeom>
            <a:solidFill>
              <a:srgbClr val="FFFFFF"/>
            </a:solidFill>
            <a:ln w="8572" cap="flat">
              <a:solidFill>
                <a:schemeClr val="accent1">
                  <a:lumMod val="20000"/>
                  <a:lumOff val="80000"/>
                </a:schemeClr>
              </a:solidFill>
              <a:prstDash val="solid"/>
              <a:miter/>
            </a:ln>
            <a:effectLst>
              <a:outerShdw blurRad="228600" dist="38100" dir="2700000" algn="tl" rotWithShape="0">
                <a:schemeClr val="accent1">
                  <a:alpha val="15000"/>
                </a:schemeClr>
              </a:outerShdw>
            </a:effectLst>
          </p:spPr>
          <p:txBody>
            <a:bodyPr rtlCol="0" anchor="ctr"/>
            <a:lstStyle/>
            <a:p>
              <a:endParaRPr lang="zh-CN" altLang="en-US"/>
            </a:p>
          </p:txBody>
        </p:sp>
        <p:sp>
          <p:nvSpPr>
            <p:cNvPr id="10" name="矩形: 圆角 9"/>
            <p:cNvSpPr/>
            <p:nvPr/>
          </p:nvSpPr>
          <p:spPr>
            <a:xfrm>
              <a:off x="9771064" y="1952245"/>
              <a:ext cx="2674936" cy="195048"/>
            </a:xfrm>
            <a:prstGeom prst="roundRect">
              <a:avLst>
                <a:gd name="adj" fmla="val 29536"/>
              </a:avLst>
            </a:prstGeom>
            <a:solidFill>
              <a:schemeClr val="accent1"/>
            </a:solidFill>
            <a:ln w="8572" cap="flat">
              <a:noFill/>
              <a:prstDash val="solid"/>
              <a:miter/>
            </a:ln>
            <a:effectLst>
              <a:outerShdw blurRad="165100" sx="102000" sy="102000" algn="ctr" rotWithShape="0">
                <a:schemeClr val="accent1">
                  <a:alpha val="40000"/>
                </a:schemeClr>
              </a:outerShdw>
            </a:effectLst>
          </p:spPr>
          <p:txBody>
            <a:bodyPr rtlCol="0" anchor="ctr"/>
            <a:lstStyle/>
            <a:p>
              <a:endParaRPr lang="zh-CN" altLang="en-US"/>
            </a:p>
          </p:txBody>
        </p:sp>
        <p:sp>
          <p:nvSpPr>
            <p:cNvPr id="11" name="任意多边形: 形状 10"/>
            <p:cNvSpPr/>
            <p:nvPr/>
          </p:nvSpPr>
          <p:spPr>
            <a:xfrm>
              <a:off x="11225439" y="2443278"/>
              <a:ext cx="988858" cy="423013"/>
            </a:xfrm>
            <a:custGeom>
              <a:avLst/>
              <a:gdLst>
                <a:gd name="connsiteX0" fmla="*/ 1247127 w 1313392"/>
                <a:gd name="connsiteY0" fmla="*/ 0 h 561841"/>
                <a:gd name="connsiteX1" fmla="*/ 1313393 w 1313392"/>
                <a:gd name="connsiteY1" fmla="*/ 0 h 561841"/>
                <a:gd name="connsiteX2" fmla="*/ 1313393 w 1313392"/>
                <a:gd name="connsiteY2" fmla="*/ 561842 h 561841"/>
                <a:gd name="connsiteX3" fmla="*/ 1247127 w 1313392"/>
                <a:gd name="connsiteY3" fmla="*/ 561842 h 561841"/>
                <a:gd name="connsiteX4" fmla="*/ 66266 w 1313392"/>
                <a:gd name="connsiteY4" fmla="*/ 561842 h 561841"/>
                <a:gd name="connsiteX5" fmla="*/ 0 w 1313392"/>
                <a:gd name="connsiteY5" fmla="*/ 561842 h 561841"/>
                <a:gd name="connsiteX6" fmla="*/ 0 w 1313392"/>
                <a:gd name="connsiteY6" fmla="*/ 0 h 561841"/>
                <a:gd name="connsiteX7" fmla="*/ 66266 w 1313392"/>
                <a:gd name="connsiteY7" fmla="*/ 0 h 56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392" h="561841">
                  <a:moveTo>
                    <a:pt x="1247127" y="0"/>
                  </a:moveTo>
                  <a:cubicBezTo>
                    <a:pt x="1283725" y="0"/>
                    <a:pt x="1313393" y="0"/>
                    <a:pt x="1313393" y="0"/>
                  </a:cubicBezTo>
                  <a:lnTo>
                    <a:pt x="1313393" y="561842"/>
                  </a:lnTo>
                  <a:cubicBezTo>
                    <a:pt x="1313393" y="561842"/>
                    <a:pt x="1283725" y="561842"/>
                    <a:pt x="1247127" y="561842"/>
                  </a:cubicBezTo>
                  <a:lnTo>
                    <a:pt x="66266" y="561842"/>
                  </a:lnTo>
                  <a:cubicBezTo>
                    <a:pt x="29668" y="561842"/>
                    <a:pt x="0" y="561842"/>
                    <a:pt x="0" y="561842"/>
                  </a:cubicBezTo>
                  <a:lnTo>
                    <a:pt x="0" y="0"/>
                  </a:lnTo>
                  <a:cubicBezTo>
                    <a:pt x="0" y="0"/>
                    <a:pt x="29668" y="0"/>
                    <a:pt x="66266" y="0"/>
                  </a:cubicBezTo>
                  <a:close/>
                </a:path>
              </a:pathLst>
            </a:custGeom>
            <a:noFill/>
            <a:ln w="8572" cap="flat">
              <a:solidFill>
                <a:srgbClr val="BDDEFF"/>
              </a:solidFill>
              <a:prstDash val="solid"/>
              <a:miter/>
            </a:ln>
          </p:spPr>
          <p:txBody>
            <a:bodyPr rtlCol="0" anchor="ctr"/>
            <a:lstStyle/>
            <a:p>
              <a:endParaRPr lang="zh-CN" altLang="en-US"/>
            </a:p>
          </p:txBody>
        </p:sp>
        <p:sp>
          <p:nvSpPr>
            <p:cNvPr id="12" name="任意多边形: 形状 11"/>
            <p:cNvSpPr/>
            <p:nvPr/>
          </p:nvSpPr>
          <p:spPr>
            <a:xfrm>
              <a:off x="9985316" y="2369764"/>
              <a:ext cx="1134144" cy="496204"/>
            </a:xfrm>
            <a:custGeom>
              <a:avLst/>
              <a:gdLst>
                <a:gd name="connsiteX0" fmla="*/ 1429550 w 1506359"/>
                <a:gd name="connsiteY0" fmla="*/ 0 h 659053"/>
                <a:gd name="connsiteX1" fmla="*/ 1506360 w 1506359"/>
                <a:gd name="connsiteY1" fmla="*/ 0 h 659053"/>
                <a:gd name="connsiteX2" fmla="*/ 1506360 w 1506359"/>
                <a:gd name="connsiteY2" fmla="*/ 659054 h 659053"/>
                <a:gd name="connsiteX3" fmla="*/ 1429550 w 1506359"/>
                <a:gd name="connsiteY3" fmla="*/ 659054 h 659053"/>
                <a:gd name="connsiteX4" fmla="*/ 76810 w 1506359"/>
                <a:gd name="connsiteY4" fmla="*/ 659054 h 659053"/>
                <a:gd name="connsiteX5" fmla="*/ 0 w 1506359"/>
                <a:gd name="connsiteY5" fmla="*/ 659054 h 659053"/>
                <a:gd name="connsiteX6" fmla="*/ 0 w 1506359"/>
                <a:gd name="connsiteY6" fmla="*/ 0 h 659053"/>
                <a:gd name="connsiteX7" fmla="*/ 76810 w 1506359"/>
                <a:gd name="connsiteY7" fmla="*/ 0 h 65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6359" h="659053">
                  <a:moveTo>
                    <a:pt x="1429550" y="0"/>
                  </a:moveTo>
                  <a:cubicBezTo>
                    <a:pt x="1471971" y="0"/>
                    <a:pt x="1506360" y="0"/>
                    <a:pt x="1506360" y="0"/>
                  </a:cubicBezTo>
                  <a:lnTo>
                    <a:pt x="1506360" y="659054"/>
                  </a:lnTo>
                  <a:cubicBezTo>
                    <a:pt x="1506360" y="659054"/>
                    <a:pt x="1471971" y="659054"/>
                    <a:pt x="1429550" y="659054"/>
                  </a:cubicBezTo>
                  <a:lnTo>
                    <a:pt x="76810" y="659054"/>
                  </a:lnTo>
                  <a:cubicBezTo>
                    <a:pt x="34389" y="659054"/>
                    <a:pt x="0" y="659054"/>
                    <a:pt x="0" y="659054"/>
                  </a:cubicBezTo>
                  <a:lnTo>
                    <a:pt x="0" y="0"/>
                  </a:lnTo>
                  <a:cubicBezTo>
                    <a:pt x="0" y="0"/>
                    <a:pt x="34389" y="0"/>
                    <a:pt x="76810" y="0"/>
                  </a:cubicBezTo>
                  <a:close/>
                </a:path>
              </a:pathLst>
            </a:custGeom>
            <a:noFill/>
            <a:ln w="8572" cap="flat">
              <a:solidFill>
                <a:srgbClr val="BDDEFF"/>
              </a:solidFill>
              <a:prstDash val="solid"/>
              <a:miter/>
            </a:ln>
          </p:spPr>
          <p:txBody>
            <a:bodyPr rtlCol="0" anchor="ctr"/>
            <a:lstStyle/>
            <a:p>
              <a:endParaRPr lang="zh-CN" altLang="en-US"/>
            </a:p>
          </p:txBody>
        </p:sp>
        <p:sp>
          <p:nvSpPr>
            <p:cNvPr id="13" name="任意多边形: 形状 12"/>
            <p:cNvSpPr/>
            <p:nvPr/>
          </p:nvSpPr>
          <p:spPr>
            <a:xfrm>
              <a:off x="9985316" y="2989503"/>
              <a:ext cx="2228982" cy="80226"/>
            </a:xfrm>
            <a:custGeom>
              <a:avLst/>
              <a:gdLst>
                <a:gd name="connsiteX0" fmla="*/ 2917222 w 2960512"/>
                <a:gd name="connsiteY0" fmla="*/ 0 h 106556"/>
                <a:gd name="connsiteX1" fmla="*/ 2960513 w 2960512"/>
                <a:gd name="connsiteY1" fmla="*/ 0 h 106556"/>
                <a:gd name="connsiteX2" fmla="*/ 2960513 w 2960512"/>
                <a:gd name="connsiteY2" fmla="*/ 106556 h 106556"/>
                <a:gd name="connsiteX3" fmla="*/ 2917222 w 2960512"/>
                <a:gd name="connsiteY3" fmla="*/ 106556 h 106556"/>
                <a:gd name="connsiteX4" fmla="*/ 43291 w 2960512"/>
                <a:gd name="connsiteY4" fmla="*/ 106556 h 106556"/>
                <a:gd name="connsiteX5" fmla="*/ 0 w 2960512"/>
                <a:gd name="connsiteY5" fmla="*/ 106556 h 106556"/>
                <a:gd name="connsiteX6" fmla="*/ 0 w 2960512"/>
                <a:gd name="connsiteY6" fmla="*/ 0 h 106556"/>
                <a:gd name="connsiteX7" fmla="*/ 43291 w 2960512"/>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0512" h="106556">
                  <a:moveTo>
                    <a:pt x="2917222" y="0"/>
                  </a:moveTo>
                  <a:cubicBezTo>
                    <a:pt x="2941131" y="0"/>
                    <a:pt x="2960513" y="0"/>
                    <a:pt x="2960513" y="0"/>
                  </a:cubicBezTo>
                  <a:lnTo>
                    <a:pt x="2960513" y="106556"/>
                  </a:lnTo>
                  <a:cubicBezTo>
                    <a:pt x="2960513" y="106556"/>
                    <a:pt x="2941131" y="106556"/>
                    <a:pt x="2917222" y="106556"/>
                  </a:cubicBezTo>
                  <a:lnTo>
                    <a:pt x="43291" y="106556"/>
                  </a:lnTo>
                  <a:cubicBezTo>
                    <a:pt x="19382" y="106556"/>
                    <a:pt x="0" y="106556"/>
                    <a:pt x="0" y="106556"/>
                  </a:cubicBezTo>
                  <a:lnTo>
                    <a:pt x="0" y="0"/>
                  </a:lnTo>
                  <a:cubicBezTo>
                    <a:pt x="0" y="0"/>
                    <a:pt x="19382" y="0"/>
                    <a:pt x="43291"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4" name="任意多边形: 形状 13"/>
            <p:cNvSpPr/>
            <p:nvPr/>
          </p:nvSpPr>
          <p:spPr>
            <a:xfrm>
              <a:off x="9985316" y="3234765"/>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5" name="任意多边形: 形状 14"/>
            <p:cNvSpPr/>
            <p:nvPr/>
          </p:nvSpPr>
          <p:spPr>
            <a:xfrm>
              <a:off x="9985316" y="3377147"/>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6" name="任意多边形: 形状 15"/>
            <p:cNvSpPr/>
            <p:nvPr/>
          </p:nvSpPr>
          <p:spPr>
            <a:xfrm>
              <a:off x="11288627" y="2516082"/>
              <a:ext cx="281987" cy="281987"/>
            </a:xfrm>
            <a:custGeom>
              <a:avLst/>
              <a:gdLst>
                <a:gd name="connsiteX0" fmla="*/ 308267 w 374532"/>
                <a:gd name="connsiteY0" fmla="*/ 0 h 374532"/>
                <a:gd name="connsiteX1" fmla="*/ 374532 w 374532"/>
                <a:gd name="connsiteY1" fmla="*/ 0 h 374532"/>
                <a:gd name="connsiteX2" fmla="*/ 374532 w 374532"/>
                <a:gd name="connsiteY2" fmla="*/ 374533 h 374532"/>
                <a:gd name="connsiteX3" fmla="*/ 308267 w 374532"/>
                <a:gd name="connsiteY3" fmla="*/ 374533 h 374532"/>
                <a:gd name="connsiteX4" fmla="*/ 66265 w 374532"/>
                <a:gd name="connsiteY4" fmla="*/ 374533 h 374532"/>
                <a:gd name="connsiteX5" fmla="*/ 0 w 374532"/>
                <a:gd name="connsiteY5" fmla="*/ 374533 h 374532"/>
                <a:gd name="connsiteX6" fmla="*/ 0 w 374532"/>
                <a:gd name="connsiteY6" fmla="*/ 0 h 374532"/>
                <a:gd name="connsiteX7" fmla="*/ 66265 w 374532"/>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532" h="374532">
                  <a:moveTo>
                    <a:pt x="308267" y="0"/>
                  </a:moveTo>
                  <a:cubicBezTo>
                    <a:pt x="344864" y="0"/>
                    <a:pt x="374532" y="0"/>
                    <a:pt x="374532" y="0"/>
                  </a:cubicBezTo>
                  <a:lnTo>
                    <a:pt x="374532" y="374533"/>
                  </a:lnTo>
                  <a:cubicBezTo>
                    <a:pt x="374532" y="374533"/>
                    <a:pt x="344864" y="374533"/>
                    <a:pt x="308267" y="374533"/>
                  </a:cubicBezTo>
                  <a:lnTo>
                    <a:pt x="66265" y="374533"/>
                  </a:lnTo>
                  <a:cubicBezTo>
                    <a:pt x="29668" y="374533"/>
                    <a:pt x="0" y="374533"/>
                    <a:pt x="0" y="374533"/>
                  </a:cubicBezTo>
                  <a:lnTo>
                    <a:pt x="0" y="0"/>
                  </a:lnTo>
                  <a:cubicBezTo>
                    <a:pt x="0" y="0"/>
                    <a:pt x="29668" y="0"/>
                    <a:pt x="6626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7" name="任意多边形: 形状 16"/>
            <p:cNvSpPr/>
            <p:nvPr/>
          </p:nvSpPr>
          <p:spPr>
            <a:xfrm>
              <a:off x="11627863" y="2516082"/>
              <a:ext cx="534284" cy="281987"/>
            </a:xfrm>
            <a:custGeom>
              <a:avLst/>
              <a:gdLst>
                <a:gd name="connsiteX0" fmla="*/ 618506 w 709631"/>
                <a:gd name="connsiteY0" fmla="*/ 0 h 374532"/>
                <a:gd name="connsiteX1" fmla="*/ 709631 w 709631"/>
                <a:gd name="connsiteY1" fmla="*/ 0 h 374532"/>
                <a:gd name="connsiteX2" fmla="*/ 709631 w 709631"/>
                <a:gd name="connsiteY2" fmla="*/ 374533 h 374532"/>
                <a:gd name="connsiteX3" fmla="*/ 618506 w 709631"/>
                <a:gd name="connsiteY3" fmla="*/ 374533 h 374532"/>
                <a:gd name="connsiteX4" fmla="*/ 91125 w 709631"/>
                <a:gd name="connsiteY4" fmla="*/ 374533 h 374532"/>
                <a:gd name="connsiteX5" fmla="*/ 0 w 709631"/>
                <a:gd name="connsiteY5" fmla="*/ 374533 h 374532"/>
                <a:gd name="connsiteX6" fmla="*/ 0 w 709631"/>
                <a:gd name="connsiteY6" fmla="*/ 0 h 374532"/>
                <a:gd name="connsiteX7" fmla="*/ 91125 w 709631"/>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631" h="374532">
                  <a:moveTo>
                    <a:pt x="618506" y="0"/>
                  </a:moveTo>
                  <a:cubicBezTo>
                    <a:pt x="668833" y="0"/>
                    <a:pt x="709631" y="0"/>
                    <a:pt x="709631" y="0"/>
                  </a:cubicBezTo>
                  <a:lnTo>
                    <a:pt x="709631" y="374533"/>
                  </a:lnTo>
                  <a:cubicBezTo>
                    <a:pt x="709631" y="374533"/>
                    <a:pt x="668833" y="374533"/>
                    <a:pt x="618506" y="374533"/>
                  </a:cubicBezTo>
                  <a:lnTo>
                    <a:pt x="91125" y="374533"/>
                  </a:lnTo>
                  <a:cubicBezTo>
                    <a:pt x="40798" y="374533"/>
                    <a:pt x="0" y="374533"/>
                    <a:pt x="0" y="374533"/>
                  </a:cubicBezTo>
                  <a:lnTo>
                    <a:pt x="0" y="0"/>
                  </a:lnTo>
                  <a:cubicBezTo>
                    <a:pt x="0" y="0"/>
                    <a:pt x="40798" y="0"/>
                    <a:pt x="9112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8" name="任意多边形: 形状 17"/>
            <p:cNvSpPr/>
            <p:nvPr/>
          </p:nvSpPr>
          <p:spPr>
            <a:xfrm>
              <a:off x="11327998" y="2703321"/>
              <a:ext cx="27495" cy="46728"/>
            </a:xfrm>
            <a:custGeom>
              <a:avLst/>
              <a:gdLst>
                <a:gd name="connsiteX0" fmla="*/ 18259 w 36518"/>
                <a:gd name="connsiteY0" fmla="*/ 0 h 62064"/>
                <a:gd name="connsiteX1" fmla="*/ 36519 w 36518"/>
                <a:gd name="connsiteY1" fmla="*/ 0 h 62064"/>
                <a:gd name="connsiteX2" fmla="*/ 36519 w 36518"/>
                <a:gd name="connsiteY2" fmla="*/ 62065 h 62064"/>
                <a:gd name="connsiteX3" fmla="*/ 18259 w 36518"/>
                <a:gd name="connsiteY3" fmla="*/ 62065 h 62064"/>
                <a:gd name="connsiteX4" fmla="*/ 18259 w 36518"/>
                <a:gd name="connsiteY4" fmla="*/ 62065 h 62064"/>
                <a:gd name="connsiteX5" fmla="*/ 0 w 36518"/>
                <a:gd name="connsiteY5" fmla="*/ 62065 h 62064"/>
                <a:gd name="connsiteX6" fmla="*/ 0 w 36518"/>
                <a:gd name="connsiteY6" fmla="*/ 0 h 62064"/>
                <a:gd name="connsiteX7" fmla="*/ 18259 w 36518"/>
                <a:gd name="connsiteY7" fmla="*/ 0 h 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62064">
                  <a:moveTo>
                    <a:pt x="18259" y="0"/>
                  </a:moveTo>
                  <a:cubicBezTo>
                    <a:pt x="28344" y="0"/>
                    <a:pt x="36519" y="0"/>
                    <a:pt x="36519" y="0"/>
                  </a:cubicBezTo>
                  <a:lnTo>
                    <a:pt x="36519" y="62065"/>
                  </a:lnTo>
                  <a:cubicBezTo>
                    <a:pt x="36519" y="62065"/>
                    <a:pt x="28344" y="62065"/>
                    <a:pt x="18259" y="62065"/>
                  </a:cubicBezTo>
                  <a:lnTo>
                    <a:pt x="18259" y="62065"/>
                  </a:lnTo>
                  <a:cubicBezTo>
                    <a:pt x="8175" y="62065"/>
                    <a:pt x="0" y="62065"/>
                    <a:pt x="0" y="62065"/>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19" name="任意多边形: 形状 18"/>
            <p:cNvSpPr/>
            <p:nvPr/>
          </p:nvSpPr>
          <p:spPr>
            <a:xfrm>
              <a:off x="11384279" y="2649750"/>
              <a:ext cx="27495" cy="100234"/>
            </a:xfrm>
            <a:custGeom>
              <a:avLst/>
              <a:gdLst>
                <a:gd name="connsiteX0" fmla="*/ 18260 w 36518"/>
                <a:gd name="connsiteY0" fmla="*/ 0 h 133130"/>
                <a:gd name="connsiteX1" fmla="*/ 36519 w 36518"/>
                <a:gd name="connsiteY1" fmla="*/ 0 h 133130"/>
                <a:gd name="connsiteX2" fmla="*/ 36519 w 36518"/>
                <a:gd name="connsiteY2" fmla="*/ 133131 h 133130"/>
                <a:gd name="connsiteX3" fmla="*/ 18260 w 36518"/>
                <a:gd name="connsiteY3" fmla="*/ 133131 h 133130"/>
                <a:gd name="connsiteX4" fmla="*/ 18260 w 36518"/>
                <a:gd name="connsiteY4" fmla="*/ 133131 h 133130"/>
                <a:gd name="connsiteX5" fmla="*/ 0 w 36518"/>
                <a:gd name="connsiteY5" fmla="*/ 133131 h 133130"/>
                <a:gd name="connsiteX6" fmla="*/ 0 w 36518"/>
                <a:gd name="connsiteY6" fmla="*/ 0 h 133130"/>
                <a:gd name="connsiteX7" fmla="*/ 18260 w 36518"/>
                <a:gd name="connsiteY7" fmla="*/ 0 h 13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33130">
                  <a:moveTo>
                    <a:pt x="18260" y="0"/>
                  </a:moveTo>
                  <a:cubicBezTo>
                    <a:pt x="28344" y="0"/>
                    <a:pt x="36519" y="0"/>
                    <a:pt x="36519" y="0"/>
                  </a:cubicBezTo>
                  <a:lnTo>
                    <a:pt x="36519" y="133131"/>
                  </a:lnTo>
                  <a:cubicBezTo>
                    <a:pt x="36519" y="133131"/>
                    <a:pt x="28344" y="133131"/>
                    <a:pt x="18260" y="133131"/>
                  </a:cubicBezTo>
                  <a:lnTo>
                    <a:pt x="18260" y="133131"/>
                  </a:lnTo>
                  <a:cubicBezTo>
                    <a:pt x="8175" y="133131"/>
                    <a:pt x="0" y="133131"/>
                    <a:pt x="0" y="133131"/>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0" name="任意多边形: 形状 19"/>
            <p:cNvSpPr/>
            <p:nvPr/>
          </p:nvSpPr>
          <p:spPr>
            <a:xfrm>
              <a:off x="11442949" y="2615285"/>
              <a:ext cx="27495" cy="134765"/>
            </a:xfrm>
            <a:custGeom>
              <a:avLst/>
              <a:gdLst>
                <a:gd name="connsiteX0" fmla="*/ 18259 w 36518"/>
                <a:gd name="connsiteY0" fmla="*/ 0 h 178993"/>
                <a:gd name="connsiteX1" fmla="*/ 36519 w 36518"/>
                <a:gd name="connsiteY1" fmla="*/ 0 h 178993"/>
                <a:gd name="connsiteX2" fmla="*/ 36519 w 36518"/>
                <a:gd name="connsiteY2" fmla="*/ 178994 h 178993"/>
                <a:gd name="connsiteX3" fmla="*/ 18259 w 36518"/>
                <a:gd name="connsiteY3" fmla="*/ 178994 h 178993"/>
                <a:gd name="connsiteX4" fmla="*/ 18259 w 36518"/>
                <a:gd name="connsiteY4" fmla="*/ 178994 h 178993"/>
                <a:gd name="connsiteX5" fmla="*/ 0 w 36518"/>
                <a:gd name="connsiteY5" fmla="*/ 178994 h 178993"/>
                <a:gd name="connsiteX6" fmla="*/ 0 w 36518"/>
                <a:gd name="connsiteY6" fmla="*/ 0 h 178993"/>
                <a:gd name="connsiteX7" fmla="*/ 18259 w 36518"/>
                <a:gd name="connsiteY7" fmla="*/ 0 h 17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78993">
                  <a:moveTo>
                    <a:pt x="18259" y="0"/>
                  </a:moveTo>
                  <a:cubicBezTo>
                    <a:pt x="28344" y="0"/>
                    <a:pt x="36519" y="0"/>
                    <a:pt x="36519" y="0"/>
                  </a:cubicBezTo>
                  <a:lnTo>
                    <a:pt x="36519" y="178994"/>
                  </a:lnTo>
                  <a:cubicBezTo>
                    <a:pt x="36519" y="178994"/>
                    <a:pt x="28344" y="178994"/>
                    <a:pt x="18259" y="178994"/>
                  </a:cubicBezTo>
                  <a:lnTo>
                    <a:pt x="18259" y="178994"/>
                  </a:lnTo>
                  <a:cubicBezTo>
                    <a:pt x="8175" y="178994"/>
                    <a:pt x="0" y="178994"/>
                    <a:pt x="0" y="178994"/>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21" name="任意多边形: 形状 20"/>
            <p:cNvSpPr/>
            <p:nvPr/>
          </p:nvSpPr>
          <p:spPr>
            <a:xfrm>
              <a:off x="11499682" y="2563263"/>
              <a:ext cx="27495" cy="186787"/>
            </a:xfrm>
            <a:custGeom>
              <a:avLst/>
              <a:gdLst>
                <a:gd name="connsiteX0" fmla="*/ 18260 w 36518"/>
                <a:gd name="connsiteY0" fmla="*/ 0 h 248088"/>
                <a:gd name="connsiteX1" fmla="*/ 36519 w 36518"/>
                <a:gd name="connsiteY1" fmla="*/ 0 h 248088"/>
                <a:gd name="connsiteX2" fmla="*/ 36519 w 36518"/>
                <a:gd name="connsiteY2" fmla="*/ 248088 h 248088"/>
                <a:gd name="connsiteX3" fmla="*/ 18260 w 36518"/>
                <a:gd name="connsiteY3" fmla="*/ 248088 h 248088"/>
                <a:gd name="connsiteX4" fmla="*/ 18260 w 36518"/>
                <a:gd name="connsiteY4" fmla="*/ 248088 h 248088"/>
                <a:gd name="connsiteX5" fmla="*/ 0 w 36518"/>
                <a:gd name="connsiteY5" fmla="*/ 248088 h 248088"/>
                <a:gd name="connsiteX6" fmla="*/ 0 w 36518"/>
                <a:gd name="connsiteY6" fmla="*/ 0 h 248088"/>
                <a:gd name="connsiteX7" fmla="*/ 18260 w 36518"/>
                <a:gd name="connsiteY7" fmla="*/ 0 h 2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248088">
                  <a:moveTo>
                    <a:pt x="18260" y="0"/>
                  </a:moveTo>
                  <a:cubicBezTo>
                    <a:pt x="28344" y="0"/>
                    <a:pt x="36519" y="0"/>
                    <a:pt x="36519" y="0"/>
                  </a:cubicBezTo>
                  <a:lnTo>
                    <a:pt x="36519" y="248088"/>
                  </a:lnTo>
                  <a:cubicBezTo>
                    <a:pt x="36519" y="248088"/>
                    <a:pt x="28344" y="248088"/>
                    <a:pt x="18260" y="248088"/>
                  </a:cubicBezTo>
                  <a:lnTo>
                    <a:pt x="18260" y="248088"/>
                  </a:lnTo>
                  <a:cubicBezTo>
                    <a:pt x="8175" y="248088"/>
                    <a:pt x="0" y="248088"/>
                    <a:pt x="0" y="248088"/>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2" name="任意多边形: 形状 21"/>
            <p:cNvSpPr/>
            <p:nvPr/>
          </p:nvSpPr>
          <p:spPr>
            <a:xfrm>
              <a:off x="11674592"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139" y="135617"/>
                    <a:pt x="242431" y="135617"/>
                  </a:cubicBezTo>
                  <a:cubicBezTo>
                    <a:pt x="291722"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D68370"/>
              </a:solidFill>
              <a:prstDash val="solid"/>
              <a:round/>
            </a:ln>
          </p:spPr>
          <p:txBody>
            <a:bodyPr rtlCol="0" anchor="ctr"/>
            <a:lstStyle/>
            <a:p>
              <a:endParaRPr lang="zh-CN" altLang="en-US"/>
            </a:p>
          </p:txBody>
        </p:sp>
        <p:sp>
          <p:nvSpPr>
            <p:cNvPr id="23" name="任意多边形: 形状 22"/>
            <p:cNvSpPr/>
            <p:nvPr/>
          </p:nvSpPr>
          <p:spPr>
            <a:xfrm>
              <a:off x="11729454"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224" y="135617"/>
                    <a:pt x="242431" y="135617"/>
                  </a:cubicBezTo>
                  <a:cubicBezTo>
                    <a:pt x="291637"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45C4A3"/>
              </a:solidFill>
              <a:prstDash val="solid"/>
              <a:round/>
            </a:ln>
          </p:spPr>
          <p:txBody>
            <a:bodyPr rtlCol="0" anchor="ctr"/>
            <a:lstStyle/>
            <a:p>
              <a:endParaRPr lang="zh-CN" altLang="en-US"/>
            </a:p>
          </p:txBody>
        </p:sp>
        <p:sp>
          <p:nvSpPr>
            <p:cNvPr id="24" name="任意多边形: 形状 23"/>
            <p:cNvSpPr/>
            <p:nvPr/>
          </p:nvSpPr>
          <p:spPr>
            <a:xfrm>
              <a:off x="11742233" y="2609863"/>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5" name="任意多边形: 形状 24"/>
            <p:cNvSpPr/>
            <p:nvPr/>
          </p:nvSpPr>
          <p:spPr>
            <a:xfrm>
              <a:off x="11843759" y="2635034"/>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6" name="任意多边形: 形状 25"/>
            <p:cNvSpPr/>
            <p:nvPr/>
          </p:nvSpPr>
          <p:spPr>
            <a:xfrm>
              <a:off x="11897781" y="2595857"/>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7" name="任意多边形: 形状 26"/>
            <p:cNvSpPr/>
            <p:nvPr/>
          </p:nvSpPr>
          <p:spPr>
            <a:xfrm>
              <a:off x="11975426" y="2570039"/>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8" name="任意多边形: 形状 27"/>
            <p:cNvSpPr/>
            <p:nvPr/>
          </p:nvSpPr>
          <p:spPr>
            <a:xfrm>
              <a:off x="10247876" y="2421527"/>
              <a:ext cx="184979" cy="185044"/>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solidFill>
              <a:srgbClr val="4DB9E8"/>
            </a:solidFill>
            <a:ln w="8572" cap="flat">
              <a:noFill/>
              <a:prstDash val="solid"/>
              <a:miter/>
            </a:ln>
          </p:spPr>
          <p:txBody>
            <a:bodyPr rtlCol="0" anchor="ctr"/>
            <a:lstStyle/>
            <a:p>
              <a:endParaRPr lang="zh-CN" altLang="en-US"/>
            </a:p>
          </p:txBody>
        </p:sp>
        <p:sp>
          <p:nvSpPr>
            <p:cNvPr id="29" name="任意多边形: 形状 28"/>
            <p:cNvSpPr/>
            <p:nvPr/>
          </p:nvSpPr>
          <p:spPr>
            <a:xfrm>
              <a:off x="10048915" y="2433467"/>
              <a:ext cx="371999" cy="372000"/>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solidFill>
              <a:srgbClr val="84CCF4"/>
            </a:solidFill>
            <a:ln w="8572" cap="flat">
              <a:noFill/>
              <a:prstDash val="solid"/>
              <a:miter/>
            </a:ln>
          </p:spPr>
          <p:txBody>
            <a:bodyPr rtlCol="0" anchor="ctr"/>
            <a:lstStyle/>
            <a:p>
              <a:endParaRPr lang="zh-CN" altLang="en-US"/>
            </a:p>
          </p:txBody>
        </p:sp>
        <p:grpSp>
          <p:nvGrpSpPr>
            <p:cNvPr id="30" name="图形 590"/>
            <p:cNvGrpSpPr/>
            <p:nvPr/>
          </p:nvGrpSpPr>
          <p:grpSpPr>
            <a:xfrm>
              <a:off x="10546902" y="2495686"/>
              <a:ext cx="516987" cy="244423"/>
              <a:chOff x="2735871" y="-4684672"/>
              <a:chExt cx="686657" cy="324640"/>
            </a:xfrm>
            <a:solidFill>
              <a:srgbClr val="BDDEFF"/>
            </a:solidFill>
          </p:grpSpPr>
          <p:sp>
            <p:nvSpPr>
              <p:cNvPr id="34" name="任意多边形: 形状 33"/>
              <p:cNvSpPr/>
              <p:nvPr/>
            </p:nvSpPr>
            <p:spPr>
              <a:xfrm>
                <a:off x="2735871" y="-4684672"/>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5" name="任意多边形: 形状 34"/>
              <p:cNvSpPr/>
              <p:nvPr/>
            </p:nvSpPr>
            <p:spPr>
              <a:xfrm>
                <a:off x="2735871" y="-4569886"/>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6" name="任意多边形: 形状 35"/>
              <p:cNvSpPr/>
              <p:nvPr/>
            </p:nvSpPr>
            <p:spPr>
              <a:xfrm>
                <a:off x="2735871" y="-4443527"/>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7" name="任意多边形: 形状 36"/>
              <p:cNvSpPr/>
              <p:nvPr/>
            </p:nvSpPr>
            <p:spPr>
              <a:xfrm>
                <a:off x="2851856" y="-4684672"/>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8" name="任意多边形: 形状 37"/>
              <p:cNvSpPr/>
              <p:nvPr/>
            </p:nvSpPr>
            <p:spPr>
              <a:xfrm>
                <a:off x="2851856" y="-4569886"/>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9" name="任意多边形: 形状 38"/>
              <p:cNvSpPr/>
              <p:nvPr/>
            </p:nvSpPr>
            <p:spPr>
              <a:xfrm>
                <a:off x="2851856" y="-4443527"/>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grpSp>
        <p:sp>
          <p:nvSpPr>
            <p:cNvPr id="31" name="任意多边形: 形状 30"/>
            <p:cNvSpPr/>
            <p:nvPr/>
          </p:nvSpPr>
          <p:spPr>
            <a:xfrm>
              <a:off x="10173716" y="2329295"/>
              <a:ext cx="172523" cy="41543"/>
            </a:xfrm>
            <a:custGeom>
              <a:avLst/>
              <a:gdLst>
                <a:gd name="connsiteX0" fmla="*/ 120958 w 229143"/>
                <a:gd name="connsiteY0" fmla="*/ 54950 h 55177"/>
                <a:gd name="connsiteX1" fmla="*/ 229143 w 229143"/>
                <a:gd name="connsiteY1" fmla="*/ 0 h 55177"/>
                <a:gd name="connsiteX2" fmla="*/ 0 w 229143"/>
                <a:gd name="connsiteY2" fmla="*/ 9858 h 55177"/>
                <a:gd name="connsiteX3" fmla="*/ 120958 w 229143"/>
                <a:gd name="connsiteY3" fmla="*/ 54950 h 55177"/>
              </a:gdLst>
              <a:ahLst/>
              <a:cxnLst>
                <a:cxn ang="0">
                  <a:pos x="connsiteX0" y="connsiteY0"/>
                </a:cxn>
                <a:cxn ang="0">
                  <a:pos x="connsiteX1" y="connsiteY1"/>
                </a:cxn>
                <a:cxn ang="0">
                  <a:pos x="connsiteX2" y="connsiteY2"/>
                </a:cxn>
                <a:cxn ang="0">
                  <a:pos x="connsiteX3" y="connsiteY3"/>
                </a:cxn>
              </a:cxnLst>
              <a:rect l="l" t="t" r="r" b="b"/>
              <a:pathLst>
                <a:path w="229143" h="55177">
                  <a:moveTo>
                    <a:pt x="120958" y="54950"/>
                  </a:moveTo>
                  <a:cubicBezTo>
                    <a:pt x="198796" y="51349"/>
                    <a:pt x="220142" y="18002"/>
                    <a:pt x="229143" y="0"/>
                  </a:cubicBezTo>
                  <a:cubicBezTo>
                    <a:pt x="138617" y="22203"/>
                    <a:pt x="64551" y="14831"/>
                    <a:pt x="0" y="9858"/>
                  </a:cubicBezTo>
                  <a:cubicBezTo>
                    <a:pt x="7887" y="29061"/>
                    <a:pt x="47578" y="58036"/>
                    <a:pt x="120958" y="54950"/>
                  </a:cubicBezTo>
                  <a:close/>
                </a:path>
              </a:pathLst>
            </a:custGeom>
            <a:solidFill>
              <a:srgbClr val="FFFFFF"/>
            </a:solidFill>
            <a:ln w="8572" cap="flat">
              <a:noFill/>
              <a:prstDash val="solid"/>
              <a:miter/>
            </a:ln>
          </p:spPr>
          <p:txBody>
            <a:bodyPr rtlCol="0" anchor="ctr"/>
            <a:lstStyle/>
            <a:p>
              <a:endParaRPr lang="zh-CN" altLang="en-US"/>
            </a:p>
          </p:txBody>
        </p:sp>
        <p:sp>
          <p:nvSpPr>
            <p:cNvPr id="32" name="任意多边形: 形状 31"/>
            <p:cNvSpPr/>
            <p:nvPr/>
          </p:nvSpPr>
          <p:spPr>
            <a:xfrm>
              <a:off x="10254395" y="2800135"/>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sp>
          <p:nvSpPr>
            <p:cNvPr id="33" name="任意多边形: 形状 32"/>
            <p:cNvSpPr/>
            <p:nvPr/>
          </p:nvSpPr>
          <p:spPr>
            <a:xfrm>
              <a:off x="10254395" y="2871261"/>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grpSp>
      <p:pic>
        <p:nvPicPr>
          <p:cNvPr id="183" name="图片 182" descr="图片包含 图形用户界面&#10;&#10;描述已自动生成"/>
          <p:cNvPicPr>
            <a:picLocks noChangeAspect="1"/>
          </p:cNvPicPr>
          <p:nvPr/>
        </p:nvPicPr>
        <p:blipFill rotWithShape="1">
          <a:blip r:embed="rId1" cstate="screen"/>
          <a:srcRect/>
          <a:stretch>
            <a:fillRect/>
          </a:stretch>
        </p:blipFill>
        <p:spPr>
          <a:xfrm>
            <a:off x="7493000" y="2540000"/>
            <a:ext cx="3708400" cy="2746041"/>
          </a:xfrm>
          <a:prstGeom prst="rect">
            <a:avLst/>
          </a:prstGeom>
          <a:effectLst>
            <a:outerShdw blurRad="673100" sx="102000" sy="102000" algn="ctr" rotWithShape="0">
              <a:schemeClr val="accent2">
                <a:alpha val="16000"/>
              </a:schemeClr>
            </a:outerShdw>
            <a:reflection blurRad="50800" stA="52000" endA="300" endPos="35000" dir="5400000" sy="-100000" algn="bl" rotWithShape="0"/>
          </a:effectLst>
        </p:spPr>
      </p:pic>
      <p:sp>
        <p:nvSpPr>
          <p:cNvPr id="43" name="矩形 42"/>
          <p:cNvSpPr/>
          <p:nvPr/>
        </p:nvSpPr>
        <p:spPr>
          <a:xfrm rot="10800000">
            <a:off x="3313787" y="1478189"/>
            <a:ext cx="2654299" cy="505822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41"/>
          <p:cNvSpPr/>
          <p:nvPr/>
        </p:nvSpPr>
        <p:spPr>
          <a:xfrm rot="16200000">
            <a:off x="3571074" y="805435"/>
            <a:ext cx="1812471" cy="5044836"/>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5" name="组合 44"/>
          <p:cNvGrpSpPr/>
          <p:nvPr/>
        </p:nvGrpSpPr>
        <p:grpSpPr>
          <a:xfrm>
            <a:off x="1059995" y="4197350"/>
            <a:ext cx="2381251" cy="561975"/>
            <a:chOff x="1019174" y="3952875"/>
            <a:chExt cx="2381251" cy="561975"/>
          </a:xfrm>
        </p:grpSpPr>
        <p:sp>
          <p:nvSpPr>
            <p:cNvPr id="46" name="矩形: 圆角 45"/>
            <p:cNvSpPr/>
            <p:nvPr/>
          </p:nvSpPr>
          <p:spPr>
            <a:xfrm>
              <a:off x="1019174" y="3952875"/>
              <a:ext cx="2381251" cy="561975"/>
            </a:xfrm>
            <a:prstGeom prst="roundRect">
              <a:avLst>
                <a:gd name="adj" fmla="val 26271"/>
              </a:avLst>
            </a:prstGeom>
            <a:gradFill flip="none" rotWithShape="1">
              <a:gsLst>
                <a:gs pos="100000">
                  <a:schemeClr val="accent2">
                    <a:lumMod val="75000"/>
                  </a:schemeClr>
                </a:gs>
                <a:gs pos="0">
                  <a:schemeClr val="accent2"/>
                </a:gs>
              </a:gsLst>
              <a:lin ang="135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206102" y="4033807"/>
              <a:ext cx="2007394" cy="400110"/>
            </a:xfrm>
            <a:prstGeom prst="rect">
              <a:avLst/>
            </a:prstGeom>
            <a:noFill/>
          </p:spPr>
          <p:txBody>
            <a:bodyPr wrap="square">
              <a:spAutoFit/>
            </a:bodyPr>
            <a:lstStyle/>
            <a:p>
              <a:pPr algn="ctr"/>
              <a:r>
                <a:rPr lang="en-US" altLang="zh-CN" sz="2000" dirty="0">
                  <a:solidFill>
                    <a:schemeClr val="bg1"/>
                  </a:solidFill>
                </a:rPr>
                <a:t>THANK YOU.</a:t>
              </a:r>
              <a:endParaRPr lang="en-US" altLang="zh-CN" sz="2000" dirty="0">
                <a:solidFill>
                  <a:schemeClr val="bg1"/>
                </a:solidFill>
              </a:endParaRPr>
            </a:p>
          </p:txBody>
        </p:sp>
      </p:grpSp>
      <p:sp>
        <p:nvSpPr>
          <p:cNvPr id="51" name="文本框 50"/>
          <p:cNvSpPr txBox="1"/>
          <p:nvPr/>
        </p:nvSpPr>
        <p:spPr>
          <a:xfrm>
            <a:off x="3496307" y="3823771"/>
            <a:ext cx="2882900" cy="307777"/>
          </a:xfrm>
          <a:prstGeom prst="rect">
            <a:avLst/>
          </a:prstGeom>
          <a:noFill/>
        </p:spPr>
        <p:txBody>
          <a:bodyPr wrap="square">
            <a:spAutoFit/>
          </a:bodyPr>
          <a:lstStyle/>
          <a:p>
            <a:pPr algn="dist"/>
            <a:r>
              <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rPr>
              <a:t>SUMMARY REPORT</a:t>
            </a:r>
            <a:endPar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endParaRPr>
          </a:p>
        </p:txBody>
      </p:sp>
      <p:sp>
        <p:nvSpPr>
          <p:cNvPr id="48" name="椭圆 47"/>
          <p:cNvSpPr/>
          <p:nvPr/>
        </p:nvSpPr>
        <p:spPr>
          <a:xfrm>
            <a:off x="836930" y="3279049"/>
            <a:ext cx="601980" cy="601980"/>
          </a:xfrm>
          <a:prstGeom prst="ellipse">
            <a:avLst/>
          </a:prstGeom>
          <a:gradFill flip="none" rotWithShape="1">
            <a:gsLst>
              <a:gs pos="18000">
                <a:schemeClr val="accent2">
                  <a:lumMod val="60000"/>
                  <a:lumOff val="40000"/>
                  <a:alpha val="72000"/>
                </a:schemeClr>
              </a:gs>
              <a:gs pos="100000">
                <a:schemeClr val="accent2">
                  <a:lumMod val="20000"/>
                  <a:lumOff val="80000"/>
                  <a:alpha val="0"/>
                </a:schemeClr>
              </a:gs>
            </a:gsLst>
            <a:lin ang="18900000" scaled="1"/>
            <a:tileRect/>
          </a:gradFill>
          <a:ln>
            <a:noFill/>
          </a:ln>
          <a:effectLst>
            <a:outerShdw blurRad="584200" dist="38100" dir="8100000" algn="tr" rotWithShape="0">
              <a:schemeClr val="accent1">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35000"/>
                </a:schemeClr>
              </a:solidFill>
            </a:endParaRPr>
          </a:p>
        </p:txBody>
      </p:sp>
      <p:grpSp>
        <p:nvGrpSpPr>
          <p:cNvPr id="8" name="组合 7"/>
          <p:cNvGrpSpPr/>
          <p:nvPr/>
        </p:nvGrpSpPr>
        <p:grpSpPr>
          <a:xfrm>
            <a:off x="873306" y="2719189"/>
            <a:ext cx="4599239" cy="1238429"/>
            <a:chOff x="873306" y="2719189"/>
            <a:chExt cx="4599239" cy="1238429"/>
          </a:xfrm>
        </p:grpSpPr>
        <p:sp>
          <p:nvSpPr>
            <p:cNvPr id="206" name="文本框 205"/>
            <p:cNvSpPr txBox="1"/>
            <p:nvPr/>
          </p:nvSpPr>
          <p:spPr>
            <a:xfrm>
              <a:off x="924106" y="2719189"/>
              <a:ext cx="4091239"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rPr>
                <a:t>感谢观看</a:t>
              </a:r>
              <a:endPar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9" name="文本框 48"/>
            <p:cNvSpPr txBox="1"/>
            <p:nvPr/>
          </p:nvSpPr>
          <p:spPr>
            <a:xfrm>
              <a:off x="873306" y="2757289"/>
              <a:ext cx="4599239"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rPr>
                <a:t>感谢观看</a:t>
              </a:r>
              <a:endPar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5" presetClass="path" presetSubtype="0" decel="100000" fill="hold" nodeType="withEffect">
                                  <p:stCondLst>
                                    <p:cond delay="0"/>
                                  </p:stCondLst>
                                  <p:childTnLst>
                                    <p:animMotion origin="layout" path="M 3.75E-6 4.44444E-6 L -0.25 4.44444E-6 " pathEditMode="relative" rAng="0" ptsTypes="AA">
                                      <p:cBhvr>
                                        <p:cTn id="9" dur="1000" spd="-100000" fill="hold"/>
                                        <p:tgtEl>
                                          <p:spTgt spid="8"/>
                                        </p:tgtEl>
                                        <p:attrNameLst>
                                          <p:attrName>ppt_x</p:attrName>
                                          <p:attrName>ppt_y</p:attrName>
                                        </p:attrNameLst>
                                      </p:cBhvr>
                                      <p:rCtr x="-12500" y="0"/>
                                    </p:animMotion>
                                  </p:childTnLst>
                                </p:cTn>
                              </p:par>
                              <p:par>
                                <p:cTn id="10" presetID="10"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decel="100000" fill="hold" grpId="1" nodeType="withEffect">
                                  <p:stCondLst>
                                    <p:cond delay="0"/>
                                  </p:stCondLst>
                                  <p:childTnLst>
                                    <p:animMotion origin="layout" path="M 0 0 L 0.25 0 E" pathEditMode="relative" ptsTypes="">
                                      <p:cBhvr>
                                        <p:cTn id="14" dur="1000" spd="-100000" fill="hold"/>
                                        <p:tgtEl>
                                          <p:spTgt spid="42"/>
                                        </p:tgtEl>
                                        <p:attrNameLst>
                                          <p:attrName>ppt_x</p:attrName>
                                          <p:attrName>ppt_y</p:attrName>
                                        </p:attrNameLst>
                                      </p:cBhvr>
                                    </p:animMotion>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childTnLst>
                                </p:cTn>
                              </p:par>
                              <p:par>
                                <p:cTn id="18" presetID="64" presetClass="path" presetSubtype="0" decel="100000" fill="hold" grpId="1" nodeType="withEffect">
                                  <p:stCondLst>
                                    <p:cond delay="0"/>
                                  </p:stCondLst>
                                  <p:childTnLst>
                                    <p:animMotion origin="layout" path="M 0 0 L 0 -0.25 E" pathEditMode="relative" ptsTypes="">
                                      <p:cBhvr>
                                        <p:cTn id="19" dur="1000" spd="-100000" fill="hold"/>
                                        <p:tgtEl>
                                          <p:spTgt spid="43"/>
                                        </p:tgtEl>
                                        <p:attrNameLst>
                                          <p:attrName>ppt_x</p:attrName>
                                          <p:attrName>ppt_y</p:attrName>
                                        </p:attrNameLst>
                                      </p:cBhvr>
                                    </p:animMotion>
                                  </p:childTnLst>
                                </p:cTn>
                              </p:par>
                              <p:par>
                                <p:cTn id="20" presetID="10" presetClass="entr" presetSubtype="0" fill="hold" nodeType="withEffect">
                                  <p:stCondLst>
                                    <p:cond delay="25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par>
                                <p:cTn id="23" presetID="64" presetClass="path" presetSubtype="0" decel="100000" fill="hold" nodeType="withEffect">
                                  <p:stCondLst>
                                    <p:cond delay="250"/>
                                  </p:stCondLst>
                                  <p:childTnLst>
                                    <p:animMotion origin="layout" path="M 0 0 L 0 -0.25 E" pathEditMode="relative" ptsTypes="">
                                      <p:cBhvr>
                                        <p:cTn id="24" dur="1000" spd="-100000" fill="hold"/>
                                        <p:tgtEl>
                                          <p:spTgt spid="183"/>
                                        </p:tgtEl>
                                        <p:attrNameLst>
                                          <p:attrName>ppt_x</p:attrName>
                                          <p:attrName>ppt_y</p:attrName>
                                        </p:attrNameLst>
                                      </p:cBhvr>
                                    </p:animMotion>
                                  </p:childTnLst>
                                </p:cTn>
                              </p:par>
                              <p:par>
                                <p:cTn id="25" presetID="10"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par>
                                <p:cTn id="28" presetID="64" presetClass="path" presetSubtype="0" decel="100000" fill="hold" nodeType="withEffect">
                                  <p:stCondLst>
                                    <p:cond delay="500"/>
                                  </p:stCondLst>
                                  <p:childTnLst>
                                    <p:animMotion origin="layout" path="M -3.95833E-6 -4.07407E-6 L -3.95833E-6 -0.11713 " pathEditMode="relative" rAng="0" ptsTypes="AA">
                                      <p:cBhvr>
                                        <p:cTn id="29" dur="1000" spd="-100000" fill="hold"/>
                                        <p:tgtEl>
                                          <p:spTgt spid="7"/>
                                        </p:tgtEl>
                                        <p:attrNameLst>
                                          <p:attrName>ppt_x</p:attrName>
                                          <p:attrName>ppt_y</p:attrName>
                                        </p:attrNameLst>
                                      </p:cBhvr>
                                      <p:rCtr x="0" y="-5856"/>
                                    </p:animMotion>
                                  </p:childTnLst>
                                </p:cTn>
                              </p:par>
                              <p:par>
                                <p:cTn id="30" presetID="10" presetClass="entr" presetSubtype="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par>
                                <p:cTn id="33" presetID="64" presetClass="path" presetSubtype="0" decel="100000" fill="hold" grpId="1" nodeType="withEffect">
                                  <p:stCondLst>
                                    <p:cond delay="500"/>
                                  </p:stCondLst>
                                  <p:childTnLst>
                                    <p:animMotion origin="layout" path="M -3.95833E-6 -4.07407E-6 L -3.95833E-6 -0.11713 " pathEditMode="relative" rAng="0" ptsTypes="AA">
                                      <p:cBhvr>
                                        <p:cTn id="34" dur="1000" spd="-100000" fill="hold"/>
                                        <p:tgtEl>
                                          <p:spTgt spid="4"/>
                                        </p:tgtEl>
                                        <p:attrNameLst>
                                          <p:attrName>ppt_x</p:attrName>
                                          <p:attrName>ppt_y</p:attrName>
                                        </p:attrNameLst>
                                      </p:cBhvr>
                                      <p:rCtr x="0" y="-5856"/>
                                    </p:animMotion>
                                  </p:childTnLst>
                                </p:cTn>
                              </p:par>
                              <p:par>
                                <p:cTn id="35" presetID="10"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childTnLst>
                                </p:cTn>
                              </p:par>
                              <p:par>
                                <p:cTn id="38" presetID="64" presetClass="path" presetSubtype="0" decel="100000" fill="hold" grpId="1" nodeType="withEffect">
                                  <p:stCondLst>
                                    <p:cond delay="500"/>
                                  </p:stCondLst>
                                  <p:childTnLst>
                                    <p:animMotion origin="layout" path="M -3.95833E-6 -4.07407E-6 L -3.95833E-6 -0.11713 " pathEditMode="relative" rAng="0" ptsTypes="AA">
                                      <p:cBhvr>
                                        <p:cTn id="39" dur="1000" spd="-100000" fill="hold"/>
                                        <p:tgtEl>
                                          <p:spTgt spid="5"/>
                                        </p:tgtEl>
                                        <p:attrNameLst>
                                          <p:attrName>ppt_x</p:attrName>
                                          <p:attrName>ppt_y</p:attrName>
                                        </p:attrNameLst>
                                      </p:cBhvr>
                                      <p:rCtr x="0" y="-5856"/>
                                    </p:animMotion>
                                  </p:childTnLst>
                                </p:cTn>
                              </p:par>
                              <p:par>
                                <p:cTn id="40" presetID="10" presetClass="entr" presetSubtype="0" fill="hold" grpId="0" nodeType="withEffect">
                                  <p:stCondLst>
                                    <p:cond delay="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par>
                                <p:cTn id="43" presetID="64" presetClass="path" presetSubtype="0" decel="100000" fill="hold" grpId="1" nodeType="withEffect">
                                  <p:stCondLst>
                                    <p:cond delay="500"/>
                                  </p:stCondLst>
                                  <p:childTnLst>
                                    <p:animMotion origin="layout" path="M -3.95833E-6 -4.07407E-6 L -3.95833E-6 -0.11713 " pathEditMode="relative" rAng="0" ptsTypes="AA">
                                      <p:cBhvr>
                                        <p:cTn id="44" dur="1000" spd="-100000" fill="hold"/>
                                        <p:tgtEl>
                                          <p:spTgt spid="3"/>
                                        </p:tgtEl>
                                        <p:attrNameLst>
                                          <p:attrName>ppt_x</p:attrName>
                                          <p:attrName>ppt_y</p:attrName>
                                        </p:attrNameLst>
                                      </p:cBhvr>
                                      <p:rCtr x="0" y="-5856"/>
                                    </p:animMotion>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35" presetClass="path" presetSubtype="0" decel="100000" fill="hold" nodeType="withEffect">
                                  <p:stCondLst>
                                    <p:cond delay="500"/>
                                  </p:stCondLst>
                                  <p:childTnLst>
                                    <p:animMotion origin="layout" path="M 4.58333E-6 7.40741E-7 L -0.09271 7.40741E-7 " pathEditMode="relative" rAng="0" ptsTypes="AA">
                                      <p:cBhvr>
                                        <p:cTn id="49" dur="750" spd="-100000" fill="hold"/>
                                        <p:tgtEl>
                                          <p:spTgt spid="45"/>
                                        </p:tgtEl>
                                        <p:attrNameLst>
                                          <p:attrName>ppt_x</p:attrName>
                                          <p:attrName>ppt_y</p:attrName>
                                        </p:attrNameLst>
                                      </p:cBhvr>
                                      <p:rCtr x="-4635" y="0"/>
                                    </p:animMotion>
                                  </p:childTnLst>
                                </p:cTn>
                              </p:par>
                              <p:par>
                                <p:cTn id="50" presetID="10" presetClass="entr" presetSubtype="0" fill="hold" grpId="0" nodeType="withEffect">
                                  <p:stCondLst>
                                    <p:cond delay="25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35" presetClass="path" presetSubtype="0" decel="100000" fill="hold" grpId="1" nodeType="withEffect">
                                  <p:stCondLst>
                                    <p:cond delay="250"/>
                                  </p:stCondLst>
                                  <p:childTnLst>
                                    <p:animMotion origin="layout" path="M 8.33333E-7 2.96296E-6 L -0.25 2.96296E-6 " pathEditMode="relative" rAng="0" ptsTypes="AA">
                                      <p:cBhvr>
                                        <p:cTn id="54" dur="1000" spd="-100000" fill="hold"/>
                                        <p:tgtEl>
                                          <p:spTgt spid="44"/>
                                        </p:tgtEl>
                                        <p:attrNameLst>
                                          <p:attrName>ppt_x</p:attrName>
                                          <p:attrName>ppt_y</p:attrName>
                                        </p:attrNameLst>
                                      </p:cBhvr>
                                      <p:rCtr x="-12500" y="0"/>
                                    </p:animMotion>
                                  </p:childTnLst>
                                </p:cTn>
                              </p:par>
                              <p:par>
                                <p:cTn id="55" presetID="10" presetClass="entr" presetSubtype="0" fill="hold" grpId="0" nodeType="withEffect">
                                  <p:stCondLst>
                                    <p:cond delay="25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par>
                                <p:cTn id="58" presetID="63" presetClass="path" presetSubtype="0" decel="100000" fill="hold" grpId="1" nodeType="withEffect">
                                  <p:stCondLst>
                                    <p:cond delay="250"/>
                                  </p:stCondLst>
                                  <p:childTnLst>
                                    <p:animMotion origin="layout" path="M 2.08333E-6 -2.59259E-6 L 0.25 -2.59259E-6 " pathEditMode="relative" rAng="0" ptsTypes="AA">
                                      <p:cBhvr>
                                        <p:cTn id="59" dur="1000" spd="-100000" fill="hold"/>
                                        <p:tgtEl>
                                          <p:spTgt spid="51"/>
                                        </p:tgtEl>
                                        <p:attrNameLst>
                                          <p:attrName>ppt_x</p:attrName>
                                          <p:attrName>ppt_y</p:attrName>
                                        </p:attrNameLst>
                                      </p:cBhvr>
                                      <p:rCtr x="12500" y="0"/>
                                    </p:animMotion>
                                  </p:childTnLst>
                                </p:cTn>
                              </p:par>
                              <p:par>
                                <p:cTn id="60" presetID="10" presetClass="entr" presetSubtype="0" fill="hold" nodeType="withEffect">
                                  <p:stCondLst>
                                    <p:cond delay="25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750"/>
                                        <p:tgtEl>
                                          <p:spTgt spid="198"/>
                                        </p:tgtEl>
                                      </p:cBhvr>
                                    </p:animEffect>
                                  </p:childTnLst>
                                </p:cTn>
                              </p:par>
                              <p:par>
                                <p:cTn id="63" presetID="64" presetClass="path" presetSubtype="0" decel="100000" fill="hold" nodeType="withEffect">
                                  <p:stCondLst>
                                    <p:cond delay="250"/>
                                  </p:stCondLst>
                                  <p:childTnLst>
                                    <p:animMotion origin="layout" path="M 0 0 L 0 -0.25 E" pathEditMode="relative" ptsTypes="">
                                      <p:cBhvr>
                                        <p:cTn id="64" dur="750" spd="-100000" fill="hold"/>
                                        <p:tgtEl>
                                          <p:spTgt spid="198"/>
                                        </p:tgtEl>
                                        <p:attrNameLst>
                                          <p:attrName>ppt_x</p:attrName>
                                          <p:attrName>ppt_y</p:attrName>
                                        </p:attrNameLst>
                                      </p:cBhvr>
                                    </p:animMotion>
                                  </p:childTnLst>
                                </p:cTn>
                              </p:par>
                              <p:par>
                                <p:cTn id="65" presetID="2" presetClass="entr" presetSubtype="8" decel="100000" fill="hold" grpId="0" nodeType="withEffect">
                                  <p:stCondLst>
                                    <p:cond delay="25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750" fill="hold"/>
                                        <p:tgtEl>
                                          <p:spTgt spid="48"/>
                                        </p:tgtEl>
                                        <p:attrNameLst>
                                          <p:attrName>ppt_x</p:attrName>
                                        </p:attrNameLst>
                                      </p:cBhvr>
                                      <p:tavLst>
                                        <p:tav tm="0">
                                          <p:val>
                                            <p:strVal val="0-#ppt_w/2"/>
                                          </p:val>
                                        </p:tav>
                                        <p:tav tm="100000">
                                          <p:val>
                                            <p:strVal val="#ppt_x"/>
                                          </p:val>
                                        </p:tav>
                                      </p:tavLst>
                                    </p:anim>
                                    <p:anim calcmode="lin" valueType="num">
                                      <p:cBhvr additive="base">
                                        <p:cTn id="68" dur="750" fill="hold"/>
                                        <p:tgtEl>
                                          <p:spTgt spid="48"/>
                                        </p:tgtEl>
                                        <p:attrNameLst>
                                          <p:attrName>ppt_y</p:attrName>
                                        </p:attrNameLst>
                                      </p:cBhvr>
                                      <p:tavLst>
                                        <p:tav tm="0">
                                          <p:val>
                                            <p:strVal val="#ppt_y"/>
                                          </p:val>
                                        </p:tav>
                                        <p:tav tm="100000">
                                          <p:val>
                                            <p:strVal val="#ppt_y"/>
                                          </p:val>
                                        </p:tav>
                                      </p:tavLst>
                                    </p:anim>
                                  </p:childTnLst>
                                </p:cTn>
                              </p:par>
                              <p:par>
                                <p:cTn id="69" presetID="10" presetClass="entr" presetSubtype="0" fill="hold" grpId="1" nodeType="withEffect">
                                  <p:stCondLst>
                                    <p:cond delay="25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1000"/>
                                        <p:tgtEl>
                                          <p:spTgt spid="48"/>
                                        </p:tgtEl>
                                      </p:cBhvr>
                                    </p:animEffect>
                                  </p:childTnLst>
                                </p:cTn>
                              </p:par>
                              <p:par>
                                <p:cTn id="72" presetID="6" presetClass="emph" presetSubtype="0" fill="hold" grpId="2" nodeType="withEffect">
                                  <p:stCondLst>
                                    <p:cond delay="250"/>
                                  </p:stCondLst>
                                  <p:childTnLst>
                                    <p:animScale>
                                      <p:cBhvr>
                                        <p:cTn id="73" dur="10" fill="hold"/>
                                        <p:tgtEl>
                                          <p:spTgt spid="48"/>
                                        </p:tgtEl>
                                      </p:cBhvr>
                                      <p:by x="25000" y="25000"/>
                                    </p:animScale>
                                  </p:childTnLst>
                                </p:cTn>
                              </p:par>
                              <p:par>
                                <p:cTn id="74" presetID="6" presetClass="emph" presetSubtype="0" decel="100000" fill="hold" grpId="3" nodeType="withEffect">
                                  <p:stCondLst>
                                    <p:cond delay="250"/>
                                  </p:stCondLst>
                                  <p:childTnLst>
                                    <p:animScale>
                                      <p:cBhvr>
                                        <p:cTn id="75" dur="750" fill="hold"/>
                                        <p:tgtEl>
                                          <p:spTgt spid="48"/>
                                        </p:tgtEl>
                                      </p:cBhvr>
                                      <p:by x="400000" y="400000"/>
                                    </p:animScale>
                                  </p:childTnLst>
                                </p:cTn>
                              </p:par>
                              <p:par>
                                <p:cTn id="76" presetID="22" presetClass="entr" presetSubtype="4" fill="hold" grpId="0" nodeType="withEffect">
                                  <p:stCondLst>
                                    <p:cond delay="250"/>
                                  </p:stCondLst>
                                  <p:childTnLst>
                                    <p:set>
                                      <p:cBhvr>
                                        <p:cTn id="77" dur="1" fill="hold">
                                          <p:stCondLst>
                                            <p:cond delay="0"/>
                                          </p:stCondLst>
                                        </p:cTn>
                                        <p:tgtEl>
                                          <p:spTgt spid="40"/>
                                        </p:tgtEl>
                                        <p:attrNameLst>
                                          <p:attrName>style.visibility</p:attrName>
                                        </p:attrNameLst>
                                      </p:cBhvr>
                                      <p:to>
                                        <p:strVal val="visible"/>
                                      </p:to>
                                    </p:set>
                                    <p:animEffect transition="in" filter="wipe(down)">
                                      <p:cBhvr>
                                        <p:cTn id="78" dur="1000"/>
                                        <p:tgtEl>
                                          <p:spTgt spid="40"/>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par>
                                <p:cTn id="82" presetID="42" presetClass="path" presetSubtype="0" decel="100000" fill="hold" grpId="1" nodeType="withEffect">
                                  <p:stCondLst>
                                    <p:cond delay="250"/>
                                  </p:stCondLst>
                                  <p:childTnLst>
                                    <p:animMotion origin="layout" path="M 2.91667E-6 2.96296E-6 L 2.91667E-6 0.25 " pathEditMode="relative" rAng="0" ptsTypes="AA">
                                      <p:cBhvr>
                                        <p:cTn id="83" dur="1000" spd="-100000" fill="hold"/>
                                        <p:tgtEl>
                                          <p:spTgt spid="50"/>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50" grpId="0"/>
      <p:bldP spid="50" grpId="1"/>
      <p:bldP spid="40" grpId="0" animBg="1"/>
      <p:bldP spid="3" grpId="0" animBg="1"/>
      <p:bldP spid="3" grpId="1" animBg="1"/>
      <p:bldP spid="4" grpId="0" animBg="1"/>
      <p:bldP spid="4" grpId="1" animBg="1"/>
      <p:bldP spid="5" grpId="0" animBg="1"/>
      <p:bldP spid="5" grpId="1" animBg="1"/>
      <p:bldP spid="43" grpId="0" animBg="1"/>
      <p:bldP spid="43" grpId="1" animBg="1"/>
      <p:bldP spid="42" grpId="0" animBg="1"/>
      <p:bldP spid="42" grpId="1" animBg="1"/>
      <p:bldP spid="51" grpId="0"/>
      <p:bldP spid="51" grpId="1"/>
      <p:bldP spid="48" grpId="0" animBg="1"/>
      <p:bldP spid="48" grpId="1" animBg="1"/>
      <p:bldP spid="48" grpId="2" animBg="1"/>
      <p:bldP spid="48" grpId="3"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0" y="4223656"/>
            <a:ext cx="12192000" cy="2634343"/>
          </a:xfrm>
          <a:prstGeom prst="rect">
            <a:avLst/>
          </a:prstGeom>
          <a:gradFill flip="none" rotWithShape="1">
            <a:gsLst>
              <a:gs pos="0">
                <a:schemeClr val="accent2">
                  <a:alpha val="82000"/>
                </a:schemeClr>
              </a:gs>
              <a:gs pos="100000">
                <a:schemeClr val="accent1">
                  <a:alpha val="96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今年工作概述</a:t>
            </a:r>
            <a:endParaRPr lang="zh-CN" altLang="en-US" sz="4000" dirty="0">
              <a:solidFill>
                <a:schemeClr val="tx2"/>
              </a:solidFill>
              <a:latin typeface="+mj-ea"/>
              <a:ea typeface="+mj-ea"/>
            </a:endParaRPr>
          </a:p>
        </p:txBody>
      </p:sp>
      <p:sp>
        <p:nvSpPr>
          <p:cNvPr id="5" name="椭圆 4"/>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208227" y="1567542"/>
            <a:ext cx="2785200" cy="5336178"/>
            <a:chOff x="1208227" y="1567542"/>
            <a:chExt cx="2785200" cy="5336178"/>
          </a:xfrm>
        </p:grpSpPr>
        <p:pic>
          <p:nvPicPr>
            <p:cNvPr id="25" name="图片 24" descr="图形用户界面&#10;&#10;中度可信度描述已自动生成"/>
            <p:cNvPicPr>
              <a:picLocks noChangeAspect="1"/>
            </p:cNvPicPr>
            <p:nvPr/>
          </p:nvPicPr>
          <p:blipFill rotWithShape="1">
            <a:blip r:embed="rId1" cstate="screen"/>
            <a:srcRect/>
            <a:stretch>
              <a:fillRect/>
            </a:stretch>
          </p:blipFill>
          <p:spPr>
            <a:xfrm>
              <a:off x="1208227" y="6088380"/>
              <a:ext cx="2785200" cy="815340"/>
            </a:xfrm>
            <a:prstGeom prst="rect">
              <a:avLst/>
            </a:prstGeom>
          </p:spPr>
        </p:pic>
        <p:sp>
          <p:nvSpPr>
            <p:cNvPr id="17" name="矩形: 圆角 16"/>
            <p:cNvSpPr/>
            <p:nvPr/>
          </p:nvSpPr>
          <p:spPr>
            <a:xfrm>
              <a:off x="1511438" y="1732235"/>
              <a:ext cx="2124827" cy="4490584"/>
            </a:xfrm>
            <a:prstGeom prst="roundRect">
              <a:avLst>
                <a:gd name="adj" fmla="val 7940"/>
              </a:avLst>
            </a:prstGeom>
            <a:blipFill dpi="0" rotWithShape="1">
              <a:blip r:embed="rId2"/>
              <a:srcRect/>
              <a:tile tx="0" ty="0" sx="100000" sy="100000" flip="none" algn="tl"/>
            </a:blipFill>
            <a:ln>
              <a:noFill/>
            </a:ln>
            <a:scene3d>
              <a:camera prst="perspectiveRight" fov="21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监控, 标志, 巴士, 前&#10;&#10;描述已自动生成"/>
            <p:cNvPicPr>
              <a:picLocks noChangeAspect="1"/>
            </p:cNvPicPr>
            <p:nvPr/>
          </p:nvPicPr>
          <p:blipFill rotWithShape="1">
            <a:blip r:embed="rId3" cstate="screen"/>
            <a:srcRect l="26110" r="25833" b="1388"/>
            <a:stretch>
              <a:fillRect/>
            </a:stretch>
          </p:blipFill>
          <p:spPr>
            <a:xfrm>
              <a:off x="1347369" y="1567542"/>
              <a:ext cx="2338973" cy="4799627"/>
            </a:xfrm>
            <a:prstGeom prst="roundRect">
              <a:avLst>
                <a:gd name="adj" fmla="val 13554"/>
              </a:avLst>
            </a:prstGeom>
            <a:effectLst>
              <a:outerShdw blurRad="63500" sx="101000" sy="101000" algn="ctr" rotWithShape="0">
                <a:prstClr val="black">
                  <a:alpha val="14000"/>
                </a:prstClr>
              </a:outerShdw>
            </a:effectLst>
          </p:spPr>
        </p:pic>
      </p:grpSp>
      <p:sp>
        <p:nvSpPr>
          <p:cNvPr id="30" name="文本框 29"/>
          <p:cNvSpPr txBox="1"/>
          <p:nvPr/>
        </p:nvSpPr>
        <p:spPr>
          <a:xfrm>
            <a:off x="4363357" y="2085593"/>
            <a:ext cx="6680199" cy="1167564"/>
          </a:xfrm>
          <a:prstGeom prst="rect">
            <a:avLst/>
          </a:prstGeom>
          <a:noFill/>
        </p:spPr>
        <p:txBody>
          <a:bodyPr wrap="square">
            <a:spAutoFit/>
          </a:bodyPr>
          <a:lstStyle/>
          <a:p>
            <a:pPr>
              <a:lnSpc>
                <a:spcPct val="150000"/>
              </a:lnSpc>
            </a:pPr>
            <a:r>
              <a:rPr lang="zh-CN" altLang="en-US" sz="1600" dirty="0">
                <a:solidFill>
                  <a:schemeClr val="tx2">
                    <a:lumMod val="60000"/>
                    <a:lumOff val="40000"/>
                  </a:schemeClr>
                </a:solidFill>
              </a:rPr>
              <a:t>一年的工作结束，忙碌的工作也到了休息的时候，在这一年工作中我按照客户的完成各项设计项目，并且搭配不同的风格，完成了工作要求。下面简单总结这年工作。</a:t>
            </a:r>
            <a:endParaRPr lang="zh-CN" altLang="en-US" sz="1600" dirty="0">
              <a:solidFill>
                <a:schemeClr val="tx2">
                  <a:lumMod val="60000"/>
                  <a:lumOff val="40000"/>
                </a:schemeClr>
              </a:solidFill>
            </a:endParaRPr>
          </a:p>
        </p:txBody>
      </p:sp>
      <p:grpSp>
        <p:nvGrpSpPr>
          <p:cNvPr id="8" name="组合 7"/>
          <p:cNvGrpSpPr/>
          <p:nvPr/>
        </p:nvGrpSpPr>
        <p:grpSpPr>
          <a:xfrm>
            <a:off x="4381220" y="3843905"/>
            <a:ext cx="2381530" cy="721745"/>
            <a:chOff x="4381220" y="3843905"/>
            <a:chExt cx="2381530" cy="721745"/>
          </a:xfrm>
        </p:grpSpPr>
        <p:sp>
          <p:nvSpPr>
            <p:cNvPr id="27" name="矩形: 对角圆角 26"/>
            <p:cNvSpPr/>
            <p:nvPr/>
          </p:nvSpPr>
          <p:spPr>
            <a:xfrm>
              <a:off x="4381220" y="3843905"/>
              <a:ext cx="2381530" cy="721745"/>
            </a:xfrm>
            <a:prstGeom prst="round2DiagRect">
              <a:avLst>
                <a:gd name="adj1" fmla="val 50000"/>
                <a:gd name="adj2" fmla="val 0"/>
              </a:avLst>
            </a:prstGeom>
            <a:solidFill>
              <a:sysClr val="window" lastClr="FFFFFF"/>
            </a:solidFill>
            <a:ln w="12700" cap="flat" cmpd="sng" algn="ctr">
              <a:gradFill flip="none" rotWithShape="1">
                <a:gsLst>
                  <a:gs pos="0">
                    <a:sysClr val="window" lastClr="FFFFFF"/>
                  </a:gs>
                  <a:gs pos="100000">
                    <a:srgbClr val="1D78FA">
                      <a:lumMod val="30000"/>
                      <a:lumOff val="70000"/>
                    </a:srgbClr>
                  </a:gs>
                </a:gsLst>
                <a:lin ang="13500000" scaled="1"/>
                <a:tileRect/>
              </a:gradFill>
              <a:prstDash val="solid"/>
              <a:miter lim="800000"/>
            </a:ln>
            <a:effectLst>
              <a:outerShdw blurRad="330200" dist="190500" dir="10800000" sx="90000" sy="90000" algn="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1D78FA"/>
                </a:solidFill>
                <a:effectLst/>
                <a:uLnTx/>
                <a:uFillTx/>
                <a:latin typeface="+mn-ea"/>
                <a:cs typeface="+mn-cs"/>
              </a:endParaRPr>
            </a:p>
          </p:txBody>
        </p:sp>
        <p:sp>
          <p:nvSpPr>
            <p:cNvPr id="34" name="文本框 33"/>
            <p:cNvSpPr txBox="1"/>
            <p:nvPr/>
          </p:nvSpPr>
          <p:spPr>
            <a:xfrm>
              <a:off x="4568686" y="4004722"/>
              <a:ext cx="2006599" cy="400110"/>
            </a:xfrm>
            <a:prstGeom prst="rect">
              <a:avLst/>
            </a:prstGeom>
            <a:noFill/>
          </p:spPr>
          <p:txBody>
            <a:bodyPr wrap="square">
              <a:spAutoFit/>
            </a:bodyPr>
            <a:lstStyle/>
            <a:p>
              <a:pPr algn="ctr"/>
              <a:r>
                <a:rPr lang="zh-CN" altLang="en-US" sz="2000" dirty="0">
                  <a:gradFill>
                    <a:gsLst>
                      <a:gs pos="0">
                        <a:schemeClr val="accent2"/>
                      </a:gs>
                      <a:gs pos="100000">
                        <a:schemeClr val="accent1"/>
                      </a:gs>
                    </a:gsLst>
                    <a:lin ang="2700000" scaled="1"/>
                  </a:gradFill>
                  <a:latin typeface="+mj-ea"/>
                  <a:ea typeface="+mj-ea"/>
                </a:rPr>
                <a:t>提升自己的能力</a:t>
              </a:r>
              <a:endParaRPr lang="zh-CN" altLang="en-US" sz="2000" dirty="0">
                <a:gradFill>
                  <a:gsLst>
                    <a:gs pos="0">
                      <a:schemeClr val="accent2"/>
                    </a:gs>
                    <a:gs pos="100000">
                      <a:schemeClr val="accent1"/>
                    </a:gs>
                  </a:gsLst>
                  <a:lin ang="2700000" scaled="1"/>
                </a:gradFill>
                <a:latin typeface="+mj-ea"/>
                <a:ea typeface="+mj-ea"/>
              </a:endParaRPr>
            </a:p>
          </p:txBody>
        </p:sp>
      </p:grpSp>
      <p:sp>
        <p:nvSpPr>
          <p:cNvPr id="38" name="文本框 37"/>
          <p:cNvSpPr txBox="1"/>
          <p:nvPr/>
        </p:nvSpPr>
        <p:spPr>
          <a:xfrm>
            <a:off x="4305085" y="4710898"/>
            <a:ext cx="3303078" cy="1474763"/>
          </a:xfrm>
          <a:prstGeom prst="rect">
            <a:avLst/>
          </a:prstGeom>
          <a:noFill/>
        </p:spPr>
        <p:txBody>
          <a:bodyPr wrap="square">
            <a:spAutoFit/>
          </a:bodyPr>
          <a:lstStyle/>
          <a:p>
            <a:pPr>
              <a:lnSpc>
                <a:spcPct val="130000"/>
              </a:lnSpc>
            </a:pPr>
            <a:r>
              <a:rPr lang="zh-CN" altLang="en-US" sz="1400" dirty="0">
                <a:solidFill>
                  <a:schemeClr val="bg1"/>
                </a:solidFill>
              </a:rPr>
              <a:t>坚持做好自己的设计是我对自己的要求，我在工作中不但会去总结每一次的作品中的问题更会把这些问题都详细的归类总结他们的毛病，完成各项问题，指导做好，从不会随意的胡乱的破坏。</a:t>
            </a:r>
            <a:endParaRPr lang="zh-CN" altLang="en-US" sz="1400" dirty="0">
              <a:solidFill>
                <a:schemeClr val="bg1"/>
              </a:solidFill>
            </a:endParaRPr>
          </a:p>
        </p:txBody>
      </p:sp>
      <p:grpSp>
        <p:nvGrpSpPr>
          <p:cNvPr id="7" name="组合 6"/>
          <p:cNvGrpSpPr/>
          <p:nvPr/>
        </p:nvGrpSpPr>
        <p:grpSpPr>
          <a:xfrm>
            <a:off x="7905470" y="3843905"/>
            <a:ext cx="2381530" cy="721745"/>
            <a:chOff x="7905470" y="3843905"/>
            <a:chExt cx="2381530" cy="721745"/>
          </a:xfrm>
        </p:grpSpPr>
        <p:sp>
          <p:nvSpPr>
            <p:cNvPr id="41" name="矩形: 对角圆角 40"/>
            <p:cNvSpPr/>
            <p:nvPr/>
          </p:nvSpPr>
          <p:spPr>
            <a:xfrm>
              <a:off x="7905470" y="3843905"/>
              <a:ext cx="2381530" cy="721745"/>
            </a:xfrm>
            <a:prstGeom prst="round2DiagRect">
              <a:avLst>
                <a:gd name="adj1" fmla="val 50000"/>
                <a:gd name="adj2" fmla="val 0"/>
              </a:avLst>
            </a:prstGeom>
            <a:solidFill>
              <a:sysClr val="window" lastClr="FFFFFF"/>
            </a:solidFill>
            <a:ln w="12700" cap="flat" cmpd="sng" algn="ctr">
              <a:gradFill flip="none" rotWithShape="1">
                <a:gsLst>
                  <a:gs pos="0">
                    <a:sysClr val="window" lastClr="FFFFFF"/>
                  </a:gs>
                  <a:gs pos="100000">
                    <a:srgbClr val="1D78FA">
                      <a:lumMod val="30000"/>
                      <a:lumOff val="70000"/>
                    </a:srgbClr>
                  </a:gs>
                </a:gsLst>
                <a:lin ang="13500000" scaled="1"/>
                <a:tileRect/>
              </a:gradFill>
              <a:prstDash val="solid"/>
              <a:miter lim="800000"/>
            </a:ln>
            <a:effectLst>
              <a:outerShdw blurRad="330200" dist="190500" dir="10800000" sx="90000" sy="90000" algn="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1D78FA"/>
                </a:solidFill>
                <a:effectLst/>
                <a:uLnTx/>
                <a:uFillTx/>
                <a:latin typeface="+mn-ea"/>
                <a:cs typeface="+mn-cs"/>
              </a:endParaRPr>
            </a:p>
          </p:txBody>
        </p:sp>
        <p:sp>
          <p:nvSpPr>
            <p:cNvPr id="42" name="文本框 41"/>
            <p:cNvSpPr txBox="1"/>
            <p:nvPr/>
          </p:nvSpPr>
          <p:spPr>
            <a:xfrm>
              <a:off x="8092936" y="4004722"/>
              <a:ext cx="2006599" cy="400110"/>
            </a:xfrm>
            <a:prstGeom prst="rect">
              <a:avLst/>
            </a:prstGeom>
            <a:noFill/>
          </p:spPr>
          <p:txBody>
            <a:bodyPr wrap="square">
              <a:spAutoFit/>
            </a:bodyPr>
            <a:lstStyle/>
            <a:p>
              <a:pPr algn="ctr"/>
              <a:r>
                <a:rPr lang="zh-CN" altLang="en-US" sz="2000" dirty="0">
                  <a:gradFill>
                    <a:gsLst>
                      <a:gs pos="0">
                        <a:schemeClr val="accent2"/>
                      </a:gs>
                      <a:gs pos="100000">
                        <a:schemeClr val="accent1"/>
                      </a:gs>
                    </a:gsLst>
                    <a:lin ang="2700000" scaled="1"/>
                  </a:gradFill>
                  <a:latin typeface="+mj-ea"/>
                  <a:ea typeface="+mj-ea"/>
                </a:rPr>
                <a:t>了解客户的需要</a:t>
              </a:r>
              <a:endParaRPr lang="zh-CN" altLang="en-US" sz="2000" dirty="0">
                <a:gradFill>
                  <a:gsLst>
                    <a:gs pos="0">
                      <a:schemeClr val="accent2"/>
                    </a:gs>
                    <a:gs pos="100000">
                      <a:schemeClr val="accent1"/>
                    </a:gs>
                  </a:gsLst>
                  <a:lin ang="2700000" scaled="1"/>
                </a:gradFill>
                <a:latin typeface="+mj-ea"/>
                <a:ea typeface="+mj-ea"/>
              </a:endParaRPr>
            </a:p>
          </p:txBody>
        </p:sp>
      </p:grpSp>
      <p:sp>
        <p:nvSpPr>
          <p:cNvPr id="43" name="文本框 42"/>
          <p:cNvSpPr txBox="1"/>
          <p:nvPr/>
        </p:nvSpPr>
        <p:spPr>
          <a:xfrm>
            <a:off x="7829335" y="4710898"/>
            <a:ext cx="3238715" cy="1474763"/>
          </a:xfrm>
          <a:prstGeom prst="rect">
            <a:avLst/>
          </a:prstGeom>
          <a:noFill/>
        </p:spPr>
        <p:txBody>
          <a:bodyPr wrap="square">
            <a:spAutoFit/>
          </a:bodyPr>
          <a:lstStyle/>
          <a:p>
            <a:pPr>
              <a:lnSpc>
                <a:spcPct val="130000"/>
              </a:lnSpc>
            </a:pPr>
            <a:r>
              <a:rPr lang="zh-CN" altLang="en-US" sz="1400">
                <a:solidFill>
                  <a:schemeClr val="bg1"/>
                </a:solidFill>
              </a:rPr>
              <a:t>设计的产品不符合客户的口味就没有实现的价值，同样我在设计开始前就会征询到客户的同意才会去做好后面的后续工作这也是保证在出现问题之后不会因此出现漏。</a:t>
            </a:r>
            <a:endParaRPr lang="zh-CN" altLang="en-US" sz="1400">
              <a:solidFill>
                <a:schemeClr val="bg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35" presetClass="path" presetSubtype="0" decel="100000" fill="hold" grpId="1" nodeType="withEffect">
                                  <p:stCondLst>
                                    <p:cond delay="500"/>
                                  </p:stCondLst>
                                  <p:childTnLst>
                                    <p:animMotion origin="layout" path="M 8.33333E-7 2.96296E-6 L -0.25 2.96296E-6 " pathEditMode="relative" rAng="0" ptsTypes="AA">
                                      <p:cBhvr>
                                        <p:cTn id="9" dur="1000" spd="-100000" fill="hold"/>
                                        <p:tgtEl>
                                          <p:spTgt spid="30"/>
                                        </p:tgtEl>
                                        <p:attrNameLst>
                                          <p:attrName>ppt_x</p:attrName>
                                          <p:attrName>ppt_y</p:attrName>
                                        </p:attrNameLst>
                                      </p:cBhvr>
                                      <p:rCtr x="-12500" y="0"/>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nodeType="withEffect">
                                  <p:stCondLst>
                                    <p:cond delay="0"/>
                                  </p:stCondLst>
                                  <p:childTnLst>
                                    <p:animMotion origin="layout" path="M 2.91667E-6 2.96296E-6 L 2.91667E-6 0.25 " pathEditMode="relative" rAng="0" ptsTypes="AA">
                                      <p:cBhvr>
                                        <p:cTn id="14" dur="1000" spd="-100000" fill="hold"/>
                                        <p:tgtEl>
                                          <p:spTgt spid="6"/>
                                        </p:tgtEl>
                                        <p:attrNameLst>
                                          <p:attrName>ppt_x</p:attrName>
                                          <p:attrName>ppt_y</p:attrName>
                                        </p:attrNameLst>
                                      </p:cBhvr>
                                      <p:rCtr x="0" y="1250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42" presetClass="path" presetSubtype="0" decel="100000" fill="hold" nodeType="withEffect">
                                  <p:stCondLst>
                                    <p:cond delay="0"/>
                                  </p:stCondLst>
                                  <p:childTnLst>
                                    <p:animMotion origin="layout" path="M -1.25E-6 -2.96296E-6 L -0.00234 0.07315 " pathEditMode="relative" rAng="0" ptsTypes="AA">
                                      <p:cBhvr>
                                        <p:cTn id="21" dur="1000" spd="-100000" fill="hold"/>
                                        <p:tgtEl>
                                          <p:spTgt spid="8"/>
                                        </p:tgtEl>
                                        <p:attrNameLst>
                                          <p:attrName>ppt_x</p:attrName>
                                          <p:attrName>ppt_y</p:attrName>
                                        </p:attrNameLst>
                                      </p:cBhvr>
                                      <p:rCtr x="-117" y="3657"/>
                                    </p:animMotion>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35" presetClass="path" presetSubtype="0" decel="100000" fill="hold" grpId="1" nodeType="withEffect">
                                  <p:stCondLst>
                                    <p:cond delay="0"/>
                                  </p:stCondLst>
                                  <p:childTnLst>
                                    <p:animMotion origin="layout" path="M 8.33333E-7 2.96296E-6 L -0.25 2.96296E-6 " pathEditMode="relative" rAng="0" ptsTypes="AA">
                                      <p:cBhvr>
                                        <p:cTn id="26" dur="1000" spd="-100000" fill="hold"/>
                                        <p:tgtEl>
                                          <p:spTgt spid="38"/>
                                        </p:tgtEl>
                                        <p:attrNameLst>
                                          <p:attrName>ppt_x</p:attrName>
                                          <p:attrName>ppt_y</p:attrName>
                                        </p:attrNameLst>
                                      </p:cBhvr>
                                      <p:rCtr x="-12500"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42" presetClass="path" presetSubtype="0" decel="100000" fill="hold" nodeType="withEffect">
                                  <p:stCondLst>
                                    <p:cond delay="0"/>
                                  </p:stCondLst>
                                  <p:childTnLst>
                                    <p:animMotion origin="layout" path="M -1.25E-6 -2.96296E-6 L -0.00234 0.07315 " pathEditMode="relative" rAng="0" ptsTypes="AA">
                                      <p:cBhvr>
                                        <p:cTn id="33" dur="1000" spd="-100000" fill="hold"/>
                                        <p:tgtEl>
                                          <p:spTgt spid="7"/>
                                        </p:tgtEl>
                                        <p:attrNameLst>
                                          <p:attrName>ppt_x</p:attrName>
                                          <p:attrName>ppt_y</p:attrName>
                                        </p:attrNameLst>
                                      </p:cBhvr>
                                      <p:rCtr x="-117" y="3657"/>
                                    </p:animMotion>
                                  </p:childTnLst>
                                </p:cTn>
                              </p:par>
                              <p:par>
                                <p:cTn id="34" presetID="10" presetClass="entr" presetSubtype="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35" presetClass="path" presetSubtype="0" decel="100000" fill="hold" grpId="1" nodeType="withEffect">
                                  <p:stCondLst>
                                    <p:cond delay="0"/>
                                  </p:stCondLst>
                                  <p:childTnLst>
                                    <p:animMotion origin="layout" path="M 8.33333E-7 2.96296E-6 L -0.25 2.96296E-6 " pathEditMode="relative" rAng="0" ptsTypes="AA">
                                      <p:cBhvr>
                                        <p:cTn id="38" dur="1000" spd="-100000" fill="hold"/>
                                        <p:tgtEl>
                                          <p:spTgt spid="43"/>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8" grpId="0"/>
      <p:bldP spid="38" grpId="1"/>
      <p:bldP spid="43" grpId="0"/>
      <p:bldP spid="4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p:cNvGrpSpPr/>
          <p:nvPr/>
        </p:nvGrpSpPr>
        <p:grpSpPr>
          <a:xfrm>
            <a:off x="1182529" y="4368074"/>
            <a:ext cx="1620202" cy="530778"/>
            <a:chOff x="1183959" y="4366260"/>
            <a:chExt cx="1620202" cy="530778"/>
          </a:xfrm>
        </p:grpSpPr>
        <p:sp>
          <p:nvSpPr>
            <p:cNvPr id="23" name="矩形: 圆角 22"/>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21"/>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endParaRPr lang="zh-CN" altLang="en-US" dirty="0">
                <a:solidFill>
                  <a:schemeClr val="bg1"/>
                </a:solidFill>
                <a:latin typeface="+mj-ea"/>
                <a:ea typeface="+mj-ea"/>
              </a:endParaRPr>
            </a:p>
          </p:txBody>
        </p:sp>
      </p:grpSp>
      <p:grpSp>
        <p:nvGrpSpPr>
          <p:cNvPr id="87" name="组合 86"/>
          <p:cNvGrpSpPr/>
          <p:nvPr/>
        </p:nvGrpSpPr>
        <p:grpSpPr>
          <a:xfrm>
            <a:off x="1182529" y="5049112"/>
            <a:ext cx="1620202" cy="530778"/>
            <a:chOff x="1183959" y="4366260"/>
            <a:chExt cx="1620202" cy="530778"/>
          </a:xfrm>
        </p:grpSpPr>
        <p:sp>
          <p:nvSpPr>
            <p:cNvPr id="88" name="矩形: 圆角 87"/>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文本框 88"/>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grpSp>
        <p:nvGrpSpPr>
          <p:cNvPr id="90" name="组合 89"/>
          <p:cNvGrpSpPr/>
          <p:nvPr/>
        </p:nvGrpSpPr>
        <p:grpSpPr>
          <a:xfrm>
            <a:off x="1182529" y="5730150"/>
            <a:ext cx="1620202" cy="530778"/>
            <a:chOff x="1183959" y="4366260"/>
            <a:chExt cx="1620202" cy="530778"/>
          </a:xfrm>
        </p:grpSpPr>
        <p:sp>
          <p:nvSpPr>
            <p:cNvPr id="91" name="矩形: 圆角 90"/>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文本框 91"/>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cxnSp>
        <p:nvCxnSpPr>
          <p:cNvPr id="125" name="连接符: 肘形 124"/>
          <p:cNvCxnSpPr>
            <a:stCxn id="19" idx="2"/>
            <a:endCxn id="23" idx="1"/>
          </p:cNvCxnSpPr>
          <p:nvPr/>
        </p:nvCxnSpPr>
        <p:spPr>
          <a:xfrm rot="5400000">
            <a:off x="1241402" y="3831433"/>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6" name="连接符: 肘形 135"/>
          <p:cNvCxnSpPr>
            <a:stCxn id="19" idx="2"/>
            <a:endCxn id="88" idx="1"/>
          </p:cNvCxnSpPr>
          <p:nvPr/>
        </p:nvCxnSpPr>
        <p:spPr>
          <a:xfrm rot="5400000">
            <a:off x="900883" y="4171952"/>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40" name="连接符: 肘形 139"/>
          <p:cNvCxnSpPr>
            <a:stCxn id="19" idx="2"/>
            <a:endCxn id="91" idx="1"/>
          </p:cNvCxnSpPr>
          <p:nvPr/>
        </p:nvCxnSpPr>
        <p:spPr>
          <a:xfrm rot="5400000">
            <a:off x="560364" y="4512471"/>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048000" y="894834"/>
            <a:ext cx="6096000" cy="707886"/>
          </a:xfrm>
          <a:prstGeom prst="rect">
            <a:avLst/>
          </a:prstGeom>
          <a:noFill/>
        </p:spPr>
        <p:txBody>
          <a:bodyPr wrap="square">
            <a:spAutoFit/>
          </a:bodyPr>
          <a:lstStyle/>
          <a:p>
            <a:pPr algn="ctr"/>
            <a:r>
              <a:rPr lang="zh-CN" altLang="en-US" sz="4000">
                <a:solidFill>
                  <a:schemeClr val="tx2"/>
                </a:solidFill>
                <a:latin typeface="+mj-ea"/>
                <a:ea typeface="+mj-ea"/>
              </a:rPr>
              <a:t>团队组织架构</a:t>
            </a:r>
            <a:endParaRPr lang="zh-CN" altLang="en-US" sz="4000" dirty="0">
              <a:solidFill>
                <a:schemeClr val="tx2"/>
              </a:solidFill>
              <a:latin typeface="+mj-ea"/>
              <a:ea typeface="+mj-ea"/>
            </a:endParaRPr>
          </a:p>
        </p:txBody>
      </p:sp>
      <p:sp>
        <p:nvSpPr>
          <p:cNvPr id="5" name="椭圆 4"/>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872439" y="1811600"/>
            <a:ext cx="2447123" cy="680436"/>
            <a:chOff x="3547277" y="1678250"/>
            <a:chExt cx="2447123" cy="680436"/>
          </a:xfrm>
        </p:grpSpPr>
        <p:sp>
          <p:nvSpPr>
            <p:cNvPr id="25" name="矩形: 圆角 24"/>
            <p:cNvSpPr/>
            <p:nvPr/>
          </p:nvSpPr>
          <p:spPr>
            <a:xfrm>
              <a:off x="3547277" y="1678250"/>
              <a:ext cx="24471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文本框 16"/>
            <p:cNvSpPr txBox="1"/>
            <p:nvPr/>
          </p:nvSpPr>
          <p:spPr>
            <a:xfrm>
              <a:off x="4347791" y="1787636"/>
              <a:ext cx="1415772" cy="461665"/>
            </a:xfrm>
            <a:prstGeom prst="rect">
              <a:avLst/>
            </a:prstGeom>
            <a:noFill/>
          </p:spPr>
          <p:txBody>
            <a:bodyPr wrap="none" rtlCol="0">
              <a:spAutoFit/>
            </a:bodyPr>
            <a:lstStyle/>
            <a:p>
              <a:pPr algn="ctr"/>
              <a:r>
                <a:rPr lang="zh-CN" altLang="en-US" sz="2400">
                  <a:solidFill>
                    <a:schemeClr val="bg1"/>
                  </a:solidFill>
                  <a:latin typeface="+mj-ea"/>
                  <a:ea typeface="+mj-ea"/>
                </a:rPr>
                <a:t>部门名称</a:t>
              </a:r>
              <a:endParaRPr lang="zh-CN" altLang="en-US" sz="2400">
                <a:solidFill>
                  <a:schemeClr val="bg1"/>
                </a:solidFill>
                <a:latin typeface="+mj-ea"/>
                <a:ea typeface="+mj-ea"/>
              </a:endParaRPr>
            </a:p>
          </p:txBody>
        </p:sp>
        <p:sp>
          <p:nvSpPr>
            <p:cNvPr id="26" name="矩形: 圆角 25"/>
            <p:cNvSpPr/>
            <p:nvPr/>
          </p:nvSpPr>
          <p:spPr>
            <a:xfrm>
              <a:off x="3633003" y="1752605"/>
              <a:ext cx="542734" cy="531726"/>
            </a:xfrm>
            <a:prstGeom prst="roundRect">
              <a:avLst>
                <a:gd name="adj" fmla="val 7347"/>
              </a:avLst>
            </a:prstGeom>
            <a:blipFill dpi="0" rotWithShape="1">
              <a:blip r:embed="rId1"/>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78" name="组合 77"/>
          <p:cNvGrpSpPr/>
          <p:nvPr/>
        </p:nvGrpSpPr>
        <p:grpSpPr>
          <a:xfrm>
            <a:off x="2043431" y="2492036"/>
            <a:ext cx="8206740" cy="717834"/>
            <a:chOff x="2043431" y="2492036"/>
            <a:chExt cx="8206740" cy="717834"/>
          </a:xfrm>
        </p:grpSpPr>
        <p:cxnSp>
          <p:nvCxnSpPr>
            <p:cNvPr id="71" name="连接符: 肘形 70"/>
            <p:cNvCxnSpPr>
              <a:stCxn id="25" idx="2"/>
              <a:endCxn id="19" idx="0"/>
            </p:cNvCxnSpPr>
            <p:nvPr/>
          </p:nvCxnSpPr>
          <p:spPr>
            <a:xfrm rot="5400000">
              <a:off x="3710799" y="824668"/>
              <a:ext cx="717834" cy="405257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3" name="连接符: 肘形 72"/>
            <p:cNvCxnSpPr>
              <a:stCxn id="25" idx="2"/>
            </p:cNvCxnSpPr>
            <p:nvPr/>
          </p:nvCxnSpPr>
          <p:spPr>
            <a:xfrm rot="5400000">
              <a:off x="5078589" y="2192458"/>
              <a:ext cx="717834" cy="131699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5" name="连接符: 肘形 74"/>
            <p:cNvCxnSpPr>
              <a:stCxn id="25" idx="2"/>
            </p:cNvCxnSpPr>
            <p:nvPr/>
          </p:nvCxnSpPr>
          <p:spPr>
            <a:xfrm rot="16200000" flipH="1">
              <a:off x="6446379" y="2141658"/>
              <a:ext cx="717834" cy="141859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连接符: 肘形 76"/>
            <p:cNvCxnSpPr>
              <a:stCxn id="25" idx="2"/>
            </p:cNvCxnSpPr>
            <p:nvPr/>
          </p:nvCxnSpPr>
          <p:spPr>
            <a:xfrm rot="16200000" flipH="1">
              <a:off x="7814169" y="773868"/>
              <a:ext cx="717834" cy="415417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857969" y="3009057"/>
            <a:ext cx="2269323" cy="881249"/>
            <a:chOff x="857969" y="3218607"/>
            <a:chExt cx="2269323" cy="881249"/>
          </a:xfrm>
        </p:grpSpPr>
        <p:sp>
          <p:nvSpPr>
            <p:cNvPr id="19" name="矩形: 圆角 18"/>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文本框 28"/>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endParaRPr lang="zh-CN" altLang="en-US" dirty="0">
                <a:solidFill>
                  <a:schemeClr val="bg1"/>
                </a:solidFill>
                <a:latin typeface="+mj-ea"/>
                <a:ea typeface="+mj-ea"/>
              </a:endParaRPr>
            </a:p>
          </p:txBody>
        </p:sp>
        <p:sp>
          <p:nvSpPr>
            <p:cNvPr id="30" name="矩形: 圆角 29"/>
            <p:cNvSpPr/>
            <p:nvPr/>
          </p:nvSpPr>
          <p:spPr>
            <a:xfrm>
              <a:off x="857969" y="3218607"/>
              <a:ext cx="748497" cy="779649"/>
            </a:xfrm>
            <a:prstGeom prst="roundRect">
              <a:avLst>
                <a:gd name="adj" fmla="val 7347"/>
              </a:avLst>
            </a:prstGeom>
            <a:blipFill dpi="0" rotWithShape="1">
              <a:blip r:embed="rId2"/>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5" name="组合 84"/>
          <p:cNvGrpSpPr/>
          <p:nvPr/>
        </p:nvGrpSpPr>
        <p:grpSpPr>
          <a:xfrm>
            <a:off x="3801904" y="4377599"/>
            <a:ext cx="1620202" cy="530778"/>
            <a:chOff x="1183959" y="4366260"/>
            <a:chExt cx="1620202" cy="530778"/>
          </a:xfrm>
        </p:grpSpPr>
        <p:sp>
          <p:nvSpPr>
            <p:cNvPr id="93" name="矩形: 圆角 92"/>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4" name="文本框 93"/>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endParaRPr lang="zh-CN" altLang="en-US" dirty="0">
                <a:solidFill>
                  <a:schemeClr val="bg1"/>
                </a:solidFill>
                <a:latin typeface="+mj-ea"/>
                <a:ea typeface="+mj-ea"/>
              </a:endParaRPr>
            </a:p>
          </p:txBody>
        </p:sp>
      </p:grpSp>
      <p:grpSp>
        <p:nvGrpSpPr>
          <p:cNvPr id="107" name="组合 106"/>
          <p:cNvGrpSpPr/>
          <p:nvPr/>
        </p:nvGrpSpPr>
        <p:grpSpPr>
          <a:xfrm>
            <a:off x="3801904" y="5058637"/>
            <a:ext cx="1620202" cy="530778"/>
            <a:chOff x="1183959" y="4366260"/>
            <a:chExt cx="1620202" cy="530778"/>
          </a:xfrm>
        </p:grpSpPr>
        <p:sp>
          <p:nvSpPr>
            <p:cNvPr id="108" name="矩形: 圆角 107"/>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文本框 108"/>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grpSp>
        <p:nvGrpSpPr>
          <p:cNvPr id="110" name="组合 109"/>
          <p:cNvGrpSpPr/>
          <p:nvPr/>
        </p:nvGrpSpPr>
        <p:grpSpPr>
          <a:xfrm>
            <a:off x="3801904" y="5739675"/>
            <a:ext cx="1620202" cy="530778"/>
            <a:chOff x="1183959" y="4366260"/>
            <a:chExt cx="1620202" cy="530778"/>
          </a:xfrm>
        </p:grpSpPr>
        <p:sp>
          <p:nvSpPr>
            <p:cNvPr id="111" name="矩形: 圆角 110"/>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2" name="文本框 111"/>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cxnSp>
        <p:nvCxnSpPr>
          <p:cNvPr id="113" name="连接符: 肘形 112"/>
          <p:cNvCxnSpPr>
            <a:stCxn id="117" idx="2"/>
            <a:endCxn id="93" idx="1"/>
          </p:cNvCxnSpPr>
          <p:nvPr/>
        </p:nvCxnSpPr>
        <p:spPr>
          <a:xfrm rot="5400000">
            <a:off x="3860777"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4" name="连接符: 肘形 113"/>
          <p:cNvCxnSpPr>
            <a:stCxn id="117" idx="2"/>
            <a:endCxn id="108" idx="1"/>
          </p:cNvCxnSpPr>
          <p:nvPr/>
        </p:nvCxnSpPr>
        <p:spPr>
          <a:xfrm rot="5400000">
            <a:off x="3520258"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5" name="连接符: 肘形 114"/>
          <p:cNvCxnSpPr>
            <a:stCxn id="117" idx="2"/>
            <a:endCxn id="111" idx="1"/>
          </p:cNvCxnSpPr>
          <p:nvPr/>
        </p:nvCxnSpPr>
        <p:spPr>
          <a:xfrm rot="5400000">
            <a:off x="3179739"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3477344" y="3018582"/>
            <a:ext cx="2269323" cy="881249"/>
            <a:chOff x="857969" y="3218607"/>
            <a:chExt cx="2269323" cy="881249"/>
          </a:xfrm>
        </p:grpSpPr>
        <p:sp>
          <p:nvSpPr>
            <p:cNvPr id="117" name="矩形: 圆角 116"/>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8" name="文本框 117"/>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endParaRPr lang="zh-CN" altLang="en-US" dirty="0">
                <a:solidFill>
                  <a:schemeClr val="bg1"/>
                </a:solidFill>
                <a:latin typeface="+mj-ea"/>
                <a:ea typeface="+mj-ea"/>
              </a:endParaRPr>
            </a:p>
          </p:txBody>
        </p:sp>
        <p:sp>
          <p:nvSpPr>
            <p:cNvPr id="119" name="矩形: 圆角 118"/>
            <p:cNvSpPr/>
            <p:nvPr/>
          </p:nvSpPr>
          <p:spPr>
            <a:xfrm>
              <a:off x="857969" y="3218607"/>
              <a:ext cx="748497" cy="779649"/>
            </a:xfrm>
            <a:prstGeom prst="roundRect">
              <a:avLst>
                <a:gd name="adj" fmla="val 7347"/>
              </a:avLst>
            </a:prstGeom>
            <a:blipFill dpi="0" rotWithShape="1">
              <a:blip r:embed="rId2"/>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20" name="组合 119"/>
          <p:cNvGrpSpPr/>
          <p:nvPr/>
        </p:nvGrpSpPr>
        <p:grpSpPr>
          <a:xfrm>
            <a:off x="6421279" y="4377599"/>
            <a:ext cx="1620202" cy="530778"/>
            <a:chOff x="1183959" y="4366260"/>
            <a:chExt cx="1620202" cy="530778"/>
          </a:xfrm>
        </p:grpSpPr>
        <p:sp>
          <p:nvSpPr>
            <p:cNvPr id="121" name="矩形: 圆角 120"/>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2" name="文本框 121"/>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endParaRPr lang="zh-CN" altLang="en-US" dirty="0">
                <a:solidFill>
                  <a:schemeClr val="bg1"/>
                </a:solidFill>
                <a:latin typeface="+mj-ea"/>
                <a:ea typeface="+mj-ea"/>
              </a:endParaRPr>
            </a:p>
          </p:txBody>
        </p:sp>
      </p:grpSp>
      <p:grpSp>
        <p:nvGrpSpPr>
          <p:cNvPr id="123" name="组合 122"/>
          <p:cNvGrpSpPr/>
          <p:nvPr/>
        </p:nvGrpSpPr>
        <p:grpSpPr>
          <a:xfrm>
            <a:off x="6421279" y="5058637"/>
            <a:ext cx="1620202" cy="530778"/>
            <a:chOff x="1183959" y="4366260"/>
            <a:chExt cx="1620202" cy="530778"/>
          </a:xfrm>
        </p:grpSpPr>
        <p:sp>
          <p:nvSpPr>
            <p:cNvPr id="124" name="矩形: 圆角 123"/>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文本框 125"/>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grpSp>
        <p:nvGrpSpPr>
          <p:cNvPr id="127" name="组合 126"/>
          <p:cNvGrpSpPr/>
          <p:nvPr/>
        </p:nvGrpSpPr>
        <p:grpSpPr>
          <a:xfrm>
            <a:off x="6421279" y="5739675"/>
            <a:ext cx="1620202" cy="530778"/>
            <a:chOff x="1183959" y="4366260"/>
            <a:chExt cx="1620202" cy="530778"/>
          </a:xfrm>
        </p:grpSpPr>
        <p:sp>
          <p:nvSpPr>
            <p:cNvPr id="128" name="矩形: 圆角 127"/>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9" name="文本框 128"/>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cxnSp>
        <p:nvCxnSpPr>
          <p:cNvPr id="130" name="连接符: 肘形 129"/>
          <p:cNvCxnSpPr>
            <a:stCxn id="134" idx="2"/>
            <a:endCxn id="121" idx="1"/>
          </p:cNvCxnSpPr>
          <p:nvPr/>
        </p:nvCxnSpPr>
        <p:spPr>
          <a:xfrm rot="5400000">
            <a:off x="6480152"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1" name="连接符: 肘形 130"/>
          <p:cNvCxnSpPr>
            <a:stCxn id="134" idx="2"/>
            <a:endCxn id="124" idx="1"/>
          </p:cNvCxnSpPr>
          <p:nvPr/>
        </p:nvCxnSpPr>
        <p:spPr>
          <a:xfrm rot="5400000">
            <a:off x="6139633"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2" name="连接符: 肘形 131"/>
          <p:cNvCxnSpPr>
            <a:stCxn id="134" idx="2"/>
            <a:endCxn id="128" idx="1"/>
          </p:cNvCxnSpPr>
          <p:nvPr/>
        </p:nvCxnSpPr>
        <p:spPr>
          <a:xfrm rot="5400000">
            <a:off x="5799114"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6096719" y="3018582"/>
            <a:ext cx="2269323" cy="881249"/>
            <a:chOff x="857969" y="3218607"/>
            <a:chExt cx="2269323" cy="881249"/>
          </a:xfrm>
        </p:grpSpPr>
        <p:sp>
          <p:nvSpPr>
            <p:cNvPr id="134" name="矩形: 圆角 133"/>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5" name="文本框 134"/>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endParaRPr lang="zh-CN" altLang="en-US" dirty="0">
                <a:solidFill>
                  <a:schemeClr val="bg1"/>
                </a:solidFill>
                <a:latin typeface="+mj-ea"/>
                <a:ea typeface="+mj-ea"/>
              </a:endParaRPr>
            </a:p>
          </p:txBody>
        </p:sp>
        <p:sp>
          <p:nvSpPr>
            <p:cNvPr id="137" name="矩形: 圆角 136"/>
            <p:cNvSpPr/>
            <p:nvPr/>
          </p:nvSpPr>
          <p:spPr>
            <a:xfrm>
              <a:off x="857969" y="3218607"/>
              <a:ext cx="748497" cy="779649"/>
            </a:xfrm>
            <a:prstGeom prst="roundRect">
              <a:avLst>
                <a:gd name="adj" fmla="val 7347"/>
              </a:avLst>
            </a:prstGeom>
            <a:blipFill dpi="0" rotWithShape="1">
              <a:blip r:embed="rId2"/>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38" name="组合 137"/>
          <p:cNvGrpSpPr/>
          <p:nvPr/>
        </p:nvGrpSpPr>
        <p:grpSpPr>
          <a:xfrm>
            <a:off x="9040654" y="4377599"/>
            <a:ext cx="1620202" cy="530778"/>
            <a:chOff x="1183959" y="4366260"/>
            <a:chExt cx="1620202" cy="530778"/>
          </a:xfrm>
        </p:grpSpPr>
        <p:sp>
          <p:nvSpPr>
            <p:cNvPr id="139" name="矩形: 圆角 138"/>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1" name="文本框 140"/>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endParaRPr lang="zh-CN" altLang="en-US" dirty="0">
                <a:solidFill>
                  <a:schemeClr val="bg1"/>
                </a:solidFill>
                <a:latin typeface="+mj-ea"/>
                <a:ea typeface="+mj-ea"/>
              </a:endParaRPr>
            </a:p>
          </p:txBody>
        </p:sp>
      </p:grpSp>
      <p:grpSp>
        <p:nvGrpSpPr>
          <p:cNvPr id="142" name="组合 141"/>
          <p:cNvGrpSpPr/>
          <p:nvPr/>
        </p:nvGrpSpPr>
        <p:grpSpPr>
          <a:xfrm>
            <a:off x="9040654" y="5058637"/>
            <a:ext cx="1620202" cy="530778"/>
            <a:chOff x="1183959" y="4366260"/>
            <a:chExt cx="1620202" cy="530778"/>
          </a:xfrm>
        </p:grpSpPr>
        <p:sp>
          <p:nvSpPr>
            <p:cNvPr id="143" name="矩形: 圆角 142"/>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4" name="文本框 143"/>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grpSp>
        <p:nvGrpSpPr>
          <p:cNvPr id="145" name="组合 144"/>
          <p:cNvGrpSpPr/>
          <p:nvPr/>
        </p:nvGrpSpPr>
        <p:grpSpPr>
          <a:xfrm>
            <a:off x="9040654" y="5739675"/>
            <a:ext cx="1620202" cy="530778"/>
            <a:chOff x="1183959" y="4366260"/>
            <a:chExt cx="1620202" cy="530778"/>
          </a:xfrm>
        </p:grpSpPr>
        <p:sp>
          <p:nvSpPr>
            <p:cNvPr id="146" name="矩形: 圆角 145"/>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7" name="文本框 146"/>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endParaRPr lang="zh-CN" altLang="en-US">
                <a:solidFill>
                  <a:schemeClr val="bg1"/>
                </a:solidFill>
                <a:latin typeface="+mj-ea"/>
                <a:ea typeface="+mj-ea"/>
              </a:endParaRPr>
            </a:p>
          </p:txBody>
        </p:sp>
      </p:grpSp>
      <p:cxnSp>
        <p:nvCxnSpPr>
          <p:cNvPr id="148" name="连接符: 肘形 147"/>
          <p:cNvCxnSpPr>
            <a:stCxn id="152" idx="2"/>
            <a:endCxn id="139" idx="1"/>
          </p:cNvCxnSpPr>
          <p:nvPr/>
        </p:nvCxnSpPr>
        <p:spPr>
          <a:xfrm rot="5400000">
            <a:off x="9099527"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49" name="连接符: 肘形 148"/>
          <p:cNvCxnSpPr>
            <a:stCxn id="152" idx="2"/>
            <a:endCxn id="143" idx="1"/>
          </p:cNvCxnSpPr>
          <p:nvPr/>
        </p:nvCxnSpPr>
        <p:spPr>
          <a:xfrm rot="5400000">
            <a:off x="8759008"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0" name="连接符: 肘形 149"/>
          <p:cNvCxnSpPr>
            <a:stCxn id="152" idx="2"/>
            <a:endCxn id="146" idx="1"/>
          </p:cNvCxnSpPr>
          <p:nvPr/>
        </p:nvCxnSpPr>
        <p:spPr>
          <a:xfrm rot="5400000">
            <a:off x="8418489"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716094" y="3018582"/>
            <a:ext cx="2269323" cy="881249"/>
            <a:chOff x="857969" y="3218607"/>
            <a:chExt cx="2269323" cy="881249"/>
          </a:xfrm>
        </p:grpSpPr>
        <p:sp>
          <p:nvSpPr>
            <p:cNvPr id="152" name="矩形: 圆角 151"/>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3" name="文本框 152"/>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endParaRPr lang="zh-CN" altLang="en-US" dirty="0">
                <a:solidFill>
                  <a:schemeClr val="bg1"/>
                </a:solidFill>
                <a:latin typeface="+mj-ea"/>
                <a:ea typeface="+mj-ea"/>
              </a:endParaRPr>
            </a:p>
          </p:txBody>
        </p:sp>
        <p:sp>
          <p:nvSpPr>
            <p:cNvPr id="154" name="矩形: 圆角 153"/>
            <p:cNvSpPr/>
            <p:nvPr/>
          </p:nvSpPr>
          <p:spPr>
            <a:xfrm>
              <a:off x="857969" y="3218607"/>
              <a:ext cx="748497" cy="779649"/>
            </a:xfrm>
            <a:prstGeom prst="roundRect">
              <a:avLst>
                <a:gd name="adj" fmla="val 7347"/>
              </a:avLst>
            </a:prstGeom>
            <a:blipFill dpi="0" rotWithShape="1">
              <a:blip r:embed="rId2"/>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4" presetClass="path" presetSubtype="0" decel="100000" fill="hold" nodeType="withEffect">
                                  <p:stCondLst>
                                    <p:cond delay="0"/>
                                  </p:stCondLst>
                                  <p:childTnLst>
                                    <p:animMotion origin="layout" path="M 0 2.59259E-6 L 0 -0.11644 " pathEditMode="relative" rAng="0" ptsTypes="AA">
                                      <p:cBhvr>
                                        <p:cTn id="9" dur="1000" spd="-100000" fill="hold"/>
                                        <p:tgtEl>
                                          <p:spTgt spid="27"/>
                                        </p:tgtEl>
                                        <p:attrNameLst>
                                          <p:attrName>ppt_x</p:attrName>
                                          <p:attrName>ppt_y</p:attrName>
                                        </p:attrNameLst>
                                      </p:cBhvr>
                                      <p:rCtr x="0" y="-5833"/>
                                    </p:animMotion>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barn(outVertical)">
                                      <p:cBhvr>
                                        <p:cTn id="14" dur="500"/>
                                        <p:tgtEl>
                                          <p:spTgt spid="78"/>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42" presetClass="path" presetSubtype="0" decel="100000" fill="hold" nodeType="withEffect">
                                  <p:stCondLst>
                                    <p:cond delay="0"/>
                                  </p:stCondLst>
                                  <p:childTnLst>
                                    <p:animMotion origin="layout" path="M -1.45833E-6 7.40741E-7 L -1.45833E-6 0.14977 " pathEditMode="relative" rAng="0" ptsTypes="AA">
                                      <p:cBhvr>
                                        <p:cTn id="20" dur="1000" spd="-100000" fill="hold"/>
                                        <p:tgtEl>
                                          <p:spTgt spid="86"/>
                                        </p:tgtEl>
                                        <p:attrNameLst>
                                          <p:attrName>ppt_x</p:attrName>
                                          <p:attrName>ppt_y</p:attrName>
                                        </p:attrNameLst>
                                      </p:cBhvr>
                                      <p:rCtr x="0" y="7477"/>
                                    </p:animMotion>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Effect transition="in" filter="wipe(up)">
                                      <p:cBhvr>
                                        <p:cTn id="25" dur="500"/>
                                        <p:tgtEl>
                                          <p:spTgt spid="125"/>
                                        </p:tgtEl>
                                      </p:cBhvr>
                                    </p:animEffect>
                                  </p:childTnLst>
                                </p:cTn>
                              </p:par>
                              <p:par>
                                <p:cTn id="26" presetID="10" presetClass="entr" presetSubtype="0" fill="hold"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35" presetClass="path" presetSubtype="0" decel="100000" fill="hold" nodeType="withEffect">
                                  <p:stCondLst>
                                    <p:cond delay="0"/>
                                  </p:stCondLst>
                                  <p:childTnLst>
                                    <p:animMotion origin="layout" path="M -1.45833E-6 -4.44444E-6 L -0.07161 -4.44444E-6 " pathEditMode="relative" rAng="0" ptsTypes="AA">
                                      <p:cBhvr>
                                        <p:cTn id="30" dur="1000" spd="-100000" fill="hold"/>
                                        <p:tgtEl>
                                          <p:spTgt spid="84"/>
                                        </p:tgtEl>
                                        <p:attrNameLst>
                                          <p:attrName>ppt_x</p:attrName>
                                          <p:attrName>ppt_y</p:attrName>
                                        </p:attrNameLst>
                                      </p:cBhvr>
                                      <p:rCtr x="-3581" y="0"/>
                                    </p:animMotion>
                                  </p:childTnLst>
                                </p:cTn>
                              </p:par>
                              <p:par>
                                <p:cTn id="31" presetID="22" presetClass="entr" presetSubtype="1" fill="hold" nodeType="withEffect">
                                  <p:stCondLst>
                                    <p:cond delay="250"/>
                                  </p:stCondLst>
                                  <p:childTnLst>
                                    <p:set>
                                      <p:cBhvr>
                                        <p:cTn id="32" dur="1" fill="hold">
                                          <p:stCondLst>
                                            <p:cond delay="0"/>
                                          </p:stCondLst>
                                        </p:cTn>
                                        <p:tgtEl>
                                          <p:spTgt spid="136"/>
                                        </p:tgtEl>
                                        <p:attrNameLst>
                                          <p:attrName>style.visibility</p:attrName>
                                        </p:attrNameLst>
                                      </p:cBhvr>
                                      <p:to>
                                        <p:strVal val="visible"/>
                                      </p:to>
                                    </p:set>
                                    <p:animEffect transition="in" filter="wipe(up)">
                                      <p:cBhvr>
                                        <p:cTn id="33" dur="500"/>
                                        <p:tgtEl>
                                          <p:spTgt spid="136"/>
                                        </p:tgtEl>
                                      </p:cBhvr>
                                    </p:animEffect>
                                  </p:childTnLst>
                                </p:cTn>
                              </p:par>
                              <p:par>
                                <p:cTn id="34" presetID="10" presetClass="entr" presetSubtype="0" fill="hold" nodeType="withEffect">
                                  <p:stCondLst>
                                    <p:cond delay="30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par>
                                <p:cTn id="37" presetID="35" presetClass="path" presetSubtype="0" decel="100000" fill="hold" nodeType="withEffect">
                                  <p:stCondLst>
                                    <p:cond delay="300"/>
                                  </p:stCondLst>
                                  <p:childTnLst>
                                    <p:animMotion origin="layout" path="M -1.45833E-6 0 L -0.07161 0 " pathEditMode="relative" rAng="0" ptsTypes="AA">
                                      <p:cBhvr>
                                        <p:cTn id="38" dur="1000" spd="-100000" fill="hold"/>
                                        <p:tgtEl>
                                          <p:spTgt spid="87"/>
                                        </p:tgtEl>
                                        <p:attrNameLst>
                                          <p:attrName>ppt_x</p:attrName>
                                          <p:attrName>ppt_y</p:attrName>
                                        </p:attrNameLst>
                                      </p:cBhvr>
                                      <p:rCtr x="-3581" y="0"/>
                                    </p:animMotion>
                                  </p:childTnLst>
                                </p:cTn>
                              </p:par>
                              <p:par>
                                <p:cTn id="39" presetID="22" presetClass="entr" presetSubtype="1" fill="hold" nodeType="withEffect">
                                  <p:stCondLst>
                                    <p:cond delay="300"/>
                                  </p:stCondLst>
                                  <p:childTnLst>
                                    <p:set>
                                      <p:cBhvr>
                                        <p:cTn id="40" dur="1" fill="hold">
                                          <p:stCondLst>
                                            <p:cond delay="0"/>
                                          </p:stCondLst>
                                        </p:cTn>
                                        <p:tgtEl>
                                          <p:spTgt spid="140"/>
                                        </p:tgtEl>
                                        <p:attrNameLst>
                                          <p:attrName>style.visibility</p:attrName>
                                        </p:attrNameLst>
                                      </p:cBhvr>
                                      <p:to>
                                        <p:strVal val="visible"/>
                                      </p:to>
                                    </p:set>
                                    <p:animEffect transition="in" filter="wipe(up)">
                                      <p:cBhvr>
                                        <p:cTn id="41" dur="500"/>
                                        <p:tgtEl>
                                          <p:spTgt spid="140"/>
                                        </p:tgtEl>
                                      </p:cBhvr>
                                    </p:animEffect>
                                  </p:childTnLst>
                                </p:cTn>
                              </p:par>
                              <p:par>
                                <p:cTn id="42" presetID="10" presetClass="entr" presetSubtype="0" fill="hold" nodeType="withEffect">
                                  <p:stCondLst>
                                    <p:cond delay="40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childTnLst>
                                </p:cTn>
                              </p:par>
                              <p:par>
                                <p:cTn id="45" presetID="35" presetClass="path" presetSubtype="0" decel="100000" fill="hold" nodeType="withEffect">
                                  <p:stCondLst>
                                    <p:cond delay="400"/>
                                  </p:stCondLst>
                                  <p:childTnLst>
                                    <p:animMotion origin="layout" path="M -1.45833E-6 4.44444E-6 L -0.07161 4.44444E-6 " pathEditMode="relative" rAng="0" ptsTypes="AA">
                                      <p:cBhvr>
                                        <p:cTn id="46" dur="1000" spd="-100000" fill="hold"/>
                                        <p:tgtEl>
                                          <p:spTgt spid="90"/>
                                        </p:tgtEl>
                                        <p:attrNameLst>
                                          <p:attrName>ppt_x</p:attrName>
                                          <p:attrName>ppt_y</p:attrName>
                                        </p:attrNameLst>
                                      </p:cBhvr>
                                      <p:rCtr x="-3581" y="0"/>
                                    </p:animMotion>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116"/>
                                        </p:tgtEl>
                                        <p:attrNameLst>
                                          <p:attrName>style.visibility</p:attrName>
                                        </p:attrNameLst>
                                      </p:cBhvr>
                                      <p:to>
                                        <p:strVal val="visible"/>
                                      </p:to>
                                    </p:set>
                                    <p:animEffect transition="in" filter="fade">
                                      <p:cBhvr>
                                        <p:cTn id="50" dur="500"/>
                                        <p:tgtEl>
                                          <p:spTgt spid="116"/>
                                        </p:tgtEl>
                                      </p:cBhvr>
                                    </p:animEffect>
                                  </p:childTnLst>
                                </p:cTn>
                              </p:par>
                              <p:par>
                                <p:cTn id="51" presetID="42" presetClass="path" presetSubtype="0" decel="100000" fill="hold" nodeType="withEffect">
                                  <p:stCondLst>
                                    <p:cond delay="0"/>
                                  </p:stCondLst>
                                  <p:childTnLst>
                                    <p:animMotion origin="layout" path="M 4.79167E-6 1.85185E-6 L 4.79167E-6 0.14977 " pathEditMode="relative" rAng="0" ptsTypes="AA">
                                      <p:cBhvr>
                                        <p:cTn id="52" dur="1000" spd="-100000" fill="hold"/>
                                        <p:tgtEl>
                                          <p:spTgt spid="116"/>
                                        </p:tgtEl>
                                        <p:attrNameLst>
                                          <p:attrName>ppt_x</p:attrName>
                                          <p:attrName>ppt_y</p:attrName>
                                        </p:attrNameLst>
                                      </p:cBhvr>
                                      <p:rCtr x="0" y="7477"/>
                                    </p:animMotion>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wipe(up)">
                                      <p:cBhvr>
                                        <p:cTn id="57" dur="500"/>
                                        <p:tgtEl>
                                          <p:spTgt spid="113"/>
                                        </p:tgtEl>
                                      </p:cBhvr>
                                    </p:animEffect>
                                  </p:childTnLst>
                                </p:cTn>
                              </p:par>
                              <p:par>
                                <p:cTn id="58" presetID="10" presetClass="entr" presetSubtype="0"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childTnLst>
                                </p:cTn>
                              </p:par>
                              <p:par>
                                <p:cTn id="61" presetID="35" presetClass="path" presetSubtype="0" decel="100000" fill="hold" nodeType="withEffect">
                                  <p:stCondLst>
                                    <p:cond delay="0"/>
                                  </p:stCondLst>
                                  <p:childTnLst>
                                    <p:animMotion origin="layout" path="M 4.79167E-6 -3.33333E-6 L -0.07162 -3.33333E-6 " pathEditMode="relative" rAng="0" ptsTypes="AA">
                                      <p:cBhvr>
                                        <p:cTn id="62" dur="1000" spd="-100000" fill="hold"/>
                                        <p:tgtEl>
                                          <p:spTgt spid="85"/>
                                        </p:tgtEl>
                                        <p:attrNameLst>
                                          <p:attrName>ppt_x</p:attrName>
                                          <p:attrName>ppt_y</p:attrName>
                                        </p:attrNameLst>
                                      </p:cBhvr>
                                      <p:rCtr x="-3581" y="0"/>
                                    </p:animMotion>
                                  </p:childTnLst>
                                </p:cTn>
                              </p:par>
                              <p:par>
                                <p:cTn id="63" presetID="22" presetClass="entr" presetSubtype="1" fill="hold" nodeType="withEffect">
                                  <p:stCondLst>
                                    <p:cond delay="250"/>
                                  </p:stCondLst>
                                  <p:childTnLst>
                                    <p:set>
                                      <p:cBhvr>
                                        <p:cTn id="64" dur="1" fill="hold">
                                          <p:stCondLst>
                                            <p:cond delay="0"/>
                                          </p:stCondLst>
                                        </p:cTn>
                                        <p:tgtEl>
                                          <p:spTgt spid="114"/>
                                        </p:tgtEl>
                                        <p:attrNameLst>
                                          <p:attrName>style.visibility</p:attrName>
                                        </p:attrNameLst>
                                      </p:cBhvr>
                                      <p:to>
                                        <p:strVal val="visible"/>
                                      </p:to>
                                    </p:set>
                                    <p:animEffect transition="in" filter="wipe(up)">
                                      <p:cBhvr>
                                        <p:cTn id="65" dur="500"/>
                                        <p:tgtEl>
                                          <p:spTgt spid="114"/>
                                        </p:tgtEl>
                                      </p:cBhvr>
                                    </p:animEffect>
                                  </p:childTnLst>
                                </p:cTn>
                              </p:par>
                              <p:par>
                                <p:cTn id="66" presetID="10" presetClass="entr" presetSubtype="0" fill="hold" nodeType="withEffect">
                                  <p:stCondLst>
                                    <p:cond delay="300"/>
                                  </p:stCondLst>
                                  <p:childTnLst>
                                    <p:set>
                                      <p:cBhvr>
                                        <p:cTn id="67" dur="1" fill="hold">
                                          <p:stCondLst>
                                            <p:cond delay="0"/>
                                          </p:stCondLst>
                                        </p:cTn>
                                        <p:tgtEl>
                                          <p:spTgt spid="107"/>
                                        </p:tgtEl>
                                        <p:attrNameLst>
                                          <p:attrName>style.visibility</p:attrName>
                                        </p:attrNameLst>
                                      </p:cBhvr>
                                      <p:to>
                                        <p:strVal val="visible"/>
                                      </p:to>
                                    </p:set>
                                    <p:animEffect transition="in" filter="fade">
                                      <p:cBhvr>
                                        <p:cTn id="68" dur="500"/>
                                        <p:tgtEl>
                                          <p:spTgt spid="107"/>
                                        </p:tgtEl>
                                      </p:cBhvr>
                                    </p:animEffect>
                                  </p:childTnLst>
                                </p:cTn>
                              </p:par>
                              <p:par>
                                <p:cTn id="69" presetID="35" presetClass="path" presetSubtype="0" decel="100000" fill="hold" nodeType="withEffect">
                                  <p:stCondLst>
                                    <p:cond delay="300"/>
                                  </p:stCondLst>
                                  <p:childTnLst>
                                    <p:animMotion origin="layout" path="M 4.79167E-6 1.11111E-6 L -0.07162 1.11111E-6 " pathEditMode="relative" rAng="0" ptsTypes="AA">
                                      <p:cBhvr>
                                        <p:cTn id="70" dur="1000" spd="-100000" fill="hold"/>
                                        <p:tgtEl>
                                          <p:spTgt spid="107"/>
                                        </p:tgtEl>
                                        <p:attrNameLst>
                                          <p:attrName>ppt_x</p:attrName>
                                          <p:attrName>ppt_y</p:attrName>
                                        </p:attrNameLst>
                                      </p:cBhvr>
                                      <p:rCtr x="-3581" y="0"/>
                                    </p:animMotion>
                                  </p:childTnLst>
                                </p:cTn>
                              </p:par>
                              <p:par>
                                <p:cTn id="71" presetID="22" presetClass="entr" presetSubtype="1" fill="hold" nodeType="withEffect">
                                  <p:stCondLst>
                                    <p:cond delay="300"/>
                                  </p:stCondLst>
                                  <p:childTnLst>
                                    <p:set>
                                      <p:cBhvr>
                                        <p:cTn id="72" dur="1" fill="hold">
                                          <p:stCondLst>
                                            <p:cond delay="0"/>
                                          </p:stCondLst>
                                        </p:cTn>
                                        <p:tgtEl>
                                          <p:spTgt spid="115"/>
                                        </p:tgtEl>
                                        <p:attrNameLst>
                                          <p:attrName>style.visibility</p:attrName>
                                        </p:attrNameLst>
                                      </p:cBhvr>
                                      <p:to>
                                        <p:strVal val="visible"/>
                                      </p:to>
                                    </p:set>
                                    <p:animEffect transition="in" filter="wipe(up)">
                                      <p:cBhvr>
                                        <p:cTn id="73" dur="500"/>
                                        <p:tgtEl>
                                          <p:spTgt spid="115"/>
                                        </p:tgtEl>
                                      </p:cBhvr>
                                    </p:animEffect>
                                  </p:childTnLst>
                                </p:cTn>
                              </p:par>
                              <p:par>
                                <p:cTn id="74" presetID="10" presetClass="entr" presetSubtype="0" fill="hold" nodeType="withEffect">
                                  <p:stCondLst>
                                    <p:cond delay="400"/>
                                  </p:stCondLst>
                                  <p:childTnLst>
                                    <p:set>
                                      <p:cBhvr>
                                        <p:cTn id="75" dur="1" fill="hold">
                                          <p:stCondLst>
                                            <p:cond delay="0"/>
                                          </p:stCondLst>
                                        </p:cTn>
                                        <p:tgtEl>
                                          <p:spTgt spid="110"/>
                                        </p:tgtEl>
                                        <p:attrNameLst>
                                          <p:attrName>style.visibility</p:attrName>
                                        </p:attrNameLst>
                                      </p:cBhvr>
                                      <p:to>
                                        <p:strVal val="visible"/>
                                      </p:to>
                                    </p:set>
                                    <p:animEffect transition="in" filter="fade">
                                      <p:cBhvr>
                                        <p:cTn id="76" dur="500"/>
                                        <p:tgtEl>
                                          <p:spTgt spid="110"/>
                                        </p:tgtEl>
                                      </p:cBhvr>
                                    </p:animEffect>
                                  </p:childTnLst>
                                </p:cTn>
                              </p:par>
                              <p:par>
                                <p:cTn id="77" presetID="35" presetClass="path" presetSubtype="0" decel="100000" fill="hold" nodeType="withEffect">
                                  <p:stCondLst>
                                    <p:cond delay="400"/>
                                  </p:stCondLst>
                                  <p:childTnLst>
                                    <p:animMotion origin="layout" path="M 4.79167E-6 -4.44444E-6 L -0.07162 -4.44444E-6 " pathEditMode="relative" rAng="0" ptsTypes="AA">
                                      <p:cBhvr>
                                        <p:cTn id="78" dur="1000" spd="-100000" fill="hold"/>
                                        <p:tgtEl>
                                          <p:spTgt spid="110"/>
                                        </p:tgtEl>
                                        <p:attrNameLst>
                                          <p:attrName>ppt_x</p:attrName>
                                          <p:attrName>ppt_y</p:attrName>
                                        </p:attrNameLst>
                                      </p:cBhvr>
                                      <p:rCtr x="-3581" y="0"/>
                                    </p:animMotion>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133"/>
                                        </p:tgtEl>
                                        <p:attrNameLst>
                                          <p:attrName>style.visibility</p:attrName>
                                        </p:attrNameLst>
                                      </p:cBhvr>
                                      <p:to>
                                        <p:strVal val="visible"/>
                                      </p:to>
                                    </p:set>
                                    <p:animEffect transition="in" filter="fade">
                                      <p:cBhvr>
                                        <p:cTn id="82" dur="500"/>
                                        <p:tgtEl>
                                          <p:spTgt spid="133"/>
                                        </p:tgtEl>
                                      </p:cBhvr>
                                    </p:animEffect>
                                  </p:childTnLst>
                                </p:cTn>
                              </p:par>
                              <p:par>
                                <p:cTn id="83" presetID="42" presetClass="path" presetSubtype="0" decel="100000" fill="hold" nodeType="withEffect">
                                  <p:stCondLst>
                                    <p:cond delay="0"/>
                                  </p:stCondLst>
                                  <p:childTnLst>
                                    <p:animMotion origin="layout" path="M 1.04167E-6 1.85185E-6 L 1.04167E-6 0.14977 " pathEditMode="relative" rAng="0" ptsTypes="AA">
                                      <p:cBhvr>
                                        <p:cTn id="84" dur="1000" spd="-100000" fill="hold"/>
                                        <p:tgtEl>
                                          <p:spTgt spid="133"/>
                                        </p:tgtEl>
                                        <p:attrNameLst>
                                          <p:attrName>ppt_x</p:attrName>
                                          <p:attrName>ppt_y</p:attrName>
                                        </p:attrNameLst>
                                      </p:cBhvr>
                                      <p:rCtr x="0" y="7477"/>
                                    </p:animMotion>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up)">
                                      <p:cBhvr>
                                        <p:cTn id="89" dur="500"/>
                                        <p:tgtEl>
                                          <p:spTgt spid="130"/>
                                        </p:tgtEl>
                                      </p:cBhvr>
                                    </p:animEffect>
                                  </p:childTnLst>
                                </p:cTn>
                              </p:par>
                              <p:par>
                                <p:cTn id="90" presetID="10" presetClass="entr" presetSubtype="0" fill="hold" nodeType="withEffect">
                                  <p:stCondLst>
                                    <p:cond delay="0"/>
                                  </p:stCondLst>
                                  <p:childTnLst>
                                    <p:set>
                                      <p:cBhvr>
                                        <p:cTn id="91" dur="1" fill="hold">
                                          <p:stCondLst>
                                            <p:cond delay="0"/>
                                          </p:stCondLst>
                                        </p:cTn>
                                        <p:tgtEl>
                                          <p:spTgt spid="120"/>
                                        </p:tgtEl>
                                        <p:attrNameLst>
                                          <p:attrName>style.visibility</p:attrName>
                                        </p:attrNameLst>
                                      </p:cBhvr>
                                      <p:to>
                                        <p:strVal val="visible"/>
                                      </p:to>
                                    </p:set>
                                    <p:animEffect transition="in" filter="fade">
                                      <p:cBhvr>
                                        <p:cTn id="92" dur="500"/>
                                        <p:tgtEl>
                                          <p:spTgt spid="120"/>
                                        </p:tgtEl>
                                      </p:cBhvr>
                                    </p:animEffect>
                                  </p:childTnLst>
                                </p:cTn>
                              </p:par>
                              <p:par>
                                <p:cTn id="93" presetID="35" presetClass="path" presetSubtype="0" decel="100000" fill="hold" nodeType="withEffect">
                                  <p:stCondLst>
                                    <p:cond delay="0"/>
                                  </p:stCondLst>
                                  <p:childTnLst>
                                    <p:animMotion origin="layout" path="M 1.04167E-6 -3.33333E-6 L -0.07162 -3.33333E-6 " pathEditMode="relative" rAng="0" ptsTypes="AA">
                                      <p:cBhvr>
                                        <p:cTn id="94" dur="1000" spd="-100000" fill="hold"/>
                                        <p:tgtEl>
                                          <p:spTgt spid="120"/>
                                        </p:tgtEl>
                                        <p:attrNameLst>
                                          <p:attrName>ppt_x</p:attrName>
                                          <p:attrName>ppt_y</p:attrName>
                                        </p:attrNameLst>
                                      </p:cBhvr>
                                      <p:rCtr x="-3581" y="0"/>
                                    </p:animMotion>
                                  </p:childTnLst>
                                </p:cTn>
                              </p:par>
                              <p:par>
                                <p:cTn id="95" presetID="22" presetClass="entr" presetSubtype="1" fill="hold" nodeType="withEffect">
                                  <p:stCondLst>
                                    <p:cond delay="250"/>
                                  </p:stCondLst>
                                  <p:childTnLst>
                                    <p:set>
                                      <p:cBhvr>
                                        <p:cTn id="96" dur="1" fill="hold">
                                          <p:stCondLst>
                                            <p:cond delay="0"/>
                                          </p:stCondLst>
                                        </p:cTn>
                                        <p:tgtEl>
                                          <p:spTgt spid="131"/>
                                        </p:tgtEl>
                                        <p:attrNameLst>
                                          <p:attrName>style.visibility</p:attrName>
                                        </p:attrNameLst>
                                      </p:cBhvr>
                                      <p:to>
                                        <p:strVal val="visible"/>
                                      </p:to>
                                    </p:set>
                                    <p:animEffect transition="in" filter="wipe(up)">
                                      <p:cBhvr>
                                        <p:cTn id="97" dur="500"/>
                                        <p:tgtEl>
                                          <p:spTgt spid="131"/>
                                        </p:tgtEl>
                                      </p:cBhvr>
                                    </p:animEffect>
                                  </p:childTnLst>
                                </p:cTn>
                              </p:par>
                              <p:par>
                                <p:cTn id="98" presetID="10" presetClass="entr" presetSubtype="0" fill="hold" nodeType="withEffect">
                                  <p:stCondLst>
                                    <p:cond delay="300"/>
                                  </p:stCondLst>
                                  <p:childTnLst>
                                    <p:set>
                                      <p:cBhvr>
                                        <p:cTn id="99" dur="1" fill="hold">
                                          <p:stCondLst>
                                            <p:cond delay="0"/>
                                          </p:stCondLst>
                                        </p:cTn>
                                        <p:tgtEl>
                                          <p:spTgt spid="123"/>
                                        </p:tgtEl>
                                        <p:attrNameLst>
                                          <p:attrName>style.visibility</p:attrName>
                                        </p:attrNameLst>
                                      </p:cBhvr>
                                      <p:to>
                                        <p:strVal val="visible"/>
                                      </p:to>
                                    </p:set>
                                    <p:animEffect transition="in" filter="fade">
                                      <p:cBhvr>
                                        <p:cTn id="100" dur="500"/>
                                        <p:tgtEl>
                                          <p:spTgt spid="123"/>
                                        </p:tgtEl>
                                      </p:cBhvr>
                                    </p:animEffect>
                                  </p:childTnLst>
                                </p:cTn>
                              </p:par>
                              <p:par>
                                <p:cTn id="101" presetID="35" presetClass="path" presetSubtype="0" decel="100000" fill="hold" nodeType="withEffect">
                                  <p:stCondLst>
                                    <p:cond delay="300"/>
                                  </p:stCondLst>
                                  <p:childTnLst>
                                    <p:animMotion origin="layout" path="M 1.04167E-6 1.11111E-6 L -0.07162 1.11111E-6 " pathEditMode="relative" rAng="0" ptsTypes="AA">
                                      <p:cBhvr>
                                        <p:cTn id="102" dur="1000" spd="-100000" fill="hold"/>
                                        <p:tgtEl>
                                          <p:spTgt spid="123"/>
                                        </p:tgtEl>
                                        <p:attrNameLst>
                                          <p:attrName>ppt_x</p:attrName>
                                          <p:attrName>ppt_y</p:attrName>
                                        </p:attrNameLst>
                                      </p:cBhvr>
                                      <p:rCtr x="-3581" y="0"/>
                                    </p:animMotion>
                                  </p:childTnLst>
                                </p:cTn>
                              </p:par>
                              <p:par>
                                <p:cTn id="103" presetID="22" presetClass="entr" presetSubtype="1" fill="hold" nodeType="withEffect">
                                  <p:stCondLst>
                                    <p:cond delay="300"/>
                                  </p:stCondLst>
                                  <p:childTnLst>
                                    <p:set>
                                      <p:cBhvr>
                                        <p:cTn id="104" dur="1" fill="hold">
                                          <p:stCondLst>
                                            <p:cond delay="0"/>
                                          </p:stCondLst>
                                        </p:cTn>
                                        <p:tgtEl>
                                          <p:spTgt spid="132"/>
                                        </p:tgtEl>
                                        <p:attrNameLst>
                                          <p:attrName>style.visibility</p:attrName>
                                        </p:attrNameLst>
                                      </p:cBhvr>
                                      <p:to>
                                        <p:strVal val="visible"/>
                                      </p:to>
                                    </p:set>
                                    <p:animEffect transition="in" filter="wipe(up)">
                                      <p:cBhvr>
                                        <p:cTn id="105" dur="500"/>
                                        <p:tgtEl>
                                          <p:spTgt spid="132"/>
                                        </p:tgtEl>
                                      </p:cBhvr>
                                    </p:animEffect>
                                  </p:childTnLst>
                                </p:cTn>
                              </p:par>
                              <p:par>
                                <p:cTn id="106" presetID="10" presetClass="entr" presetSubtype="0" fill="hold" nodeType="withEffect">
                                  <p:stCondLst>
                                    <p:cond delay="400"/>
                                  </p:stCondLst>
                                  <p:childTnLst>
                                    <p:set>
                                      <p:cBhvr>
                                        <p:cTn id="107" dur="1" fill="hold">
                                          <p:stCondLst>
                                            <p:cond delay="0"/>
                                          </p:stCondLst>
                                        </p:cTn>
                                        <p:tgtEl>
                                          <p:spTgt spid="127"/>
                                        </p:tgtEl>
                                        <p:attrNameLst>
                                          <p:attrName>style.visibility</p:attrName>
                                        </p:attrNameLst>
                                      </p:cBhvr>
                                      <p:to>
                                        <p:strVal val="visible"/>
                                      </p:to>
                                    </p:set>
                                    <p:animEffect transition="in" filter="fade">
                                      <p:cBhvr>
                                        <p:cTn id="108" dur="500"/>
                                        <p:tgtEl>
                                          <p:spTgt spid="127"/>
                                        </p:tgtEl>
                                      </p:cBhvr>
                                    </p:animEffect>
                                  </p:childTnLst>
                                </p:cTn>
                              </p:par>
                              <p:par>
                                <p:cTn id="109" presetID="35" presetClass="path" presetSubtype="0" decel="100000" fill="hold" nodeType="withEffect">
                                  <p:stCondLst>
                                    <p:cond delay="400"/>
                                  </p:stCondLst>
                                  <p:childTnLst>
                                    <p:animMotion origin="layout" path="M 1.04167E-6 -4.44444E-6 L -0.07162 -4.44444E-6 " pathEditMode="relative" rAng="0" ptsTypes="AA">
                                      <p:cBhvr>
                                        <p:cTn id="110" dur="1000" spd="-100000" fill="hold"/>
                                        <p:tgtEl>
                                          <p:spTgt spid="127"/>
                                        </p:tgtEl>
                                        <p:attrNameLst>
                                          <p:attrName>ppt_x</p:attrName>
                                          <p:attrName>ppt_y</p:attrName>
                                        </p:attrNameLst>
                                      </p:cBhvr>
                                      <p:rCtr x="-3581" y="0"/>
                                    </p:animMotion>
                                  </p:childTnLst>
                                </p:cTn>
                              </p:par>
                            </p:childTnLst>
                          </p:cTn>
                        </p:par>
                        <p:par>
                          <p:cTn id="111" fill="hold">
                            <p:stCondLst>
                              <p:cond delay="500"/>
                            </p:stCondLst>
                            <p:childTnLst>
                              <p:par>
                                <p:cTn id="112" presetID="10" presetClass="entr" presetSubtype="0" fill="hold" nodeType="afterEffect">
                                  <p:stCondLst>
                                    <p:cond delay="0"/>
                                  </p:stCondLst>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42" presetClass="path" presetSubtype="0" decel="100000" fill="hold" nodeType="withEffect">
                                  <p:stCondLst>
                                    <p:cond delay="0"/>
                                  </p:stCondLst>
                                  <p:childTnLst>
                                    <p:animMotion origin="layout" path="M -2.70833E-6 1.85185E-6 L -2.70833E-6 0.14977 " pathEditMode="relative" rAng="0" ptsTypes="AA">
                                      <p:cBhvr>
                                        <p:cTn id="116" dur="1000" spd="-100000" fill="hold"/>
                                        <p:tgtEl>
                                          <p:spTgt spid="151"/>
                                        </p:tgtEl>
                                        <p:attrNameLst>
                                          <p:attrName>ppt_x</p:attrName>
                                          <p:attrName>ppt_y</p:attrName>
                                        </p:attrNameLst>
                                      </p:cBhvr>
                                      <p:rCtr x="0" y="7477"/>
                                    </p:animMotion>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up)">
                                      <p:cBhvr>
                                        <p:cTn id="121" dur="500"/>
                                        <p:tgtEl>
                                          <p:spTgt spid="148"/>
                                        </p:tgtEl>
                                      </p:cBhvr>
                                    </p:animEffect>
                                  </p:childTnLst>
                                </p:cTn>
                              </p:par>
                              <p:par>
                                <p:cTn id="122" presetID="10" presetClass="entr" presetSubtype="0" fill="hold" nodeType="withEffect">
                                  <p:stCondLst>
                                    <p:cond delay="0"/>
                                  </p:stCondLst>
                                  <p:childTnLst>
                                    <p:set>
                                      <p:cBhvr>
                                        <p:cTn id="123" dur="1" fill="hold">
                                          <p:stCondLst>
                                            <p:cond delay="0"/>
                                          </p:stCondLst>
                                        </p:cTn>
                                        <p:tgtEl>
                                          <p:spTgt spid="138"/>
                                        </p:tgtEl>
                                        <p:attrNameLst>
                                          <p:attrName>style.visibility</p:attrName>
                                        </p:attrNameLst>
                                      </p:cBhvr>
                                      <p:to>
                                        <p:strVal val="visible"/>
                                      </p:to>
                                    </p:set>
                                    <p:animEffect transition="in" filter="fade">
                                      <p:cBhvr>
                                        <p:cTn id="124" dur="500"/>
                                        <p:tgtEl>
                                          <p:spTgt spid="138"/>
                                        </p:tgtEl>
                                      </p:cBhvr>
                                    </p:animEffect>
                                  </p:childTnLst>
                                </p:cTn>
                              </p:par>
                              <p:par>
                                <p:cTn id="125" presetID="35" presetClass="path" presetSubtype="0" decel="100000" fill="hold" nodeType="withEffect">
                                  <p:stCondLst>
                                    <p:cond delay="0"/>
                                  </p:stCondLst>
                                  <p:childTnLst>
                                    <p:animMotion origin="layout" path="M -2.70833E-6 -3.33333E-6 L -0.07161 -3.33333E-6 " pathEditMode="relative" rAng="0" ptsTypes="AA">
                                      <p:cBhvr>
                                        <p:cTn id="126" dur="1000" spd="-100000" fill="hold"/>
                                        <p:tgtEl>
                                          <p:spTgt spid="138"/>
                                        </p:tgtEl>
                                        <p:attrNameLst>
                                          <p:attrName>ppt_x</p:attrName>
                                          <p:attrName>ppt_y</p:attrName>
                                        </p:attrNameLst>
                                      </p:cBhvr>
                                      <p:rCtr x="-3581" y="0"/>
                                    </p:animMotion>
                                  </p:childTnLst>
                                </p:cTn>
                              </p:par>
                              <p:par>
                                <p:cTn id="127" presetID="22" presetClass="entr" presetSubtype="1" fill="hold" nodeType="withEffect">
                                  <p:stCondLst>
                                    <p:cond delay="250"/>
                                  </p:stCondLst>
                                  <p:childTnLst>
                                    <p:set>
                                      <p:cBhvr>
                                        <p:cTn id="128" dur="1" fill="hold">
                                          <p:stCondLst>
                                            <p:cond delay="0"/>
                                          </p:stCondLst>
                                        </p:cTn>
                                        <p:tgtEl>
                                          <p:spTgt spid="149"/>
                                        </p:tgtEl>
                                        <p:attrNameLst>
                                          <p:attrName>style.visibility</p:attrName>
                                        </p:attrNameLst>
                                      </p:cBhvr>
                                      <p:to>
                                        <p:strVal val="visible"/>
                                      </p:to>
                                    </p:set>
                                    <p:animEffect transition="in" filter="wipe(up)">
                                      <p:cBhvr>
                                        <p:cTn id="129" dur="500"/>
                                        <p:tgtEl>
                                          <p:spTgt spid="149"/>
                                        </p:tgtEl>
                                      </p:cBhvr>
                                    </p:animEffect>
                                  </p:childTnLst>
                                </p:cTn>
                              </p:par>
                              <p:par>
                                <p:cTn id="130" presetID="10" presetClass="entr" presetSubtype="0" fill="hold" nodeType="withEffect">
                                  <p:stCondLst>
                                    <p:cond delay="300"/>
                                  </p:stCondLst>
                                  <p:childTnLst>
                                    <p:set>
                                      <p:cBhvr>
                                        <p:cTn id="131" dur="1" fill="hold">
                                          <p:stCondLst>
                                            <p:cond delay="0"/>
                                          </p:stCondLst>
                                        </p:cTn>
                                        <p:tgtEl>
                                          <p:spTgt spid="142"/>
                                        </p:tgtEl>
                                        <p:attrNameLst>
                                          <p:attrName>style.visibility</p:attrName>
                                        </p:attrNameLst>
                                      </p:cBhvr>
                                      <p:to>
                                        <p:strVal val="visible"/>
                                      </p:to>
                                    </p:set>
                                    <p:animEffect transition="in" filter="fade">
                                      <p:cBhvr>
                                        <p:cTn id="132" dur="500"/>
                                        <p:tgtEl>
                                          <p:spTgt spid="142"/>
                                        </p:tgtEl>
                                      </p:cBhvr>
                                    </p:animEffect>
                                  </p:childTnLst>
                                </p:cTn>
                              </p:par>
                              <p:par>
                                <p:cTn id="133" presetID="35" presetClass="path" presetSubtype="0" decel="100000" fill="hold" nodeType="withEffect">
                                  <p:stCondLst>
                                    <p:cond delay="300"/>
                                  </p:stCondLst>
                                  <p:childTnLst>
                                    <p:animMotion origin="layout" path="M -2.70833E-6 1.11111E-6 L -0.07161 1.11111E-6 " pathEditMode="relative" rAng="0" ptsTypes="AA">
                                      <p:cBhvr>
                                        <p:cTn id="134" dur="1000" spd="-100000" fill="hold"/>
                                        <p:tgtEl>
                                          <p:spTgt spid="142"/>
                                        </p:tgtEl>
                                        <p:attrNameLst>
                                          <p:attrName>ppt_x</p:attrName>
                                          <p:attrName>ppt_y</p:attrName>
                                        </p:attrNameLst>
                                      </p:cBhvr>
                                      <p:rCtr x="-3581" y="0"/>
                                    </p:animMotion>
                                  </p:childTnLst>
                                </p:cTn>
                              </p:par>
                              <p:par>
                                <p:cTn id="135" presetID="22" presetClass="entr" presetSubtype="1" fill="hold" nodeType="withEffect">
                                  <p:stCondLst>
                                    <p:cond delay="300"/>
                                  </p:stCondLst>
                                  <p:childTnLst>
                                    <p:set>
                                      <p:cBhvr>
                                        <p:cTn id="136" dur="1" fill="hold">
                                          <p:stCondLst>
                                            <p:cond delay="0"/>
                                          </p:stCondLst>
                                        </p:cTn>
                                        <p:tgtEl>
                                          <p:spTgt spid="150"/>
                                        </p:tgtEl>
                                        <p:attrNameLst>
                                          <p:attrName>style.visibility</p:attrName>
                                        </p:attrNameLst>
                                      </p:cBhvr>
                                      <p:to>
                                        <p:strVal val="visible"/>
                                      </p:to>
                                    </p:set>
                                    <p:animEffect transition="in" filter="wipe(up)">
                                      <p:cBhvr>
                                        <p:cTn id="137" dur="500"/>
                                        <p:tgtEl>
                                          <p:spTgt spid="150"/>
                                        </p:tgtEl>
                                      </p:cBhvr>
                                    </p:animEffect>
                                  </p:childTnLst>
                                </p:cTn>
                              </p:par>
                              <p:par>
                                <p:cTn id="138" presetID="10" presetClass="entr" presetSubtype="0" fill="hold" nodeType="withEffect">
                                  <p:stCondLst>
                                    <p:cond delay="400"/>
                                  </p:stCondLst>
                                  <p:childTnLst>
                                    <p:set>
                                      <p:cBhvr>
                                        <p:cTn id="139" dur="1" fill="hold">
                                          <p:stCondLst>
                                            <p:cond delay="0"/>
                                          </p:stCondLst>
                                        </p:cTn>
                                        <p:tgtEl>
                                          <p:spTgt spid="145"/>
                                        </p:tgtEl>
                                        <p:attrNameLst>
                                          <p:attrName>style.visibility</p:attrName>
                                        </p:attrNameLst>
                                      </p:cBhvr>
                                      <p:to>
                                        <p:strVal val="visible"/>
                                      </p:to>
                                    </p:set>
                                    <p:animEffect transition="in" filter="fade">
                                      <p:cBhvr>
                                        <p:cTn id="140" dur="500"/>
                                        <p:tgtEl>
                                          <p:spTgt spid="145"/>
                                        </p:tgtEl>
                                      </p:cBhvr>
                                    </p:animEffect>
                                  </p:childTnLst>
                                </p:cTn>
                              </p:par>
                              <p:par>
                                <p:cTn id="141" presetID="35" presetClass="path" presetSubtype="0" decel="100000" fill="hold" nodeType="withEffect">
                                  <p:stCondLst>
                                    <p:cond delay="400"/>
                                  </p:stCondLst>
                                  <p:childTnLst>
                                    <p:animMotion origin="layout" path="M -2.70833E-6 -4.44444E-6 L -0.07161 -4.44444E-6 " pathEditMode="relative" rAng="0" ptsTypes="AA">
                                      <p:cBhvr>
                                        <p:cTn id="142" dur="1000" spd="-100000" fill="hold"/>
                                        <p:tgtEl>
                                          <p:spTgt spid="145"/>
                                        </p:tgtEl>
                                        <p:attrNameLst>
                                          <p:attrName>ppt_x</p:attrName>
                                          <p:attrName>ppt_y</p:attrName>
                                        </p:attrNameLst>
                                      </p:cBhvr>
                                      <p:rCtr x="-35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山上有雪&#10;&#10;描述已自动生成"/>
          <p:cNvPicPr>
            <a:picLocks noChangeAspect="1"/>
          </p:cNvPicPr>
          <p:nvPr/>
        </p:nvPicPr>
        <p:blipFill>
          <a:blip r:embed="rId1" cstate="screen"/>
          <a:srcRect/>
          <a:stretch>
            <a:fillRect/>
          </a:stretch>
        </p:blipFill>
        <p:spPr>
          <a:xfrm>
            <a:off x="-2" y="0"/>
            <a:ext cx="12192005" cy="6858000"/>
          </a:xfrm>
          <a:prstGeom prst="rect">
            <a:avLst/>
          </a:prstGeom>
        </p:spPr>
      </p:pic>
      <p:sp>
        <p:nvSpPr>
          <p:cNvPr id="6" name="矩形 5"/>
          <p:cNvSpPr/>
          <p:nvPr/>
        </p:nvSpPr>
        <p:spPr>
          <a:xfrm>
            <a:off x="0" y="0"/>
            <a:ext cx="12192000" cy="6858000"/>
          </a:xfrm>
          <a:prstGeom prst="rect">
            <a:avLst/>
          </a:prstGeom>
          <a:gradFill flip="none" rotWithShape="1">
            <a:gsLst>
              <a:gs pos="0">
                <a:schemeClr val="bg1"/>
              </a:gs>
              <a:gs pos="100000">
                <a:schemeClr val="accent4">
                  <a:alpha val="7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1498600" y="1697335"/>
            <a:ext cx="9359900" cy="596830"/>
          </a:xfrm>
          <a:prstGeom prst="rect">
            <a:avLst/>
          </a:prstGeom>
          <a:noFill/>
        </p:spPr>
        <p:txBody>
          <a:bodyPr wrap="square">
            <a:spAutoFit/>
          </a:bodyPr>
          <a:lstStyle/>
          <a:p>
            <a:pPr algn="ctr">
              <a:lnSpc>
                <a:spcPct val="120000"/>
              </a:lnSpc>
            </a:pPr>
            <a:r>
              <a:rPr lang="zh-CN" altLang="en-US" sz="1400" dirty="0">
                <a:solidFill>
                  <a:schemeClr val="tx2">
                    <a:lumMod val="75000"/>
                  </a:schemeClr>
                </a:solidFill>
              </a:rPr>
              <a:t>回顾全年，工作目标基本完成 </a:t>
            </a:r>
            <a:r>
              <a:rPr lang="en-US" altLang="zh-CN" sz="1400" dirty="0">
                <a:solidFill>
                  <a:schemeClr val="tx2">
                    <a:lumMod val="75000"/>
                  </a:schemeClr>
                </a:solidFill>
              </a:rPr>
              <a:t>~ </a:t>
            </a:r>
            <a:r>
              <a:rPr lang="zh-CN" altLang="en-US" sz="1400" dirty="0">
                <a:solidFill>
                  <a:schemeClr val="tx2">
                    <a:lumMod val="75000"/>
                  </a:schemeClr>
                </a:solidFill>
              </a:rPr>
              <a:t>希望</a:t>
            </a:r>
            <a:r>
              <a:rPr lang="en-US" altLang="zh-CN" sz="1400" dirty="0">
                <a:solidFill>
                  <a:schemeClr val="tx2">
                    <a:lumMod val="75000"/>
                  </a:schemeClr>
                </a:solidFill>
              </a:rPr>
              <a:t>20XX</a:t>
            </a:r>
            <a:r>
              <a:rPr lang="zh-CN" altLang="en-US" sz="1400" dirty="0">
                <a:solidFill>
                  <a:schemeClr val="tx2">
                    <a:lumMod val="75000"/>
                  </a:schemeClr>
                </a:solidFill>
              </a:rPr>
              <a:t>年在我的不断努力下能把工作做的越来越好</a:t>
            </a:r>
            <a:endParaRPr lang="en-US" altLang="zh-CN" sz="1400" dirty="0">
              <a:solidFill>
                <a:schemeClr val="tx2">
                  <a:lumMod val="75000"/>
                </a:schemeClr>
              </a:solidFill>
            </a:endParaRPr>
          </a:p>
          <a:p>
            <a:pPr algn="ctr">
              <a:lnSpc>
                <a:spcPct val="120000"/>
              </a:lnSpc>
            </a:pPr>
            <a:r>
              <a:rPr lang="zh-CN" altLang="en-US" sz="1400" dirty="0">
                <a:solidFill>
                  <a:schemeClr val="tx2">
                    <a:lumMod val="75000"/>
                  </a:schemeClr>
                </a:solidFill>
              </a:rPr>
              <a:t>通过优化工作方法，重视细节处理多个维度不断提升，更好达成目标。</a:t>
            </a:r>
            <a:endParaRPr lang="en-US" altLang="zh-CN" sz="1400" dirty="0">
              <a:solidFill>
                <a:schemeClr val="tx2">
                  <a:lumMod val="75000"/>
                </a:schemeClr>
              </a:solidFill>
            </a:endParaRPr>
          </a:p>
        </p:txBody>
      </p:sp>
      <p:sp>
        <p:nvSpPr>
          <p:cNvPr id="7" name="椭圆 6"/>
          <p:cNvSpPr/>
          <p:nvPr/>
        </p:nvSpPr>
        <p:spPr>
          <a:xfrm>
            <a:off x="4925291" y="11637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5400000" flipH="1">
            <a:off x="6156408" y="-187826"/>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文本框 2"/>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工作回顾</a:t>
            </a:r>
            <a:endParaRPr lang="zh-CN" altLang="en-US" sz="4000" dirty="0">
              <a:solidFill>
                <a:schemeClr val="tx2"/>
              </a:solidFill>
              <a:latin typeface="+mj-ea"/>
              <a:ea typeface="+mj-ea"/>
            </a:endParaRPr>
          </a:p>
        </p:txBody>
      </p:sp>
      <p:grpSp>
        <p:nvGrpSpPr>
          <p:cNvPr id="10" name="组合 9"/>
          <p:cNvGrpSpPr/>
          <p:nvPr/>
        </p:nvGrpSpPr>
        <p:grpSpPr>
          <a:xfrm>
            <a:off x="2413000" y="2892425"/>
            <a:ext cx="3070225" cy="1209675"/>
            <a:chOff x="2413000" y="2892425"/>
            <a:chExt cx="3070225" cy="1209675"/>
          </a:xfrm>
        </p:grpSpPr>
        <p:sp>
          <p:nvSpPr>
            <p:cNvPr id="9" name="矩形: 圆角 8"/>
            <p:cNvSpPr/>
            <p:nvPr/>
          </p:nvSpPr>
          <p:spPr>
            <a:xfrm>
              <a:off x="2413000" y="31019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3251200" y="28924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408362" y="2960171"/>
              <a:ext cx="1619250" cy="369332"/>
            </a:xfrm>
            <a:prstGeom prst="rect">
              <a:avLst/>
            </a:prstGeom>
            <a:noFill/>
          </p:spPr>
          <p:txBody>
            <a:bodyPr wrap="square">
              <a:spAutoFit/>
            </a:bodyPr>
            <a:lstStyle/>
            <a:p>
              <a:pPr algn="ctr"/>
              <a:r>
                <a:rPr lang="zh-CN" altLang="en-US" dirty="0">
                  <a:solidFill>
                    <a:schemeClr val="bg1"/>
                  </a:solidFill>
                </a:rPr>
                <a:t>上半年总营收</a:t>
              </a:r>
              <a:endParaRPr lang="zh-CN" altLang="en-US" dirty="0">
                <a:solidFill>
                  <a:schemeClr val="bg1"/>
                </a:solidFill>
              </a:endParaRPr>
            </a:p>
          </p:txBody>
        </p:sp>
        <p:cxnSp>
          <p:nvCxnSpPr>
            <p:cNvPr id="17" name="直接连接符 16"/>
            <p:cNvCxnSpPr/>
            <p:nvPr/>
          </p:nvCxnSpPr>
          <p:spPr>
            <a:xfrm>
              <a:off x="3870325" y="37973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6267450" y="3429000"/>
            <a:ext cx="0" cy="393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7210425" y="2892425"/>
            <a:ext cx="3070225" cy="1209675"/>
            <a:chOff x="7210425" y="2892425"/>
            <a:chExt cx="3070225" cy="1209675"/>
          </a:xfrm>
        </p:grpSpPr>
        <p:sp>
          <p:nvSpPr>
            <p:cNvPr id="24" name="矩形: 圆角 23"/>
            <p:cNvSpPr/>
            <p:nvPr/>
          </p:nvSpPr>
          <p:spPr>
            <a:xfrm>
              <a:off x="7210425" y="31019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8048625" y="28924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205787" y="2960171"/>
              <a:ext cx="1619250" cy="369332"/>
            </a:xfrm>
            <a:prstGeom prst="rect">
              <a:avLst/>
            </a:prstGeom>
            <a:noFill/>
          </p:spPr>
          <p:txBody>
            <a:bodyPr wrap="square">
              <a:spAutoFit/>
            </a:bodyPr>
            <a:lstStyle/>
            <a:p>
              <a:pPr algn="ctr"/>
              <a:r>
                <a:rPr lang="zh-CN" altLang="en-US" dirty="0">
                  <a:solidFill>
                    <a:schemeClr val="bg1"/>
                  </a:solidFill>
                </a:rPr>
                <a:t>时间进度</a:t>
              </a:r>
              <a:endParaRPr lang="zh-CN" altLang="en-US" dirty="0">
                <a:solidFill>
                  <a:schemeClr val="bg1"/>
                </a:solidFill>
              </a:endParaRPr>
            </a:p>
          </p:txBody>
        </p:sp>
        <p:cxnSp>
          <p:nvCxnSpPr>
            <p:cNvPr id="28" name="直接连接符 27"/>
            <p:cNvCxnSpPr/>
            <p:nvPr/>
          </p:nvCxnSpPr>
          <p:spPr>
            <a:xfrm>
              <a:off x="8667750" y="37973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13000" y="4530725"/>
            <a:ext cx="3070225" cy="1209675"/>
            <a:chOff x="2413000" y="4530725"/>
            <a:chExt cx="3070225" cy="1209675"/>
          </a:xfrm>
        </p:grpSpPr>
        <p:sp>
          <p:nvSpPr>
            <p:cNvPr id="30" name="矩形: 圆角 29"/>
            <p:cNvSpPr/>
            <p:nvPr/>
          </p:nvSpPr>
          <p:spPr>
            <a:xfrm>
              <a:off x="2413000" y="47402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3251200" y="45307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3408362" y="4598471"/>
              <a:ext cx="1619250" cy="369332"/>
            </a:xfrm>
            <a:prstGeom prst="rect">
              <a:avLst/>
            </a:prstGeom>
            <a:noFill/>
          </p:spPr>
          <p:txBody>
            <a:bodyPr wrap="square">
              <a:spAutoFit/>
            </a:bodyPr>
            <a:lstStyle/>
            <a:p>
              <a:pPr algn="ctr"/>
              <a:r>
                <a:rPr lang="zh-CN" altLang="en-US" dirty="0">
                  <a:solidFill>
                    <a:schemeClr val="bg1"/>
                  </a:solidFill>
                </a:rPr>
                <a:t>目标完成进度</a:t>
              </a:r>
              <a:endParaRPr lang="zh-CN" altLang="en-US" dirty="0">
                <a:solidFill>
                  <a:schemeClr val="bg1"/>
                </a:solidFill>
              </a:endParaRPr>
            </a:p>
          </p:txBody>
        </p:sp>
        <p:cxnSp>
          <p:nvCxnSpPr>
            <p:cNvPr id="34" name="直接连接符 33"/>
            <p:cNvCxnSpPr/>
            <p:nvPr/>
          </p:nvCxnSpPr>
          <p:spPr>
            <a:xfrm>
              <a:off x="3870325" y="54356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a:xfrm>
            <a:off x="6267450" y="5067300"/>
            <a:ext cx="0" cy="393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7210425" y="4530725"/>
            <a:ext cx="3070225" cy="1209675"/>
            <a:chOff x="7210425" y="4530725"/>
            <a:chExt cx="3070225" cy="1209675"/>
          </a:xfrm>
        </p:grpSpPr>
        <p:sp>
          <p:nvSpPr>
            <p:cNvPr id="37" name="矩形: 圆角 36"/>
            <p:cNvSpPr/>
            <p:nvPr/>
          </p:nvSpPr>
          <p:spPr>
            <a:xfrm>
              <a:off x="7210425" y="47402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8048625" y="45307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205787" y="4598471"/>
              <a:ext cx="1619250" cy="369332"/>
            </a:xfrm>
            <a:prstGeom prst="rect">
              <a:avLst/>
            </a:prstGeom>
            <a:noFill/>
          </p:spPr>
          <p:txBody>
            <a:bodyPr wrap="square">
              <a:spAutoFit/>
            </a:bodyPr>
            <a:lstStyle/>
            <a:p>
              <a:pPr algn="ctr"/>
              <a:r>
                <a:rPr lang="zh-CN" altLang="en-US" dirty="0">
                  <a:solidFill>
                    <a:schemeClr val="bg1"/>
                  </a:solidFill>
                </a:rPr>
                <a:t>同比增长</a:t>
              </a:r>
              <a:endParaRPr lang="zh-CN" altLang="en-US" dirty="0">
                <a:solidFill>
                  <a:schemeClr val="bg1"/>
                </a:solidFill>
              </a:endParaRPr>
            </a:p>
          </p:txBody>
        </p:sp>
        <p:cxnSp>
          <p:nvCxnSpPr>
            <p:cNvPr id="41" name="直接连接符 40"/>
            <p:cNvCxnSpPr/>
            <p:nvPr/>
          </p:nvCxnSpPr>
          <p:spPr>
            <a:xfrm>
              <a:off x="8667750" y="54356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105025" y="2676525"/>
            <a:ext cx="676275" cy="676275"/>
            <a:chOff x="2105025" y="2676525"/>
            <a:chExt cx="676275" cy="676275"/>
          </a:xfrm>
        </p:grpSpPr>
        <p:sp>
          <p:nvSpPr>
            <p:cNvPr id="2" name="椭圆 1"/>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invesment-purse_73104"/>
            <p:cNvSpPr/>
            <p:nvPr/>
          </p:nvSpPr>
          <p:spPr>
            <a:xfrm>
              <a:off x="2239571" y="2831492"/>
              <a:ext cx="407182" cy="366341"/>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 name="T82" fmla="*/ 121763 h 600884"/>
                <a:gd name="T8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5" h="2149">
                  <a:moveTo>
                    <a:pt x="1611" y="1622"/>
                  </a:moveTo>
                  <a:cubicBezTo>
                    <a:pt x="1507" y="1622"/>
                    <a:pt x="1421" y="1536"/>
                    <a:pt x="1421" y="1432"/>
                  </a:cubicBezTo>
                  <a:lnTo>
                    <a:pt x="1421" y="1132"/>
                  </a:lnTo>
                  <a:cubicBezTo>
                    <a:pt x="1421" y="1027"/>
                    <a:pt x="1507" y="942"/>
                    <a:pt x="1611" y="942"/>
                  </a:cubicBezTo>
                  <a:lnTo>
                    <a:pt x="2322" y="942"/>
                  </a:lnTo>
                  <a:lnTo>
                    <a:pt x="2322" y="625"/>
                  </a:lnTo>
                  <a:cubicBezTo>
                    <a:pt x="2322" y="509"/>
                    <a:pt x="2228" y="415"/>
                    <a:pt x="2112" y="415"/>
                  </a:cubicBezTo>
                  <a:lnTo>
                    <a:pt x="1970" y="415"/>
                  </a:lnTo>
                  <a:lnTo>
                    <a:pt x="1932" y="176"/>
                  </a:lnTo>
                  <a:cubicBezTo>
                    <a:pt x="1929" y="157"/>
                    <a:pt x="1919" y="141"/>
                    <a:pt x="1903" y="131"/>
                  </a:cubicBezTo>
                  <a:cubicBezTo>
                    <a:pt x="1888" y="120"/>
                    <a:pt x="1868" y="117"/>
                    <a:pt x="1850" y="121"/>
                  </a:cubicBezTo>
                  <a:lnTo>
                    <a:pt x="1691" y="160"/>
                  </a:lnTo>
                  <a:lnTo>
                    <a:pt x="1634" y="41"/>
                  </a:lnTo>
                  <a:cubicBezTo>
                    <a:pt x="1626" y="24"/>
                    <a:pt x="1612" y="12"/>
                    <a:pt x="1595" y="6"/>
                  </a:cubicBezTo>
                  <a:cubicBezTo>
                    <a:pt x="1578" y="0"/>
                    <a:pt x="1559" y="2"/>
                    <a:pt x="1543" y="10"/>
                  </a:cubicBezTo>
                  <a:lnTo>
                    <a:pt x="773" y="415"/>
                  </a:lnTo>
                  <a:lnTo>
                    <a:pt x="210" y="415"/>
                  </a:lnTo>
                  <a:cubicBezTo>
                    <a:pt x="94" y="415"/>
                    <a:pt x="0" y="509"/>
                    <a:pt x="0" y="625"/>
                  </a:cubicBezTo>
                  <a:lnTo>
                    <a:pt x="0" y="1939"/>
                  </a:lnTo>
                  <a:cubicBezTo>
                    <a:pt x="0" y="2054"/>
                    <a:pt x="94" y="2149"/>
                    <a:pt x="210" y="2149"/>
                  </a:cubicBezTo>
                  <a:lnTo>
                    <a:pt x="2112" y="2149"/>
                  </a:lnTo>
                  <a:cubicBezTo>
                    <a:pt x="2228" y="2149"/>
                    <a:pt x="2322" y="2054"/>
                    <a:pt x="2322" y="1939"/>
                  </a:cubicBezTo>
                  <a:lnTo>
                    <a:pt x="2322" y="1622"/>
                  </a:lnTo>
                  <a:lnTo>
                    <a:pt x="1611" y="1622"/>
                  </a:lnTo>
                  <a:close/>
                  <a:moveTo>
                    <a:pt x="1812" y="268"/>
                  </a:moveTo>
                  <a:lnTo>
                    <a:pt x="1835" y="415"/>
                  </a:lnTo>
                  <a:lnTo>
                    <a:pt x="1812" y="415"/>
                  </a:lnTo>
                  <a:lnTo>
                    <a:pt x="1749" y="283"/>
                  </a:lnTo>
                  <a:lnTo>
                    <a:pt x="1812" y="268"/>
                  </a:lnTo>
                  <a:close/>
                  <a:moveTo>
                    <a:pt x="1543" y="161"/>
                  </a:moveTo>
                  <a:lnTo>
                    <a:pt x="1664" y="415"/>
                  </a:lnTo>
                  <a:lnTo>
                    <a:pt x="1060" y="415"/>
                  </a:lnTo>
                  <a:lnTo>
                    <a:pt x="1543" y="161"/>
                  </a:lnTo>
                  <a:close/>
                  <a:moveTo>
                    <a:pt x="1611" y="1075"/>
                  </a:moveTo>
                  <a:lnTo>
                    <a:pt x="2329" y="1075"/>
                  </a:lnTo>
                  <a:cubicBezTo>
                    <a:pt x="2360" y="1075"/>
                    <a:pt x="2385" y="1100"/>
                    <a:pt x="2385" y="1132"/>
                  </a:cubicBezTo>
                  <a:lnTo>
                    <a:pt x="2385" y="1432"/>
                  </a:lnTo>
                  <a:cubicBezTo>
                    <a:pt x="2385" y="1463"/>
                    <a:pt x="2360" y="1488"/>
                    <a:pt x="2329" y="1488"/>
                  </a:cubicBezTo>
                  <a:lnTo>
                    <a:pt x="1611" y="1488"/>
                  </a:lnTo>
                  <a:cubicBezTo>
                    <a:pt x="1580" y="1488"/>
                    <a:pt x="1555" y="1463"/>
                    <a:pt x="1555" y="1432"/>
                  </a:cubicBezTo>
                  <a:lnTo>
                    <a:pt x="1555" y="1132"/>
                  </a:lnTo>
                  <a:cubicBezTo>
                    <a:pt x="1555" y="1100"/>
                    <a:pt x="1580" y="1075"/>
                    <a:pt x="1611" y="10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42"/>
          <p:cNvGrpSpPr/>
          <p:nvPr/>
        </p:nvGrpSpPr>
        <p:grpSpPr>
          <a:xfrm>
            <a:off x="2105025" y="4381500"/>
            <a:ext cx="676275" cy="676275"/>
            <a:chOff x="2105025" y="2676525"/>
            <a:chExt cx="676275" cy="676275"/>
          </a:xfrm>
        </p:grpSpPr>
        <p:sp>
          <p:nvSpPr>
            <p:cNvPr id="62" name="椭圆 61"/>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invesment-purse_73104"/>
            <p:cNvSpPr/>
            <p:nvPr/>
          </p:nvSpPr>
          <p:spPr>
            <a:xfrm>
              <a:off x="2263842" y="2835652"/>
              <a:ext cx="358640" cy="358020"/>
            </a:xfrm>
            <a:custGeom>
              <a:avLst/>
              <a:gdLst>
                <a:gd name="connsiteX0" fmla="*/ 424826 w 581459"/>
                <a:gd name="connsiteY0" fmla="*/ 466686 h 580454"/>
                <a:gd name="connsiteX1" fmla="*/ 400617 w 581459"/>
                <a:gd name="connsiteY1" fmla="*/ 490862 h 580454"/>
                <a:gd name="connsiteX2" fmla="*/ 424826 w 581459"/>
                <a:gd name="connsiteY2" fmla="*/ 515038 h 580454"/>
                <a:gd name="connsiteX3" fmla="*/ 463188 w 581459"/>
                <a:gd name="connsiteY3" fmla="*/ 515038 h 580454"/>
                <a:gd name="connsiteX4" fmla="*/ 487398 w 581459"/>
                <a:gd name="connsiteY4" fmla="*/ 490862 h 580454"/>
                <a:gd name="connsiteX5" fmla="*/ 463188 w 581459"/>
                <a:gd name="connsiteY5" fmla="*/ 466686 h 580454"/>
                <a:gd name="connsiteX6" fmla="*/ 241830 w 581459"/>
                <a:gd name="connsiteY6" fmla="*/ 466686 h 580454"/>
                <a:gd name="connsiteX7" fmla="*/ 217620 w 581459"/>
                <a:gd name="connsiteY7" fmla="*/ 490862 h 580454"/>
                <a:gd name="connsiteX8" fmla="*/ 241830 w 581459"/>
                <a:gd name="connsiteY8" fmla="*/ 515038 h 580454"/>
                <a:gd name="connsiteX9" fmla="*/ 339737 w 581459"/>
                <a:gd name="connsiteY9" fmla="*/ 515038 h 580454"/>
                <a:gd name="connsiteX10" fmla="*/ 363946 w 581459"/>
                <a:gd name="connsiteY10" fmla="*/ 490862 h 580454"/>
                <a:gd name="connsiteX11" fmla="*/ 339737 w 581459"/>
                <a:gd name="connsiteY11" fmla="*/ 466686 h 580454"/>
                <a:gd name="connsiteX12" fmla="*/ 118289 w 581459"/>
                <a:gd name="connsiteY12" fmla="*/ 466686 h 580454"/>
                <a:gd name="connsiteX13" fmla="*/ 94080 w 581459"/>
                <a:gd name="connsiteY13" fmla="*/ 490862 h 580454"/>
                <a:gd name="connsiteX14" fmla="*/ 118289 w 581459"/>
                <a:gd name="connsiteY14" fmla="*/ 515038 h 580454"/>
                <a:gd name="connsiteX15" fmla="*/ 156651 w 581459"/>
                <a:gd name="connsiteY15" fmla="*/ 515038 h 580454"/>
                <a:gd name="connsiteX16" fmla="*/ 180861 w 581459"/>
                <a:gd name="connsiteY16" fmla="*/ 490862 h 580454"/>
                <a:gd name="connsiteX17" fmla="*/ 156651 w 581459"/>
                <a:gd name="connsiteY17" fmla="*/ 466686 h 580454"/>
                <a:gd name="connsiteX18" fmla="*/ 424826 w 581459"/>
                <a:gd name="connsiteY18" fmla="*/ 377628 h 580454"/>
                <a:gd name="connsiteX19" fmla="*/ 400617 w 581459"/>
                <a:gd name="connsiteY19" fmla="*/ 401803 h 580454"/>
                <a:gd name="connsiteX20" fmla="*/ 424826 w 581459"/>
                <a:gd name="connsiteY20" fmla="*/ 425979 h 580454"/>
                <a:gd name="connsiteX21" fmla="*/ 463188 w 581459"/>
                <a:gd name="connsiteY21" fmla="*/ 425979 h 580454"/>
                <a:gd name="connsiteX22" fmla="*/ 487398 w 581459"/>
                <a:gd name="connsiteY22" fmla="*/ 401803 h 580454"/>
                <a:gd name="connsiteX23" fmla="*/ 463188 w 581459"/>
                <a:gd name="connsiteY23" fmla="*/ 377628 h 580454"/>
                <a:gd name="connsiteX24" fmla="*/ 271647 w 581459"/>
                <a:gd name="connsiteY24" fmla="*/ 377628 h 580454"/>
                <a:gd name="connsiteX25" fmla="*/ 247437 w 581459"/>
                <a:gd name="connsiteY25" fmla="*/ 401803 h 580454"/>
                <a:gd name="connsiteX26" fmla="*/ 271647 w 581459"/>
                <a:gd name="connsiteY26" fmla="*/ 425979 h 580454"/>
                <a:gd name="connsiteX27" fmla="*/ 309920 w 581459"/>
                <a:gd name="connsiteY27" fmla="*/ 425979 h 580454"/>
                <a:gd name="connsiteX28" fmla="*/ 334129 w 581459"/>
                <a:gd name="connsiteY28" fmla="*/ 401803 h 580454"/>
                <a:gd name="connsiteX29" fmla="*/ 309920 w 581459"/>
                <a:gd name="connsiteY29" fmla="*/ 377628 h 580454"/>
                <a:gd name="connsiteX30" fmla="*/ 118289 w 581459"/>
                <a:gd name="connsiteY30" fmla="*/ 377628 h 580454"/>
                <a:gd name="connsiteX31" fmla="*/ 94080 w 581459"/>
                <a:gd name="connsiteY31" fmla="*/ 401803 h 580454"/>
                <a:gd name="connsiteX32" fmla="*/ 118289 w 581459"/>
                <a:gd name="connsiteY32" fmla="*/ 425979 h 580454"/>
                <a:gd name="connsiteX33" fmla="*/ 156651 w 581459"/>
                <a:gd name="connsiteY33" fmla="*/ 425979 h 580454"/>
                <a:gd name="connsiteX34" fmla="*/ 180861 w 581459"/>
                <a:gd name="connsiteY34" fmla="*/ 401803 h 580454"/>
                <a:gd name="connsiteX35" fmla="*/ 156651 w 581459"/>
                <a:gd name="connsiteY35" fmla="*/ 377628 h 580454"/>
                <a:gd name="connsiteX36" fmla="*/ 424826 w 581459"/>
                <a:gd name="connsiteY36" fmla="*/ 288747 h 580454"/>
                <a:gd name="connsiteX37" fmla="*/ 400617 w 581459"/>
                <a:gd name="connsiteY37" fmla="*/ 312922 h 580454"/>
                <a:gd name="connsiteX38" fmla="*/ 424826 w 581459"/>
                <a:gd name="connsiteY38" fmla="*/ 337098 h 580454"/>
                <a:gd name="connsiteX39" fmla="*/ 463188 w 581459"/>
                <a:gd name="connsiteY39" fmla="*/ 337098 h 580454"/>
                <a:gd name="connsiteX40" fmla="*/ 487398 w 581459"/>
                <a:gd name="connsiteY40" fmla="*/ 312922 h 580454"/>
                <a:gd name="connsiteX41" fmla="*/ 463188 w 581459"/>
                <a:gd name="connsiteY41" fmla="*/ 288747 h 580454"/>
                <a:gd name="connsiteX42" fmla="*/ 118289 w 581459"/>
                <a:gd name="connsiteY42" fmla="*/ 288747 h 580454"/>
                <a:gd name="connsiteX43" fmla="*/ 94080 w 581459"/>
                <a:gd name="connsiteY43" fmla="*/ 312922 h 580454"/>
                <a:gd name="connsiteX44" fmla="*/ 118289 w 581459"/>
                <a:gd name="connsiteY44" fmla="*/ 337098 h 580454"/>
                <a:gd name="connsiteX45" fmla="*/ 156651 w 581459"/>
                <a:gd name="connsiteY45" fmla="*/ 337098 h 580454"/>
                <a:gd name="connsiteX46" fmla="*/ 180861 w 581459"/>
                <a:gd name="connsiteY46" fmla="*/ 312922 h 580454"/>
                <a:gd name="connsiteX47" fmla="*/ 156651 w 581459"/>
                <a:gd name="connsiteY47" fmla="*/ 288747 h 580454"/>
                <a:gd name="connsiteX48" fmla="*/ 271647 w 581459"/>
                <a:gd name="connsiteY48" fmla="*/ 288658 h 580454"/>
                <a:gd name="connsiteX49" fmla="*/ 247437 w 581459"/>
                <a:gd name="connsiteY49" fmla="*/ 312834 h 580454"/>
                <a:gd name="connsiteX50" fmla="*/ 271647 w 581459"/>
                <a:gd name="connsiteY50" fmla="*/ 337009 h 580454"/>
                <a:gd name="connsiteX51" fmla="*/ 309920 w 581459"/>
                <a:gd name="connsiteY51" fmla="*/ 337009 h 580454"/>
                <a:gd name="connsiteX52" fmla="*/ 334129 w 581459"/>
                <a:gd name="connsiteY52" fmla="*/ 312834 h 580454"/>
                <a:gd name="connsiteX53" fmla="*/ 309920 w 581459"/>
                <a:gd name="connsiteY53" fmla="*/ 288658 h 580454"/>
                <a:gd name="connsiteX54" fmla="*/ 0 w 581459"/>
                <a:gd name="connsiteY54" fmla="*/ 198977 h 580454"/>
                <a:gd name="connsiteX55" fmla="*/ 581388 w 581459"/>
                <a:gd name="connsiteY55" fmla="*/ 198977 h 580454"/>
                <a:gd name="connsiteX56" fmla="*/ 581388 w 581459"/>
                <a:gd name="connsiteY56" fmla="*/ 507927 h 580454"/>
                <a:gd name="connsiteX57" fmla="*/ 508759 w 581459"/>
                <a:gd name="connsiteY57" fmla="*/ 580454 h 580454"/>
                <a:gd name="connsiteX58" fmla="*/ 72629 w 581459"/>
                <a:gd name="connsiteY58" fmla="*/ 580454 h 580454"/>
                <a:gd name="connsiteX59" fmla="*/ 0 w 581459"/>
                <a:gd name="connsiteY59" fmla="*/ 507927 h 580454"/>
                <a:gd name="connsiteX60" fmla="*/ 72716 w 581459"/>
                <a:gd name="connsiteY60" fmla="*/ 1 h 580454"/>
                <a:gd name="connsiteX61" fmla="*/ 508832 w 581459"/>
                <a:gd name="connsiteY61" fmla="*/ 1 h 580454"/>
                <a:gd name="connsiteX62" fmla="*/ 581459 w 581459"/>
                <a:gd name="connsiteY62" fmla="*/ 72521 h 580454"/>
                <a:gd name="connsiteX63" fmla="*/ 581459 w 581459"/>
                <a:gd name="connsiteY63" fmla="*/ 150640 h 580454"/>
                <a:gd name="connsiteX64" fmla="*/ 0 w 581459"/>
                <a:gd name="connsiteY64" fmla="*/ 150640 h 580454"/>
                <a:gd name="connsiteX65" fmla="*/ 0 w 581459"/>
                <a:gd name="connsiteY65" fmla="*/ 72521 h 580454"/>
                <a:gd name="connsiteX66" fmla="*/ 72716 w 581459"/>
                <a:gd name="connsiteY66" fmla="*/ 1 h 58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81459" h="580454">
                  <a:moveTo>
                    <a:pt x="424826" y="466686"/>
                  </a:moveTo>
                  <a:cubicBezTo>
                    <a:pt x="411387" y="466686"/>
                    <a:pt x="400617" y="477441"/>
                    <a:pt x="400617" y="490862"/>
                  </a:cubicBezTo>
                  <a:cubicBezTo>
                    <a:pt x="400617" y="504194"/>
                    <a:pt x="411387" y="515038"/>
                    <a:pt x="424826" y="515038"/>
                  </a:cubicBezTo>
                  <a:lnTo>
                    <a:pt x="463188" y="515038"/>
                  </a:lnTo>
                  <a:cubicBezTo>
                    <a:pt x="476450" y="515038"/>
                    <a:pt x="487398" y="504194"/>
                    <a:pt x="487398" y="490862"/>
                  </a:cubicBezTo>
                  <a:cubicBezTo>
                    <a:pt x="487398" y="477441"/>
                    <a:pt x="476539" y="466686"/>
                    <a:pt x="463188" y="466686"/>
                  </a:cubicBezTo>
                  <a:close/>
                  <a:moveTo>
                    <a:pt x="241830" y="466686"/>
                  </a:moveTo>
                  <a:cubicBezTo>
                    <a:pt x="228390" y="466686"/>
                    <a:pt x="217620" y="477441"/>
                    <a:pt x="217620" y="490862"/>
                  </a:cubicBezTo>
                  <a:cubicBezTo>
                    <a:pt x="217620" y="504194"/>
                    <a:pt x="228390" y="515038"/>
                    <a:pt x="241830" y="515038"/>
                  </a:cubicBezTo>
                  <a:lnTo>
                    <a:pt x="339737" y="515038"/>
                  </a:lnTo>
                  <a:cubicBezTo>
                    <a:pt x="352999" y="515038"/>
                    <a:pt x="363946" y="504194"/>
                    <a:pt x="363946" y="490862"/>
                  </a:cubicBezTo>
                  <a:cubicBezTo>
                    <a:pt x="363946" y="477441"/>
                    <a:pt x="353177" y="466686"/>
                    <a:pt x="339737" y="466686"/>
                  </a:cubicBezTo>
                  <a:close/>
                  <a:moveTo>
                    <a:pt x="118289" y="466686"/>
                  </a:moveTo>
                  <a:cubicBezTo>
                    <a:pt x="104849" y="466686"/>
                    <a:pt x="94080" y="477441"/>
                    <a:pt x="94080" y="490862"/>
                  </a:cubicBezTo>
                  <a:cubicBezTo>
                    <a:pt x="94080" y="504194"/>
                    <a:pt x="104849" y="515038"/>
                    <a:pt x="118289" y="515038"/>
                  </a:cubicBezTo>
                  <a:lnTo>
                    <a:pt x="156651" y="515038"/>
                  </a:lnTo>
                  <a:cubicBezTo>
                    <a:pt x="170002" y="515038"/>
                    <a:pt x="180861" y="504194"/>
                    <a:pt x="180861" y="490862"/>
                  </a:cubicBezTo>
                  <a:cubicBezTo>
                    <a:pt x="180861" y="477441"/>
                    <a:pt x="170002" y="466686"/>
                    <a:pt x="156651" y="466686"/>
                  </a:cubicBezTo>
                  <a:close/>
                  <a:moveTo>
                    <a:pt x="424826" y="377628"/>
                  </a:moveTo>
                  <a:cubicBezTo>
                    <a:pt x="411387" y="377628"/>
                    <a:pt x="400617" y="388471"/>
                    <a:pt x="400617" y="401803"/>
                  </a:cubicBezTo>
                  <a:cubicBezTo>
                    <a:pt x="400617" y="415224"/>
                    <a:pt x="411387" y="425979"/>
                    <a:pt x="424826" y="425979"/>
                  </a:cubicBezTo>
                  <a:lnTo>
                    <a:pt x="463188" y="425979"/>
                  </a:lnTo>
                  <a:cubicBezTo>
                    <a:pt x="476450" y="425979"/>
                    <a:pt x="487398" y="415224"/>
                    <a:pt x="487398" y="401803"/>
                  </a:cubicBezTo>
                  <a:cubicBezTo>
                    <a:pt x="487398" y="388471"/>
                    <a:pt x="476539" y="377628"/>
                    <a:pt x="463188" y="377628"/>
                  </a:cubicBezTo>
                  <a:close/>
                  <a:moveTo>
                    <a:pt x="271647" y="377628"/>
                  </a:moveTo>
                  <a:cubicBezTo>
                    <a:pt x="258207" y="377628"/>
                    <a:pt x="247259" y="388471"/>
                    <a:pt x="247437" y="401803"/>
                  </a:cubicBezTo>
                  <a:cubicBezTo>
                    <a:pt x="247437" y="415224"/>
                    <a:pt x="258207" y="425979"/>
                    <a:pt x="271647" y="425979"/>
                  </a:cubicBezTo>
                  <a:lnTo>
                    <a:pt x="309920" y="425979"/>
                  </a:lnTo>
                  <a:cubicBezTo>
                    <a:pt x="323359" y="425979"/>
                    <a:pt x="334129" y="415224"/>
                    <a:pt x="334129" y="401803"/>
                  </a:cubicBezTo>
                  <a:cubicBezTo>
                    <a:pt x="334129" y="388471"/>
                    <a:pt x="323359" y="377628"/>
                    <a:pt x="309920" y="377628"/>
                  </a:cubicBezTo>
                  <a:close/>
                  <a:moveTo>
                    <a:pt x="118289" y="377628"/>
                  </a:moveTo>
                  <a:cubicBezTo>
                    <a:pt x="104849" y="377628"/>
                    <a:pt x="94080" y="388471"/>
                    <a:pt x="94080" y="401803"/>
                  </a:cubicBezTo>
                  <a:cubicBezTo>
                    <a:pt x="94080" y="415224"/>
                    <a:pt x="104849" y="425979"/>
                    <a:pt x="118289" y="425979"/>
                  </a:cubicBezTo>
                  <a:lnTo>
                    <a:pt x="156651" y="425979"/>
                  </a:lnTo>
                  <a:cubicBezTo>
                    <a:pt x="170002" y="425979"/>
                    <a:pt x="180861" y="415224"/>
                    <a:pt x="180861" y="401803"/>
                  </a:cubicBezTo>
                  <a:cubicBezTo>
                    <a:pt x="180861" y="388471"/>
                    <a:pt x="170002" y="377628"/>
                    <a:pt x="156651" y="377628"/>
                  </a:cubicBezTo>
                  <a:close/>
                  <a:moveTo>
                    <a:pt x="424826" y="288747"/>
                  </a:moveTo>
                  <a:cubicBezTo>
                    <a:pt x="411387" y="288747"/>
                    <a:pt x="400617" y="299590"/>
                    <a:pt x="400617" y="312922"/>
                  </a:cubicBezTo>
                  <a:cubicBezTo>
                    <a:pt x="400617" y="326343"/>
                    <a:pt x="411387" y="337098"/>
                    <a:pt x="424826" y="337098"/>
                  </a:cubicBezTo>
                  <a:lnTo>
                    <a:pt x="463188" y="337098"/>
                  </a:lnTo>
                  <a:cubicBezTo>
                    <a:pt x="476450" y="337098"/>
                    <a:pt x="487398" y="326255"/>
                    <a:pt x="487398" y="312922"/>
                  </a:cubicBezTo>
                  <a:cubicBezTo>
                    <a:pt x="487398" y="299590"/>
                    <a:pt x="476539" y="288747"/>
                    <a:pt x="463188" y="288747"/>
                  </a:cubicBezTo>
                  <a:close/>
                  <a:moveTo>
                    <a:pt x="118289" y="288747"/>
                  </a:moveTo>
                  <a:cubicBezTo>
                    <a:pt x="104849" y="288747"/>
                    <a:pt x="94080" y="299590"/>
                    <a:pt x="94080" y="312922"/>
                  </a:cubicBezTo>
                  <a:cubicBezTo>
                    <a:pt x="94080" y="326343"/>
                    <a:pt x="104849" y="337098"/>
                    <a:pt x="118289" y="337098"/>
                  </a:cubicBezTo>
                  <a:lnTo>
                    <a:pt x="156651" y="337098"/>
                  </a:lnTo>
                  <a:cubicBezTo>
                    <a:pt x="170002" y="337098"/>
                    <a:pt x="180861" y="326255"/>
                    <a:pt x="180861" y="312922"/>
                  </a:cubicBezTo>
                  <a:cubicBezTo>
                    <a:pt x="180861" y="299590"/>
                    <a:pt x="170002" y="288747"/>
                    <a:pt x="156651" y="288747"/>
                  </a:cubicBezTo>
                  <a:close/>
                  <a:moveTo>
                    <a:pt x="271647" y="288658"/>
                  </a:moveTo>
                  <a:cubicBezTo>
                    <a:pt x="258207" y="288658"/>
                    <a:pt x="247259" y="299590"/>
                    <a:pt x="247437" y="312834"/>
                  </a:cubicBezTo>
                  <a:cubicBezTo>
                    <a:pt x="247437" y="326255"/>
                    <a:pt x="258207" y="337009"/>
                    <a:pt x="271647" y="337009"/>
                  </a:cubicBezTo>
                  <a:lnTo>
                    <a:pt x="309920" y="337009"/>
                  </a:lnTo>
                  <a:cubicBezTo>
                    <a:pt x="323359" y="337009"/>
                    <a:pt x="334129" y="326255"/>
                    <a:pt x="334129" y="312834"/>
                  </a:cubicBezTo>
                  <a:cubicBezTo>
                    <a:pt x="334129" y="299412"/>
                    <a:pt x="323359" y="288658"/>
                    <a:pt x="309920" y="288658"/>
                  </a:cubicBezTo>
                  <a:close/>
                  <a:moveTo>
                    <a:pt x="0" y="198977"/>
                  </a:moveTo>
                  <a:lnTo>
                    <a:pt x="581388" y="198977"/>
                  </a:lnTo>
                  <a:lnTo>
                    <a:pt x="581388" y="507927"/>
                  </a:lnTo>
                  <a:cubicBezTo>
                    <a:pt x="581388" y="547835"/>
                    <a:pt x="548812" y="580454"/>
                    <a:pt x="508759" y="580454"/>
                  </a:cubicBezTo>
                  <a:lnTo>
                    <a:pt x="72629" y="580454"/>
                  </a:lnTo>
                  <a:cubicBezTo>
                    <a:pt x="32576" y="580454"/>
                    <a:pt x="0" y="547924"/>
                    <a:pt x="0" y="507927"/>
                  </a:cubicBezTo>
                  <a:close/>
                  <a:moveTo>
                    <a:pt x="72716" y="1"/>
                  </a:moveTo>
                  <a:lnTo>
                    <a:pt x="508832" y="1"/>
                  </a:lnTo>
                  <a:cubicBezTo>
                    <a:pt x="548795" y="1"/>
                    <a:pt x="581459" y="32439"/>
                    <a:pt x="581459" y="72521"/>
                  </a:cubicBezTo>
                  <a:lnTo>
                    <a:pt x="581459" y="150640"/>
                  </a:lnTo>
                  <a:lnTo>
                    <a:pt x="0" y="150640"/>
                  </a:lnTo>
                  <a:lnTo>
                    <a:pt x="0" y="72521"/>
                  </a:lnTo>
                  <a:cubicBezTo>
                    <a:pt x="0" y="32439"/>
                    <a:pt x="32575" y="-88"/>
                    <a:pt x="72716"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58" name="Group 51"/>
          <p:cNvGrpSpPr/>
          <p:nvPr/>
        </p:nvGrpSpPr>
        <p:grpSpPr>
          <a:xfrm>
            <a:off x="6886575" y="2676525"/>
            <a:ext cx="676275" cy="676275"/>
            <a:chOff x="2105025" y="2676525"/>
            <a:chExt cx="676275" cy="676275"/>
          </a:xfrm>
        </p:grpSpPr>
        <p:sp>
          <p:nvSpPr>
            <p:cNvPr id="59" name="椭圆 58"/>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invesment-purse_73104"/>
            <p:cNvSpPr/>
            <p:nvPr/>
          </p:nvSpPr>
          <p:spPr>
            <a:xfrm>
              <a:off x="2239571" y="2811109"/>
              <a:ext cx="407182" cy="407106"/>
            </a:xfrm>
            <a:custGeom>
              <a:avLst/>
              <a:gdLst>
                <a:gd name="T0" fmla="*/ 5601 w 11203"/>
                <a:gd name="T1" fmla="*/ 0 h 11202"/>
                <a:gd name="T2" fmla="*/ 0 w 11203"/>
                <a:gd name="T3" fmla="*/ 5601 h 11202"/>
                <a:gd name="T4" fmla="*/ 5603 w 11203"/>
                <a:gd name="T5" fmla="*/ 11202 h 11202"/>
                <a:gd name="T6" fmla="*/ 11203 w 11203"/>
                <a:gd name="T7" fmla="*/ 5601 h 11202"/>
                <a:gd name="T8" fmla="*/ 5601 w 11203"/>
                <a:gd name="T9" fmla="*/ 0 h 11202"/>
                <a:gd name="T10" fmla="*/ 8403 w 11203"/>
                <a:gd name="T11" fmla="*/ 6218 h 11202"/>
                <a:gd name="T12" fmla="*/ 5429 w 11203"/>
                <a:gd name="T13" fmla="*/ 6218 h 11202"/>
                <a:gd name="T14" fmla="*/ 5250 w 11203"/>
                <a:gd name="T15" fmla="*/ 6182 h 11202"/>
                <a:gd name="T16" fmla="*/ 4970 w 11203"/>
                <a:gd name="T17" fmla="*/ 5760 h 11202"/>
                <a:gd name="T18" fmla="*/ 4970 w 11203"/>
                <a:gd name="T19" fmla="*/ 2786 h 11202"/>
                <a:gd name="T20" fmla="*/ 5429 w 11203"/>
                <a:gd name="T21" fmla="*/ 2327 h 11202"/>
                <a:gd name="T22" fmla="*/ 5889 w 11203"/>
                <a:gd name="T23" fmla="*/ 2786 h 11202"/>
                <a:gd name="T24" fmla="*/ 5889 w 11203"/>
                <a:gd name="T25" fmla="*/ 5301 h 11202"/>
                <a:gd name="T26" fmla="*/ 8404 w 11203"/>
                <a:gd name="T27" fmla="*/ 5301 h 11202"/>
                <a:gd name="T28" fmla="*/ 8863 w 11203"/>
                <a:gd name="T29" fmla="*/ 5760 h 11202"/>
                <a:gd name="T30" fmla="*/ 8403 w 11203"/>
                <a:gd name="T31" fmla="*/ 6218 h 1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03" h="11202">
                  <a:moveTo>
                    <a:pt x="5601" y="0"/>
                  </a:moveTo>
                  <a:cubicBezTo>
                    <a:pt x="2507" y="0"/>
                    <a:pt x="0" y="2507"/>
                    <a:pt x="0" y="5601"/>
                  </a:cubicBezTo>
                  <a:cubicBezTo>
                    <a:pt x="0" y="8695"/>
                    <a:pt x="2509" y="11202"/>
                    <a:pt x="5603" y="11202"/>
                  </a:cubicBezTo>
                  <a:cubicBezTo>
                    <a:pt x="8695" y="11202"/>
                    <a:pt x="11203" y="8695"/>
                    <a:pt x="11203" y="5601"/>
                  </a:cubicBezTo>
                  <a:cubicBezTo>
                    <a:pt x="11203" y="2507"/>
                    <a:pt x="8695" y="0"/>
                    <a:pt x="5601" y="0"/>
                  </a:cubicBezTo>
                  <a:close/>
                  <a:moveTo>
                    <a:pt x="8403" y="6218"/>
                  </a:moveTo>
                  <a:lnTo>
                    <a:pt x="5429" y="6218"/>
                  </a:lnTo>
                  <a:cubicBezTo>
                    <a:pt x="5366" y="6218"/>
                    <a:pt x="5305" y="6206"/>
                    <a:pt x="5250" y="6182"/>
                  </a:cubicBezTo>
                  <a:cubicBezTo>
                    <a:pt x="5085" y="6112"/>
                    <a:pt x="4970" y="5950"/>
                    <a:pt x="4970" y="5760"/>
                  </a:cubicBezTo>
                  <a:lnTo>
                    <a:pt x="4970" y="2786"/>
                  </a:lnTo>
                  <a:cubicBezTo>
                    <a:pt x="4970" y="2532"/>
                    <a:pt x="5175" y="2327"/>
                    <a:pt x="5429" y="2327"/>
                  </a:cubicBezTo>
                  <a:cubicBezTo>
                    <a:pt x="5683" y="2327"/>
                    <a:pt x="5889" y="2532"/>
                    <a:pt x="5889" y="2786"/>
                  </a:cubicBezTo>
                  <a:lnTo>
                    <a:pt x="5889" y="5301"/>
                  </a:lnTo>
                  <a:lnTo>
                    <a:pt x="8404" y="5301"/>
                  </a:lnTo>
                  <a:cubicBezTo>
                    <a:pt x="8657" y="5301"/>
                    <a:pt x="8863" y="5506"/>
                    <a:pt x="8863" y="5760"/>
                  </a:cubicBezTo>
                  <a:cubicBezTo>
                    <a:pt x="8863" y="6013"/>
                    <a:pt x="8656" y="6218"/>
                    <a:pt x="8403" y="621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64" name="Group 54"/>
          <p:cNvGrpSpPr/>
          <p:nvPr/>
        </p:nvGrpSpPr>
        <p:grpSpPr>
          <a:xfrm>
            <a:off x="6886575" y="4381500"/>
            <a:ext cx="676275" cy="676275"/>
            <a:chOff x="2105025" y="2676525"/>
            <a:chExt cx="676275" cy="676275"/>
          </a:xfrm>
        </p:grpSpPr>
        <p:sp>
          <p:nvSpPr>
            <p:cNvPr id="65" name="椭圆 64"/>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invesment-purse_73104"/>
            <p:cNvSpPr/>
            <p:nvPr/>
          </p:nvSpPr>
          <p:spPr>
            <a:xfrm>
              <a:off x="2239571" y="2895288"/>
              <a:ext cx="407182" cy="238747"/>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5" name="文本框 14"/>
          <p:cNvSpPr txBox="1"/>
          <p:nvPr/>
        </p:nvSpPr>
        <p:spPr>
          <a:xfrm>
            <a:off x="2564534" y="3318225"/>
            <a:ext cx="1676400" cy="769441"/>
          </a:xfrm>
          <a:prstGeom prst="rect">
            <a:avLst/>
          </a:prstGeom>
          <a:noFill/>
        </p:spPr>
        <p:txBody>
          <a:bodyPr wrap="square">
            <a:spAutoFit/>
          </a:bodyPr>
          <a:lstStyle/>
          <a:p>
            <a:r>
              <a:rPr lang="en-US" altLang="zh-CN" sz="4400" dirty="0"/>
              <a:t>88</a:t>
            </a:r>
            <a:r>
              <a:rPr lang="en-US" altLang="zh-CN" sz="2000" dirty="0"/>
              <a:t>W</a:t>
            </a:r>
            <a:endParaRPr lang="zh-CN" altLang="en-US" sz="2000" dirty="0"/>
          </a:p>
        </p:txBody>
      </p:sp>
      <p:sp>
        <p:nvSpPr>
          <p:cNvPr id="27" name="文本框 26"/>
          <p:cNvSpPr txBox="1"/>
          <p:nvPr/>
        </p:nvSpPr>
        <p:spPr>
          <a:xfrm>
            <a:off x="7361959" y="3318225"/>
            <a:ext cx="1676400" cy="769441"/>
          </a:xfrm>
          <a:prstGeom prst="rect">
            <a:avLst/>
          </a:prstGeom>
          <a:noFill/>
        </p:spPr>
        <p:txBody>
          <a:bodyPr wrap="square">
            <a:spAutoFit/>
          </a:bodyPr>
          <a:lstStyle/>
          <a:p>
            <a:r>
              <a:rPr lang="en-US" altLang="zh-CN" sz="4400" dirty="0"/>
              <a:t>95</a:t>
            </a:r>
            <a:r>
              <a:rPr lang="en-US" altLang="zh-CN" sz="2000" dirty="0"/>
              <a:t>%</a:t>
            </a:r>
            <a:endParaRPr lang="zh-CN" altLang="en-US" sz="2000" dirty="0"/>
          </a:p>
        </p:txBody>
      </p:sp>
      <p:sp>
        <p:nvSpPr>
          <p:cNvPr id="33" name="文本框 32"/>
          <p:cNvSpPr txBox="1"/>
          <p:nvPr/>
        </p:nvSpPr>
        <p:spPr>
          <a:xfrm>
            <a:off x="2564534" y="4956525"/>
            <a:ext cx="1676400" cy="769441"/>
          </a:xfrm>
          <a:prstGeom prst="rect">
            <a:avLst/>
          </a:prstGeom>
          <a:noFill/>
        </p:spPr>
        <p:txBody>
          <a:bodyPr wrap="square">
            <a:spAutoFit/>
          </a:bodyPr>
          <a:lstStyle/>
          <a:p>
            <a:r>
              <a:rPr lang="en-US" altLang="zh-CN" sz="4400" dirty="0"/>
              <a:t>120</a:t>
            </a:r>
            <a:r>
              <a:rPr lang="en-US" altLang="zh-CN" sz="2000" dirty="0"/>
              <a:t>%</a:t>
            </a:r>
            <a:endParaRPr lang="zh-CN" altLang="en-US" sz="2000" dirty="0"/>
          </a:p>
        </p:txBody>
      </p:sp>
      <p:sp>
        <p:nvSpPr>
          <p:cNvPr id="40" name="文本框 39"/>
          <p:cNvSpPr txBox="1"/>
          <p:nvPr/>
        </p:nvSpPr>
        <p:spPr>
          <a:xfrm>
            <a:off x="7361959" y="4956525"/>
            <a:ext cx="1676400" cy="769441"/>
          </a:xfrm>
          <a:prstGeom prst="rect">
            <a:avLst/>
          </a:prstGeom>
          <a:noFill/>
        </p:spPr>
        <p:txBody>
          <a:bodyPr wrap="square">
            <a:spAutoFit/>
          </a:bodyPr>
          <a:lstStyle/>
          <a:p>
            <a:r>
              <a:rPr lang="en-US" altLang="zh-CN" sz="4400" dirty="0"/>
              <a:t>40</a:t>
            </a:r>
            <a:r>
              <a:rPr lang="en-US" altLang="zh-CN" sz="2000" dirty="0"/>
              <a:t>%</a:t>
            </a:r>
            <a:endParaRPr lang="zh-CN" altLang="en-US" sz="2000" dirty="0"/>
          </a:p>
        </p:txBody>
      </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900" fill="hold">
                                          <p:stCondLst>
                                            <p:cond delay="0"/>
                                          </p:stCondLst>
                                        </p:cTn>
                                        <p:tgtEl>
                                          <p:spTgt spid="5"/>
                                        </p:tgtEl>
                                        <p:attrNameLst>
                                          <p:attrName>style.opacity</p:attrName>
                                        </p:attrNameLst>
                                      </p:cBhvr>
                                      <p:tavLst>
                                        <p:tav tm="0">
                                          <p:val>
                                            <p:fltVal val="0"/>
                                          </p:val>
                                        </p:tav>
                                        <p:tav tm="100000">
                                          <p:val>
                                            <p:fltVal val="1"/>
                                          </p:val>
                                        </p:tav>
                                      </p:tavLst>
                                    </p:anim>
                                    <p:animScale>
                                      <p:cBhvr>
                                        <p:cTn id="8" dur="900" fill="hold">
                                          <p:stCondLst>
                                            <p:cond delay="0"/>
                                          </p:stCondLst>
                                        </p:cTn>
                                        <p:tgtEl>
                                          <p:spTgt spid="5"/>
                                        </p:tgtEl>
                                      </p:cBhvr>
                                      <p:from x="0" y="0"/>
                                      <p:to x="110000" y="110000"/>
                                    </p:animScale>
                                    <p:animScale>
                                      <p:cBhvr>
                                        <p:cTn id="9" dur="600" fill="hold">
                                          <p:stCondLst>
                                            <p:cond delay="900"/>
                                          </p:stCondLst>
                                        </p:cTn>
                                        <p:tgtEl>
                                          <p:spTgt spid="5"/>
                                        </p:tgtEl>
                                      </p:cBhvr>
                                      <p:from x="110000" y="110000"/>
                                      <p:to x="100000" y="100000"/>
                                    </p:animScale>
                                  </p:childTnLst>
                                </p:cTn>
                              </p:par>
                            </p:childTnLst>
                          </p:cTn>
                        </p:par>
                      </p:childTnLst>
                    </p:cTn>
                  </p:par>
                  <p:par>
                    <p:cTn id="10" fill="hold">
                      <p:stCondLst>
                        <p:cond delay="indefinite"/>
                      </p:stCondLst>
                      <p:childTnLst>
                        <p:par>
                          <p:cTn id="11" fill="hold">
                            <p:stCondLst>
                              <p:cond delay="0"/>
                            </p:stCondLst>
                            <p:childTnLst>
                              <p:par>
                                <p:cTn id="12" presetID="23" presetClass="entr" presetSubtype="16" decel="10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par>
                                <p:cTn id="16" presetID="10" presetClass="entr" presetSubtype="0" fill="hold"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35" presetClass="path" presetSubtype="0" decel="100000" fill="hold" nodeType="withEffect">
                                  <p:stCondLst>
                                    <p:cond delay="250"/>
                                  </p:stCondLst>
                                  <p:childTnLst>
                                    <p:animMotion origin="layout" path="M 1.875E-6 -3.7037E-6 L -0.17982 -3.7037E-6 " pathEditMode="relative" rAng="0" ptsTypes="AA">
                                      <p:cBhvr>
                                        <p:cTn id="20" dur="1000" spd="-100000" fill="hold"/>
                                        <p:tgtEl>
                                          <p:spTgt spid="10"/>
                                        </p:tgtEl>
                                        <p:attrNameLst>
                                          <p:attrName>ppt_x</p:attrName>
                                          <p:attrName>ppt_y</p:attrName>
                                        </p:attrNameLst>
                                      </p:cBhvr>
                                      <p:rCtr x="-8997" y="0"/>
                                    </p:animMotion>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26" presetClass="emph" presetSubtype="0" fill="hold" grpId="1" nodeType="withEffect">
                                  <p:stCondLst>
                                    <p:cond delay="0"/>
                                  </p:stCondLst>
                                  <p:childTnLst>
                                    <p:animEffect transition="out" filter="fade">
                                      <p:cBhvr>
                                        <p:cTn id="26" dur="500" tmFilter="0, 0; .2, .5; .8, .5; 1, 0"/>
                                        <p:tgtEl>
                                          <p:spTgt spid="15"/>
                                        </p:tgtEl>
                                      </p:cBhvr>
                                    </p:animEffect>
                                    <p:animScale>
                                      <p:cBhvr>
                                        <p:cTn id="27" dur="250" autoRev="1" fill="hold"/>
                                        <p:tgtEl>
                                          <p:spTgt spid="15"/>
                                        </p:tgtEl>
                                      </p:cBhvr>
                                      <p:by x="105000" y="105000"/>
                                    </p:animScale>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50"/>
                                        <p:tgtEl>
                                          <p:spTgt spid="20"/>
                                        </p:tgtEl>
                                      </p:cBhvr>
                                    </p:animEffect>
                                  </p:childTnLst>
                                </p:cTn>
                              </p:par>
                            </p:childTnLst>
                          </p:cTn>
                        </p:par>
                        <p:par>
                          <p:cTn id="31" fill="hold">
                            <p:stCondLst>
                              <p:cond delay="1000"/>
                            </p:stCondLst>
                            <p:childTnLst>
                              <p:par>
                                <p:cTn id="32" presetID="23" presetClass="entr" presetSubtype="16" decel="100000"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p:cTn id="34" dur="500" fill="hold"/>
                                        <p:tgtEl>
                                          <p:spTgt spid="58"/>
                                        </p:tgtEl>
                                        <p:attrNameLst>
                                          <p:attrName>ppt_w</p:attrName>
                                        </p:attrNameLst>
                                      </p:cBhvr>
                                      <p:tavLst>
                                        <p:tav tm="0">
                                          <p:val>
                                            <p:fltVal val="0"/>
                                          </p:val>
                                        </p:tav>
                                        <p:tav tm="100000">
                                          <p:val>
                                            <p:strVal val="#ppt_w"/>
                                          </p:val>
                                        </p:tav>
                                      </p:tavLst>
                                    </p:anim>
                                    <p:anim calcmode="lin" valueType="num">
                                      <p:cBhvr>
                                        <p:cTn id="35" dur="500" fill="hold"/>
                                        <p:tgtEl>
                                          <p:spTgt spid="58"/>
                                        </p:tgtEl>
                                        <p:attrNameLst>
                                          <p:attrName>ppt_h</p:attrName>
                                        </p:attrNameLst>
                                      </p:cBhvr>
                                      <p:tavLst>
                                        <p:tav tm="0">
                                          <p:val>
                                            <p:fltVal val="0"/>
                                          </p:val>
                                        </p:tav>
                                        <p:tav tm="100000">
                                          <p:val>
                                            <p:strVal val="#ppt_h"/>
                                          </p:val>
                                        </p:tav>
                                      </p:tavLst>
                                    </p:anim>
                                  </p:childTnLst>
                                </p:cTn>
                              </p:par>
                              <p:par>
                                <p:cTn id="36" presetID="10" presetClass="entr" presetSubtype="0" fill="hold" nodeType="withEffect">
                                  <p:stCondLst>
                                    <p:cond delay="2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35" presetClass="path" presetSubtype="0" decel="100000" fill="hold" nodeType="withEffect">
                                  <p:stCondLst>
                                    <p:cond delay="250"/>
                                  </p:stCondLst>
                                  <p:childTnLst>
                                    <p:animMotion origin="layout" path="M 1.875E-6 -3.7037E-6 L -0.17982 -3.7037E-6 " pathEditMode="relative" rAng="0" ptsTypes="AA">
                                      <p:cBhvr>
                                        <p:cTn id="40" dur="1000" spd="-100000" fill="hold"/>
                                        <p:tgtEl>
                                          <p:spTgt spid="12"/>
                                        </p:tgtEl>
                                        <p:attrNameLst>
                                          <p:attrName>ppt_x</p:attrName>
                                          <p:attrName>ppt_y</p:attrName>
                                        </p:attrNameLst>
                                      </p:cBhvr>
                                      <p:rCtr x="-8997" y="0"/>
                                    </p:animMotion>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26" presetClass="emph" presetSubtype="0" fill="hold" grpId="1" nodeType="withEffect">
                                  <p:stCondLst>
                                    <p:cond delay="0"/>
                                  </p:stCondLst>
                                  <p:childTnLst>
                                    <p:animEffect transition="out" filter="fade">
                                      <p:cBhvr>
                                        <p:cTn id="46" dur="500" tmFilter="0, 0; .2, .5; .8, .5; 1, 0"/>
                                        <p:tgtEl>
                                          <p:spTgt spid="27"/>
                                        </p:tgtEl>
                                      </p:cBhvr>
                                    </p:animEffect>
                                    <p:animScale>
                                      <p:cBhvr>
                                        <p:cTn id="47" dur="250" autoRev="1" fill="hold"/>
                                        <p:tgtEl>
                                          <p:spTgt spid="27"/>
                                        </p:tgtEl>
                                      </p:cBhvr>
                                      <p:by x="105000" y="105000"/>
                                    </p:animScale>
                                  </p:childTnLst>
                                </p:cTn>
                              </p:par>
                            </p:childTnLst>
                          </p:cTn>
                        </p:par>
                        <p:par>
                          <p:cTn id="48" fill="hold">
                            <p:stCondLst>
                              <p:cond delay="2000"/>
                            </p:stCondLst>
                            <p:childTnLst>
                              <p:par>
                                <p:cTn id="49" presetID="23" presetClass="entr" presetSubtype="16" decel="10000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ppt_w</p:attrName>
                                        </p:attrNameLst>
                                      </p:cBhvr>
                                      <p:tavLst>
                                        <p:tav tm="0">
                                          <p:val>
                                            <p:fltVal val="0"/>
                                          </p:val>
                                        </p:tav>
                                        <p:tav tm="100000">
                                          <p:val>
                                            <p:strVal val="#ppt_w"/>
                                          </p:val>
                                        </p:tav>
                                      </p:tavLst>
                                    </p:anim>
                                    <p:anim calcmode="lin" valueType="num">
                                      <p:cBhvr>
                                        <p:cTn id="52" dur="500" fill="hold"/>
                                        <p:tgtEl>
                                          <p:spTgt spid="61"/>
                                        </p:tgtEl>
                                        <p:attrNameLst>
                                          <p:attrName>ppt_h</p:attrName>
                                        </p:attrNameLst>
                                      </p:cBhvr>
                                      <p:tavLst>
                                        <p:tav tm="0">
                                          <p:val>
                                            <p:fltVal val="0"/>
                                          </p:val>
                                        </p:tav>
                                        <p:tav tm="100000">
                                          <p:val>
                                            <p:strVal val="#ppt_h"/>
                                          </p:val>
                                        </p:tav>
                                      </p:tavLst>
                                    </p:anim>
                                  </p:childTnLst>
                                </p:cTn>
                              </p:par>
                              <p:par>
                                <p:cTn id="53" presetID="10" presetClass="entr" presetSubtype="0" fill="hold" nodeType="withEffect">
                                  <p:stCondLst>
                                    <p:cond delay="25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35" presetClass="path" presetSubtype="0" decel="100000" fill="hold" nodeType="withEffect">
                                  <p:stCondLst>
                                    <p:cond delay="250"/>
                                  </p:stCondLst>
                                  <p:childTnLst>
                                    <p:animMotion origin="layout" path="M 1.875E-6 -3.7037E-6 L -0.17982 -3.7037E-6 " pathEditMode="relative" rAng="0" ptsTypes="AA">
                                      <p:cBhvr>
                                        <p:cTn id="57" dur="1000" spd="-100000" fill="hold"/>
                                        <p:tgtEl>
                                          <p:spTgt spid="14"/>
                                        </p:tgtEl>
                                        <p:attrNameLst>
                                          <p:attrName>ppt_x</p:attrName>
                                          <p:attrName>ppt_y</p:attrName>
                                        </p:attrNameLst>
                                      </p:cBhvr>
                                      <p:rCtr x="-8997" y="0"/>
                                    </p:animMotion>
                                  </p:childTnLst>
                                </p:cTn>
                              </p:par>
                            </p:childTnLst>
                          </p:cTn>
                        </p:par>
                        <p:par>
                          <p:cTn id="58" fill="hold">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26" presetClass="emph" presetSubtype="0" fill="hold" grpId="1" nodeType="withEffect">
                                  <p:stCondLst>
                                    <p:cond delay="0"/>
                                  </p:stCondLst>
                                  <p:childTnLst>
                                    <p:animEffect transition="out" filter="fade">
                                      <p:cBhvr>
                                        <p:cTn id="63" dur="500" tmFilter="0, 0; .2, .5; .8, .5; 1, 0"/>
                                        <p:tgtEl>
                                          <p:spTgt spid="33"/>
                                        </p:tgtEl>
                                      </p:cBhvr>
                                    </p:animEffect>
                                    <p:animScale>
                                      <p:cBhvr>
                                        <p:cTn id="64" dur="250" autoRev="1" fill="hold"/>
                                        <p:tgtEl>
                                          <p:spTgt spid="33"/>
                                        </p:tgtEl>
                                      </p:cBhvr>
                                      <p:by x="105000" y="105000"/>
                                    </p:animScale>
                                  </p:childTnLst>
                                </p:cTn>
                              </p:par>
                              <p:par>
                                <p:cTn id="65" presetID="10" presetClass="entr" presetSubtype="0" fill="hold" nodeType="withEffect">
                                  <p:stCondLst>
                                    <p:cond delay="5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250"/>
                                        <p:tgtEl>
                                          <p:spTgt spid="35"/>
                                        </p:tgtEl>
                                      </p:cBhvr>
                                    </p:animEffect>
                                  </p:childTnLst>
                                </p:cTn>
                              </p:par>
                            </p:childTnLst>
                          </p:cTn>
                        </p:par>
                        <p:par>
                          <p:cTn id="68" fill="hold">
                            <p:stCondLst>
                              <p:cond delay="3000"/>
                            </p:stCondLst>
                            <p:childTnLst>
                              <p:par>
                                <p:cTn id="69" presetID="23" presetClass="entr" presetSubtype="16" decel="100000" fill="hold"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childTnLst>
                                </p:cTn>
                              </p:par>
                              <p:par>
                                <p:cTn id="73" presetID="10" presetClass="entr" presetSubtype="0" fill="hold" nodeType="withEffect">
                                  <p:stCondLst>
                                    <p:cond delay="25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par>
                                <p:cTn id="76" presetID="35" presetClass="path" presetSubtype="0" decel="100000" fill="hold" nodeType="withEffect">
                                  <p:stCondLst>
                                    <p:cond delay="250"/>
                                  </p:stCondLst>
                                  <p:childTnLst>
                                    <p:animMotion origin="layout" path="M 1.875E-6 -3.7037E-6 L -0.17982 -3.7037E-6 " pathEditMode="relative" rAng="0" ptsTypes="AA">
                                      <p:cBhvr>
                                        <p:cTn id="77" dur="1000" spd="-100000" fill="hold"/>
                                        <p:tgtEl>
                                          <p:spTgt spid="18"/>
                                        </p:tgtEl>
                                        <p:attrNameLst>
                                          <p:attrName>ppt_x</p:attrName>
                                          <p:attrName>ppt_y</p:attrName>
                                        </p:attrNameLst>
                                      </p:cBhvr>
                                      <p:rCtr x="-8997" y="0"/>
                                    </p:animMotion>
                                  </p:childTnLst>
                                </p:cTn>
                              </p:par>
                            </p:childTnLst>
                          </p:cTn>
                        </p:par>
                        <p:par>
                          <p:cTn id="78" fill="hold">
                            <p:stCondLst>
                              <p:cond delay="350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par>
                                <p:cTn id="82" presetID="26" presetClass="emph" presetSubtype="0" fill="hold" grpId="1" nodeType="withEffect">
                                  <p:stCondLst>
                                    <p:cond delay="0"/>
                                  </p:stCondLst>
                                  <p:childTnLst>
                                    <p:animEffect transition="out" filter="fade">
                                      <p:cBhvr>
                                        <p:cTn id="83" dur="500" tmFilter="0, 0; .2, .5; .8, .5; 1, 0"/>
                                        <p:tgtEl>
                                          <p:spTgt spid="40"/>
                                        </p:tgtEl>
                                      </p:cBhvr>
                                    </p:animEffect>
                                    <p:animScale>
                                      <p:cBhvr>
                                        <p:cTn id="84"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5" grpId="1"/>
      <p:bldP spid="27" grpId="0"/>
      <p:bldP spid="27" grpId="1"/>
      <p:bldP spid="33" grpId="0"/>
      <p:bldP spid="33" grpId="1"/>
      <p:bldP spid="40" grpId="0"/>
      <p:bldP spid="4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descr="蓝色的天空和建筑&#10;&#10;描述已自动生成"/>
          <p:cNvPicPr>
            <a:picLocks noChangeAspect="1"/>
          </p:cNvPicPr>
          <p:nvPr/>
        </p:nvPicPr>
        <p:blipFill>
          <a:blip r:embed="rId1" cstate="screen"/>
          <a:srcRect/>
          <a:stretch>
            <a:fillRect/>
          </a:stretch>
        </p:blipFill>
        <p:spPr>
          <a:xfrm>
            <a:off x="0" y="0"/>
            <a:ext cx="12192000" cy="6858000"/>
          </a:xfrm>
          <a:prstGeom prst="rect">
            <a:avLst/>
          </a:prstGeom>
        </p:spPr>
      </p:pic>
      <p:sp>
        <p:nvSpPr>
          <p:cNvPr id="2" name="矩形 1"/>
          <p:cNvSpPr/>
          <p:nvPr/>
        </p:nvSpPr>
        <p:spPr>
          <a:xfrm>
            <a:off x="0" y="0"/>
            <a:ext cx="12192000" cy="6858000"/>
          </a:xfrm>
          <a:prstGeom prst="rect">
            <a:avLst/>
          </a:prstGeom>
          <a:gradFill flip="none" rotWithShape="1">
            <a:gsLst>
              <a:gs pos="20000">
                <a:schemeClr val="bg1"/>
              </a:gs>
              <a:gs pos="100000">
                <a:schemeClr val="accent4">
                  <a:alpha val="88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任意多边形: 形状 49"/>
          <p:cNvSpPr/>
          <p:nvPr/>
        </p:nvSpPr>
        <p:spPr>
          <a:xfrm>
            <a:off x="0" y="5696857"/>
            <a:ext cx="12192000" cy="1161143"/>
          </a:xfrm>
          <a:custGeom>
            <a:avLst/>
            <a:gdLst>
              <a:gd name="connsiteX0" fmla="*/ 0 w 12192000"/>
              <a:gd name="connsiteY0" fmla="*/ 13186 h 512232"/>
              <a:gd name="connsiteX1" fmla="*/ 53842 w 12192000"/>
              <a:gd name="connsiteY1" fmla="*/ 25414 h 512232"/>
              <a:gd name="connsiteX2" fmla="*/ 6066972 w 12192000"/>
              <a:gd name="connsiteY2" fmla="*/ 512232 h 512232"/>
              <a:gd name="connsiteX3" fmla="*/ 0 w 12192000"/>
              <a:gd name="connsiteY3" fmla="*/ 512232 h 512232"/>
              <a:gd name="connsiteX4" fmla="*/ 12192000 w 12192000"/>
              <a:gd name="connsiteY4" fmla="*/ 0 h 512232"/>
              <a:gd name="connsiteX5" fmla="*/ 12192000 w 12192000"/>
              <a:gd name="connsiteY5" fmla="*/ 512232 h 512232"/>
              <a:gd name="connsiteX6" fmla="*/ 6066972 w 12192000"/>
              <a:gd name="connsiteY6" fmla="*/ 512232 h 512232"/>
              <a:gd name="connsiteX7" fmla="*/ 12080102 w 12192000"/>
              <a:gd name="connsiteY7" fmla="*/ 25414 h 51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232">
                <a:moveTo>
                  <a:pt x="0" y="13186"/>
                </a:moveTo>
                <a:lnTo>
                  <a:pt x="53842" y="25414"/>
                </a:lnTo>
                <a:cubicBezTo>
                  <a:pt x="1422267" y="320943"/>
                  <a:pt x="3606305" y="512232"/>
                  <a:pt x="6066972" y="512232"/>
                </a:cubicBezTo>
                <a:lnTo>
                  <a:pt x="0" y="512232"/>
                </a:lnTo>
                <a:close/>
                <a:moveTo>
                  <a:pt x="12192000" y="0"/>
                </a:moveTo>
                <a:lnTo>
                  <a:pt x="12192000" y="512232"/>
                </a:lnTo>
                <a:lnTo>
                  <a:pt x="6066972" y="512232"/>
                </a:lnTo>
                <a:cubicBezTo>
                  <a:pt x="8527639" y="512232"/>
                  <a:pt x="10711677" y="320943"/>
                  <a:pt x="12080102" y="25414"/>
                </a:cubicBezTo>
                <a:close/>
              </a:path>
            </a:pathLst>
          </a:custGeom>
          <a:solidFill>
            <a:schemeClr val="accent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椭圆 2"/>
          <p:cNvSpPr/>
          <p:nvPr/>
        </p:nvSpPr>
        <p:spPr>
          <a:xfrm>
            <a:off x="4359234" y="11637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flipH="1">
            <a:off x="6330579" y="-216854"/>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文本框 4"/>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核心工作内容</a:t>
            </a:r>
            <a:endParaRPr lang="zh-CN" altLang="en-US" sz="4000" dirty="0">
              <a:solidFill>
                <a:schemeClr val="tx2"/>
              </a:solidFill>
              <a:latin typeface="+mj-ea"/>
              <a:ea typeface="+mj-ea"/>
            </a:endParaRPr>
          </a:p>
        </p:txBody>
      </p:sp>
      <p:grpSp>
        <p:nvGrpSpPr>
          <p:cNvPr id="7" name="组合 6"/>
          <p:cNvGrpSpPr/>
          <p:nvPr/>
        </p:nvGrpSpPr>
        <p:grpSpPr>
          <a:xfrm>
            <a:off x="1190172" y="2062843"/>
            <a:ext cx="2801257" cy="3938238"/>
            <a:chOff x="1190172" y="2062843"/>
            <a:chExt cx="2801257" cy="3938238"/>
          </a:xfrm>
        </p:grpSpPr>
        <p:sp>
          <p:nvSpPr>
            <p:cNvPr id="8" name="矩形: 圆角 7"/>
            <p:cNvSpPr/>
            <p:nvPr/>
          </p:nvSpPr>
          <p:spPr>
            <a:xfrm>
              <a:off x="1190172" y="2062843"/>
              <a:ext cx="2801257" cy="3938238"/>
            </a:xfrm>
            <a:prstGeom prst="roundRect">
              <a:avLst>
                <a:gd name="adj" fmla="val 11961"/>
              </a:avLst>
            </a:prstGeom>
            <a:blipFill dpi="0" rotWithShape="1">
              <a:blip r:embed="rId2"/>
              <a:srcRect/>
              <a:tile tx="0" ty="0" sx="100000" sy="100000" flip="none" algn="tl"/>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ounded Rectangle 7+"/>
            <p:cNvSpPr/>
            <p:nvPr/>
          </p:nvSpPr>
          <p:spPr>
            <a:xfrm>
              <a:off x="11901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w="15875">
              <a:gradFill flip="none" rotWithShape="1">
                <a:gsLst>
                  <a:gs pos="0">
                    <a:schemeClr val="accent1">
                      <a:lumMod val="5000"/>
                      <a:lumOff val="95000"/>
                    </a:schemeClr>
                  </a:gs>
                  <a:gs pos="100000">
                    <a:schemeClr val="bg1">
                      <a:alpha val="40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p:cNvSpPr/>
            <p:nvPr/>
          </p:nvSpPr>
          <p:spPr>
            <a:xfrm>
              <a:off x="13316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5095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组建招商团队</a:t>
              </a:r>
              <a:endParaRPr lang="zh-CN" altLang="en-US" sz="2000" dirty="0">
                <a:solidFill>
                  <a:schemeClr val="accent1"/>
                </a:solidFill>
                <a:latin typeface="+mj-ea"/>
                <a:ea typeface="+mj-ea"/>
              </a:endParaRPr>
            </a:p>
          </p:txBody>
        </p:sp>
        <p:sp>
          <p:nvSpPr>
            <p:cNvPr id="13" name="文本框 12"/>
            <p:cNvSpPr txBox="1"/>
            <p:nvPr/>
          </p:nvSpPr>
          <p:spPr>
            <a:xfrm>
              <a:off x="1509507" y="4483005"/>
              <a:ext cx="2173166" cy="1113895"/>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优化组织结构和岗位设置、以岗位责任制为核心制度；完善和落实考评和激励机制；建立负责培训体系。</a:t>
              </a:r>
              <a:endParaRPr lang="zh-CN" altLang="en-US" sz="1400" dirty="0">
                <a:solidFill>
                  <a:schemeClr val="tx1">
                    <a:lumMod val="65000"/>
                    <a:lumOff val="35000"/>
                  </a:schemeClr>
                </a:solidFill>
              </a:endParaRPr>
            </a:p>
          </p:txBody>
        </p:sp>
      </p:grpSp>
      <p:grpSp>
        <p:nvGrpSpPr>
          <p:cNvPr id="12" name="组合 11"/>
          <p:cNvGrpSpPr/>
          <p:nvPr/>
        </p:nvGrpSpPr>
        <p:grpSpPr>
          <a:xfrm>
            <a:off x="4695372" y="2062843"/>
            <a:ext cx="2801257" cy="3938238"/>
            <a:chOff x="4695372" y="2062843"/>
            <a:chExt cx="2801257" cy="3938238"/>
          </a:xfrm>
        </p:grpSpPr>
        <p:sp>
          <p:nvSpPr>
            <p:cNvPr id="20" name="矩形: 圆角 19"/>
            <p:cNvSpPr/>
            <p:nvPr/>
          </p:nvSpPr>
          <p:spPr>
            <a:xfrm>
              <a:off x="4695372" y="2062843"/>
              <a:ext cx="2801257" cy="3938238"/>
            </a:xfrm>
            <a:prstGeom prst="roundRect">
              <a:avLst>
                <a:gd name="adj" fmla="val 11961"/>
              </a:avLst>
            </a:prstGeom>
            <a:blipFill dpi="0" rotWithShape="1">
              <a:blip r:embed="rId3"/>
              <a:srcRect/>
              <a:tile tx="806450" ty="0" sx="100000" sy="100000" flip="none" algn="r"/>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ounded Rectangle 7+"/>
            <p:cNvSpPr/>
            <p:nvPr/>
          </p:nvSpPr>
          <p:spPr>
            <a:xfrm>
              <a:off x="46953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w="15875">
              <a:gradFill flip="none" rotWithShape="1">
                <a:gsLst>
                  <a:gs pos="0">
                    <a:schemeClr val="accent1">
                      <a:lumMod val="5000"/>
                      <a:lumOff val="95000"/>
                    </a:schemeClr>
                  </a:gs>
                  <a:gs pos="100000">
                    <a:schemeClr val="bg1">
                      <a:alpha val="40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a:off x="48368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0147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参与策划工作</a:t>
              </a:r>
              <a:endParaRPr lang="zh-CN" altLang="en-US" sz="2000" dirty="0">
                <a:solidFill>
                  <a:schemeClr val="accent1"/>
                </a:solidFill>
                <a:latin typeface="+mj-ea"/>
                <a:ea typeface="+mj-ea"/>
              </a:endParaRPr>
            </a:p>
          </p:txBody>
        </p:sp>
        <p:sp>
          <p:nvSpPr>
            <p:cNvPr id="24" name="文本框 23"/>
            <p:cNvSpPr txBox="1"/>
            <p:nvPr/>
          </p:nvSpPr>
          <p:spPr>
            <a:xfrm>
              <a:off x="5014707" y="4483005"/>
              <a:ext cx="2173166" cy="855362"/>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负责并审核围观市场研究、营销策划方案，推广计划的实施、调整。</a:t>
              </a:r>
              <a:endParaRPr lang="zh-CN" altLang="en-US" sz="1400" dirty="0">
                <a:solidFill>
                  <a:schemeClr val="tx1">
                    <a:lumMod val="65000"/>
                    <a:lumOff val="35000"/>
                  </a:schemeClr>
                </a:solidFill>
              </a:endParaRPr>
            </a:p>
          </p:txBody>
        </p:sp>
      </p:grpSp>
      <p:grpSp>
        <p:nvGrpSpPr>
          <p:cNvPr id="16" name="组合 15"/>
          <p:cNvGrpSpPr/>
          <p:nvPr/>
        </p:nvGrpSpPr>
        <p:grpSpPr>
          <a:xfrm>
            <a:off x="8200572" y="2062843"/>
            <a:ext cx="2801257" cy="3938238"/>
            <a:chOff x="8200572" y="2062843"/>
            <a:chExt cx="2801257" cy="3938238"/>
          </a:xfrm>
        </p:grpSpPr>
        <p:sp>
          <p:nvSpPr>
            <p:cNvPr id="26" name="矩形: 圆角 25"/>
            <p:cNvSpPr/>
            <p:nvPr/>
          </p:nvSpPr>
          <p:spPr>
            <a:xfrm>
              <a:off x="8200572" y="2062843"/>
              <a:ext cx="2801257" cy="3938238"/>
            </a:xfrm>
            <a:prstGeom prst="roundRect">
              <a:avLst>
                <a:gd name="adj" fmla="val 11961"/>
              </a:avLst>
            </a:prstGeom>
            <a:blipFill dpi="0" rotWithShape="1">
              <a:blip r:embed="rId4"/>
              <a:srcRect/>
              <a:tile tx="0" ty="0" sx="100000" sy="100000" flip="none" algn="ctr"/>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ounded Rectangle 7+"/>
            <p:cNvSpPr/>
            <p:nvPr/>
          </p:nvSpPr>
          <p:spPr>
            <a:xfrm>
              <a:off x="82005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圆角 27"/>
            <p:cNvSpPr/>
            <p:nvPr/>
          </p:nvSpPr>
          <p:spPr>
            <a:xfrm>
              <a:off x="83420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85199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组织开展培训</a:t>
              </a:r>
              <a:endParaRPr lang="zh-CN" altLang="en-US" sz="2000" dirty="0">
                <a:solidFill>
                  <a:schemeClr val="accent1"/>
                </a:solidFill>
                <a:latin typeface="+mj-ea"/>
                <a:ea typeface="+mj-ea"/>
              </a:endParaRPr>
            </a:p>
          </p:txBody>
        </p:sp>
        <p:sp>
          <p:nvSpPr>
            <p:cNvPr id="30" name="文本框 29"/>
            <p:cNvSpPr txBox="1"/>
            <p:nvPr/>
          </p:nvSpPr>
          <p:spPr>
            <a:xfrm>
              <a:off x="8519907" y="4483005"/>
              <a:ext cx="2173166" cy="1113895"/>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有规划地对团队内部进行集中培训，提升公司人员素质和修养</a:t>
              </a:r>
              <a:r>
                <a:rPr lang="en-US" altLang="zh-CN" sz="1400" dirty="0">
                  <a:solidFill>
                    <a:schemeClr val="tx1">
                      <a:lumMod val="65000"/>
                      <a:lumOff val="35000"/>
                    </a:schemeClr>
                  </a:solidFill>
                </a:rPr>
                <a:t>,</a:t>
              </a:r>
              <a:r>
                <a:rPr lang="zh-CN" altLang="en-US" sz="1400" dirty="0">
                  <a:solidFill>
                    <a:schemeClr val="tx1">
                      <a:lumMod val="65000"/>
                      <a:lumOff val="35000"/>
                    </a:schemeClr>
                  </a:solidFill>
                </a:rPr>
                <a:t>强化工作技能和责任担当。</a:t>
              </a:r>
              <a:endParaRPr lang="zh-CN" altLang="en-US" sz="1400" dirty="0">
                <a:solidFill>
                  <a:schemeClr val="tx1">
                    <a:lumMod val="65000"/>
                    <a:lumOff val="35000"/>
                  </a:schemeClr>
                </a:solidFill>
              </a:endParaRPr>
            </a:p>
          </p:txBody>
        </p:sp>
      </p:grpSp>
      <p:sp>
        <p:nvSpPr>
          <p:cNvPr id="47" name="任意多边形: 形状 46"/>
          <p:cNvSpPr/>
          <p:nvPr/>
        </p:nvSpPr>
        <p:spPr>
          <a:xfrm>
            <a:off x="0" y="6023429"/>
            <a:ext cx="12192000" cy="834571"/>
          </a:xfrm>
          <a:custGeom>
            <a:avLst/>
            <a:gdLst>
              <a:gd name="connsiteX0" fmla="*/ 0 w 12192000"/>
              <a:gd name="connsiteY0" fmla="*/ 13186 h 512232"/>
              <a:gd name="connsiteX1" fmla="*/ 53842 w 12192000"/>
              <a:gd name="connsiteY1" fmla="*/ 25414 h 512232"/>
              <a:gd name="connsiteX2" fmla="*/ 6066972 w 12192000"/>
              <a:gd name="connsiteY2" fmla="*/ 512232 h 512232"/>
              <a:gd name="connsiteX3" fmla="*/ 0 w 12192000"/>
              <a:gd name="connsiteY3" fmla="*/ 512232 h 512232"/>
              <a:gd name="connsiteX4" fmla="*/ 12192000 w 12192000"/>
              <a:gd name="connsiteY4" fmla="*/ 0 h 512232"/>
              <a:gd name="connsiteX5" fmla="*/ 12192000 w 12192000"/>
              <a:gd name="connsiteY5" fmla="*/ 512232 h 512232"/>
              <a:gd name="connsiteX6" fmla="*/ 6066972 w 12192000"/>
              <a:gd name="connsiteY6" fmla="*/ 512232 h 512232"/>
              <a:gd name="connsiteX7" fmla="*/ 12080102 w 12192000"/>
              <a:gd name="connsiteY7" fmla="*/ 25414 h 51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232">
                <a:moveTo>
                  <a:pt x="0" y="13186"/>
                </a:moveTo>
                <a:lnTo>
                  <a:pt x="53842" y="25414"/>
                </a:lnTo>
                <a:cubicBezTo>
                  <a:pt x="1422267" y="320943"/>
                  <a:pt x="3606305" y="512232"/>
                  <a:pt x="6066972" y="512232"/>
                </a:cubicBezTo>
                <a:lnTo>
                  <a:pt x="0" y="512232"/>
                </a:lnTo>
                <a:close/>
                <a:moveTo>
                  <a:pt x="12192000" y="0"/>
                </a:moveTo>
                <a:lnTo>
                  <a:pt x="12192000" y="512232"/>
                </a:lnTo>
                <a:lnTo>
                  <a:pt x="6066972" y="512232"/>
                </a:lnTo>
                <a:cubicBezTo>
                  <a:pt x="8527639" y="512232"/>
                  <a:pt x="10711677" y="320943"/>
                  <a:pt x="12080102" y="25414"/>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3305175" y="1714500"/>
            <a:ext cx="1028700" cy="1028700"/>
            <a:chOff x="3305175" y="1714500"/>
            <a:chExt cx="1028700" cy="1028700"/>
          </a:xfrm>
        </p:grpSpPr>
        <p:sp>
          <p:nvSpPr>
            <p:cNvPr id="52" name="椭圆 51"/>
            <p:cNvSpPr/>
            <p:nvPr/>
          </p:nvSpPr>
          <p:spPr>
            <a:xfrm>
              <a:off x="330517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invesment-purse_73104"/>
            <p:cNvSpPr/>
            <p:nvPr/>
          </p:nvSpPr>
          <p:spPr>
            <a:xfrm>
              <a:off x="3550986" y="1987246"/>
              <a:ext cx="537078" cy="483208"/>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 name="T82" fmla="*/ 121763 h 600884"/>
                <a:gd name="T8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5" h="2149">
                  <a:moveTo>
                    <a:pt x="1611" y="1622"/>
                  </a:moveTo>
                  <a:cubicBezTo>
                    <a:pt x="1507" y="1622"/>
                    <a:pt x="1421" y="1536"/>
                    <a:pt x="1421" y="1432"/>
                  </a:cubicBezTo>
                  <a:lnTo>
                    <a:pt x="1421" y="1132"/>
                  </a:lnTo>
                  <a:cubicBezTo>
                    <a:pt x="1421" y="1027"/>
                    <a:pt x="1507" y="942"/>
                    <a:pt x="1611" y="942"/>
                  </a:cubicBezTo>
                  <a:lnTo>
                    <a:pt x="2322" y="942"/>
                  </a:lnTo>
                  <a:lnTo>
                    <a:pt x="2322" y="625"/>
                  </a:lnTo>
                  <a:cubicBezTo>
                    <a:pt x="2322" y="509"/>
                    <a:pt x="2228" y="415"/>
                    <a:pt x="2112" y="415"/>
                  </a:cubicBezTo>
                  <a:lnTo>
                    <a:pt x="1970" y="415"/>
                  </a:lnTo>
                  <a:lnTo>
                    <a:pt x="1932" y="176"/>
                  </a:lnTo>
                  <a:cubicBezTo>
                    <a:pt x="1929" y="157"/>
                    <a:pt x="1919" y="141"/>
                    <a:pt x="1903" y="131"/>
                  </a:cubicBezTo>
                  <a:cubicBezTo>
                    <a:pt x="1888" y="120"/>
                    <a:pt x="1868" y="117"/>
                    <a:pt x="1850" y="121"/>
                  </a:cubicBezTo>
                  <a:lnTo>
                    <a:pt x="1691" y="160"/>
                  </a:lnTo>
                  <a:lnTo>
                    <a:pt x="1634" y="41"/>
                  </a:lnTo>
                  <a:cubicBezTo>
                    <a:pt x="1626" y="24"/>
                    <a:pt x="1612" y="12"/>
                    <a:pt x="1595" y="6"/>
                  </a:cubicBezTo>
                  <a:cubicBezTo>
                    <a:pt x="1578" y="0"/>
                    <a:pt x="1559" y="2"/>
                    <a:pt x="1543" y="10"/>
                  </a:cubicBezTo>
                  <a:lnTo>
                    <a:pt x="773" y="415"/>
                  </a:lnTo>
                  <a:lnTo>
                    <a:pt x="210" y="415"/>
                  </a:lnTo>
                  <a:cubicBezTo>
                    <a:pt x="94" y="415"/>
                    <a:pt x="0" y="509"/>
                    <a:pt x="0" y="625"/>
                  </a:cubicBezTo>
                  <a:lnTo>
                    <a:pt x="0" y="1939"/>
                  </a:lnTo>
                  <a:cubicBezTo>
                    <a:pt x="0" y="2054"/>
                    <a:pt x="94" y="2149"/>
                    <a:pt x="210" y="2149"/>
                  </a:cubicBezTo>
                  <a:lnTo>
                    <a:pt x="2112" y="2149"/>
                  </a:lnTo>
                  <a:cubicBezTo>
                    <a:pt x="2228" y="2149"/>
                    <a:pt x="2322" y="2054"/>
                    <a:pt x="2322" y="1939"/>
                  </a:cubicBezTo>
                  <a:lnTo>
                    <a:pt x="2322" y="1622"/>
                  </a:lnTo>
                  <a:lnTo>
                    <a:pt x="1611" y="1622"/>
                  </a:lnTo>
                  <a:close/>
                  <a:moveTo>
                    <a:pt x="1812" y="268"/>
                  </a:moveTo>
                  <a:lnTo>
                    <a:pt x="1835" y="415"/>
                  </a:lnTo>
                  <a:lnTo>
                    <a:pt x="1812" y="415"/>
                  </a:lnTo>
                  <a:lnTo>
                    <a:pt x="1749" y="283"/>
                  </a:lnTo>
                  <a:lnTo>
                    <a:pt x="1812" y="268"/>
                  </a:lnTo>
                  <a:close/>
                  <a:moveTo>
                    <a:pt x="1543" y="161"/>
                  </a:moveTo>
                  <a:lnTo>
                    <a:pt x="1664" y="415"/>
                  </a:lnTo>
                  <a:lnTo>
                    <a:pt x="1060" y="415"/>
                  </a:lnTo>
                  <a:lnTo>
                    <a:pt x="1543" y="161"/>
                  </a:lnTo>
                  <a:close/>
                  <a:moveTo>
                    <a:pt x="1611" y="1075"/>
                  </a:moveTo>
                  <a:lnTo>
                    <a:pt x="2329" y="1075"/>
                  </a:lnTo>
                  <a:cubicBezTo>
                    <a:pt x="2360" y="1075"/>
                    <a:pt x="2385" y="1100"/>
                    <a:pt x="2385" y="1132"/>
                  </a:cubicBezTo>
                  <a:lnTo>
                    <a:pt x="2385" y="1432"/>
                  </a:lnTo>
                  <a:cubicBezTo>
                    <a:pt x="2385" y="1463"/>
                    <a:pt x="2360" y="1488"/>
                    <a:pt x="2329" y="1488"/>
                  </a:cubicBezTo>
                  <a:lnTo>
                    <a:pt x="1611" y="1488"/>
                  </a:lnTo>
                  <a:cubicBezTo>
                    <a:pt x="1580" y="1488"/>
                    <a:pt x="1555" y="1463"/>
                    <a:pt x="1555" y="1432"/>
                  </a:cubicBezTo>
                  <a:lnTo>
                    <a:pt x="1555" y="1132"/>
                  </a:lnTo>
                  <a:cubicBezTo>
                    <a:pt x="1555" y="1100"/>
                    <a:pt x="1580" y="1075"/>
                    <a:pt x="1611" y="10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组合 5"/>
          <p:cNvGrpSpPr/>
          <p:nvPr/>
        </p:nvGrpSpPr>
        <p:grpSpPr>
          <a:xfrm>
            <a:off x="3286126" y="1691668"/>
            <a:ext cx="1049482" cy="1073297"/>
            <a:chOff x="1133019" y="2388447"/>
            <a:chExt cx="1613394" cy="1650008"/>
          </a:xfrm>
        </p:grpSpPr>
        <p:sp>
          <p:nvSpPr>
            <p:cNvPr id="31" name="弧形 30"/>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2" name="弧形 31"/>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nvGrpSpPr>
          <p:cNvPr id="19" name="组合 18"/>
          <p:cNvGrpSpPr/>
          <p:nvPr/>
        </p:nvGrpSpPr>
        <p:grpSpPr>
          <a:xfrm>
            <a:off x="6867525" y="1714500"/>
            <a:ext cx="1028700" cy="1028700"/>
            <a:chOff x="6867525" y="1714500"/>
            <a:chExt cx="1028700" cy="1028700"/>
          </a:xfrm>
        </p:grpSpPr>
        <p:sp>
          <p:nvSpPr>
            <p:cNvPr id="56" name="椭圆 55"/>
            <p:cNvSpPr/>
            <p:nvPr/>
          </p:nvSpPr>
          <p:spPr>
            <a:xfrm>
              <a:off x="686752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invesment-purse_73104"/>
            <p:cNvSpPr/>
            <p:nvPr/>
          </p:nvSpPr>
          <p:spPr>
            <a:xfrm>
              <a:off x="7126386" y="1960311"/>
              <a:ext cx="510978" cy="537078"/>
            </a:xfrm>
            <a:custGeom>
              <a:avLst/>
              <a:gdLst>
                <a:gd name="connsiteX0" fmla="*/ 511866 w 577276"/>
                <a:gd name="connsiteY0" fmla="*/ 416436 h 606761"/>
                <a:gd name="connsiteX1" fmla="*/ 514903 w 577276"/>
                <a:gd name="connsiteY1" fmla="*/ 430845 h 606761"/>
                <a:gd name="connsiteX2" fmla="*/ 451884 w 577276"/>
                <a:gd name="connsiteY2" fmla="*/ 521093 h 606761"/>
                <a:gd name="connsiteX3" fmla="*/ 445051 w 577276"/>
                <a:gd name="connsiteY3" fmla="*/ 524885 h 606761"/>
                <a:gd name="connsiteX4" fmla="*/ 443533 w 577276"/>
                <a:gd name="connsiteY4" fmla="*/ 524885 h 606761"/>
                <a:gd name="connsiteX5" fmla="*/ 436699 w 577276"/>
                <a:gd name="connsiteY5" fmla="*/ 522610 h 606761"/>
                <a:gd name="connsiteX6" fmla="*/ 388866 w 577276"/>
                <a:gd name="connsiteY6" fmla="*/ 483174 h 606761"/>
                <a:gd name="connsiteX7" fmla="*/ 387347 w 577276"/>
                <a:gd name="connsiteY7" fmla="*/ 468764 h 606761"/>
                <a:gd name="connsiteX8" fmla="*/ 401014 w 577276"/>
                <a:gd name="connsiteY8" fmla="*/ 467248 h 606761"/>
                <a:gd name="connsiteX9" fmla="*/ 441255 w 577276"/>
                <a:gd name="connsiteY9" fmla="*/ 500617 h 606761"/>
                <a:gd name="connsiteX10" fmla="*/ 498199 w 577276"/>
                <a:gd name="connsiteY10" fmla="*/ 418711 h 606761"/>
                <a:gd name="connsiteX11" fmla="*/ 511866 w 577276"/>
                <a:gd name="connsiteY11" fmla="*/ 416436 h 606761"/>
                <a:gd name="connsiteX12" fmla="*/ 445825 w 577276"/>
                <a:gd name="connsiteY12" fmla="*/ 364065 h 606761"/>
                <a:gd name="connsiteX13" fmla="*/ 334130 w 577276"/>
                <a:gd name="connsiteY13" fmla="*/ 475554 h 606761"/>
                <a:gd name="connsiteX14" fmla="*/ 445825 w 577276"/>
                <a:gd name="connsiteY14" fmla="*/ 586284 h 606761"/>
                <a:gd name="connsiteX15" fmla="*/ 556761 w 577276"/>
                <a:gd name="connsiteY15" fmla="*/ 475554 h 606761"/>
                <a:gd name="connsiteX16" fmla="*/ 445825 w 577276"/>
                <a:gd name="connsiteY16" fmla="*/ 364065 h 606761"/>
                <a:gd name="connsiteX17" fmla="*/ 445825 w 577276"/>
                <a:gd name="connsiteY17" fmla="*/ 343588 h 606761"/>
                <a:gd name="connsiteX18" fmla="*/ 577276 w 577276"/>
                <a:gd name="connsiteY18" fmla="*/ 475554 h 606761"/>
                <a:gd name="connsiteX19" fmla="*/ 445825 w 577276"/>
                <a:gd name="connsiteY19" fmla="*/ 606761 h 606761"/>
                <a:gd name="connsiteX20" fmla="*/ 313615 w 577276"/>
                <a:gd name="connsiteY20" fmla="*/ 475554 h 606761"/>
                <a:gd name="connsiteX21" fmla="*/ 445825 w 577276"/>
                <a:gd name="connsiteY21" fmla="*/ 343588 h 606761"/>
                <a:gd name="connsiteX22" fmla="*/ 111633 w 577276"/>
                <a:gd name="connsiteY22" fmla="*/ 303381 h 606761"/>
                <a:gd name="connsiteX23" fmla="*/ 101001 w 577276"/>
                <a:gd name="connsiteY23" fmla="*/ 313240 h 606761"/>
                <a:gd name="connsiteX24" fmla="*/ 111633 w 577276"/>
                <a:gd name="connsiteY24" fmla="*/ 323859 h 606761"/>
                <a:gd name="connsiteX25" fmla="*/ 364516 w 577276"/>
                <a:gd name="connsiteY25" fmla="*/ 323859 h 606761"/>
                <a:gd name="connsiteX26" fmla="*/ 374388 w 577276"/>
                <a:gd name="connsiteY26" fmla="*/ 313240 h 606761"/>
                <a:gd name="connsiteX27" fmla="*/ 364516 w 577276"/>
                <a:gd name="connsiteY27" fmla="*/ 303381 h 606761"/>
                <a:gd name="connsiteX28" fmla="*/ 111633 w 577276"/>
                <a:gd name="connsiteY28" fmla="*/ 222226 h 606761"/>
                <a:gd name="connsiteX29" fmla="*/ 101001 w 577276"/>
                <a:gd name="connsiteY29" fmla="*/ 232845 h 606761"/>
                <a:gd name="connsiteX30" fmla="*/ 111633 w 577276"/>
                <a:gd name="connsiteY30" fmla="*/ 242704 h 606761"/>
                <a:gd name="connsiteX31" fmla="*/ 364516 w 577276"/>
                <a:gd name="connsiteY31" fmla="*/ 242704 h 606761"/>
                <a:gd name="connsiteX32" fmla="*/ 374388 w 577276"/>
                <a:gd name="connsiteY32" fmla="*/ 232845 h 606761"/>
                <a:gd name="connsiteX33" fmla="*/ 364516 w 577276"/>
                <a:gd name="connsiteY33" fmla="*/ 222226 h 606761"/>
                <a:gd name="connsiteX34" fmla="*/ 111633 w 577276"/>
                <a:gd name="connsiteY34" fmla="*/ 141830 h 606761"/>
                <a:gd name="connsiteX35" fmla="*/ 101001 w 577276"/>
                <a:gd name="connsiteY35" fmla="*/ 151690 h 606761"/>
                <a:gd name="connsiteX36" fmla="*/ 111633 w 577276"/>
                <a:gd name="connsiteY36" fmla="*/ 161550 h 606761"/>
                <a:gd name="connsiteX37" fmla="*/ 212634 w 577276"/>
                <a:gd name="connsiteY37" fmla="*/ 161550 h 606761"/>
                <a:gd name="connsiteX38" fmla="*/ 222507 w 577276"/>
                <a:gd name="connsiteY38" fmla="*/ 151690 h 606761"/>
                <a:gd name="connsiteX39" fmla="*/ 212634 w 577276"/>
                <a:gd name="connsiteY39" fmla="*/ 141830 h 606761"/>
                <a:gd name="connsiteX40" fmla="*/ 334140 w 577276"/>
                <a:gd name="connsiteY40" fmla="*/ 40198 h 606761"/>
                <a:gd name="connsiteX41" fmla="*/ 334140 w 577276"/>
                <a:gd name="connsiteY41" fmla="*/ 141830 h 606761"/>
                <a:gd name="connsiteX42" fmla="*/ 435141 w 577276"/>
                <a:gd name="connsiteY42" fmla="*/ 141830 h 606761"/>
                <a:gd name="connsiteX43" fmla="*/ 0 w 577276"/>
                <a:gd name="connsiteY43" fmla="*/ 0 h 606761"/>
                <a:gd name="connsiteX44" fmla="*/ 328064 w 577276"/>
                <a:gd name="connsiteY44" fmla="*/ 0 h 606761"/>
                <a:gd name="connsiteX45" fmla="*/ 476149 w 577276"/>
                <a:gd name="connsiteY45" fmla="*/ 147140 h 606761"/>
                <a:gd name="connsiteX46" fmla="*/ 476149 w 577276"/>
                <a:gd name="connsiteY46" fmla="*/ 316274 h 606761"/>
                <a:gd name="connsiteX47" fmla="*/ 445773 w 577276"/>
                <a:gd name="connsiteY47" fmla="*/ 313240 h 606761"/>
                <a:gd name="connsiteX48" fmla="*/ 311357 w 577276"/>
                <a:gd name="connsiteY48" fmla="*/ 384535 h 606761"/>
                <a:gd name="connsiteX49" fmla="*/ 111633 w 577276"/>
                <a:gd name="connsiteY49" fmla="*/ 384535 h 606761"/>
                <a:gd name="connsiteX50" fmla="*/ 101001 w 577276"/>
                <a:gd name="connsiteY50" fmla="*/ 394395 h 606761"/>
                <a:gd name="connsiteX51" fmla="*/ 111633 w 577276"/>
                <a:gd name="connsiteY51" fmla="*/ 404255 h 606761"/>
                <a:gd name="connsiteX52" fmla="*/ 299966 w 577276"/>
                <a:gd name="connsiteY52" fmla="*/ 404255 h 606761"/>
                <a:gd name="connsiteX53" fmla="*/ 284019 w 577276"/>
                <a:gd name="connsiteY53" fmla="*/ 464931 h 606761"/>
                <a:gd name="connsiteX54" fmla="*/ 111633 w 577276"/>
                <a:gd name="connsiteY54" fmla="*/ 464931 h 606761"/>
                <a:gd name="connsiteX55" fmla="*/ 101001 w 577276"/>
                <a:gd name="connsiteY55" fmla="*/ 475549 h 606761"/>
                <a:gd name="connsiteX56" fmla="*/ 111633 w 577276"/>
                <a:gd name="connsiteY56" fmla="*/ 485409 h 606761"/>
                <a:gd name="connsiteX57" fmla="*/ 284019 w 577276"/>
                <a:gd name="connsiteY57" fmla="*/ 485409 h 606761"/>
                <a:gd name="connsiteX58" fmla="*/ 351606 w 577276"/>
                <a:gd name="connsiteY58" fmla="*/ 606761 h 606761"/>
                <a:gd name="connsiteX59" fmla="*/ 0 w 577276"/>
                <a:gd name="connsiteY59" fmla="*/ 606761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77276" h="606761">
                  <a:moveTo>
                    <a:pt x="511866" y="416436"/>
                  </a:moveTo>
                  <a:cubicBezTo>
                    <a:pt x="516421" y="419469"/>
                    <a:pt x="517940" y="426295"/>
                    <a:pt x="514903" y="430845"/>
                  </a:cubicBezTo>
                  <a:lnTo>
                    <a:pt x="451884" y="521093"/>
                  </a:lnTo>
                  <a:cubicBezTo>
                    <a:pt x="450366" y="523368"/>
                    <a:pt x="447329" y="524885"/>
                    <a:pt x="445051" y="524885"/>
                  </a:cubicBezTo>
                  <a:cubicBezTo>
                    <a:pt x="444292" y="524885"/>
                    <a:pt x="443533" y="524885"/>
                    <a:pt x="443533" y="524885"/>
                  </a:cubicBezTo>
                  <a:cubicBezTo>
                    <a:pt x="441255" y="524885"/>
                    <a:pt x="438977" y="524127"/>
                    <a:pt x="436699" y="522610"/>
                  </a:cubicBezTo>
                  <a:lnTo>
                    <a:pt x="388866" y="483174"/>
                  </a:lnTo>
                  <a:cubicBezTo>
                    <a:pt x="384310" y="479382"/>
                    <a:pt x="383551" y="473315"/>
                    <a:pt x="387347" y="468764"/>
                  </a:cubicBezTo>
                  <a:cubicBezTo>
                    <a:pt x="390384" y="464972"/>
                    <a:pt x="397218" y="464214"/>
                    <a:pt x="401014" y="467248"/>
                  </a:cubicBezTo>
                  <a:lnTo>
                    <a:pt x="441255" y="500617"/>
                  </a:lnTo>
                  <a:lnTo>
                    <a:pt x="498199" y="418711"/>
                  </a:lnTo>
                  <a:cubicBezTo>
                    <a:pt x="501236" y="414160"/>
                    <a:pt x="507310" y="413402"/>
                    <a:pt x="511866" y="416436"/>
                  </a:cubicBezTo>
                  <a:close/>
                  <a:moveTo>
                    <a:pt x="445825" y="364065"/>
                  </a:moveTo>
                  <a:cubicBezTo>
                    <a:pt x="384279" y="364065"/>
                    <a:pt x="334130" y="414121"/>
                    <a:pt x="334130" y="475554"/>
                  </a:cubicBezTo>
                  <a:cubicBezTo>
                    <a:pt x="334130" y="536986"/>
                    <a:pt x="384279" y="586284"/>
                    <a:pt x="445825" y="586284"/>
                  </a:cubicBezTo>
                  <a:cubicBezTo>
                    <a:pt x="507372" y="586284"/>
                    <a:pt x="556761" y="536986"/>
                    <a:pt x="556761" y="475554"/>
                  </a:cubicBezTo>
                  <a:cubicBezTo>
                    <a:pt x="556761" y="414121"/>
                    <a:pt x="507372" y="364065"/>
                    <a:pt x="445825" y="364065"/>
                  </a:cubicBezTo>
                  <a:close/>
                  <a:moveTo>
                    <a:pt x="445825" y="343588"/>
                  </a:moveTo>
                  <a:cubicBezTo>
                    <a:pt x="518009" y="343588"/>
                    <a:pt x="577276" y="402745"/>
                    <a:pt x="577276" y="475554"/>
                  </a:cubicBezTo>
                  <a:cubicBezTo>
                    <a:pt x="577276" y="547604"/>
                    <a:pt x="518009" y="606761"/>
                    <a:pt x="445825" y="606761"/>
                  </a:cubicBezTo>
                  <a:cubicBezTo>
                    <a:pt x="372882" y="606761"/>
                    <a:pt x="313615" y="547604"/>
                    <a:pt x="313615" y="475554"/>
                  </a:cubicBezTo>
                  <a:cubicBezTo>
                    <a:pt x="313615" y="402745"/>
                    <a:pt x="372882" y="343588"/>
                    <a:pt x="445825" y="343588"/>
                  </a:cubicBezTo>
                  <a:close/>
                  <a:moveTo>
                    <a:pt x="111633" y="303381"/>
                  </a:moveTo>
                  <a:cubicBezTo>
                    <a:pt x="105558" y="303381"/>
                    <a:pt x="101001" y="307931"/>
                    <a:pt x="101001" y="313240"/>
                  </a:cubicBezTo>
                  <a:cubicBezTo>
                    <a:pt x="101001" y="319308"/>
                    <a:pt x="105558" y="323859"/>
                    <a:pt x="111633" y="323859"/>
                  </a:cubicBezTo>
                  <a:lnTo>
                    <a:pt x="364516" y="323859"/>
                  </a:lnTo>
                  <a:cubicBezTo>
                    <a:pt x="369832" y="323859"/>
                    <a:pt x="374388" y="319308"/>
                    <a:pt x="374388" y="313240"/>
                  </a:cubicBezTo>
                  <a:cubicBezTo>
                    <a:pt x="374388" y="307931"/>
                    <a:pt x="369832" y="303381"/>
                    <a:pt x="364516" y="303381"/>
                  </a:cubicBezTo>
                  <a:close/>
                  <a:moveTo>
                    <a:pt x="111633" y="222226"/>
                  </a:moveTo>
                  <a:cubicBezTo>
                    <a:pt x="105558" y="222226"/>
                    <a:pt x="101001" y="226777"/>
                    <a:pt x="101001" y="232845"/>
                  </a:cubicBezTo>
                  <a:cubicBezTo>
                    <a:pt x="101001" y="238154"/>
                    <a:pt x="105558" y="242704"/>
                    <a:pt x="111633" y="242704"/>
                  </a:cubicBezTo>
                  <a:lnTo>
                    <a:pt x="364516" y="242704"/>
                  </a:lnTo>
                  <a:cubicBezTo>
                    <a:pt x="369832" y="242704"/>
                    <a:pt x="374388" y="238154"/>
                    <a:pt x="374388" y="232845"/>
                  </a:cubicBezTo>
                  <a:cubicBezTo>
                    <a:pt x="374388" y="226777"/>
                    <a:pt x="369832" y="222226"/>
                    <a:pt x="364516" y="222226"/>
                  </a:cubicBezTo>
                  <a:close/>
                  <a:moveTo>
                    <a:pt x="111633" y="141830"/>
                  </a:moveTo>
                  <a:cubicBezTo>
                    <a:pt x="105558" y="141830"/>
                    <a:pt x="101001" y="146381"/>
                    <a:pt x="101001" y="151690"/>
                  </a:cubicBezTo>
                  <a:cubicBezTo>
                    <a:pt x="101001" y="156999"/>
                    <a:pt x="105558" y="161550"/>
                    <a:pt x="111633" y="161550"/>
                  </a:cubicBezTo>
                  <a:lnTo>
                    <a:pt x="212634" y="161550"/>
                  </a:lnTo>
                  <a:cubicBezTo>
                    <a:pt x="217950" y="161550"/>
                    <a:pt x="222507" y="156999"/>
                    <a:pt x="222507" y="151690"/>
                  </a:cubicBezTo>
                  <a:cubicBezTo>
                    <a:pt x="222507" y="146381"/>
                    <a:pt x="217950" y="141830"/>
                    <a:pt x="212634" y="141830"/>
                  </a:cubicBezTo>
                  <a:close/>
                  <a:moveTo>
                    <a:pt x="334140" y="40198"/>
                  </a:moveTo>
                  <a:lnTo>
                    <a:pt x="334140" y="141830"/>
                  </a:lnTo>
                  <a:lnTo>
                    <a:pt x="435141" y="141830"/>
                  </a:lnTo>
                  <a:close/>
                  <a:moveTo>
                    <a:pt x="0" y="0"/>
                  </a:moveTo>
                  <a:lnTo>
                    <a:pt x="328064" y="0"/>
                  </a:lnTo>
                  <a:lnTo>
                    <a:pt x="476149" y="147140"/>
                  </a:lnTo>
                  <a:lnTo>
                    <a:pt x="476149" y="316274"/>
                  </a:lnTo>
                  <a:cubicBezTo>
                    <a:pt x="466277" y="314757"/>
                    <a:pt x="455645" y="313240"/>
                    <a:pt x="445773" y="313240"/>
                  </a:cubicBezTo>
                  <a:cubicBezTo>
                    <a:pt x="390336" y="313240"/>
                    <a:pt x="340974" y="341303"/>
                    <a:pt x="311357" y="384535"/>
                  </a:cubicBezTo>
                  <a:lnTo>
                    <a:pt x="111633" y="384535"/>
                  </a:lnTo>
                  <a:cubicBezTo>
                    <a:pt x="105558" y="384535"/>
                    <a:pt x="101001" y="389085"/>
                    <a:pt x="101001" y="394395"/>
                  </a:cubicBezTo>
                  <a:cubicBezTo>
                    <a:pt x="101001" y="399704"/>
                    <a:pt x="105558" y="404255"/>
                    <a:pt x="111633" y="404255"/>
                  </a:cubicBezTo>
                  <a:lnTo>
                    <a:pt x="299966" y="404255"/>
                  </a:lnTo>
                  <a:cubicBezTo>
                    <a:pt x="290853" y="423216"/>
                    <a:pt x="285538" y="443694"/>
                    <a:pt x="284019" y="464931"/>
                  </a:cubicBezTo>
                  <a:lnTo>
                    <a:pt x="111633" y="464931"/>
                  </a:lnTo>
                  <a:cubicBezTo>
                    <a:pt x="105558" y="464931"/>
                    <a:pt x="101001" y="469481"/>
                    <a:pt x="101001" y="475549"/>
                  </a:cubicBezTo>
                  <a:cubicBezTo>
                    <a:pt x="101001" y="480858"/>
                    <a:pt x="105558" y="485409"/>
                    <a:pt x="111633" y="485409"/>
                  </a:cubicBezTo>
                  <a:lnTo>
                    <a:pt x="284019" y="485409"/>
                  </a:lnTo>
                  <a:cubicBezTo>
                    <a:pt x="287056" y="535467"/>
                    <a:pt x="312876" y="579457"/>
                    <a:pt x="351606" y="606761"/>
                  </a:cubicBezTo>
                  <a:lnTo>
                    <a:pt x="0" y="6067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34" name="组合 33"/>
          <p:cNvGrpSpPr/>
          <p:nvPr/>
        </p:nvGrpSpPr>
        <p:grpSpPr>
          <a:xfrm rot="18501585">
            <a:off x="6867526" y="1691668"/>
            <a:ext cx="1049482" cy="1073297"/>
            <a:chOff x="1133019" y="2388447"/>
            <a:chExt cx="1613394" cy="1650008"/>
          </a:xfrm>
        </p:grpSpPr>
        <p:sp>
          <p:nvSpPr>
            <p:cNvPr id="35" name="弧形 34"/>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6" name="弧形 35"/>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nvGrpSpPr>
          <p:cNvPr id="25" name="组合 24"/>
          <p:cNvGrpSpPr/>
          <p:nvPr/>
        </p:nvGrpSpPr>
        <p:grpSpPr>
          <a:xfrm>
            <a:off x="10410825" y="1714500"/>
            <a:ext cx="1028700" cy="1028700"/>
            <a:chOff x="10410825" y="1714500"/>
            <a:chExt cx="1028700" cy="1028700"/>
          </a:xfrm>
        </p:grpSpPr>
        <p:sp>
          <p:nvSpPr>
            <p:cNvPr id="59" name="椭圆 58"/>
            <p:cNvSpPr/>
            <p:nvPr/>
          </p:nvSpPr>
          <p:spPr>
            <a:xfrm>
              <a:off x="1041082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invesment-purse_73104"/>
            <p:cNvSpPr/>
            <p:nvPr/>
          </p:nvSpPr>
          <p:spPr>
            <a:xfrm>
              <a:off x="10702237" y="1960311"/>
              <a:ext cx="445875" cy="537078"/>
            </a:xfrm>
            <a:custGeom>
              <a:avLst/>
              <a:gdLst>
                <a:gd name="connsiteX0" fmla="*/ 184112 w 502990"/>
                <a:gd name="connsiteY0" fmla="*/ 423559 h 605874"/>
                <a:gd name="connsiteX1" fmla="*/ 168886 w 502990"/>
                <a:gd name="connsiteY1" fmla="*/ 438669 h 605874"/>
                <a:gd name="connsiteX2" fmla="*/ 184112 w 502990"/>
                <a:gd name="connsiteY2" fmla="*/ 453780 h 605874"/>
                <a:gd name="connsiteX3" fmla="*/ 343991 w 502990"/>
                <a:gd name="connsiteY3" fmla="*/ 453780 h 605874"/>
                <a:gd name="connsiteX4" fmla="*/ 359125 w 502990"/>
                <a:gd name="connsiteY4" fmla="*/ 438669 h 605874"/>
                <a:gd name="connsiteX5" fmla="*/ 343991 w 502990"/>
                <a:gd name="connsiteY5" fmla="*/ 423559 h 605874"/>
                <a:gd name="connsiteX6" fmla="*/ 184112 w 502990"/>
                <a:gd name="connsiteY6" fmla="*/ 352734 h 605874"/>
                <a:gd name="connsiteX7" fmla="*/ 168886 w 502990"/>
                <a:gd name="connsiteY7" fmla="*/ 367845 h 605874"/>
                <a:gd name="connsiteX8" fmla="*/ 184112 w 502990"/>
                <a:gd name="connsiteY8" fmla="*/ 383048 h 605874"/>
                <a:gd name="connsiteX9" fmla="*/ 251518 w 502990"/>
                <a:gd name="connsiteY9" fmla="*/ 383048 h 605874"/>
                <a:gd name="connsiteX10" fmla="*/ 266651 w 502990"/>
                <a:gd name="connsiteY10" fmla="*/ 367845 h 605874"/>
                <a:gd name="connsiteX11" fmla="*/ 251518 w 502990"/>
                <a:gd name="connsiteY11" fmla="*/ 352734 h 605874"/>
                <a:gd name="connsiteX12" fmla="*/ 457036 w 502990"/>
                <a:gd name="connsiteY12" fmla="*/ 51160 h 605874"/>
                <a:gd name="connsiteX13" fmla="*/ 485908 w 502990"/>
                <a:gd name="connsiteY13" fmla="*/ 51160 h 605874"/>
                <a:gd name="connsiteX14" fmla="*/ 502990 w 502990"/>
                <a:gd name="connsiteY14" fmla="*/ 68217 h 605874"/>
                <a:gd name="connsiteX15" fmla="*/ 502990 w 502990"/>
                <a:gd name="connsiteY15" fmla="*/ 543951 h 605874"/>
                <a:gd name="connsiteX16" fmla="*/ 440975 w 502990"/>
                <a:gd name="connsiteY16" fmla="*/ 605874 h 605874"/>
                <a:gd name="connsiteX17" fmla="*/ 17082 w 502990"/>
                <a:gd name="connsiteY17" fmla="*/ 605874 h 605874"/>
                <a:gd name="connsiteX18" fmla="*/ 0 w 502990"/>
                <a:gd name="connsiteY18" fmla="*/ 588818 h 605874"/>
                <a:gd name="connsiteX19" fmla="*/ 0 w 502990"/>
                <a:gd name="connsiteY19" fmla="*/ 557207 h 605874"/>
                <a:gd name="connsiteX20" fmla="*/ 17082 w 502990"/>
                <a:gd name="connsiteY20" fmla="*/ 560081 h 605874"/>
                <a:gd name="connsiteX21" fmla="*/ 399570 w 502990"/>
                <a:gd name="connsiteY21" fmla="*/ 560081 h 605874"/>
                <a:gd name="connsiteX22" fmla="*/ 457036 w 502990"/>
                <a:gd name="connsiteY22" fmla="*/ 502700 h 605874"/>
                <a:gd name="connsiteX23" fmla="*/ 17084 w 502990"/>
                <a:gd name="connsiteY23" fmla="*/ 0 h 605874"/>
                <a:gd name="connsiteX24" fmla="*/ 399606 w 502990"/>
                <a:gd name="connsiteY24" fmla="*/ 0 h 605874"/>
                <a:gd name="connsiteX25" fmla="*/ 416689 w 502990"/>
                <a:gd name="connsiteY25" fmla="*/ 17058 h 605874"/>
                <a:gd name="connsiteX26" fmla="*/ 416689 w 502990"/>
                <a:gd name="connsiteY26" fmla="*/ 502634 h 605874"/>
                <a:gd name="connsiteX27" fmla="*/ 399606 w 502990"/>
                <a:gd name="connsiteY27" fmla="*/ 519784 h 605874"/>
                <a:gd name="connsiteX28" fmla="*/ 17084 w 502990"/>
                <a:gd name="connsiteY28" fmla="*/ 519784 h 605874"/>
                <a:gd name="connsiteX29" fmla="*/ 0 w 502990"/>
                <a:gd name="connsiteY29" fmla="*/ 502634 h 605874"/>
                <a:gd name="connsiteX30" fmla="*/ 0 w 502990"/>
                <a:gd name="connsiteY30" fmla="*/ 453502 h 605874"/>
                <a:gd name="connsiteX31" fmla="*/ 40574 w 502990"/>
                <a:gd name="connsiteY31" fmla="*/ 453502 h 605874"/>
                <a:gd name="connsiteX32" fmla="*/ 52643 w 502990"/>
                <a:gd name="connsiteY32" fmla="*/ 441543 h 605874"/>
                <a:gd name="connsiteX33" fmla="*/ 52643 w 502990"/>
                <a:gd name="connsiteY33" fmla="*/ 379896 h 605874"/>
                <a:gd name="connsiteX34" fmla="*/ 40574 w 502990"/>
                <a:gd name="connsiteY34" fmla="*/ 367845 h 605874"/>
                <a:gd name="connsiteX35" fmla="*/ 0 w 502990"/>
                <a:gd name="connsiteY35" fmla="*/ 367845 h 605874"/>
                <a:gd name="connsiteX36" fmla="*/ 0 w 502990"/>
                <a:gd name="connsiteY36" fmla="*/ 302675 h 605874"/>
                <a:gd name="connsiteX37" fmla="*/ 40574 w 502990"/>
                <a:gd name="connsiteY37" fmla="*/ 302675 h 605874"/>
                <a:gd name="connsiteX38" fmla="*/ 52643 w 502990"/>
                <a:gd name="connsiteY38" fmla="*/ 290716 h 605874"/>
                <a:gd name="connsiteX39" fmla="*/ 52643 w 502990"/>
                <a:gd name="connsiteY39" fmla="*/ 229069 h 605874"/>
                <a:gd name="connsiteX40" fmla="*/ 40574 w 502990"/>
                <a:gd name="connsiteY40" fmla="*/ 217110 h 605874"/>
                <a:gd name="connsiteX41" fmla="*/ 0 w 502990"/>
                <a:gd name="connsiteY41" fmla="*/ 217110 h 605874"/>
                <a:gd name="connsiteX42" fmla="*/ 0 w 502990"/>
                <a:gd name="connsiteY42" fmla="*/ 151847 h 605874"/>
                <a:gd name="connsiteX43" fmla="*/ 40574 w 502990"/>
                <a:gd name="connsiteY43" fmla="*/ 151847 h 605874"/>
                <a:gd name="connsiteX44" fmla="*/ 52643 w 502990"/>
                <a:gd name="connsiteY44" fmla="*/ 139889 h 605874"/>
                <a:gd name="connsiteX45" fmla="*/ 52643 w 502990"/>
                <a:gd name="connsiteY45" fmla="*/ 78241 h 605874"/>
                <a:gd name="connsiteX46" fmla="*/ 40574 w 502990"/>
                <a:gd name="connsiteY46" fmla="*/ 66283 h 605874"/>
                <a:gd name="connsiteX47" fmla="*/ 0 w 502990"/>
                <a:gd name="connsiteY47" fmla="*/ 66283 h 605874"/>
                <a:gd name="connsiteX48" fmla="*/ 0 w 502990"/>
                <a:gd name="connsiteY48" fmla="*/ 51172 h 605874"/>
                <a:gd name="connsiteX49" fmla="*/ 0 w 502990"/>
                <a:gd name="connsiteY49" fmla="*/ 17058 h 605874"/>
                <a:gd name="connsiteX50" fmla="*/ 17084 w 502990"/>
                <a:gd name="connsiteY5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02990" h="605874">
                  <a:moveTo>
                    <a:pt x="184112" y="423559"/>
                  </a:moveTo>
                  <a:cubicBezTo>
                    <a:pt x="175663" y="423559"/>
                    <a:pt x="168886" y="430326"/>
                    <a:pt x="168886" y="438669"/>
                  </a:cubicBezTo>
                  <a:cubicBezTo>
                    <a:pt x="168886" y="447013"/>
                    <a:pt x="175663" y="453780"/>
                    <a:pt x="184112" y="453780"/>
                  </a:cubicBezTo>
                  <a:lnTo>
                    <a:pt x="343991" y="453780"/>
                  </a:lnTo>
                  <a:cubicBezTo>
                    <a:pt x="352348" y="453780"/>
                    <a:pt x="359125" y="447013"/>
                    <a:pt x="359125" y="438669"/>
                  </a:cubicBezTo>
                  <a:cubicBezTo>
                    <a:pt x="359125" y="430326"/>
                    <a:pt x="352348" y="423559"/>
                    <a:pt x="343991" y="423559"/>
                  </a:cubicBezTo>
                  <a:close/>
                  <a:moveTo>
                    <a:pt x="184112" y="352734"/>
                  </a:moveTo>
                  <a:cubicBezTo>
                    <a:pt x="175663" y="352734"/>
                    <a:pt x="168886" y="359501"/>
                    <a:pt x="168886" y="367845"/>
                  </a:cubicBezTo>
                  <a:cubicBezTo>
                    <a:pt x="168886" y="376280"/>
                    <a:pt x="175663" y="383048"/>
                    <a:pt x="184112" y="383048"/>
                  </a:cubicBezTo>
                  <a:lnTo>
                    <a:pt x="251518" y="383048"/>
                  </a:lnTo>
                  <a:cubicBezTo>
                    <a:pt x="259874" y="383048"/>
                    <a:pt x="266651" y="376280"/>
                    <a:pt x="266651" y="367845"/>
                  </a:cubicBezTo>
                  <a:cubicBezTo>
                    <a:pt x="266651" y="359501"/>
                    <a:pt x="259874" y="352734"/>
                    <a:pt x="251518" y="352734"/>
                  </a:cubicBezTo>
                  <a:close/>
                  <a:moveTo>
                    <a:pt x="457036" y="51160"/>
                  </a:moveTo>
                  <a:lnTo>
                    <a:pt x="485908" y="51160"/>
                  </a:lnTo>
                  <a:cubicBezTo>
                    <a:pt x="495378" y="51160"/>
                    <a:pt x="502990" y="58762"/>
                    <a:pt x="502990" y="68217"/>
                  </a:cubicBezTo>
                  <a:lnTo>
                    <a:pt x="502990" y="543951"/>
                  </a:lnTo>
                  <a:cubicBezTo>
                    <a:pt x="502990" y="578157"/>
                    <a:pt x="475232" y="605874"/>
                    <a:pt x="440975" y="605874"/>
                  </a:cubicBezTo>
                  <a:lnTo>
                    <a:pt x="17082" y="605874"/>
                  </a:lnTo>
                  <a:cubicBezTo>
                    <a:pt x="7706" y="605874"/>
                    <a:pt x="0" y="598273"/>
                    <a:pt x="0" y="588818"/>
                  </a:cubicBezTo>
                  <a:lnTo>
                    <a:pt x="0" y="557207"/>
                  </a:lnTo>
                  <a:cubicBezTo>
                    <a:pt x="5478" y="558876"/>
                    <a:pt x="11141" y="560081"/>
                    <a:pt x="17082" y="560081"/>
                  </a:cubicBezTo>
                  <a:lnTo>
                    <a:pt x="399570" y="560081"/>
                  </a:lnTo>
                  <a:cubicBezTo>
                    <a:pt x="431320" y="560081"/>
                    <a:pt x="457036" y="534310"/>
                    <a:pt x="457036" y="502700"/>
                  </a:cubicBezTo>
                  <a:close/>
                  <a:moveTo>
                    <a:pt x="17084" y="0"/>
                  </a:moveTo>
                  <a:lnTo>
                    <a:pt x="399606" y="0"/>
                  </a:lnTo>
                  <a:cubicBezTo>
                    <a:pt x="409076" y="0"/>
                    <a:pt x="416689" y="7602"/>
                    <a:pt x="416689" y="17058"/>
                  </a:cubicBezTo>
                  <a:lnTo>
                    <a:pt x="416689" y="502634"/>
                  </a:lnTo>
                  <a:cubicBezTo>
                    <a:pt x="416689" y="512090"/>
                    <a:pt x="409076" y="519784"/>
                    <a:pt x="399606" y="519784"/>
                  </a:cubicBezTo>
                  <a:lnTo>
                    <a:pt x="17084" y="519784"/>
                  </a:lnTo>
                  <a:cubicBezTo>
                    <a:pt x="7706" y="519784"/>
                    <a:pt x="0" y="512090"/>
                    <a:pt x="0" y="502634"/>
                  </a:cubicBezTo>
                  <a:lnTo>
                    <a:pt x="0" y="453502"/>
                  </a:lnTo>
                  <a:lnTo>
                    <a:pt x="40574" y="453502"/>
                  </a:lnTo>
                  <a:cubicBezTo>
                    <a:pt x="47258" y="453502"/>
                    <a:pt x="52643" y="448125"/>
                    <a:pt x="52643" y="441543"/>
                  </a:cubicBezTo>
                  <a:lnTo>
                    <a:pt x="52643" y="379896"/>
                  </a:lnTo>
                  <a:cubicBezTo>
                    <a:pt x="52643" y="373221"/>
                    <a:pt x="47258" y="367845"/>
                    <a:pt x="40574" y="367845"/>
                  </a:cubicBezTo>
                  <a:lnTo>
                    <a:pt x="0" y="367845"/>
                  </a:lnTo>
                  <a:lnTo>
                    <a:pt x="0" y="302675"/>
                  </a:lnTo>
                  <a:lnTo>
                    <a:pt x="40574" y="302675"/>
                  </a:lnTo>
                  <a:cubicBezTo>
                    <a:pt x="47258" y="302675"/>
                    <a:pt x="52643" y="297298"/>
                    <a:pt x="52643" y="290716"/>
                  </a:cubicBezTo>
                  <a:lnTo>
                    <a:pt x="52643" y="229069"/>
                  </a:lnTo>
                  <a:cubicBezTo>
                    <a:pt x="52643" y="222394"/>
                    <a:pt x="47258" y="217110"/>
                    <a:pt x="40574" y="217110"/>
                  </a:cubicBezTo>
                  <a:lnTo>
                    <a:pt x="0" y="217110"/>
                  </a:lnTo>
                  <a:lnTo>
                    <a:pt x="0" y="151847"/>
                  </a:lnTo>
                  <a:lnTo>
                    <a:pt x="40574" y="151847"/>
                  </a:lnTo>
                  <a:cubicBezTo>
                    <a:pt x="47258" y="151847"/>
                    <a:pt x="52643" y="146563"/>
                    <a:pt x="52643" y="139889"/>
                  </a:cubicBezTo>
                  <a:lnTo>
                    <a:pt x="52643" y="78241"/>
                  </a:lnTo>
                  <a:cubicBezTo>
                    <a:pt x="52643" y="71659"/>
                    <a:pt x="47258" y="66283"/>
                    <a:pt x="40574" y="66283"/>
                  </a:cubicBezTo>
                  <a:lnTo>
                    <a:pt x="0" y="66283"/>
                  </a:lnTo>
                  <a:lnTo>
                    <a:pt x="0" y="51172"/>
                  </a:lnTo>
                  <a:lnTo>
                    <a:pt x="0" y="17058"/>
                  </a:lnTo>
                  <a:cubicBezTo>
                    <a:pt x="0" y="7602"/>
                    <a:pt x="7706" y="0"/>
                    <a:pt x="1708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37" name="组合 36"/>
          <p:cNvGrpSpPr/>
          <p:nvPr/>
        </p:nvGrpSpPr>
        <p:grpSpPr>
          <a:xfrm rot="1973037">
            <a:off x="10401301" y="1691668"/>
            <a:ext cx="1049482" cy="1073297"/>
            <a:chOff x="1133019" y="2388447"/>
            <a:chExt cx="1613394" cy="1650008"/>
          </a:xfrm>
        </p:grpSpPr>
        <p:sp>
          <p:nvSpPr>
            <p:cNvPr id="38" name="弧形 37"/>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9" name="弧形 38"/>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2000">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14:bounceEnd="42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750"/>
                                      </p:stCondLst>
                                      <p:childTnLst>
                                        <p:set>
                                          <p:cBhvr>
                                            <p:cTn id="13" dur="1" fill="hold">
                                              <p:stCondLst>
                                                <p:cond delay="0"/>
                                              </p:stCondLst>
                                            </p:cTn>
                                            <p:tgtEl>
                                              <p:spTgt spid="6"/>
                                            </p:tgtEl>
                                            <p:attrNameLst>
                                              <p:attrName>style.visibility</p:attrName>
                                            </p:attrNameLst>
                                          </p:cBhvr>
                                          <p:to>
                                            <p:strVal val="visible"/>
                                          </p:to>
                                        </p:set>
                                      </p:childTnLst>
                                    </p:cTn>
                                  </p:par>
                                  <p:par>
                                    <p:cTn id="14" presetID="8" presetClass="emph" presetSubtype="0" repeatCount="indefinite" fill="hold" nodeType="withEffect">
                                      <p:stCondLst>
                                        <p:cond delay="750"/>
                                      </p:stCondLst>
                                      <p:childTnLst>
                                        <p:animRot by="21600000">
                                          <p:cBhvr>
                                            <p:cTn id="15" dur="2000" fill="hold"/>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14:presetBounceEnd="42000">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14:bounceEnd="42000">
                                          <p:cBhvr additive="base">
                                            <p:cTn id="20" dur="1000" fill="hold"/>
                                            <p:tgtEl>
                                              <p:spTgt spid="12"/>
                                            </p:tgtEl>
                                            <p:attrNameLst>
                                              <p:attrName>ppt_x</p:attrName>
                                            </p:attrNameLst>
                                          </p:cBhvr>
                                          <p:tavLst>
                                            <p:tav tm="0">
                                              <p:val>
                                                <p:strVal val="#ppt_x"/>
                                              </p:val>
                                            </p:tav>
                                            <p:tav tm="100000">
                                              <p:val>
                                                <p:strVal val="#ppt_x"/>
                                              </p:val>
                                            </p:tav>
                                          </p:tavLst>
                                        </p:anim>
                                        <p:anim calcmode="lin" valueType="num" p14:bounceEnd="42000">
                                          <p:cBhvr additive="base">
                                            <p:cTn id="21" dur="1000" fill="hold"/>
                                            <p:tgtEl>
                                              <p:spTgt spid="12"/>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 presetClass="entr" presetSubtype="0" fill="hold" nodeType="withEffect">
                                      <p:stCondLst>
                                        <p:cond delay="750"/>
                                      </p:stCondLst>
                                      <p:childTnLst>
                                        <p:set>
                                          <p:cBhvr>
                                            <p:cTn id="26" dur="1" fill="hold">
                                              <p:stCondLst>
                                                <p:cond delay="0"/>
                                              </p:stCondLst>
                                            </p:cTn>
                                            <p:tgtEl>
                                              <p:spTgt spid="34"/>
                                            </p:tgtEl>
                                            <p:attrNameLst>
                                              <p:attrName>style.visibility</p:attrName>
                                            </p:attrNameLst>
                                          </p:cBhvr>
                                          <p:to>
                                            <p:strVal val="visible"/>
                                          </p:to>
                                        </p:set>
                                      </p:childTnLst>
                                    </p:cTn>
                                  </p:par>
                                  <p:par>
                                    <p:cTn id="27" presetID="8" presetClass="emph" presetSubtype="0" repeatCount="indefinite" fill="hold" nodeType="withEffect">
                                      <p:stCondLst>
                                        <p:cond delay="750"/>
                                      </p:stCondLst>
                                      <p:childTnLst>
                                        <p:animRot by="21600000">
                                          <p:cBhvr>
                                            <p:cTn id="28" dur="2000" fill="hold"/>
                                            <p:tgtEl>
                                              <p:spTgt spid="34"/>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14:presetBounceEnd="42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42000">
                                          <p:cBhvr additive="base">
                                            <p:cTn id="33" dur="10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 presetClass="entr" presetSubtype="0" fill="hold" nodeType="withEffect">
                                      <p:stCondLst>
                                        <p:cond delay="750"/>
                                      </p:stCondLst>
                                      <p:childTnLst>
                                        <p:set>
                                          <p:cBhvr>
                                            <p:cTn id="39" dur="1" fill="hold">
                                              <p:stCondLst>
                                                <p:cond delay="0"/>
                                              </p:stCondLst>
                                            </p:cTn>
                                            <p:tgtEl>
                                              <p:spTgt spid="37"/>
                                            </p:tgtEl>
                                            <p:attrNameLst>
                                              <p:attrName>style.visibility</p:attrName>
                                            </p:attrNameLst>
                                          </p:cBhvr>
                                          <p:to>
                                            <p:strVal val="visible"/>
                                          </p:to>
                                        </p:set>
                                      </p:childTnLst>
                                    </p:cTn>
                                  </p:par>
                                  <p:par>
                                    <p:cTn id="40" presetID="8" presetClass="emph" presetSubtype="0" repeatCount="indefinite" fill="hold" nodeType="withEffect">
                                      <p:stCondLst>
                                        <p:cond delay="750"/>
                                      </p:stCondLst>
                                      <p:childTnLst>
                                        <p:animRot by="21600000">
                                          <p:cBhvr>
                                            <p:cTn id="41" dur="2000" fill="hold"/>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750"/>
                                      </p:stCondLst>
                                      <p:childTnLst>
                                        <p:set>
                                          <p:cBhvr>
                                            <p:cTn id="13" dur="1" fill="hold">
                                              <p:stCondLst>
                                                <p:cond delay="0"/>
                                              </p:stCondLst>
                                            </p:cTn>
                                            <p:tgtEl>
                                              <p:spTgt spid="6"/>
                                            </p:tgtEl>
                                            <p:attrNameLst>
                                              <p:attrName>style.visibility</p:attrName>
                                            </p:attrNameLst>
                                          </p:cBhvr>
                                          <p:to>
                                            <p:strVal val="visible"/>
                                          </p:to>
                                        </p:set>
                                      </p:childTnLst>
                                    </p:cTn>
                                  </p:par>
                                  <p:par>
                                    <p:cTn id="14" presetID="8" presetClass="emph" presetSubtype="0" repeatCount="indefinite" fill="hold" nodeType="withEffect">
                                      <p:stCondLst>
                                        <p:cond delay="750"/>
                                      </p:stCondLst>
                                      <p:childTnLst>
                                        <p:animRot by="21600000">
                                          <p:cBhvr>
                                            <p:cTn id="15" dur="2000" fill="hold"/>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ppt_x"/>
                                              </p:val>
                                            </p:tav>
                                            <p:tav tm="100000">
                                              <p:val>
                                                <p:strVal val="#ppt_x"/>
                                              </p:val>
                                            </p:tav>
                                          </p:tavLst>
                                        </p:anim>
                                        <p:anim calcmode="lin" valueType="num">
                                          <p:cBhvr additive="base">
                                            <p:cTn id="21" dur="1000" fill="hold"/>
                                            <p:tgtEl>
                                              <p:spTgt spid="12"/>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 presetClass="entr" presetSubtype="0" fill="hold" nodeType="withEffect">
                                      <p:stCondLst>
                                        <p:cond delay="750"/>
                                      </p:stCondLst>
                                      <p:childTnLst>
                                        <p:set>
                                          <p:cBhvr>
                                            <p:cTn id="26" dur="1" fill="hold">
                                              <p:stCondLst>
                                                <p:cond delay="0"/>
                                              </p:stCondLst>
                                            </p:cTn>
                                            <p:tgtEl>
                                              <p:spTgt spid="34"/>
                                            </p:tgtEl>
                                            <p:attrNameLst>
                                              <p:attrName>style.visibility</p:attrName>
                                            </p:attrNameLst>
                                          </p:cBhvr>
                                          <p:to>
                                            <p:strVal val="visible"/>
                                          </p:to>
                                        </p:set>
                                      </p:childTnLst>
                                    </p:cTn>
                                  </p:par>
                                  <p:par>
                                    <p:cTn id="27" presetID="8" presetClass="emph" presetSubtype="0" repeatCount="indefinite" fill="hold" nodeType="withEffect">
                                      <p:stCondLst>
                                        <p:cond delay="750"/>
                                      </p:stCondLst>
                                      <p:childTnLst>
                                        <p:animRot by="21600000">
                                          <p:cBhvr>
                                            <p:cTn id="28" dur="2000" fill="hold"/>
                                            <p:tgtEl>
                                              <p:spTgt spid="34"/>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ppt_x"/>
                                              </p:val>
                                            </p:tav>
                                            <p:tav tm="100000">
                                              <p:val>
                                                <p:strVal val="#ppt_x"/>
                                              </p:val>
                                            </p:tav>
                                          </p:tavLst>
                                        </p:anim>
                                        <p:anim calcmode="lin" valueType="num">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 presetClass="entr" presetSubtype="0" fill="hold" nodeType="withEffect">
                                      <p:stCondLst>
                                        <p:cond delay="750"/>
                                      </p:stCondLst>
                                      <p:childTnLst>
                                        <p:set>
                                          <p:cBhvr>
                                            <p:cTn id="39" dur="1" fill="hold">
                                              <p:stCondLst>
                                                <p:cond delay="0"/>
                                              </p:stCondLst>
                                            </p:cTn>
                                            <p:tgtEl>
                                              <p:spTgt spid="37"/>
                                            </p:tgtEl>
                                            <p:attrNameLst>
                                              <p:attrName>style.visibility</p:attrName>
                                            </p:attrNameLst>
                                          </p:cBhvr>
                                          <p:to>
                                            <p:strVal val="visible"/>
                                          </p:to>
                                        </p:set>
                                      </p:childTnLst>
                                    </p:cTn>
                                  </p:par>
                                  <p:par>
                                    <p:cTn id="40" presetID="8" presetClass="emph" presetSubtype="0" repeatCount="indefinite" fill="hold" nodeType="withEffect">
                                      <p:stCondLst>
                                        <p:cond delay="750"/>
                                      </p:stCondLst>
                                      <p:childTnLst>
                                        <p:animRot by="21600000">
                                          <p:cBhvr>
                                            <p:cTn id="41" dur="2000" fill="hold"/>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descr="沙滩上的风景&#10;&#10;描述已自动生成"/>
          <p:cNvPicPr>
            <a:picLocks noChangeAspect="1"/>
          </p:cNvPicPr>
          <p:nvPr/>
        </p:nvPicPr>
        <p:blipFill>
          <a:blip r:embed="rId1" cstate="screen">
            <a:duotone>
              <a:schemeClr val="accent2">
                <a:shade val="45000"/>
                <a:satMod val="135000"/>
              </a:schemeClr>
              <a:prstClr val="white"/>
            </a:duotone>
          </a:blip>
          <a:srcRect/>
          <a:stretch>
            <a:fillRect/>
          </a:stretch>
        </p:blipFill>
        <p:spPr>
          <a:xfrm>
            <a:off x="-2" y="0"/>
            <a:ext cx="12192005" cy="6858000"/>
          </a:xfrm>
          <a:prstGeom prst="rect">
            <a:avLst/>
          </a:prstGeom>
        </p:spPr>
      </p:pic>
      <p:sp>
        <p:nvSpPr>
          <p:cNvPr id="3" name="矩形 2"/>
          <p:cNvSpPr/>
          <p:nvPr/>
        </p:nvSpPr>
        <p:spPr>
          <a:xfrm>
            <a:off x="0" y="0"/>
            <a:ext cx="12192000" cy="6858000"/>
          </a:xfrm>
          <a:prstGeom prst="rect">
            <a:avLst/>
          </a:prstGeom>
          <a:gradFill flip="none" rotWithShape="1">
            <a:gsLst>
              <a:gs pos="44000">
                <a:schemeClr val="bg1">
                  <a:alpha val="91000"/>
                </a:schemeClr>
              </a:gs>
              <a:gs pos="0">
                <a:schemeClr val="bg1">
                  <a:lumMod val="95000"/>
                  <a:alpha val="61000"/>
                </a:schemeClr>
              </a:gs>
              <a:gs pos="100000">
                <a:schemeClr val="accent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1" name="组合 60"/>
          <p:cNvGrpSpPr/>
          <p:nvPr/>
        </p:nvGrpSpPr>
        <p:grpSpPr>
          <a:xfrm>
            <a:off x="11061065" y="-241300"/>
            <a:ext cx="1802130" cy="1795145"/>
            <a:chOff x="5527040" y="3362325"/>
            <a:chExt cx="1802130" cy="1795145"/>
          </a:xfrm>
        </p:grpSpPr>
        <p:cxnSp>
          <p:nvCxnSpPr>
            <p:cNvPr id="56" name="直接连接符 55"/>
            <p:cNvCxnSpPr/>
            <p:nvPr/>
          </p:nvCxnSpPr>
          <p:spPr>
            <a:xfrm>
              <a:off x="5527040" y="4259897"/>
              <a:ext cx="1802130" cy="0"/>
            </a:xfrm>
            <a:prstGeom prst="line">
              <a:avLst/>
            </a:prstGeom>
            <a:ln w="34925" cap="rnd">
              <a:gradFill flip="none" rotWithShape="1">
                <a:gsLst>
                  <a:gs pos="0">
                    <a:schemeClr val="accent1">
                      <a:lumMod val="5000"/>
                      <a:lumOff val="95000"/>
                      <a:alpha val="0"/>
                    </a:schemeClr>
                  </a:gs>
                  <a:gs pos="34000">
                    <a:schemeClr val="accent1">
                      <a:lumMod val="20000"/>
                      <a:lumOff val="80000"/>
                      <a:alpha val="80000"/>
                    </a:schemeClr>
                  </a:gs>
                  <a:gs pos="61000">
                    <a:schemeClr val="accent1">
                      <a:lumMod val="40000"/>
                      <a:lumOff val="60000"/>
                      <a:alpha val="70000"/>
                    </a:schemeClr>
                  </a:gs>
                  <a:gs pos="100000">
                    <a:schemeClr val="accent1">
                      <a:lumMod val="30000"/>
                      <a:lumOff val="70000"/>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6268085" y="3362325"/>
              <a:ext cx="0" cy="1795145"/>
            </a:xfrm>
            <a:prstGeom prst="line">
              <a:avLst/>
            </a:prstGeom>
            <a:ln w="34925" cap="rnd">
              <a:gradFill flip="none" rotWithShape="1">
                <a:gsLst>
                  <a:gs pos="0">
                    <a:schemeClr val="accent1">
                      <a:lumMod val="5000"/>
                      <a:lumOff val="95000"/>
                      <a:alpha val="0"/>
                    </a:schemeClr>
                  </a:gs>
                  <a:gs pos="34000">
                    <a:schemeClr val="accent1">
                      <a:lumMod val="20000"/>
                      <a:lumOff val="80000"/>
                      <a:alpha val="80000"/>
                    </a:schemeClr>
                  </a:gs>
                  <a:gs pos="61000">
                    <a:schemeClr val="accent1">
                      <a:lumMod val="40000"/>
                      <a:lumOff val="60000"/>
                      <a:alpha val="70000"/>
                    </a:schemeClr>
                  </a:gs>
                  <a:gs pos="100000">
                    <a:schemeClr val="accent1">
                      <a:lumMod val="30000"/>
                      <a:lumOff val="70000"/>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grpSp>
      <p:sp>
        <p:nvSpPr>
          <p:cNvPr id="4" name="椭圆 3"/>
          <p:cNvSpPr/>
          <p:nvPr/>
        </p:nvSpPr>
        <p:spPr>
          <a:xfrm>
            <a:off x="4359234" y="9986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flipH="1">
            <a:off x="6330579" y="-381954"/>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7297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项目推进进度</a:t>
            </a:r>
            <a:endParaRPr lang="zh-CN" altLang="en-US" sz="4000" dirty="0">
              <a:solidFill>
                <a:schemeClr val="tx2"/>
              </a:solidFill>
              <a:latin typeface="+mj-ea"/>
              <a:ea typeface="+mj-ea"/>
            </a:endParaRPr>
          </a:p>
        </p:txBody>
      </p:sp>
      <p:grpSp>
        <p:nvGrpSpPr>
          <p:cNvPr id="47" name="组合 46"/>
          <p:cNvGrpSpPr/>
          <p:nvPr/>
        </p:nvGrpSpPr>
        <p:grpSpPr>
          <a:xfrm>
            <a:off x="3693176" y="1995496"/>
            <a:ext cx="4194242" cy="4194242"/>
            <a:chOff x="3693176" y="1995496"/>
            <a:chExt cx="4194242" cy="4194242"/>
          </a:xfrm>
        </p:grpSpPr>
        <p:sp>
          <p:nvSpPr>
            <p:cNvPr id="39" name="椭圆 38"/>
            <p:cNvSpPr/>
            <p:nvPr/>
          </p:nvSpPr>
          <p:spPr>
            <a:xfrm>
              <a:off x="4218664" y="2520984"/>
              <a:ext cx="3143267" cy="3143267"/>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9429" y="2371749"/>
              <a:ext cx="3441737" cy="3441737"/>
            </a:xfrm>
            <a:prstGeom prst="ellipse">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693176" y="1995496"/>
              <a:ext cx="4194242" cy="4194242"/>
            </a:xfrm>
            <a:prstGeom prst="ellipse">
              <a:avLst/>
            </a:prstGeom>
            <a:noFill/>
            <a:ln>
              <a:solidFill>
                <a:schemeClr val="accent1">
                  <a:lumMod val="40000"/>
                  <a:lumOff val="60000"/>
                  <a:alpha val="44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4674085" y="3105099"/>
            <a:ext cx="2117274" cy="2117274"/>
            <a:chOff x="4674085" y="3105099"/>
            <a:chExt cx="2117274" cy="2117274"/>
          </a:xfrm>
        </p:grpSpPr>
        <p:sp>
          <p:nvSpPr>
            <p:cNvPr id="38" name="空心弧 37"/>
            <p:cNvSpPr/>
            <p:nvPr/>
          </p:nvSpPr>
          <p:spPr>
            <a:xfrm>
              <a:off x="4674085" y="3105099"/>
              <a:ext cx="2117274" cy="2117274"/>
            </a:xfrm>
            <a:prstGeom prst="blockArc">
              <a:avLst>
                <a:gd name="adj1" fmla="val 6056936"/>
                <a:gd name="adj2" fmla="val 19477192"/>
                <a:gd name="adj3" fmla="val 3991"/>
              </a:avLst>
            </a:prstGeom>
            <a:gradFill flip="none" rotWithShape="1">
              <a:gsLst>
                <a:gs pos="38000">
                  <a:schemeClr val="accent1">
                    <a:lumMod val="5000"/>
                    <a:lumOff val="95000"/>
                    <a:alpha val="0"/>
                  </a:schemeClr>
                </a:gs>
                <a:gs pos="82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0" name="空心弧 59"/>
            <p:cNvSpPr/>
            <p:nvPr/>
          </p:nvSpPr>
          <p:spPr>
            <a:xfrm rot="6222640" flipH="1">
              <a:off x="4674085" y="3105099"/>
              <a:ext cx="2117274" cy="2117274"/>
            </a:xfrm>
            <a:prstGeom prst="blockArc">
              <a:avLst>
                <a:gd name="adj1" fmla="val 12312044"/>
                <a:gd name="adj2" fmla="val 19477192"/>
                <a:gd name="adj3" fmla="val 3991"/>
              </a:avLst>
            </a:prstGeom>
            <a:gradFill flip="none" rotWithShape="1">
              <a:gsLst>
                <a:gs pos="39000">
                  <a:schemeClr val="accent1">
                    <a:lumMod val="5000"/>
                    <a:lumOff val="95000"/>
                    <a:alpha val="0"/>
                  </a:schemeClr>
                </a:gs>
                <a:gs pos="82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 name="组合 13"/>
          <p:cNvGrpSpPr/>
          <p:nvPr/>
        </p:nvGrpSpPr>
        <p:grpSpPr>
          <a:xfrm>
            <a:off x="6339626" y="2054063"/>
            <a:ext cx="3788979" cy="1771825"/>
            <a:chOff x="6339626" y="2054063"/>
            <a:chExt cx="3788979" cy="1771825"/>
          </a:xfrm>
        </p:grpSpPr>
        <p:sp>
          <p:nvSpPr>
            <p:cNvPr id="18" name="矩形: 圆角 17"/>
            <p:cNvSpPr/>
            <p:nvPr/>
          </p:nvSpPr>
          <p:spPr>
            <a:xfrm>
              <a:off x="6339626" y="2054063"/>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6480722" y="2168713"/>
              <a:ext cx="3506788" cy="1542525"/>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670450" y="2388198"/>
              <a:ext cx="2694598" cy="346816"/>
            </a:xfrm>
            <a:prstGeom prst="rect">
              <a:avLst/>
            </a:prstGeom>
            <a:noFill/>
          </p:spPr>
          <p:txBody>
            <a:bodyPr wrap="square">
              <a:spAutoFit/>
            </a:bodyPr>
            <a:lstStyle/>
            <a:p>
              <a:r>
                <a:rPr lang="zh-CN" altLang="en-US" dirty="0">
                  <a:solidFill>
                    <a:schemeClr val="accent1"/>
                  </a:solidFill>
                  <a:latin typeface="+mj-ea"/>
                  <a:ea typeface="+mj-ea"/>
                </a:rPr>
                <a:t>线下进行协助宣传推广</a:t>
              </a:r>
              <a:endParaRPr lang="zh-CN" altLang="en-US" dirty="0">
                <a:solidFill>
                  <a:schemeClr val="accent1"/>
                </a:solidFill>
                <a:latin typeface="+mj-ea"/>
                <a:ea typeface="+mj-ea"/>
              </a:endParaRPr>
            </a:p>
          </p:txBody>
        </p:sp>
        <p:sp>
          <p:nvSpPr>
            <p:cNvPr id="21" name="文本框 20"/>
            <p:cNvSpPr txBox="1"/>
            <p:nvPr/>
          </p:nvSpPr>
          <p:spPr>
            <a:xfrm>
              <a:off x="6670450" y="2765794"/>
              <a:ext cx="3260950"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参与公司活动的策划以及落地执行，熟悉了做活动的整体流程，积累相关经验。</a:t>
              </a:r>
              <a:endParaRPr lang="zh-CN" altLang="en-US" sz="1400" dirty="0">
                <a:solidFill>
                  <a:schemeClr val="tx2">
                    <a:lumMod val="60000"/>
                    <a:lumOff val="40000"/>
                  </a:schemeClr>
                </a:solidFill>
              </a:endParaRPr>
            </a:p>
          </p:txBody>
        </p:sp>
      </p:grpSp>
      <p:grpSp>
        <p:nvGrpSpPr>
          <p:cNvPr id="17" name="组合 16"/>
          <p:cNvGrpSpPr/>
          <p:nvPr/>
        </p:nvGrpSpPr>
        <p:grpSpPr>
          <a:xfrm>
            <a:off x="9165641" y="1737180"/>
            <a:ext cx="1486845" cy="964351"/>
            <a:chOff x="9165641" y="1737180"/>
            <a:chExt cx="1486845" cy="964351"/>
          </a:xfrm>
        </p:grpSpPr>
        <p:sp>
          <p:nvSpPr>
            <p:cNvPr id="22" name="矩形: 圆角 21"/>
            <p:cNvSpPr/>
            <p:nvPr/>
          </p:nvSpPr>
          <p:spPr>
            <a:xfrm>
              <a:off x="9165641" y="1737180"/>
              <a:ext cx="1486845" cy="964351"/>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320365" y="1858089"/>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90</a:t>
              </a:r>
              <a:r>
                <a:rPr lang="en-US" altLang="zh-CN" sz="2000" dirty="0">
                  <a:gradFill flip="none" rotWithShape="1">
                    <a:gsLst>
                      <a:gs pos="0">
                        <a:schemeClr val="accent2"/>
                      </a:gs>
                      <a:gs pos="100000">
                        <a:schemeClr val="accent1"/>
                      </a:gs>
                    </a:gsLst>
                    <a:lin ang="2700000" scaled="1"/>
                    <a:tileRect/>
                  </a:gradFill>
                </a:rPr>
                <a:t>%</a:t>
              </a:r>
              <a:endParaRPr lang="en-US" altLang="zh-CN" sz="2000" dirty="0">
                <a:gradFill flip="none" rotWithShape="1">
                  <a:gsLst>
                    <a:gs pos="0">
                      <a:schemeClr val="accent2"/>
                    </a:gs>
                    <a:gs pos="100000">
                      <a:schemeClr val="accent1"/>
                    </a:gs>
                  </a:gsLst>
                  <a:lin ang="2700000" scaled="1"/>
                  <a:tileRect/>
                </a:gradFill>
              </a:endParaRPr>
            </a:p>
          </p:txBody>
        </p:sp>
      </p:grpSp>
      <p:grpSp>
        <p:nvGrpSpPr>
          <p:cNvPr id="43" name="组合 42"/>
          <p:cNvGrpSpPr/>
          <p:nvPr/>
        </p:nvGrpSpPr>
        <p:grpSpPr>
          <a:xfrm>
            <a:off x="6339626" y="4308028"/>
            <a:ext cx="3788979" cy="1771825"/>
            <a:chOff x="6339626" y="4308028"/>
            <a:chExt cx="3788979" cy="1771825"/>
          </a:xfrm>
        </p:grpSpPr>
        <p:sp>
          <p:nvSpPr>
            <p:cNvPr id="32" name="矩形: 圆角 31"/>
            <p:cNvSpPr/>
            <p:nvPr/>
          </p:nvSpPr>
          <p:spPr>
            <a:xfrm>
              <a:off x="6339626" y="4308028"/>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p:cNvSpPr/>
            <p:nvPr/>
          </p:nvSpPr>
          <p:spPr>
            <a:xfrm>
              <a:off x="6480722" y="4422678"/>
              <a:ext cx="3506788" cy="1542524"/>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670450" y="4635270"/>
              <a:ext cx="2694599" cy="346816"/>
            </a:xfrm>
            <a:prstGeom prst="rect">
              <a:avLst/>
            </a:prstGeom>
            <a:noFill/>
          </p:spPr>
          <p:txBody>
            <a:bodyPr wrap="square">
              <a:spAutoFit/>
            </a:bodyPr>
            <a:lstStyle/>
            <a:p>
              <a:r>
                <a:rPr lang="zh-CN" altLang="en-US" dirty="0">
                  <a:solidFill>
                    <a:schemeClr val="accent1"/>
                  </a:solidFill>
                  <a:latin typeface="+mj-ea"/>
                  <a:ea typeface="+mj-ea"/>
                </a:rPr>
                <a:t>市场竞品数据分析</a:t>
              </a:r>
              <a:endParaRPr lang="zh-CN" altLang="en-US" dirty="0">
                <a:solidFill>
                  <a:schemeClr val="accent1"/>
                </a:solidFill>
                <a:latin typeface="+mj-ea"/>
                <a:ea typeface="+mj-ea"/>
              </a:endParaRPr>
            </a:p>
          </p:txBody>
        </p:sp>
        <p:sp>
          <p:nvSpPr>
            <p:cNvPr id="35" name="文本框 34"/>
            <p:cNvSpPr txBox="1"/>
            <p:nvPr/>
          </p:nvSpPr>
          <p:spPr>
            <a:xfrm>
              <a:off x="6670450" y="5038266"/>
              <a:ext cx="3268739" cy="560444"/>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时刻关注竞品数据，产出行业趋势的收集和分析，对内定期输出竞品分析报告。</a:t>
              </a:r>
              <a:endParaRPr lang="zh-CN" altLang="en-US" sz="1400" dirty="0">
                <a:solidFill>
                  <a:schemeClr val="tx2">
                    <a:lumMod val="60000"/>
                    <a:lumOff val="40000"/>
                  </a:schemeClr>
                </a:solidFill>
              </a:endParaRPr>
            </a:p>
          </p:txBody>
        </p:sp>
      </p:grpSp>
      <p:grpSp>
        <p:nvGrpSpPr>
          <p:cNvPr id="45" name="组合 44"/>
          <p:cNvGrpSpPr/>
          <p:nvPr/>
        </p:nvGrpSpPr>
        <p:grpSpPr>
          <a:xfrm>
            <a:off x="9165642" y="3991146"/>
            <a:ext cx="1486845" cy="964350"/>
            <a:chOff x="9165642" y="3991146"/>
            <a:chExt cx="1486845" cy="964350"/>
          </a:xfrm>
        </p:grpSpPr>
        <p:sp>
          <p:nvSpPr>
            <p:cNvPr id="36" name="矩形: 圆角 35"/>
            <p:cNvSpPr/>
            <p:nvPr/>
          </p:nvSpPr>
          <p:spPr>
            <a:xfrm>
              <a:off x="9165642" y="3991146"/>
              <a:ext cx="1486845" cy="964350"/>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9320365" y="4112055"/>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85</a:t>
              </a:r>
              <a:r>
                <a:rPr lang="en-US" altLang="zh-CN" sz="2000" dirty="0">
                  <a:gradFill flip="none" rotWithShape="1">
                    <a:gsLst>
                      <a:gs pos="0">
                        <a:schemeClr val="accent2"/>
                      </a:gs>
                      <a:gs pos="100000">
                        <a:schemeClr val="accent1"/>
                      </a:gs>
                    </a:gsLst>
                    <a:lin ang="2700000" scaled="1"/>
                    <a:tileRect/>
                  </a:gradFill>
                </a:rPr>
                <a:t>%</a:t>
              </a:r>
              <a:endParaRPr lang="en-US" altLang="zh-CN" sz="2000" dirty="0">
                <a:gradFill flip="none" rotWithShape="1">
                  <a:gsLst>
                    <a:gs pos="0">
                      <a:schemeClr val="accent2"/>
                    </a:gs>
                    <a:gs pos="100000">
                      <a:schemeClr val="accent1"/>
                    </a:gs>
                  </a:gsLst>
                  <a:lin ang="2700000" scaled="1"/>
                  <a:tileRect/>
                </a:gradFill>
              </a:endParaRPr>
            </a:p>
          </p:txBody>
        </p:sp>
      </p:grpSp>
      <p:sp>
        <p:nvSpPr>
          <p:cNvPr id="66" name="矩形: 圆角 65"/>
          <p:cNvSpPr/>
          <p:nvPr/>
        </p:nvSpPr>
        <p:spPr>
          <a:xfrm>
            <a:off x="7688535" y="3492818"/>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p:cNvSpPr/>
          <p:nvPr/>
        </p:nvSpPr>
        <p:spPr>
          <a:xfrm>
            <a:off x="7682976" y="3492818"/>
            <a:ext cx="289199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p:cNvSpPr/>
          <p:nvPr/>
        </p:nvSpPr>
        <p:spPr>
          <a:xfrm>
            <a:off x="7688535" y="5739816"/>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p:cNvSpPr/>
          <p:nvPr/>
        </p:nvSpPr>
        <p:spPr>
          <a:xfrm>
            <a:off x="7688535" y="5739816"/>
            <a:ext cx="263484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205593" y="4308028"/>
            <a:ext cx="3788979" cy="1771825"/>
            <a:chOff x="1205593" y="4308028"/>
            <a:chExt cx="3788979" cy="1771825"/>
          </a:xfrm>
        </p:grpSpPr>
        <p:sp>
          <p:nvSpPr>
            <p:cNvPr id="25" name="矩形: 圆角 24"/>
            <p:cNvSpPr/>
            <p:nvPr/>
          </p:nvSpPr>
          <p:spPr>
            <a:xfrm>
              <a:off x="1205593" y="4308028"/>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a:off x="1346689" y="4422678"/>
              <a:ext cx="3506788" cy="1542524"/>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536417" y="4635270"/>
              <a:ext cx="2694599" cy="346816"/>
            </a:xfrm>
            <a:prstGeom prst="rect">
              <a:avLst/>
            </a:prstGeom>
            <a:noFill/>
          </p:spPr>
          <p:txBody>
            <a:bodyPr wrap="square">
              <a:spAutoFit/>
            </a:bodyPr>
            <a:lstStyle/>
            <a:p>
              <a:r>
                <a:rPr lang="zh-CN" altLang="en-US" dirty="0">
                  <a:solidFill>
                    <a:schemeClr val="accent1"/>
                  </a:solidFill>
                  <a:latin typeface="+mj-ea"/>
                  <a:ea typeface="+mj-ea"/>
                </a:rPr>
                <a:t>线下进行协助宣传推广</a:t>
              </a:r>
              <a:endParaRPr lang="zh-CN" altLang="en-US" dirty="0">
                <a:solidFill>
                  <a:schemeClr val="accent1"/>
                </a:solidFill>
                <a:latin typeface="+mj-ea"/>
                <a:ea typeface="+mj-ea"/>
              </a:endParaRPr>
            </a:p>
          </p:txBody>
        </p:sp>
        <p:sp>
          <p:nvSpPr>
            <p:cNvPr id="28" name="文本框 27"/>
            <p:cNvSpPr txBox="1"/>
            <p:nvPr/>
          </p:nvSpPr>
          <p:spPr>
            <a:xfrm>
              <a:off x="1536417" y="5038266"/>
              <a:ext cx="3268739"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针对垂直用户做深度调研，获取具体用户需求等一线数据，有效帮助后续计划。</a:t>
              </a:r>
              <a:endParaRPr lang="zh-CN" altLang="en-US" sz="1400" dirty="0">
                <a:solidFill>
                  <a:schemeClr val="tx2">
                    <a:lumMod val="60000"/>
                    <a:lumOff val="40000"/>
                  </a:schemeClr>
                </a:solidFill>
              </a:endParaRPr>
            </a:p>
          </p:txBody>
        </p:sp>
      </p:grpSp>
      <p:grpSp>
        <p:nvGrpSpPr>
          <p:cNvPr id="42" name="组合 41"/>
          <p:cNvGrpSpPr/>
          <p:nvPr/>
        </p:nvGrpSpPr>
        <p:grpSpPr>
          <a:xfrm>
            <a:off x="4031609" y="3991146"/>
            <a:ext cx="1486845" cy="964350"/>
            <a:chOff x="4031609" y="3991146"/>
            <a:chExt cx="1486845" cy="964350"/>
          </a:xfrm>
        </p:grpSpPr>
        <p:sp>
          <p:nvSpPr>
            <p:cNvPr id="29" name="矩形: 圆角 28"/>
            <p:cNvSpPr/>
            <p:nvPr/>
          </p:nvSpPr>
          <p:spPr>
            <a:xfrm>
              <a:off x="4031609" y="3991146"/>
              <a:ext cx="1486845" cy="964350"/>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186332" y="4112055"/>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75</a:t>
              </a:r>
              <a:r>
                <a:rPr lang="en-US" altLang="zh-CN" sz="2000" dirty="0">
                  <a:gradFill flip="none" rotWithShape="1">
                    <a:gsLst>
                      <a:gs pos="0">
                        <a:schemeClr val="accent2"/>
                      </a:gs>
                      <a:gs pos="100000">
                        <a:schemeClr val="accent1"/>
                      </a:gs>
                    </a:gsLst>
                    <a:lin ang="2700000" scaled="1"/>
                    <a:tileRect/>
                  </a:gradFill>
                </a:rPr>
                <a:t>%</a:t>
              </a:r>
              <a:endParaRPr lang="en-US" altLang="zh-CN" sz="2000" dirty="0">
                <a:gradFill flip="none" rotWithShape="1">
                  <a:gsLst>
                    <a:gs pos="0">
                      <a:schemeClr val="accent2"/>
                    </a:gs>
                    <a:gs pos="100000">
                      <a:schemeClr val="accent1"/>
                    </a:gs>
                  </a:gsLst>
                  <a:lin ang="2700000" scaled="1"/>
                  <a:tileRect/>
                </a:gradFill>
              </a:endParaRPr>
            </a:p>
          </p:txBody>
        </p:sp>
      </p:grpSp>
      <p:sp>
        <p:nvSpPr>
          <p:cNvPr id="69" name="矩形: 圆角 68"/>
          <p:cNvSpPr/>
          <p:nvPr/>
        </p:nvSpPr>
        <p:spPr>
          <a:xfrm>
            <a:off x="2191169" y="5739816"/>
            <a:ext cx="3159500"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p:cNvSpPr/>
          <p:nvPr/>
        </p:nvSpPr>
        <p:spPr>
          <a:xfrm>
            <a:off x="2191169" y="5739816"/>
            <a:ext cx="225098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05593" y="2054063"/>
            <a:ext cx="3788979" cy="1771825"/>
            <a:chOff x="1205593" y="2054063"/>
            <a:chExt cx="3788979" cy="1771825"/>
          </a:xfrm>
        </p:grpSpPr>
        <p:sp>
          <p:nvSpPr>
            <p:cNvPr id="7" name="矩形: 圆角 6"/>
            <p:cNvSpPr/>
            <p:nvPr/>
          </p:nvSpPr>
          <p:spPr>
            <a:xfrm>
              <a:off x="1205593" y="2054063"/>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1346689" y="2168713"/>
              <a:ext cx="3506788" cy="1542525"/>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36417" y="2765794"/>
              <a:ext cx="3384833"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通过这次经历让我有了更深的用户认知和思考，也提高了我做事的耐心和责任心。</a:t>
              </a:r>
              <a:endParaRPr lang="zh-CN" altLang="en-US" sz="1400" dirty="0">
                <a:solidFill>
                  <a:schemeClr val="tx2">
                    <a:lumMod val="60000"/>
                    <a:lumOff val="40000"/>
                  </a:schemeClr>
                </a:solidFill>
              </a:endParaRPr>
            </a:p>
          </p:txBody>
        </p:sp>
        <p:sp>
          <p:nvSpPr>
            <p:cNvPr id="10" name="文本框 9"/>
            <p:cNvSpPr txBox="1"/>
            <p:nvPr/>
          </p:nvSpPr>
          <p:spPr>
            <a:xfrm>
              <a:off x="1536417" y="2388198"/>
              <a:ext cx="2803354" cy="369332"/>
            </a:xfrm>
            <a:prstGeom prst="rect">
              <a:avLst/>
            </a:prstGeom>
            <a:noFill/>
          </p:spPr>
          <p:txBody>
            <a:bodyPr wrap="square">
              <a:spAutoFit/>
            </a:bodyPr>
            <a:lstStyle/>
            <a:p>
              <a:r>
                <a:rPr lang="zh-CN" altLang="en-US" dirty="0">
                  <a:solidFill>
                    <a:schemeClr val="accent1"/>
                  </a:solidFill>
                  <a:latin typeface="+mj-ea"/>
                  <a:ea typeface="+mj-ea"/>
                </a:rPr>
                <a:t>反馈搜集和客户关系维护</a:t>
              </a:r>
              <a:endParaRPr lang="zh-CN" altLang="en-US" dirty="0">
                <a:solidFill>
                  <a:schemeClr val="accent1"/>
                </a:solidFill>
                <a:latin typeface="+mj-ea"/>
                <a:ea typeface="+mj-ea"/>
              </a:endParaRPr>
            </a:p>
          </p:txBody>
        </p:sp>
      </p:grpSp>
      <p:sp>
        <p:nvSpPr>
          <p:cNvPr id="63" name="矩形: 圆角 62"/>
          <p:cNvSpPr/>
          <p:nvPr/>
        </p:nvSpPr>
        <p:spPr>
          <a:xfrm>
            <a:off x="2191169" y="3492818"/>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p:cNvSpPr/>
          <p:nvPr/>
        </p:nvSpPr>
        <p:spPr>
          <a:xfrm>
            <a:off x="2191170" y="3492818"/>
            <a:ext cx="289199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031608" y="1737180"/>
            <a:ext cx="1486845" cy="964351"/>
            <a:chOff x="4031608" y="1737180"/>
            <a:chExt cx="1486845" cy="964351"/>
          </a:xfrm>
        </p:grpSpPr>
        <p:sp>
          <p:nvSpPr>
            <p:cNvPr id="13" name="矩形: 圆角 12"/>
            <p:cNvSpPr/>
            <p:nvPr/>
          </p:nvSpPr>
          <p:spPr>
            <a:xfrm>
              <a:off x="4031608" y="1737180"/>
              <a:ext cx="1486845" cy="964351"/>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86332" y="1858089"/>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90</a:t>
              </a:r>
              <a:r>
                <a:rPr lang="en-US" altLang="zh-CN" sz="2000" dirty="0">
                  <a:gradFill flip="none" rotWithShape="1">
                    <a:gsLst>
                      <a:gs pos="0">
                        <a:schemeClr val="accent2"/>
                      </a:gs>
                      <a:gs pos="100000">
                        <a:schemeClr val="accent1"/>
                      </a:gs>
                    </a:gsLst>
                    <a:lin ang="2700000" scaled="1"/>
                    <a:tileRect/>
                  </a:gradFill>
                </a:rPr>
                <a:t>%</a:t>
              </a:r>
              <a:endParaRPr lang="en-US" altLang="zh-CN" sz="2000" dirty="0">
                <a:gradFill flip="none" rotWithShape="1">
                  <a:gsLst>
                    <a:gs pos="0">
                      <a:schemeClr val="accent2"/>
                    </a:gs>
                    <a:gs pos="100000">
                      <a:schemeClr val="accent1"/>
                    </a:gs>
                  </a:gsLst>
                  <a:lin ang="2700000" scaled="1"/>
                  <a:tileRect/>
                </a:gra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73" fill="hold"/>
                                            <p:tgtEl>
                                              <p:spTgt spid="48"/>
                                            </p:tgtEl>
                                            <p:attrNameLst>
                                              <p:attrName>ppt_w</p:attrName>
                                            </p:attrNameLst>
                                          </p:cBhvr>
                                          <p:tavLst>
                                            <p:tav tm="0">
                                              <p:val>
                                                <p:fltVal val="0"/>
                                              </p:val>
                                            </p:tav>
                                            <p:tav tm="100000">
                                              <p:val>
                                                <p:strVal val="#ppt_w"/>
                                              </p:val>
                                            </p:tav>
                                          </p:tavLst>
                                        </p:anim>
                                        <p:anim calcmode="lin" valueType="num">
                                          <p:cBhvr>
                                            <p:cTn id="8" dur="273" fill="hold"/>
                                            <p:tgtEl>
                                              <p:spTgt spid="48"/>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48"/>
                                            </p:tgtEl>
                                          </p:cBhvr>
                                          <p:by x="110000" y="110000"/>
                                          <p:from x="100000" y="100000"/>
                                          <p:to x="110000" y="110000"/>
                                        </p:animScale>
                                        <p:animScale>
                                          <p:cBhvr>
                                            <p:cTn id="10" dur="182" autoRev="1" fill="hold">
                                              <p:stCondLst>
                                                <p:cond delay="636"/>
                                              </p:stCondLst>
                                            </p:cTn>
                                            <p:tgtEl>
                                              <p:spTgt spid="48"/>
                                            </p:tgtEl>
                                          </p:cBhvr>
                                          <p:by x="95000" y="95000"/>
                                          <p:from x="100000" y="100000"/>
                                          <p:to x="95000" y="95000"/>
                                        </p:animScale>
                                      </p:childTnLst>
                                    </p:cTn>
                                  </p:par>
                                  <p:par>
                                    <p:cTn id="11" presetID="8" presetClass="emph" presetSubtype="0" repeatCount="indefinite" fill="hold" nodeType="withEffect">
                                      <p:stCondLst>
                                        <p:cond delay="0"/>
                                      </p:stCondLst>
                                      <p:childTnLst>
                                        <p:animRot by="21600000">
                                          <p:cBhvr>
                                            <p:cTn id="12" dur="3700" fill="hold"/>
                                            <p:tgtEl>
                                              <p:spTgt spid="48"/>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8000" fill="hold"/>
                                            <p:tgtEl>
                                              <p:spTgt spid="47"/>
                                            </p:tgtEl>
                                            <p:attrNameLst>
                                              <p:attrName>r</p:attrName>
                                            </p:attrNameLst>
                                          </p:cBhvr>
                                        </p:animRot>
                                      </p:childTnLst>
                                    </p:cTn>
                                  </p:par>
                                  <p:par>
                                    <p:cTn id="15" presetID="2" presetClass="entr" presetSubtype="8" fill="hold" nodeType="withEffect" p14:presetBounceEnd="4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40000">
                                          <p:cBhvr additive="base">
                                            <p:cTn id="17" dur="12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8" dur="125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decel="100000" fill="hold" nodeType="withEffect">
                                      <p:stCondLst>
                                        <p:cond delay="500"/>
                                      </p:stCondLst>
                                      <p:childTnLst>
                                        <p:animMotion origin="layout" path="M 3.33333E-6 -1.11111E-6 L 3.33333E-6 0.12639 " pathEditMode="relative" rAng="0" ptsTypes="AA">
                                          <p:cBhvr>
                                            <p:cTn id="23" dur="1000" spd="-100000" fill="hold"/>
                                            <p:tgtEl>
                                              <p:spTgt spid="11"/>
                                            </p:tgtEl>
                                            <p:attrNameLst>
                                              <p:attrName>ppt_x</p:attrName>
                                              <p:attrName>ppt_y</p:attrName>
                                            </p:attrNameLst>
                                          </p:cBhvr>
                                          <p:rCtr x="0" y="6319"/>
                                        </p:animMotion>
                                      </p:childTnLst>
                                    </p:cTn>
                                  </p:par>
                                  <p:par>
                                    <p:cTn id="24" presetID="22" presetClass="entr" presetSubtype="4" fill="hold" grpId="0" nodeType="withEffect">
                                      <p:stCondLst>
                                        <p:cond delay="75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14:presetBounceEnd="40000">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14:bounceEnd="40000">
                                          <p:cBhvr additive="base">
                                            <p:cTn id="34" dur="125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42" presetClass="path" presetSubtype="0" decel="100000" fill="hold" nodeType="withEffect">
                                      <p:stCondLst>
                                        <p:cond delay="500"/>
                                      </p:stCondLst>
                                      <p:childTnLst>
                                        <p:animMotion origin="layout" path="M 3.33333E-6 -1.11111E-6 L 3.33333E-6 0.12639 " pathEditMode="relative" rAng="0" ptsTypes="AA">
                                          <p:cBhvr>
                                            <p:cTn id="40" dur="1000" spd="-100000" fill="hold"/>
                                            <p:tgtEl>
                                              <p:spTgt spid="17"/>
                                            </p:tgtEl>
                                            <p:attrNameLst>
                                              <p:attrName>ppt_x</p:attrName>
                                              <p:attrName>ppt_y</p:attrName>
                                            </p:attrNameLst>
                                          </p:cBhvr>
                                          <p:rCtr x="0" y="6319"/>
                                        </p:animMotion>
                                      </p:childTnLst>
                                    </p:cTn>
                                  </p:par>
                                  <p:par>
                                    <p:cTn id="41" presetID="22" presetClass="entr" presetSubtype="4" fill="hold" grpId="0" nodeType="withEffect">
                                      <p:stCondLst>
                                        <p:cond delay="750"/>
                                      </p:stCondLst>
                                      <p:childTnLst>
                                        <p:set>
                                          <p:cBhvr>
                                            <p:cTn id="42" dur="1" fill="hold">
                                              <p:stCondLst>
                                                <p:cond delay="0"/>
                                              </p:stCondLst>
                                            </p:cTn>
                                            <p:tgtEl>
                                              <p:spTgt spid="66"/>
                                            </p:tgtEl>
                                            <p:attrNameLst>
                                              <p:attrName>style.visibility</p:attrName>
                                            </p:attrNameLst>
                                          </p:cBhvr>
                                          <p:to>
                                            <p:strVal val="visible"/>
                                          </p:to>
                                        </p:set>
                                        <p:animEffect transition="in" filter="wipe(down)">
                                          <p:cBhvr>
                                            <p:cTn id="43" dur="500"/>
                                            <p:tgtEl>
                                              <p:spTgt spid="66"/>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14:presetBounceEnd="40000">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40000">
                                          <p:cBhvr additive="base">
                                            <p:cTn id="51" dur="125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52" dur="1250" fill="hold"/>
                                            <p:tgtEl>
                                              <p:spTgt spid="24"/>
                                            </p:tgtEl>
                                            <p:attrNameLst>
                                              <p:attrName>ppt_y</p:attrName>
                                            </p:attrNameLst>
                                          </p:cBhvr>
                                          <p:tavLst>
                                            <p:tav tm="0">
                                              <p:val>
                                                <p:strVal val="#ppt_y"/>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42" presetClass="path" presetSubtype="0" decel="100000" fill="hold" nodeType="withEffect">
                                      <p:stCondLst>
                                        <p:cond delay="500"/>
                                      </p:stCondLst>
                                      <p:childTnLst>
                                        <p:animMotion origin="layout" path="M 3.33333E-6 -1.11111E-6 L 3.33333E-6 0.12639 " pathEditMode="relative" rAng="0" ptsTypes="AA">
                                          <p:cBhvr>
                                            <p:cTn id="57" dur="1000" spd="-100000" fill="hold"/>
                                            <p:tgtEl>
                                              <p:spTgt spid="42"/>
                                            </p:tgtEl>
                                            <p:attrNameLst>
                                              <p:attrName>ppt_x</p:attrName>
                                              <p:attrName>ppt_y</p:attrName>
                                            </p:attrNameLst>
                                          </p:cBhvr>
                                          <p:rCtr x="0" y="6319"/>
                                        </p:animMotion>
                                      </p:childTnLst>
                                    </p:cTn>
                                  </p:par>
                                  <p:par>
                                    <p:cTn id="58" presetID="22" presetClass="entr" presetSubtype="4" fill="hold" grpId="0" nodeType="withEffect">
                                      <p:stCondLst>
                                        <p:cond delay="75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par>
                                    <p:cTn id="61" presetID="22" presetClass="entr" presetSubtype="8" fill="hold" grpId="0" nodeType="withEffect">
                                      <p:stCondLst>
                                        <p:cond delay="1000"/>
                                      </p:stCondLst>
                                      <p:childTnLst>
                                        <p:set>
                                          <p:cBhvr>
                                            <p:cTn id="62" dur="1" fill="hold">
                                              <p:stCondLst>
                                                <p:cond delay="0"/>
                                              </p:stCondLst>
                                            </p:cTn>
                                            <p:tgtEl>
                                              <p:spTgt spid="70"/>
                                            </p:tgtEl>
                                            <p:attrNameLst>
                                              <p:attrName>style.visibility</p:attrName>
                                            </p:attrNameLst>
                                          </p:cBhvr>
                                          <p:to>
                                            <p:strVal val="visible"/>
                                          </p:to>
                                        </p:set>
                                        <p:animEffect transition="in" filter="wipe(left)">
                                          <p:cBhvr>
                                            <p:cTn id="63" dur="500"/>
                                            <p:tgtEl>
                                              <p:spTgt spid="7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nodeType="clickEffect" p14:presetBounceEnd="40000">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14:bounceEnd="40000">
                                          <p:cBhvr additive="base">
                                            <p:cTn id="68" dur="125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69" dur="1250" fill="hold"/>
                                            <p:tgtEl>
                                              <p:spTgt spid="43"/>
                                            </p:tgtEl>
                                            <p:attrNameLst>
                                              <p:attrName>ppt_y</p:attrName>
                                            </p:attrNameLst>
                                          </p:cBhvr>
                                          <p:tavLst>
                                            <p:tav tm="0">
                                              <p:val>
                                                <p:strVal val="#ppt_y"/>
                                              </p:val>
                                            </p:tav>
                                            <p:tav tm="100000">
                                              <p:val>
                                                <p:strVal val="#ppt_y"/>
                                              </p:val>
                                            </p:tav>
                                          </p:tavLst>
                                        </p:anim>
                                      </p:childTnLst>
                                    </p:cTn>
                                  </p:par>
                                  <p:par>
                                    <p:cTn id="70" presetID="10" presetClass="entr" presetSubtype="0" fill="hold" nodeType="withEffect">
                                      <p:stCondLst>
                                        <p:cond delay="50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42" presetClass="path" presetSubtype="0" decel="100000" fill="hold" nodeType="withEffect">
                                      <p:stCondLst>
                                        <p:cond delay="500"/>
                                      </p:stCondLst>
                                      <p:childTnLst>
                                        <p:animMotion origin="layout" path="M 3.33333E-6 -1.11111E-6 L 3.33333E-6 0.12639 " pathEditMode="relative" rAng="0" ptsTypes="AA">
                                          <p:cBhvr>
                                            <p:cTn id="74" dur="1000" spd="-100000" fill="hold"/>
                                            <p:tgtEl>
                                              <p:spTgt spid="45"/>
                                            </p:tgtEl>
                                            <p:attrNameLst>
                                              <p:attrName>ppt_x</p:attrName>
                                              <p:attrName>ppt_y</p:attrName>
                                            </p:attrNameLst>
                                          </p:cBhvr>
                                          <p:rCtr x="0" y="6319"/>
                                        </p:animMotion>
                                      </p:childTnLst>
                                    </p:cTn>
                                  </p:par>
                                  <p:par>
                                    <p:cTn id="75" presetID="22" presetClass="entr" presetSubtype="4" fill="hold" grpId="0" nodeType="withEffect">
                                      <p:stCondLst>
                                        <p:cond delay="750"/>
                                      </p:stCondLst>
                                      <p:childTnLst>
                                        <p:set>
                                          <p:cBhvr>
                                            <p:cTn id="76" dur="1" fill="hold">
                                              <p:stCondLst>
                                                <p:cond delay="0"/>
                                              </p:stCondLst>
                                            </p:cTn>
                                            <p:tgtEl>
                                              <p:spTgt spid="72"/>
                                            </p:tgtEl>
                                            <p:attrNameLst>
                                              <p:attrName>style.visibility</p:attrName>
                                            </p:attrNameLst>
                                          </p:cBhvr>
                                          <p:to>
                                            <p:strVal val="visible"/>
                                          </p:to>
                                        </p:set>
                                        <p:animEffect transition="in" filter="wipe(down)">
                                          <p:cBhvr>
                                            <p:cTn id="77" dur="500"/>
                                            <p:tgtEl>
                                              <p:spTgt spid="72"/>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72" grpId="0" animBg="1"/>
          <p:bldP spid="73" grpId="0" animBg="1"/>
          <p:bldP spid="69" grpId="0" animBg="1"/>
          <p:bldP spid="70" grpId="0" animBg="1"/>
          <p:bldP spid="63" grpId="0" animBg="1"/>
          <p:bldP spid="6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73" fill="hold"/>
                                            <p:tgtEl>
                                              <p:spTgt spid="48"/>
                                            </p:tgtEl>
                                            <p:attrNameLst>
                                              <p:attrName>ppt_w</p:attrName>
                                            </p:attrNameLst>
                                          </p:cBhvr>
                                          <p:tavLst>
                                            <p:tav tm="0">
                                              <p:val>
                                                <p:fltVal val="0"/>
                                              </p:val>
                                            </p:tav>
                                            <p:tav tm="100000">
                                              <p:val>
                                                <p:strVal val="#ppt_w"/>
                                              </p:val>
                                            </p:tav>
                                          </p:tavLst>
                                        </p:anim>
                                        <p:anim calcmode="lin" valueType="num">
                                          <p:cBhvr>
                                            <p:cTn id="8" dur="273" fill="hold"/>
                                            <p:tgtEl>
                                              <p:spTgt spid="48"/>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48"/>
                                            </p:tgtEl>
                                          </p:cBhvr>
                                          <p:by x="110000" y="110000"/>
                                          <p:from x="100000" y="100000"/>
                                          <p:to x="110000" y="110000"/>
                                        </p:animScale>
                                        <p:animScale>
                                          <p:cBhvr>
                                            <p:cTn id="10" dur="182" autoRev="1" fill="hold">
                                              <p:stCondLst>
                                                <p:cond delay="636"/>
                                              </p:stCondLst>
                                            </p:cTn>
                                            <p:tgtEl>
                                              <p:spTgt spid="48"/>
                                            </p:tgtEl>
                                          </p:cBhvr>
                                          <p:by x="95000" y="95000"/>
                                          <p:from x="100000" y="100000"/>
                                          <p:to x="95000" y="95000"/>
                                        </p:animScale>
                                      </p:childTnLst>
                                    </p:cTn>
                                  </p:par>
                                  <p:par>
                                    <p:cTn id="11" presetID="8" presetClass="emph" presetSubtype="0" repeatCount="indefinite" fill="hold" nodeType="withEffect">
                                      <p:stCondLst>
                                        <p:cond delay="0"/>
                                      </p:stCondLst>
                                      <p:childTnLst>
                                        <p:animRot by="21600000">
                                          <p:cBhvr>
                                            <p:cTn id="12" dur="3700" fill="hold"/>
                                            <p:tgtEl>
                                              <p:spTgt spid="48"/>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8000" fill="hold"/>
                                            <p:tgtEl>
                                              <p:spTgt spid="47"/>
                                            </p:tgtEl>
                                            <p:attrNameLst>
                                              <p:attrName>r</p:attrName>
                                            </p:attrNameLst>
                                          </p:cBhvr>
                                        </p:animRot>
                                      </p:childTnLst>
                                    </p:cTn>
                                  </p:par>
                                  <p:par>
                                    <p:cTn id="15" presetID="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0-#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decel="100000" fill="hold" nodeType="withEffect">
                                      <p:stCondLst>
                                        <p:cond delay="500"/>
                                      </p:stCondLst>
                                      <p:childTnLst>
                                        <p:animMotion origin="layout" path="M 3.33333E-6 -1.11111E-6 L 3.33333E-6 0.12639 " pathEditMode="relative" rAng="0" ptsTypes="AA">
                                          <p:cBhvr>
                                            <p:cTn id="23" dur="1000" spd="-100000" fill="hold"/>
                                            <p:tgtEl>
                                              <p:spTgt spid="11"/>
                                            </p:tgtEl>
                                            <p:attrNameLst>
                                              <p:attrName>ppt_x</p:attrName>
                                              <p:attrName>ppt_y</p:attrName>
                                            </p:attrNameLst>
                                          </p:cBhvr>
                                          <p:rCtr x="0" y="6319"/>
                                        </p:animMotion>
                                      </p:childTnLst>
                                    </p:cTn>
                                  </p:par>
                                  <p:par>
                                    <p:cTn id="24" presetID="22" presetClass="entr" presetSubtype="4" fill="hold" grpId="0" nodeType="withEffect">
                                      <p:stCondLst>
                                        <p:cond delay="75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42" presetClass="path" presetSubtype="0" decel="100000" fill="hold" nodeType="withEffect">
                                      <p:stCondLst>
                                        <p:cond delay="500"/>
                                      </p:stCondLst>
                                      <p:childTnLst>
                                        <p:animMotion origin="layout" path="M 3.33333E-6 -1.11111E-6 L 3.33333E-6 0.12639 " pathEditMode="relative" rAng="0" ptsTypes="AA">
                                          <p:cBhvr>
                                            <p:cTn id="40" dur="1000" spd="-100000" fill="hold"/>
                                            <p:tgtEl>
                                              <p:spTgt spid="17"/>
                                            </p:tgtEl>
                                            <p:attrNameLst>
                                              <p:attrName>ppt_x</p:attrName>
                                              <p:attrName>ppt_y</p:attrName>
                                            </p:attrNameLst>
                                          </p:cBhvr>
                                          <p:rCtr x="0" y="6319"/>
                                        </p:animMotion>
                                      </p:childTnLst>
                                    </p:cTn>
                                  </p:par>
                                  <p:par>
                                    <p:cTn id="41" presetID="22" presetClass="entr" presetSubtype="4" fill="hold" grpId="0" nodeType="withEffect">
                                      <p:stCondLst>
                                        <p:cond delay="750"/>
                                      </p:stCondLst>
                                      <p:childTnLst>
                                        <p:set>
                                          <p:cBhvr>
                                            <p:cTn id="42" dur="1" fill="hold">
                                              <p:stCondLst>
                                                <p:cond delay="0"/>
                                              </p:stCondLst>
                                            </p:cTn>
                                            <p:tgtEl>
                                              <p:spTgt spid="66"/>
                                            </p:tgtEl>
                                            <p:attrNameLst>
                                              <p:attrName>style.visibility</p:attrName>
                                            </p:attrNameLst>
                                          </p:cBhvr>
                                          <p:to>
                                            <p:strVal val="visible"/>
                                          </p:to>
                                        </p:set>
                                        <p:animEffect transition="in" filter="wipe(down)">
                                          <p:cBhvr>
                                            <p:cTn id="43" dur="500"/>
                                            <p:tgtEl>
                                              <p:spTgt spid="66"/>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250" fill="hold"/>
                                            <p:tgtEl>
                                              <p:spTgt spid="24"/>
                                            </p:tgtEl>
                                            <p:attrNameLst>
                                              <p:attrName>ppt_x</p:attrName>
                                            </p:attrNameLst>
                                          </p:cBhvr>
                                          <p:tavLst>
                                            <p:tav tm="0">
                                              <p:val>
                                                <p:strVal val="0-#ppt_w/2"/>
                                              </p:val>
                                            </p:tav>
                                            <p:tav tm="100000">
                                              <p:val>
                                                <p:strVal val="#ppt_x"/>
                                              </p:val>
                                            </p:tav>
                                          </p:tavLst>
                                        </p:anim>
                                        <p:anim calcmode="lin" valueType="num">
                                          <p:cBhvr additive="base">
                                            <p:cTn id="52" dur="1250" fill="hold"/>
                                            <p:tgtEl>
                                              <p:spTgt spid="24"/>
                                            </p:tgtEl>
                                            <p:attrNameLst>
                                              <p:attrName>ppt_y</p:attrName>
                                            </p:attrNameLst>
                                          </p:cBhvr>
                                          <p:tavLst>
                                            <p:tav tm="0">
                                              <p:val>
                                                <p:strVal val="#ppt_y"/>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42" presetClass="path" presetSubtype="0" decel="100000" fill="hold" nodeType="withEffect">
                                      <p:stCondLst>
                                        <p:cond delay="500"/>
                                      </p:stCondLst>
                                      <p:childTnLst>
                                        <p:animMotion origin="layout" path="M 3.33333E-6 -1.11111E-6 L 3.33333E-6 0.12639 " pathEditMode="relative" rAng="0" ptsTypes="AA">
                                          <p:cBhvr>
                                            <p:cTn id="57" dur="1000" spd="-100000" fill="hold"/>
                                            <p:tgtEl>
                                              <p:spTgt spid="42"/>
                                            </p:tgtEl>
                                            <p:attrNameLst>
                                              <p:attrName>ppt_x</p:attrName>
                                              <p:attrName>ppt_y</p:attrName>
                                            </p:attrNameLst>
                                          </p:cBhvr>
                                          <p:rCtr x="0" y="6319"/>
                                        </p:animMotion>
                                      </p:childTnLst>
                                    </p:cTn>
                                  </p:par>
                                  <p:par>
                                    <p:cTn id="58" presetID="22" presetClass="entr" presetSubtype="4" fill="hold" grpId="0" nodeType="withEffect">
                                      <p:stCondLst>
                                        <p:cond delay="75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par>
                                    <p:cTn id="61" presetID="22" presetClass="entr" presetSubtype="8" fill="hold" grpId="0" nodeType="withEffect">
                                      <p:stCondLst>
                                        <p:cond delay="1000"/>
                                      </p:stCondLst>
                                      <p:childTnLst>
                                        <p:set>
                                          <p:cBhvr>
                                            <p:cTn id="62" dur="1" fill="hold">
                                              <p:stCondLst>
                                                <p:cond delay="0"/>
                                              </p:stCondLst>
                                            </p:cTn>
                                            <p:tgtEl>
                                              <p:spTgt spid="70"/>
                                            </p:tgtEl>
                                            <p:attrNameLst>
                                              <p:attrName>style.visibility</p:attrName>
                                            </p:attrNameLst>
                                          </p:cBhvr>
                                          <p:to>
                                            <p:strVal val="visible"/>
                                          </p:to>
                                        </p:set>
                                        <p:animEffect transition="in" filter="wipe(left)">
                                          <p:cBhvr>
                                            <p:cTn id="63" dur="500"/>
                                            <p:tgtEl>
                                              <p:spTgt spid="7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1250" fill="hold"/>
                                            <p:tgtEl>
                                              <p:spTgt spid="43"/>
                                            </p:tgtEl>
                                            <p:attrNameLst>
                                              <p:attrName>ppt_x</p:attrName>
                                            </p:attrNameLst>
                                          </p:cBhvr>
                                          <p:tavLst>
                                            <p:tav tm="0">
                                              <p:val>
                                                <p:strVal val="0-#ppt_w/2"/>
                                              </p:val>
                                            </p:tav>
                                            <p:tav tm="100000">
                                              <p:val>
                                                <p:strVal val="#ppt_x"/>
                                              </p:val>
                                            </p:tav>
                                          </p:tavLst>
                                        </p:anim>
                                        <p:anim calcmode="lin" valueType="num">
                                          <p:cBhvr additive="base">
                                            <p:cTn id="69" dur="1250" fill="hold"/>
                                            <p:tgtEl>
                                              <p:spTgt spid="43"/>
                                            </p:tgtEl>
                                            <p:attrNameLst>
                                              <p:attrName>ppt_y</p:attrName>
                                            </p:attrNameLst>
                                          </p:cBhvr>
                                          <p:tavLst>
                                            <p:tav tm="0">
                                              <p:val>
                                                <p:strVal val="#ppt_y"/>
                                              </p:val>
                                            </p:tav>
                                            <p:tav tm="100000">
                                              <p:val>
                                                <p:strVal val="#ppt_y"/>
                                              </p:val>
                                            </p:tav>
                                          </p:tavLst>
                                        </p:anim>
                                      </p:childTnLst>
                                    </p:cTn>
                                  </p:par>
                                  <p:par>
                                    <p:cTn id="70" presetID="10" presetClass="entr" presetSubtype="0" fill="hold" nodeType="withEffect">
                                      <p:stCondLst>
                                        <p:cond delay="50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42" presetClass="path" presetSubtype="0" decel="100000" fill="hold" nodeType="withEffect">
                                      <p:stCondLst>
                                        <p:cond delay="500"/>
                                      </p:stCondLst>
                                      <p:childTnLst>
                                        <p:animMotion origin="layout" path="M 3.33333E-6 -1.11111E-6 L 3.33333E-6 0.12639 " pathEditMode="relative" rAng="0" ptsTypes="AA">
                                          <p:cBhvr>
                                            <p:cTn id="74" dur="1000" spd="-100000" fill="hold"/>
                                            <p:tgtEl>
                                              <p:spTgt spid="45"/>
                                            </p:tgtEl>
                                            <p:attrNameLst>
                                              <p:attrName>ppt_x</p:attrName>
                                              <p:attrName>ppt_y</p:attrName>
                                            </p:attrNameLst>
                                          </p:cBhvr>
                                          <p:rCtr x="0" y="6319"/>
                                        </p:animMotion>
                                      </p:childTnLst>
                                    </p:cTn>
                                  </p:par>
                                  <p:par>
                                    <p:cTn id="75" presetID="22" presetClass="entr" presetSubtype="4" fill="hold" grpId="0" nodeType="withEffect">
                                      <p:stCondLst>
                                        <p:cond delay="750"/>
                                      </p:stCondLst>
                                      <p:childTnLst>
                                        <p:set>
                                          <p:cBhvr>
                                            <p:cTn id="76" dur="1" fill="hold">
                                              <p:stCondLst>
                                                <p:cond delay="0"/>
                                              </p:stCondLst>
                                            </p:cTn>
                                            <p:tgtEl>
                                              <p:spTgt spid="72"/>
                                            </p:tgtEl>
                                            <p:attrNameLst>
                                              <p:attrName>style.visibility</p:attrName>
                                            </p:attrNameLst>
                                          </p:cBhvr>
                                          <p:to>
                                            <p:strVal val="visible"/>
                                          </p:to>
                                        </p:set>
                                        <p:animEffect transition="in" filter="wipe(down)">
                                          <p:cBhvr>
                                            <p:cTn id="77" dur="500"/>
                                            <p:tgtEl>
                                              <p:spTgt spid="72"/>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72" grpId="0" animBg="1"/>
          <p:bldP spid="73" grpId="0" animBg="1"/>
          <p:bldP spid="69" grpId="0" animBg="1"/>
          <p:bldP spid="70" grpId="0" animBg="1"/>
          <p:bldP spid="63" grpId="0" animBg="1"/>
          <p:bldP spid="62"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descr="墙上挂着一幅画&#10;&#10;中度可信度描述已自动生成"/>
          <p:cNvPicPr>
            <a:picLocks noChangeAspect="1"/>
          </p:cNvPicPr>
          <p:nvPr/>
        </p:nvPicPr>
        <p:blipFill>
          <a:blip r:embed="rId1" cstate="screen">
            <a:extLst>
              <a:ext uri="{BEBA8EAE-BF5A-486C-A8C5-ECC9F3942E4B}">
                <a14:imgProps xmlns:a14="http://schemas.microsoft.com/office/drawing/2010/main">
                  <a14:imgLayer r:embed="rId2">
                    <a14:imgEffect>
                      <a14:artisticBlur/>
                    </a14:imgEffect>
                    <a14:imgEffect>
                      <a14:brightnessContrast bright="9000"/>
                    </a14:imgEffect>
                  </a14:imgLayer>
                </a14:imgProps>
              </a:ext>
            </a:extLst>
          </a:blip>
          <a:srcRect t="2572" b="2572"/>
          <a:stretch>
            <a:fillRect/>
          </a:stretch>
        </p:blipFill>
        <p:spPr>
          <a:xfrm>
            <a:off x="0" y="0"/>
            <a:ext cx="12192000" cy="6858000"/>
          </a:xfrm>
          <a:prstGeom prst="rect">
            <a:avLst/>
          </a:prstGeom>
        </p:spPr>
      </p:pic>
      <p:sp>
        <p:nvSpPr>
          <p:cNvPr id="3" name="矩形 2"/>
          <p:cNvSpPr/>
          <p:nvPr/>
        </p:nvSpPr>
        <p:spPr>
          <a:xfrm>
            <a:off x="0" y="0"/>
            <a:ext cx="12192000" cy="6858000"/>
          </a:xfrm>
          <a:prstGeom prst="rect">
            <a:avLst/>
          </a:prstGeom>
          <a:gradFill flip="none" rotWithShape="1">
            <a:gsLst>
              <a:gs pos="49032">
                <a:schemeClr val="bg1"/>
              </a:gs>
              <a:gs pos="8000">
                <a:schemeClr val="bg1"/>
              </a:gs>
              <a:gs pos="100000">
                <a:schemeClr val="accent4">
                  <a:alpha val="83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任意多边形: 形状 64"/>
          <p:cNvSpPr/>
          <p:nvPr/>
        </p:nvSpPr>
        <p:spPr>
          <a:xfrm>
            <a:off x="-1" y="1519903"/>
            <a:ext cx="10325102" cy="5338097"/>
          </a:xfrm>
          <a:custGeom>
            <a:avLst/>
            <a:gdLst>
              <a:gd name="connsiteX0" fmla="*/ 0 w 10325102"/>
              <a:gd name="connsiteY0" fmla="*/ 0 h 5338097"/>
              <a:gd name="connsiteX1" fmla="*/ 94318 w 10325102"/>
              <a:gd name="connsiteY1" fmla="*/ 130798 h 5338097"/>
              <a:gd name="connsiteX2" fmla="*/ 10225101 w 10325102"/>
              <a:gd name="connsiteY2" fmla="*/ 5332131 h 5338097"/>
              <a:gd name="connsiteX3" fmla="*/ 10325102 w 10325102"/>
              <a:gd name="connsiteY3" fmla="*/ 5333613 h 5338097"/>
              <a:gd name="connsiteX4" fmla="*/ 10325102 w 10325102"/>
              <a:gd name="connsiteY4" fmla="*/ 5338097 h 5338097"/>
              <a:gd name="connsiteX5" fmla="*/ 0 w 10325102"/>
              <a:gd name="connsiteY5" fmla="*/ 5338097 h 533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5102" h="5338097">
                <a:moveTo>
                  <a:pt x="0" y="0"/>
                </a:moveTo>
                <a:lnTo>
                  <a:pt x="94318" y="130798"/>
                </a:lnTo>
                <a:cubicBezTo>
                  <a:pt x="2416532" y="3193168"/>
                  <a:pt x="6079588" y="5209124"/>
                  <a:pt x="10225101" y="5332131"/>
                </a:cubicBezTo>
                <a:lnTo>
                  <a:pt x="10325102" y="5333613"/>
                </a:lnTo>
                <a:lnTo>
                  <a:pt x="10325102" y="5338097"/>
                </a:lnTo>
                <a:lnTo>
                  <a:pt x="0" y="5338097"/>
                </a:lnTo>
                <a:close/>
              </a:path>
            </a:pathLst>
          </a:custGeom>
          <a:gradFill flip="none" rotWithShape="1">
            <a:gsLst>
              <a:gs pos="0">
                <a:schemeClr val="accent1">
                  <a:lumMod val="40000"/>
                  <a:lumOff val="60000"/>
                  <a:alpha val="30000"/>
                </a:schemeClr>
              </a:gs>
              <a:gs pos="41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椭圆 60"/>
          <p:cNvSpPr/>
          <p:nvPr/>
        </p:nvSpPr>
        <p:spPr>
          <a:xfrm>
            <a:off x="-537806" y="2594474"/>
            <a:ext cx="4464580" cy="4464580"/>
          </a:xfrm>
          <a:prstGeom prst="ellipse">
            <a:avLst/>
          </a:prstGeom>
          <a:gradFill flip="none" rotWithShape="1">
            <a:gsLst>
              <a:gs pos="100000">
                <a:schemeClr val="accent1">
                  <a:lumMod val="20000"/>
                  <a:lumOff val="80000"/>
                  <a:alpha val="0"/>
                </a:schemeClr>
              </a:gs>
              <a:gs pos="0">
                <a:schemeClr val="accent1">
                  <a:lumMod val="40000"/>
                  <a:lumOff val="60000"/>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 name="矩形 4"/>
          <p:cNvSpPr/>
          <p:nvPr/>
        </p:nvSpPr>
        <p:spPr>
          <a:xfrm rot="5400000" flipH="1">
            <a:off x="6111065" y="-45600"/>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整体总结</a:t>
            </a:r>
            <a:endParaRPr lang="zh-CN" altLang="en-US" sz="4000" dirty="0">
              <a:solidFill>
                <a:schemeClr val="tx2"/>
              </a:solidFill>
              <a:latin typeface="+mj-ea"/>
              <a:ea typeface="+mj-ea"/>
            </a:endParaRPr>
          </a:p>
        </p:txBody>
      </p:sp>
      <p:sp>
        <p:nvSpPr>
          <p:cNvPr id="11" name="椭圆 10"/>
          <p:cNvSpPr/>
          <p:nvPr/>
        </p:nvSpPr>
        <p:spPr>
          <a:xfrm>
            <a:off x="4923114"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052153" y="2259608"/>
            <a:ext cx="4996847" cy="690124"/>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部门在公司领导下，在部门员工的不懈努力下，顺利完成了工作目标。</a:t>
            </a:r>
            <a:endParaRPr lang="zh-CN" altLang="en-US" sz="1600" dirty="0">
              <a:solidFill>
                <a:schemeClr val="accent3">
                  <a:lumMod val="25000"/>
                </a:schemeClr>
              </a:solidFill>
            </a:endParaRPr>
          </a:p>
        </p:txBody>
      </p:sp>
      <p:sp>
        <p:nvSpPr>
          <p:cNvPr id="35" name="文本框 34"/>
          <p:cNvSpPr txBox="1"/>
          <p:nvPr/>
        </p:nvSpPr>
        <p:spPr>
          <a:xfrm>
            <a:off x="6052153" y="3714383"/>
            <a:ext cx="4862590" cy="668966"/>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经过一年的不懈努力，深刻认识到行政部对保障公司顺利经营，保障员工工作和生活方面起了重大作用。</a:t>
            </a:r>
            <a:endParaRPr lang="zh-CN" altLang="en-US" sz="1600" dirty="0">
              <a:solidFill>
                <a:schemeClr val="accent3">
                  <a:lumMod val="25000"/>
                </a:schemeClr>
              </a:solidFill>
            </a:endParaRPr>
          </a:p>
        </p:txBody>
      </p:sp>
      <p:sp>
        <p:nvSpPr>
          <p:cNvPr id="41" name="文本框 40"/>
          <p:cNvSpPr txBox="1"/>
          <p:nvPr/>
        </p:nvSpPr>
        <p:spPr>
          <a:xfrm>
            <a:off x="6052153" y="5169158"/>
            <a:ext cx="4695073" cy="690124"/>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部门不断强化管理，认真落实工作责任制，整体水平不断上升。</a:t>
            </a:r>
            <a:endParaRPr lang="zh-CN" altLang="en-US" sz="1600" dirty="0">
              <a:solidFill>
                <a:schemeClr val="accent3">
                  <a:lumMod val="25000"/>
                </a:schemeClr>
              </a:solidFill>
            </a:endParaRPr>
          </a:p>
        </p:txBody>
      </p:sp>
      <p:sp>
        <p:nvSpPr>
          <p:cNvPr id="47" name="矩形: 圆角 46"/>
          <p:cNvSpPr/>
          <p:nvPr/>
        </p:nvSpPr>
        <p:spPr>
          <a:xfrm>
            <a:off x="8794431" y="2729485"/>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矩形: 圆角 47"/>
          <p:cNvSpPr/>
          <p:nvPr/>
        </p:nvSpPr>
        <p:spPr>
          <a:xfrm>
            <a:off x="6147449" y="3034632"/>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矩形: 圆角 48"/>
          <p:cNvSpPr/>
          <p:nvPr/>
        </p:nvSpPr>
        <p:spPr>
          <a:xfrm>
            <a:off x="5430222" y="2130425"/>
            <a:ext cx="1154358" cy="8682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2" name="矩形: 圆角 51"/>
          <p:cNvSpPr/>
          <p:nvPr/>
        </p:nvSpPr>
        <p:spPr>
          <a:xfrm>
            <a:off x="7878341" y="4497150"/>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矩形: 圆角 52"/>
          <p:cNvSpPr/>
          <p:nvPr/>
        </p:nvSpPr>
        <p:spPr>
          <a:xfrm>
            <a:off x="5231359" y="4802298"/>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8" name="矩形: 圆角 57"/>
          <p:cNvSpPr/>
          <p:nvPr/>
        </p:nvSpPr>
        <p:spPr>
          <a:xfrm>
            <a:off x="9745356" y="5699355"/>
            <a:ext cx="1154358" cy="71986"/>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椭圆 61"/>
          <p:cNvSpPr/>
          <p:nvPr/>
        </p:nvSpPr>
        <p:spPr>
          <a:xfrm>
            <a:off x="9330094" y="-1888626"/>
            <a:ext cx="4464580" cy="4464580"/>
          </a:xfrm>
          <a:prstGeom prst="ellipse">
            <a:avLst/>
          </a:prstGeom>
          <a:gradFill flip="none" rotWithShape="1">
            <a:gsLst>
              <a:gs pos="100000">
                <a:schemeClr val="accent1">
                  <a:lumMod val="20000"/>
                  <a:lumOff val="80000"/>
                  <a:alpha val="0"/>
                </a:schemeClr>
              </a:gs>
              <a:gs pos="0">
                <a:schemeClr val="accent1">
                  <a:lumMod val="40000"/>
                  <a:lumOff val="60000"/>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4" name="组合 3"/>
          <p:cNvGrpSpPr/>
          <p:nvPr/>
        </p:nvGrpSpPr>
        <p:grpSpPr>
          <a:xfrm>
            <a:off x="1147990" y="2138220"/>
            <a:ext cx="4924784" cy="946882"/>
            <a:chOff x="1147990" y="2138220"/>
            <a:chExt cx="4924784" cy="946882"/>
          </a:xfrm>
        </p:grpSpPr>
        <p:sp>
          <p:nvSpPr>
            <p:cNvPr id="13" name="矩形: 圆角 12"/>
            <p:cNvSpPr/>
            <p:nvPr/>
          </p:nvSpPr>
          <p:spPr>
            <a:xfrm>
              <a:off x="1147990" y="2138220"/>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椭圆 11"/>
            <p:cNvSpPr/>
            <p:nvPr/>
          </p:nvSpPr>
          <p:spPr>
            <a:xfrm>
              <a:off x="1280007" y="2237233"/>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文本框 14"/>
            <p:cNvSpPr txBox="1"/>
            <p:nvPr/>
          </p:nvSpPr>
          <p:spPr>
            <a:xfrm>
              <a:off x="2219584" y="2368024"/>
              <a:ext cx="3853190" cy="461665"/>
            </a:xfrm>
            <a:prstGeom prst="rect">
              <a:avLst/>
            </a:prstGeom>
            <a:noFill/>
          </p:spPr>
          <p:txBody>
            <a:bodyPr wrap="square">
              <a:spAutoFit/>
            </a:bodyPr>
            <a:lstStyle/>
            <a:p>
              <a:r>
                <a:rPr lang="zh-CN" altLang="en-US" sz="2400" dirty="0">
                  <a:solidFill>
                    <a:schemeClr val="accent1"/>
                  </a:solidFill>
                  <a:latin typeface="+mj-ea"/>
                  <a:ea typeface="+mj-ea"/>
                </a:rPr>
                <a:t>总体目标顺利完成 </a:t>
              </a:r>
              <a:endParaRPr lang="zh-CN" altLang="en-US" sz="2400" dirty="0">
                <a:solidFill>
                  <a:schemeClr val="accent1"/>
                </a:solidFill>
                <a:latin typeface="+mj-ea"/>
                <a:ea typeface="+mj-ea"/>
              </a:endParaRPr>
            </a:p>
          </p:txBody>
        </p:sp>
        <p:sp>
          <p:nvSpPr>
            <p:cNvPr id="33" name="Oval 11+"/>
            <p:cNvSpPr/>
            <p:nvPr/>
          </p:nvSpPr>
          <p:spPr>
            <a:xfrm rot="20156955">
              <a:off x="1280007" y="2237233"/>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368941" y="2350051"/>
              <a:ext cx="570989" cy="523220"/>
            </a:xfrm>
            <a:prstGeom prst="rect">
              <a:avLst/>
            </a:prstGeom>
            <a:noFill/>
          </p:spPr>
          <p:txBody>
            <a:bodyPr wrap="none" rtlCol="0">
              <a:spAutoFit/>
            </a:bodyPr>
            <a:lstStyle/>
            <a:p>
              <a:pPr algn="ctr"/>
              <a:r>
                <a:rPr lang="en-US" altLang="zh-CN" sz="2800" dirty="0">
                  <a:solidFill>
                    <a:schemeClr val="bg1"/>
                  </a:solidFill>
                </a:rPr>
                <a:t>01</a:t>
              </a:r>
              <a:endParaRPr lang="zh-CN" altLang="en-US" sz="2800" dirty="0">
                <a:solidFill>
                  <a:schemeClr val="bg1"/>
                </a:solidFill>
              </a:endParaRPr>
            </a:p>
          </p:txBody>
        </p:sp>
      </p:grpSp>
      <p:grpSp>
        <p:nvGrpSpPr>
          <p:cNvPr id="7" name="组合 6"/>
          <p:cNvGrpSpPr/>
          <p:nvPr/>
        </p:nvGrpSpPr>
        <p:grpSpPr>
          <a:xfrm>
            <a:off x="1147990" y="3592995"/>
            <a:ext cx="4924784" cy="946882"/>
            <a:chOff x="1147990" y="3592995"/>
            <a:chExt cx="4924784" cy="946882"/>
          </a:xfrm>
        </p:grpSpPr>
        <p:sp>
          <p:nvSpPr>
            <p:cNvPr id="36" name="矩形: 圆角 35"/>
            <p:cNvSpPr/>
            <p:nvPr/>
          </p:nvSpPr>
          <p:spPr>
            <a:xfrm>
              <a:off x="1147990" y="3592995"/>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椭圆 36"/>
            <p:cNvSpPr/>
            <p:nvPr/>
          </p:nvSpPr>
          <p:spPr>
            <a:xfrm>
              <a:off x="1273657" y="3691384"/>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文本框 33"/>
            <p:cNvSpPr txBox="1"/>
            <p:nvPr/>
          </p:nvSpPr>
          <p:spPr>
            <a:xfrm>
              <a:off x="2219584" y="3822800"/>
              <a:ext cx="3853190" cy="461665"/>
            </a:xfrm>
            <a:prstGeom prst="rect">
              <a:avLst/>
            </a:prstGeom>
            <a:noFill/>
          </p:spPr>
          <p:txBody>
            <a:bodyPr wrap="square">
              <a:spAutoFit/>
            </a:bodyPr>
            <a:lstStyle/>
            <a:p>
              <a:r>
                <a:rPr lang="zh-CN" altLang="en-US" sz="2400" dirty="0">
                  <a:solidFill>
                    <a:schemeClr val="accent1"/>
                  </a:solidFill>
                  <a:latin typeface="+mj-ea"/>
                  <a:ea typeface="+mj-ea"/>
                </a:rPr>
                <a:t>思想认识不断提高</a:t>
              </a:r>
              <a:endParaRPr lang="zh-CN" altLang="en-US" sz="2400" dirty="0">
                <a:solidFill>
                  <a:schemeClr val="accent1"/>
                </a:solidFill>
                <a:latin typeface="+mj-ea"/>
                <a:ea typeface="+mj-ea"/>
              </a:endParaRPr>
            </a:p>
          </p:txBody>
        </p:sp>
        <p:sp>
          <p:nvSpPr>
            <p:cNvPr id="38" name="Oval 11+"/>
            <p:cNvSpPr/>
            <p:nvPr/>
          </p:nvSpPr>
          <p:spPr>
            <a:xfrm rot="20156955">
              <a:off x="1273657" y="3691384"/>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328126" y="3804202"/>
              <a:ext cx="639919" cy="523220"/>
            </a:xfrm>
            <a:prstGeom prst="rect">
              <a:avLst/>
            </a:prstGeom>
            <a:noFill/>
          </p:spPr>
          <p:txBody>
            <a:bodyPr wrap="none" rtlCol="0">
              <a:spAutoFit/>
            </a:bodyPr>
            <a:lstStyle/>
            <a:p>
              <a:pPr algn="ctr"/>
              <a:r>
                <a:rPr lang="en-US" altLang="zh-CN" sz="2800" dirty="0">
                  <a:solidFill>
                    <a:schemeClr val="bg1"/>
                  </a:solidFill>
                </a:rPr>
                <a:t>02</a:t>
              </a:r>
              <a:endParaRPr lang="zh-CN" altLang="en-US" sz="2800" dirty="0">
                <a:solidFill>
                  <a:schemeClr val="bg1"/>
                </a:solidFill>
              </a:endParaRPr>
            </a:p>
          </p:txBody>
        </p:sp>
      </p:grpSp>
      <p:grpSp>
        <p:nvGrpSpPr>
          <p:cNvPr id="8" name="组合 7"/>
          <p:cNvGrpSpPr/>
          <p:nvPr/>
        </p:nvGrpSpPr>
        <p:grpSpPr>
          <a:xfrm>
            <a:off x="1147990" y="5047770"/>
            <a:ext cx="4924784" cy="946882"/>
            <a:chOff x="1147990" y="5047770"/>
            <a:chExt cx="4924784" cy="946882"/>
          </a:xfrm>
        </p:grpSpPr>
        <p:sp>
          <p:nvSpPr>
            <p:cNvPr id="42" name="矩形: 圆角 41"/>
            <p:cNvSpPr/>
            <p:nvPr/>
          </p:nvSpPr>
          <p:spPr>
            <a:xfrm>
              <a:off x="1147990" y="5047770"/>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3" name="椭圆 42"/>
            <p:cNvSpPr/>
            <p:nvPr/>
          </p:nvSpPr>
          <p:spPr>
            <a:xfrm>
              <a:off x="1286098" y="5150069"/>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0" name="文本框 39"/>
            <p:cNvSpPr txBox="1"/>
            <p:nvPr/>
          </p:nvSpPr>
          <p:spPr>
            <a:xfrm>
              <a:off x="2219584" y="5277575"/>
              <a:ext cx="3853190" cy="461665"/>
            </a:xfrm>
            <a:prstGeom prst="rect">
              <a:avLst/>
            </a:prstGeom>
            <a:noFill/>
          </p:spPr>
          <p:txBody>
            <a:bodyPr wrap="square">
              <a:spAutoFit/>
            </a:bodyPr>
            <a:lstStyle/>
            <a:p>
              <a:r>
                <a:rPr lang="zh-CN" altLang="en-US" sz="2400" dirty="0">
                  <a:solidFill>
                    <a:schemeClr val="accent1"/>
                  </a:solidFill>
                  <a:latin typeface="+mj-ea"/>
                  <a:ea typeface="+mj-ea"/>
                </a:rPr>
                <a:t>部门管理不断强化</a:t>
              </a:r>
              <a:endParaRPr lang="zh-CN" altLang="en-US" sz="2400" dirty="0">
                <a:solidFill>
                  <a:schemeClr val="accent1"/>
                </a:solidFill>
                <a:latin typeface="+mj-ea"/>
                <a:ea typeface="+mj-ea"/>
              </a:endParaRPr>
            </a:p>
          </p:txBody>
        </p:sp>
        <p:sp>
          <p:nvSpPr>
            <p:cNvPr id="39" name="Oval 11+"/>
            <p:cNvSpPr/>
            <p:nvPr/>
          </p:nvSpPr>
          <p:spPr>
            <a:xfrm rot="20156955">
              <a:off x="1286098" y="5150069"/>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340567" y="5262887"/>
              <a:ext cx="639919" cy="523220"/>
            </a:xfrm>
            <a:prstGeom prst="rect">
              <a:avLst/>
            </a:prstGeom>
            <a:noFill/>
          </p:spPr>
          <p:txBody>
            <a:bodyPr wrap="none" rtlCol="0">
              <a:spAutoFit/>
            </a:bodyPr>
            <a:lstStyle/>
            <a:p>
              <a:pPr algn="ctr"/>
              <a:r>
                <a:rPr lang="en-US" altLang="zh-CN" sz="2800" dirty="0">
                  <a:solidFill>
                    <a:schemeClr val="bg1"/>
                  </a:solidFill>
                </a:rPr>
                <a:t>03</a:t>
              </a:r>
              <a:endParaRPr lang="zh-CN" altLang="en-US" sz="2800" dirty="0">
                <a:solidFill>
                  <a:schemeClr val="bg1"/>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0-#ppt_w/2"/>
                                          </p:val>
                                        </p:tav>
                                        <p:tav tm="100000">
                                          <p:val>
                                            <p:strVal val="#ppt_x"/>
                                          </p:val>
                                        </p:tav>
                                      </p:tavLst>
                                    </p:anim>
                                    <p:anim calcmode="lin" valueType="num">
                                      <p:cBhvr additive="base">
                                        <p:cTn id="8" dur="750" fill="hold"/>
                                        <p:tgtEl>
                                          <p:spTgt spid="49"/>
                                        </p:tgtEl>
                                        <p:attrNameLst>
                                          <p:attrName>ppt_y</p:attrName>
                                        </p:attrNameLst>
                                      </p:cBhvr>
                                      <p:tavLst>
                                        <p:tav tm="0">
                                          <p:val>
                                            <p:strVal val="#ppt_y"/>
                                          </p:val>
                                        </p:tav>
                                        <p:tav tm="100000">
                                          <p:val>
                                            <p:strVal val="#ppt_y"/>
                                          </p:val>
                                        </p:tav>
                                      </p:tavLst>
                                    </p:anim>
                                  </p:childTnLst>
                                </p:cTn>
                              </p:par>
                              <p:par>
                                <p:cTn id="9" presetID="22" presetClass="entr" presetSubtype="2" fill="hold" grpId="1" nodeType="with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right)">
                                      <p:cBhvr>
                                        <p:cTn id="11" dur="750"/>
                                        <p:tgtEl>
                                          <p:spTgt spid="49"/>
                                        </p:tgtEl>
                                      </p:cBhvr>
                                    </p:animEffect>
                                  </p:childTnLst>
                                </p:cTn>
                              </p:par>
                              <p:par>
                                <p:cTn id="12" presetID="2" presetClass="entr" presetSubtype="8" decel="100000" fill="hold" grpId="0" nodeType="withEffect">
                                  <p:stCondLst>
                                    <p:cond delay="25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750" fill="hold"/>
                                        <p:tgtEl>
                                          <p:spTgt spid="47"/>
                                        </p:tgtEl>
                                        <p:attrNameLst>
                                          <p:attrName>ppt_x</p:attrName>
                                        </p:attrNameLst>
                                      </p:cBhvr>
                                      <p:tavLst>
                                        <p:tav tm="0">
                                          <p:val>
                                            <p:strVal val="0-#ppt_w/2"/>
                                          </p:val>
                                        </p:tav>
                                        <p:tav tm="100000">
                                          <p:val>
                                            <p:strVal val="#ppt_x"/>
                                          </p:val>
                                        </p:tav>
                                      </p:tavLst>
                                    </p:anim>
                                    <p:anim calcmode="lin" valueType="num">
                                      <p:cBhvr additive="base">
                                        <p:cTn id="15" dur="750" fill="hold"/>
                                        <p:tgtEl>
                                          <p:spTgt spid="47"/>
                                        </p:tgtEl>
                                        <p:attrNameLst>
                                          <p:attrName>ppt_y</p:attrName>
                                        </p:attrNameLst>
                                      </p:cBhvr>
                                      <p:tavLst>
                                        <p:tav tm="0">
                                          <p:val>
                                            <p:strVal val="#ppt_y"/>
                                          </p:val>
                                        </p:tav>
                                        <p:tav tm="100000">
                                          <p:val>
                                            <p:strVal val="#ppt_y"/>
                                          </p:val>
                                        </p:tav>
                                      </p:tavLst>
                                    </p:anim>
                                  </p:childTnLst>
                                </p:cTn>
                              </p:par>
                              <p:par>
                                <p:cTn id="16" presetID="22" presetClass="entr" presetSubtype="2" fill="hold" grpId="1" nodeType="withEffect">
                                  <p:stCondLst>
                                    <p:cond delay="25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750"/>
                                        <p:tgtEl>
                                          <p:spTgt spid="47"/>
                                        </p:tgtEl>
                                      </p:cBhvr>
                                    </p:animEffect>
                                  </p:childTnLst>
                                </p:cTn>
                              </p:par>
                              <p:par>
                                <p:cTn id="19" presetID="2" presetClass="entr" presetSubtype="8" decel="100000" fill="hold" grpId="0" nodeType="withEffect">
                                  <p:stCondLst>
                                    <p:cond delay="50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750" fill="hold"/>
                                        <p:tgtEl>
                                          <p:spTgt spid="48"/>
                                        </p:tgtEl>
                                        <p:attrNameLst>
                                          <p:attrName>ppt_x</p:attrName>
                                        </p:attrNameLst>
                                      </p:cBhvr>
                                      <p:tavLst>
                                        <p:tav tm="0">
                                          <p:val>
                                            <p:strVal val="0-#ppt_w/2"/>
                                          </p:val>
                                        </p:tav>
                                        <p:tav tm="100000">
                                          <p:val>
                                            <p:strVal val="#ppt_x"/>
                                          </p:val>
                                        </p:tav>
                                      </p:tavLst>
                                    </p:anim>
                                    <p:anim calcmode="lin" valueType="num">
                                      <p:cBhvr additive="base">
                                        <p:cTn id="22" dur="750" fill="hold"/>
                                        <p:tgtEl>
                                          <p:spTgt spid="48"/>
                                        </p:tgtEl>
                                        <p:attrNameLst>
                                          <p:attrName>ppt_y</p:attrName>
                                        </p:attrNameLst>
                                      </p:cBhvr>
                                      <p:tavLst>
                                        <p:tav tm="0">
                                          <p:val>
                                            <p:strVal val="#ppt_y"/>
                                          </p:val>
                                        </p:tav>
                                        <p:tav tm="100000">
                                          <p:val>
                                            <p:strVal val="#ppt_y"/>
                                          </p:val>
                                        </p:tav>
                                      </p:tavLst>
                                    </p:anim>
                                  </p:childTnLst>
                                </p:cTn>
                              </p:par>
                              <p:par>
                                <p:cTn id="23" presetID="22" presetClass="entr" presetSubtype="2" fill="hold" grpId="1" nodeType="withEffect">
                                  <p:stCondLst>
                                    <p:cond delay="500"/>
                                  </p:stCondLst>
                                  <p:childTnLst>
                                    <p:set>
                                      <p:cBhvr>
                                        <p:cTn id="24" dur="1" fill="hold">
                                          <p:stCondLst>
                                            <p:cond delay="0"/>
                                          </p:stCondLst>
                                        </p:cTn>
                                        <p:tgtEl>
                                          <p:spTgt spid="48"/>
                                        </p:tgtEl>
                                        <p:attrNameLst>
                                          <p:attrName>style.visibility</p:attrName>
                                        </p:attrNameLst>
                                      </p:cBhvr>
                                      <p:to>
                                        <p:strVal val="visible"/>
                                      </p:to>
                                    </p:set>
                                    <p:animEffect transition="in" filter="wipe(right)">
                                      <p:cBhvr>
                                        <p:cTn id="25" dur="750"/>
                                        <p:tgtEl>
                                          <p:spTgt spid="48"/>
                                        </p:tgtEl>
                                      </p:cBhvr>
                                    </p:animEffec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35" presetClass="path" presetSubtype="0" decel="100000" fill="hold" nodeType="withEffect">
                                  <p:stCondLst>
                                    <p:cond delay="0"/>
                                  </p:stCondLst>
                                  <p:childTnLst>
                                    <p:animMotion origin="layout" path="M 8.33333E-7 2.96296E-6 L -0.25 2.96296E-6 " pathEditMode="relative" rAng="0" ptsTypes="AA">
                                      <p:cBhvr>
                                        <p:cTn id="30" dur="1000" spd="-100000" fill="hold"/>
                                        <p:tgtEl>
                                          <p:spTgt spid="4"/>
                                        </p:tgtEl>
                                        <p:attrNameLst>
                                          <p:attrName>ppt_x</p:attrName>
                                          <p:attrName>ppt_y</p:attrName>
                                        </p:attrNameLst>
                                      </p:cBhvr>
                                      <p:rCtr x="-12500" y="0"/>
                                    </p:animMotion>
                                  </p:childTnLst>
                                </p:cTn>
                              </p:par>
                              <p:par>
                                <p:cTn id="31" presetID="10" presetClass="entr" presetSubtype="0" fill="hold" grpId="0"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35" presetClass="path" presetSubtype="0" decel="100000" fill="hold" grpId="1" nodeType="withEffect">
                                  <p:stCondLst>
                                    <p:cond delay="500"/>
                                  </p:stCondLst>
                                  <p:childTnLst>
                                    <p:animMotion origin="layout" path="M 8.33333E-7 2.96296E-6 L -0.25 2.96296E-6 " pathEditMode="relative" rAng="0" ptsTypes="AA">
                                      <p:cBhvr>
                                        <p:cTn id="35" dur="1000" spd="-100000" fill="hold"/>
                                        <p:tgtEl>
                                          <p:spTgt spid="18"/>
                                        </p:tgtEl>
                                        <p:attrNameLst>
                                          <p:attrName>ppt_x</p:attrName>
                                          <p:attrName>ppt_y</p:attrName>
                                        </p:attrNameLst>
                                      </p:cBhvr>
                                      <p:rCtr x="-12500" y="0"/>
                                    </p:animMotion>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decel="100000" fill="hold" nodeType="withEffect">
                                  <p:stCondLst>
                                    <p:cond delay="0"/>
                                  </p:stCondLst>
                                  <p:childTnLst>
                                    <p:animMotion origin="layout" path="M 8.33333E-7 2.96296E-6 L -0.25 2.96296E-6 " pathEditMode="relative" rAng="0" ptsTypes="AA">
                                      <p:cBhvr>
                                        <p:cTn id="42" dur="1000" spd="-100000" fill="hold"/>
                                        <p:tgtEl>
                                          <p:spTgt spid="7"/>
                                        </p:tgtEl>
                                        <p:attrNameLst>
                                          <p:attrName>ppt_x</p:attrName>
                                          <p:attrName>ppt_y</p:attrName>
                                        </p:attrNameLst>
                                      </p:cBhvr>
                                      <p:rCtr x="-12500" y="0"/>
                                    </p:animMotion>
                                  </p:childTnLst>
                                </p:cTn>
                              </p:par>
                              <p:par>
                                <p:cTn id="43" presetID="10" presetClass="entr" presetSubtype="0" fill="hold" grpId="0" nodeType="withEffect">
                                  <p:stCondLst>
                                    <p:cond delay="75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35" presetClass="path" presetSubtype="0" decel="100000" fill="hold" grpId="1" nodeType="withEffect">
                                  <p:stCondLst>
                                    <p:cond delay="750"/>
                                  </p:stCondLst>
                                  <p:childTnLst>
                                    <p:animMotion origin="layout" path="M 8.33333E-7 2.96296E-6 L -0.25 2.96296E-6 " pathEditMode="relative" rAng="0" ptsTypes="AA">
                                      <p:cBhvr>
                                        <p:cTn id="47" dur="1000" spd="-100000" fill="hold"/>
                                        <p:tgtEl>
                                          <p:spTgt spid="35"/>
                                        </p:tgtEl>
                                        <p:attrNameLst>
                                          <p:attrName>ppt_x</p:attrName>
                                          <p:attrName>ppt_y</p:attrName>
                                        </p:attrNameLst>
                                      </p:cBhvr>
                                      <p:rCtr x="-12500" y="0"/>
                                    </p:animMotion>
                                  </p:childTnLst>
                                </p:cTn>
                              </p:par>
                              <p:par>
                                <p:cTn id="48" presetID="2" presetClass="entr" presetSubtype="8" decel="100000" fill="hold" grpId="0" nodeType="withEffect">
                                  <p:stCondLst>
                                    <p:cond delay="75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1250" fill="hold"/>
                                        <p:tgtEl>
                                          <p:spTgt spid="52"/>
                                        </p:tgtEl>
                                        <p:attrNameLst>
                                          <p:attrName>ppt_x</p:attrName>
                                        </p:attrNameLst>
                                      </p:cBhvr>
                                      <p:tavLst>
                                        <p:tav tm="0">
                                          <p:val>
                                            <p:strVal val="0-#ppt_w/2"/>
                                          </p:val>
                                        </p:tav>
                                        <p:tav tm="100000">
                                          <p:val>
                                            <p:strVal val="#ppt_x"/>
                                          </p:val>
                                        </p:tav>
                                      </p:tavLst>
                                    </p:anim>
                                    <p:anim calcmode="lin" valueType="num">
                                      <p:cBhvr additive="base">
                                        <p:cTn id="51" dur="1250" fill="hold"/>
                                        <p:tgtEl>
                                          <p:spTgt spid="52"/>
                                        </p:tgtEl>
                                        <p:attrNameLst>
                                          <p:attrName>ppt_y</p:attrName>
                                        </p:attrNameLst>
                                      </p:cBhvr>
                                      <p:tavLst>
                                        <p:tav tm="0">
                                          <p:val>
                                            <p:strVal val="#ppt_y"/>
                                          </p:val>
                                        </p:tav>
                                        <p:tav tm="100000">
                                          <p:val>
                                            <p:strVal val="#ppt_y"/>
                                          </p:val>
                                        </p:tav>
                                      </p:tavLst>
                                    </p:anim>
                                  </p:childTnLst>
                                </p:cTn>
                              </p:par>
                              <p:par>
                                <p:cTn id="52" presetID="22" presetClass="entr" presetSubtype="2" fill="hold" grpId="1" nodeType="withEffect">
                                  <p:stCondLst>
                                    <p:cond delay="750"/>
                                  </p:stCondLst>
                                  <p:childTnLst>
                                    <p:set>
                                      <p:cBhvr>
                                        <p:cTn id="53" dur="1" fill="hold">
                                          <p:stCondLst>
                                            <p:cond delay="0"/>
                                          </p:stCondLst>
                                        </p:cTn>
                                        <p:tgtEl>
                                          <p:spTgt spid="52"/>
                                        </p:tgtEl>
                                        <p:attrNameLst>
                                          <p:attrName>style.visibility</p:attrName>
                                        </p:attrNameLst>
                                      </p:cBhvr>
                                      <p:to>
                                        <p:strVal val="visible"/>
                                      </p:to>
                                    </p:set>
                                    <p:animEffect transition="in" filter="wipe(right)">
                                      <p:cBhvr>
                                        <p:cTn id="54" dur="1250"/>
                                        <p:tgtEl>
                                          <p:spTgt spid="52"/>
                                        </p:tgtEl>
                                      </p:cBhvr>
                                    </p:animEffect>
                                  </p:childTnLst>
                                </p:cTn>
                              </p:par>
                              <p:par>
                                <p:cTn id="55" presetID="2" presetClass="entr" presetSubtype="8" decel="100000" fill="hold" grpId="0" nodeType="withEffect">
                                  <p:stCondLst>
                                    <p:cond delay="100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1250" fill="hold"/>
                                        <p:tgtEl>
                                          <p:spTgt spid="53"/>
                                        </p:tgtEl>
                                        <p:attrNameLst>
                                          <p:attrName>ppt_x</p:attrName>
                                        </p:attrNameLst>
                                      </p:cBhvr>
                                      <p:tavLst>
                                        <p:tav tm="0">
                                          <p:val>
                                            <p:strVal val="0-#ppt_w/2"/>
                                          </p:val>
                                        </p:tav>
                                        <p:tav tm="100000">
                                          <p:val>
                                            <p:strVal val="#ppt_x"/>
                                          </p:val>
                                        </p:tav>
                                      </p:tavLst>
                                    </p:anim>
                                    <p:anim calcmode="lin" valueType="num">
                                      <p:cBhvr additive="base">
                                        <p:cTn id="58" dur="1250" fill="hold"/>
                                        <p:tgtEl>
                                          <p:spTgt spid="53"/>
                                        </p:tgtEl>
                                        <p:attrNameLst>
                                          <p:attrName>ppt_y</p:attrName>
                                        </p:attrNameLst>
                                      </p:cBhvr>
                                      <p:tavLst>
                                        <p:tav tm="0">
                                          <p:val>
                                            <p:strVal val="#ppt_y"/>
                                          </p:val>
                                        </p:tav>
                                        <p:tav tm="100000">
                                          <p:val>
                                            <p:strVal val="#ppt_y"/>
                                          </p:val>
                                        </p:tav>
                                      </p:tavLst>
                                    </p:anim>
                                  </p:childTnLst>
                                </p:cTn>
                              </p:par>
                              <p:par>
                                <p:cTn id="59" presetID="22" presetClass="entr" presetSubtype="2" fill="hold" grpId="1" nodeType="withEffect">
                                  <p:stCondLst>
                                    <p:cond delay="1000"/>
                                  </p:stCondLst>
                                  <p:childTnLst>
                                    <p:set>
                                      <p:cBhvr>
                                        <p:cTn id="60" dur="1" fill="hold">
                                          <p:stCondLst>
                                            <p:cond delay="0"/>
                                          </p:stCondLst>
                                        </p:cTn>
                                        <p:tgtEl>
                                          <p:spTgt spid="53"/>
                                        </p:tgtEl>
                                        <p:attrNameLst>
                                          <p:attrName>style.visibility</p:attrName>
                                        </p:attrNameLst>
                                      </p:cBhvr>
                                      <p:to>
                                        <p:strVal val="visible"/>
                                      </p:to>
                                    </p:set>
                                    <p:animEffect transition="in" filter="wipe(right)">
                                      <p:cBhvr>
                                        <p:cTn id="61" dur="1250"/>
                                        <p:tgtEl>
                                          <p:spTgt spid="5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par>
                                <p:cTn id="67" presetID="35" presetClass="path" presetSubtype="0" decel="100000" fill="hold" nodeType="withEffect">
                                  <p:stCondLst>
                                    <p:cond delay="0"/>
                                  </p:stCondLst>
                                  <p:childTnLst>
                                    <p:animMotion origin="layout" path="M 8.33333E-7 2.96296E-6 L -0.25 2.96296E-6 " pathEditMode="relative" rAng="0" ptsTypes="AA">
                                      <p:cBhvr>
                                        <p:cTn id="68" dur="1000" spd="-100000" fill="hold"/>
                                        <p:tgtEl>
                                          <p:spTgt spid="8"/>
                                        </p:tgtEl>
                                        <p:attrNameLst>
                                          <p:attrName>ppt_x</p:attrName>
                                          <p:attrName>ppt_y</p:attrName>
                                        </p:attrNameLst>
                                      </p:cBhvr>
                                      <p:rCtr x="-12500" y="0"/>
                                    </p:animMotion>
                                  </p:childTnLst>
                                </p:cTn>
                              </p:par>
                              <p:par>
                                <p:cTn id="69" presetID="10"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par>
                                <p:cTn id="72" presetID="35" presetClass="path" presetSubtype="0" decel="100000" fill="hold" grpId="1" nodeType="withEffect">
                                  <p:stCondLst>
                                    <p:cond delay="750"/>
                                  </p:stCondLst>
                                  <p:childTnLst>
                                    <p:animMotion origin="layout" path="M 8.33333E-7 2.96296E-6 L -0.25 2.96296E-6 " pathEditMode="relative" rAng="0" ptsTypes="AA">
                                      <p:cBhvr>
                                        <p:cTn id="73" dur="1000" spd="-100000" fill="hold"/>
                                        <p:tgtEl>
                                          <p:spTgt spid="41"/>
                                        </p:tgtEl>
                                        <p:attrNameLst>
                                          <p:attrName>ppt_x</p:attrName>
                                          <p:attrName>ppt_y</p:attrName>
                                        </p:attrNameLst>
                                      </p:cBhvr>
                                      <p:rCtr x="-12500" y="0"/>
                                    </p:animMotion>
                                  </p:childTnLst>
                                </p:cTn>
                              </p:par>
                              <p:par>
                                <p:cTn id="74" presetID="2" presetClass="entr" presetSubtype="8" decel="100000" fill="hold" grpId="0" nodeType="withEffect">
                                  <p:stCondLst>
                                    <p:cond delay="75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1000" fill="hold"/>
                                        <p:tgtEl>
                                          <p:spTgt spid="58"/>
                                        </p:tgtEl>
                                        <p:attrNameLst>
                                          <p:attrName>ppt_x</p:attrName>
                                        </p:attrNameLst>
                                      </p:cBhvr>
                                      <p:tavLst>
                                        <p:tav tm="0">
                                          <p:val>
                                            <p:strVal val="0-#ppt_w/2"/>
                                          </p:val>
                                        </p:tav>
                                        <p:tav tm="100000">
                                          <p:val>
                                            <p:strVal val="#ppt_x"/>
                                          </p:val>
                                        </p:tav>
                                      </p:tavLst>
                                    </p:anim>
                                    <p:anim calcmode="lin" valueType="num">
                                      <p:cBhvr additive="base">
                                        <p:cTn id="77" dur="1000" fill="hold"/>
                                        <p:tgtEl>
                                          <p:spTgt spid="58"/>
                                        </p:tgtEl>
                                        <p:attrNameLst>
                                          <p:attrName>ppt_y</p:attrName>
                                        </p:attrNameLst>
                                      </p:cBhvr>
                                      <p:tavLst>
                                        <p:tav tm="0">
                                          <p:val>
                                            <p:strVal val="#ppt_y"/>
                                          </p:val>
                                        </p:tav>
                                        <p:tav tm="100000">
                                          <p:val>
                                            <p:strVal val="#ppt_y"/>
                                          </p:val>
                                        </p:tav>
                                      </p:tavLst>
                                    </p:anim>
                                  </p:childTnLst>
                                </p:cTn>
                              </p:par>
                              <p:par>
                                <p:cTn id="78" presetID="22" presetClass="entr" presetSubtype="2" fill="hold" grpId="1" nodeType="withEffect">
                                  <p:stCondLst>
                                    <p:cond delay="750"/>
                                  </p:stCondLst>
                                  <p:childTnLst>
                                    <p:set>
                                      <p:cBhvr>
                                        <p:cTn id="79" dur="1" fill="hold">
                                          <p:stCondLst>
                                            <p:cond delay="0"/>
                                          </p:stCondLst>
                                        </p:cTn>
                                        <p:tgtEl>
                                          <p:spTgt spid="58"/>
                                        </p:tgtEl>
                                        <p:attrNameLst>
                                          <p:attrName>style.visibility</p:attrName>
                                        </p:attrNameLst>
                                      </p:cBhvr>
                                      <p:to>
                                        <p:strVal val="visible"/>
                                      </p:to>
                                    </p:set>
                                    <p:animEffect transition="in" filter="wipe(right)">
                                      <p:cBhvr>
                                        <p:cTn id="80"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5" grpId="0"/>
      <p:bldP spid="35" grpId="1"/>
      <p:bldP spid="41" grpId="0"/>
      <p:bldP spid="41" grpId="1"/>
      <p:bldP spid="47" grpId="0" animBg="1"/>
      <p:bldP spid="47" grpId="1" animBg="1"/>
      <p:bldP spid="48" grpId="0" animBg="1"/>
      <p:bldP spid="48" grpId="1" animBg="1"/>
      <p:bldP spid="49" grpId="0" animBg="1"/>
      <p:bldP spid="49" grpId="1" animBg="1"/>
      <p:bldP spid="52" grpId="0" animBg="1"/>
      <p:bldP spid="52" grpId="1" animBg="1"/>
      <p:bldP spid="53" grpId="0" animBg="1"/>
      <p:bldP spid="53" grpId="1" animBg="1"/>
      <p:bldP spid="58" grpId="0" animBg="1"/>
      <p:bldP spid="58" grpId="1" animBg="1"/>
    </p:bldLst>
  </p:timing>
</p:sld>
</file>

<file path=ppt/tags/tag1.xml><?xml version="1.0" encoding="utf-8"?>
<p:tagLst xmlns:p="http://schemas.openxmlformats.org/presentationml/2006/main">
  <p:tag name="ISLIDE.ICON" val="#26336;#379828;#48180;#22448;"/>
</p:tagLst>
</file>

<file path=ppt/tags/tag2.xml><?xml version="1.0" encoding="utf-8"?>
<p:tagLst xmlns:p="http://schemas.openxmlformats.org/presentationml/2006/main">
  <p:tag name="ISLIDE.ICON" val="#103371;#6007;"/>
</p:tagLst>
</file>

<file path=ppt/tags/tag3.xml><?xml version="1.0" encoding="utf-8"?>
<p:tagLst xmlns:p="http://schemas.openxmlformats.org/presentationml/2006/main">
  <p:tag name="ISLIDE.ICON" val="#100155;#105738;#87650;"/>
</p:tagLst>
</file>

<file path=ppt/tags/tag4.xml><?xml version="1.0" encoding="utf-8"?>
<p:tagLst xmlns:p="http://schemas.openxmlformats.org/presentationml/2006/main">
  <p:tag name="ISLIDE.ICON" val="#120587;#158805;#139391;#23410;#113660;#50908;#394295;#88746;"/>
</p:tagLst>
</file>

<file path=ppt/tags/tag5.xml><?xml version="1.0" encoding="utf-8"?>
<p:tagLst xmlns:p="http://schemas.openxmlformats.org/presentationml/2006/main">
  <p:tag name="ISLIDE.ICON" val="#176161;#154978;#93347;#162071;"/>
</p:tagLst>
</file>

<file path=ppt/tags/tag6.xml><?xml version="1.0" encoding="utf-8"?>
<p:tagLst xmlns:p="http://schemas.openxmlformats.org/presentationml/2006/main">
  <p:tag name="ISLIDE.ICON" val="#158208;#25035;#74668;"/>
</p:tagLst>
</file>

<file path=ppt/theme/theme1.xml><?xml version="1.0" encoding="utf-8"?>
<a:theme xmlns:a="http://schemas.openxmlformats.org/drawingml/2006/main" name="Office 主题​​">
  <a:themeElements>
    <a:clrScheme name="互联网蓝">
      <a:dk1>
        <a:srgbClr val="3D3D40"/>
      </a:dk1>
      <a:lt1>
        <a:sysClr val="window" lastClr="FFFFFF"/>
      </a:lt1>
      <a:dk2>
        <a:srgbClr val="3D3D40"/>
      </a:dk2>
      <a:lt2>
        <a:srgbClr val="425AE1"/>
      </a:lt2>
      <a:accent1>
        <a:srgbClr val="1673ED"/>
      </a:accent1>
      <a:accent2>
        <a:srgbClr val="4C98FF"/>
      </a:accent2>
      <a:accent3>
        <a:srgbClr val="EBF3FF"/>
      </a:accent3>
      <a:accent4>
        <a:srgbClr val="EBF3FF"/>
      </a:accent4>
      <a:accent5>
        <a:srgbClr val="0FCE9A"/>
      </a:accent5>
      <a:accent6>
        <a:srgbClr val="FF7142"/>
      </a:accent6>
      <a:hlink>
        <a:srgbClr val="0563C1"/>
      </a:hlink>
      <a:folHlink>
        <a:srgbClr val="954F72"/>
      </a:folHlink>
    </a:clrScheme>
    <a:fontScheme name="自定义 4">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4065</Words>
  <Application>WPS 演示</Application>
  <PresentationFormat>宽屏</PresentationFormat>
  <Paragraphs>617</Paragraphs>
  <Slides>31</Slides>
  <Notes>1</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31</vt:i4>
      </vt:variant>
    </vt:vector>
  </HeadingPairs>
  <TitlesOfParts>
    <vt:vector size="58" baseType="lpstr">
      <vt:lpstr>Arial</vt:lpstr>
      <vt:lpstr>宋体</vt:lpstr>
      <vt:lpstr>Wingdings</vt:lpstr>
      <vt:lpstr>OPPOSans R</vt:lpstr>
      <vt:lpstr>OPPOSans B</vt:lpstr>
      <vt:lpstr>Menk Amglang Tig</vt:lpstr>
      <vt:lpstr>等线</vt:lpstr>
      <vt:lpstr>OPPOSans H</vt:lpstr>
      <vt:lpstr>Gilroy-Bold</vt:lpstr>
      <vt:lpstr>sohogothicpro-regular</vt:lpstr>
      <vt:lpstr>汉仪旗黑X1-55W</vt:lpstr>
      <vt:lpstr>Roboto Regular</vt:lpstr>
      <vt:lpstr>思源黑体 CN Regular</vt:lpstr>
      <vt:lpstr>微软雅黑</vt:lpstr>
      <vt:lpstr>Arial Unicode MS</vt:lpstr>
      <vt:lpstr>Arial</vt:lpstr>
      <vt:lpstr>微软雅黑 Light</vt:lpstr>
      <vt:lpstr>Segoe UI</vt:lpstr>
      <vt:lpstr>Roboto</vt:lpstr>
      <vt:lpstr>阿里巴巴普惠体 2.0 105 Heavy</vt:lpstr>
      <vt:lpstr>阿里巴巴普惠体 2.0 35 Thin</vt:lpstr>
      <vt:lpstr>江城律动宋</vt:lpstr>
      <vt:lpstr>演示新手书</vt:lpstr>
      <vt:lpstr>OPPOSans M</vt:lpstr>
      <vt:lpstr>Roboto</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清透蓝玻璃拟态风年终总结ppt模板</dc:title>
  <dc:creator>AshleyC</dc:creator>
  <cp:keywords>稿定年终PPT模板大赛</cp:keywords>
  <dc:description>www.51pptmoban.com</dc:description>
  <cp:lastModifiedBy>铭</cp:lastModifiedBy>
  <cp:revision>429</cp:revision>
  <dcterms:created xsi:type="dcterms:W3CDTF">2021-10-30T12:44:00Z</dcterms:created>
  <dcterms:modified xsi:type="dcterms:W3CDTF">2022-02-24T01:40:04Z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079641D5433641CEA8F281B2ADDE7D3B</vt:lpwstr>
  </property>
  <property fmtid="{D5CDD505-2E9C-101B-9397-08002B2CF9AE}" pid="3" name="KSOProductBuildVer">
    <vt:lpwstr>2052-11.1.0.11194</vt:lpwstr>
  </property>
</Properties>
</file>