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7"/>
  </p:notesMasterIdLst>
  <p:handoutMasterIdLst>
    <p:handoutMasterId r:id="rId28"/>
  </p:handoutMasterIdLst>
  <p:sldIdLst>
    <p:sldId id="256" r:id="rId3"/>
    <p:sldId id="258" r:id="rId4"/>
    <p:sldId id="257" r:id="rId5"/>
    <p:sldId id="259" r:id="rId6"/>
    <p:sldId id="266" r:id="rId7"/>
    <p:sldId id="267" r:id="rId8"/>
    <p:sldId id="261" r:id="rId9"/>
    <p:sldId id="265" r:id="rId10"/>
    <p:sldId id="268" r:id="rId11"/>
    <p:sldId id="269" r:id="rId12"/>
    <p:sldId id="270" r:id="rId13"/>
    <p:sldId id="271" r:id="rId14"/>
    <p:sldId id="272" r:id="rId15"/>
    <p:sldId id="262" r:id="rId16"/>
    <p:sldId id="273" r:id="rId17"/>
    <p:sldId id="274" r:id="rId18"/>
    <p:sldId id="264" r:id="rId19"/>
    <p:sldId id="275" r:id="rId20"/>
    <p:sldId id="276" r:id="rId21"/>
    <p:sldId id="277" r:id="rId22"/>
    <p:sldId id="263" r:id="rId23"/>
    <p:sldId id="278" r:id="rId24"/>
    <p:sldId id="279" r:id="rId25"/>
    <p:sldId id="260" r:id="rId26"/>
  </p:sldIdLst>
  <p:sldSz cx="12192000" cy="6858000"/>
  <p:notesSz cx="6858000" cy="9144000"/>
  <p:embeddedFontLst>
    <p:embeddedFont>
      <p:font typeface="字魂27号-布丁体" panose="00000500000000000000" pitchFamily="2" charset="-122"/>
      <p:regular r:id="rId32"/>
    </p:embeddedFont>
    <p:embeddedFont>
      <p:font typeface="思源黑体 CN Light" panose="020B0300000000000000" pitchFamily="34" charset="-122"/>
      <p:regular r:id="rId33"/>
    </p:embeddedFont>
    <p:embeddedFont>
      <p:font typeface="思源黑体 CN Normal" panose="020B0400000000000000" pitchFamily="34" charset="-122"/>
      <p:regular r:id="rId34"/>
    </p:embeddedFont>
    <p:embeddedFont>
      <p:font typeface="Calibri" panose="020F0502020204030204" charset="0"/>
      <p:regular r:id="rId35"/>
      <p:bold r:id="rId36"/>
      <p:italic r:id="rId37"/>
      <p:boldItalic r:id="rId38"/>
    </p:embeddedFont>
    <p:embeddedFont>
      <p:font typeface="思源黑体 CN Bold" panose="020B0800000000000000" charset="-122"/>
      <p:bold r:id="rId39"/>
    </p:embeddedFont>
    <p:embeddedFont>
      <p:font typeface="思源黑体 CN Medium" panose="020B0600000000000000" charset="-122"/>
      <p:regular r:id="rId4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936E"/>
    <a:srgbClr val="249C83"/>
    <a:srgbClr val="57BC5F"/>
    <a:srgbClr val="2EC491"/>
    <a:srgbClr val="33D497"/>
    <a:srgbClr val="FFF48E"/>
    <a:srgbClr val="2BC8B2"/>
    <a:srgbClr val="7CEAC8"/>
    <a:srgbClr val="178357"/>
    <a:srgbClr val="37A7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0" d="100"/>
          <a:sy n="50" d="100"/>
        </p:scale>
        <p:origin x="612" y="3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font" Target="fonts/font9.fntdata"/><Relationship Id="rId4" Type="http://schemas.openxmlformats.org/officeDocument/2006/relationships/slide" Target="slides/slide2.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CF0F2D4-668A-4FC0-A472-7038D56660B7}"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F860AC6-C2EE-4B80-BD1E-18DD990C27D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游戏机, 桌子, 蛋糕, 绿色&#10;&#10;描述已自动生成"/>
          <p:cNvPicPr>
            <a:picLocks noChangeAspect="1"/>
          </p:cNvPicPr>
          <p:nvPr userDrawn="1"/>
        </p:nvPicPr>
        <p:blipFill rotWithShape="1">
          <a:blip r:embed="rId12">
            <a:extLst>
              <a:ext uri="{28A0092B-C50C-407E-A947-70E740481C1C}">
                <a14:useLocalDpi xmlns:a14="http://schemas.microsoft.com/office/drawing/2010/main" val="0"/>
              </a:ext>
            </a:extLst>
          </a:blip>
          <a:srcRect t="17795" b="40017"/>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6.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5.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31D1BB">
                <a:alpha val="9000"/>
              </a:srgbClr>
            </a:gs>
            <a:gs pos="100000">
              <a:srgbClr val="31D1BB">
                <a:alpha val="61000"/>
              </a:srgbClr>
            </a:gs>
          </a:gsLst>
          <a:lin ang="5400000" scaled="1"/>
        </a:gradFill>
        <a:effectLst/>
      </p:bgPr>
    </p:bg>
    <p:spTree>
      <p:nvGrpSpPr>
        <p:cNvPr id="1" name=""/>
        <p:cNvGrpSpPr/>
        <p:nvPr/>
      </p:nvGrpSpPr>
      <p:grpSpPr>
        <a:xfrm>
          <a:off x="0" y="0"/>
          <a:ext cx="0" cy="0"/>
          <a:chOff x="0" y="0"/>
          <a:chExt cx="0" cy="0"/>
        </a:xfrm>
      </p:grpSpPr>
      <p:pic>
        <p:nvPicPr>
          <p:cNvPr id="29" name="图片 28" descr="背景图案&#10;&#10;描述已自动生成"/>
          <p:cNvPicPr>
            <a:picLocks noChangeAspect="1"/>
          </p:cNvPicPr>
          <p:nvPr/>
        </p:nvPicPr>
        <p:blipFill rotWithShape="1">
          <a:blip r:embed="rId1">
            <a:extLst>
              <a:ext uri="{28A0092B-C50C-407E-A947-70E740481C1C}">
                <a14:useLocalDpi xmlns:a14="http://schemas.microsoft.com/office/drawing/2010/main" val="0"/>
              </a:ext>
            </a:extLst>
          </a:blip>
          <a:srcRect t="45482" b="35756"/>
          <a:stretch>
            <a:fillRect/>
          </a:stretch>
        </p:blipFill>
        <p:spPr>
          <a:xfrm>
            <a:off x="-1" y="3811395"/>
            <a:ext cx="12179300" cy="3046606"/>
          </a:xfrm>
          <a:prstGeom prst="rect">
            <a:avLst/>
          </a:prstGeom>
        </p:spPr>
      </p:pic>
      <p:grpSp>
        <p:nvGrpSpPr>
          <p:cNvPr id="19" name="组合 18"/>
          <p:cNvGrpSpPr/>
          <p:nvPr/>
        </p:nvGrpSpPr>
        <p:grpSpPr>
          <a:xfrm>
            <a:off x="679450" y="896698"/>
            <a:ext cx="10833101" cy="5064604"/>
            <a:chOff x="533400" y="669925"/>
            <a:chExt cx="11125200" cy="5518151"/>
          </a:xfrm>
        </p:grpSpPr>
        <p:sp>
          <p:nvSpPr>
            <p:cNvPr id="15" name="缺角矩形 14"/>
            <p:cNvSpPr/>
            <p:nvPr/>
          </p:nvSpPr>
          <p:spPr>
            <a:xfrm>
              <a:off x="533400" y="669925"/>
              <a:ext cx="11125200" cy="5518151"/>
            </a:xfrm>
            <a:prstGeom prst="plaque">
              <a:avLst>
                <a:gd name="adj" fmla="val 9787"/>
              </a:avLst>
            </a:prstGeom>
            <a:solidFill>
              <a:schemeClr val="bg1"/>
            </a:solidFill>
            <a:ln>
              <a:solidFill>
                <a:srgbClr val="9EE3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缺角矩形 1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3" name="图片 52" descr="卡通人物&#10;&#10;中度可信度描述已自动生成"/>
          <p:cNvPicPr>
            <a:picLocks noChangeAspect="1"/>
          </p:cNvPicPr>
          <p:nvPr/>
        </p:nvPicPr>
        <p:blipFill rotWithShape="1">
          <a:blip r:embed="rId2">
            <a:extLst>
              <a:ext uri="{28A0092B-C50C-407E-A947-70E740481C1C}">
                <a14:useLocalDpi xmlns:a14="http://schemas.microsoft.com/office/drawing/2010/main" val="0"/>
              </a:ext>
            </a:extLst>
          </a:blip>
          <a:srcRect l="16540" r="399" b="57261"/>
          <a:stretch>
            <a:fillRect/>
          </a:stretch>
        </p:blipFill>
        <p:spPr>
          <a:xfrm>
            <a:off x="0" y="4755614"/>
            <a:ext cx="12179300" cy="2039878"/>
          </a:xfrm>
          <a:custGeom>
            <a:avLst/>
            <a:gdLst>
              <a:gd name="connsiteX0" fmla="*/ 0 w 12179300"/>
              <a:gd name="connsiteY0" fmla="*/ 0 h 2039878"/>
              <a:gd name="connsiteX1" fmla="*/ 12179300 w 12179300"/>
              <a:gd name="connsiteY1" fmla="*/ 0 h 2039878"/>
              <a:gd name="connsiteX2" fmla="*/ 12179300 w 12179300"/>
              <a:gd name="connsiteY2" fmla="*/ 2039878 h 2039878"/>
              <a:gd name="connsiteX3" fmla="*/ 0 w 12179300"/>
              <a:gd name="connsiteY3" fmla="*/ 2039878 h 2039878"/>
            </a:gdLst>
            <a:ahLst/>
            <a:cxnLst>
              <a:cxn ang="0">
                <a:pos x="connsiteX0" y="connsiteY0"/>
              </a:cxn>
              <a:cxn ang="0">
                <a:pos x="connsiteX1" y="connsiteY1"/>
              </a:cxn>
              <a:cxn ang="0">
                <a:pos x="connsiteX2" y="connsiteY2"/>
              </a:cxn>
              <a:cxn ang="0">
                <a:pos x="connsiteX3" y="connsiteY3"/>
              </a:cxn>
            </a:cxnLst>
            <a:rect l="l" t="t" r="r" b="b"/>
            <a:pathLst>
              <a:path w="12179300" h="2039878">
                <a:moveTo>
                  <a:pt x="0" y="0"/>
                </a:moveTo>
                <a:lnTo>
                  <a:pt x="12179300" y="0"/>
                </a:lnTo>
                <a:lnTo>
                  <a:pt x="12179300" y="2039878"/>
                </a:lnTo>
                <a:lnTo>
                  <a:pt x="0" y="2039878"/>
                </a:lnTo>
                <a:close/>
              </a:path>
            </a:pathLst>
          </a:custGeom>
        </p:spPr>
      </p:pic>
      <p:pic>
        <p:nvPicPr>
          <p:cNvPr id="23" name="图片 22" descr="卡通人物&#10;&#10;中度可信度描述已自动生成"/>
          <p:cNvPicPr>
            <a:picLocks noChangeAspect="1"/>
          </p:cNvPicPr>
          <p:nvPr/>
        </p:nvPicPr>
        <p:blipFill rotWithShape="1">
          <a:blip r:embed="rId3">
            <a:extLst>
              <a:ext uri="{28A0092B-C50C-407E-A947-70E740481C1C}">
                <a14:useLocalDpi xmlns:a14="http://schemas.microsoft.com/office/drawing/2010/main" val="0"/>
              </a:ext>
            </a:extLst>
          </a:blip>
          <a:srcRect l="43580" t="19075" r="658" b="45339"/>
          <a:stretch>
            <a:fillRect/>
          </a:stretch>
        </p:blipFill>
        <p:spPr>
          <a:xfrm>
            <a:off x="7466679" y="3011510"/>
            <a:ext cx="4520540" cy="3846490"/>
          </a:xfrm>
          <a:custGeom>
            <a:avLst/>
            <a:gdLst>
              <a:gd name="connsiteX0" fmla="*/ 0 w 4327601"/>
              <a:gd name="connsiteY0" fmla="*/ 0 h 3777976"/>
              <a:gd name="connsiteX1" fmla="*/ 4327601 w 4327601"/>
              <a:gd name="connsiteY1" fmla="*/ 0 h 3777976"/>
              <a:gd name="connsiteX2" fmla="*/ 4327601 w 4327601"/>
              <a:gd name="connsiteY2" fmla="*/ 3777976 h 3777976"/>
              <a:gd name="connsiteX3" fmla="*/ 0 w 4327601"/>
              <a:gd name="connsiteY3" fmla="*/ 3777976 h 3777976"/>
            </a:gdLst>
            <a:ahLst/>
            <a:cxnLst>
              <a:cxn ang="0">
                <a:pos x="connsiteX0" y="connsiteY0"/>
              </a:cxn>
              <a:cxn ang="0">
                <a:pos x="connsiteX1" y="connsiteY1"/>
              </a:cxn>
              <a:cxn ang="0">
                <a:pos x="connsiteX2" y="connsiteY2"/>
              </a:cxn>
              <a:cxn ang="0">
                <a:pos x="connsiteX3" y="connsiteY3"/>
              </a:cxn>
            </a:cxnLst>
            <a:rect l="l" t="t" r="r" b="b"/>
            <a:pathLst>
              <a:path w="4327601" h="3777976">
                <a:moveTo>
                  <a:pt x="0" y="0"/>
                </a:moveTo>
                <a:lnTo>
                  <a:pt x="4327601" y="0"/>
                </a:lnTo>
                <a:lnTo>
                  <a:pt x="4327601" y="3777976"/>
                </a:lnTo>
                <a:lnTo>
                  <a:pt x="0" y="3777976"/>
                </a:lnTo>
                <a:close/>
              </a:path>
            </a:pathLst>
          </a:custGeom>
        </p:spPr>
      </p:pic>
      <p:pic>
        <p:nvPicPr>
          <p:cNvPr id="31" name="图片 30" descr="图片包含 游戏机&#10;&#10;描述已自动生成"/>
          <p:cNvPicPr>
            <a:picLocks noChangeAspect="1"/>
          </p:cNvPicPr>
          <p:nvPr/>
        </p:nvPicPr>
        <p:blipFill rotWithShape="1">
          <a:blip r:embed="rId4">
            <a:extLst>
              <a:ext uri="{28A0092B-C50C-407E-A947-70E740481C1C}">
                <a14:useLocalDpi xmlns:a14="http://schemas.microsoft.com/office/drawing/2010/main" val="0"/>
              </a:ext>
            </a:extLst>
          </a:blip>
          <a:srcRect t="71296"/>
          <a:stretch>
            <a:fillRect/>
          </a:stretch>
        </p:blipFill>
        <p:spPr>
          <a:xfrm>
            <a:off x="-25404" y="4167453"/>
            <a:ext cx="7017415" cy="2685677"/>
          </a:xfrm>
          <a:custGeom>
            <a:avLst/>
            <a:gdLst>
              <a:gd name="connsiteX0" fmla="*/ 0 w 6108703"/>
              <a:gd name="connsiteY0" fmla="*/ 0 h 2337899"/>
              <a:gd name="connsiteX1" fmla="*/ 6108703 w 6108703"/>
              <a:gd name="connsiteY1" fmla="*/ 0 h 2337899"/>
              <a:gd name="connsiteX2" fmla="*/ 6108703 w 6108703"/>
              <a:gd name="connsiteY2" fmla="*/ 1161636 h 2337899"/>
              <a:gd name="connsiteX3" fmla="*/ 5952509 w 6108703"/>
              <a:gd name="connsiteY3" fmla="*/ 987491 h 2337899"/>
              <a:gd name="connsiteX4" fmla="*/ 4939785 w 6108703"/>
              <a:gd name="connsiteY4" fmla="*/ 550440 h 2337899"/>
              <a:gd name="connsiteX5" fmla="*/ 5323938 w 6108703"/>
              <a:gd name="connsiteY5" fmla="*/ 1825980 h 2337899"/>
              <a:gd name="connsiteX6" fmla="*/ 5828517 w 6108703"/>
              <a:gd name="connsiteY6" fmla="*/ 2300484 h 2337899"/>
              <a:gd name="connsiteX7" fmla="*/ 5885809 w 6108703"/>
              <a:gd name="connsiteY7" fmla="*/ 2337899 h 2337899"/>
              <a:gd name="connsiteX8" fmla="*/ 0 w 6108703"/>
              <a:gd name="connsiteY8" fmla="*/ 2337899 h 23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8703" h="2337899">
                <a:moveTo>
                  <a:pt x="0" y="0"/>
                </a:moveTo>
                <a:lnTo>
                  <a:pt x="6108703" y="0"/>
                </a:lnTo>
                <a:lnTo>
                  <a:pt x="6108703" y="1161636"/>
                </a:lnTo>
                <a:lnTo>
                  <a:pt x="5952509" y="987491"/>
                </a:lnTo>
                <a:cubicBezTo>
                  <a:pt x="5559511" y="585739"/>
                  <a:pt x="5131653" y="392426"/>
                  <a:pt x="4939785" y="550440"/>
                </a:cubicBezTo>
                <a:cubicBezTo>
                  <a:pt x="4720507" y="731027"/>
                  <a:pt x="4892498" y="1302106"/>
                  <a:pt x="5323938" y="1825980"/>
                </a:cubicBezTo>
                <a:cubicBezTo>
                  <a:pt x="5485728" y="2022433"/>
                  <a:pt x="5661028" y="2184350"/>
                  <a:pt x="5828517" y="2300484"/>
                </a:cubicBezTo>
                <a:lnTo>
                  <a:pt x="5885809" y="2337899"/>
                </a:lnTo>
                <a:lnTo>
                  <a:pt x="0" y="2337899"/>
                </a:lnTo>
                <a:close/>
              </a:path>
            </a:pathLst>
          </a:custGeom>
        </p:spPr>
      </p:pic>
      <p:pic>
        <p:nvPicPr>
          <p:cNvPr id="55" name="图片 54" descr="背景图案&#10;&#10;描述已自动生成"/>
          <p:cNvPicPr>
            <a:picLocks noChangeAspect="1"/>
          </p:cNvPicPr>
          <p:nvPr/>
        </p:nvPicPr>
        <p:blipFill rotWithShape="1">
          <a:blip r:embed="rId1">
            <a:extLst>
              <a:ext uri="{28A0092B-C50C-407E-A947-70E740481C1C}">
                <a14:useLocalDpi xmlns:a14="http://schemas.microsoft.com/office/drawing/2010/main" val="0"/>
              </a:ext>
            </a:extLst>
          </a:blip>
          <a:srcRect l="27411" t="7251" b="69794"/>
          <a:stretch>
            <a:fillRect/>
          </a:stretch>
        </p:blipFill>
        <p:spPr>
          <a:xfrm flipH="1">
            <a:off x="12698" y="0"/>
            <a:ext cx="4009175" cy="1690438"/>
          </a:xfrm>
          <a:custGeom>
            <a:avLst/>
            <a:gdLst>
              <a:gd name="connsiteX0" fmla="*/ 4009175 w 4009175"/>
              <a:gd name="connsiteY0" fmla="*/ 0 h 1690438"/>
              <a:gd name="connsiteX1" fmla="*/ 0 w 4009175"/>
              <a:gd name="connsiteY1" fmla="*/ 0 h 1690438"/>
              <a:gd name="connsiteX2" fmla="*/ 0 w 4009175"/>
              <a:gd name="connsiteY2" fmla="*/ 1690438 h 1690438"/>
              <a:gd name="connsiteX3" fmla="*/ 4009175 w 4009175"/>
              <a:gd name="connsiteY3" fmla="*/ 1690438 h 1690438"/>
            </a:gdLst>
            <a:ahLst/>
            <a:cxnLst>
              <a:cxn ang="0">
                <a:pos x="connsiteX0" y="connsiteY0"/>
              </a:cxn>
              <a:cxn ang="0">
                <a:pos x="connsiteX1" y="connsiteY1"/>
              </a:cxn>
              <a:cxn ang="0">
                <a:pos x="connsiteX2" y="connsiteY2"/>
              </a:cxn>
              <a:cxn ang="0">
                <a:pos x="connsiteX3" y="connsiteY3"/>
              </a:cxn>
            </a:cxnLst>
            <a:rect l="l" t="t" r="r" b="b"/>
            <a:pathLst>
              <a:path w="4009175" h="1690438">
                <a:moveTo>
                  <a:pt x="4009175" y="0"/>
                </a:moveTo>
                <a:lnTo>
                  <a:pt x="0" y="0"/>
                </a:lnTo>
                <a:lnTo>
                  <a:pt x="0" y="1690438"/>
                </a:lnTo>
                <a:lnTo>
                  <a:pt x="4009175" y="1690438"/>
                </a:lnTo>
                <a:close/>
              </a:path>
            </a:pathLst>
          </a:custGeom>
        </p:spPr>
      </p:pic>
      <p:pic>
        <p:nvPicPr>
          <p:cNvPr id="32" name="图片 31" descr="图片包含 游戏机&#10;&#10;描述已自动生成"/>
          <p:cNvPicPr>
            <a:picLocks noChangeAspect="1"/>
          </p:cNvPicPr>
          <p:nvPr/>
        </p:nvPicPr>
        <p:blipFill rotWithShape="1">
          <a:blip r:embed="rId4">
            <a:extLst>
              <a:ext uri="{28A0092B-C50C-407E-A947-70E740481C1C}">
                <a14:useLocalDpi xmlns:a14="http://schemas.microsoft.com/office/drawing/2010/main" val="0"/>
              </a:ext>
            </a:extLst>
          </a:blip>
          <a:srcRect t="71296"/>
          <a:stretch>
            <a:fillRect/>
          </a:stretch>
        </p:blipFill>
        <p:spPr>
          <a:xfrm flipH="1">
            <a:off x="5733848" y="4381500"/>
            <a:ext cx="6470854" cy="2476500"/>
          </a:xfrm>
          <a:custGeom>
            <a:avLst/>
            <a:gdLst>
              <a:gd name="connsiteX0" fmla="*/ 0 w 6108703"/>
              <a:gd name="connsiteY0" fmla="*/ 0 h 2337899"/>
              <a:gd name="connsiteX1" fmla="*/ 6108703 w 6108703"/>
              <a:gd name="connsiteY1" fmla="*/ 0 h 2337899"/>
              <a:gd name="connsiteX2" fmla="*/ 6108703 w 6108703"/>
              <a:gd name="connsiteY2" fmla="*/ 1161636 h 2337899"/>
              <a:gd name="connsiteX3" fmla="*/ 5952509 w 6108703"/>
              <a:gd name="connsiteY3" fmla="*/ 987491 h 2337899"/>
              <a:gd name="connsiteX4" fmla="*/ 4939785 w 6108703"/>
              <a:gd name="connsiteY4" fmla="*/ 550440 h 2337899"/>
              <a:gd name="connsiteX5" fmla="*/ 5323938 w 6108703"/>
              <a:gd name="connsiteY5" fmla="*/ 1825980 h 2337899"/>
              <a:gd name="connsiteX6" fmla="*/ 5828517 w 6108703"/>
              <a:gd name="connsiteY6" fmla="*/ 2300484 h 2337899"/>
              <a:gd name="connsiteX7" fmla="*/ 5885809 w 6108703"/>
              <a:gd name="connsiteY7" fmla="*/ 2337899 h 2337899"/>
              <a:gd name="connsiteX8" fmla="*/ 0 w 6108703"/>
              <a:gd name="connsiteY8" fmla="*/ 2337899 h 23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8703" h="2337899">
                <a:moveTo>
                  <a:pt x="0" y="0"/>
                </a:moveTo>
                <a:lnTo>
                  <a:pt x="6108703" y="0"/>
                </a:lnTo>
                <a:lnTo>
                  <a:pt x="6108703" y="1161636"/>
                </a:lnTo>
                <a:lnTo>
                  <a:pt x="5952509" y="987491"/>
                </a:lnTo>
                <a:cubicBezTo>
                  <a:pt x="5559511" y="585739"/>
                  <a:pt x="5131653" y="392426"/>
                  <a:pt x="4939785" y="550440"/>
                </a:cubicBezTo>
                <a:cubicBezTo>
                  <a:pt x="4720507" y="731027"/>
                  <a:pt x="4892498" y="1302106"/>
                  <a:pt x="5323938" y="1825980"/>
                </a:cubicBezTo>
                <a:cubicBezTo>
                  <a:pt x="5485728" y="2022433"/>
                  <a:pt x="5661028" y="2184350"/>
                  <a:pt x="5828517" y="2300484"/>
                </a:cubicBezTo>
                <a:lnTo>
                  <a:pt x="5885809" y="2337899"/>
                </a:lnTo>
                <a:lnTo>
                  <a:pt x="0" y="2337899"/>
                </a:lnTo>
                <a:close/>
              </a:path>
            </a:pathLst>
          </a:custGeom>
        </p:spPr>
      </p:pic>
      <p:sp>
        <p:nvSpPr>
          <p:cNvPr id="47" name="文本框 46"/>
          <p:cNvSpPr txBox="1"/>
          <p:nvPr/>
        </p:nvSpPr>
        <p:spPr>
          <a:xfrm>
            <a:off x="1971758" y="2040246"/>
            <a:ext cx="8248484" cy="1015663"/>
          </a:xfrm>
          <a:prstGeom prst="rect">
            <a:avLst/>
          </a:prstGeom>
          <a:noFill/>
        </p:spPr>
        <p:txBody>
          <a:bodyPr wrap="square" rtlCol="0">
            <a:spAutoFit/>
          </a:bodyPr>
          <a:lstStyle/>
          <a:p>
            <a:pPr algn="dist"/>
            <a:r>
              <a:rPr lang="zh-CN" altLang="en-US" sz="6000" spc="-300" dirty="0">
                <a:solidFill>
                  <a:srgbClr val="1E936E"/>
                </a:solidFill>
                <a:latin typeface="字魂27号-布丁体" panose="00000500000000000000" pitchFamily="2" charset="-122"/>
                <a:ea typeface="字魂27号-布丁体" panose="00000500000000000000" pitchFamily="2" charset="-122"/>
                <a:sym typeface="思源黑体 CN Light" panose="020B0300000000000000" pitchFamily="34" charset="-122"/>
              </a:rPr>
              <a:t>卡通风清明节主题班会</a:t>
            </a:r>
            <a:r>
              <a:rPr lang="en-US" altLang="zh-CN" sz="6000" spc="-300" dirty="0">
                <a:solidFill>
                  <a:srgbClr val="1E936E"/>
                </a:solidFill>
                <a:latin typeface="字魂27号-布丁体" panose="00000500000000000000" pitchFamily="2" charset="-122"/>
                <a:ea typeface="字魂27号-布丁体" panose="00000500000000000000" pitchFamily="2" charset="-122"/>
                <a:sym typeface="思源黑体 CN Light" panose="020B0300000000000000" pitchFamily="34" charset="-122"/>
              </a:rPr>
              <a:t> </a:t>
            </a:r>
            <a:endParaRPr lang="en-US" altLang="zh-CN" sz="6000" spc="-300" dirty="0">
              <a:solidFill>
                <a:srgbClr val="1E936E"/>
              </a:solidFill>
              <a:latin typeface="字魂27号-布丁体" panose="00000500000000000000" pitchFamily="2" charset="-122"/>
              <a:ea typeface="字魂27号-布丁体" panose="00000500000000000000" pitchFamily="2" charset="-122"/>
              <a:sym typeface="思源黑体 CN Light" panose="020B0300000000000000" pitchFamily="34" charset="-122"/>
            </a:endParaRPr>
          </a:p>
        </p:txBody>
      </p:sp>
      <p:sp>
        <p:nvSpPr>
          <p:cNvPr id="48" name="文本框 47"/>
          <p:cNvSpPr txBox="1"/>
          <p:nvPr/>
        </p:nvSpPr>
        <p:spPr>
          <a:xfrm>
            <a:off x="3314101" y="3096744"/>
            <a:ext cx="5563798" cy="539122"/>
          </a:xfrm>
          <a:prstGeom prst="rect">
            <a:avLst/>
          </a:prstGeom>
          <a:noFill/>
          <a:ln>
            <a:noFill/>
          </a:ln>
        </p:spPr>
        <p:txBody>
          <a:bodyPr wrap="square" rtlCol="0">
            <a:spAutoFit/>
          </a:bodyPr>
          <a:lstStyle/>
          <a:p>
            <a:pPr algn="dist">
              <a:lnSpc>
                <a:spcPct val="132000"/>
              </a:lnSpc>
            </a:pP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 </a:t>
            </a:r>
            <a:r>
              <a:rPr lang="zh-CN" altLang="en-US" sz="2400" dirty="0">
                <a:solidFill>
                  <a:srgbClr val="37A785"/>
                </a:solidFill>
                <a:latin typeface="思源黑体 CN Normal" panose="020B0400000000000000" pitchFamily="34" charset="-122"/>
                <a:ea typeface="思源黑体 CN Normal" panose="020B0400000000000000" pitchFamily="34" charset="-122"/>
                <a:cs typeface="+mn-ea"/>
                <a:sym typeface="+mn-lt"/>
              </a:rPr>
              <a:t>少儿卡通</a:t>
            </a: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a:t>
            </a:r>
            <a:r>
              <a:rPr lang="zh-CN" altLang="en-US" sz="2400" dirty="0">
                <a:solidFill>
                  <a:srgbClr val="37A785"/>
                </a:solidFill>
                <a:latin typeface="思源黑体 CN Normal" panose="020B0400000000000000" pitchFamily="34" charset="-122"/>
                <a:ea typeface="思源黑体 CN Normal" panose="020B0400000000000000" pitchFamily="34" charset="-122"/>
                <a:cs typeface="+mn-ea"/>
                <a:sym typeface="+mn-lt"/>
              </a:rPr>
              <a:t>教师说课</a:t>
            </a: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a:t>
            </a:r>
            <a:r>
              <a:rPr lang="zh-CN" altLang="en-US" sz="2400" dirty="0">
                <a:solidFill>
                  <a:srgbClr val="37A785"/>
                </a:solidFill>
                <a:latin typeface="思源黑体 CN Normal" panose="020B0400000000000000" pitchFamily="34" charset="-122"/>
                <a:ea typeface="思源黑体 CN Normal" panose="020B0400000000000000" pitchFamily="34" charset="-122"/>
                <a:cs typeface="+mn-ea"/>
                <a:sym typeface="+mn-lt"/>
              </a:rPr>
              <a:t>家长会</a:t>
            </a: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a:t>
            </a:r>
            <a:r>
              <a:rPr lang="zh-CN" altLang="en-US" sz="2400" dirty="0">
                <a:solidFill>
                  <a:srgbClr val="37A785"/>
                </a:solidFill>
                <a:latin typeface="思源黑体 CN Normal" panose="020B0400000000000000" pitchFamily="34" charset="-122"/>
                <a:ea typeface="思源黑体 CN Normal" panose="020B0400000000000000" pitchFamily="34" charset="-122"/>
                <a:cs typeface="+mn-ea"/>
                <a:sym typeface="+mn-lt"/>
              </a:rPr>
              <a:t>教学课件</a:t>
            </a: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 </a:t>
            </a:r>
            <a:endParaRPr lang="zh-CN" altLang="en-US" sz="1600" dirty="0">
              <a:solidFill>
                <a:srgbClr val="37A785"/>
              </a:solidFill>
              <a:latin typeface="思源黑体 CN Normal" panose="020B0400000000000000" pitchFamily="34" charset="-122"/>
              <a:ea typeface="思源黑体 CN Normal" panose="020B0400000000000000" pitchFamily="34" charset="-122"/>
              <a:cs typeface="+mn-ea"/>
              <a:sym typeface="+mn-lt"/>
            </a:endParaRPr>
          </a:p>
        </p:txBody>
      </p:sp>
      <p:grpSp>
        <p:nvGrpSpPr>
          <p:cNvPr id="51" name="组合 50"/>
          <p:cNvGrpSpPr/>
          <p:nvPr/>
        </p:nvGrpSpPr>
        <p:grpSpPr>
          <a:xfrm>
            <a:off x="4021873" y="4085783"/>
            <a:ext cx="4148255" cy="395443"/>
            <a:chOff x="3113654" y="4085783"/>
            <a:chExt cx="4148255" cy="395443"/>
          </a:xfrm>
        </p:grpSpPr>
        <p:sp>
          <p:nvSpPr>
            <p:cNvPr id="49" name="文本框 48"/>
            <p:cNvSpPr txBox="1"/>
            <p:nvPr/>
          </p:nvSpPr>
          <p:spPr>
            <a:xfrm>
              <a:off x="3113654" y="4085783"/>
              <a:ext cx="1897485" cy="395443"/>
            </a:xfrm>
            <a:prstGeom prst="roundRect">
              <a:avLst>
                <a:gd name="adj" fmla="val 50000"/>
              </a:avLst>
            </a:prstGeom>
            <a:solidFill>
              <a:srgbClr val="57BC5F"/>
            </a:solidFill>
            <a:ln>
              <a:noFill/>
            </a:ln>
            <a:effectLst/>
          </p:spPr>
          <p:txBody>
            <a:bodyPr wrap="square" bIns="72000" rtlCol="0" anchor="ctr" anchorCtr="0">
              <a:noAutofit/>
            </a:bodyPr>
            <a:lstStyle>
              <a:defPPr>
                <a:defRPr lang="zh-CN"/>
              </a:defPPr>
              <a:lvl1pPr algn="ctr">
                <a:lnSpc>
                  <a:spcPct val="142000"/>
                </a:lnSpc>
                <a:defRPr sz="1400">
                  <a:solidFill>
                    <a:schemeClr val="bg1"/>
                  </a:solidFill>
                  <a:latin typeface="+mn-ea"/>
                </a:defRPr>
              </a:lvl1pPr>
            </a:lstStyle>
            <a:p>
              <a:r>
                <a:rPr lang="zh-CN" altLang="en-US" dirty="0">
                  <a:sym typeface="思源黑体 CN Light" panose="020B0300000000000000" pitchFamily="34" charset="-122"/>
                </a:rPr>
                <a:t>任课教师：</a:t>
              </a:r>
              <a:r>
                <a:rPr lang="en-US" altLang="zh-CN" dirty="0">
                  <a:sym typeface="思源黑体 CN Light" panose="020B0300000000000000" pitchFamily="34" charset="-122"/>
                </a:rPr>
                <a:t>XXX</a:t>
              </a:r>
              <a:endParaRPr lang="en-US" altLang="zh-CN" dirty="0">
                <a:sym typeface="思源黑体 CN Light" panose="020B0300000000000000" pitchFamily="34" charset="-122"/>
              </a:endParaRPr>
            </a:p>
          </p:txBody>
        </p:sp>
        <p:sp>
          <p:nvSpPr>
            <p:cNvPr id="50" name="文本框 49"/>
            <p:cNvSpPr txBox="1"/>
            <p:nvPr/>
          </p:nvSpPr>
          <p:spPr>
            <a:xfrm>
              <a:off x="5422649" y="4085783"/>
              <a:ext cx="1839260" cy="395443"/>
            </a:xfrm>
            <a:prstGeom prst="roundRect">
              <a:avLst>
                <a:gd name="adj" fmla="val 50000"/>
              </a:avLst>
            </a:prstGeom>
            <a:solidFill>
              <a:srgbClr val="57BC5F"/>
            </a:solidFill>
            <a:ln>
              <a:noFill/>
            </a:ln>
            <a:effectLst/>
          </p:spPr>
          <p:txBody>
            <a:bodyPr wrap="square" bIns="72000" rtlCol="0" anchor="ctr" anchorCtr="0">
              <a:noAutofit/>
            </a:bodyPr>
            <a:lstStyle/>
            <a:p>
              <a:pPr algn="ctr">
                <a:lnSpc>
                  <a:spcPct val="142000"/>
                </a:lnSpc>
              </a:pPr>
              <a:r>
                <a:rPr lang="zh-CN" altLang="en-US" sz="1400" dirty="0">
                  <a:solidFill>
                    <a:schemeClr val="bg1"/>
                  </a:solidFill>
                  <a:latin typeface="+mn-ea"/>
                  <a:sym typeface="思源黑体 CN Light" panose="020B0300000000000000" pitchFamily="34" charset="-122"/>
                </a:rPr>
                <a:t>班级：</a:t>
              </a:r>
              <a:r>
                <a:rPr lang="en-US" altLang="zh-CN" sz="1400" dirty="0">
                  <a:solidFill>
                    <a:schemeClr val="bg1"/>
                  </a:solidFill>
                  <a:latin typeface="+mn-ea"/>
                  <a:sym typeface="思源黑体 CN Light" panose="020B0300000000000000" pitchFamily="34" charset="-122"/>
                </a:rPr>
                <a:t>X</a:t>
              </a:r>
              <a:r>
                <a:rPr lang="zh-CN" altLang="en-US" sz="1400" dirty="0">
                  <a:solidFill>
                    <a:schemeClr val="bg1"/>
                  </a:solidFill>
                  <a:latin typeface="+mn-ea"/>
                  <a:sym typeface="思源黑体 CN Light" panose="020B0300000000000000" pitchFamily="34" charset="-122"/>
                </a:rPr>
                <a:t>年级</a:t>
              </a:r>
              <a:r>
                <a:rPr lang="en-US" altLang="zh-CN" sz="1400" dirty="0">
                  <a:solidFill>
                    <a:schemeClr val="bg1"/>
                  </a:solidFill>
                  <a:latin typeface="+mn-ea"/>
                  <a:sym typeface="思源黑体 CN Light" panose="020B0300000000000000" pitchFamily="34" charset="-122"/>
                </a:rPr>
                <a:t>X</a:t>
              </a:r>
              <a:r>
                <a:rPr lang="zh-CN" altLang="en-US" sz="1400" dirty="0">
                  <a:solidFill>
                    <a:schemeClr val="bg1"/>
                  </a:solidFill>
                  <a:latin typeface="+mn-ea"/>
                  <a:sym typeface="思源黑体 CN Light" panose="020B0300000000000000" pitchFamily="34" charset="-122"/>
                </a:rPr>
                <a:t>班</a:t>
              </a:r>
              <a:endParaRPr lang="zh-CN" altLang="en-US" sz="1400" dirty="0">
                <a:solidFill>
                  <a:schemeClr val="bg1"/>
                </a:solidFill>
                <a:latin typeface="+mn-ea"/>
                <a:sym typeface="思源黑体 CN Light" panose="020B0300000000000000" pitchFamily="34" charset="-122"/>
              </a:endParaRPr>
            </a:p>
          </p:txBody>
        </p:sp>
      </p:grpSp>
      <p:pic>
        <p:nvPicPr>
          <p:cNvPr id="56" name="仙侠剧之丹青">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1422400" y="905494"/>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5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599"/>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4902200"/>
            <a:ext cx="12192000" cy="1955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民间习俗</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10" name="文本框 9"/>
          <p:cNvSpPr txBox="1"/>
          <p:nvPr/>
        </p:nvSpPr>
        <p:spPr>
          <a:xfrm>
            <a:off x="926826" y="2097311"/>
            <a:ext cx="5052049" cy="1986826"/>
          </a:xfrm>
          <a:prstGeom prst="rect">
            <a:avLst/>
          </a:prstGeom>
          <a:noFill/>
        </p:spPr>
        <p:txBody>
          <a:bodyPr wrap="square" rtlCol="0">
            <a:spAutoFit/>
          </a:bodyPr>
          <a:lstStyle/>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之时，正是春回大地，人们乃因利乘便，扫墓之余亦一家老少在山乡野间游乐一番，回家时顺手折几枝叶芽初绽的柳枝戴在头上，其乐融融。也有的人特意于清明节期间到大自然去欣赏和领略生机勃勃的春日景象，郊外远足，一抒在严冬以来的郁结心胸，这种踏青也叫春游，古代叫探春、寻春。 </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1" name="文本框 10"/>
          <p:cNvSpPr txBox="1"/>
          <p:nvPr/>
        </p:nvSpPr>
        <p:spPr>
          <a:xfrm>
            <a:off x="802651" y="4452316"/>
            <a:ext cx="10665449" cy="1026563"/>
          </a:xfrm>
          <a:prstGeom prst="rect">
            <a:avLst/>
          </a:prstGeom>
          <a:noFill/>
        </p:spPr>
        <p:txBody>
          <a:bodyPr wrap="square" rtlCol="0">
            <a:spAutoFit/>
          </a:bodyPr>
          <a:lstStyle/>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 其含义，就是脚踏青草，在郊野游玩，观赏春色。清明前后正是踏青的好时光，所以成为清明节俗的一项重要内容。古时妇女平日不能随便出游，清明扫墓是难得的踏青的机会，故妇女们在清明节比男人玩得更开心，民间有“女人的清明男人的年”之说。</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pic>
        <p:nvPicPr>
          <p:cNvPr id="12" name="图片 11" descr="背景图案&#10;&#10;描述已自动生成"/>
          <p:cNvPicPr>
            <a:picLocks noChangeAspect="1"/>
          </p:cNvPicPr>
          <p:nvPr/>
        </p:nvPicPr>
        <p:blipFill rotWithShape="1">
          <a:blip r:embed="rId3">
            <a:extLst>
              <a:ext uri="{28A0092B-C50C-407E-A947-70E740481C1C}">
                <a14:useLocalDpi xmlns:a14="http://schemas.microsoft.com/office/drawing/2010/main" val="0"/>
              </a:ext>
            </a:extLst>
          </a:blip>
          <a:srcRect l="27411" t="7251" b="69794"/>
          <a:stretch>
            <a:fillRect/>
          </a:stretch>
        </p:blipFill>
        <p:spPr>
          <a:xfrm>
            <a:off x="7062236" y="16090"/>
            <a:ext cx="5129764" cy="2162926"/>
          </a:xfrm>
          <a:custGeom>
            <a:avLst/>
            <a:gdLst>
              <a:gd name="connsiteX0" fmla="*/ 4009175 w 4009175"/>
              <a:gd name="connsiteY0" fmla="*/ 0 h 1690438"/>
              <a:gd name="connsiteX1" fmla="*/ 0 w 4009175"/>
              <a:gd name="connsiteY1" fmla="*/ 0 h 1690438"/>
              <a:gd name="connsiteX2" fmla="*/ 0 w 4009175"/>
              <a:gd name="connsiteY2" fmla="*/ 1690438 h 1690438"/>
              <a:gd name="connsiteX3" fmla="*/ 4009175 w 4009175"/>
              <a:gd name="connsiteY3" fmla="*/ 1690438 h 1690438"/>
            </a:gdLst>
            <a:ahLst/>
            <a:cxnLst>
              <a:cxn ang="0">
                <a:pos x="connsiteX0" y="connsiteY0"/>
              </a:cxn>
              <a:cxn ang="0">
                <a:pos x="connsiteX1" y="connsiteY1"/>
              </a:cxn>
              <a:cxn ang="0">
                <a:pos x="connsiteX2" y="connsiteY2"/>
              </a:cxn>
              <a:cxn ang="0">
                <a:pos x="connsiteX3" y="connsiteY3"/>
              </a:cxn>
            </a:cxnLst>
            <a:rect l="l" t="t" r="r" b="b"/>
            <a:pathLst>
              <a:path w="4009175" h="1690438">
                <a:moveTo>
                  <a:pt x="4009175" y="0"/>
                </a:moveTo>
                <a:lnTo>
                  <a:pt x="0" y="0"/>
                </a:lnTo>
                <a:lnTo>
                  <a:pt x="0" y="1690438"/>
                </a:lnTo>
                <a:lnTo>
                  <a:pt x="4009175" y="1690438"/>
                </a:lnTo>
                <a:close/>
              </a:path>
            </a:pathLst>
          </a:custGeom>
        </p:spPr>
      </p:pic>
      <p:pic>
        <p:nvPicPr>
          <p:cNvPr id="13" name="Picture 3"/>
          <p:cNvPicPr>
            <a:picLocks noChangeAspect="1"/>
          </p:cNvPicPr>
          <p:nvPr/>
        </p:nvPicPr>
        <p:blipFill rotWithShape="1">
          <a:blip r:embed="rId4"/>
          <a:srcRect b="23418"/>
          <a:stretch>
            <a:fillRect/>
          </a:stretch>
        </p:blipFill>
        <p:spPr>
          <a:xfrm flipH="1">
            <a:off x="7284723" y="1763907"/>
            <a:ext cx="3861774" cy="2346326"/>
          </a:xfrm>
          <a:prstGeom prst="rect">
            <a:avLst/>
          </a:prstGeom>
        </p:spPr>
      </p:pic>
      <p:cxnSp>
        <p:nvCxnSpPr>
          <p:cNvPr id="16" name="直接连接符 15"/>
          <p:cNvCxnSpPr/>
          <p:nvPr/>
        </p:nvCxnSpPr>
        <p:spPr>
          <a:xfrm>
            <a:off x="990600" y="4277037"/>
            <a:ext cx="9969500" cy="0"/>
          </a:xfrm>
          <a:prstGeom prst="line">
            <a:avLst/>
          </a:prstGeom>
          <a:ln>
            <a:solidFill>
              <a:srgbClr val="2EC491"/>
            </a:solidFill>
            <a:prstDash val="lgDash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flipH="1">
            <a:off x="6302725" y="1666053"/>
            <a:ext cx="1136648" cy="1246495"/>
          </a:xfrm>
          <a:prstGeom prst="rect">
            <a:avLst/>
          </a:prstGeom>
          <a:noFill/>
        </p:spPr>
        <p:txBody>
          <a:bodyPr vert="horz" wrap="square" rtlCol="0">
            <a:spAutoFit/>
          </a:bodyPr>
          <a:lstStyle/>
          <a:p>
            <a:pPr algn="dist">
              <a:lnSpc>
                <a:spcPct val="140000"/>
              </a:lnSpc>
            </a:pPr>
            <a:r>
              <a:rPr lang="zh-CN" altLang="en-US" sz="6000" dirty="0">
                <a:solidFill>
                  <a:srgbClr val="249C83"/>
                </a:solidFill>
                <a:latin typeface="字魂27号-布丁体" panose="00000500000000000000" pitchFamily="2" charset="-122"/>
                <a:ea typeface="字魂27号-布丁体" panose="00000500000000000000" pitchFamily="2" charset="-122"/>
              </a:rPr>
              <a:t>踏</a:t>
            </a:r>
            <a:endParaRPr lang="zh-CN" altLang="en-US" sz="6000" dirty="0">
              <a:solidFill>
                <a:srgbClr val="249C83"/>
              </a:solidFill>
              <a:latin typeface="字魂27号-布丁体" panose="00000500000000000000" pitchFamily="2" charset="-122"/>
              <a:ea typeface="字魂27号-布丁体" panose="00000500000000000000" pitchFamily="2" charset="-122"/>
            </a:endParaRPr>
          </a:p>
        </p:txBody>
      </p:sp>
      <p:sp>
        <p:nvSpPr>
          <p:cNvPr id="18" name="文本框 17"/>
          <p:cNvSpPr txBox="1"/>
          <p:nvPr/>
        </p:nvSpPr>
        <p:spPr>
          <a:xfrm flipH="1">
            <a:off x="6270876" y="2494168"/>
            <a:ext cx="1136648" cy="1361911"/>
          </a:xfrm>
          <a:prstGeom prst="rect">
            <a:avLst/>
          </a:prstGeom>
          <a:noFill/>
        </p:spPr>
        <p:txBody>
          <a:bodyPr vert="horz" wrap="square" rtlCol="0">
            <a:spAutoFit/>
          </a:bodyPr>
          <a:lstStyle/>
          <a:p>
            <a:pPr algn="dist">
              <a:lnSpc>
                <a:spcPct val="140000"/>
              </a:lnSpc>
            </a:pPr>
            <a:r>
              <a:rPr lang="zh-CN" altLang="en-US" sz="6600" dirty="0">
                <a:solidFill>
                  <a:srgbClr val="249C83"/>
                </a:solidFill>
                <a:latin typeface="字魂27号-布丁体" panose="00000500000000000000" pitchFamily="2" charset="-122"/>
                <a:ea typeface="字魂27号-布丁体" panose="00000500000000000000" pitchFamily="2" charset="-122"/>
              </a:rPr>
              <a:t>青</a:t>
            </a:r>
            <a:endParaRPr lang="zh-CN" altLang="en-US" sz="6600" dirty="0">
              <a:solidFill>
                <a:srgbClr val="249C83"/>
              </a:solidFill>
              <a:latin typeface="字魂27号-布丁体" panose="00000500000000000000" pitchFamily="2" charset="-122"/>
              <a:ea typeface="字魂27号-布丁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4902200"/>
            <a:ext cx="12192000" cy="1955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民间习俗</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1341527" y="1896298"/>
            <a:ext cx="2836773" cy="461665"/>
          </a:xfrm>
          <a:prstGeom prst="rect">
            <a:avLst/>
          </a:prstGeom>
          <a:solidFill>
            <a:srgbClr val="1E936E"/>
          </a:solidFill>
        </p:spPr>
        <p:txBody>
          <a:bodyPr wrap="square" rtlCol="0">
            <a:spAutoFit/>
          </a:bodyPr>
          <a:lstStyle>
            <a:defPPr>
              <a:defRPr lang="zh-CN"/>
            </a:defPPr>
            <a:lvl1pPr algn="ctr">
              <a:defRPr sz="2400" b="1">
                <a:solidFill>
                  <a:schemeClr val="bg1"/>
                </a:solidFill>
                <a:latin typeface="思源黑体 CN Light" panose="020B0300000000000000" pitchFamily="34" charset="-122"/>
                <a:ea typeface="思源黑体 CN Light" panose="020B0300000000000000" pitchFamily="34" charset="-122"/>
              </a:defRPr>
            </a:lvl1pPr>
          </a:lstStyle>
          <a:p>
            <a:r>
              <a:rPr lang="zh-CN" altLang="en-US" dirty="0"/>
              <a:t>放风筝</a:t>
            </a:r>
            <a:endParaRPr lang="zh-CN" altLang="en-US" dirty="0"/>
          </a:p>
        </p:txBody>
      </p:sp>
      <p:sp>
        <p:nvSpPr>
          <p:cNvPr id="10" name="文本框 9"/>
          <p:cNvSpPr txBox="1"/>
          <p:nvPr/>
        </p:nvSpPr>
        <p:spPr>
          <a:xfrm>
            <a:off x="1122758" y="4072765"/>
            <a:ext cx="6355978" cy="1346651"/>
          </a:xfrm>
          <a:prstGeom prst="rect">
            <a:avLst/>
          </a:prstGeom>
          <a:noFill/>
        </p:spPr>
        <p:txBody>
          <a:bodyPr vert="horz" wrap="square" rtlCol="0">
            <a:spAutoFit/>
          </a:bodyPr>
          <a:lstStyle/>
          <a:p>
            <a:pPr marL="285750" indent="-285750">
              <a:lnSpc>
                <a:spcPct val="130000"/>
              </a:lnSpc>
              <a:buFont typeface="Arial" panose="020B0604020202020204" pitchFamily="34" charset="0"/>
              <a:buChar char="•"/>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放风筝是清明节人们最喜爱的活动之一。古人相信若某人生病可将其病况写或画于扎制的风筝上，用线系着风筝在空中放飞，让它飞至高空就拉线剪断，疾病灾难便会随着风筝一起飞走。后来，风筝亦逐渐发展成广为流行的郊游娱乐活动。</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1" name="文本框 10"/>
          <p:cNvSpPr txBox="1"/>
          <p:nvPr/>
        </p:nvSpPr>
        <p:spPr>
          <a:xfrm>
            <a:off x="1122758" y="2496574"/>
            <a:ext cx="6288877" cy="1666738"/>
          </a:xfrm>
          <a:prstGeom prst="rect">
            <a:avLst/>
          </a:prstGeom>
          <a:noFill/>
        </p:spPr>
        <p:txBody>
          <a:bodyPr vert="horz" wrap="square" rtlCol="0">
            <a:spAutoFit/>
          </a:bodyPr>
          <a:lstStyle/>
          <a:p>
            <a:pPr marL="285750" indent="-285750">
              <a:lnSpc>
                <a:spcPct val="130000"/>
              </a:lnSpc>
              <a:buFont typeface="Arial" panose="020B0604020202020204" pitchFamily="34" charset="0"/>
              <a:buChar char="•"/>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在古人那里，放风筝不但是一种游艺活动，而且是一种巫术行为：他们认为放风筝可以放走自己的秽气。所以很多人在清明节放风筝时，将自己知道的所有灾病都写在纸鸢上，等风筝放高时，就剪断风筝线，让纸鸢随风飘逝，象征着自己的疾病、秽气都让风筝带走了。</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pic>
        <p:nvPicPr>
          <p:cNvPr id="17" name="图片 16" descr="日历&#10;&#10;描述已自动生成"/>
          <p:cNvPicPr>
            <a:picLocks noChangeAspect="1"/>
          </p:cNvPicPr>
          <p:nvPr/>
        </p:nvPicPr>
        <p:blipFill rotWithShape="1">
          <a:blip r:embed="rId3">
            <a:extLst>
              <a:ext uri="{28A0092B-C50C-407E-A947-70E740481C1C}">
                <a14:useLocalDpi xmlns:a14="http://schemas.microsoft.com/office/drawing/2010/main" val="0"/>
              </a:ext>
            </a:extLst>
          </a:blip>
          <a:srcRect l="53570" t="-280" r="6584" b="64933"/>
          <a:stretch>
            <a:fillRect/>
          </a:stretch>
        </p:blipFill>
        <p:spPr>
          <a:xfrm>
            <a:off x="7601713" y="1187427"/>
            <a:ext cx="3780144" cy="44831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圆角矩形 1"/>
          <p:cNvSpPr/>
          <p:nvPr/>
        </p:nvSpPr>
        <p:spPr>
          <a:xfrm>
            <a:off x="6094288" y="1917701"/>
            <a:ext cx="4820415" cy="3265126"/>
          </a:xfrm>
          <a:prstGeom prst="roundRect">
            <a:avLst/>
          </a:prstGeom>
          <a:solidFill>
            <a:schemeClr val="bg1"/>
          </a:solidFill>
          <a:ln>
            <a:solidFill>
              <a:srgbClr val="2EC49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2" name="圆角矩形 8"/>
          <p:cNvSpPr/>
          <p:nvPr/>
        </p:nvSpPr>
        <p:spPr>
          <a:xfrm>
            <a:off x="6228404" y="2058142"/>
            <a:ext cx="4559299" cy="2958358"/>
          </a:xfrm>
          <a:prstGeom prst="roundRect">
            <a:avLst/>
          </a:prstGeom>
          <a:noFill/>
          <a:ln w="28575">
            <a:solidFill>
              <a:srgbClr val="2EC49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9" name="圆角矩形 1"/>
          <p:cNvSpPr/>
          <p:nvPr/>
        </p:nvSpPr>
        <p:spPr>
          <a:xfrm>
            <a:off x="1072384" y="1917701"/>
            <a:ext cx="4820415" cy="3265126"/>
          </a:xfrm>
          <a:prstGeom prst="roundRect">
            <a:avLst/>
          </a:prstGeom>
          <a:solidFill>
            <a:schemeClr val="bg1"/>
          </a:solidFill>
          <a:ln>
            <a:solidFill>
              <a:srgbClr val="2EC49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0" name="圆角矩形 8"/>
          <p:cNvSpPr/>
          <p:nvPr/>
        </p:nvSpPr>
        <p:spPr>
          <a:xfrm>
            <a:off x="1206500" y="2058142"/>
            <a:ext cx="4559299" cy="2958358"/>
          </a:xfrm>
          <a:prstGeom prst="roundRect">
            <a:avLst/>
          </a:prstGeom>
          <a:noFill/>
          <a:ln w="28575">
            <a:solidFill>
              <a:srgbClr val="2EC49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4902200"/>
            <a:ext cx="12192000" cy="1955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民间习俗</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iconfont-1108-834821"/>
          <p:cNvSpPr/>
          <p:nvPr/>
        </p:nvSpPr>
        <p:spPr>
          <a:xfrm>
            <a:off x="6973475" y="2271057"/>
            <a:ext cx="884105" cy="766421"/>
          </a:xfrm>
          <a:custGeom>
            <a:avLst/>
            <a:gdLst>
              <a:gd name="T0" fmla="*/ 1968 w 10851"/>
              <a:gd name="T1" fmla="*/ 3806 h 9489"/>
              <a:gd name="T2" fmla="*/ 3126 w 10851"/>
              <a:gd name="T3" fmla="*/ 3465 h 9489"/>
              <a:gd name="T4" fmla="*/ 3921 w 10851"/>
              <a:gd name="T5" fmla="*/ 2518 h 9489"/>
              <a:gd name="T6" fmla="*/ 2777 w 10851"/>
              <a:gd name="T7" fmla="*/ 944 h 9489"/>
              <a:gd name="T8" fmla="*/ 1669 w 10851"/>
              <a:gd name="T9" fmla="*/ 867 h 9489"/>
              <a:gd name="T10" fmla="*/ 642 w 10851"/>
              <a:gd name="T11" fmla="*/ 1135 h 9489"/>
              <a:gd name="T12" fmla="*/ 656 w 10851"/>
              <a:gd name="T13" fmla="*/ 1843 h 9489"/>
              <a:gd name="T14" fmla="*/ 1493 w 10851"/>
              <a:gd name="T15" fmla="*/ 2116 h 9489"/>
              <a:gd name="T16" fmla="*/ 1074 w 10851"/>
              <a:gd name="T17" fmla="*/ 2474 h 9489"/>
              <a:gd name="T18" fmla="*/ 795 w 10851"/>
              <a:gd name="T19" fmla="*/ 4106 h 9489"/>
              <a:gd name="T20" fmla="*/ 2069 w 10851"/>
              <a:gd name="T21" fmla="*/ 1329 h 9489"/>
              <a:gd name="T22" fmla="*/ 1941 w 10851"/>
              <a:gd name="T23" fmla="*/ 1170 h 9489"/>
              <a:gd name="T24" fmla="*/ 2707 w 10851"/>
              <a:gd name="T25" fmla="*/ 685 h 9489"/>
              <a:gd name="T26" fmla="*/ 2540 w 10851"/>
              <a:gd name="T27" fmla="*/ 389 h 9489"/>
              <a:gd name="T28" fmla="*/ 2048 w 10851"/>
              <a:gd name="T29" fmla="*/ 389 h 9489"/>
              <a:gd name="T30" fmla="*/ 1807 w 10851"/>
              <a:gd name="T31" fmla="*/ 685 h 9489"/>
              <a:gd name="T32" fmla="*/ 9982 w 10851"/>
              <a:gd name="T33" fmla="*/ 2137 h 9489"/>
              <a:gd name="T34" fmla="*/ 9239 w 10851"/>
              <a:gd name="T35" fmla="*/ 1462 h 9489"/>
              <a:gd name="T36" fmla="*/ 4654 w 10851"/>
              <a:gd name="T37" fmla="*/ 3288 h 9489"/>
              <a:gd name="T38" fmla="*/ 3586 w 10851"/>
              <a:gd name="T39" fmla="*/ 3792 h 9489"/>
              <a:gd name="T40" fmla="*/ 3900 w 10851"/>
              <a:gd name="T41" fmla="*/ 3976 h 9489"/>
              <a:gd name="T42" fmla="*/ 6203 w 10851"/>
              <a:gd name="T43" fmla="*/ 4787 h 9489"/>
              <a:gd name="T44" fmla="*/ 3681 w 10851"/>
              <a:gd name="T45" fmla="*/ 4120 h 9489"/>
              <a:gd name="T46" fmla="*/ 2833 w 10851"/>
              <a:gd name="T47" fmla="*/ 3946 h 9489"/>
              <a:gd name="T48" fmla="*/ 1085 w 10851"/>
              <a:gd name="T49" fmla="*/ 4273 h 9489"/>
              <a:gd name="T50" fmla="*/ 3702 w 10851"/>
              <a:gd name="T51" fmla="*/ 6941 h 9489"/>
              <a:gd name="T52" fmla="*/ 7689 w 10851"/>
              <a:gd name="T53" fmla="*/ 3925 h 9489"/>
              <a:gd name="T54" fmla="*/ 10003 w 10851"/>
              <a:gd name="T55" fmla="*/ 5847 h 9489"/>
              <a:gd name="T56" fmla="*/ 7637 w 10851"/>
              <a:gd name="T57" fmla="*/ 3486 h 9489"/>
              <a:gd name="T58" fmla="*/ 10694 w 10851"/>
              <a:gd name="T59" fmla="*/ 3404 h 9489"/>
              <a:gd name="T60" fmla="*/ 4647 w 10851"/>
              <a:gd name="T61" fmla="*/ 7663 h 9489"/>
              <a:gd name="T62" fmla="*/ 3998 w 10851"/>
              <a:gd name="T63" fmla="*/ 8440 h 9489"/>
              <a:gd name="T64" fmla="*/ 3740 w 10851"/>
              <a:gd name="T65" fmla="*/ 8794 h 9489"/>
              <a:gd name="T66" fmla="*/ 4131 w 10851"/>
              <a:gd name="T67" fmla="*/ 8781 h 9489"/>
              <a:gd name="T68" fmla="*/ 4501 w 10851"/>
              <a:gd name="T69" fmla="*/ 7936 h 9489"/>
              <a:gd name="T70" fmla="*/ 4647 w 10851"/>
              <a:gd name="T71" fmla="*/ 7663 h 9489"/>
              <a:gd name="T72" fmla="*/ 3252 w 10851"/>
              <a:gd name="T73" fmla="*/ 7309 h 9489"/>
              <a:gd name="T74" fmla="*/ 2603 w 10851"/>
              <a:gd name="T75" fmla="*/ 8086 h 9489"/>
              <a:gd name="T76" fmla="*/ 2344 w 10851"/>
              <a:gd name="T77" fmla="*/ 8440 h 9489"/>
              <a:gd name="T78" fmla="*/ 2735 w 10851"/>
              <a:gd name="T79" fmla="*/ 8426 h 9489"/>
              <a:gd name="T80" fmla="*/ 3105 w 10851"/>
              <a:gd name="T81" fmla="*/ 7581 h 9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51" h="9489">
                <a:moveTo>
                  <a:pt x="1298" y="3806"/>
                </a:moveTo>
                <a:cubicBezTo>
                  <a:pt x="1409" y="3929"/>
                  <a:pt x="1606" y="4121"/>
                  <a:pt x="1968" y="3806"/>
                </a:cubicBezTo>
                <a:cubicBezTo>
                  <a:pt x="2329" y="3491"/>
                  <a:pt x="2693" y="3765"/>
                  <a:pt x="2707" y="3711"/>
                </a:cubicBezTo>
                <a:cubicBezTo>
                  <a:pt x="2721" y="3656"/>
                  <a:pt x="2749" y="3397"/>
                  <a:pt x="3126" y="3465"/>
                </a:cubicBezTo>
                <a:cubicBezTo>
                  <a:pt x="3503" y="3534"/>
                  <a:pt x="3573" y="3056"/>
                  <a:pt x="3573" y="3056"/>
                </a:cubicBezTo>
                <a:cubicBezTo>
                  <a:pt x="3782" y="3016"/>
                  <a:pt x="3921" y="2518"/>
                  <a:pt x="3921" y="2518"/>
                </a:cubicBezTo>
                <a:cubicBezTo>
                  <a:pt x="3712" y="2498"/>
                  <a:pt x="2819" y="1342"/>
                  <a:pt x="2819" y="1342"/>
                </a:cubicBezTo>
                <a:lnTo>
                  <a:pt x="2777" y="944"/>
                </a:lnTo>
                <a:cubicBezTo>
                  <a:pt x="2526" y="780"/>
                  <a:pt x="1671" y="862"/>
                  <a:pt x="1671" y="862"/>
                </a:cubicBezTo>
                <a:cubicBezTo>
                  <a:pt x="1669" y="863"/>
                  <a:pt x="1669" y="865"/>
                  <a:pt x="1669" y="867"/>
                </a:cubicBezTo>
                <a:cubicBezTo>
                  <a:pt x="1572" y="907"/>
                  <a:pt x="1278" y="1111"/>
                  <a:pt x="1114" y="1227"/>
                </a:cubicBezTo>
                <a:lnTo>
                  <a:pt x="642" y="1135"/>
                </a:lnTo>
                <a:lnTo>
                  <a:pt x="865" y="1543"/>
                </a:lnTo>
                <a:lnTo>
                  <a:pt x="656" y="1843"/>
                </a:lnTo>
                <a:cubicBezTo>
                  <a:pt x="656" y="1843"/>
                  <a:pt x="963" y="1762"/>
                  <a:pt x="1116" y="1775"/>
                </a:cubicBezTo>
                <a:cubicBezTo>
                  <a:pt x="1270" y="1789"/>
                  <a:pt x="1493" y="2116"/>
                  <a:pt x="1493" y="2116"/>
                </a:cubicBezTo>
                <a:cubicBezTo>
                  <a:pt x="1102" y="1939"/>
                  <a:pt x="879" y="1990"/>
                  <a:pt x="879" y="1990"/>
                </a:cubicBezTo>
                <a:cubicBezTo>
                  <a:pt x="0" y="2573"/>
                  <a:pt x="921" y="2443"/>
                  <a:pt x="1074" y="2474"/>
                </a:cubicBezTo>
                <a:cubicBezTo>
                  <a:pt x="1228" y="2504"/>
                  <a:pt x="1116" y="2675"/>
                  <a:pt x="1116" y="2675"/>
                </a:cubicBezTo>
                <a:cubicBezTo>
                  <a:pt x="209" y="3125"/>
                  <a:pt x="628" y="4106"/>
                  <a:pt x="795" y="4106"/>
                </a:cubicBezTo>
                <a:cubicBezTo>
                  <a:pt x="963" y="4106"/>
                  <a:pt x="1186" y="3683"/>
                  <a:pt x="1298" y="3806"/>
                </a:cubicBezTo>
                <a:close/>
                <a:moveTo>
                  <a:pt x="2069" y="1329"/>
                </a:moveTo>
                <a:cubicBezTo>
                  <a:pt x="1990" y="1374"/>
                  <a:pt x="1878" y="1385"/>
                  <a:pt x="1760" y="1378"/>
                </a:cubicBezTo>
                <a:cubicBezTo>
                  <a:pt x="1728" y="1285"/>
                  <a:pt x="1842" y="1213"/>
                  <a:pt x="1941" y="1170"/>
                </a:cubicBezTo>
                <a:cubicBezTo>
                  <a:pt x="2020" y="1253"/>
                  <a:pt x="2082" y="1321"/>
                  <a:pt x="2069" y="1329"/>
                </a:cubicBezTo>
                <a:close/>
                <a:moveTo>
                  <a:pt x="2707" y="685"/>
                </a:moveTo>
                <a:lnTo>
                  <a:pt x="2969" y="183"/>
                </a:lnTo>
                <a:lnTo>
                  <a:pt x="2540" y="389"/>
                </a:lnTo>
                <a:lnTo>
                  <a:pt x="2320" y="0"/>
                </a:lnTo>
                <a:lnTo>
                  <a:pt x="2048" y="389"/>
                </a:lnTo>
                <a:lnTo>
                  <a:pt x="1671" y="183"/>
                </a:lnTo>
                <a:lnTo>
                  <a:pt x="1807" y="685"/>
                </a:lnTo>
                <a:lnTo>
                  <a:pt x="2707" y="685"/>
                </a:lnTo>
                <a:close/>
                <a:moveTo>
                  <a:pt x="9982" y="2137"/>
                </a:moveTo>
                <a:cubicBezTo>
                  <a:pt x="9113" y="2004"/>
                  <a:pt x="7941" y="2055"/>
                  <a:pt x="7480" y="3118"/>
                </a:cubicBezTo>
                <a:cubicBezTo>
                  <a:pt x="7480" y="3118"/>
                  <a:pt x="7595" y="1523"/>
                  <a:pt x="9239" y="1462"/>
                </a:cubicBezTo>
                <a:cubicBezTo>
                  <a:pt x="9239" y="1462"/>
                  <a:pt x="7124" y="562"/>
                  <a:pt x="6873" y="3690"/>
                </a:cubicBezTo>
                <a:lnTo>
                  <a:pt x="4654" y="3288"/>
                </a:lnTo>
                <a:lnTo>
                  <a:pt x="3984" y="2872"/>
                </a:lnTo>
                <a:lnTo>
                  <a:pt x="3586" y="3792"/>
                </a:lnTo>
                <a:lnTo>
                  <a:pt x="3586" y="3976"/>
                </a:lnTo>
                <a:lnTo>
                  <a:pt x="3900" y="3976"/>
                </a:lnTo>
                <a:cubicBezTo>
                  <a:pt x="3900" y="3976"/>
                  <a:pt x="4256" y="5775"/>
                  <a:pt x="6099" y="4671"/>
                </a:cubicBezTo>
                <a:lnTo>
                  <a:pt x="6203" y="4787"/>
                </a:lnTo>
                <a:cubicBezTo>
                  <a:pt x="6203" y="4787"/>
                  <a:pt x="5261" y="5898"/>
                  <a:pt x="3733" y="4651"/>
                </a:cubicBezTo>
                <a:cubicBezTo>
                  <a:pt x="3733" y="4651"/>
                  <a:pt x="3618" y="4365"/>
                  <a:pt x="3681" y="4120"/>
                </a:cubicBezTo>
                <a:cubicBezTo>
                  <a:pt x="3681" y="4120"/>
                  <a:pt x="3356" y="4222"/>
                  <a:pt x="3450" y="3803"/>
                </a:cubicBezTo>
                <a:cubicBezTo>
                  <a:pt x="3450" y="3803"/>
                  <a:pt x="3115" y="3619"/>
                  <a:pt x="2833" y="3946"/>
                </a:cubicBezTo>
                <a:cubicBezTo>
                  <a:pt x="2833" y="3946"/>
                  <a:pt x="2445" y="3844"/>
                  <a:pt x="2037" y="4191"/>
                </a:cubicBezTo>
                <a:cubicBezTo>
                  <a:pt x="2037" y="4191"/>
                  <a:pt x="1210" y="3976"/>
                  <a:pt x="1085" y="4273"/>
                </a:cubicBezTo>
                <a:cubicBezTo>
                  <a:pt x="959" y="4569"/>
                  <a:pt x="886" y="5070"/>
                  <a:pt x="1524" y="5786"/>
                </a:cubicBezTo>
                <a:cubicBezTo>
                  <a:pt x="2163" y="6501"/>
                  <a:pt x="2864" y="7748"/>
                  <a:pt x="3702" y="6941"/>
                </a:cubicBezTo>
                <a:cubicBezTo>
                  <a:pt x="3702" y="6941"/>
                  <a:pt x="4350" y="8208"/>
                  <a:pt x="5575" y="6726"/>
                </a:cubicBezTo>
                <a:cubicBezTo>
                  <a:pt x="5575" y="6726"/>
                  <a:pt x="6852" y="6971"/>
                  <a:pt x="7689" y="3925"/>
                </a:cubicBezTo>
                <a:cubicBezTo>
                  <a:pt x="7689" y="3925"/>
                  <a:pt x="8862" y="3292"/>
                  <a:pt x="9511" y="4069"/>
                </a:cubicBezTo>
                <a:cubicBezTo>
                  <a:pt x="10160" y="4845"/>
                  <a:pt x="10066" y="5745"/>
                  <a:pt x="10003" y="5847"/>
                </a:cubicBezTo>
                <a:cubicBezTo>
                  <a:pt x="9940" y="5949"/>
                  <a:pt x="10714" y="5040"/>
                  <a:pt x="10359" y="4191"/>
                </a:cubicBezTo>
                <a:cubicBezTo>
                  <a:pt x="10003" y="3343"/>
                  <a:pt x="8359" y="2944"/>
                  <a:pt x="7637" y="3486"/>
                </a:cubicBezTo>
                <a:cubicBezTo>
                  <a:pt x="7637" y="3486"/>
                  <a:pt x="8454" y="2474"/>
                  <a:pt x="9385" y="2627"/>
                </a:cubicBezTo>
                <a:cubicBezTo>
                  <a:pt x="10317" y="2780"/>
                  <a:pt x="10652" y="3179"/>
                  <a:pt x="10694" y="3404"/>
                </a:cubicBezTo>
                <a:cubicBezTo>
                  <a:pt x="10693" y="3404"/>
                  <a:pt x="10851" y="2269"/>
                  <a:pt x="9982" y="2137"/>
                </a:cubicBezTo>
                <a:close/>
                <a:moveTo>
                  <a:pt x="4647" y="7663"/>
                </a:moveTo>
                <a:lnTo>
                  <a:pt x="4298" y="7608"/>
                </a:lnTo>
                <a:lnTo>
                  <a:pt x="3998" y="8440"/>
                </a:lnTo>
                <a:cubicBezTo>
                  <a:pt x="3712" y="8440"/>
                  <a:pt x="3182" y="8535"/>
                  <a:pt x="3293" y="8699"/>
                </a:cubicBezTo>
                <a:cubicBezTo>
                  <a:pt x="3405" y="8862"/>
                  <a:pt x="4019" y="8563"/>
                  <a:pt x="3740" y="8794"/>
                </a:cubicBezTo>
                <a:cubicBezTo>
                  <a:pt x="3461" y="9026"/>
                  <a:pt x="3308" y="9489"/>
                  <a:pt x="3503" y="9476"/>
                </a:cubicBezTo>
                <a:cubicBezTo>
                  <a:pt x="3698" y="9462"/>
                  <a:pt x="4019" y="8849"/>
                  <a:pt x="4131" y="8781"/>
                </a:cubicBezTo>
                <a:cubicBezTo>
                  <a:pt x="4243" y="8712"/>
                  <a:pt x="4501" y="8985"/>
                  <a:pt x="4501" y="8985"/>
                </a:cubicBezTo>
                <a:cubicBezTo>
                  <a:pt x="4452" y="8808"/>
                  <a:pt x="4501" y="7936"/>
                  <a:pt x="4501" y="7936"/>
                </a:cubicBezTo>
                <a:lnTo>
                  <a:pt x="4703" y="7936"/>
                </a:lnTo>
                <a:cubicBezTo>
                  <a:pt x="4563" y="7826"/>
                  <a:pt x="4647" y="7663"/>
                  <a:pt x="4647" y="7663"/>
                </a:cubicBezTo>
                <a:close/>
                <a:moveTo>
                  <a:pt x="3307" y="7581"/>
                </a:moveTo>
                <a:cubicBezTo>
                  <a:pt x="3168" y="7472"/>
                  <a:pt x="3252" y="7309"/>
                  <a:pt x="3252" y="7309"/>
                </a:cubicBezTo>
                <a:lnTo>
                  <a:pt x="2903" y="7254"/>
                </a:lnTo>
                <a:lnTo>
                  <a:pt x="2603" y="8086"/>
                </a:lnTo>
                <a:cubicBezTo>
                  <a:pt x="2316" y="8086"/>
                  <a:pt x="1786" y="8181"/>
                  <a:pt x="1898" y="8345"/>
                </a:cubicBezTo>
                <a:cubicBezTo>
                  <a:pt x="2009" y="8508"/>
                  <a:pt x="2624" y="8208"/>
                  <a:pt x="2344" y="8440"/>
                </a:cubicBezTo>
                <a:cubicBezTo>
                  <a:pt x="2065" y="8672"/>
                  <a:pt x="1912" y="9135"/>
                  <a:pt x="2107" y="9121"/>
                </a:cubicBezTo>
                <a:cubicBezTo>
                  <a:pt x="2303" y="9108"/>
                  <a:pt x="2624" y="8494"/>
                  <a:pt x="2735" y="8426"/>
                </a:cubicBezTo>
                <a:cubicBezTo>
                  <a:pt x="2847" y="8358"/>
                  <a:pt x="3105" y="8631"/>
                  <a:pt x="3105" y="8631"/>
                </a:cubicBezTo>
                <a:cubicBezTo>
                  <a:pt x="3056" y="8454"/>
                  <a:pt x="3105" y="7581"/>
                  <a:pt x="3105" y="7581"/>
                </a:cubicBezTo>
                <a:lnTo>
                  <a:pt x="3307" y="7581"/>
                </a:lnTo>
                <a:close/>
              </a:path>
            </a:pathLst>
          </a:custGeom>
          <a:solidFill>
            <a:srgbClr val="24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文本框 9"/>
          <p:cNvSpPr txBox="1"/>
          <p:nvPr/>
        </p:nvSpPr>
        <p:spPr>
          <a:xfrm>
            <a:off x="2995961" y="2463213"/>
            <a:ext cx="1897346" cy="461665"/>
          </a:xfrm>
          <a:prstGeom prst="rect">
            <a:avLst/>
          </a:prstGeom>
          <a:solidFill>
            <a:srgbClr val="249C83"/>
          </a:solidFill>
        </p:spPr>
        <p:txBody>
          <a:bodyPr wrap="square" rtlCol="0">
            <a:spAutoFit/>
          </a:bodyPr>
          <a:lstStyle/>
          <a:p>
            <a:pPr algn="ctr"/>
            <a:r>
              <a:rPr lang="zh-CN" altLang="en-US" sz="2400" b="1" dirty="0">
                <a:solidFill>
                  <a:schemeClr val="bg1"/>
                </a:solidFill>
                <a:latin typeface="思源黑体 CN Light" panose="020B0300000000000000" pitchFamily="34" charset="-122"/>
                <a:ea typeface="思源黑体 CN Light" panose="020B0300000000000000" pitchFamily="34" charset="-122"/>
              </a:rPr>
              <a:t>射柳</a:t>
            </a:r>
            <a:endParaRPr lang="zh-CN" altLang="en-US" sz="2400"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nvSpPr>
        <p:spPr>
          <a:xfrm>
            <a:off x="1540501" y="3212089"/>
            <a:ext cx="3884179" cy="1346651"/>
          </a:xfrm>
          <a:prstGeom prst="rect">
            <a:avLst/>
          </a:prstGeom>
          <a:solidFill>
            <a:schemeClr val="bg1"/>
          </a:solidFill>
        </p:spPr>
        <p:txBody>
          <a:bodyPr wrap="square" rtlCol="0">
            <a:spAutoFit/>
          </a:bodyPr>
          <a:lstStyle/>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射柳是一种练习射箭技巧的游戏。据明朝人的记载，就是将鸽子放在葫芦里，然后将葫芦高挂于柳树上，弯弓射中葫芦，鸽子飞出，以飞鸽飞的高度来判定胜负。</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8054029" y="2435934"/>
            <a:ext cx="1897346" cy="461665"/>
          </a:xfrm>
          <a:prstGeom prst="rect">
            <a:avLst/>
          </a:prstGeom>
          <a:solidFill>
            <a:srgbClr val="249C83"/>
          </a:solidFill>
        </p:spPr>
        <p:txBody>
          <a:bodyPr wrap="square" rtlCol="0">
            <a:spAutoFit/>
          </a:bodyPr>
          <a:lstStyle/>
          <a:p>
            <a:pPr algn="ctr"/>
            <a:r>
              <a:rPr lang="zh-CN" altLang="en-US" sz="2400" b="1" dirty="0">
                <a:solidFill>
                  <a:schemeClr val="bg1"/>
                </a:solidFill>
                <a:latin typeface="思源黑体 CN Light" panose="020B0300000000000000" pitchFamily="34" charset="-122"/>
                <a:ea typeface="思源黑体 CN Light" panose="020B0300000000000000" pitchFamily="34" charset="-122"/>
              </a:rPr>
              <a:t>斗鸡</a:t>
            </a:r>
            <a:endParaRPr lang="zh-CN" altLang="en-US" sz="2400" b="1" dirty="0">
              <a:solidFill>
                <a:schemeClr val="bg1"/>
              </a:solidFill>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6760409" y="3065708"/>
            <a:ext cx="3797165" cy="1666738"/>
          </a:xfrm>
          <a:prstGeom prst="rect">
            <a:avLst/>
          </a:prstGeom>
          <a:solidFill>
            <a:schemeClr val="bg1"/>
          </a:solidFill>
        </p:spPr>
        <p:txBody>
          <a:bodyPr wrap="square" rtlCol="0">
            <a:spAutoFit/>
          </a:bodyPr>
          <a:lstStyle/>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古代清明盛行斗鸡游戏，斗鸡由清明开始，斗到夏至为止。我国最早的斗鸡记录，见于</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左传</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。到了唐代，斗鸡成风，不仅是民间斗鸡，连皇上也参加斗鸡。如唐玄宗最喜斗鸡。</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6" name="peace-dove_61264"/>
          <p:cNvSpPr/>
          <p:nvPr/>
        </p:nvSpPr>
        <p:spPr>
          <a:xfrm flipH="1">
            <a:off x="1769848" y="2452703"/>
            <a:ext cx="950493" cy="584775"/>
          </a:xfrm>
          <a:custGeom>
            <a:avLst/>
            <a:gdLst>
              <a:gd name="connsiteX0" fmla="*/ 166457 w 605874"/>
              <a:gd name="connsiteY0" fmla="*/ 95301 h 366459"/>
              <a:gd name="connsiteX1" fmla="*/ 166252 w 605874"/>
              <a:gd name="connsiteY1" fmla="*/ 137441 h 366459"/>
              <a:gd name="connsiteX2" fmla="*/ 166457 w 605874"/>
              <a:gd name="connsiteY2" fmla="*/ 95301 h 366459"/>
              <a:gd name="connsiteX3" fmla="*/ 30415 w 605874"/>
              <a:gd name="connsiteY3" fmla="*/ 57163 h 366459"/>
              <a:gd name="connsiteX4" fmla="*/ 52599 w 605874"/>
              <a:gd name="connsiteY4" fmla="*/ 61527 h 366459"/>
              <a:gd name="connsiteX5" fmla="*/ 61887 w 605874"/>
              <a:gd name="connsiteY5" fmla="*/ 66546 h 366459"/>
              <a:gd name="connsiteX6" fmla="*/ 61915 w 605874"/>
              <a:gd name="connsiteY6" fmla="*/ 66611 h 366459"/>
              <a:gd name="connsiteX7" fmla="*/ 53162 w 605874"/>
              <a:gd name="connsiteY7" fmla="*/ 72637 h 366459"/>
              <a:gd name="connsiteX8" fmla="*/ 31541 w 605874"/>
              <a:gd name="connsiteY8" fmla="*/ 79382 h 366459"/>
              <a:gd name="connsiteX9" fmla="*/ 0 w 605874"/>
              <a:gd name="connsiteY9" fmla="*/ 69962 h 366459"/>
              <a:gd name="connsiteX10" fmla="*/ 30415 w 605874"/>
              <a:gd name="connsiteY10" fmla="*/ 57163 h 366459"/>
              <a:gd name="connsiteX11" fmla="*/ 17834 w 605874"/>
              <a:gd name="connsiteY11" fmla="*/ 4883 h 366459"/>
              <a:gd name="connsiteX12" fmla="*/ 47641 w 605874"/>
              <a:gd name="connsiteY12" fmla="*/ 18998 h 366459"/>
              <a:gd name="connsiteX13" fmla="*/ 60342 w 605874"/>
              <a:gd name="connsiteY13" fmla="*/ 42625 h 366459"/>
              <a:gd name="connsiteX14" fmla="*/ 61571 w 605874"/>
              <a:gd name="connsiteY14" fmla="*/ 112280 h 366459"/>
              <a:gd name="connsiteX15" fmla="*/ 225149 w 605874"/>
              <a:gd name="connsiteY15" fmla="*/ 7644 h 366459"/>
              <a:gd name="connsiteX16" fmla="*/ 350111 w 605874"/>
              <a:gd name="connsiteY16" fmla="*/ 103177 h 366459"/>
              <a:gd name="connsiteX17" fmla="*/ 592558 w 605874"/>
              <a:gd name="connsiteY17" fmla="*/ 21555 h 366459"/>
              <a:gd name="connsiteX18" fmla="*/ 534174 w 605874"/>
              <a:gd name="connsiteY18" fmla="*/ 233485 h 366459"/>
              <a:gd name="connsiteX19" fmla="*/ 605874 w 605874"/>
              <a:gd name="connsiteY19" fmla="*/ 232462 h 366459"/>
              <a:gd name="connsiteX20" fmla="*/ 487672 w 605874"/>
              <a:gd name="connsiteY20" fmla="*/ 324926 h 366459"/>
              <a:gd name="connsiteX21" fmla="*/ 148532 w 605874"/>
              <a:gd name="connsiteY21" fmla="*/ 289332 h 366459"/>
              <a:gd name="connsiteX22" fmla="*/ 53786 w 605874"/>
              <a:gd name="connsiteY22" fmla="*/ 123633 h 366459"/>
              <a:gd name="connsiteX23" fmla="*/ 13942 w 605874"/>
              <a:gd name="connsiteY23" fmla="*/ 161273 h 366459"/>
              <a:gd name="connsiteX24" fmla="*/ 9845 w 605874"/>
              <a:gd name="connsiteY24" fmla="*/ 154318 h 366459"/>
              <a:gd name="connsiteX25" fmla="*/ 55323 w 605874"/>
              <a:gd name="connsiteY25" fmla="*/ 107677 h 366459"/>
              <a:gd name="connsiteX26" fmla="*/ 65565 w 605874"/>
              <a:gd name="connsiteY26" fmla="*/ 75253 h 366459"/>
              <a:gd name="connsiteX27" fmla="*/ 61915 w 605874"/>
              <a:gd name="connsiteY27" fmla="*/ 66611 h 366459"/>
              <a:gd name="connsiteX28" fmla="*/ 61956 w 605874"/>
              <a:gd name="connsiteY28" fmla="*/ 66583 h 366459"/>
              <a:gd name="connsiteX29" fmla="*/ 61887 w 605874"/>
              <a:gd name="connsiteY29" fmla="*/ 66546 h 366459"/>
              <a:gd name="connsiteX30" fmla="*/ 53684 w 605874"/>
              <a:gd name="connsiteY30" fmla="*/ 47125 h 366459"/>
              <a:gd name="connsiteX31" fmla="*/ 31867 w 605874"/>
              <a:gd name="connsiteY31" fmla="*/ 34749 h 366459"/>
              <a:gd name="connsiteX32" fmla="*/ 17834 w 605874"/>
              <a:gd name="connsiteY32" fmla="*/ 4883 h 366459"/>
              <a:gd name="connsiteX33" fmla="*/ 98109 w 605874"/>
              <a:gd name="connsiteY33" fmla="*/ 0 h 366459"/>
              <a:gd name="connsiteX34" fmla="*/ 96368 w 605874"/>
              <a:gd name="connsiteY34" fmla="*/ 32840 h 366459"/>
              <a:gd name="connsiteX35" fmla="*/ 74142 w 605874"/>
              <a:gd name="connsiteY35" fmla="*/ 57087 h 366459"/>
              <a:gd name="connsiteX36" fmla="*/ 75883 w 605874"/>
              <a:gd name="connsiteY36" fmla="*/ 24247 h 366459"/>
              <a:gd name="connsiteX37" fmla="*/ 98109 w 605874"/>
              <a:gd name="connsiteY37" fmla="*/ 0 h 366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5874" h="366459">
                <a:moveTo>
                  <a:pt x="166457" y="95301"/>
                </a:moveTo>
                <a:cubicBezTo>
                  <a:pt x="139211" y="95403"/>
                  <a:pt x="139109" y="137339"/>
                  <a:pt x="166252" y="137441"/>
                </a:cubicBezTo>
                <a:cubicBezTo>
                  <a:pt x="193806" y="137646"/>
                  <a:pt x="193908" y="95198"/>
                  <a:pt x="166457" y="95301"/>
                </a:cubicBezTo>
                <a:close/>
                <a:moveTo>
                  <a:pt x="30415" y="57163"/>
                </a:moveTo>
                <a:cubicBezTo>
                  <a:pt x="38966" y="56702"/>
                  <a:pt x="46851" y="59057"/>
                  <a:pt x="52599" y="61527"/>
                </a:cubicBezTo>
                <a:lnTo>
                  <a:pt x="61887" y="66546"/>
                </a:lnTo>
                <a:lnTo>
                  <a:pt x="61915" y="66611"/>
                </a:lnTo>
                <a:lnTo>
                  <a:pt x="53162" y="72637"/>
                </a:lnTo>
                <a:cubicBezTo>
                  <a:pt x="47696" y="75722"/>
                  <a:pt x="40092" y="78922"/>
                  <a:pt x="31541" y="79382"/>
                </a:cubicBezTo>
                <a:cubicBezTo>
                  <a:pt x="14439" y="80304"/>
                  <a:pt x="0" y="69962"/>
                  <a:pt x="0" y="69962"/>
                </a:cubicBezTo>
                <a:cubicBezTo>
                  <a:pt x="0" y="69962"/>
                  <a:pt x="13313" y="58084"/>
                  <a:pt x="30415" y="57163"/>
                </a:cubicBezTo>
                <a:close/>
                <a:moveTo>
                  <a:pt x="17834" y="4883"/>
                </a:moveTo>
                <a:cubicBezTo>
                  <a:pt x="17834" y="4883"/>
                  <a:pt x="35554" y="6928"/>
                  <a:pt x="47641" y="18998"/>
                </a:cubicBezTo>
                <a:cubicBezTo>
                  <a:pt x="55220" y="26567"/>
                  <a:pt x="58703" y="36386"/>
                  <a:pt x="60342" y="42625"/>
                </a:cubicBezTo>
                <a:cubicBezTo>
                  <a:pt x="79188" y="64514"/>
                  <a:pt x="74989" y="89675"/>
                  <a:pt x="61571" y="112280"/>
                </a:cubicBezTo>
                <a:cubicBezTo>
                  <a:pt x="120262" y="79856"/>
                  <a:pt x="146074" y="3246"/>
                  <a:pt x="225149" y="7644"/>
                </a:cubicBezTo>
                <a:cubicBezTo>
                  <a:pt x="284967" y="11020"/>
                  <a:pt x="324504" y="53365"/>
                  <a:pt x="350111" y="103177"/>
                </a:cubicBezTo>
                <a:cubicBezTo>
                  <a:pt x="387702" y="38943"/>
                  <a:pt x="533048" y="20327"/>
                  <a:pt x="592558" y="21555"/>
                </a:cubicBezTo>
                <a:cubicBezTo>
                  <a:pt x="591739" y="103893"/>
                  <a:pt x="576989" y="178048"/>
                  <a:pt x="534174" y="233485"/>
                </a:cubicBezTo>
                <a:cubicBezTo>
                  <a:pt x="549129" y="242077"/>
                  <a:pt x="605874" y="232462"/>
                  <a:pt x="605874" y="232462"/>
                </a:cubicBezTo>
                <a:cubicBezTo>
                  <a:pt x="605874" y="232462"/>
                  <a:pt x="575043" y="273785"/>
                  <a:pt x="487672" y="324926"/>
                </a:cubicBezTo>
                <a:cubicBezTo>
                  <a:pt x="400096" y="376068"/>
                  <a:pt x="235494" y="396013"/>
                  <a:pt x="148532" y="289332"/>
                </a:cubicBezTo>
                <a:cubicBezTo>
                  <a:pt x="105820" y="236861"/>
                  <a:pt x="104181" y="163728"/>
                  <a:pt x="53786" y="123633"/>
                </a:cubicBezTo>
                <a:cubicBezTo>
                  <a:pt x="42314" y="138669"/>
                  <a:pt x="27462" y="151863"/>
                  <a:pt x="13942" y="161273"/>
                </a:cubicBezTo>
                <a:cubicBezTo>
                  <a:pt x="9640" y="164137"/>
                  <a:pt x="5645" y="157182"/>
                  <a:pt x="9845" y="154318"/>
                </a:cubicBezTo>
                <a:cubicBezTo>
                  <a:pt x="27462" y="142146"/>
                  <a:pt x="44260" y="126088"/>
                  <a:pt x="55323" y="107677"/>
                </a:cubicBezTo>
                <a:cubicBezTo>
                  <a:pt x="61059" y="97960"/>
                  <a:pt x="65975" y="86811"/>
                  <a:pt x="65565" y="75253"/>
                </a:cubicBezTo>
                <a:lnTo>
                  <a:pt x="61915" y="66611"/>
                </a:lnTo>
                <a:lnTo>
                  <a:pt x="61956" y="66583"/>
                </a:lnTo>
                <a:lnTo>
                  <a:pt x="61887" y="66546"/>
                </a:lnTo>
                <a:lnTo>
                  <a:pt x="53684" y="47125"/>
                </a:lnTo>
                <a:cubicBezTo>
                  <a:pt x="47436" y="45284"/>
                  <a:pt x="38729" y="41602"/>
                  <a:pt x="31867" y="34749"/>
                </a:cubicBezTo>
                <a:cubicBezTo>
                  <a:pt x="19780" y="22577"/>
                  <a:pt x="17834" y="4883"/>
                  <a:pt x="17834" y="4883"/>
                </a:cubicBezTo>
                <a:close/>
                <a:moveTo>
                  <a:pt x="98109" y="0"/>
                </a:moveTo>
                <a:cubicBezTo>
                  <a:pt x="98109" y="0"/>
                  <a:pt x="103026" y="17085"/>
                  <a:pt x="96368" y="32840"/>
                </a:cubicBezTo>
                <a:cubicBezTo>
                  <a:pt x="89813" y="48596"/>
                  <a:pt x="74142" y="57087"/>
                  <a:pt x="74142" y="57087"/>
                </a:cubicBezTo>
                <a:cubicBezTo>
                  <a:pt x="74142" y="57087"/>
                  <a:pt x="69225" y="40002"/>
                  <a:pt x="75883" y="24247"/>
                </a:cubicBezTo>
                <a:cubicBezTo>
                  <a:pt x="82438" y="8491"/>
                  <a:pt x="98109" y="0"/>
                  <a:pt x="98109" y="0"/>
                </a:cubicBezTo>
                <a:close/>
              </a:path>
            </a:pathLst>
          </a:custGeom>
          <a:solidFill>
            <a:srgbClr val="24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4902200"/>
            <a:ext cx="12192000" cy="1955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民间习俗</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7687712" y="2121176"/>
            <a:ext cx="800100" cy="2955024"/>
          </a:xfrm>
          <a:prstGeom prst="plaque">
            <a:avLst>
              <a:gd name="adj" fmla="val 15080"/>
            </a:avLst>
          </a:prstGeom>
          <a:solidFill>
            <a:srgbClr val="249C83"/>
          </a:solidFill>
        </p:spPr>
        <p:txBody>
          <a:bodyPr vert="eaVert" wrap="square" rtlCol="0">
            <a:spAutoFit/>
          </a:bodyPr>
          <a:lstStyle/>
          <a:p>
            <a:pPr algn="ctr"/>
            <a:r>
              <a:rPr lang="zh-CN" altLang="en-US" sz="2800" b="1" spc="600" dirty="0">
                <a:solidFill>
                  <a:schemeClr val="bg1"/>
                </a:solidFill>
                <a:latin typeface="思源黑体 CN Light" panose="020B0300000000000000" pitchFamily="34" charset="-122"/>
                <a:ea typeface="思源黑体 CN Light" panose="020B0300000000000000" pitchFamily="34" charset="-122"/>
              </a:rPr>
              <a:t>插柳</a:t>
            </a:r>
            <a:endParaRPr lang="zh-CN" altLang="en-US" sz="2800" b="1" spc="600" dirty="0">
              <a:solidFill>
                <a:schemeClr val="bg1"/>
              </a:solidFill>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1156501" y="2095362"/>
            <a:ext cx="6418027" cy="2870338"/>
          </a:xfrm>
          <a:prstGeom prst="rect">
            <a:avLst/>
          </a:prstGeom>
          <a:noFill/>
        </p:spPr>
        <p:txBody>
          <a:bodyPr vert="horz" wrap="square" rtlCol="0">
            <a:spAutoFit/>
          </a:bodyPr>
          <a:lstStyle/>
          <a:p>
            <a:pPr>
              <a:lnSpc>
                <a:spcPct val="130000"/>
              </a:lnSpc>
            </a:pPr>
            <a:r>
              <a:rPr lang="zh-CN" altLang="en-US" sz="1400" dirty="0">
                <a:solidFill>
                  <a:schemeClr val="bg2">
                    <a:lumMod val="25000"/>
                  </a:schemeClr>
                </a:solidFill>
                <a:latin typeface="思源黑体 CN Light" panose="020B0300000000000000" pitchFamily="34" charset="-122"/>
                <a:ea typeface="思源黑体 CN Light" panose="020B0300000000000000" pitchFamily="34" charset="-122"/>
              </a:rPr>
              <a:t>清明节是杨柳发芽抽绿的时间，民间有折柳、戴柳、插柳的习俗。人们踏青时顺手折下几枝柳条，可拿在手中把玩，也可编成帽子戴在头上，也可带回家插在门楣、屋檐上。谚语有“清明不戴柳，红颜成皓首”“清明不戴柳，死后变黄狗”的说法，说明清明折柳在旧时是很普遍的习俗。据说柳枝具有辟邪的功用，那么插柳戴柳不仅是时尚的装饰，而且有祈福辟邪之效了。清明插柳也可能跟过去寒食节以柳枝乞取新火的习俗有关。今天看来，随意折取柳枝是对树木的一种损害，是不宜提倡的。清明节插柳植树的风习，据说是纪念发明各种农业生产工具并曾</a:t>
            </a:r>
            <a:r>
              <a:rPr lang="en-US" altLang="zh-CN" sz="14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400" dirty="0">
                <a:solidFill>
                  <a:schemeClr val="bg2">
                    <a:lumMod val="25000"/>
                  </a:schemeClr>
                </a:solidFill>
                <a:latin typeface="思源黑体 CN Light" panose="020B0300000000000000" pitchFamily="34" charset="-122"/>
                <a:ea typeface="思源黑体 CN Light" panose="020B0300000000000000" pitchFamily="34" charset="-122"/>
              </a:rPr>
              <a:t>尝百草</a:t>
            </a:r>
            <a:r>
              <a:rPr lang="en-US" altLang="zh-CN" sz="14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400" dirty="0">
                <a:solidFill>
                  <a:schemeClr val="bg2">
                    <a:lumMod val="25000"/>
                  </a:schemeClr>
                </a:solidFill>
                <a:latin typeface="思源黑体 CN Light" panose="020B0300000000000000" pitchFamily="34" charset="-122"/>
                <a:ea typeface="思源黑体 CN Light" panose="020B0300000000000000" pitchFamily="34" charset="-122"/>
              </a:rPr>
              <a:t>的神农氏；另一说是介子推死时所抱的柳树后来复活，晋文公赐名为清明柳，并折柳成圈戴在头上，此习俗后传入民间。虽然有着不同的典故源流，但这些风俗仍不离人们对春回大地的喜悦。</a:t>
            </a:r>
            <a:endParaRPr lang="zh-CN" altLang="en-US" sz="14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pic>
        <p:nvPicPr>
          <p:cNvPr id="12" name="图片 11" descr="背景图案&#10;&#10;描述已自动生成"/>
          <p:cNvPicPr>
            <a:picLocks noChangeAspect="1"/>
          </p:cNvPicPr>
          <p:nvPr/>
        </p:nvPicPr>
        <p:blipFill rotWithShape="1">
          <a:blip r:embed="rId3">
            <a:extLst>
              <a:ext uri="{28A0092B-C50C-407E-A947-70E740481C1C}">
                <a14:useLocalDpi xmlns:a14="http://schemas.microsoft.com/office/drawing/2010/main" val="0"/>
              </a:ext>
            </a:extLst>
          </a:blip>
          <a:srcRect l="27411" t="7251" b="69794"/>
          <a:stretch>
            <a:fillRect/>
          </a:stretch>
        </p:blipFill>
        <p:spPr>
          <a:xfrm>
            <a:off x="7062236" y="16090"/>
            <a:ext cx="5129764" cy="2162926"/>
          </a:xfrm>
          <a:custGeom>
            <a:avLst/>
            <a:gdLst>
              <a:gd name="connsiteX0" fmla="*/ 4009175 w 4009175"/>
              <a:gd name="connsiteY0" fmla="*/ 0 h 1690438"/>
              <a:gd name="connsiteX1" fmla="*/ 0 w 4009175"/>
              <a:gd name="connsiteY1" fmla="*/ 0 h 1690438"/>
              <a:gd name="connsiteX2" fmla="*/ 0 w 4009175"/>
              <a:gd name="connsiteY2" fmla="*/ 1690438 h 1690438"/>
              <a:gd name="connsiteX3" fmla="*/ 4009175 w 4009175"/>
              <a:gd name="connsiteY3" fmla="*/ 1690438 h 1690438"/>
            </a:gdLst>
            <a:ahLst/>
            <a:cxnLst>
              <a:cxn ang="0">
                <a:pos x="connsiteX0" y="connsiteY0"/>
              </a:cxn>
              <a:cxn ang="0">
                <a:pos x="connsiteX1" y="connsiteY1"/>
              </a:cxn>
              <a:cxn ang="0">
                <a:pos x="connsiteX2" y="connsiteY2"/>
              </a:cxn>
              <a:cxn ang="0">
                <a:pos x="connsiteX3" y="connsiteY3"/>
              </a:cxn>
            </a:cxnLst>
            <a:rect l="l" t="t" r="r" b="b"/>
            <a:pathLst>
              <a:path w="4009175" h="1690438">
                <a:moveTo>
                  <a:pt x="4009175" y="0"/>
                </a:moveTo>
                <a:lnTo>
                  <a:pt x="0" y="0"/>
                </a:lnTo>
                <a:lnTo>
                  <a:pt x="0" y="1690438"/>
                </a:lnTo>
                <a:lnTo>
                  <a:pt x="4009175" y="1690438"/>
                </a:lnTo>
                <a:close/>
              </a:path>
            </a:pathLst>
          </a:custGeom>
        </p:spPr>
      </p:pic>
      <p:pic>
        <p:nvPicPr>
          <p:cNvPr id="3" name="Picture 10"/>
          <p:cNvPicPr>
            <a:picLocks noChangeAspect="1"/>
          </p:cNvPicPr>
          <p:nvPr/>
        </p:nvPicPr>
        <p:blipFill>
          <a:blip r:embed="rId4"/>
          <a:stretch>
            <a:fillRect/>
          </a:stretch>
        </p:blipFill>
        <p:spPr>
          <a:xfrm>
            <a:off x="9031834" y="1776964"/>
            <a:ext cx="2723132" cy="3587264"/>
          </a:xfrm>
          <a:prstGeom prst="rect">
            <a:avLst/>
          </a:prstGeom>
        </p:spPr>
      </p:pic>
      <p:cxnSp>
        <p:nvCxnSpPr>
          <p:cNvPr id="16" name="直接连接符 15"/>
          <p:cNvCxnSpPr/>
          <p:nvPr/>
        </p:nvCxnSpPr>
        <p:spPr>
          <a:xfrm>
            <a:off x="1126839" y="5190500"/>
            <a:ext cx="7315200" cy="0"/>
          </a:xfrm>
          <a:prstGeom prst="line">
            <a:avLst/>
          </a:prstGeom>
          <a:ln>
            <a:solidFill>
              <a:srgbClr val="2EC491"/>
            </a:solidFill>
            <a:prstDash val="lgDash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背景图案&#10;&#10;描述已自动生成"/>
          <p:cNvPicPr>
            <a:picLocks noChangeAspect="1"/>
          </p:cNvPicPr>
          <p:nvPr/>
        </p:nvPicPr>
        <p:blipFill rotWithShape="1">
          <a:blip r:embed="rId1">
            <a:extLst>
              <a:ext uri="{28A0092B-C50C-407E-A947-70E740481C1C}">
                <a14:useLocalDpi xmlns:a14="http://schemas.microsoft.com/office/drawing/2010/main" val="0"/>
              </a:ext>
            </a:extLst>
          </a:blip>
          <a:srcRect l="2150" t="501" r="33686" b="50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9" name="组合 8"/>
          <p:cNvGrpSpPr/>
          <p:nvPr/>
        </p:nvGrpSpPr>
        <p:grpSpPr>
          <a:xfrm>
            <a:off x="634470" y="863756"/>
            <a:ext cx="10833101" cy="5064604"/>
            <a:chOff x="533400" y="669925"/>
            <a:chExt cx="11125200" cy="5518151"/>
          </a:xfrm>
        </p:grpSpPr>
        <p:sp>
          <p:nvSpPr>
            <p:cNvPr id="10" name="缺角矩形 9"/>
            <p:cNvSpPr/>
            <p:nvPr/>
          </p:nvSpPr>
          <p:spPr>
            <a:xfrm>
              <a:off x="533400" y="669925"/>
              <a:ext cx="11125200" cy="5518151"/>
            </a:xfrm>
            <a:prstGeom prst="plaque">
              <a:avLst>
                <a:gd name="adj" fmla="val 9787"/>
              </a:avLst>
            </a:prstGeom>
            <a:solidFill>
              <a:schemeClr val="bg1"/>
            </a:solidFill>
            <a:ln>
              <a:solidFill>
                <a:srgbClr val="9EE3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缺角矩形 10"/>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7847" y="745474"/>
            <a:ext cx="5264180" cy="5264180"/>
          </a:xfrm>
          <a:prstGeom prst="rect">
            <a:avLst/>
          </a:prstGeom>
        </p:spPr>
      </p:pic>
      <p:pic>
        <p:nvPicPr>
          <p:cNvPr id="19" name="图片 18" descr="卡通人物&#10;&#10;中度可信度描述已自动生成"/>
          <p:cNvPicPr>
            <a:picLocks noChangeAspect="1"/>
          </p:cNvPicPr>
          <p:nvPr/>
        </p:nvPicPr>
        <p:blipFill rotWithShape="1">
          <a:blip r:embed="rId3">
            <a:extLst>
              <a:ext uri="{28A0092B-C50C-407E-A947-70E740481C1C}">
                <a14:useLocalDpi xmlns:a14="http://schemas.microsoft.com/office/drawing/2010/main" val="0"/>
              </a:ext>
            </a:extLst>
          </a:blip>
          <a:srcRect l="21736" t="51635"/>
          <a:stretch>
            <a:fillRect/>
          </a:stretch>
        </p:blipFill>
        <p:spPr>
          <a:xfrm>
            <a:off x="89640" y="4131310"/>
            <a:ext cx="12102360" cy="2726690"/>
          </a:xfrm>
          <a:prstGeom prst="rect">
            <a:avLst/>
          </a:prstGeom>
        </p:spPr>
      </p:pic>
      <p:pic>
        <p:nvPicPr>
          <p:cNvPr id="21" name="图片 20" descr="背景图案&#10;&#10;描述已自动生成"/>
          <p:cNvPicPr>
            <a:picLocks noChangeAspect="1"/>
          </p:cNvPicPr>
          <p:nvPr/>
        </p:nvPicPr>
        <p:blipFill rotWithShape="1">
          <a:blip r:embed="rId4">
            <a:extLst>
              <a:ext uri="{28A0092B-C50C-407E-A947-70E740481C1C}">
                <a14:useLocalDpi xmlns:a14="http://schemas.microsoft.com/office/drawing/2010/main" val="0"/>
              </a:ext>
            </a:extLst>
          </a:blip>
          <a:srcRect l="27411" t="7251" b="69794"/>
          <a:stretch>
            <a:fillRect/>
          </a:stretch>
        </p:blipFill>
        <p:spPr>
          <a:xfrm flipH="1">
            <a:off x="12697" y="0"/>
            <a:ext cx="3915641" cy="1651000"/>
          </a:xfrm>
          <a:custGeom>
            <a:avLst/>
            <a:gdLst>
              <a:gd name="connsiteX0" fmla="*/ 4009175 w 4009175"/>
              <a:gd name="connsiteY0" fmla="*/ 0 h 1690438"/>
              <a:gd name="connsiteX1" fmla="*/ 0 w 4009175"/>
              <a:gd name="connsiteY1" fmla="*/ 0 h 1690438"/>
              <a:gd name="connsiteX2" fmla="*/ 0 w 4009175"/>
              <a:gd name="connsiteY2" fmla="*/ 1690438 h 1690438"/>
              <a:gd name="connsiteX3" fmla="*/ 4009175 w 4009175"/>
              <a:gd name="connsiteY3" fmla="*/ 1690438 h 1690438"/>
            </a:gdLst>
            <a:ahLst/>
            <a:cxnLst>
              <a:cxn ang="0">
                <a:pos x="connsiteX0" y="connsiteY0"/>
              </a:cxn>
              <a:cxn ang="0">
                <a:pos x="connsiteX1" y="connsiteY1"/>
              </a:cxn>
              <a:cxn ang="0">
                <a:pos x="connsiteX2" y="connsiteY2"/>
              </a:cxn>
              <a:cxn ang="0">
                <a:pos x="connsiteX3" y="connsiteY3"/>
              </a:cxn>
            </a:cxnLst>
            <a:rect l="l" t="t" r="r" b="b"/>
            <a:pathLst>
              <a:path w="4009175" h="1690438">
                <a:moveTo>
                  <a:pt x="4009175" y="0"/>
                </a:moveTo>
                <a:lnTo>
                  <a:pt x="0" y="0"/>
                </a:lnTo>
                <a:lnTo>
                  <a:pt x="0" y="1690438"/>
                </a:lnTo>
                <a:lnTo>
                  <a:pt x="4009175" y="1690438"/>
                </a:lnTo>
                <a:close/>
              </a:path>
            </a:pathLst>
          </a:custGeom>
        </p:spPr>
      </p:pic>
      <p:sp>
        <p:nvSpPr>
          <p:cNvPr id="23" name="文本框 22"/>
          <p:cNvSpPr txBox="1"/>
          <p:nvPr/>
        </p:nvSpPr>
        <p:spPr>
          <a:xfrm flipH="1">
            <a:off x="2244320" y="3640604"/>
            <a:ext cx="3368037" cy="1131079"/>
          </a:xfrm>
          <a:prstGeom prst="rect">
            <a:avLst/>
          </a:prstGeom>
          <a:noFill/>
        </p:spPr>
        <p:txBody>
          <a:bodyPr vert="horz" wrap="square" rtlCol="0">
            <a:spAutoFit/>
          </a:bodyPr>
          <a:lstStyle/>
          <a:p>
            <a:pPr algn="dist">
              <a:lnSpc>
                <a:spcPct val="140000"/>
              </a:lnSpc>
            </a:pPr>
            <a:r>
              <a:rPr lang="zh-CN" altLang="en-US" sz="5400" dirty="0">
                <a:solidFill>
                  <a:srgbClr val="1E936E"/>
                </a:solidFill>
                <a:latin typeface="字魂27号-布丁体" panose="00000500000000000000" pitchFamily="2" charset="-122"/>
                <a:ea typeface="字魂27号-布丁体" panose="00000500000000000000" pitchFamily="2" charset="-122"/>
              </a:rPr>
              <a:t>节令食品</a:t>
            </a:r>
            <a:endParaRPr lang="zh-CN" altLang="en-US" sz="5400" dirty="0">
              <a:solidFill>
                <a:srgbClr val="1E936E"/>
              </a:solidFill>
              <a:latin typeface="字魂27号-布丁体" panose="00000500000000000000" pitchFamily="2" charset="-122"/>
              <a:ea typeface="字魂27号-布丁体" panose="00000500000000000000" pitchFamily="2" charset="-122"/>
            </a:endParaRPr>
          </a:p>
        </p:txBody>
      </p:sp>
      <p:sp>
        <p:nvSpPr>
          <p:cNvPr id="24" name="椭圆 23"/>
          <p:cNvSpPr/>
          <p:nvPr/>
        </p:nvSpPr>
        <p:spPr>
          <a:xfrm>
            <a:off x="3362229" y="2137408"/>
            <a:ext cx="1132219" cy="1132219"/>
          </a:xfrm>
          <a:prstGeom prst="ellipse">
            <a:avLst/>
          </a:prstGeom>
          <a:solidFill>
            <a:srgbClr val="1E936E"/>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字魂27号-布丁体" panose="00000500000000000000" pitchFamily="2" charset="-122"/>
                <a:ea typeface="字魂27号-布丁体" panose="00000500000000000000" pitchFamily="2" charset="-122"/>
              </a:rPr>
              <a:t>3</a:t>
            </a:r>
            <a:endParaRPr lang="zh-CN" altLang="en-US" sz="4800" dirty="0">
              <a:solidFill>
                <a:schemeClr val="bg1"/>
              </a:solidFill>
              <a:latin typeface="字魂27号-布丁体" panose="00000500000000000000" pitchFamily="2" charset="-122"/>
              <a:ea typeface="字魂27号-布丁体" panose="00000500000000000000" pitchFamily="2" charset="-122"/>
            </a:endParaRPr>
          </a:p>
        </p:txBody>
      </p:sp>
      <p:pic>
        <p:nvPicPr>
          <p:cNvPr id="12" name="Picture 24"/>
          <p:cNvPicPr>
            <a:picLocks noChangeAspect="1"/>
          </p:cNvPicPr>
          <p:nvPr/>
        </p:nvPicPr>
        <p:blipFill>
          <a:blip r:embed="rId5"/>
          <a:stretch>
            <a:fillRect/>
          </a:stretch>
        </p:blipFill>
        <p:spPr>
          <a:xfrm>
            <a:off x="2147130" y="3248722"/>
            <a:ext cx="3562416" cy="5717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4902200"/>
            <a:ext cx="12192000" cy="1955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节令食品</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4998734" y="1955800"/>
            <a:ext cx="553998" cy="1322082"/>
          </a:xfrm>
          <a:prstGeom prst="rect">
            <a:avLst/>
          </a:prstGeom>
          <a:solidFill>
            <a:srgbClr val="249C83"/>
          </a:solidFill>
        </p:spPr>
        <p:txBody>
          <a:bodyPr vert="eaVert" wrap="square" rtlCol="0">
            <a:spAutoFit/>
          </a:bodyPr>
          <a:lstStyle/>
          <a:p>
            <a:pPr algn="ctr"/>
            <a:r>
              <a:rPr lang="zh-CN" altLang="en-US" sz="2400" b="1" dirty="0">
                <a:solidFill>
                  <a:schemeClr val="bg1"/>
                </a:solidFill>
                <a:latin typeface="思源黑体 CN Light" panose="020B0300000000000000" pitchFamily="34" charset="-122"/>
                <a:ea typeface="思源黑体 CN Light" panose="020B0300000000000000" pitchFamily="34" charset="-122"/>
              </a:rPr>
              <a:t>青团</a:t>
            </a:r>
            <a:endParaRPr lang="zh-CN" altLang="en-US" sz="2400"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6005308" y="2275199"/>
            <a:ext cx="5081792" cy="2627001"/>
          </a:xfrm>
          <a:prstGeom prst="rect">
            <a:avLst/>
          </a:prstGeom>
          <a:noFill/>
        </p:spPr>
        <p:txBody>
          <a:bodyPr vert="horz" wrap="square" rtlCol="0">
            <a:spAutoFit/>
          </a:bodyPr>
          <a:lstStyle/>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节时有吃青团的风俗，青团又称清明饼、棉菜馍糍、茨壳粿、清明粑、艾叶粑粑、艾糍、清明果、菠菠粿、清明粿、艾叶糍粑、艾粄、艾草糕、清明团子、暖菇包等等。将雀麦草汁和糯米一起舂合，使青汁和米粉相互融合，然后包上豆沙、枣泥等馅料，用芦叶垫底，放到蒸笼内。蒸熟出笼的青团色泽鲜绿，香气扑鼻，是本地清明节最有特色的节令食品。上海也有的人家清明节爱吃桃花粥，在扫墓和家宴上爱用刀鱼。</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pic>
        <p:nvPicPr>
          <p:cNvPr id="12" name="图片 11" descr="卡通人物&#10;&#10;中度可信度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125" y="1442703"/>
            <a:ext cx="4274831" cy="42748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圆角 16"/>
          <p:cNvSpPr/>
          <p:nvPr/>
        </p:nvSpPr>
        <p:spPr>
          <a:xfrm>
            <a:off x="1027023" y="1880018"/>
            <a:ext cx="3133727" cy="3885781"/>
          </a:xfrm>
          <a:prstGeom prst="roundRect">
            <a:avLst>
              <a:gd name="adj" fmla="val 8156"/>
            </a:avLst>
          </a:prstGeom>
          <a:gradFill flip="none" rotWithShape="1">
            <a:gsLst>
              <a:gs pos="53000">
                <a:schemeClr val="bg1">
                  <a:lumMod val="85000"/>
                  <a:alpha val="0"/>
                </a:schemeClr>
              </a:gs>
              <a:gs pos="0">
                <a:srgbClr val="2EC491">
                  <a:alpha val="19000"/>
                </a:srgbClr>
              </a:gs>
              <a:gs pos="100000">
                <a:schemeClr val="bg1">
                  <a:alpha val="0"/>
                </a:schemeClr>
              </a:gs>
            </a:gsLst>
            <a:lin ang="5400000" scaled="1"/>
            <a:tileRect/>
          </a:gradFill>
          <a:ln>
            <a:solidFill>
              <a:srgbClr val="2EC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p:cNvSpPr/>
          <p:nvPr/>
        </p:nvSpPr>
        <p:spPr>
          <a:xfrm>
            <a:off x="4409811" y="1880018"/>
            <a:ext cx="3372378" cy="3885781"/>
          </a:xfrm>
          <a:prstGeom prst="roundRect">
            <a:avLst>
              <a:gd name="adj" fmla="val 8156"/>
            </a:avLst>
          </a:prstGeom>
          <a:gradFill flip="none" rotWithShape="1">
            <a:gsLst>
              <a:gs pos="53000">
                <a:schemeClr val="bg1">
                  <a:lumMod val="85000"/>
                  <a:alpha val="0"/>
                </a:schemeClr>
              </a:gs>
              <a:gs pos="0">
                <a:srgbClr val="2EC491">
                  <a:alpha val="19000"/>
                </a:srgbClr>
              </a:gs>
              <a:gs pos="100000">
                <a:schemeClr val="bg1">
                  <a:alpha val="0"/>
                </a:schemeClr>
              </a:gs>
            </a:gsLst>
            <a:lin ang="5400000" scaled="1"/>
            <a:tileRect/>
          </a:gradFill>
          <a:ln>
            <a:solidFill>
              <a:srgbClr val="2EC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圆角 18"/>
          <p:cNvSpPr/>
          <p:nvPr/>
        </p:nvSpPr>
        <p:spPr>
          <a:xfrm>
            <a:off x="8016298" y="1880018"/>
            <a:ext cx="3148680" cy="3885781"/>
          </a:xfrm>
          <a:prstGeom prst="roundRect">
            <a:avLst>
              <a:gd name="adj" fmla="val 8156"/>
            </a:avLst>
          </a:prstGeom>
          <a:gradFill flip="none" rotWithShape="1">
            <a:gsLst>
              <a:gs pos="53000">
                <a:schemeClr val="bg1">
                  <a:lumMod val="85000"/>
                  <a:alpha val="0"/>
                </a:schemeClr>
              </a:gs>
              <a:gs pos="0">
                <a:srgbClr val="2EC491">
                  <a:alpha val="19000"/>
                </a:srgbClr>
              </a:gs>
              <a:gs pos="100000">
                <a:schemeClr val="bg1">
                  <a:alpha val="0"/>
                </a:schemeClr>
              </a:gs>
            </a:gsLst>
            <a:lin ang="5400000" scaled="1"/>
            <a:tileRect/>
          </a:gradFill>
          <a:ln>
            <a:solidFill>
              <a:srgbClr val="2EC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flipH="1">
            <a:off x="4980941" y="699786"/>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节令食品</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4643920" y="3254552"/>
            <a:ext cx="2904161" cy="2022220"/>
          </a:xfrm>
          <a:prstGeom prst="rect">
            <a:avLst/>
          </a:prstGeom>
          <a:noFill/>
          <a:ln>
            <a:noFill/>
          </a:ln>
        </p:spPr>
        <p:txBody>
          <a:bodyPr vert="horz" wrap="square">
            <a:spAutoFit/>
          </a:bodyPr>
          <a:lstStyle/>
          <a:p>
            <a:pPr algn="ctr">
              <a:lnSpc>
                <a:spcPct val="132000"/>
              </a:lnSpc>
            </a:pPr>
            <a:r>
              <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rPr>
              <a:t>我国南北各地清明节有吃馓子的食俗。“馓子”为一油炸食品，香脆精美，古时叫“寒具”。寒食节禁火寒食的风俗在我国大部分地区已不流行，但与这个节日有关的馓子却深受世人的喜爱。现在流行于汉族地区的馓子有南北方的差异：北方馓子大方洒脱，以麦面为主料；南方馓子精巧细致，多以米面为主料。</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5109012" y="2412500"/>
            <a:ext cx="1973976" cy="487041"/>
          </a:xfrm>
          <a:prstGeom prst="roundRect">
            <a:avLst>
              <a:gd name="adj" fmla="val 50000"/>
            </a:avLst>
          </a:prstGeom>
          <a:solidFill>
            <a:srgbClr val="249C83"/>
          </a:solidFill>
        </p:spPr>
        <p:txBody>
          <a:bodyPr vert="horz" wrap="square" rtlCol="0" anchor="ctr" anchorCtr="0">
            <a:noAutofit/>
          </a:bodyPr>
          <a:lstStyle/>
          <a:p>
            <a:pPr algn="ctr"/>
            <a:r>
              <a:rPr lang="zh-CN" altLang="en-US" sz="2400" dirty="0">
                <a:solidFill>
                  <a:schemeClr val="bg1"/>
                </a:solidFill>
                <a:latin typeface="思源黑体 CN Light" panose="020B0300000000000000" pitchFamily="34" charset="-122"/>
                <a:ea typeface="思源黑体 CN Light" panose="020B0300000000000000" pitchFamily="34" charset="-122"/>
              </a:rPr>
              <a:t>馓子</a:t>
            </a:r>
            <a:endParaRPr lang="zh-CN" altLang="en-US" sz="2400" b="1" dirty="0">
              <a:solidFill>
                <a:schemeClr val="bg1"/>
              </a:solidFill>
              <a:latin typeface="思源黑体 CN Light" panose="020B0300000000000000" pitchFamily="34" charset="-122"/>
              <a:ea typeface="思源黑体 CN Light" panose="020B0300000000000000" pitchFamily="34" charset="-122"/>
            </a:endParaRPr>
          </a:p>
        </p:txBody>
      </p:sp>
      <p:sp>
        <p:nvSpPr>
          <p:cNvPr id="11" name="文本框 10"/>
          <p:cNvSpPr txBox="1"/>
          <p:nvPr/>
        </p:nvSpPr>
        <p:spPr>
          <a:xfrm>
            <a:off x="1147136" y="3254552"/>
            <a:ext cx="2902512" cy="1778436"/>
          </a:xfrm>
          <a:prstGeom prst="rect">
            <a:avLst/>
          </a:prstGeom>
          <a:noFill/>
          <a:ln>
            <a:noFill/>
          </a:ln>
        </p:spPr>
        <p:txBody>
          <a:bodyPr vert="horz" wrap="square">
            <a:spAutoFit/>
          </a:bodyPr>
          <a:lstStyle/>
          <a:p>
            <a:pPr algn="ctr">
              <a:lnSpc>
                <a:spcPct val="132000"/>
              </a:lnSpc>
            </a:pPr>
            <a:r>
              <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rPr>
              <a:t>枣糕又叫“子推饼”，北方一些地方用酵糟发面，夹枣蒸食。他们还习惯将枣饼制成飞燕形，用柳条串起挂在门上，可以冷食，以纪念介子推不求名利的高尚品质。糕就是谷物类，谷物类加上枣，符合春季养生增甘的目的，可以增加脾的功能来限制一下肝气过分的往外张扬。</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1596692" y="2412500"/>
            <a:ext cx="1973976" cy="455206"/>
          </a:xfrm>
          <a:prstGeom prst="roundRect">
            <a:avLst>
              <a:gd name="adj" fmla="val 50000"/>
            </a:avLst>
          </a:prstGeom>
          <a:solidFill>
            <a:srgbClr val="33D497"/>
          </a:solidFill>
        </p:spPr>
        <p:txBody>
          <a:bodyPr vert="horz" wrap="square" rtlCol="0" anchor="ctr" anchorCtr="0">
            <a:noAutofit/>
          </a:bodyPr>
          <a:lstStyle>
            <a:defPPr>
              <a:defRPr lang="zh-CN"/>
            </a:defPPr>
            <a:lvl1pPr algn="ctr">
              <a:defRPr sz="2400">
                <a:solidFill>
                  <a:schemeClr val="bg1"/>
                </a:solidFill>
                <a:latin typeface="思源黑体 CN Light" panose="020B0300000000000000" pitchFamily="34" charset="-122"/>
                <a:ea typeface="思源黑体 CN Light" panose="020B0300000000000000" pitchFamily="34" charset="-122"/>
              </a:defRPr>
            </a:lvl1pPr>
          </a:lstStyle>
          <a:p>
            <a:r>
              <a:rPr lang="zh-CN" altLang="en-US" dirty="0"/>
              <a:t>枣糕</a:t>
            </a:r>
            <a:endParaRPr lang="zh-CN" altLang="en-US" dirty="0"/>
          </a:p>
        </p:txBody>
      </p:sp>
      <p:sp>
        <p:nvSpPr>
          <p:cNvPr id="13" name="文本框 12"/>
          <p:cNvSpPr txBox="1"/>
          <p:nvPr/>
        </p:nvSpPr>
        <p:spPr>
          <a:xfrm>
            <a:off x="8139382" y="3215159"/>
            <a:ext cx="2902512" cy="2022220"/>
          </a:xfrm>
          <a:prstGeom prst="rect">
            <a:avLst/>
          </a:prstGeom>
          <a:noFill/>
          <a:ln>
            <a:noFill/>
          </a:ln>
        </p:spPr>
        <p:txBody>
          <a:bodyPr vert="horz" wrap="square">
            <a:spAutoFit/>
          </a:bodyPr>
          <a:lstStyle/>
          <a:p>
            <a:pPr algn="ctr">
              <a:lnSpc>
                <a:spcPct val="132000"/>
              </a:lnSpc>
            </a:pPr>
            <a:r>
              <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rPr>
              <a:t>每逢清明节前夕，家家户户都要从野外采集各种供食用的青草药，用来制作清明叛。常用的草药有艾草、</a:t>
            </a: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rPr>
              <a:t>麻叶、鸡矢藤、清明菜</a:t>
            </a: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rPr>
              <a:t>白公翁</a:t>
            </a: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rPr>
              <a:t>、荠菜、枸杞叶等。将需用草药洗净、去梗、煮熟，拌在预先浸透滤干的糯米</a:t>
            </a: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rPr>
              <a:t>加适量大米</a:t>
            </a: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rPr>
              <a:t>中，用碓皿番成饭团，添进红糖搓匀，制成饭块蒸熟即成。</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8603650" y="2489199"/>
            <a:ext cx="1973976" cy="487041"/>
          </a:xfrm>
          <a:prstGeom prst="roundRect">
            <a:avLst>
              <a:gd name="adj" fmla="val 50000"/>
            </a:avLst>
          </a:prstGeom>
          <a:solidFill>
            <a:srgbClr val="33D497"/>
          </a:solidFill>
        </p:spPr>
        <p:txBody>
          <a:bodyPr vert="horz" wrap="square" rtlCol="0" anchor="ctr" anchorCtr="0">
            <a:noAutofit/>
          </a:bodyPr>
          <a:lstStyle/>
          <a:p>
            <a:pPr algn="ctr"/>
            <a:r>
              <a:rPr lang="zh-CN" altLang="en-US" sz="2400" dirty="0">
                <a:solidFill>
                  <a:schemeClr val="bg1"/>
                </a:solidFill>
                <a:latin typeface="思源黑体 CN Light" panose="020B0300000000000000" pitchFamily="34" charset="-122"/>
                <a:ea typeface="思源黑体 CN Light" panose="020B0300000000000000" pitchFamily="34" charset="-122"/>
              </a:rPr>
              <a:t>清明饭</a:t>
            </a:r>
            <a:endParaRPr lang="zh-CN" altLang="en-US" sz="24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3" name="组合 2"/>
          <p:cNvGrpSpPr/>
          <p:nvPr/>
        </p:nvGrpSpPr>
        <p:grpSpPr>
          <a:xfrm>
            <a:off x="3690774" y="595708"/>
            <a:ext cx="4810452" cy="888908"/>
            <a:chOff x="4027796" y="595708"/>
            <a:chExt cx="4810452" cy="888908"/>
          </a:xfrm>
        </p:grpSpPr>
        <p:pic>
          <p:nvPicPr>
            <p:cNvPr id="14" name="图片 13" descr="卡通人物&#10;&#10;描述已自动生成"/>
            <p:cNvPicPr>
              <a:picLocks noChangeAspect="1"/>
            </p:cNvPicPr>
            <p:nvPr/>
          </p:nvPicPr>
          <p:blipFill>
            <a:blip r:embed="rId1">
              <a:extLst>
                <a:ext uri="{28A0092B-C50C-407E-A947-70E740481C1C}">
                  <a14:useLocalDpi xmlns:a14="http://schemas.microsoft.com/office/drawing/2010/main" val="0"/>
                </a:ext>
              </a:extLst>
            </a:blip>
            <a:srcRect l="3254" t="28294" r="67004" b="49836"/>
            <a:stretch>
              <a:fillRect/>
            </a:stretch>
          </p:blipFill>
          <p:spPr>
            <a:xfrm>
              <a:off x="4027796" y="595708"/>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pic>
          <p:nvPicPr>
            <p:cNvPr id="20" name="图片 19" descr="卡通人物&#10;&#10;描述已自动生成"/>
            <p:cNvPicPr>
              <a:picLocks noChangeAspect="1"/>
            </p:cNvPicPr>
            <p:nvPr/>
          </p:nvPicPr>
          <p:blipFill>
            <a:blip r:embed="rId1">
              <a:extLst>
                <a:ext uri="{28A0092B-C50C-407E-A947-70E740481C1C}">
                  <a14:useLocalDpi xmlns:a14="http://schemas.microsoft.com/office/drawing/2010/main" val="0"/>
                </a:ext>
              </a:extLst>
            </a:blip>
            <a:srcRect l="3254" t="28294" r="67004" b="49836"/>
            <a:stretch>
              <a:fillRect/>
            </a:stretch>
          </p:blipFill>
          <p:spPr>
            <a:xfrm flipH="1">
              <a:off x="7629362" y="595708"/>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背景图案&#10;&#10;描述已自动生成"/>
          <p:cNvPicPr>
            <a:picLocks noChangeAspect="1"/>
          </p:cNvPicPr>
          <p:nvPr/>
        </p:nvPicPr>
        <p:blipFill rotWithShape="1">
          <a:blip r:embed="rId1">
            <a:extLst>
              <a:ext uri="{28A0092B-C50C-407E-A947-70E740481C1C}">
                <a14:useLocalDpi xmlns:a14="http://schemas.microsoft.com/office/drawing/2010/main" val="0"/>
              </a:ext>
            </a:extLst>
          </a:blip>
          <a:srcRect l="2150" t="501" r="33686" b="50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9" name="组合 8"/>
          <p:cNvGrpSpPr/>
          <p:nvPr/>
        </p:nvGrpSpPr>
        <p:grpSpPr>
          <a:xfrm>
            <a:off x="634470" y="863756"/>
            <a:ext cx="10833101" cy="5064604"/>
            <a:chOff x="533400" y="669925"/>
            <a:chExt cx="11125200" cy="5518151"/>
          </a:xfrm>
        </p:grpSpPr>
        <p:sp>
          <p:nvSpPr>
            <p:cNvPr id="10" name="缺角矩形 9"/>
            <p:cNvSpPr/>
            <p:nvPr/>
          </p:nvSpPr>
          <p:spPr>
            <a:xfrm>
              <a:off x="533400" y="669925"/>
              <a:ext cx="11125200" cy="5518151"/>
            </a:xfrm>
            <a:prstGeom prst="plaque">
              <a:avLst>
                <a:gd name="adj" fmla="val 9787"/>
              </a:avLst>
            </a:prstGeom>
            <a:solidFill>
              <a:schemeClr val="bg1"/>
            </a:solidFill>
            <a:ln>
              <a:solidFill>
                <a:srgbClr val="9EE3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缺角矩形 10"/>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7847" y="745474"/>
            <a:ext cx="5264180" cy="5264180"/>
          </a:xfrm>
          <a:prstGeom prst="rect">
            <a:avLst/>
          </a:prstGeom>
        </p:spPr>
      </p:pic>
      <p:pic>
        <p:nvPicPr>
          <p:cNvPr id="19" name="图片 18" descr="卡通人物&#10;&#10;中度可信度描述已自动生成"/>
          <p:cNvPicPr>
            <a:picLocks noChangeAspect="1"/>
          </p:cNvPicPr>
          <p:nvPr/>
        </p:nvPicPr>
        <p:blipFill rotWithShape="1">
          <a:blip r:embed="rId3">
            <a:extLst>
              <a:ext uri="{28A0092B-C50C-407E-A947-70E740481C1C}">
                <a14:useLocalDpi xmlns:a14="http://schemas.microsoft.com/office/drawing/2010/main" val="0"/>
              </a:ext>
            </a:extLst>
          </a:blip>
          <a:srcRect l="21736" t="51635"/>
          <a:stretch>
            <a:fillRect/>
          </a:stretch>
        </p:blipFill>
        <p:spPr>
          <a:xfrm>
            <a:off x="89640" y="4131310"/>
            <a:ext cx="12102360" cy="2726690"/>
          </a:xfrm>
          <a:prstGeom prst="rect">
            <a:avLst/>
          </a:prstGeom>
        </p:spPr>
      </p:pic>
      <p:pic>
        <p:nvPicPr>
          <p:cNvPr id="21" name="图片 20" descr="背景图案&#10;&#10;描述已自动生成"/>
          <p:cNvPicPr>
            <a:picLocks noChangeAspect="1"/>
          </p:cNvPicPr>
          <p:nvPr/>
        </p:nvPicPr>
        <p:blipFill rotWithShape="1">
          <a:blip r:embed="rId4">
            <a:extLst>
              <a:ext uri="{28A0092B-C50C-407E-A947-70E740481C1C}">
                <a14:useLocalDpi xmlns:a14="http://schemas.microsoft.com/office/drawing/2010/main" val="0"/>
              </a:ext>
            </a:extLst>
          </a:blip>
          <a:srcRect l="27411" t="7251" b="69794"/>
          <a:stretch>
            <a:fillRect/>
          </a:stretch>
        </p:blipFill>
        <p:spPr>
          <a:xfrm flipH="1">
            <a:off x="12697" y="0"/>
            <a:ext cx="3915641" cy="1651000"/>
          </a:xfrm>
          <a:custGeom>
            <a:avLst/>
            <a:gdLst>
              <a:gd name="connsiteX0" fmla="*/ 4009175 w 4009175"/>
              <a:gd name="connsiteY0" fmla="*/ 0 h 1690438"/>
              <a:gd name="connsiteX1" fmla="*/ 0 w 4009175"/>
              <a:gd name="connsiteY1" fmla="*/ 0 h 1690438"/>
              <a:gd name="connsiteX2" fmla="*/ 0 w 4009175"/>
              <a:gd name="connsiteY2" fmla="*/ 1690438 h 1690438"/>
              <a:gd name="connsiteX3" fmla="*/ 4009175 w 4009175"/>
              <a:gd name="connsiteY3" fmla="*/ 1690438 h 1690438"/>
            </a:gdLst>
            <a:ahLst/>
            <a:cxnLst>
              <a:cxn ang="0">
                <a:pos x="connsiteX0" y="connsiteY0"/>
              </a:cxn>
              <a:cxn ang="0">
                <a:pos x="connsiteX1" y="connsiteY1"/>
              </a:cxn>
              <a:cxn ang="0">
                <a:pos x="connsiteX2" y="connsiteY2"/>
              </a:cxn>
              <a:cxn ang="0">
                <a:pos x="connsiteX3" y="connsiteY3"/>
              </a:cxn>
            </a:cxnLst>
            <a:rect l="l" t="t" r="r" b="b"/>
            <a:pathLst>
              <a:path w="4009175" h="1690438">
                <a:moveTo>
                  <a:pt x="4009175" y="0"/>
                </a:moveTo>
                <a:lnTo>
                  <a:pt x="0" y="0"/>
                </a:lnTo>
                <a:lnTo>
                  <a:pt x="0" y="1690438"/>
                </a:lnTo>
                <a:lnTo>
                  <a:pt x="4009175" y="1690438"/>
                </a:lnTo>
                <a:close/>
              </a:path>
            </a:pathLst>
          </a:custGeom>
        </p:spPr>
      </p:pic>
      <p:sp>
        <p:nvSpPr>
          <p:cNvPr id="23" name="文本框 22"/>
          <p:cNvSpPr txBox="1"/>
          <p:nvPr/>
        </p:nvSpPr>
        <p:spPr>
          <a:xfrm flipH="1">
            <a:off x="2244320" y="3640604"/>
            <a:ext cx="3368037" cy="1131079"/>
          </a:xfrm>
          <a:prstGeom prst="rect">
            <a:avLst/>
          </a:prstGeom>
          <a:noFill/>
        </p:spPr>
        <p:txBody>
          <a:bodyPr vert="horz" wrap="square" rtlCol="0">
            <a:spAutoFit/>
          </a:bodyPr>
          <a:lstStyle/>
          <a:p>
            <a:pPr algn="dist">
              <a:lnSpc>
                <a:spcPct val="140000"/>
              </a:lnSpc>
            </a:pPr>
            <a:r>
              <a:rPr lang="zh-CN" altLang="en-US" sz="5400" dirty="0">
                <a:solidFill>
                  <a:srgbClr val="1E936E"/>
                </a:solidFill>
                <a:latin typeface="字魂27号-布丁体" panose="00000500000000000000" pitchFamily="2" charset="-122"/>
                <a:ea typeface="字魂27号-布丁体" panose="00000500000000000000" pitchFamily="2" charset="-122"/>
              </a:rPr>
              <a:t>节日诗词</a:t>
            </a:r>
            <a:endParaRPr lang="zh-CN" altLang="en-US" sz="5400" dirty="0">
              <a:solidFill>
                <a:srgbClr val="1E936E"/>
              </a:solidFill>
              <a:latin typeface="字魂27号-布丁体" panose="00000500000000000000" pitchFamily="2" charset="-122"/>
              <a:ea typeface="字魂27号-布丁体" panose="00000500000000000000" pitchFamily="2" charset="-122"/>
            </a:endParaRPr>
          </a:p>
        </p:txBody>
      </p:sp>
      <p:sp>
        <p:nvSpPr>
          <p:cNvPr id="24" name="椭圆 23"/>
          <p:cNvSpPr/>
          <p:nvPr/>
        </p:nvSpPr>
        <p:spPr>
          <a:xfrm>
            <a:off x="3362229" y="2137408"/>
            <a:ext cx="1132219" cy="1132219"/>
          </a:xfrm>
          <a:prstGeom prst="ellipse">
            <a:avLst/>
          </a:prstGeom>
          <a:solidFill>
            <a:srgbClr val="1E936E"/>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字魂27号-布丁体" panose="00000500000000000000" pitchFamily="2" charset="-122"/>
                <a:ea typeface="字魂27号-布丁体" panose="00000500000000000000" pitchFamily="2" charset="-122"/>
              </a:rPr>
              <a:t>4</a:t>
            </a:r>
            <a:endParaRPr lang="zh-CN" altLang="en-US" sz="4800" dirty="0">
              <a:solidFill>
                <a:schemeClr val="bg1"/>
              </a:solidFill>
              <a:latin typeface="字魂27号-布丁体" panose="00000500000000000000" pitchFamily="2" charset="-122"/>
              <a:ea typeface="字魂27号-布丁体" panose="00000500000000000000" pitchFamily="2" charset="-122"/>
            </a:endParaRPr>
          </a:p>
        </p:txBody>
      </p:sp>
      <p:pic>
        <p:nvPicPr>
          <p:cNvPr id="12" name="Picture 24"/>
          <p:cNvPicPr>
            <a:picLocks noChangeAspect="1"/>
          </p:cNvPicPr>
          <p:nvPr/>
        </p:nvPicPr>
        <p:blipFill>
          <a:blip r:embed="rId5"/>
          <a:stretch>
            <a:fillRect/>
          </a:stretch>
        </p:blipFill>
        <p:spPr>
          <a:xfrm>
            <a:off x="2147130" y="3248722"/>
            <a:ext cx="3562416" cy="5717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599"/>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4902200"/>
            <a:ext cx="12192000" cy="1955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节日诗词</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1008458" y="2179554"/>
            <a:ext cx="3086099" cy="408573"/>
          </a:xfrm>
          <a:prstGeom prst="rect">
            <a:avLst/>
          </a:prstGeom>
          <a:noFill/>
        </p:spPr>
        <p:txBody>
          <a:bodyPr wrap="square" rtlCol="0">
            <a:spAutoFit/>
          </a:bodyPr>
          <a:lstStyle/>
          <a:p>
            <a:pPr>
              <a:lnSpc>
                <a:spcPct val="142000"/>
              </a:lnSpc>
            </a:pPr>
            <a:r>
              <a:rPr lang="zh-CN" altLang="en-US" sz="1600" b="1" dirty="0">
                <a:solidFill>
                  <a:schemeClr val="bg2">
                    <a:lumMod val="25000"/>
                  </a:schemeClr>
                </a:solidFill>
                <a:latin typeface="思源黑体 CN Light" panose="020B0300000000000000" pitchFamily="34" charset="-122"/>
                <a:ea typeface="思源黑体 CN Light" panose="020B0300000000000000" pitchFamily="34" charset="-122"/>
              </a:rPr>
              <a:t>苏堤清明即事</a:t>
            </a:r>
            <a:r>
              <a:rPr lang="en-US" altLang="zh-CN" sz="1600" b="1"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b="1" dirty="0">
                <a:solidFill>
                  <a:schemeClr val="bg2">
                    <a:lumMod val="25000"/>
                  </a:schemeClr>
                </a:solidFill>
                <a:latin typeface="思源黑体 CN Light" panose="020B0300000000000000" pitchFamily="34" charset="-122"/>
                <a:ea typeface="思源黑体 CN Light" panose="020B0300000000000000" pitchFamily="34" charset="-122"/>
              </a:rPr>
              <a:t>（宋）吴惟信</a:t>
            </a:r>
            <a:endParaRPr lang="zh-CN" altLang="en-US" sz="1600" b="1"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1008458" y="2746683"/>
            <a:ext cx="4507289" cy="941412"/>
          </a:xfrm>
          <a:prstGeom prst="rect">
            <a:avLst/>
          </a:prstGeom>
          <a:noFill/>
        </p:spPr>
        <p:txBody>
          <a:bodyPr wrap="square">
            <a:spAutoFit/>
          </a:bodyPr>
          <a:lstStyle/>
          <a:p>
            <a:pPr marL="0" marR="0" lvl="0" indent="0" algn="l" defTabSz="914400" rtl="0" eaLnBrk="1" fontAlgn="auto" latinLnBrk="0" hangingPunct="1">
              <a:lnSpc>
                <a:spcPct val="142000"/>
              </a:lnSpc>
              <a:buClrTx/>
              <a:buSzTx/>
              <a:buFontTx/>
              <a:buNone/>
              <a:defRPr/>
            </a:pPr>
            <a:r>
              <a:rPr kumimoji="0" lang="zh-CN" altLang="en-US" sz="14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rPr>
              <a:t>梨花风起正清明，游子寻春半出城。</a:t>
            </a:r>
            <a:endParaRPr kumimoji="0" lang="zh-CN" altLang="en-US" sz="14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l" defTabSz="914400" rtl="0" eaLnBrk="1" fontAlgn="auto" latinLnBrk="0" hangingPunct="1">
              <a:lnSpc>
                <a:spcPct val="142000"/>
              </a:lnSpc>
              <a:buClrTx/>
              <a:buSzTx/>
              <a:buFontTx/>
              <a:buNone/>
              <a:defRPr/>
            </a:pPr>
            <a:r>
              <a:rPr kumimoji="0" lang="zh-CN" altLang="en-US" sz="14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rPr>
              <a:t>日暮笙歌收拾去，万株杨柳属流莺。</a:t>
            </a:r>
            <a:endParaRPr kumimoji="0" lang="zh-CN" altLang="en-US" sz="14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l" defTabSz="914400" rtl="0" eaLnBrk="1" fontAlgn="auto" latinLnBrk="0" hangingPunct="1">
              <a:lnSpc>
                <a:spcPct val="142000"/>
              </a:lnSpc>
              <a:buClrTx/>
              <a:buSzTx/>
              <a:buFontTx/>
              <a:buNone/>
              <a:defRPr/>
            </a:pPr>
            <a:endParaRPr kumimoji="0" lang="zh-CN" altLang="en-US" sz="12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1008458" y="3825128"/>
            <a:ext cx="3097547" cy="408573"/>
          </a:xfrm>
          <a:prstGeom prst="rect">
            <a:avLst/>
          </a:prstGeom>
          <a:noFill/>
        </p:spPr>
        <p:txBody>
          <a:bodyPr wrap="square" rtlCol="0">
            <a:spAutoFit/>
          </a:bodyPr>
          <a:lstStyle/>
          <a:p>
            <a:pPr>
              <a:lnSpc>
                <a:spcPct val="142000"/>
              </a:lnSpc>
            </a:pPr>
            <a:r>
              <a:rPr lang="zh-CN" altLang="en-US" sz="1600" b="1" dirty="0">
                <a:solidFill>
                  <a:schemeClr val="bg2">
                    <a:lumMod val="25000"/>
                  </a:schemeClr>
                </a:solidFill>
                <a:latin typeface="思源黑体 CN Light" panose="020B0300000000000000" pitchFamily="34" charset="-122"/>
                <a:ea typeface="思源黑体 CN Light" panose="020B0300000000000000" pitchFamily="34" charset="-122"/>
              </a:rPr>
              <a:t>清明</a:t>
            </a:r>
            <a:r>
              <a:rPr lang="en-US" altLang="zh-CN" sz="1600" b="1">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b="1">
                <a:solidFill>
                  <a:schemeClr val="bg2">
                    <a:lumMod val="25000"/>
                  </a:schemeClr>
                </a:solidFill>
                <a:latin typeface="思源黑体 CN Light" panose="020B0300000000000000" pitchFamily="34" charset="-122"/>
                <a:ea typeface="思源黑体 CN Light" panose="020B0300000000000000" pitchFamily="34" charset="-122"/>
              </a:rPr>
              <a:t>左</a:t>
            </a:r>
            <a:r>
              <a:rPr lang="zh-CN" altLang="en-US" sz="1600" b="1" dirty="0">
                <a:solidFill>
                  <a:schemeClr val="bg2">
                    <a:lumMod val="25000"/>
                  </a:schemeClr>
                </a:solidFill>
                <a:latin typeface="思源黑体 CN Light" panose="020B0300000000000000" pitchFamily="34" charset="-122"/>
                <a:ea typeface="思源黑体 CN Light" panose="020B0300000000000000" pitchFamily="34" charset="-122"/>
              </a:rPr>
              <a:t>河水</a:t>
            </a:r>
            <a:endParaRPr lang="zh-CN" altLang="en-US" sz="1600" b="1"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1008458" y="4313308"/>
            <a:ext cx="3726742" cy="941412"/>
          </a:xfrm>
          <a:prstGeom prst="rect">
            <a:avLst/>
          </a:prstGeom>
          <a:noFill/>
        </p:spPr>
        <p:txBody>
          <a:bodyPr wrap="square">
            <a:spAutoFit/>
          </a:bodyPr>
          <a:lstStyle/>
          <a:p>
            <a:pPr marL="0" marR="0" lvl="0" indent="0" defTabSz="914400" rtl="0" eaLnBrk="1" fontAlgn="auto" latinLnBrk="0" hangingPunct="1">
              <a:lnSpc>
                <a:spcPct val="142000"/>
              </a:lnSpc>
              <a:buClrTx/>
              <a:buSzTx/>
              <a:buFontTx/>
              <a:buNone/>
              <a:defRPr/>
            </a:pPr>
            <a:r>
              <a:rPr kumimoji="0" lang="zh-CN" altLang="en-US" sz="14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rPr>
              <a:t>柳垂阡陌雨沉沉，千里子孙赶上坟。</a:t>
            </a:r>
            <a:endParaRPr kumimoji="0" lang="zh-CN" altLang="en-US" sz="14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defTabSz="914400" rtl="0" eaLnBrk="1" fontAlgn="auto" latinLnBrk="0" hangingPunct="1">
              <a:lnSpc>
                <a:spcPct val="142000"/>
              </a:lnSpc>
              <a:buClrTx/>
              <a:buSzTx/>
              <a:buFontTx/>
              <a:buNone/>
              <a:defRPr/>
            </a:pPr>
            <a:r>
              <a:rPr kumimoji="0" lang="zh-CN" altLang="en-US" sz="14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rPr>
              <a:t>处处青山烟雾起，焚香祭拜悼先人。</a:t>
            </a:r>
            <a:endParaRPr kumimoji="0" lang="zh-CN" altLang="en-US" sz="14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defTabSz="914400" rtl="0" eaLnBrk="1" fontAlgn="auto" latinLnBrk="0" hangingPunct="1">
              <a:lnSpc>
                <a:spcPct val="142000"/>
              </a:lnSpc>
              <a:buClrTx/>
              <a:buSzTx/>
              <a:buFontTx/>
              <a:buNone/>
              <a:defRPr/>
            </a:pPr>
            <a:endParaRPr kumimoji="0" lang="zh-CN" altLang="en-US" sz="1200" b="0" i="0" u="none" strike="noStrike" kern="1200" cap="none" spc="0" normalizeH="0" baseline="0" noProof="0" dirty="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8410392" y="2154959"/>
            <a:ext cx="3086099" cy="408573"/>
          </a:xfrm>
          <a:prstGeom prst="rect">
            <a:avLst/>
          </a:prstGeom>
          <a:noFill/>
        </p:spPr>
        <p:txBody>
          <a:bodyPr wrap="square" rtlCol="0">
            <a:spAutoFit/>
          </a:bodyPr>
          <a:lstStyle>
            <a:defPPr>
              <a:defRPr lang="zh-CN"/>
            </a:defPPr>
            <a:lvl1pPr>
              <a:lnSpc>
                <a:spcPct val="142000"/>
              </a:lnSpc>
              <a:defRPr sz="1600" b="1">
                <a:solidFill>
                  <a:schemeClr val="bg1"/>
                </a:solidFill>
                <a:latin typeface="思源黑体 CN Light" panose="020B0300000000000000" pitchFamily="34" charset="-122"/>
                <a:ea typeface="思源黑体 CN Light" panose="020B0300000000000000" pitchFamily="34" charset="-122"/>
              </a:defRPr>
            </a:lvl1pPr>
          </a:lstStyle>
          <a:p>
            <a:r>
              <a:rPr lang="zh-CN" altLang="en-US" dirty="0">
                <a:solidFill>
                  <a:schemeClr val="bg2">
                    <a:lumMod val="25000"/>
                  </a:schemeClr>
                </a:solidFill>
              </a:rPr>
              <a:t> 清明 </a:t>
            </a:r>
            <a:r>
              <a:rPr lang="en-US" altLang="zh-CN" dirty="0">
                <a:solidFill>
                  <a:schemeClr val="bg2">
                    <a:lumMod val="25000"/>
                  </a:schemeClr>
                </a:solidFill>
              </a:rPr>
              <a:t>——</a:t>
            </a:r>
            <a:r>
              <a:rPr lang="zh-CN" altLang="en-US" dirty="0">
                <a:solidFill>
                  <a:schemeClr val="bg2">
                    <a:lumMod val="25000"/>
                  </a:schemeClr>
                </a:solidFill>
              </a:rPr>
              <a:t>（宋）王禹</a:t>
            </a:r>
            <a:endParaRPr lang="zh-CN" altLang="en-US" dirty="0">
              <a:solidFill>
                <a:schemeClr val="bg2">
                  <a:lumMod val="25000"/>
                </a:schemeClr>
              </a:solidFill>
            </a:endParaRPr>
          </a:p>
        </p:txBody>
      </p:sp>
      <p:sp>
        <p:nvSpPr>
          <p:cNvPr id="20" name="文本框 19"/>
          <p:cNvSpPr txBox="1"/>
          <p:nvPr/>
        </p:nvSpPr>
        <p:spPr>
          <a:xfrm>
            <a:off x="8410392" y="2722088"/>
            <a:ext cx="3726742" cy="980910"/>
          </a:xfrm>
          <a:prstGeom prst="rect">
            <a:avLst/>
          </a:prstGeom>
          <a:noFill/>
        </p:spPr>
        <p:txBody>
          <a:bodyPr wrap="square">
            <a:spAutoFit/>
          </a:bodyPr>
          <a:lstStyle>
            <a:defPPr>
              <a:defRPr lang="zh-CN"/>
            </a:defPPr>
            <a:lvl1pPr marR="0" lvl="0" indent="0" fontAlgn="auto">
              <a:lnSpc>
                <a:spcPct val="142000"/>
              </a:lnSpc>
              <a:buClrTx/>
              <a:buSzTx/>
              <a:buFontTx/>
              <a:buNone/>
              <a:defRPr kumimoji="0" b="0" i="0" u="none" strike="noStrike" cap="none" spc="0" normalizeH="0" baseline="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defRPr>
            </a:lvl1pPr>
          </a:lstStyle>
          <a:p>
            <a:r>
              <a:rPr lang="zh-CN" altLang="en-US" sz="1400" dirty="0"/>
              <a:t>无花无酒过清明，兴味萧然似野僧。</a:t>
            </a:r>
            <a:endParaRPr lang="zh-CN" altLang="en-US" sz="1400" dirty="0"/>
          </a:p>
          <a:p>
            <a:r>
              <a:rPr lang="zh-CN" altLang="en-US" sz="1400" dirty="0"/>
              <a:t>昨日邻家乞新火，晓窗分与读书灯。</a:t>
            </a:r>
            <a:endParaRPr lang="zh-CN" altLang="en-US" sz="1400" dirty="0"/>
          </a:p>
          <a:p>
            <a:endParaRPr lang="zh-CN" altLang="en-US" sz="1400" dirty="0"/>
          </a:p>
        </p:txBody>
      </p:sp>
      <p:sp>
        <p:nvSpPr>
          <p:cNvPr id="23" name="文本框 22"/>
          <p:cNvSpPr txBox="1"/>
          <p:nvPr/>
        </p:nvSpPr>
        <p:spPr>
          <a:xfrm>
            <a:off x="8410392" y="4268964"/>
            <a:ext cx="3894876" cy="980910"/>
          </a:xfrm>
          <a:prstGeom prst="rect">
            <a:avLst/>
          </a:prstGeom>
          <a:noFill/>
        </p:spPr>
        <p:txBody>
          <a:bodyPr wrap="square">
            <a:spAutoFit/>
          </a:bodyPr>
          <a:lstStyle>
            <a:defPPr>
              <a:defRPr lang="zh-CN"/>
            </a:defPPr>
            <a:lvl1pPr marR="0" lvl="0" indent="0" fontAlgn="auto">
              <a:lnSpc>
                <a:spcPct val="142000"/>
              </a:lnSpc>
              <a:buClrTx/>
              <a:buSzTx/>
              <a:buFontTx/>
              <a:buNone/>
              <a:defRPr kumimoji="0" b="0" i="0" u="none" strike="noStrike" cap="none" spc="0" normalizeH="0" baseline="0">
                <a:ln>
                  <a:noFill/>
                </a:ln>
                <a:solidFill>
                  <a:schemeClr val="bg2">
                    <a:lumMod val="25000"/>
                  </a:schemeClr>
                </a:solidFill>
                <a:effectLst/>
                <a:uLnTx/>
                <a:uFillTx/>
                <a:latin typeface="思源黑体 CN Light" panose="020B0300000000000000" pitchFamily="34" charset="-122"/>
                <a:ea typeface="思源黑体 CN Light" panose="020B0300000000000000" pitchFamily="34" charset="-122"/>
              </a:defRPr>
            </a:lvl1pPr>
          </a:lstStyle>
          <a:p>
            <a:r>
              <a:rPr lang="zh-CN" altLang="en-US" sz="1400" dirty="0"/>
              <a:t>清明时节雨纷纷，路上行人欲断魂。</a:t>
            </a:r>
            <a:endParaRPr lang="zh-CN" altLang="en-US" sz="1400" dirty="0"/>
          </a:p>
          <a:p>
            <a:r>
              <a:rPr lang="zh-CN" altLang="en-US" sz="1400" dirty="0"/>
              <a:t>借问酒家何处有，牧童遥指杏花村。</a:t>
            </a:r>
            <a:endParaRPr lang="zh-CN" altLang="en-US" sz="1400" dirty="0"/>
          </a:p>
          <a:p>
            <a:endParaRPr lang="zh-CN" altLang="en-US" sz="1400" dirty="0"/>
          </a:p>
        </p:txBody>
      </p:sp>
      <p:sp>
        <p:nvSpPr>
          <p:cNvPr id="25" name="文本框 24"/>
          <p:cNvSpPr txBox="1"/>
          <p:nvPr/>
        </p:nvSpPr>
        <p:spPr>
          <a:xfrm>
            <a:off x="8410392" y="3800533"/>
            <a:ext cx="3086099" cy="408573"/>
          </a:xfrm>
          <a:prstGeom prst="rect">
            <a:avLst/>
          </a:prstGeom>
          <a:noFill/>
        </p:spPr>
        <p:txBody>
          <a:bodyPr wrap="square" rtlCol="0">
            <a:spAutoFit/>
          </a:bodyPr>
          <a:lstStyle>
            <a:defPPr>
              <a:defRPr lang="zh-CN"/>
            </a:defPPr>
            <a:lvl1pPr>
              <a:lnSpc>
                <a:spcPct val="142000"/>
              </a:lnSpc>
              <a:defRPr sz="1600" b="1">
                <a:solidFill>
                  <a:schemeClr val="bg1"/>
                </a:solidFill>
                <a:latin typeface="思源黑体 CN Light" panose="020B0300000000000000" pitchFamily="34" charset="-122"/>
                <a:ea typeface="思源黑体 CN Light" panose="020B0300000000000000" pitchFamily="34" charset="-122"/>
              </a:defRPr>
            </a:lvl1pPr>
          </a:lstStyle>
          <a:p>
            <a:r>
              <a:rPr lang="zh-CN" altLang="en-US" dirty="0">
                <a:solidFill>
                  <a:schemeClr val="bg2">
                    <a:lumMod val="25000"/>
                  </a:schemeClr>
                </a:solidFill>
              </a:rPr>
              <a:t> 清明 </a:t>
            </a:r>
            <a:r>
              <a:rPr lang="en-US" altLang="zh-CN" dirty="0">
                <a:solidFill>
                  <a:schemeClr val="bg2">
                    <a:lumMod val="25000"/>
                  </a:schemeClr>
                </a:solidFill>
              </a:rPr>
              <a:t>——</a:t>
            </a:r>
            <a:r>
              <a:rPr lang="zh-CN" altLang="en-US" dirty="0">
                <a:solidFill>
                  <a:schemeClr val="bg2">
                    <a:lumMod val="25000"/>
                  </a:schemeClr>
                </a:solidFill>
              </a:rPr>
              <a:t>（唐）杜牧</a:t>
            </a:r>
            <a:endParaRPr lang="zh-CN" altLang="en-US" dirty="0">
              <a:solidFill>
                <a:schemeClr val="bg2">
                  <a:lumMod val="25000"/>
                </a:schemeClr>
              </a:solidFill>
            </a:endParaRPr>
          </a:p>
        </p:txBody>
      </p:sp>
      <p:sp>
        <p:nvSpPr>
          <p:cNvPr id="28" name="泪滴形 27"/>
          <p:cNvSpPr/>
          <p:nvPr/>
        </p:nvSpPr>
        <p:spPr>
          <a:xfrm>
            <a:off x="4600351" y="3515397"/>
            <a:ext cx="1542802" cy="1542802"/>
          </a:xfrm>
          <a:prstGeom prst="teardrop">
            <a:avLst>
              <a:gd name="adj" fmla="val 103704"/>
            </a:avLst>
          </a:prstGeom>
          <a:solidFill>
            <a:srgbClr val="2E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9" name="泪滴形 28"/>
          <p:cNvSpPr/>
          <p:nvPr/>
        </p:nvSpPr>
        <p:spPr>
          <a:xfrm rot="5400000">
            <a:off x="4600349" y="1814196"/>
            <a:ext cx="1542802" cy="1542802"/>
          </a:xfrm>
          <a:prstGeom prst="teardrop">
            <a:avLst>
              <a:gd name="adj" fmla="val 103704"/>
            </a:avLst>
          </a:prstGeom>
          <a:solidFill>
            <a:srgbClr val="1E9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30" name="泪滴形 29"/>
          <p:cNvSpPr/>
          <p:nvPr/>
        </p:nvSpPr>
        <p:spPr>
          <a:xfrm flipH="1">
            <a:off x="6295628" y="3505052"/>
            <a:ext cx="1547117" cy="1491630"/>
          </a:xfrm>
          <a:prstGeom prst="teardrop">
            <a:avLst>
              <a:gd name="adj" fmla="val 103704"/>
            </a:avLst>
          </a:prstGeom>
          <a:solidFill>
            <a:srgbClr val="1E9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31" name="泪滴形 30"/>
          <p:cNvSpPr/>
          <p:nvPr/>
        </p:nvSpPr>
        <p:spPr>
          <a:xfrm rot="5560428" flipV="1">
            <a:off x="6357322" y="1876390"/>
            <a:ext cx="1491630" cy="1547117"/>
          </a:xfrm>
          <a:prstGeom prst="teardrop">
            <a:avLst>
              <a:gd name="adj" fmla="val 103704"/>
            </a:avLst>
          </a:prstGeom>
          <a:solidFill>
            <a:srgbClr val="2E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32" name="文本框 31"/>
          <p:cNvSpPr txBox="1"/>
          <p:nvPr/>
        </p:nvSpPr>
        <p:spPr>
          <a:xfrm>
            <a:off x="6656911" y="2290468"/>
            <a:ext cx="820918" cy="719621"/>
          </a:xfrm>
          <a:prstGeom prst="rect">
            <a:avLst/>
          </a:prstGeom>
          <a:noFill/>
        </p:spPr>
        <p:txBody>
          <a:bodyPr wrap="square">
            <a:spAutoFit/>
          </a:bodyPr>
          <a:lstStyle/>
          <a:p>
            <a:pPr>
              <a:lnSpc>
                <a:spcPct val="132000"/>
              </a:lnSpc>
            </a:pPr>
            <a:r>
              <a:rPr lang="en-US" altLang="zh-CN" sz="4000"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02</a:t>
            </a:r>
            <a:endParaRPr lang="zh-CN" altLang="en-US" sz="4000"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33" name="文本框 32"/>
          <p:cNvSpPr txBox="1"/>
          <p:nvPr/>
        </p:nvSpPr>
        <p:spPr>
          <a:xfrm>
            <a:off x="6639482" y="3894806"/>
            <a:ext cx="820918" cy="719621"/>
          </a:xfrm>
          <a:prstGeom prst="rect">
            <a:avLst/>
          </a:prstGeom>
          <a:noFill/>
        </p:spPr>
        <p:txBody>
          <a:bodyPr wrap="square">
            <a:spAutoFit/>
          </a:bodyPr>
          <a:lstStyle/>
          <a:p>
            <a:pPr>
              <a:lnSpc>
                <a:spcPct val="132000"/>
              </a:lnSpc>
            </a:pPr>
            <a:r>
              <a:rPr lang="en-US" altLang="zh-CN" sz="4000"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04</a:t>
            </a:r>
            <a:endParaRPr lang="zh-CN" altLang="en-US" sz="4000"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34" name="文本框 33"/>
          <p:cNvSpPr txBox="1"/>
          <p:nvPr/>
        </p:nvSpPr>
        <p:spPr>
          <a:xfrm>
            <a:off x="5001625" y="2286059"/>
            <a:ext cx="820918" cy="719621"/>
          </a:xfrm>
          <a:prstGeom prst="rect">
            <a:avLst/>
          </a:prstGeom>
          <a:noFill/>
        </p:spPr>
        <p:txBody>
          <a:bodyPr wrap="square">
            <a:spAutoFit/>
          </a:bodyPr>
          <a:lstStyle/>
          <a:p>
            <a:pPr>
              <a:lnSpc>
                <a:spcPct val="132000"/>
              </a:lnSpc>
            </a:pPr>
            <a:r>
              <a:rPr lang="en-US" altLang="zh-CN" sz="4000"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01</a:t>
            </a:r>
            <a:endParaRPr lang="zh-CN" altLang="en-US" sz="4000"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35" name="文本框 34"/>
          <p:cNvSpPr txBox="1"/>
          <p:nvPr/>
        </p:nvSpPr>
        <p:spPr>
          <a:xfrm>
            <a:off x="5001625" y="3902858"/>
            <a:ext cx="820918" cy="719621"/>
          </a:xfrm>
          <a:prstGeom prst="rect">
            <a:avLst/>
          </a:prstGeom>
          <a:noFill/>
        </p:spPr>
        <p:txBody>
          <a:bodyPr wrap="square">
            <a:spAutoFit/>
          </a:bodyPr>
          <a:lstStyle/>
          <a:p>
            <a:pPr>
              <a:lnSpc>
                <a:spcPct val="132000"/>
              </a:lnSpc>
            </a:pPr>
            <a:r>
              <a:rPr lang="en-US" altLang="zh-CN" sz="4000"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03</a:t>
            </a:r>
            <a:endParaRPr lang="zh-CN" altLang="en-US" sz="4000"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5088756"/>
            <a:ext cx="12192000" cy="1769244"/>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节日诗词</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grpSp>
        <p:nvGrpSpPr>
          <p:cNvPr id="2" name="组合 1"/>
          <p:cNvGrpSpPr/>
          <p:nvPr/>
        </p:nvGrpSpPr>
        <p:grpSpPr>
          <a:xfrm>
            <a:off x="1634448" y="2051803"/>
            <a:ext cx="8923104" cy="3597443"/>
            <a:chOff x="2633896" y="2176046"/>
            <a:chExt cx="7575674" cy="3054213"/>
          </a:xfrm>
        </p:grpSpPr>
        <p:sp>
          <p:nvSpPr>
            <p:cNvPr id="13" name="矩形: 圆角 12"/>
            <p:cNvSpPr/>
            <p:nvPr/>
          </p:nvSpPr>
          <p:spPr>
            <a:xfrm>
              <a:off x="2633896" y="2176046"/>
              <a:ext cx="2179498" cy="2505908"/>
            </a:xfrm>
            <a:prstGeom prst="roundRect">
              <a:avLst>
                <a:gd name="adj" fmla="val 11824"/>
              </a:avLst>
            </a:prstGeom>
            <a:solidFill>
              <a:srgbClr val="57B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文本框 15"/>
            <p:cNvSpPr txBox="1"/>
            <p:nvPr/>
          </p:nvSpPr>
          <p:spPr>
            <a:xfrm>
              <a:off x="3096538" y="2310003"/>
              <a:ext cx="1192267" cy="471027"/>
            </a:xfrm>
            <a:prstGeom prst="rect">
              <a:avLst/>
            </a:prstGeom>
            <a:noFill/>
          </p:spPr>
          <p:txBody>
            <a:bodyPr wrap="square" rtlCol="0">
              <a:spAutoFit/>
            </a:bodyPr>
            <a:lstStyle/>
            <a:p>
              <a:pPr algn="ctr"/>
              <a:r>
                <a:rPr lang="zh-CN" altLang="en-US" sz="2800" b="1" dirty="0">
                  <a:solidFill>
                    <a:schemeClr val="bg1"/>
                  </a:solidFill>
                  <a:latin typeface="思源黑体 CN Light" panose="020B0300000000000000" pitchFamily="34" charset="-122"/>
                  <a:ea typeface="思源黑体 CN Light" panose="020B0300000000000000" pitchFamily="34" charset="-122"/>
                </a:rPr>
                <a:t>寒食</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2898171" y="3015216"/>
              <a:ext cx="1853279" cy="2215042"/>
            </a:xfrm>
            <a:prstGeom prst="rect">
              <a:avLst/>
            </a:prstGeom>
            <a:noFill/>
          </p:spPr>
          <p:txBody>
            <a:bodyPr wrap="square" rtlCol="0">
              <a:spAutoFit/>
            </a:bodyPr>
            <a:lstStyle/>
            <a:p>
              <a:pPr>
                <a:lnSpc>
                  <a:spcPct val="130000"/>
                </a:lnSpc>
              </a:pPr>
              <a:r>
                <a:rPr lang="zh-CN" altLang="en-US" sz="2000" dirty="0">
                  <a:solidFill>
                    <a:schemeClr val="bg1"/>
                  </a:solidFill>
                  <a:latin typeface="思源黑体 CN Light" panose="020B0300000000000000" pitchFamily="34" charset="-122"/>
                  <a:ea typeface="思源黑体 CN Light" panose="020B0300000000000000" pitchFamily="34" charset="-122"/>
                </a:rPr>
                <a:t>春城无处不飞花，寒食东风御柳斜。</a:t>
              </a:r>
              <a:endParaRPr lang="zh-CN" altLang="en-US" sz="2000" dirty="0">
                <a:solidFill>
                  <a:schemeClr val="bg1"/>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dirty="0">
                  <a:solidFill>
                    <a:schemeClr val="bg1"/>
                  </a:solidFill>
                  <a:latin typeface="思源黑体 CN Light" panose="020B0300000000000000" pitchFamily="34" charset="-122"/>
                  <a:ea typeface="思源黑体 CN Light" panose="020B0300000000000000" pitchFamily="34" charset="-122"/>
                </a:rPr>
                <a:t>日暮汉宫传蜡烛，轻烟散入五侯家。</a:t>
              </a:r>
              <a:endParaRPr lang="zh-CN" altLang="en-US" sz="2000" dirty="0">
                <a:solidFill>
                  <a:schemeClr val="bg1"/>
                </a:solidFill>
                <a:latin typeface="思源黑体 CN Light" panose="020B0300000000000000" pitchFamily="34" charset="-122"/>
                <a:ea typeface="思源黑体 CN Light" panose="020B0300000000000000" pitchFamily="34" charset="-122"/>
              </a:endParaRPr>
            </a:p>
            <a:p>
              <a:pPr>
                <a:lnSpc>
                  <a:spcPct val="130000"/>
                </a:lnSpc>
              </a:pPr>
              <a:endParaRPr lang="zh-CN" altLang="en-US" sz="2000" dirty="0">
                <a:solidFill>
                  <a:schemeClr val="bg1"/>
                </a:solidFill>
                <a:latin typeface="思源黑体 CN Light" panose="020B0300000000000000" pitchFamily="34" charset="-122"/>
                <a:ea typeface="思源黑体 CN Light" panose="020B0300000000000000" pitchFamily="34" charset="-122"/>
              </a:endParaRPr>
            </a:p>
            <a:p>
              <a:pPr>
                <a:lnSpc>
                  <a:spcPct val="130000"/>
                </a:lnSpc>
              </a:pPr>
              <a:endParaRPr lang="zh-CN" altLang="en-US" sz="2000"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3019421" y="2628828"/>
              <a:ext cx="1346503" cy="414054"/>
            </a:xfrm>
            <a:prstGeom prst="rect">
              <a:avLst/>
            </a:prstGeom>
            <a:noFill/>
          </p:spPr>
          <p:txBody>
            <a:bodyPr wrap="square" rtlCol="0">
              <a:spAutoFit/>
            </a:bodyPr>
            <a:lstStyle/>
            <a:p>
              <a:pPr>
                <a:lnSpc>
                  <a:spcPct val="130000"/>
                </a:lnSpc>
              </a:pPr>
              <a:r>
                <a:rPr lang="zh-CN" altLang="en-US" sz="2000" dirty="0">
                  <a:solidFill>
                    <a:schemeClr val="bg1"/>
                  </a:solidFill>
                  <a:latin typeface="思源黑体 CN Light" panose="020B0300000000000000" pitchFamily="34" charset="-122"/>
                  <a:ea typeface="思源黑体 CN Light" panose="020B0300000000000000" pitchFamily="34" charset="-122"/>
                </a:rPr>
                <a:t>（唐）韩翃</a:t>
              </a:r>
              <a:endParaRPr lang="zh-CN" altLang="en-US" sz="2000" dirty="0">
                <a:solidFill>
                  <a:schemeClr val="bg1"/>
                </a:solidFill>
                <a:latin typeface="思源黑体 CN Light" panose="020B0300000000000000" pitchFamily="34" charset="-122"/>
                <a:ea typeface="思源黑体 CN Light" panose="020B0300000000000000" pitchFamily="34" charset="-122"/>
              </a:endParaRPr>
            </a:p>
          </p:txBody>
        </p:sp>
        <p:sp>
          <p:nvSpPr>
            <p:cNvPr id="19" name="矩形: 圆角 18"/>
            <p:cNvSpPr/>
            <p:nvPr/>
          </p:nvSpPr>
          <p:spPr>
            <a:xfrm>
              <a:off x="5312842" y="2176046"/>
              <a:ext cx="2179498" cy="2505908"/>
            </a:xfrm>
            <a:prstGeom prst="roundRect">
              <a:avLst>
                <a:gd name="adj" fmla="val 11824"/>
              </a:avLst>
            </a:prstGeom>
            <a:solidFill>
              <a:srgbClr val="24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a:off x="5775484" y="2310003"/>
              <a:ext cx="1192267" cy="471027"/>
            </a:xfrm>
            <a:prstGeom prst="rect">
              <a:avLst/>
            </a:prstGeom>
            <a:noFill/>
          </p:spPr>
          <p:txBody>
            <a:bodyPr wrap="square" rtlCol="0">
              <a:spAutoFit/>
            </a:bodyPr>
            <a:lstStyle/>
            <a:p>
              <a:pPr algn="ctr"/>
              <a:r>
                <a:rPr lang="zh-CN" altLang="en-US" sz="2800" b="1" dirty="0">
                  <a:solidFill>
                    <a:schemeClr val="bg1"/>
                  </a:solidFill>
                  <a:latin typeface="思源黑体 CN Light" panose="020B0300000000000000" pitchFamily="34" charset="-122"/>
                  <a:ea typeface="思源黑体 CN Light" panose="020B0300000000000000" pitchFamily="34" charset="-122"/>
                </a:rPr>
                <a:t>清明日</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5577117" y="3015216"/>
              <a:ext cx="1853279" cy="2215043"/>
            </a:xfrm>
            <a:prstGeom prst="rect">
              <a:avLst/>
            </a:prstGeom>
            <a:noFill/>
          </p:spPr>
          <p:txBody>
            <a:bodyPr wrap="square" rtlCol="0">
              <a:spAutoFit/>
            </a:bodyPr>
            <a:lstStyle/>
            <a:p>
              <a:pPr>
                <a:lnSpc>
                  <a:spcPct val="130000"/>
                </a:lnSpc>
              </a:pPr>
              <a:r>
                <a:rPr lang="zh-CN" altLang="en-US" sz="2000" dirty="0">
                  <a:solidFill>
                    <a:schemeClr val="bg1"/>
                  </a:solidFill>
                  <a:latin typeface="思源黑体 CN Light" panose="020B0300000000000000" pitchFamily="34" charset="-122"/>
                  <a:ea typeface="思源黑体 CN Light" panose="020B0300000000000000" pitchFamily="34" charset="-122"/>
                </a:rPr>
                <a:t>年欢未尽又清明，雨燕声咽柳失魂。</a:t>
              </a:r>
              <a:endParaRPr lang="zh-CN" altLang="en-US" sz="2000" dirty="0">
                <a:solidFill>
                  <a:schemeClr val="bg1"/>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dirty="0">
                  <a:solidFill>
                    <a:schemeClr val="bg1"/>
                  </a:solidFill>
                  <a:latin typeface="思源黑体 CN Light" panose="020B0300000000000000" pitchFamily="34" charset="-122"/>
                  <a:ea typeface="思源黑体 CN Light" panose="020B0300000000000000" pitchFamily="34" charset="-122"/>
                </a:rPr>
                <a:t>寂静青山人陡涌，冥钱纸烛祭先陵。</a:t>
              </a:r>
              <a:endParaRPr lang="zh-CN" altLang="en-US" sz="2000" dirty="0">
                <a:solidFill>
                  <a:schemeClr val="bg1"/>
                </a:solidFill>
                <a:latin typeface="思源黑体 CN Light" panose="020B0300000000000000" pitchFamily="34" charset="-122"/>
                <a:ea typeface="思源黑体 CN Light" panose="020B0300000000000000" pitchFamily="34" charset="-122"/>
              </a:endParaRPr>
            </a:p>
            <a:p>
              <a:pPr>
                <a:lnSpc>
                  <a:spcPct val="130000"/>
                </a:lnSpc>
              </a:pPr>
              <a:endParaRPr lang="zh-CN" altLang="en-US" sz="2000" dirty="0">
                <a:solidFill>
                  <a:schemeClr val="bg1"/>
                </a:solidFill>
                <a:latin typeface="思源黑体 CN Light" panose="020B0300000000000000" pitchFamily="34" charset="-122"/>
                <a:ea typeface="思源黑体 CN Light" panose="020B0300000000000000" pitchFamily="34" charset="-122"/>
              </a:endParaRPr>
            </a:p>
            <a:p>
              <a:pPr>
                <a:lnSpc>
                  <a:spcPct val="130000"/>
                </a:lnSpc>
              </a:pPr>
              <a:endParaRPr lang="zh-CN" altLang="en-US" sz="2000" dirty="0">
                <a:solidFill>
                  <a:schemeClr val="bg1"/>
                </a:solidFill>
                <a:latin typeface="思源黑体 CN Light" panose="020B0300000000000000" pitchFamily="34" charset="-122"/>
                <a:ea typeface="思源黑体 CN Light" panose="020B0300000000000000" pitchFamily="34" charset="-122"/>
              </a:endParaRPr>
            </a:p>
          </p:txBody>
        </p:sp>
        <p:sp>
          <p:nvSpPr>
            <p:cNvPr id="22" name="文本框 21"/>
            <p:cNvSpPr txBox="1"/>
            <p:nvPr/>
          </p:nvSpPr>
          <p:spPr>
            <a:xfrm>
              <a:off x="5921086" y="2666271"/>
              <a:ext cx="1346503" cy="414054"/>
            </a:xfrm>
            <a:prstGeom prst="rect">
              <a:avLst/>
            </a:prstGeom>
            <a:noFill/>
          </p:spPr>
          <p:txBody>
            <a:bodyPr wrap="square" rtlCol="0">
              <a:spAutoFit/>
            </a:bodyPr>
            <a:lstStyle/>
            <a:p>
              <a:pPr>
                <a:lnSpc>
                  <a:spcPct val="130000"/>
                </a:lnSpc>
              </a:pPr>
              <a:r>
                <a:rPr lang="zh-CN" altLang="en-US" sz="2000" dirty="0">
                  <a:solidFill>
                    <a:schemeClr val="bg1"/>
                  </a:solidFill>
                  <a:latin typeface="思源黑体 CN Light" panose="020B0300000000000000" pitchFamily="34" charset="-122"/>
                  <a:ea typeface="思源黑体 CN Light" panose="020B0300000000000000" pitchFamily="34" charset="-122"/>
                </a:rPr>
                <a:t>左河水</a:t>
              </a:r>
              <a:endParaRPr lang="zh-CN" altLang="en-US" sz="2000" dirty="0">
                <a:solidFill>
                  <a:schemeClr val="bg1"/>
                </a:solidFill>
                <a:latin typeface="思源黑体 CN Light" panose="020B0300000000000000" pitchFamily="34" charset="-122"/>
                <a:ea typeface="思源黑体 CN Light" panose="020B0300000000000000" pitchFamily="34" charset="-122"/>
              </a:endParaRPr>
            </a:p>
          </p:txBody>
        </p:sp>
        <p:sp>
          <p:nvSpPr>
            <p:cNvPr id="23" name="矩形: 圆角 22"/>
            <p:cNvSpPr/>
            <p:nvPr/>
          </p:nvSpPr>
          <p:spPr>
            <a:xfrm>
              <a:off x="8030072" y="2176046"/>
              <a:ext cx="2179498" cy="2505908"/>
            </a:xfrm>
            <a:prstGeom prst="roundRect">
              <a:avLst>
                <a:gd name="adj" fmla="val 11824"/>
              </a:avLst>
            </a:prstGeom>
            <a:solidFill>
              <a:srgbClr val="2E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文本框 23"/>
            <p:cNvSpPr txBox="1"/>
            <p:nvPr/>
          </p:nvSpPr>
          <p:spPr>
            <a:xfrm>
              <a:off x="8492714" y="2310003"/>
              <a:ext cx="1192267" cy="471028"/>
            </a:xfrm>
            <a:prstGeom prst="rect">
              <a:avLst/>
            </a:prstGeom>
            <a:noFill/>
          </p:spPr>
          <p:txBody>
            <a:bodyPr wrap="square" rtlCol="0">
              <a:spAutoFit/>
            </a:bodyPr>
            <a:lstStyle/>
            <a:p>
              <a:pPr algn="ctr"/>
              <a:r>
                <a:rPr lang="zh-CN" altLang="en-US" sz="2800" b="1" dirty="0">
                  <a:solidFill>
                    <a:schemeClr val="bg1"/>
                  </a:solidFill>
                  <a:latin typeface="思源黑体 CN Light" panose="020B0300000000000000" pitchFamily="34" charset="-122"/>
                  <a:ea typeface="思源黑体 CN Light" panose="020B0300000000000000" pitchFamily="34" charset="-122"/>
                </a:rPr>
                <a:t>清明</a:t>
              </a:r>
              <a:endParaRPr lang="zh-CN" altLang="en-US" sz="2800" b="1" dirty="0">
                <a:solidFill>
                  <a:schemeClr val="bg1"/>
                </a:solidFill>
                <a:latin typeface="思源黑体 CN Light" panose="020B0300000000000000" pitchFamily="34" charset="-122"/>
                <a:ea typeface="思源黑体 CN Light" panose="020B0300000000000000" pitchFamily="34" charset="-122"/>
              </a:endParaRPr>
            </a:p>
          </p:txBody>
        </p:sp>
        <p:sp>
          <p:nvSpPr>
            <p:cNvPr id="25" name="文本框 24"/>
            <p:cNvSpPr txBox="1"/>
            <p:nvPr/>
          </p:nvSpPr>
          <p:spPr>
            <a:xfrm>
              <a:off x="8294347" y="3015216"/>
              <a:ext cx="1853279" cy="1854845"/>
            </a:xfrm>
            <a:prstGeom prst="rect">
              <a:avLst/>
            </a:prstGeom>
            <a:noFill/>
          </p:spPr>
          <p:txBody>
            <a:bodyPr wrap="square" rtlCol="0">
              <a:spAutoFit/>
            </a:bodyPr>
            <a:lstStyle/>
            <a:p>
              <a:pPr>
                <a:lnSpc>
                  <a:spcPct val="130000"/>
                </a:lnSpc>
              </a:pPr>
              <a:r>
                <a:rPr lang="zh-CN" altLang="en-US" sz="2000" dirty="0">
                  <a:solidFill>
                    <a:schemeClr val="bg1"/>
                  </a:solidFill>
                  <a:latin typeface="思源黑体 CN Light" panose="020B0300000000000000" pitchFamily="34" charset="-122"/>
                  <a:ea typeface="思源黑体 CN Light" panose="020B0300000000000000" pitchFamily="34" charset="-122"/>
                </a:rPr>
                <a:t>无花无酒过清明，兴味萧然似野僧。</a:t>
              </a:r>
              <a:endParaRPr lang="zh-CN" altLang="en-US" sz="2000" dirty="0">
                <a:solidFill>
                  <a:schemeClr val="bg1"/>
                </a:solidFill>
                <a:latin typeface="思源黑体 CN Light" panose="020B0300000000000000" pitchFamily="34" charset="-122"/>
                <a:ea typeface="思源黑体 CN Light" panose="020B0300000000000000" pitchFamily="34" charset="-122"/>
              </a:endParaRPr>
            </a:p>
            <a:p>
              <a:pPr>
                <a:lnSpc>
                  <a:spcPct val="130000"/>
                </a:lnSpc>
              </a:pPr>
              <a:r>
                <a:rPr lang="zh-CN" altLang="en-US" sz="2000" dirty="0">
                  <a:solidFill>
                    <a:schemeClr val="bg1"/>
                  </a:solidFill>
                  <a:latin typeface="思源黑体 CN Light" panose="020B0300000000000000" pitchFamily="34" charset="-122"/>
                  <a:ea typeface="思源黑体 CN Light" panose="020B0300000000000000" pitchFamily="34" charset="-122"/>
                </a:rPr>
                <a:t>昨日邻家乞新火，晓窗分与读书灯。</a:t>
              </a:r>
              <a:endParaRPr lang="zh-CN" altLang="en-US" sz="2000" dirty="0">
                <a:solidFill>
                  <a:schemeClr val="bg1"/>
                </a:solidFill>
                <a:latin typeface="思源黑体 CN Light" panose="020B0300000000000000" pitchFamily="34" charset="-122"/>
                <a:ea typeface="思源黑体 CN Light" panose="020B0300000000000000" pitchFamily="34" charset="-122"/>
              </a:endParaRPr>
            </a:p>
            <a:p>
              <a:pPr>
                <a:lnSpc>
                  <a:spcPct val="130000"/>
                </a:lnSpc>
              </a:pPr>
              <a:endParaRPr lang="zh-CN" altLang="en-US" sz="2000" dirty="0">
                <a:solidFill>
                  <a:schemeClr val="bg1"/>
                </a:solidFill>
                <a:latin typeface="思源黑体 CN Light" panose="020B0300000000000000" pitchFamily="34" charset="-122"/>
                <a:ea typeface="思源黑体 CN Light" panose="020B0300000000000000" pitchFamily="34" charset="-122"/>
              </a:endParaRPr>
            </a:p>
          </p:txBody>
        </p:sp>
        <p:sp>
          <p:nvSpPr>
            <p:cNvPr id="26" name="文本框 25"/>
            <p:cNvSpPr txBox="1"/>
            <p:nvPr/>
          </p:nvSpPr>
          <p:spPr>
            <a:xfrm>
              <a:off x="8415597" y="2628828"/>
              <a:ext cx="1346503" cy="774252"/>
            </a:xfrm>
            <a:prstGeom prst="rect">
              <a:avLst/>
            </a:prstGeom>
            <a:noFill/>
          </p:spPr>
          <p:txBody>
            <a:bodyPr wrap="square" rtlCol="0">
              <a:spAutoFit/>
            </a:bodyPr>
            <a:lstStyle/>
            <a:p>
              <a:pPr>
                <a:lnSpc>
                  <a:spcPct val="130000"/>
                </a:lnSpc>
              </a:pPr>
              <a:r>
                <a:rPr lang="en-US" altLang="zh-CN" sz="2000" dirty="0">
                  <a:solidFill>
                    <a:schemeClr val="bg1"/>
                  </a:solidFill>
                  <a:latin typeface="思源黑体 CN Light" panose="020B0300000000000000" pitchFamily="34" charset="-122"/>
                  <a:ea typeface="思源黑体 CN Light" panose="020B0300000000000000" pitchFamily="34" charset="-122"/>
                </a:rPr>
                <a:t> </a:t>
              </a:r>
              <a:r>
                <a:rPr lang="zh-CN" altLang="en-US" sz="2000" dirty="0">
                  <a:solidFill>
                    <a:schemeClr val="bg1"/>
                  </a:solidFill>
                  <a:latin typeface="思源黑体 CN Light" panose="020B0300000000000000" pitchFamily="34" charset="-122"/>
                  <a:ea typeface="思源黑体 CN Light" panose="020B0300000000000000" pitchFamily="34" charset="-122"/>
                </a:rPr>
                <a:t>（宋）王禹</a:t>
              </a:r>
              <a:endParaRPr lang="zh-CN" altLang="en-US" sz="2000"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包含 游戏机, 桌子, 蛋糕, 绿色&#10;&#10;描述已自动生成"/>
          <p:cNvPicPr>
            <a:picLocks noChangeAspect="1"/>
          </p:cNvPicPr>
          <p:nvPr/>
        </p:nvPicPr>
        <p:blipFill rotWithShape="1">
          <a:blip r:embed="rId1">
            <a:extLst>
              <a:ext uri="{28A0092B-C50C-407E-A947-70E740481C1C}">
                <a14:useLocalDpi xmlns:a14="http://schemas.microsoft.com/office/drawing/2010/main" val="0"/>
              </a:ext>
            </a:extLst>
          </a:blip>
          <a:srcRect t="17795" b="40017"/>
          <a:stretch>
            <a:fillRect/>
          </a:stretch>
        </p:blipFill>
        <p:spPr>
          <a:xfrm>
            <a:off x="0" y="0"/>
            <a:ext cx="12192000" cy="6858000"/>
          </a:xfrm>
          <a:prstGeom prst="rect">
            <a:avLst/>
          </a:prstGeom>
        </p:spPr>
      </p:pic>
      <p:grpSp>
        <p:nvGrpSpPr>
          <p:cNvPr id="7" name="组合 6"/>
          <p:cNvGrpSpPr/>
          <p:nvPr/>
        </p:nvGrpSpPr>
        <p:grpSpPr>
          <a:xfrm>
            <a:off x="409575" y="508000"/>
            <a:ext cx="11372850" cy="5842001"/>
            <a:chOff x="661912" y="766885"/>
            <a:chExt cx="10856232" cy="5278332"/>
          </a:xfrm>
        </p:grpSpPr>
        <p:sp>
          <p:nvSpPr>
            <p:cNvPr id="8" name="缺角矩形 7"/>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缺角矩形 8"/>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descr="卡通人物&#10;&#10;中度可信度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753" y="2951993"/>
            <a:ext cx="3249674" cy="3249674"/>
          </a:xfrm>
          <a:prstGeom prst="rect">
            <a:avLst/>
          </a:prstGeom>
        </p:spPr>
      </p:pic>
      <p:sp>
        <p:nvSpPr>
          <p:cNvPr id="17" name="文本框 16"/>
          <p:cNvSpPr txBox="1"/>
          <p:nvPr/>
        </p:nvSpPr>
        <p:spPr>
          <a:xfrm>
            <a:off x="2002152" y="1307380"/>
            <a:ext cx="1735860" cy="2477004"/>
          </a:xfrm>
          <a:prstGeom prst="rect">
            <a:avLst/>
          </a:prstGeom>
          <a:noFill/>
        </p:spPr>
        <p:txBody>
          <a:bodyPr vert="eaVert" wrap="square" rtlCol="0">
            <a:spAutoFit/>
          </a:bodyPr>
          <a:lstStyle/>
          <a:p>
            <a:pPr>
              <a:lnSpc>
                <a:spcPct val="140000"/>
              </a:lnSpc>
            </a:pPr>
            <a:r>
              <a:rPr lang="zh-CN" altLang="en-US" sz="7200" dirty="0">
                <a:solidFill>
                  <a:srgbClr val="1E936E"/>
                </a:solidFill>
                <a:latin typeface="字魂27号-布丁体" panose="00000500000000000000" pitchFamily="2" charset="-122"/>
                <a:ea typeface="字魂27号-布丁体" panose="00000500000000000000" pitchFamily="2" charset="-122"/>
              </a:rPr>
              <a:t>目录</a:t>
            </a:r>
            <a:endParaRPr lang="zh-CN" altLang="en-US" sz="7200" dirty="0">
              <a:solidFill>
                <a:srgbClr val="1E936E"/>
              </a:solidFill>
              <a:latin typeface="字魂27号-布丁体" panose="00000500000000000000" pitchFamily="2" charset="-122"/>
              <a:ea typeface="字魂27号-布丁体" panose="00000500000000000000" pitchFamily="2" charset="-122"/>
            </a:endParaRPr>
          </a:p>
        </p:txBody>
      </p:sp>
      <p:cxnSp>
        <p:nvCxnSpPr>
          <p:cNvPr id="18" name="直接连接符 17"/>
          <p:cNvCxnSpPr/>
          <p:nvPr/>
        </p:nvCxnSpPr>
        <p:spPr>
          <a:xfrm>
            <a:off x="3385479" y="1459910"/>
            <a:ext cx="0" cy="2171944"/>
          </a:xfrm>
          <a:prstGeom prst="line">
            <a:avLst/>
          </a:prstGeom>
          <a:ln w="19050">
            <a:solidFill>
              <a:srgbClr val="7CEAC8"/>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4159441" y="1673069"/>
            <a:ext cx="6707826" cy="4050957"/>
            <a:chOff x="1183662" y="1576237"/>
            <a:chExt cx="6707826" cy="4050957"/>
          </a:xfrm>
        </p:grpSpPr>
        <p:grpSp>
          <p:nvGrpSpPr>
            <p:cNvPr id="30" name="组合 29"/>
            <p:cNvGrpSpPr/>
            <p:nvPr/>
          </p:nvGrpSpPr>
          <p:grpSpPr>
            <a:xfrm>
              <a:off x="6918412" y="2342956"/>
              <a:ext cx="973076" cy="3284238"/>
              <a:chOff x="1322392" y="2333324"/>
              <a:chExt cx="973076" cy="3284238"/>
            </a:xfrm>
          </p:grpSpPr>
          <p:sp>
            <p:nvSpPr>
              <p:cNvPr id="16" name="文本框 15"/>
              <p:cNvSpPr txBox="1"/>
              <p:nvPr/>
            </p:nvSpPr>
            <p:spPr>
              <a:xfrm flipH="1">
                <a:off x="1421383" y="2628686"/>
                <a:ext cx="874085" cy="2988876"/>
              </a:xfrm>
              <a:prstGeom prst="rect">
                <a:avLst/>
              </a:prstGeom>
              <a:noFill/>
              <a:ln>
                <a:noFill/>
              </a:ln>
            </p:spPr>
            <p:txBody>
              <a:bodyPr vert="eaVert" wrap="square" rtlCol="0">
                <a:spAutoFit/>
              </a:bodyPr>
              <a:lstStyle/>
              <a:p>
                <a:pPr marL="342900" indent="-342900">
                  <a:lnSpc>
                    <a:spcPct val="140000"/>
                  </a:lnSpc>
                  <a:buFont typeface="Arial" panose="020B0604020202020204" pitchFamily="34" charset="0"/>
                  <a:buChar char="•"/>
                </a:pPr>
                <a:r>
                  <a:rPr lang="zh-CN" altLang="en-US" sz="3200" dirty="0">
                    <a:solidFill>
                      <a:srgbClr val="1E936E"/>
                    </a:solidFill>
                    <a:latin typeface="字魂27号-布丁体" panose="00000500000000000000" pitchFamily="2" charset="-122"/>
                    <a:ea typeface="字魂27号-布丁体" panose="00000500000000000000" pitchFamily="2" charset="-122"/>
                  </a:rPr>
                  <a:t>农事谚语</a:t>
                </a:r>
                <a:endParaRPr lang="zh-CN" altLang="en-US" sz="3200" dirty="0">
                  <a:solidFill>
                    <a:srgbClr val="1E936E"/>
                  </a:solidFill>
                  <a:latin typeface="字魂27号-布丁体" panose="00000500000000000000" pitchFamily="2" charset="-122"/>
                  <a:ea typeface="字魂27号-布丁体" panose="00000500000000000000" pitchFamily="2" charset="-122"/>
                </a:endParaRPr>
              </a:p>
            </p:txBody>
          </p:sp>
          <p:sp>
            <p:nvSpPr>
              <p:cNvPr id="19" name="缺角矩形 18"/>
              <p:cNvSpPr/>
              <p:nvPr/>
            </p:nvSpPr>
            <p:spPr>
              <a:xfrm>
                <a:off x="1322392" y="2333324"/>
                <a:ext cx="874085" cy="2689192"/>
              </a:xfrm>
              <a:prstGeom prst="plaque">
                <a:avLst/>
              </a:prstGeom>
              <a:noFill/>
              <a:ln w="19050">
                <a:solidFill>
                  <a:srgbClr val="1E93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5514952" y="2342956"/>
              <a:ext cx="951048" cy="3284238"/>
              <a:chOff x="2695916" y="2333324"/>
              <a:chExt cx="951048" cy="3284238"/>
            </a:xfrm>
          </p:grpSpPr>
          <p:sp>
            <p:nvSpPr>
              <p:cNvPr id="15" name="文本框 14"/>
              <p:cNvSpPr txBox="1"/>
              <p:nvPr/>
            </p:nvSpPr>
            <p:spPr>
              <a:xfrm flipH="1">
                <a:off x="2772879" y="2628686"/>
                <a:ext cx="874085" cy="2988876"/>
              </a:xfrm>
              <a:prstGeom prst="rect">
                <a:avLst/>
              </a:prstGeom>
              <a:noFill/>
              <a:ln>
                <a:noFill/>
              </a:ln>
            </p:spPr>
            <p:txBody>
              <a:bodyPr vert="eaVert" wrap="square" rtlCol="0">
                <a:spAutoFit/>
              </a:bodyPr>
              <a:lstStyle/>
              <a:p>
                <a:pPr marL="342900" indent="-342900">
                  <a:lnSpc>
                    <a:spcPct val="140000"/>
                  </a:lnSpc>
                  <a:buFont typeface="Arial" panose="020B0604020202020204" pitchFamily="34" charset="0"/>
                  <a:buChar char="•"/>
                </a:pPr>
                <a:r>
                  <a:rPr lang="zh-CN" altLang="en-US" sz="3200" dirty="0">
                    <a:solidFill>
                      <a:srgbClr val="1E936E"/>
                    </a:solidFill>
                    <a:latin typeface="字魂27号-布丁体" panose="00000500000000000000" pitchFamily="2" charset="-122"/>
                    <a:ea typeface="字魂27号-布丁体" panose="00000500000000000000" pitchFamily="2" charset="-122"/>
                  </a:rPr>
                  <a:t>节日诗词</a:t>
                </a:r>
                <a:endParaRPr lang="zh-CN" altLang="en-US" sz="3200" dirty="0">
                  <a:solidFill>
                    <a:srgbClr val="1E936E"/>
                  </a:solidFill>
                  <a:latin typeface="字魂27号-布丁体" panose="00000500000000000000" pitchFamily="2" charset="-122"/>
                  <a:ea typeface="字魂27号-布丁体" panose="00000500000000000000" pitchFamily="2" charset="-122"/>
                </a:endParaRPr>
              </a:p>
            </p:txBody>
          </p:sp>
          <p:sp>
            <p:nvSpPr>
              <p:cNvPr id="23" name="缺角矩形 22"/>
              <p:cNvSpPr/>
              <p:nvPr/>
            </p:nvSpPr>
            <p:spPr>
              <a:xfrm>
                <a:off x="2695916" y="2333324"/>
                <a:ext cx="874085" cy="2689192"/>
              </a:xfrm>
              <a:prstGeom prst="plaque">
                <a:avLst/>
              </a:prstGeom>
              <a:noFill/>
              <a:ln w="19050">
                <a:solidFill>
                  <a:srgbClr val="1E93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4068096" y="2342956"/>
              <a:ext cx="994444" cy="3284238"/>
              <a:chOff x="4004016" y="2333324"/>
              <a:chExt cx="994444" cy="3284238"/>
            </a:xfrm>
          </p:grpSpPr>
          <p:sp>
            <p:nvSpPr>
              <p:cNvPr id="14" name="文本框 13"/>
              <p:cNvSpPr txBox="1"/>
              <p:nvPr/>
            </p:nvSpPr>
            <p:spPr>
              <a:xfrm flipH="1">
                <a:off x="4124375" y="2628686"/>
                <a:ext cx="874085" cy="2988876"/>
              </a:xfrm>
              <a:prstGeom prst="rect">
                <a:avLst/>
              </a:prstGeom>
              <a:noFill/>
              <a:ln>
                <a:noFill/>
              </a:ln>
            </p:spPr>
            <p:txBody>
              <a:bodyPr vert="eaVert" wrap="square" rtlCol="0">
                <a:spAutoFit/>
              </a:bodyPr>
              <a:lstStyle/>
              <a:p>
                <a:pPr marL="342900" indent="-342900">
                  <a:lnSpc>
                    <a:spcPct val="140000"/>
                  </a:lnSpc>
                  <a:buFont typeface="Arial" panose="020B0604020202020204" pitchFamily="34" charset="0"/>
                  <a:buChar char="•"/>
                </a:pPr>
                <a:r>
                  <a:rPr lang="zh-CN" altLang="en-US" sz="3200" dirty="0">
                    <a:solidFill>
                      <a:srgbClr val="1E936E"/>
                    </a:solidFill>
                    <a:latin typeface="字魂27号-布丁体" panose="00000500000000000000" pitchFamily="2" charset="-122"/>
                    <a:ea typeface="字魂27号-布丁体" panose="00000500000000000000" pitchFamily="2" charset="-122"/>
                  </a:rPr>
                  <a:t>节令食品</a:t>
                </a:r>
                <a:endParaRPr lang="zh-CN" altLang="en-US" sz="3200" dirty="0">
                  <a:solidFill>
                    <a:srgbClr val="1E936E"/>
                  </a:solidFill>
                  <a:latin typeface="字魂27号-布丁体" panose="00000500000000000000" pitchFamily="2" charset="-122"/>
                  <a:ea typeface="字魂27号-布丁体" panose="00000500000000000000" pitchFamily="2" charset="-122"/>
                </a:endParaRPr>
              </a:p>
            </p:txBody>
          </p:sp>
          <p:sp>
            <p:nvSpPr>
              <p:cNvPr id="27" name="缺角矩形 26"/>
              <p:cNvSpPr/>
              <p:nvPr/>
            </p:nvSpPr>
            <p:spPr>
              <a:xfrm>
                <a:off x="4004016" y="2333324"/>
                <a:ext cx="874085" cy="2689192"/>
              </a:xfrm>
              <a:prstGeom prst="plaque">
                <a:avLst/>
              </a:prstGeom>
              <a:noFill/>
              <a:ln w="19050">
                <a:solidFill>
                  <a:srgbClr val="1E93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642608" y="2342956"/>
              <a:ext cx="973076" cy="3284238"/>
              <a:chOff x="5376880" y="2333324"/>
              <a:chExt cx="973076" cy="3284238"/>
            </a:xfrm>
          </p:grpSpPr>
          <p:sp>
            <p:nvSpPr>
              <p:cNvPr id="13" name="文本框 12"/>
              <p:cNvSpPr txBox="1"/>
              <p:nvPr/>
            </p:nvSpPr>
            <p:spPr>
              <a:xfrm flipH="1">
                <a:off x="5475871" y="2628686"/>
                <a:ext cx="874085" cy="2988876"/>
              </a:xfrm>
              <a:prstGeom prst="rect">
                <a:avLst/>
              </a:prstGeom>
              <a:noFill/>
              <a:ln>
                <a:noFill/>
              </a:ln>
            </p:spPr>
            <p:txBody>
              <a:bodyPr vert="eaVert" wrap="square" rtlCol="0">
                <a:spAutoFit/>
              </a:bodyPr>
              <a:lstStyle/>
              <a:p>
                <a:pPr marL="342900" indent="-342900">
                  <a:lnSpc>
                    <a:spcPct val="140000"/>
                  </a:lnSpc>
                  <a:buFont typeface="Arial" panose="020B0604020202020204" pitchFamily="34" charset="0"/>
                  <a:buChar char="•"/>
                </a:pPr>
                <a:r>
                  <a:rPr lang="zh-CN" altLang="en-US" sz="3200" dirty="0">
                    <a:solidFill>
                      <a:srgbClr val="1E936E"/>
                    </a:solidFill>
                    <a:latin typeface="字魂27号-布丁体" panose="00000500000000000000" pitchFamily="2" charset="-122"/>
                    <a:ea typeface="字魂27号-布丁体" panose="00000500000000000000" pitchFamily="2" charset="-122"/>
                  </a:rPr>
                  <a:t>民间习俗</a:t>
                </a:r>
                <a:endParaRPr lang="zh-CN" altLang="en-US" sz="3200" dirty="0">
                  <a:solidFill>
                    <a:srgbClr val="1E936E"/>
                  </a:solidFill>
                  <a:latin typeface="字魂27号-布丁体" panose="00000500000000000000" pitchFamily="2" charset="-122"/>
                  <a:ea typeface="字魂27号-布丁体" panose="00000500000000000000" pitchFamily="2" charset="-122"/>
                </a:endParaRPr>
              </a:p>
            </p:txBody>
          </p:sp>
          <p:sp>
            <p:nvSpPr>
              <p:cNvPr id="28" name="缺角矩形 27"/>
              <p:cNvSpPr/>
              <p:nvPr/>
            </p:nvSpPr>
            <p:spPr>
              <a:xfrm>
                <a:off x="5376880" y="2333324"/>
                <a:ext cx="874085" cy="2689192"/>
              </a:xfrm>
              <a:prstGeom prst="plaque">
                <a:avLst/>
              </a:prstGeom>
              <a:noFill/>
              <a:ln w="19050">
                <a:solidFill>
                  <a:srgbClr val="1E93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1223977" y="2342956"/>
              <a:ext cx="966219" cy="3284238"/>
              <a:chOff x="6735233" y="2333324"/>
              <a:chExt cx="966219" cy="3284238"/>
            </a:xfrm>
          </p:grpSpPr>
          <p:sp>
            <p:nvSpPr>
              <p:cNvPr id="12" name="文本框 11"/>
              <p:cNvSpPr txBox="1"/>
              <p:nvPr/>
            </p:nvSpPr>
            <p:spPr>
              <a:xfrm flipH="1">
                <a:off x="6827367" y="2628686"/>
                <a:ext cx="874085" cy="2988876"/>
              </a:xfrm>
              <a:prstGeom prst="rect">
                <a:avLst/>
              </a:prstGeom>
              <a:noFill/>
              <a:ln>
                <a:noFill/>
              </a:ln>
            </p:spPr>
            <p:txBody>
              <a:bodyPr vert="eaVert" wrap="square" rtlCol="0">
                <a:spAutoFit/>
              </a:bodyPr>
              <a:lstStyle/>
              <a:p>
                <a:pPr marL="342900" indent="-342900">
                  <a:lnSpc>
                    <a:spcPct val="140000"/>
                  </a:lnSpc>
                  <a:buFont typeface="Arial" panose="020B0604020202020204" pitchFamily="34" charset="0"/>
                  <a:buChar char="•"/>
                </a:pPr>
                <a:r>
                  <a:rPr lang="zh-CN" altLang="en-US" sz="3200" dirty="0">
                    <a:solidFill>
                      <a:srgbClr val="1E936E"/>
                    </a:solidFill>
                    <a:latin typeface="字魂27号-布丁体" panose="00000500000000000000" pitchFamily="2" charset="-122"/>
                    <a:ea typeface="字魂27号-布丁体" panose="00000500000000000000" pitchFamily="2" charset="-122"/>
                  </a:rPr>
                  <a:t>节日起源</a:t>
                </a:r>
                <a:endParaRPr lang="zh-CN" altLang="en-US" sz="3200" dirty="0">
                  <a:solidFill>
                    <a:srgbClr val="1E936E"/>
                  </a:solidFill>
                  <a:latin typeface="字魂27号-布丁体" panose="00000500000000000000" pitchFamily="2" charset="-122"/>
                  <a:ea typeface="字魂27号-布丁体" panose="00000500000000000000" pitchFamily="2" charset="-122"/>
                </a:endParaRPr>
              </a:p>
            </p:txBody>
          </p:sp>
          <p:sp>
            <p:nvSpPr>
              <p:cNvPr id="29" name="缺角矩形 28"/>
              <p:cNvSpPr/>
              <p:nvPr/>
            </p:nvSpPr>
            <p:spPr>
              <a:xfrm>
                <a:off x="6735233" y="2333324"/>
                <a:ext cx="874085" cy="2689192"/>
              </a:xfrm>
              <a:prstGeom prst="plaque">
                <a:avLst/>
              </a:prstGeom>
              <a:noFill/>
              <a:ln w="19050">
                <a:solidFill>
                  <a:srgbClr val="1E93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1183662" y="1576237"/>
              <a:ext cx="914400" cy="914400"/>
            </a:xfrm>
            <a:prstGeom prst="ellipse">
              <a:avLst/>
            </a:prstGeom>
            <a:solidFill>
              <a:srgbClr val="2BC8B2"/>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字魂27号-布丁体" panose="00000500000000000000" pitchFamily="2" charset="-122"/>
                  <a:ea typeface="字魂27号-布丁体" panose="00000500000000000000" pitchFamily="2" charset="-122"/>
                </a:rPr>
                <a:t>一</a:t>
              </a:r>
              <a:endParaRPr lang="zh-CN" altLang="en-US" sz="3200" dirty="0">
                <a:solidFill>
                  <a:schemeClr val="bg1"/>
                </a:solidFill>
                <a:latin typeface="字魂27号-布丁体" panose="00000500000000000000" pitchFamily="2" charset="-122"/>
                <a:ea typeface="字魂27号-布丁体" panose="00000500000000000000" pitchFamily="2" charset="-122"/>
              </a:endParaRPr>
            </a:p>
          </p:txBody>
        </p:sp>
        <p:sp>
          <p:nvSpPr>
            <p:cNvPr id="39" name="椭圆 38"/>
            <p:cNvSpPr/>
            <p:nvPr/>
          </p:nvSpPr>
          <p:spPr>
            <a:xfrm>
              <a:off x="2625879" y="1576237"/>
              <a:ext cx="914400" cy="914400"/>
            </a:xfrm>
            <a:prstGeom prst="ellipse">
              <a:avLst/>
            </a:prstGeom>
            <a:solidFill>
              <a:srgbClr val="1E936E"/>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字魂27号-布丁体" panose="00000500000000000000" pitchFamily="2" charset="-122"/>
                  <a:ea typeface="字魂27号-布丁体" panose="00000500000000000000" pitchFamily="2" charset="-122"/>
                </a:rPr>
                <a:t>二</a:t>
              </a:r>
              <a:endParaRPr lang="zh-CN" altLang="en-US" sz="3200" dirty="0">
                <a:solidFill>
                  <a:schemeClr val="bg1"/>
                </a:solidFill>
                <a:latin typeface="字魂27号-布丁体" panose="00000500000000000000" pitchFamily="2" charset="-122"/>
                <a:ea typeface="字魂27号-布丁体" panose="00000500000000000000" pitchFamily="2" charset="-122"/>
              </a:endParaRPr>
            </a:p>
          </p:txBody>
        </p:sp>
        <p:sp>
          <p:nvSpPr>
            <p:cNvPr id="40" name="椭圆 39"/>
            <p:cNvSpPr/>
            <p:nvPr/>
          </p:nvSpPr>
          <p:spPr>
            <a:xfrm>
              <a:off x="4047938" y="1576237"/>
              <a:ext cx="914400" cy="914400"/>
            </a:xfrm>
            <a:prstGeom prst="ellipse">
              <a:avLst/>
            </a:prstGeom>
            <a:solidFill>
              <a:srgbClr val="2BC8B2"/>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字魂27号-布丁体" panose="00000500000000000000" pitchFamily="2" charset="-122"/>
                  <a:ea typeface="字魂27号-布丁体" panose="00000500000000000000" pitchFamily="2" charset="-122"/>
                </a:rPr>
                <a:t>三</a:t>
              </a:r>
              <a:endParaRPr lang="zh-CN" altLang="en-US" sz="3200" dirty="0">
                <a:solidFill>
                  <a:schemeClr val="bg1"/>
                </a:solidFill>
                <a:latin typeface="字魂27号-布丁体" panose="00000500000000000000" pitchFamily="2" charset="-122"/>
                <a:ea typeface="字魂27号-布丁体" panose="00000500000000000000" pitchFamily="2" charset="-122"/>
              </a:endParaRPr>
            </a:p>
          </p:txBody>
        </p:sp>
        <p:sp>
          <p:nvSpPr>
            <p:cNvPr id="41" name="椭圆 40"/>
            <p:cNvSpPr/>
            <p:nvPr/>
          </p:nvSpPr>
          <p:spPr>
            <a:xfrm>
              <a:off x="5483175" y="1576237"/>
              <a:ext cx="914400" cy="914400"/>
            </a:xfrm>
            <a:prstGeom prst="ellipse">
              <a:avLst/>
            </a:prstGeom>
            <a:solidFill>
              <a:srgbClr val="1E936E"/>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字魂27号-布丁体" panose="00000500000000000000" pitchFamily="2" charset="-122"/>
                  <a:ea typeface="字魂27号-布丁体" panose="00000500000000000000" pitchFamily="2" charset="-122"/>
                </a:rPr>
                <a:t>四</a:t>
              </a:r>
              <a:endParaRPr lang="zh-CN" altLang="en-US" sz="3200" dirty="0">
                <a:solidFill>
                  <a:schemeClr val="bg1"/>
                </a:solidFill>
                <a:latin typeface="字魂27号-布丁体" panose="00000500000000000000" pitchFamily="2" charset="-122"/>
                <a:ea typeface="字魂27号-布丁体" panose="00000500000000000000" pitchFamily="2" charset="-122"/>
              </a:endParaRPr>
            </a:p>
          </p:txBody>
        </p:sp>
        <p:sp>
          <p:nvSpPr>
            <p:cNvPr id="42" name="椭圆 41"/>
            <p:cNvSpPr/>
            <p:nvPr/>
          </p:nvSpPr>
          <p:spPr>
            <a:xfrm>
              <a:off x="6890851" y="1576237"/>
              <a:ext cx="914400" cy="914400"/>
            </a:xfrm>
            <a:prstGeom prst="ellipse">
              <a:avLst/>
            </a:prstGeom>
            <a:solidFill>
              <a:srgbClr val="2BC8B2"/>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字魂27号-布丁体" panose="00000500000000000000" pitchFamily="2" charset="-122"/>
                  <a:ea typeface="字魂27号-布丁体" panose="00000500000000000000" pitchFamily="2" charset="-122"/>
                </a:rPr>
                <a:t>五</a:t>
              </a:r>
              <a:endParaRPr lang="zh-CN" altLang="en-US" sz="3200" dirty="0">
                <a:solidFill>
                  <a:schemeClr val="bg1"/>
                </a:solidFill>
                <a:latin typeface="字魂27号-布丁体" panose="00000500000000000000" pitchFamily="2" charset="-122"/>
                <a:ea typeface="字魂27号-布丁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6350" y="5358640"/>
            <a:ext cx="12192000" cy="1455162"/>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节日诗词</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2147580" y="2122161"/>
            <a:ext cx="2941009" cy="584775"/>
          </a:xfrm>
          <a:prstGeom prst="rect">
            <a:avLst/>
          </a:prstGeom>
          <a:solidFill>
            <a:srgbClr val="1E936E"/>
          </a:solidFill>
        </p:spPr>
        <p:txBody>
          <a:bodyPr wrap="square" rtlCol="0">
            <a:spAutoFit/>
          </a:bodyPr>
          <a:lstStyle/>
          <a:p>
            <a:pPr algn="ctr"/>
            <a:r>
              <a:rPr lang="en-US" altLang="zh-CN" sz="3200" b="1" dirty="0">
                <a:solidFill>
                  <a:schemeClr val="bg1"/>
                </a:solidFill>
                <a:latin typeface="思源黑体 CN Light" panose="020B0300000000000000" pitchFamily="34" charset="-122"/>
                <a:ea typeface="思源黑体 CN Light" panose="020B0300000000000000" pitchFamily="34" charset="-122"/>
              </a:rPr>
              <a:t>《</a:t>
            </a:r>
            <a:r>
              <a:rPr lang="zh-CN" altLang="en-US" sz="3200" b="1" dirty="0">
                <a:solidFill>
                  <a:schemeClr val="bg1"/>
                </a:solidFill>
                <a:latin typeface="思源黑体 CN Light" panose="020B0300000000000000" pitchFamily="34" charset="-122"/>
                <a:ea typeface="思源黑体 CN Light" panose="020B0300000000000000" pitchFamily="34" charset="-122"/>
              </a:rPr>
              <a:t>寒食上冢</a:t>
            </a:r>
            <a:r>
              <a:rPr lang="en-US" altLang="zh-CN" sz="3200" b="1" dirty="0">
                <a:solidFill>
                  <a:schemeClr val="bg1"/>
                </a:solidFill>
                <a:latin typeface="思源黑体 CN Light" panose="020B0300000000000000" pitchFamily="34" charset="-122"/>
                <a:ea typeface="思源黑体 CN Light" panose="020B0300000000000000" pitchFamily="34" charset="-122"/>
              </a:rPr>
              <a:t>》</a:t>
            </a:r>
            <a:endParaRPr lang="zh-CN" altLang="en-US" sz="3200"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1541579" y="3051788"/>
            <a:ext cx="4363385" cy="2627001"/>
          </a:xfrm>
          <a:prstGeom prst="rect">
            <a:avLst/>
          </a:prstGeom>
          <a:noFill/>
        </p:spPr>
        <p:txBody>
          <a:bodyPr wrap="square" rtlCol="0">
            <a:spAutoFit/>
          </a:bodyPr>
          <a:lstStyle/>
          <a:p>
            <a:pPr>
              <a:lnSpc>
                <a:spcPct val="130000"/>
              </a:lnSpc>
            </a:pPr>
            <a:r>
              <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rPr>
              <a:t>迳直夫何细！桥危可免扶？</a:t>
            </a:r>
            <a:endPar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rPr>
              <a:t>远山枫外淡，破屋麦边孤。</a:t>
            </a:r>
            <a:endPar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rPr>
              <a:t>宿草春风又，新阡去岁无。</a:t>
            </a:r>
            <a:endPar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rPr>
              <a:t>梨花自寒食，进节只愁余。</a:t>
            </a:r>
            <a:endPar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endParaRPr lang="zh-CN" altLang="en-US" sz="14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pic>
        <p:nvPicPr>
          <p:cNvPr id="11" name="图片 10" descr="日历&#10;&#10;描述已自动生成"/>
          <p:cNvPicPr>
            <a:picLocks noChangeAspect="1"/>
          </p:cNvPicPr>
          <p:nvPr/>
        </p:nvPicPr>
        <p:blipFill rotWithShape="1">
          <a:blip r:embed="rId3">
            <a:extLst>
              <a:ext uri="{28A0092B-C50C-407E-A947-70E740481C1C}">
                <a14:useLocalDpi xmlns:a14="http://schemas.microsoft.com/office/drawing/2010/main" val="0"/>
              </a:ext>
            </a:extLst>
          </a:blip>
          <a:srcRect l="5378" t="36168" r="47512" b="32721"/>
          <a:stretch>
            <a:fillRect/>
          </a:stretch>
        </p:blipFill>
        <p:spPr>
          <a:xfrm>
            <a:off x="6380139" y="1499360"/>
            <a:ext cx="4912353" cy="4337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背景图案&#10;&#10;描述已自动生成"/>
          <p:cNvPicPr>
            <a:picLocks noChangeAspect="1"/>
          </p:cNvPicPr>
          <p:nvPr/>
        </p:nvPicPr>
        <p:blipFill rotWithShape="1">
          <a:blip r:embed="rId1">
            <a:extLst>
              <a:ext uri="{28A0092B-C50C-407E-A947-70E740481C1C}">
                <a14:useLocalDpi xmlns:a14="http://schemas.microsoft.com/office/drawing/2010/main" val="0"/>
              </a:ext>
            </a:extLst>
          </a:blip>
          <a:srcRect l="2150" t="501" r="33686" b="50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9" name="组合 8"/>
          <p:cNvGrpSpPr/>
          <p:nvPr/>
        </p:nvGrpSpPr>
        <p:grpSpPr>
          <a:xfrm>
            <a:off x="634470" y="863756"/>
            <a:ext cx="10833101" cy="5064604"/>
            <a:chOff x="533400" y="669925"/>
            <a:chExt cx="11125200" cy="5518151"/>
          </a:xfrm>
        </p:grpSpPr>
        <p:sp>
          <p:nvSpPr>
            <p:cNvPr id="10" name="缺角矩形 9"/>
            <p:cNvSpPr/>
            <p:nvPr/>
          </p:nvSpPr>
          <p:spPr>
            <a:xfrm>
              <a:off x="533400" y="669925"/>
              <a:ext cx="11125200" cy="5518151"/>
            </a:xfrm>
            <a:prstGeom prst="plaque">
              <a:avLst>
                <a:gd name="adj" fmla="val 9787"/>
              </a:avLst>
            </a:prstGeom>
            <a:solidFill>
              <a:schemeClr val="bg1"/>
            </a:solidFill>
            <a:ln>
              <a:solidFill>
                <a:srgbClr val="9EE3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缺角矩形 10"/>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7847" y="745474"/>
            <a:ext cx="5264180" cy="5264180"/>
          </a:xfrm>
          <a:prstGeom prst="rect">
            <a:avLst/>
          </a:prstGeom>
        </p:spPr>
      </p:pic>
      <p:pic>
        <p:nvPicPr>
          <p:cNvPr id="19" name="图片 18" descr="卡通人物&#10;&#10;中度可信度描述已自动生成"/>
          <p:cNvPicPr>
            <a:picLocks noChangeAspect="1"/>
          </p:cNvPicPr>
          <p:nvPr/>
        </p:nvPicPr>
        <p:blipFill rotWithShape="1">
          <a:blip r:embed="rId3">
            <a:extLst>
              <a:ext uri="{28A0092B-C50C-407E-A947-70E740481C1C}">
                <a14:useLocalDpi xmlns:a14="http://schemas.microsoft.com/office/drawing/2010/main" val="0"/>
              </a:ext>
            </a:extLst>
          </a:blip>
          <a:srcRect l="21736" t="51635"/>
          <a:stretch>
            <a:fillRect/>
          </a:stretch>
        </p:blipFill>
        <p:spPr>
          <a:xfrm>
            <a:off x="89640" y="4131310"/>
            <a:ext cx="12102360" cy="2726690"/>
          </a:xfrm>
          <a:prstGeom prst="rect">
            <a:avLst/>
          </a:prstGeom>
        </p:spPr>
      </p:pic>
      <p:pic>
        <p:nvPicPr>
          <p:cNvPr id="21" name="图片 20" descr="背景图案&#10;&#10;描述已自动生成"/>
          <p:cNvPicPr>
            <a:picLocks noChangeAspect="1"/>
          </p:cNvPicPr>
          <p:nvPr/>
        </p:nvPicPr>
        <p:blipFill rotWithShape="1">
          <a:blip r:embed="rId4">
            <a:extLst>
              <a:ext uri="{28A0092B-C50C-407E-A947-70E740481C1C}">
                <a14:useLocalDpi xmlns:a14="http://schemas.microsoft.com/office/drawing/2010/main" val="0"/>
              </a:ext>
            </a:extLst>
          </a:blip>
          <a:srcRect l="27411" t="7251" b="69794"/>
          <a:stretch>
            <a:fillRect/>
          </a:stretch>
        </p:blipFill>
        <p:spPr>
          <a:xfrm flipH="1">
            <a:off x="12697" y="0"/>
            <a:ext cx="3915641" cy="1651000"/>
          </a:xfrm>
          <a:custGeom>
            <a:avLst/>
            <a:gdLst>
              <a:gd name="connsiteX0" fmla="*/ 4009175 w 4009175"/>
              <a:gd name="connsiteY0" fmla="*/ 0 h 1690438"/>
              <a:gd name="connsiteX1" fmla="*/ 0 w 4009175"/>
              <a:gd name="connsiteY1" fmla="*/ 0 h 1690438"/>
              <a:gd name="connsiteX2" fmla="*/ 0 w 4009175"/>
              <a:gd name="connsiteY2" fmla="*/ 1690438 h 1690438"/>
              <a:gd name="connsiteX3" fmla="*/ 4009175 w 4009175"/>
              <a:gd name="connsiteY3" fmla="*/ 1690438 h 1690438"/>
            </a:gdLst>
            <a:ahLst/>
            <a:cxnLst>
              <a:cxn ang="0">
                <a:pos x="connsiteX0" y="connsiteY0"/>
              </a:cxn>
              <a:cxn ang="0">
                <a:pos x="connsiteX1" y="connsiteY1"/>
              </a:cxn>
              <a:cxn ang="0">
                <a:pos x="connsiteX2" y="connsiteY2"/>
              </a:cxn>
              <a:cxn ang="0">
                <a:pos x="connsiteX3" y="connsiteY3"/>
              </a:cxn>
            </a:cxnLst>
            <a:rect l="l" t="t" r="r" b="b"/>
            <a:pathLst>
              <a:path w="4009175" h="1690438">
                <a:moveTo>
                  <a:pt x="4009175" y="0"/>
                </a:moveTo>
                <a:lnTo>
                  <a:pt x="0" y="0"/>
                </a:lnTo>
                <a:lnTo>
                  <a:pt x="0" y="1690438"/>
                </a:lnTo>
                <a:lnTo>
                  <a:pt x="4009175" y="1690438"/>
                </a:lnTo>
                <a:close/>
              </a:path>
            </a:pathLst>
          </a:custGeom>
        </p:spPr>
      </p:pic>
      <p:sp>
        <p:nvSpPr>
          <p:cNvPr id="23" name="文本框 22"/>
          <p:cNvSpPr txBox="1"/>
          <p:nvPr/>
        </p:nvSpPr>
        <p:spPr>
          <a:xfrm flipH="1">
            <a:off x="2244320" y="3640604"/>
            <a:ext cx="3368037" cy="1131079"/>
          </a:xfrm>
          <a:prstGeom prst="rect">
            <a:avLst/>
          </a:prstGeom>
          <a:noFill/>
        </p:spPr>
        <p:txBody>
          <a:bodyPr vert="horz" wrap="square" rtlCol="0">
            <a:spAutoFit/>
          </a:bodyPr>
          <a:lstStyle/>
          <a:p>
            <a:pPr algn="dist">
              <a:lnSpc>
                <a:spcPct val="140000"/>
              </a:lnSpc>
            </a:pPr>
            <a:r>
              <a:rPr lang="zh-CN" altLang="en-US" sz="5400" dirty="0">
                <a:solidFill>
                  <a:srgbClr val="1E936E"/>
                </a:solidFill>
                <a:latin typeface="字魂27号-布丁体" panose="00000500000000000000" pitchFamily="2" charset="-122"/>
                <a:ea typeface="字魂27号-布丁体" panose="00000500000000000000" pitchFamily="2" charset="-122"/>
              </a:rPr>
              <a:t>农事谚语</a:t>
            </a:r>
            <a:endParaRPr lang="zh-CN" altLang="en-US" sz="5400" dirty="0">
              <a:solidFill>
                <a:srgbClr val="1E936E"/>
              </a:solidFill>
              <a:latin typeface="字魂27号-布丁体" panose="00000500000000000000" pitchFamily="2" charset="-122"/>
              <a:ea typeface="字魂27号-布丁体" panose="00000500000000000000" pitchFamily="2" charset="-122"/>
            </a:endParaRPr>
          </a:p>
        </p:txBody>
      </p:sp>
      <p:sp>
        <p:nvSpPr>
          <p:cNvPr id="24" name="椭圆 23"/>
          <p:cNvSpPr/>
          <p:nvPr/>
        </p:nvSpPr>
        <p:spPr>
          <a:xfrm>
            <a:off x="3362229" y="2137408"/>
            <a:ext cx="1132219" cy="1132219"/>
          </a:xfrm>
          <a:prstGeom prst="ellipse">
            <a:avLst/>
          </a:prstGeom>
          <a:solidFill>
            <a:srgbClr val="1E936E"/>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字魂27号-布丁体" panose="00000500000000000000" pitchFamily="2" charset="-122"/>
                <a:ea typeface="字魂27号-布丁体" panose="00000500000000000000" pitchFamily="2" charset="-122"/>
              </a:rPr>
              <a:t>5</a:t>
            </a:r>
            <a:endParaRPr lang="zh-CN" altLang="en-US" sz="4800" dirty="0">
              <a:solidFill>
                <a:schemeClr val="bg1"/>
              </a:solidFill>
              <a:latin typeface="字魂27号-布丁体" panose="00000500000000000000" pitchFamily="2" charset="-122"/>
              <a:ea typeface="字魂27号-布丁体" panose="00000500000000000000" pitchFamily="2" charset="-122"/>
            </a:endParaRPr>
          </a:p>
        </p:txBody>
      </p:sp>
      <p:pic>
        <p:nvPicPr>
          <p:cNvPr id="12" name="Picture 24"/>
          <p:cNvPicPr>
            <a:picLocks noChangeAspect="1"/>
          </p:cNvPicPr>
          <p:nvPr/>
        </p:nvPicPr>
        <p:blipFill>
          <a:blip r:embed="rId5"/>
          <a:stretch>
            <a:fillRect/>
          </a:stretch>
        </p:blipFill>
        <p:spPr>
          <a:xfrm>
            <a:off x="2147130" y="3248722"/>
            <a:ext cx="3562416" cy="5717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5177684"/>
            <a:ext cx="12192000" cy="1680316"/>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农事谚语</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1387078" y="1989319"/>
            <a:ext cx="2745645" cy="461665"/>
          </a:xfrm>
          <a:prstGeom prst="rect">
            <a:avLst/>
          </a:prstGeom>
          <a:solidFill>
            <a:srgbClr val="57BC5F"/>
          </a:solidFill>
        </p:spPr>
        <p:txBody>
          <a:bodyPr wrap="square" rtlCol="0">
            <a:spAutoFit/>
          </a:bodyPr>
          <a:lstStyle/>
          <a:p>
            <a:pPr algn="ctr"/>
            <a:r>
              <a:rPr lang="zh-CN" altLang="en-US" sz="2400" b="1" dirty="0">
                <a:solidFill>
                  <a:schemeClr val="bg1"/>
                </a:solidFill>
                <a:latin typeface="思源黑体 CN Light" panose="020B0300000000000000" pitchFamily="34" charset="-122"/>
                <a:ea typeface="思源黑体 CN Light" panose="020B0300000000000000" pitchFamily="34" charset="-122"/>
              </a:rPr>
              <a:t>农事谚语</a:t>
            </a:r>
            <a:endParaRPr lang="zh-CN" altLang="en-US" sz="2400"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1273849" y="2977007"/>
            <a:ext cx="5402501" cy="1986826"/>
          </a:xfrm>
          <a:prstGeom prst="rect">
            <a:avLst/>
          </a:prstGeom>
          <a:noFill/>
        </p:spPr>
        <p:txBody>
          <a:bodyPr wrap="square" rtlCol="0">
            <a:spAutoFit/>
          </a:bodyPr>
          <a:lstStyle/>
          <a:p>
            <a:pPr>
              <a:lnSpc>
                <a:spcPct val="130000"/>
              </a:lnSpc>
            </a:pP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淮南子</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天文训</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云：“春分后十五日，斗指乙，则清明风至。”按</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岁时百问</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的说法：“万物生长此时，皆清洁而明净。故谓之清明。”清明一到，气温升高，雨量增多，正是春耕春种的大好时节。故有“清明前后，种瓜点豆”、“植树造林，莫过清明”的农谚。可见这个节气与农业生产有着密切的关系。</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cxnSp>
        <p:nvCxnSpPr>
          <p:cNvPr id="11" name="直接连接符 10"/>
          <p:cNvCxnSpPr/>
          <p:nvPr/>
        </p:nvCxnSpPr>
        <p:spPr>
          <a:xfrm>
            <a:off x="1273849" y="2751984"/>
            <a:ext cx="5253951" cy="0"/>
          </a:xfrm>
          <a:prstGeom prst="line">
            <a:avLst/>
          </a:prstGeom>
          <a:ln>
            <a:solidFill>
              <a:srgbClr val="2EC491"/>
            </a:solidFill>
            <a:prstDash val="lgDash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273849" y="5177684"/>
            <a:ext cx="5253951" cy="0"/>
          </a:xfrm>
          <a:prstGeom prst="line">
            <a:avLst/>
          </a:prstGeom>
          <a:ln>
            <a:solidFill>
              <a:srgbClr val="2EC491"/>
            </a:solidFill>
            <a:prstDash val="lgDashDot"/>
          </a:ln>
        </p:spPr>
        <p:style>
          <a:lnRef idx="1">
            <a:schemeClr val="accent1"/>
          </a:lnRef>
          <a:fillRef idx="0">
            <a:schemeClr val="accent1"/>
          </a:fillRef>
          <a:effectRef idx="0">
            <a:schemeClr val="accent1"/>
          </a:effectRef>
          <a:fontRef idx="minor">
            <a:schemeClr val="tx1"/>
          </a:fontRef>
        </p:style>
      </p:cxnSp>
      <p:pic>
        <p:nvPicPr>
          <p:cNvPr id="13" name="图片 12" descr="日历&#10;&#10;描述已自动生成"/>
          <p:cNvPicPr>
            <a:picLocks noChangeAspect="1"/>
          </p:cNvPicPr>
          <p:nvPr/>
        </p:nvPicPr>
        <p:blipFill rotWithShape="1">
          <a:blip r:embed="rId3">
            <a:extLst>
              <a:ext uri="{28A0092B-C50C-407E-A947-70E740481C1C}">
                <a14:useLocalDpi xmlns:a14="http://schemas.microsoft.com/office/drawing/2010/main" val="0"/>
              </a:ext>
            </a:extLst>
          </a:blip>
          <a:srcRect l="5055" t="3007" r="47835" b="65882"/>
          <a:stretch>
            <a:fillRect/>
          </a:stretch>
        </p:blipFill>
        <p:spPr>
          <a:xfrm>
            <a:off x="7000200" y="1845643"/>
            <a:ext cx="4058919" cy="35835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圆角 17"/>
          <p:cNvSpPr/>
          <p:nvPr/>
        </p:nvSpPr>
        <p:spPr>
          <a:xfrm>
            <a:off x="1014323" y="2017317"/>
            <a:ext cx="8218577" cy="3864505"/>
          </a:xfrm>
          <a:prstGeom prst="roundRect">
            <a:avLst>
              <a:gd name="adj" fmla="val 0"/>
            </a:avLst>
          </a:prstGeom>
          <a:gradFill flip="none" rotWithShape="1">
            <a:gsLst>
              <a:gs pos="53000">
                <a:schemeClr val="bg1">
                  <a:lumMod val="85000"/>
                  <a:alpha val="0"/>
                </a:schemeClr>
              </a:gs>
              <a:gs pos="0">
                <a:srgbClr val="2EC491">
                  <a:alpha val="19000"/>
                </a:srgbClr>
              </a:gs>
              <a:gs pos="100000">
                <a:schemeClr val="bg1">
                  <a:alpha val="0"/>
                </a:schemeClr>
              </a:gs>
            </a:gsLst>
            <a:lin ang="5400000" scaled="1"/>
            <a:tileRect/>
          </a:gradFill>
          <a:ln>
            <a:solidFill>
              <a:srgbClr val="2EC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descr="卡通人物&#10;&#10;描述已自动生成"/>
          <p:cNvPicPr>
            <a:picLocks noChangeAspect="1"/>
          </p:cNvPicPr>
          <p:nvPr/>
        </p:nvPicPr>
        <p:blipFill>
          <a:blip r:embed="rId1">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农事谚语</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10153529" y="2017317"/>
            <a:ext cx="549436" cy="2062103"/>
          </a:xfrm>
          <a:prstGeom prst="rect">
            <a:avLst/>
          </a:prstGeom>
          <a:solidFill>
            <a:srgbClr val="1E936E"/>
          </a:solidFill>
          <a:ln>
            <a:noFill/>
          </a:ln>
        </p:spPr>
        <p:txBody>
          <a:bodyPr wrap="square" rtlCol="0">
            <a:spAutoFit/>
          </a:bodyPr>
          <a:lstStyle/>
          <a:p>
            <a:pPr algn="ctr"/>
            <a:r>
              <a:rPr lang="zh-CN" altLang="en-US" sz="3200" b="1" dirty="0">
                <a:solidFill>
                  <a:schemeClr val="bg1"/>
                </a:solidFill>
                <a:latin typeface="思源黑体 CN Light" panose="020B0300000000000000" pitchFamily="34" charset="-122"/>
                <a:ea typeface="思源黑体 CN Light" panose="020B0300000000000000" pitchFamily="34" charset="-122"/>
              </a:rPr>
              <a:t>农事谚语</a:t>
            </a:r>
            <a:endParaRPr lang="zh-CN" altLang="en-US" sz="3200" b="1" dirty="0">
              <a:solidFill>
                <a:schemeClr val="bg1"/>
              </a:solidFill>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1489035" y="2655175"/>
            <a:ext cx="3779439" cy="2627001"/>
          </a:xfrm>
          <a:prstGeom prst="rect">
            <a:avLst/>
          </a:prstGeom>
          <a:noFill/>
        </p:spPr>
        <p:txBody>
          <a:bodyPr wrap="square" rtlCol="0">
            <a:spAutoFit/>
          </a:bodyPr>
          <a:lstStyle/>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雨打清明前，春雨定频繁</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阴雨下了清明节，断断续续三个月</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清明难得晴，谷雨难得阴</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雨打清明前，洼地好种田</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清明雨星星，一棵高粱打一升</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清明宜晴，谷雨宜雨</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清明无雨旱黄梅，清明有雨水黄梅</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麦怕清明霜，谷要秋来旱</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1" name="文本框 10"/>
          <p:cNvSpPr txBox="1"/>
          <p:nvPr/>
        </p:nvSpPr>
        <p:spPr>
          <a:xfrm>
            <a:off x="5381658" y="2571022"/>
            <a:ext cx="3555556" cy="2947089"/>
          </a:xfrm>
          <a:prstGeom prst="rect">
            <a:avLst/>
          </a:prstGeom>
          <a:noFill/>
        </p:spPr>
        <p:txBody>
          <a:bodyPr wrap="square" rtlCol="0">
            <a:spAutoFit/>
          </a:bodyPr>
          <a:lstStyle/>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清明有霜梅雨少</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清明雾浓，一日天晴</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清明起尘，黄土埋人</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清明响雷头个梅</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清明冷，好年景</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清明一吹西北风，当年天旱黄风多</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清明北风十天寒，春霜结束在眼前</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清明刮动土，要刮四十五</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cxnSp>
        <p:nvCxnSpPr>
          <p:cNvPr id="3" name="直接连接符 2"/>
          <p:cNvCxnSpPr/>
          <p:nvPr/>
        </p:nvCxnSpPr>
        <p:spPr>
          <a:xfrm>
            <a:off x="4991100" y="2571022"/>
            <a:ext cx="0" cy="2947089"/>
          </a:xfrm>
          <a:prstGeom prst="line">
            <a:avLst/>
          </a:prstGeom>
          <a:ln>
            <a:solidFill>
              <a:srgbClr val="2EC491"/>
            </a:solidFill>
            <a:prstDash val="lgDash"/>
          </a:ln>
        </p:spPr>
        <p:style>
          <a:lnRef idx="1">
            <a:schemeClr val="accent1"/>
          </a:lnRef>
          <a:fillRef idx="0">
            <a:schemeClr val="accent1"/>
          </a:fillRef>
          <a:effectRef idx="0">
            <a:schemeClr val="accent1"/>
          </a:effectRef>
          <a:fontRef idx="minor">
            <a:schemeClr val="tx1"/>
          </a:fontRef>
        </p:style>
      </p:cxnSp>
      <p:pic>
        <p:nvPicPr>
          <p:cNvPr id="20" name="Picture 3"/>
          <p:cNvPicPr>
            <a:picLocks noChangeAspect="1"/>
          </p:cNvPicPr>
          <p:nvPr/>
        </p:nvPicPr>
        <p:blipFill>
          <a:blip r:embed="rId2"/>
          <a:stretch>
            <a:fillRect/>
          </a:stretch>
        </p:blipFill>
        <p:spPr>
          <a:xfrm flipH="1">
            <a:off x="8895971" y="3836296"/>
            <a:ext cx="2457937" cy="19500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31D1BB">
                <a:alpha val="9000"/>
              </a:srgbClr>
            </a:gs>
            <a:gs pos="100000">
              <a:srgbClr val="31D1BB">
                <a:alpha val="61000"/>
              </a:srgbClr>
            </a:gs>
          </a:gsLst>
          <a:lin ang="5400000" scaled="1"/>
        </a:gradFill>
        <a:effectLst/>
      </p:bgPr>
    </p:bg>
    <p:spTree>
      <p:nvGrpSpPr>
        <p:cNvPr id="1" name=""/>
        <p:cNvGrpSpPr/>
        <p:nvPr/>
      </p:nvGrpSpPr>
      <p:grpSpPr>
        <a:xfrm>
          <a:off x="0" y="0"/>
          <a:ext cx="0" cy="0"/>
          <a:chOff x="0" y="0"/>
          <a:chExt cx="0" cy="0"/>
        </a:xfrm>
      </p:grpSpPr>
      <p:pic>
        <p:nvPicPr>
          <p:cNvPr id="29" name="图片 28" descr="背景图案&#10;&#10;描述已自动生成"/>
          <p:cNvPicPr>
            <a:picLocks noChangeAspect="1"/>
          </p:cNvPicPr>
          <p:nvPr/>
        </p:nvPicPr>
        <p:blipFill rotWithShape="1">
          <a:blip r:embed="rId1">
            <a:extLst>
              <a:ext uri="{28A0092B-C50C-407E-A947-70E740481C1C}">
                <a14:useLocalDpi xmlns:a14="http://schemas.microsoft.com/office/drawing/2010/main" val="0"/>
              </a:ext>
            </a:extLst>
          </a:blip>
          <a:srcRect t="45482" b="35756"/>
          <a:stretch>
            <a:fillRect/>
          </a:stretch>
        </p:blipFill>
        <p:spPr>
          <a:xfrm>
            <a:off x="-1" y="3811395"/>
            <a:ext cx="12179300" cy="3046606"/>
          </a:xfrm>
          <a:prstGeom prst="rect">
            <a:avLst/>
          </a:prstGeom>
        </p:spPr>
      </p:pic>
      <p:grpSp>
        <p:nvGrpSpPr>
          <p:cNvPr id="19" name="组合 18"/>
          <p:cNvGrpSpPr/>
          <p:nvPr/>
        </p:nvGrpSpPr>
        <p:grpSpPr>
          <a:xfrm>
            <a:off x="679450" y="896698"/>
            <a:ext cx="10833101" cy="5064604"/>
            <a:chOff x="533400" y="669925"/>
            <a:chExt cx="11125200" cy="5518151"/>
          </a:xfrm>
        </p:grpSpPr>
        <p:sp>
          <p:nvSpPr>
            <p:cNvPr id="15" name="缺角矩形 14"/>
            <p:cNvSpPr/>
            <p:nvPr/>
          </p:nvSpPr>
          <p:spPr>
            <a:xfrm>
              <a:off x="533400" y="669925"/>
              <a:ext cx="11125200" cy="5518151"/>
            </a:xfrm>
            <a:prstGeom prst="plaque">
              <a:avLst>
                <a:gd name="adj" fmla="val 9787"/>
              </a:avLst>
            </a:prstGeom>
            <a:solidFill>
              <a:schemeClr val="bg1"/>
            </a:solidFill>
            <a:ln>
              <a:solidFill>
                <a:srgbClr val="9EE3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缺角矩形 1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3" name="图片 52" descr="卡通人物&#10;&#10;中度可信度描述已自动生成"/>
          <p:cNvPicPr>
            <a:picLocks noChangeAspect="1"/>
          </p:cNvPicPr>
          <p:nvPr/>
        </p:nvPicPr>
        <p:blipFill rotWithShape="1">
          <a:blip r:embed="rId2">
            <a:extLst>
              <a:ext uri="{28A0092B-C50C-407E-A947-70E740481C1C}">
                <a14:useLocalDpi xmlns:a14="http://schemas.microsoft.com/office/drawing/2010/main" val="0"/>
              </a:ext>
            </a:extLst>
          </a:blip>
          <a:srcRect l="16540" r="399" b="57261"/>
          <a:stretch>
            <a:fillRect/>
          </a:stretch>
        </p:blipFill>
        <p:spPr>
          <a:xfrm>
            <a:off x="0" y="4755614"/>
            <a:ext cx="12179300" cy="2039878"/>
          </a:xfrm>
          <a:custGeom>
            <a:avLst/>
            <a:gdLst>
              <a:gd name="connsiteX0" fmla="*/ 0 w 12179300"/>
              <a:gd name="connsiteY0" fmla="*/ 0 h 2039878"/>
              <a:gd name="connsiteX1" fmla="*/ 12179300 w 12179300"/>
              <a:gd name="connsiteY1" fmla="*/ 0 h 2039878"/>
              <a:gd name="connsiteX2" fmla="*/ 12179300 w 12179300"/>
              <a:gd name="connsiteY2" fmla="*/ 2039878 h 2039878"/>
              <a:gd name="connsiteX3" fmla="*/ 0 w 12179300"/>
              <a:gd name="connsiteY3" fmla="*/ 2039878 h 2039878"/>
            </a:gdLst>
            <a:ahLst/>
            <a:cxnLst>
              <a:cxn ang="0">
                <a:pos x="connsiteX0" y="connsiteY0"/>
              </a:cxn>
              <a:cxn ang="0">
                <a:pos x="connsiteX1" y="connsiteY1"/>
              </a:cxn>
              <a:cxn ang="0">
                <a:pos x="connsiteX2" y="connsiteY2"/>
              </a:cxn>
              <a:cxn ang="0">
                <a:pos x="connsiteX3" y="connsiteY3"/>
              </a:cxn>
            </a:cxnLst>
            <a:rect l="l" t="t" r="r" b="b"/>
            <a:pathLst>
              <a:path w="12179300" h="2039878">
                <a:moveTo>
                  <a:pt x="0" y="0"/>
                </a:moveTo>
                <a:lnTo>
                  <a:pt x="12179300" y="0"/>
                </a:lnTo>
                <a:lnTo>
                  <a:pt x="12179300" y="2039878"/>
                </a:lnTo>
                <a:lnTo>
                  <a:pt x="0" y="2039878"/>
                </a:lnTo>
                <a:close/>
              </a:path>
            </a:pathLst>
          </a:custGeom>
        </p:spPr>
      </p:pic>
      <p:pic>
        <p:nvPicPr>
          <p:cNvPr id="23" name="图片 22" descr="卡通人物&#10;&#10;中度可信度描述已自动生成"/>
          <p:cNvPicPr>
            <a:picLocks noChangeAspect="1"/>
          </p:cNvPicPr>
          <p:nvPr/>
        </p:nvPicPr>
        <p:blipFill rotWithShape="1">
          <a:blip r:embed="rId3">
            <a:extLst>
              <a:ext uri="{28A0092B-C50C-407E-A947-70E740481C1C}">
                <a14:useLocalDpi xmlns:a14="http://schemas.microsoft.com/office/drawing/2010/main" val="0"/>
              </a:ext>
            </a:extLst>
          </a:blip>
          <a:srcRect l="43580" t="19075" r="658" b="45339"/>
          <a:stretch>
            <a:fillRect/>
          </a:stretch>
        </p:blipFill>
        <p:spPr>
          <a:xfrm>
            <a:off x="7466679" y="3011510"/>
            <a:ext cx="4520540" cy="3846490"/>
          </a:xfrm>
          <a:custGeom>
            <a:avLst/>
            <a:gdLst>
              <a:gd name="connsiteX0" fmla="*/ 0 w 4327601"/>
              <a:gd name="connsiteY0" fmla="*/ 0 h 3777976"/>
              <a:gd name="connsiteX1" fmla="*/ 4327601 w 4327601"/>
              <a:gd name="connsiteY1" fmla="*/ 0 h 3777976"/>
              <a:gd name="connsiteX2" fmla="*/ 4327601 w 4327601"/>
              <a:gd name="connsiteY2" fmla="*/ 3777976 h 3777976"/>
              <a:gd name="connsiteX3" fmla="*/ 0 w 4327601"/>
              <a:gd name="connsiteY3" fmla="*/ 3777976 h 3777976"/>
            </a:gdLst>
            <a:ahLst/>
            <a:cxnLst>
              <a:cxn ang="0">
                <a:pos x="connsiteX0" y="connsiteY0"/>
              </a:cxn>
              <a:cxn ang="0">
                <a:pos x="connsiteX1" y="connsiteY1"/>
              </a:cxn>
              <a:cxn ang="0">
                <a:pos x="connsiteX2" y="connsiteY2"/>
              </a:cxn>
              <a:cxn ang="0">
                <a:pos x="connsiteX3" y="connsiteY3"/>
              </a:cxn>
            </a:cxnLst>
            <a:rect l="l" t="t" r="r" b="b"/>
            <a:pathLst>
              <a:path w="4327601" h="3777976">
                <a:moveTo>
                  <a:pt x="0" y="0"/>
                </a:moveTo>
                <a:lnTo>
                  <a:pt x="4327601" y="0"/>
                </a:lnTo>
                <a:lnTo>
                  <a:pt x="4327601" y="3777976"/>
                </a:lnTo>
                <a:lnTo>
                  <a:pt x="0" y="3777976"/>
                </a:lnTo>
                <a:close/>
              </a:path>
            </a:pathLst>
          </a:custGeom>
        </p:spPr>
      </p:pic>
      <p:pic>
        <p:nvPicPr>
          <p:cNvPr id="31" name="图片 30" descr="图片包含 游戏机&#10;&#10;描述已自动生成"/>
          <p:cNvPicPr>
            <a:picLocks noChangeAspect="1"/>
          </p:cNvPicPr>
          <p:nvPr/>
        </p:nvPicPr>
        <p:blipFill rotWithShape="1">
          <a:blip r:embed="rId4">
            <a:extLst>
              <a:ext uri="{28A0092B-C50C-407E-A947-70E740481C1C}">
                <a14:useLocalDpi xmlns:a14="http://schemas.microsoft.com/office/drawing/2010/main" val="0"/>
              </a:ext>
            </a:extLst>
          </a:blip>
          <a:srcRect t="71296"/>
          <a:stretch>
            <a:fillRect/>
          </a:stretch>
        </p:blipFill>
        <p:spPr>
          <a:xfrm>
            <a:off x="-25404" y="4167453"/>
            <a:ext cx="7017415" cy="2685677"/>
          </a:xfrm>
          <a:custGeom>
            <a:avLst/>
            <a:gdLst>
              <a:gd name="connsiteX0" fmla="*/ 0 w 6108703"/>
              <a:gd name="connsiteY0" fmla="*/ 0 h 2337899"/>
              <a:gd name="connsiteX1" fmla="*/ 6108703 w 6108703"/>
              <a:gd name="connsiteY1" fmla="*/ 0 h 2337899"/>
              <a:gd name="connsiteX2" fmla="*/ 6108703 w 6108703"/>
              <a:gd name="connsiteY2" fmla="*/ 1161636 h 2337899"/>
              <a:gd name="connsiteX3" fmla="*/ 5952509 w 6108703"/>
              <a:gd name="connsiteY3" fmla="*/ 987491 h 2337899"/>
              <a:gd name="connsiteX4" fmla="*/ 4939785 w 6108703"/>
              <a:gd name="connsiteY4" fmla="*/ 550440 h 2337899"/>
              <a:gd name="connsiteX5" fmla="*/ 5323938 w 6108703"/>
              <a:gd name="connsiteY5" fmla="*/ 1825980 h 2337899"/>
              <a:gd name="connsiteX6" fmla="*/ 5828517 w 6108703"/>
              <a:gd name="connsiteY6" fmla="*/ 2300484 h 2337899"/>
              <a:gd name="connsiteX7" fmla="*/ 5885809 w 6108703"/>
              <a:gd name="connsiteY7" fmla="*/ 2337899 h 2337899"/>
              <a:gd name="connsiteX8" fmla="*/ 0 w 6108703"/>
              <a:gd name="connsiteY8" fmla="*/ 2337899 h 23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8703" h="2337899">
                <a:moveTo>
                  <a:pt x="0" y="0"/>
                </a:moveTo>
                <a:lnTo>
                  <a:pt x="6108703" y="0"/>
                </a:lnTo>
                <a:lnTo>
                  <a:pt x="6108703" y="1161636"/>
                </a:lnTo>
                <a:lnTo>
                  <a:pt x="5952509" y="987491"/>
                </a:lnTo>
                <a:cubicBezTo>
                  <a:pt x="5559511" y="585739"/>
                  <a:pt x="5131653" y="392426"/>
                  <a:pt x="4939785" y="550440"/>
                </a:cubicBezTo>
                <a:cubicBezTo>
                  <a:pt x="4720507" y="731027"/>
                  <a:pt x="4892498" y="1302106"/>
                  <a:pt x="5323938" y="1825980"/>
                </a:cubicBezTo>
                <a:cubicBezTo>
                  <a:pt x="5485728" y="2022433"/>
                  <a:pt x="5661028" y="2184350"/>
                  <a:pt x="5828517" y="2300484"/>
                </a:cubicBezTo>
                <a:lnTo>
                  <a:pt x="5885809" y="2337899"/>
                </a:lnTo>
                <a:lnTo>
                  <a:pt x="0" y="2337899"/>
                </a:lnTo>
                <a:close/>
              </a:path>
            </a:pathLst>
          </a:custGeom>
        </p:spPr>
      </p:pic>
      <p:pic>
        <p:nvPicPr>
          <p:cNvPr id="55" name="图片 54" descr="背景图案&#10;&#10;描述已自动生成"/>
          <p:cNvPicPr>
            <a:picLocks noChangeAspect="1"/>
          </p:cNvPicPr>
          <p:nvPr/>
        </p:nvPicPr>
        <p:blipFill rotWithShape="1">
          <a:blip r:embed="rId1">
            <a:extLst>
              <a:ext uri="{28A0092B-C50C-407E-A947-70E740481C1C}">
                <a14:useLocalDpi xmlns:a14="http://schemas.microsoft.com/office/drawing/2010/main" val="0"/>
              </a:ext>
            </a:extLst>
          </a:blip>
          <a:srcRect l="27411" t="7251" b="69794"/>
          <a:stretch>
            <a:fillRect/>
          </a:stretch>
        </p:blipFill>
        <p:spPr>
          <a:xfrm flipH="1">
            <a:off x="12698" y="0"/>
            <a:ext cx="4009175" cy="1690438"/>
          </a:xfrm>
          <a:custGeom>
            <a:avLst/>
            <a:gdLst>
              <a:gd name="connsiteX0" fmla="*/ 4009175 w 4009175"/>
              <a:gd name="connsiteY0" fmla="*/ 0 h 1690438"/>
              <a:gd name="connsiteX1" fmla="*/ 0 w 4009175"/>
              <a:gd name="connsiteY1" fmla="*/ 0 h 1690438"/>
              <a:gd name="connsiteX2" fmla="*/ 0 w 4009175"/>
              <a:gd name="connsiteY2" fmla="*/ 1690438 h 1690438"/>
              <a:gd name="connsiteX3" fmla="*/ 4009175 w 4009175"/>
              <a:gd name="connsiteY3" fmla="*/ 1690438 h 1690438"/>
            </a:gdLst>
            <a:ahLst/>
            <a:cxnLst>
              <a:cxn ang="0">
                <a:pos x="connsiteX0" y="connsiteY0"/>
              </a:cxn>
              <a:cxn ang="0">
                <a:pos x="connsiteX1" y="connsiteY1"/>
              </a:cxn>
              <a:cxn ang="0">
                <a:pos x="connsiteX2" y="connsiteY2"/>
              </a:cxn>
              <a:cxn ang="0">
                <a:pos x="connsiteX3" y="connsiteY3"/>
              </a:cxn>
            </a:cxnLst>
            <a:rect l="l" t="t" r="r" b="b"/>
            <a:pathLst>
              <a:path w="4009175" h="1690438">
                <a:moveTo>
                  <a:pt x="4009175" y="0"/>
                </a:moveTo>
                <a:lnTo>
                  <a:pt x="0" y="0"/>
                </a:lnTo>
                <a:lnTo>
                  <a:pt x="0" y="1690438"/>
                </a:lnTo>
                <a:lnTo>
                  <a:pt x="4009175" y="1690438"/>
                </a:lnTo>
                <a:close/>
              </a:path>
            </a:pathLst>
          </a:custGeom>
        </p:spPr>
      </p:pic>
      <p:pic>
        <p:nvPicPr>
          <p:cNvPr id="32" name="图片 31" descr="图片包含 游戏机&#10;&#10;描述已自动生成"/>
          <p:cNvPicPr>
            <a:picLocks noChangeAspect="1"/>
          </p:cNvPicPr>
          <p:nvPr/>
        </p:nvPicPr>
        <p:blipFill rotWithShape="1">
          <a:blip r:embed="rId4">
            <a:extLst>
              <a:ext uri="{28A0092B-C50C-407E-A947-70E740481C1C}">
                <a14:useLocalDpi xmlns:a14="http://schemas.microsoft.com/office/drawing/2010/main" val="0"/>
              </a:ext>
            </a:extLst>
          </a:blip>
          <a:srcRect t="71296"/>
          <a:stretch>
            <a:fillRect/>
          </a:stretch>
        </p:blipFill>
        <p:spPr>
          <a:xfrm flipH="1">
            <a:off x="5733848" y="4381500"/>
            <a:ext cx="6470854" cy="2476500"/>
          </a:xfrm>
          <a:custGeom>
            <a:avLst/>
            <a:gdLst>
              <a:gd name="connsiteX0" fmla="*/ 0 w 6108703"/>
              <a:gd name="connsiteY0" fmla="*/ 0 h 2337899"/>
              <a:gd name="connsiteX1" fmla="*/ 6108703 w 6108703"/>
              <a:gd name="connsiteY1" fmla="*/ 0 h 2337899"/>
              <a:gd name="connsiteX2" fmla="*/ 6108703 w 6108703"/>
              <a:gd name="connsiteY2" fmla="*/ 1161636 h 2337899"/>
              <a:gd name="connsiteX3" fmla="*/ 5952509 w 6108703"/>
              <a:gd name="connsiteY3" fmla="*/ 987491 h 2337899"/>
              <a:gd name="connsiteX4" fmla="*/ 4939785 w 6108703"/>
              <a:gd name="connsiteY4" fmla="*/ 550440 h 2337899"/>
              <a:gd name="connsiteX5" fmla="*/ 5323938 w 6108703"/>
              <a:gd name="connsiteY5" fmla="*/ 1825980 h 2337899"/>
              <a:gd name="connsiteX6" fmla="*/ 5828517 w 6108703"/>
              <a:gd name="connsiteY6" fmla="*/ 2300484 h 2337899"/>
              <a:gd name="connsiteX7" fmla="*/ 5885809 w 6108703"/>
              <a:gd name="connsiteY7" fmla="*/ 2337899 h 2337899"/>
              <a:gd name="connsiteX8" fmla="*/ 0 w 6108703"/>
              <a:gd name="connsiteY8" fmla="*/ 2337899 h 23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8703" h="2337899">
                <a:moveTo>
                  <a:pt x="0" y="0"/>
                </a:moveTo>
                <a:lnTo>
                  <a:pt x="6108703" y="0"/>
                </a:lnTo>
                <a:lnTo>
                  <a:pt x="6108703" y="1161636"/>
                </a:lnTo>
                <a:lnTo>
                  <a:pt x="5952509" y="987491"/>
                </a:lnTo>
                <a:cubicBezTo>
                  <a:pt x="5559511" y="585739"/>
                  <a:pt x="5131653" y="392426"/>
                  <a:pt x="4939785" y="550440"/>
                </a:cubicBezTo>
                <a:cubicBezTo>
                  <a:pt x="4720507" y="731027"/>
                  <a:pt x="4892498" y="1302106"/>
                  <a:pt x="5323938" y="1825980"/>
                </a:cubicBezTo>
                <a:cubicBezTo>
                  <a:pt x="5485728" y="2022433"/>
                  <a:pt x="5661028" y="2184350"/>
                  <a:pt x="5828517" y="2300484"/>
                </a:cubicBezTo>
                <a:lnTo>
                  <a:pt x="5885809" y="2337899"/>
                </a:lnTo>
                <a:lnTo>
                  <a:pt x="0" y="2337899"/>
                </a:lnTo>
                <a:close/>
              </a:path>
            </a:pathLst>
          </a:custGeom>
        </p:spPr>
      </p:pic>
      <p:sp>
        <p:nvSpPr>
          <p:cNvPr id="47" name="文本框 46"/>
          <p:cNvSpPr txBox="1"/>
          <p:nvPr/>
        </p:nvSpPr>
        <p:spPr>
          <a:xfrm>
            <a:off x="2455090" y="2040246"/>
            <a:ext cx="7281821" cy="1015663"/>
          </a:xfrm>
          <a:prstGeom prst="rect">
            <a:avLst/>
          </a:prstGeom>
          <a:noFill/>
        </p:spPr>
        <p:txBody>
          <a:bodyPr wrap="square" rtlCol="0">
            <a:spAutoFit/>
          </a:bodyPr>
          <a:lstStyle/>
          <a:p>
            <a:pPr algn="dist"/>
            <a:r>
              <a:rPr lang="zh-CN" altLang="en-US" sz="6000" spc="-300" dirty="0">
                <a:solidFill>
                  <a:srgbClr val="1E936E"/>
                </a:solidFill>
                <a:latin typeface="字魂27号-布丁体" panose="00000500000000000000" pitchFamily="2" charset="-122"/>
                <a:ea typeface="字魂27号-布丁体" panose="00000500000000000000" pitchFamily="2" charset="-122"/>
                <a:sym typeface="思源黑体 CN Light" panose="020B0300000000000000" pitchFamily="34" charset="-122"/>
              </a:rPr>
              <a:t>此次班会到此结束</a:t>
            </a:r>
            <a:endParaRPr lang="en-US" altLang="zh-CN" sz="6000" spc="-300" dirty="0">
              <a:solidFill>
                <a:srgbClr val="1E936E"/>
              </a:solidFill>
              <a:latin typeface="字魂27号-布丁体" panose="00000500000000000000" pitchFamily="2" charset="-122"/>
              <a:ea typeface="字魂27号-布丁体" panose="00000500000000000000" pitchFamily="2" charset="-122"/>
              <a:sym typeface="思源黑体 CN Light" panose="020B0300000000000000" pitchFamily="34" charset="-122"/>
            </a:endParaRPr>
          </a:p>
        </p:txBody>
      </p:sp>
      <p:sp>
        <p:nvSpPr>
          <p:cNvPr id="48" name="文本框 47"/>
          <p:cNvSpPr txBox="1"/>
          <p:nvPr/>
        </p:nvSpPr>
        <p:spPr>
          <a:xfrm>
            <a:off x="3314101" y="3096744"/>
            <a:ext cx="5563798" cy="539122"/>
          </a:xfrm>
          <a:prstGeom prst="rect">
            <a:avLst/>
          </a:prstGeom>
          <a:noFill/>
          <a:ln>
            <a:noFill/>
          </a:ln>
        </p:spPr>
        <p:txBody>
          <a:bodyPr wrap="square" rtlCol="0">
            <a:spAutoFit/>
          </a:bodyPr>
          <a:lstStyle/>
          <a:p>
            <a:pPr algn="dist">
              <a:lnSpc>
                <a:spcPct val="132000"/>
              </a:lnSpc>
            </a:pP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 </a:t>
            </a:r>
            <a:r>
              <a:rPr lang="zh-CN" altLang="en-US" sz="2400" dirty="0">
                <a:solidFill>
                  <a:srgbClr val="37A785"/>
                </a:solidFill>
                <a:latin typeface="思源黑体 CN Normal" panose="020B0400000000000000" pitchFamily="34" charset="-122"/>
                <a:ea typeface="思源黑体 CN Normal" panose="020B0400000000000000" pitchFamily="34" charset="-122"/>
                <a:cs typeface="+mn-ea"/>
                <a:sym typeface="+mn-lt"/>
              </a:rPr>
              <a:t>少儿卡通</a:t>
            </a: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a:t>
            </a:r>
            <a:r>
              <a:rPr lang="zh-CN" altLang="en-US" sz="2400" dirty="0">
                <a:solidFill>
                  <a:srgbClr val="37A785"/>
                </a:solidFill>
                <a:latin typeface="思源黑体 CN Normal" panose="020B0400000000000000" pitchFamily="34" charset="-122"/>
                <a:ea typeface="思源黑体 CN Normal" panose="020B0400000000000000" pitchFamily="34" charset="-122"/>
                <a:cs typeface="+mn-ea"/>
                <a:sym typeface="+mn-lt"/>
              </a:rPr>
              <a:t>教师说课</a:t>
            </a: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a:t>
            </a:r>
            <a:r>
              <a:rPr lang="zh-CN" altLang="en-US" sz="2400" dirty="0">
                <a:solidFill>
                  <a:srgbClr val="37A785"/>
                </a:solidFill>
                <a:latin typeface="思源黑体 CN Normal" panose="020B0400000000000000" pitchFamily="34" charset="-122"/>
                <a:ea typeface="思源黑体 CN Normal" panose="020B0400000000000000" pitchFamily="34" charset="-122"/>
                <a:cs typeface="+mn-ea"/>
                <a:sym typeface="+mn-lt"/>
              </a:rPr>
              <a:t>家长会</a:t>
            </a: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a:t>
            </a:r>
            <a:r>
              <a:rPr lang="zh-CN" altLang="en-US" sz="2400" dirty="0">
                <a:solidFill>
                  <a:srgbClr val="37A785"/>
                </a:solidFill>
                <a:latin typeface="思源黑体 CN Normal" panose="020B0400000000000000" pitchFamily="34" charset="-122"/>
                <a:ea typeface="思源黑体 CN Normal" panose="020B0400000000000000" pitchFamily="34" charset="-122"/>
                <a:cs typeface="+mn-ea"/>
                <a:sym typeface="+mn-lt"/>
              </a:rPr>
              <a:t>教学课件</a:t>
            </a:r>
            <a:r>
              <a:rPr lang="en-US" altLang="zh-CN" sz="2400" dirty="0">
                <a:solidFill>
                  <a:srgbClr val="37A785"/>
                </a:solidFill>
                <a:latin typeface="思源黑体 CN Normal" panose="020B0400000000000000" pitchFamily="34" charset="-122"/>
                <a:ea typeface="思源黑体 CN Normal" panose="020B0400000000000000" pitchFamily="34" charset="-122"/>
                <a:cs typeface="+mn-ea"/>
                <a:sym typeface="+mn-lt"/>
              </a:rPr>
              <a:t> </a:t>
            </a:r>
            <a:endParaRPr lang="zh-CN" altLang="en-US" sz="1600" dirty="0">
              <a:solidFill>
                <a:srgbClr val="37A785"/>
              </a:solidFill>
              <a:latin typeface="思源黑体 CN Normal" panose="020B0400000000000000" pitchFamily="34" charset="-122"/>
              <a:ea typeface="思源黑体 CN Normal" panose="020B0400000000000000" pitchFamily="34" charset="-122"/>
              <a:cs typeface="+mn-ea"/>
              <a:sym typeface="+mn-lt"/>
            </a:endParaRPr>
          </a:p>
        </p:txBody>
      </p:sp>
      <p:grpSp>
        <p:nvGrpSpPr>
          <p:cNvPr id="51" name="组合 50"/>
          <p:cNvGrpSpPr/>
          <p:nvPr/>
        </p:nvGrpSpPr>
        <p:grpSpPr>
          <a:xfrm>
            <a:off x="4021873" y="4085783"/>
            <a:ext cx="4148255" cy="395443"/>
            <a:chOff x="3113654" y="4085783"/>
            <a:chExt cx="4148255" cy="395443"/>
          </a:xfrm>
        </p:grpSpPr>
        <p:sp>
          <p:nvSpPr>
            <p:cNvPr id="49" name="文本框 48"/>
            <p:cNvSpPr txBox="1"/>
            <p:nvPr/>
          </p:nvSpPr>
          <p:spPr>
            <a:xfrm>
              <a:off x="3113654" y="4085783"/>
              <a:ext cx="1897485" cy="395443"/>
            </a:xfrm>
            <a:prstGeom prst="roundRect">
              <a:avLst>
                <a:gd name="adj" fmla="val 50000"/>
              </a:avLst>
            </a:prstGeom>
            <a:solidFill>
              <a:srgbClr val="57BC5F"/>
            </a:solidFill>
            <a:ln>
              <a:noFill/>
            </a:ln>
            <a:effectLst/>
          </p:spPr>
          <p:txBody>
            <a:bodyPr wrap="square" bIns="72000" rtlCol="0" anchor="ctr" anchorCtr="0">
              <a:noAutofit/>
            </a:bodyPr>
            <a:lstStyle>
              <a:defPPr>
                <a:defRPr lang="zh-CN"/>
              </a:defPPr>
              <a:lvl1pPr algn="ctr">
                <a:lnSpc>
                  <a:spcPct val="142000"/>
                </a:lnSpc>
                <a:defRPr sz="1400">
                  <a:solidFill>
                    <a:schemeClr val="bg1"/>
                  </a:solidFill>
                  <a:latin typeface="+mn-ea"/>
                </a:defRPr>
              </a:lvl1pPr>
            </a:lstStyle>
            <a:p>
              <a:r>
                <a:rPr lang="zh-CN" altLang="en-US" dirty="0">
                  <a:sym typeface="思源黑体 CN Light" panose="020B0300000000000000" pitchFamily="34" charset="-122"/>
                </a:rPr>
                <a:t>任课教师：</a:t>
              </a:r>
              <a:r>
                <a:rPr lang="en-US" altLang="zh-CN" dirty="0">
                  <a:sym typeface="思源黑体 CN Light" panose="020B0300000000000000" pitchFamily="34" charset="-122"/>
                </a:rPr>
                <a:t>XXX</a:t>
              </a:r>
              <a:endParaRPr lang="en-US" altLang="zh-CN" dirty="0">
                <a:sym typeface="思源黑体 CN Light" panose="020B0300000000000000" pitchFamily="34" charset="-122"/>
              </a:endParaRPr>
            </a:p>
          </p:txBody>
        </p:sp>
        <p:sp>
          <p:nvSpPr>
            <p:cNvPr id="50" name="文本框 49"/>
            <p:cNvSpPr txBox="1"/>
            <p:nvPr/>
          </p:nvSpPr>
          <p:spPr>
            <a:xfrm>
              <a:off x="5422649" y="4085783"/>
              <a:ext cx="1839260" cy="395443"/>
            </a:xfrm>
            <a:prstGeom prst="roundRect">
              <a:avLst>
                <a:gd name="adj" fmla="val 50000"/>
              </a:avLst>
            </a:prstGeom>
            <a:solidFill>
              <a:srgbClr val="57BC5F"/>
            </a:solidFill>
            <a:ln>
              <a:noFill/>
            </a:ln>
            <a:effectLst/>
          </p:spPr>
          <p:txBody>
            <a:bodyPr wrap="square" bIns="72000" rtlCol="0" anchor="ctr" anchorCtr="0">
              <a:noAutofit/>
            </a:bodyPr>
            <a:lstStyle/>
            <a:p>
              <a:pPr algn="ctr">
                <a:lnSpc>
                  <a:spcPct val="142000"/>
                </a:lnSpc>
              </a:pPr>
              <a:r>
                <a:rPr lang="zh-CN" altLang="en-US" sz="1400" dirty="0">
                  <a:solidFill>
                    <a:schemeClr val="bg1"/>
                  </a:solidFill>
                  <a:latin typeface="+mn-ea"/>
                  <a:sym typeface="思源黑体 CN Light" panose="020B0300000000000000" pitchFamily="34" charset="-122"/>
                </a:rPr>
                <a:t>班级：</a:t>
              </a:r>
              <a:r>
                <a:rPr lang="en-US" altLang="zh-CN" sz="1400" dirty="0">
                  <a:solidFill>
                    <a:schemeClr val="bg1"/>
                  </a:solidFill>
                  <a:latin typeface="+mn-ea"/>
                  <a:sym typeface="思源黑体 CN Light" panose="020B0300000000000000" pitchFamily="34" charset="-122"/>
                </a:rPr>
                <a:t>X</a:t>
              </a:r>
              <a:r>
                <a:rPr lang="zh-CN" altLang="en-US" sz="1400" dirty="0">
                  <a:solidFill>
                    <a:schemeClr val="bg1"/>
                  </a:solidFill>
                  <a:latin typeface="+mn-ea"/>
                  <a:sym typeface="思源黑体 CN Light" panose="020B0300000000000000" pitchFamily="34" charset="-122"/>
                </a:rPr>
                <a:t>年级</a:t>
              </a:r>
              <a:r>
                <a:rPr lang="en-US" altLang="zh-CN" sz="1400" dirty="0">
                  <a:solidFill>
                    <a:schemeClr val="bg1"/>
                  </a:solidFill>
                  <a:latin typeface="+mn-ea"/>
                  <a:sym typeface="思源黑体 CN Light" panose="020B0300000000000000" pitchFamily="34" charset="-122"/>
                </a:rPr>
                <a:t>X</a:t>
              </a:r>
              <a:r>
                <a:rPr lang="zh-CN" altLang="en-US" sz="1400" dirty="0">
                  <a:solidFill>
                    <a:schemeClr val="bg1"/>
                  </a:solidFill>
                  <a:latin typeface="+mn-ea"/>
                  <a:sym typeface="思源黑体 CN Light" panose="020B0300000000000000" pitchFamily="34" charset="-122"/>
                </a:rPr>
                <a:t>班</a:t>
              </a:r>
              <a:endParaRPr lang="zh-CN" altLang="en-US" sz="1400" dirty="0">
                <a:solidFill>
                  <a:schemeClr val="bg1"/>
                </a:solidFill>
                <a:latin typeface="+mn-ea"/>
                <a:sym typeface="思源黑体 CN Light"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背景图案&#10;&#10;描述已自动生成"/>
          <p:cNvPicPr>
            <a:picLocks noChangeAspect="1"/>
          </p:cNvPicPr>
          <p:nvPr/>
        </p:nvPicPr>
        <p:blipFill rotWithShape="1">
          <a:blip r:embed="rId1">
            <a:extLst>
              <a:ext uri="{28A0092B-C50C-407E-A947-70E740481C1C}">
                <a14:useLocalDpi xmlns:a14="http://schemas.microsoft.com/office/drawing/2010/main" val="0"/>
              </a:ext>
            </a:extLst>
          </a:blip>
          <a:srcRect l="2150" t="501" r="33686" b="50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9" name="组合 8"/>
          <p:cNvGrpSpPr/>
          <p:nvPr/>
        </p:nvGrpSpPr>
        <p:grpSpPr>
          <a:xfrm>
            <a:off x="634470" y="863756"/>
            <a:ext cx="10833101" cy="5064604"/>
            <a:chOff x="533400" y="669925"/>
            <a:chExt cx="11125200" cy="5518151"/>
          </a:xfrm>
        </p:grpSpPr>
        <p:sp>
          <p:nvSpPr>
            <p:cNvPr id="10" name="缺角矩形 9"/>
            <p:cNvSpPr/>
            <p:nvPr/>
          </p:nvSpPr>
          <p:spPr>
            <a:xfrm>
              <a:off x="533400" y="669925"/>
              <a:ext cx="11125200" cy="5518151"/>
            </a:xfrm>
            <a:prstGeom prst="plaque">
              <a:avLst>
                <a:gd name="adj" fmla="val 9787"/>
              </a:avLst>
            </a:prstGeom>
            <a:solidFill>
              <a:schemeClr val="bg1"/>
            </a:solidFill>
            <a:ln>
              <a:solidFill>
                <a:srgbClr val="9EE3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缺角矩形 10"/>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7847" y="745474"/>
            <a:ext cx="5264180" cy="5264180"/>
          </a:xfrm>
          <a:prstGeom prst="rect">
            <a:avLst/>
          </a:prstGeom>
        </p:spPr>
      </p:pic>
      <p:pic>
        <p:nvPicPr>
          <p:cNvPr id="19" name="图片 18" descr="卡通人物&#10;&#10;中度可信度描述已自动生成"/>
          <p:cNvPicPr>
            <a:picLocks noChangeAspect="1"/>
          </p:cNvPicPr>
          <p:nvPr/>
        </p:nvPicPr>
        <p:blipFill rotWithShape="1">
          <a:blip r:embed="rId3">
            <a:extLst>
              <a:ext uri="{28A0092B-C50C-407E-A947-70E740481C1C}">
                <a14:useLocalDpi xmlns:a14="http://schemas.microsoft.com/office/drawing/2010/main" val="0"/>
              </a:ext>
            </a:extLst>
          </a:blip>
          <a:srcRect l="21736" t="51635"/>
          <a:stretch>
            <a:fillRect/>
          </a:stretch>
        </p:blipFill>
        <p:spPr>
          <a:xfrm>
            <a:off x="89640" y="4131310"/>
            <a:ext cx="12102360" cy="2726690"/>
          </a:xfrm>
          <a:prstGeom prst="rect">
            <a:avLst/>
          </a:prstGeom>
        </p:spPr>
      </p:pic>
      <p:pic>
        <p:nvPicPr>
          <p:cNvPr id="21" name="图片 20" descr="背景图案&#10;&#10;描述已自动生成"/>
          <p:cNvPicPr>
            <a:picLocks noChangeAspect="1"/>
          </p:cNvPicPr>
          <p:nvPr/>
        </p:nvPicPr>
        <p:blipFill rotWithShape="1">
          <a:blip r:embed="rId4">
            <a:extLst>
              <a:ext uri="{28A0092B-C50C-407E-A947-70E740481C1C}">
                <a14:useLocalDpi xmlns:a14="http://schemas.microsoft.com/office/drawing/2010/main" val="0"/>
              </a:ext>
            </a:extLst>
          </a:blip>
          <a:srcRect l="27411" t="7251" b="69794"/>
          <a:stretch>
            <a:fillRect/>
          </a:stretch>
        </p:blipFill>
        <p:spPr>
          <a:xfrm flipH="1">
            <a:off x="12697" y="0"/>
            <a:ext cx="3915641" cy="1651000"/>
          </a:xfrm>
          <a:custGeom>
            <a:avLst/>
            <a:gdLst>
              <a:gd name="connsiteX0" fmla="*/ 4009175 w 4009175"/>
              <a:gd name="connsiteY0" fmla="*/ 0 h 1690438"/>
              <a:gd name="connsiteX1" fmla="*/ 0 w 4009175"/>
              <a:gd name="connsiteY1" fmla="*/ 0 h 1690438"/>
              <a:gd name="connsiteX2" fmla="*/ 0 w 4009175"/>
              <a:gd name="connsiteY2" fmla="*/ 1690438 h 1690438"/>
              <a:gd name="connsiteX3" fmla="*/ 4009175 w 4009175"/>
              <a:gd name="connsiteY3" fmla="*/ 1690438 h 1690438"/>
            </a:gdLst>
            <a:ahLst/>
            <a:cxnLst>
              <a:cxn ang="0">
                <a:pos x="connsiteX0" y="connsiteY0"/>
              </a:cxn>
              <a:cxn ang="0">
                <a:pos x="connsiteX1" y="connsiteY1"/>
              </a:cxn>
              <a:cxn ang="0">
                <a:pos x="connsiteX2" y="connsiteY2"/>
              </a:cxn>
              <a:cxn ang="0">
                <a:pos x="connsiteX3" y="connsiteY3"/>
              </a:cxn>
            </a:cxnLst>
            <a:rect l="l" t="t" r="r" b="b"/>
            <a:pathLst>
              <a:path w="4009175" h="1690438">
                <a:moveTo>
                  <a:pt x="4009175" y="0"/>
                </a:moveTo>
                <a:lnTo>
                  <a:pt x="0" y="0"/>
                </a:lnTo>
                <a:lnTo>
                  <a:pt x="0" y="1690438"/>
                </a:lnTo>
                <a:lnTo>
                  <a:pt x="4009175" y="1690438"/>
                </a:lnTo>
                <a:close/>
              </a:path>
            </a:pathLst>
          </a:custGeom>
        </p:spPr>
      </p:pic>
      <p:sp>
        <p:nvSpPr>
          <p:cNvPr id="23" name="文本框 22"/>
          <p:cNvSpPr txBox="1"/>
          <p:nvPr/>
        </p:nvSpPr>
        <p:spPr>
          <a:xfrm flipH="1">
            <a:off x="2244320" y="3640604"/>
            <a:ext cx="3368037" cy="1131079"/>
          </a:xfrm>
          <a:prstGeom prst="rect">
            <a:avLst/>
          </a:prstGeom>
          <a:noFill/>
        </p:spPr>
        <p:txBody>
          <a:bodyPr vert="horz" wrap="square" rtlCol="0">
            <a:spAutoFit/>
          </a:bodyPr>
          <a:lstStyle/>
          <a:p>
            <a:pPr algn="dist">
              <a:lnSpc>
                <a:spcPct val="140000"/>
              </a:lnSpc>
            </a:pPr>
            <a:r>
              <a:rPr lang="zh-CN" altLang="en-US" sz="5400" dirty="0">
                <a:solidFill>
                  <a:srgbClr val="1E936E"/>
                </a:solidFill>
                <a:latin typeface="字魂27号-布丁体" panose="00000500000000000000" pitchFamily="2" charset="-122"/>
                <a:ea typeface="字魂27号-布丁体" panose="00000500000000000000" pitchFamily="2" charset="-122"/>
              </a:rPr>
              <a:t>节日起源</a:t>
            </a:r>
            <a:endParaRPr lang="zh-CN" altLang="en-US" sz="5400" dirty="0">
              <a:solidFill>
                <a:srgbClr val="1E936E"/>
              </a:solidFill>
              <a:latin typeface="字魂27号-布丁体" panose="00000500000000000000" pitchFamily="2" charset="-122"/>
              <a:ea typeface="字魂27号-布丁体" panose="00000500000000000000" pitchFamily="2" charset="-122"/>
            </a:endParaRPr>
          </a:p>
        </p:txBody>
      </p:sp>
      <p:sp>
        <p:nvSpPr>
          <p:cNvPr id="24" name="椭圆 23"/>
          <p:cNvSpPr/>
          <p:nvPr/>
        </p:nvSpPr>
        <p:spPr>
          <a:xfrm>
            <a:off x="3362229" y="2137408"/>
            <a:ext cx="1132219" cy="1132219"/>
          </a:xfrm>
          <a:prstGeom prst="ellipse">
            <a:avLst/>
          </a:prstGeom>
          <a:solidFill>
            <a:srgbClr val="1E936E"/>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字魂27号-布丁体" panose="00000500000000000000" pitchFamily="2" charset="-122"/>
                <a:ea typeface="字魂27号-布丁体" panose="00000500000000000000" pitchFamily="2" charset="-122"/>
              </a:rPr>
              <a:t>1</a:t>
            </a:r>
            <a:endParaRPr lang="zh-CN" altLang="en-US" sz="4800" dirty="0">
              <a:solidFill>
                <a:schemeClr val="bg1"/>
              </a:solidFill>
              <a:latin typeface="字魂27号-布丁体" panose="00000500000000000000" pitchFamily="2" charset="-122"/>
              <a:ea typeface="字魂27号-布丁体" panose="00000500000000000000" pitchFamily="2" charset="-122"/>
            </a:endParaRPr>
          </a:p>
        </p:txBody>
      </p:sp>
      <p:pic>
        <p:nvPicPr>
          <p:cNvPr id="29" name="Picture 24"/>
          <p:cNvPicPr>
            <a:picLocks noChangeAspect="1"/>
          </p:cNvPicPr>
          <p:nvPr/>
        </p:nvPicPr>
        <p:blipFill>
          <a:blip r:embed="rId5"/>
          <a:stretch>
            <a:fillRect/>
          </a:stretch>
        </p:blipFill>
        <p:spPr>
          <a:xfrm>
            <a:off x="2147130" y="3248722"/>
            <a:ext cx="3562416" cy="5717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4902200"/>
            <a:ext cx="12192000" cy="1955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节日起源</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17" name="文本框 16"/>
          <p:cNvSpPr txBox="1"/>
          <p:nvPr/>
        </p:nvSpPr>
        <p:spPr>
          <a:xfrm>
            <a:off x="1260379" y="2162226"/>
            <a:ext cx="4772121" cy="461665"/>
          </a:xfrm>
          <a:prstGeom prst="rect">
            <a:avLst/>
          </a:prstGeom>
          <a:solidFill>
            <a:srgbClr val="1E936E"/>
          </a:solidFill>
        </p:spPr>
        <p:txBody>
          <a:bodyPr wrap="square" rtlCol="0">
            <a:spAutoFit/>
          </a:bodyPr>
          <a:lstStyle/>
          <a:p>
            <a:pPr algn="ctr"/>
            <a:r>
              <a:rPr lang="zh-CN" altLang="en-US" sz="2400" b="1" dirty="0">
                <a:solidFill>
                  <a:schemeClr val="bg1"/>
                </a:solidFill>
                <a:latin typeface="思源黑体 CN Light" panose="020B0300000000000000" pitchFamily="34" charset="-122"/>
                <a:ea typeface="思源黑体 CN Light" panose="020B0300000000000000" pitchFamily="34" charset="-122"/>
              </a:rPr>
              <a:t>清明节</a:t>
            </a:r>
            <a:endParaRPr lang="zh-CN" altLang="en-US" sz="2400" b="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1260379" y="2823483"/>
            <a:ext cx="5365586" cy="2627001"/>
          </a:xfrm>
          <a:prstGeom prst="rect">
            <a:avLst/>
          </a:prstGeom>
          <a:noFill/>
        </p:spPr>
        <p:txBody>
          <a:bodyPr wrap="square" rtlCol="0">
            <a:spAutoFit/>
          </a:bodyPr>
          <a:lstStyle/>
          <a:p>
            <a:pP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清明节，中国“时年八节”之一，在仲春与暮春之交，即冬至后的第</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108</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天，通常为</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4</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月</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4</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日</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—6</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日之中的一天，是祭祖和扫墓的日子，为中国传统节日。自</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2008</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年起，清明节与端午节、中秋节一样成为国家法定假日后，也成了一年中重要的“小长假”。是农历二十四节气之一，在仲春与暮春之交，也就是冬至后的</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108</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天。中国汉族传统的清明节大约始于周代，距今已有二千五百多年的历史。</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pic>
        <p:nvPicPr>
          <p:cNvPr id="28" name="图片 27" descr="日历&#10;&#10;描述已自动生成"/>
          <p:cNvPicPr>
            <a:picLocks noChangeAspect="1"/>
          </p:cNvPicPr>
          <p:nvPr/>
        </p:nvPicPr>
        <p:blipFill rotWithShape="1">
          <a:blip r:embed="rId3">
            <a:extLst>
              <a:ext uri="{28A0092B-C50C-407E-A947-70E740481C1C}">
                <a14:useLocalDpi xmlns:a14="http://schemas.microsoft.com/office/drawing/2010/main" val="0"/>
              </a:ext>
            </a:extLst>
          </a:blip>
          <a:srcRect l="52890" t="34984" b="33905"/>
          <a:stretch>
            <a:fillRect/>
          </a:stretch>
        </p:blipFill>
        <p:spPr>
          <a:xfrm>
            <a:off x="7006038" y="1287185"/>
            <a:ext cx="4912353" cy="4337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b="21190"/>
          <a:stretch>
            <a:fillRect/>
          </a:stretch>
        </p:blipFill>
        <p:spPr>
          <a:xfrm>
            <a:off x="4123112" y="2013699"/>
            <a:ext cx="8687743" cy="4844301"/>
          </a:xfrm>
          <a:prstGeom prst="rect">
            <a:avLst/>
          </a:pr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节日起源</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10" name="文本框 9"/>
          <p:cNvSpPr txBox="1"/>
          <p:nvPr/>
        </p:nvSpPr>
        <p:spPr>
          <a:xfrm>
            <a:off x="1245935" y="1985581"/>
            <a:ext cx="8799765" cy="1143326"/>
          </a:xfrm>
          <a:prstGeom prst="rect">
            <a:avLst/>
          </a:prstGeom>
          <a:noFill/>
        </p:spPr>
        <p:txBody>
          <a:bodyPr wrap="square" rtlCol="0">
            <a:spAutoFit/>
          </a:bodyPr>
          <a:lstStyle/>
          <a:p>
            <a:pPr>
              <a:lnSpc>
                <a:spcPct val="130000"/>
              </a:lnSpc>
            </a:pPr>
            <a:r>
              <a:rPr lang="en-US" altLang="zh-CN"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dirty="0">
                <a:solidFill>
                  <a:schemeClr val="bg2">
                    <a:lumMod val="25000"/>
                  </a:schemeClr>
                </a:solidFill>
                <a:latin typeface="思源黑体 CN Light" panose="020B0300000000000000" pitchFamily="34" charset="-122"/>
                <a:ea typeface="思源黑体 CN Light" panose="020B0300000000000000" pitchFamily="34" charset="-122"/>
              </a:rPr>
              <a:t>历书</a:t>
            </a:r>
            <a:r>
              <a:rPr lang="en-US" altLang="zh-CN"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dirty="0">
                <a:solidFill>
                  <a:schemeClr val="bg2">
                    <a:lumMod val="25000"/>
                  </a:schemeClr>
                </a:solidFill>
                <a:latin typeface="思源黑体 CN Light" panose="020B0300000000000000" pitchFamily="34" charset="-122"/>
                <a:ea typeface="思源黑体 CN Light" panose="020B0300000000000000" pitchFamily="34" charset="-122"/>
              </a:rPr>
              <a:t>：“春分后十五日，斗指丁，为清明，时万物皆洁齐而清明，盖时当气清景明，万物皆显，因此得名。”清明一到，气温升高，正是春耕春种的大好时节，故</a:t>
            </a:r>
            <a:endParaRPr lang="en-US" altLang="zh-CN"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zh-CN" altLang="en-US" dirty="0">
                <a:solidFill>
                  <a:schemeClr val="bg2">
                    <a:lumMod val="25000"/>
                  </a:schemeClr>
                </a:solidFill>
                <a:latin typeface="思源黑体 CN Light" panose="020B0300000000000000" pitchFamily="34" charset="-122"/>
                <a:ea typeface="思源黑体 CN Light" panose="020B0300000000000000" pitchFamily="34" charset="-122"/>
              </a:rPr>
              <a:t>有“清明前后，种瓜点豆”之说</a:t>
            </a:r>
            <a:endParaRPr lang="zh-CN" altLang="en-US"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1" name="文本框 10"/>
          <p:cNvSpPr txBox="1"/>
          <p:nvPr/>
        </p:nvSpPr>
        <p:spPr>
          <a:xfrm>
            <a:off x="1245936" y="3602874"/>
            <a:ext cx="3872164" cy="1863523"/>
          </a:xfrm>
          <a:prstGeom prst="rect">
            <a:avLst/>
          </a:prstGeom>
          <a:noFill/>
        </p:spPr>
        <p:txBody>
          <a:bodyPr wrap="square" rtlCol="0">
            <a:spAutoFit/>
          </a:bodyPr>
          <a:lstStyle/>
          <a:p>
            <a:pPr>
              <a:lnSpc>
                <a:spcPct val="130000"/>
              </a:lnSpc>
            </a:pPr>
            <a:r>
              <a:rPr lang="zh-CN" altLang="en-US" dirty="0">
                <a:solidFill>
                  <a:schemeClr val="bg2">
                    <a:lumMod val="25000"/>
                  </a:schemeClr>
                </a:solidFill>
                <a:latin typeface="思源黑体 CN Light" panose="020B0300000000000000" pitchFamily="34" charset="-122"/>
                <a:ea typeface="思源黑体 CN Light" panose="020B0300000000000000" pitchFamily="34" charset="-122"/>
              </a:rPr>
              <a:t>清明节是一个祭祀祖先的节日，传统活动为扫墓。</a:t>
            </a:r>
            <a:r>
              <a:rPr lang="en-US" altLang="zh-CN" dirty="0">
                <a:solidFill>
                  <a:schemeClr val="bg2">
                    <a:lumMod val="25000"/>
                  </a:schemeClr>
                </a:solidFill>
                <a:latin typeface="思源黑体 CN Light" panose="020B0300000000000000" pitchFamily="34" charset="-122"/>
                <a:ea typeface="思源黑体 CN Light" panose="020B0300000000000000" pitchFamily="34" charset="-122"/>
              </a:rPr>
              <a:t>2006</a:t>
            </a:r>
            <a:r>
              <a:rPr lang="zh-CN" altLang="en-US" dirty="0">
                <a:solidFill>
                  <a:schemeClr val="bg2">
                    <a:lumMod val="25000"/>
                  </a:schemeClr>
                </a:solidFill>
                <a:latin typeface="思源黑体 CN Light" panose="020B0300000000000000" pitchFamily="34" charset="-122"/>
                <a:ea typeface="思源黑体 CN Light" panose="020B0300000000000000" pitchFamily="34" charset="-122"/>
              </a:rPr>
              <a:t>年</a:t>
            </a:r>
            <a:r>
              <a:rPr lang="en-US" altLang="zh-CN" dirty="0">
                <a:solidFill>
                  <a:schemeClr val="bg2">
                    <a:lumMod val="25000"/>
                  </a:schemeClr>
                </a:solidFill>
                <a:latin typeface="思源黑体 CN Light" panose="020B0300000000000000" pitchFamily="34" charset="-122"/>
                <a:ea typeface="思源黑体 CN Light" panose="020B0300000000000000" pitchFamily="34" charset="-122"/>
              </a:rPr>
              <a:t>5</a:t>
            </a:r>
            <a:r>
              <a:rPr lang="zh-CN" altLang="en-US" dirty="0">
                <a:solidFill>
                  <a:schemeClr val="bg2">
                    <a:lumMod val="25000"/>
                  </a:schemeClr>
                </a:solidFill>
                <a:latin typeface="思源黑体 CN Light" panose="020B0300000000000000" pitchFamily="34" charset="-122"/>
                <a:ea typeface="思源黑体 CN Light" panose="020B0300000000000000" pitchFamily="34" charset="-122"/>
              </a:rPr>
              <a:t>月</a:t>
            </a:r>
            <a:r>
              <a:rPr lang="en-US" altLang="zh-CN" dirty="0">
                <a:solidFill>
                  <a:schemeClr val="bg2">
                    <a:lumMod val="25000"/>
                  </a:schemeClr>
                </a:solidFill>
                <a:latin typeface="思源黑体 CN Light" panose="020B0300000000000000" pitchFamily="34" charset="-122"/>
                <a:ea typeface="思源黑体 CN Light" panose="020B0300000000000000" pitchFamily="34" charset="-122"/>
              </a:rPr>
              <a:t>20</a:t>
            </a:r>
            <a:r>
              <a:rPr lang="zh-CN" altLang="en-US" dirty="0">
                <a:solidFill>
                  <a:schemeClr val="bg2">
                    <a:lumMod val="25000"/>
                  </a:schemeClr>
                </a:solidFill>
                <a:latin typeface="思源黑体 CN Light" panose="020B0300000000000000" pitchFamily="34" charset="-122"/>
                <a:ea typeface="思源黑体 CN Light" panose="020B0300000000000000" pitchFamily="34" charset="-122"/>
              </a:rPr>
              <a:t>日，该民俗节日经国务院批准列入第一批国家级非物质文化遗产名录。</a:t>
            </a:r>
            <a:endParaRPr lang="zh-CN" altLang="en-US"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endParaRPr lang="zh-CN" altLang="en-US" dirty="0">
              <a:solidFill>
                <a:schemeClr val="bg2">
                  <a:lumMod val="25000"/>
                </a:schemeClr>
              </a:solidFill>
              <a:latin typeface="思源黑体 CN Light" panose="020B0300000000000000" pitchFamily="34" charset="-122"/>
              <a:ea typeface="思源黑体 CN Light" panose="020B0300000000000000" pitchFamily="34" charset="-122"/>
            </a:endParaRPr>
          </a:p>
        </p:txBody>
      </p:sp>
      <p:cxnSp>
        <p:nvCxnSpPr>
          <p:cNvPr id="12" name="直接连接符 11"/>
          <p:cNvCxnSpPr/>
          <p:nvPr/>
        </p:nvCxnSpPr>
        <p:spPr>
          <a:xfrm>
            <a:off x="1429418" y="3342750"/>
            <a:ext cx="3263900" cy="0"/>
          </a:xfrm>
          <a:prstGeom prst="line">
            <a:avLst/>
          </a:prstGeom>
          <a:ln>
            <a:solidFill>
              <a:srgbClr val="2EC491"/>
            </a:solidFill>
            <a:prstDash val="lgDashDot"/>
          </a:ln>
        </p:spPr>
        <p:style>
          <a:lnRef idx="1">
            <a:schemeClr val="accent1"/>
          </a:lnRef>
          <a:fillRef idx="0">
            <a:schemeClr val="accent1"/>
          </a:fillRef>
          <a:effectRef idx="0">
            <a:schemeClr val="accent1"/>
          </a:effectRef>
          <a:fontRef idx="minor">
            <a:schemeClr val="tx1"/>
          </a:fontRef>
        </p:style>
      </p:cxnSp>
      <p:pic>
        <p:nvPicPr>
          <p:cNvPr id="16" name="Picture 24"/>
          <p:cNvPicPr>
            <a:picLocks noChangeAspect="1"/>
          </p:cNvPicPr>
          <p:nvPr/>
        </p:nvPicPr>
        <p:blipFill>
          <a:blip r:embed="rId3"/>
          <a:stretch>
            <a:fillRect/>
          </a:stretch>
        </p:blipFill>
        <p:spPr>
          <a:xfrm>
            <a:off x="0" y="5217925"/>
            <a:ext cx="7025485" cy="11275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5156200"/>
            <a:ext cx="12192000" cy="1701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节日起源</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1097699" y="2005966"/>
            <a:ext cx="5519002" cy="3377976"/>
          </a:xfrm>
          <a:prstGeom prst="rect">
            <a:avLst/>
          </a:prstGeom>
          <a:noFill/>
        </p:spPr>
        <p:txBody>
          <a:bodyPr wrap="square">
            <a:spAutoFit/>
          </a:bodyPr>
          <a:lstStyle/>
          <a:p>
            <a:pPr marL="285750" indent="-285750" eaLnBrk="1" hangingPunct="1">
              <a:lnSpc>
                <a:spcPct val="150000"/>
              </a:lnSpc>
              <a:buFont typeface="Wingdings" panose="05000000000000000000" pitchFamily="2" charset="2"/>
              <a:buChar char="l"/>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唐代首次将清明节列入国家法定假日</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marL="285750" indent="-285750" eaLnBrk="1" hangingPunct="1">
              <a:lnSpc>
                <a:spcPct val="150000"/>
              </a:lnSpc>
              <a:buFont typeface="Wingdings" panose="05000000000000000000" pitchFamily="2" charset="2"/>
              <a:buChar char="l"/>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在唐代，清明节与寒食节一道，首次被列入国家法定节假日，清明节放假了</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endPar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marL="285750" indent="-285750" eaLnBrk="1" hangingPunct="1">
              <a:lnSpc>
                <a:spcPct val="150000"/>
              </a:lnSpc>
              <a:buFont typeface="Wingdings" panose="05000000000000000000" pitchFamily="2" charset="2"/>
              <a:buChar char="l"/>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在隋唐之前，人们重寒食、轻清明。到唐玄宗时，将清明节扫墓正式编入礼典，属当时的“五礼”之一，清明节的地位因此得到抬升，清明假期与寒食节连在一起，成为当年继元宵假期之后春天里的“小长假”。唐朝的节假日是这么安排的：“元正、冬至各给假七日，寒食到清明四日，八月十五、夏至及腊日各三日”。</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pic>
        <p:nvPicPr>
          <p:cNvPr id="10" name="图片 9" descr="卡通人物&#10;&#10;中度可信度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6701" y="863601"/>
            <a:ext cx="4838699" cy="48386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背景图案&#10;&#10;描述已自动生成"/>
          <p:cNvPicPr>
            <a:picLocks noChangeAspect="1"/>
          </p:cNvPicPr>
          <p:nvPr/>
        </p:nvPicPr>
        <p:blipFill rotWithShape="1">
          <a:blip r:embed="rId1">
            <a:extLst>
              <a:ext uri="{28A0092B-C50C-407E-A947-70E740481C1C}">
                <a14:useLocalDpi xmlns:a14="http://schemas.microsoft.com/office/drawing/2010/main" val="0"/>
              </a:ext>
            </a:extLst>
          </a:blip>
          <a:srcRect l="2150" t="501" r="33686" b="50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9" name="组合 8"/>
          <p:cNvGrpSpPr/>
          <p:nvPr/>
        </p:nvGrpSpPr>
        <p:grpSpPr>
          <a:xfrm>
            <a:off x="634470" y="863756"/>
            <a:ext cx="10833101" cy="5064604"/>
            <a:chOff x="533400" y="669925"/>
            <a:chExt cx="11125200" cy="5518151"/>
          </a:xfrm>
        </p:grpSpPr>
        <p:sp>
          <p:nvSpPr>
            <p:cNvPr id="10" name="缺角矩形 9"/>
            <p:cNvSpPr/>
            <p:nvPr/>
          </p:nvSpPr>
          <p:spPr>
            <a:xfrm>
              <a:off x="533400" y="669925"/>
              <a:ext cx="11125200" cy="5518151"/>
            </a:xfrm>
            <a:prstGeom prst="plaque">
              <a:avLst>
                <a:gd name="adj" fmla="val 9787"/>
              </a:avLst>
            </a:prstGeom>
            <a:solidFill>
              <a:schemeClr val="bg1"/>
            </a:solidFill>
            <a:ln>
              <a:solidFill>
                <a:srgbClr val="9EE3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缺角矩形 10"/>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7847" y="745474"/>
            <a:ext cx="5264180" cy="5264180"/>
          </a:xfrm>
          <a:prstGeom prst="rect">
            <a:avLst/>
          </a:prstGeom>
        </p:spPr>
      </p:pic>
      <p:pic>
        <p:nvPicPr>
          <p:cNvPr id="19" name="图片 18" descr="卡通人物&#10;&#10;中度可信度描述已自动生成"/>
          <p:cNvPicPr>
            <a:picLocks noChangeAspect="1"/>
          </p:cNvPicPr>
          <p:nvPr/>
        </p:nvPicPr>
        <p:blipFill rotWithShape="1">
          <a:blip r:embed="rId3">
            <a:extLst>
              <a:ext uri="{28A0092B-C50C-407E-A947-70E740481C1C}">
                <a14:useLocalDpi xmlns:a14="http://schemas.microsoft.com/office/drawing/2010/main" val="0"/>
              </a:ext>
            </a:extLst>
          </a:blip>
          <a:srcRect l="21736" t="51635"/>
          <a:stretch>
            <a:fillRect/>
          </a:stretch>
        </p:blipFill>
        <p:spPr>
          <a:xfrm>
            <a:off x="89640" y="4131310"/>
            <a:ext cx="12102360" cy="2726690"/>
          </a:xfrm>
          <a:prstGeom prst="rect">
            <a:avLst/>
          </a:prstGeom>
        </p:spPr>
      </p:pic>
      <p:pic>
        <p:nvPicPr>
          <p:cNvPr id="21" name="图片 20" descr="背景图案&#10;&#10;描述已自动生成"/>
          <p:cNvPicPr>
            <a:picLocks noChangeAspect="1"/>
          </p:cNvPicPr>
          <p:nvPr/>
        </p:nvPicPr>
        <p:blipFill rotWithShape="1">
          <a:blip r:embed="rId4">
            <a:extLst>
              <a:ext uri="{28A0092B-C50C-407E-A947-70E740481C1C}">
                <a14:useLocalDpi xmlns:a14="http://schemas.microsoft.com/office/drawing/2010/main" val="0"/>
              </a:ext>
            </a:extLst>
          </a:blip>
          <a:srcRect l="27411" t="7251" b="69794"/>
          <a:stretch>
            <a:fillRect/>
          </a:stretch>
        </p:blipFill>
        <p:spPr>
          <a:xfrm flipH="1">
            <a:off x="12697" y="0"/>
            <a:ext cx="3915641" cy="1651000"/>
          </a:xfrm>
          <a:custGeom>
            <a:avLst/>
            <a:gdLst>
              <a:gd name="connsiteX0" fmla="*/ 4009175 w 4009175"/>
              <a:gd name="connsiteY0" fmla="*/ 0 h 1690438"/>
              <a:gd name="connsiteX1" fmla="*/ 0 w 4009175"/>
              <a:gd name="connsiteY1" fmla="*/ 0 h 1690438"/>
              <a:gd name="connsiteX2" fmla="*/ 0 w 4009175"/>
              <a:gd name="connsiteY2" fmla="*/ 1690438 h 1690438"/>
              <a:gd name="connsiteX3" fmla="*/ 4009175 w 4009175"/>
              <a:gd name="connsiteY3" fmla="*/ 1690438 h 1690438"/>
            </a:gdLst>
            <a:ahLst/>
            <a:cxnLst>
              <a:cxn ang="0">
                <a:pos x="connsiteX0" y="connsiteY0"/>
              </a:cxn>
              <a:cxn ang="0">
                <a:pos x="connsiteX1" y="connsiteY1"/>
              </a:cxn>
              <a:cxn ang="0">
                <a:pos x="connsiteX2" y="connsiteY2"/>
              </a:cxn>
              <a:cxn ang="0">
                <a:pos x="connsiteX3" y="connsiteY3"/>
              </a:cxn>
            </a:cxnLst>
            <a:rect l="l" t="t" r="r" b="b"/>
            <a:pathLst>
              <a:path w="4009175" h="1690438">
                <a:moveTo>
                  <a:pt x="4009175" y="0"/>
                </a:moveTo>
                <a:lnTo>
                  <a:pt x="0" y="0"/>
                </a:lnTo>
                <a:lnTo>
                  <a:pt x="0" y="1690438"/>
                </a:lnTo>
                <a:lnTo>
                  <a:pt x="4009175" y="1690438"/>
                </a:lnTo>
                <a:close/>
              </a:path>
            </a:pathLst>
          </a:custGeom>
        </p:spPr>
      </p:pic>
      <p:sp>
        <p:nvSpPr>
          <p:cNvPr id="23" name="文本框 22"/>
          <p:cNvSpPr txBox="1"/>
          <p:nvPr/>
        </p:nvSpPr>
        <p:spPr>
          <a:xfrm flipH="1">
            <a:off x="2244320" y="3640604"/>
            <a:ext cx="3368037" cy="1131079"/>
          </a:xfrm>
          <a:prstGeom prst="rect">
            <a:avLst/>
          </a:prstGeom>
          <a:noFill/>
        </p:spPr>
        <p:txBody>
          <a:bodyPr vert="horz" wrap="square" rtlCol="0">
            <a:spAutoFit/>
          </a:bodyPr>
          <a:lstStyle/>
          <a:p>
            <a:pPr algn="dist">
              <a:lnSpc>
                <a:spcPct val="140000"/>
              </a:lnSpc>
            </a:pPr>
            <a:r>
              <a:rPr lang="zh-CN" altLang="en-US" sz="5400" dirty="0">
                <a:solidFill>
                  <a:srgbClr val="1E936E"/>
                </a:solidFill>
                <a:latin typeface="字魂27号-布丁体" panose="00000500000000000000" pitchFamily="2" charset="-122"/>
                <a:ea typeface="字魂27号-布丁体" panose="00000500000000000000" pitchFamily="2" charset="-122"/>
              </a:rPr>
              <a:t>民间习俗</a:t>
            </a:r>
            <a:endParaRPr lang="zh-CN" altLang="en-US" sz="5400" dirty="0">
              <a:solidFill>
                <a:srgbClr val="1E936E"/>
              </a:solidFill>
              <a:latin typeface="字魂27号-布丁体" panose="00000500000000000000" pitchFamily="2" charset="-122"/>
              <a:ea typeface="字魂27号-布丁体" panose="00000500000000000000" pitchFamily="2" charset="-122"/>
            </a:endParaRPr>
          </a:p>
        </p:txBody>
      </p:sp>
      <p:sp>
        <p:nvSpPr>
          <p:cNvPr id="24" name="椭圆 23"/>
          <p:cNvSpPr/>
          <p:nvPr/>
        </p:nvSpPr>
        <p:spPr>
          <a:xfrm>
            <a:off x="3362229" y="2137408"/>
            <a:ext cx="1132219" cy="1132219"/>
          </a:xfrm>
          <a:prstGeom prst="ellipse">
            <a:avLst/>
          </a:prstGeom>
          <a:solidFill>
            <a:srgbClr val="1E936E"/>
          </a:solidFill>
          <a:ln w="19050">
            <a:solidFill>
              <a:srgbClr val="FFF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字魂27号-布丁体" panose="00000500000000000000" pitchFamily="2" charset="-122"/>
                <a:ea typeface="字魂27号-布丁体" panose="00000500000000000000" pitchFamily="2" charset="-122"/>
              </a:rPr>
              <a:t>2</a:t>
            </a:r>
            <a:endParaRPr lang="zh-CN" altLang="en-US" sz="4800" dirty="0">
              <a:solidFill>
                <a:schemeClr val="bg1"/>
              </a:solidFill>
              <a:latin typeface="字魂27号-布丁体" panose="00000500000000000000" pitchFamily="2" charset="-122"/>
              <a:ea typeface="字魂27号-布丁体" panose="00000500000000000000" pitchFamily="2" charset="-122"/>
            </a:endParaRPr>
          </a:p>
        </p:txBody>
      </p:sp>
      <p:pic>
        <p:nvPicPr>
          <p:cNvPr id="12" name="Picture 24"/>
          <p:cNvPicPr>
            <a:picLocks noChangeAspect="1"/>
          </p:cNvPicPr>
          <p:nvPr/>
        </p:nvPicPr>
        <p:blipFill>
          <a:blip r:embed="rId5"/>
          <a:stretch>
            <a:fillRect/>
          </a:stretch>
        </p:blipFill>
        <p:spPr>
          <a:xfrm>
            <a:off x="2147130" y="3248722"/>
            <a:ext cx="3562416" cy="5717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1063208" y="2887396"/>
            <a:ext cx="9886950" cy="1955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民间习俗</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12" name="文本框 11"/>
          <p:cNvSpPr txBox="1"/>
          <p:nvPr/>
        </p:nvSpPr>
        <p:spPr>
          <a:xfrm>
            <a:off x="1063208" y="5076671"/>
            <a:ext cx="1589383" cy="448071"/>
          </a:xfrm>
          <a:prstGeom prst="rect">
            <a:avLst/>
          </a:prstGeom>
          <a:solidFill>
            <a:srgbClr val="2EC491"/>
          </a:solidFill>
        </p:spPr>
        <p:txBody>
          <a:bodyPr wrap="square" rtlCol="0">
            <a:spAutoFit/>
          </a:bodyPr>
          <a:lstStyle/>
          <a:p>
            <a:pPr algn="ctr">
              <a:lnSpc>
                <a:spcPct val="142000"/>
              </a:lnSpc>
            </a:pPr>
            <a:r>
              <a:rPr lang="zh-CN" altLang="en-US" dirty="0">
                <a:solidFill>
                  <a:schemeClr val="bg1"/>
                </a:solidFill>
                <a:latin typeface="思源黑体 CN Light" panose="020B0300000000000000" pitchFamily="34" charset="-122"/>
                <a:ea typeface="思源黑体 CN Light" panose="020B0300000000000000" pitchFamily="34" charset="-122"/>
              </a:rPr>
              <a:t>扫墓</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3307085" y="5076670"/>
            <a:ext cx="1419355" cy="448071"/>
          </a:xfrm>
          <a:prstGeom prst="rect">
            <a:avLst/>
          </a:prstGeom>
          <a:solidFill>
            <a:srgbClr val="1E936E"/>
          </a:solidFill>
        </p:spPr>
        <p:txBody>
          <a:bodyPr wrap="square" rtlCol="0">
            <a:spAutoFit/>
          </a:bodyPr>
          <a:lstStyle/>
          <a:p>
            <a:pPr algn="ctr">
              <a:lnSpc>
                <a:spcPct val="142000"/>
              </a:lnSpc>
            </a:pPr>
            <a:r>
              <a:rPr lang="zh-CN" altLang="en-US" dirty="0">
                <a:solidFill>
                  <a:schemeClr val="bg1"/>
                </a:solidFill>
                <a:latin typeface="思源黑体 CN Light" panose="020B0300000000000000" pitchFamily="34" charset="-122"/>
                <a:ea typeface="思源黑体 CN Light" panose="020B0300000000000000" pitchFamily="34" charset="-122"/>
              </a:rPr>
              <a:t>踏青</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289970" y="5109577"/>
            <a:ext cx="1419355" cy="448071"/>
          </a:xfrm>
          <a:prstGeom prst="rect">
            <a:avLst/>
          </a:prstGeom>
          <a:solidFill>
            <a:srgbClr val="2EC491"/>
          </a:solidFill>
        </p:spPr>
        <p:txBody>
          <a:bodyPr wrap="square" rtlCol="0">
            <a:spAutoFit/>
          </a:bodyPr>
          <a:lstStyle/>
          <a:p>
            <a:pPr algn="ctr">
              <a:lnSpc>
                <a:spcPct val="142000"/>
              </a:lnSpc>
            </a:pPr>
            <a:r>
              <a:rPr lang="zh-CN" altLang="en-US" dirty="0">
                <a:solidFill>
                  <a:schemeClr val="bg1"/>
                </a:solidFill>
                <a:latin typeface="思源黑体 CN Light" panose="020B0300000000000000" pitchFamily="34" charset="-122"/>
                <a:ea typeface="思源黑体 CN Light" panose="020B0300000000000000" pitchFamily="34" charset="-122"/>
              </a:rPr>
              <a:t>放风筝</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7386709" y="5086744"/>
            <a:ext cx="1469948" cy="448071"/>
          </a:xfrm>
          <a:prstGeom prst="rect">
            <a:avLst/>
          </a:prstGeom>
          <a:solidFill>
            <a:srgbClr val="1E936E"/>
          </a:solidFill>
        </p:spPr>
        <p:txBody>
          <a:bodyPr wrap="square" rtlCol="0">
            <a:spAutoFit/>
          </a:bodyPr>
          <a:lstStyle/>
          <a:p>
            <a:pPr algn="ctr">
              <a:lnSpc>
                <a:spcPct val="142000"/>
              </a:lnSpc>
            </a:pPr>
            <a:r>
              <a:rPr lang="zh-CN" altLang="en-US" dirty="0">
                <a:solidFill>
                  <a:schemeClr val="bg1"/>
                </a:solidFill>
                <a:latin typeface="思源黑体 CN Light" panose="020B0300000000000000" pitchFamily="34" charset="-122"/>
                <a:ea typeface="思源黑体 CN Light" panose="020B0300000000000000" pitchFamily="34" charset="-122"/>
              </a:rPr>
              <a:t>射柳，斗鸡</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6" name="文本框 25"/>
          <p:cNvSpPr txBox="1"/>
          <p:nvPr/>
        </p:nvSpPr>
        <p:spPr>
          <a:xfrm>
            <a:off x="9380379" y="5048788"/>
            <a:ext cx="1569779" cy="462083"/>
          </a:xfrm>
          <a:prstGeom prst="rect">
            <a:avLst/>
          </a:prstGeom>
          <a:solidFill>
            <a:srgbClr val="2EC491"/>
          </a:solidFill>
        </p:spPr>
        <p:txBody>
          <a:bodyPr wrap="square" rtlCol="0">
            <a:spAutoFit/>
          </a:bodyPr>
          <a:lstStyle/>
          <a:p>
            <a:pPr algn="ctr">
              <a:lnSpc>
                <a:spcPct val="142000"/>
              </a:lnSpc>
            </a:pPr>
            <a:r>
              <a:rPr lang="zh-CN" altLang="en-US" dirty="0">
                <a:solidFill>
                  <a:schemeClr val="bg1"/>
                </a:solidFill>
                <a:latin typeface="思源黑体 CN Light" panose="020B0300000000000000" pitchFamily="34" charset="-122"/>
                <a:ea typeface="思源黑体 CN Light" panose="020B0300000000000000" pitchFamily="34" charset="-122"/>
              </a:rPr>
              <a:t>插柳</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sp>
        <p:nvSpPr>
          <p:cNvPr id="27" name="kite-hand-drawn-toy_57343"/>
          <p:cNvSpPr/>
          <p:nvPr/>
        </p:nvSpPr>
        <p:spPr>
          <a:xfrm>
            <a:off x="5533100" y="2219721"/>
            <a:ext cx="933094" cy="1030926"/>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88862 h 440259"/>
              <a:gd name="T51" fmla="*/ 88862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88862 h 440259"/>
              <a:gd name="T63" fmla="*/ 88862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 name="T80" fmla="*/ 278945 h 440259"/>
              <a:gd name="T81" fmla="*/ 278945 h 440259"/>
              <a:gd name="T82" fmla="*/ 278945 h 440259"/>
              <a:gd name="T83" fmla="*/ 278945 h 440259"/>
              <a:gd name="T84" fmla="*/ 278945 h 440259"/>
              <a:gd name="T85" fmla="*/ 278945 h 440259"/>
              <a:gd name="T86" fmla="*/ 278945 h 440259"/>
              <a:gd name="T87" fmla="*/ 278945 h 440259"/>
              <a:gd name="T88" fmla="*/ 278945 h 440259"/>
              <a:gd name="T89" fmla="*/ 278945 h 440259"/>
              <a:gd name="T90" fmla="*/ 88862 h 440259"/>
              <a:gd name="T91" fmla="*/ 88862 h 440259"/>
              <a:gd name="T92" fmla="*/ 278945 h 440259"/>
              <a:gd name="T93" fmla="*/ 278945 h 440259"/>
              <a:gd name="T94" fmla="*/ 88862 h 440259"/>
              <a:gd name="T95" fmla="*/ 88862 h 440259"/>
              <a:gd name="T96" fmla="*/ 278945 h 440259"/>
              <a:gd name="T97" fmla="*/ 278945 h 440259"/>
              <a:gd name="T98" fmla="*/ 278945 h 440259"/>
              <a:gd name="T99" fmla="*/ 278945 h 440259"/>
              <a:gd name="T100" fmla="*/ 278945 h 440259"/>
              <a:gd name="T101" fmla="*/ 278945 h 440259"/>
              <a:gd name="T102" fmla="*/ 88862 h 440259"/>
              <a:gd name="T103" fmla="*/ 88862 h 440259"/>
              <a:gd name="T104" fmla="*/ 278945 h 440259"/>
              <a:gd name="T105" fmla="*/ 278945 h 440259"/>
              <a:gd name="T106" fmla="*/ 278945 h 440259"/>
              <a:gd name="T107"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69" h="2621">
                <a:moveTo>
                  <a:pt x="2260" y="1882"/>
                </a:moveTo>
                <a:cubicBezTo>
                  <a:pt x="2223" y="1830"/>
                  <a:pt x="2182" y="1783"/>
                  <a:pt x="2150" y="1728"/>
                </a:cubicBezTo>
                <a:cubicBezTo>
                  <a:pt x="2094" y="1632"/>
                  <a:pt x="2138" y="1522"/>
                  <a:pt x="2176" y="1429"/>
                </a:cubicBezTo>
                <a:cubicBezTo>
                  <a:pt x="2179" y="1420"/>
                  <a:pt x="2177" y="1413"/>
                  <a:pt x="2171" y="1408"/>
                </a:cubicBezTo>
                <a:cubicBezTo>
                  <a:pt x="2176" y="1402"/>
                  <a:pt x="2178" y="1394"/>
                  <a:pt x="2178" y="1386"/>
                </a:cubicBezTo>
                <a:cubicBezTo>
                  <a:pt x="2171" y="980"/>
                  <a:pt x="2239" y="546"/>
                  <a:pt x="2182" y="146"/>
                </a:cubicBezTo>
                <a:cubicBezTo>
                  <a:pt x="2180" y="133"/>
                  <a:pt x="2173" y="125"/>
                  <a:pt x="2163" y="119"/>
                </a:cubicBezTo>
                <a:cubicBezTo>
                  <a:pt x="2164" y="118"/>
                  <a:pt x="2166" y="117"/>
                  <a:pt x="2167" y="116"/>
                </a:cubicBezTo>
                <a:cubicBezTo>
                  <a:pt x="2186" y="91"/>
                  <a:pt x="2183" y="64"/>
                  <a:pt x="2158" y="46"/>
                </a:cubicBezTo>
                <a:cubicBezTo>
                  <a:pt x="2098" y="0"/>
                  <a:pt x="1972" y="55"/>
                  <a:pt x="1908" y="70"/>
                </a:cubicBezTo>
                <a:cubicBezTo>
                  <a:pt x="1747" y="109"/>
                  <a:pt x="1587" y="158"/>
                  <a:pt x="1430" y="211"/>
                </a:cubicBezTo>
                <a:cubicBezTo>
                  <a:pt x="1335" y="243"/>
                  <a:pt x="1023" y="324"/>
                  <a:pt x="933" y="452"/>
                </a:cubicBezTo>
                <a:cubicBezTo>
                  <a:pt x="931" y="443"/>
                  <a:pt x="925" y="434"/>
                  <a:pt x="915" y="431"/>
                </a:cubicBezTo>
                <a:cubicBezTo>
                  <a:pt x="765" y="383"/>
                  <a:pt x="649" y="470"/>
                  <a:pt x="505" y="502"/>
                </a:cubicBezTo>
                <a:cubicBezTo>
                  <a:pt x="444" y="515"/>
                  <a:pt x="381" y="526"/>
                  <a:pt x="319" y="530"/>
                </a:cubicBezTo>
                <a:cubicBezTo>
                  <a:pt x="292" y="532"/>
                  <a:pt x="258" y="534"/>
                  <a:pt x="233" y="524"/>
                </a:cubicBezTo>
                <a:cubicBezTo>
                  <a:pt x="238" y="526"/>
                  <a:pt x="282" y="441"/>
                  <a:pt x="285" y="435"/>
                </a:cubicBezTo>
                <a:cubicBezTo>
                  <a:pt x="299" y="407"/>
                  <a:pt x="270" y="375"/>
                  <a:pt x="241" y="391"/>
                </a:cubicBezTo>
                <a:cubicBezTo>
                  <a:pt x="84" y="479"/>
                  <a:pt x="127" y="629"/>
                  <a:pt x="299" y="628"/>
                </a:cubicBezTo>
                <a:cubicBezTo>
                  <a:pt x="382" y="627"/>
                  <a:pt x="466" y="608"/>
                  <a:pt x="547" y="590"/>
                </a:cubicBezTo>
                <a:cubicBezTo>
                  <a:pt x="626" y="572"/>
                  <a:pt x="692" y="532"/>
                  <a:pt x="762" y="506"/>
                </a:cubicBezTo>
                <a:cubicBezTo>
                  <a:pt x="701" y="543"/>
                  <a:pt x="643" y="596"/>
                  <a:pt x="614" y="629"/>
                </a:cubicBezTo>
                <a:cubicBezTo>
                  <a:pt x="552" y="702"/>
                  <a:pt x="524" y="776"/>
                  <a:pt x="513" y="871"/>
                </a:cubicBezTo>
                <a:cubicBezTo>
                  <a:pt x="503" y="951"/>
                  <a:pt x="508" y="1032"/>
                  <a:pt x="473" y="1107"/>
                </a:cubicBezTo>
                <a:cubicBezTo>
                  <a:pt x="453" y="1151"/>
                  <a:pt x="397" y="1186"/>
                  <a:pt x="355" y="1202"/>
                </a:cubicBezTo>
                <a:cubicBezTo>
                  <a:pt x="305" y="1221"/>
                  <a:pt x="298" y="1138"/>
                  <a:pt x="292" y="1116"/>
                </a:cubicBezTo>
                <a:cubicBezTo>
                  <a:pt x="283" y="1079"/>
                  <a:pt x="234" y="1083"/>
                  <a:pt x="222" y="1116"/>
                </a:cubicBezTo>
                <a:cubicBezTo>
                  <a:pt x="193" y="1200"/>
                  <a:pt x="216" y="1281"/>
                  <a:pt x="306" y="1309"/>
                </a:cubicBezTo>
                <a:cubicBezTo>
                  <a:pt x="389" y="1335"/>
                  <a:pt x="505" y="1250"/>
                  <a:pt x="548" y="1186"/>
                </a:cubicBezTo>
                <a:cubicBezTo>
                  <a:pt x="621" y="1077"/>
                  <a:pt x="603" y="945"/>
                  <a:pt x="625" y="821"/>
                </a:cubicBezTo>
                <a:cubicBezTo>
                  <a:pt x="640" y="729"/>
                  <a:pt x="798" y="522"/>
                  <a:pt x="908" y="566"/>
                </a:cubicBezTo>
                <a:cubicBezTo>
                  <a:pt x="908" y="566"/>
                  <a:pt x="908" y="567"/>
                  <a:pt x="908" y="568"/>
                </a:cubicBezTo>
                <a:cubicBezTo>
                  <a:pt x="890" y="916"/>
                  <a:pt x="847" y="1285"/>
                  <a:pt x="943" y="1625"/>
                </a:cubicBezTo>
                <a:cubicBezTo>
                  <a:pt x="822" y="1606"/>
                  <a:pt x="762" y="1679"/>
                  <a:pt x="732" y="1780"/>
                </a:cubicBezTo>
                <a:cubicBezTo>
                  <a:pt x="702" y="1721"/>
                  <a:pt x="667" y="1665"/>
                  <a:pt x="624" y="1614"/>
                </a:cubicBezTo>
                <a:cubicBezTo>
                  <a:pt x="601" y="1586"/>
                  <a:pt x="558" y="1604"/>
                  <a:pt x="548" y="1634"/>
                </a:cubicBezTo>
                <a:cubicBezTo>
                  <a:pt x="505" y="1764"/>
                  <a:pt x="424" y="1876"/>
                  <a:pt x="381" y="2006"/>
                </a:cubicBezTo>
                <a:cubicBezTo>
                  <a:pt x="369" y="2039"/>
                  <a:pt x="405" y="2071"/>
                  <a:pt x="437" y="2062"/>
                </a:cubicBezTo>
                <a:cubicBezTo>
                  <a:pt x="528" y="2038"/>
                  <a:pt x="616" y="2005"/>
                  <a:pt x="704" y="1976"/>
                </a:cubicBezTo>
                <a:cubicBezTo>
                  <a:pt x="702" y="2028"/>
                  <a:pt x="702" y="2077"/>
                  <a:pt x="703" y="2117"/>
                </a:cubicBezTo>
                <a:cubicBezTo>
                  <a:pt x="704" y="2298"/>
                  <a:pt x="645" y="2434"/>
                  <a:pt x="455" y="2480"/>
                </a:cubicBezTo>
                <a:cubicBezTo>
                  <a:pt x="282" y="2521"/>
                  <a:pt x="121" y="2438"/>
                  <a:pt x="151" y="2253"/>
                </a:cubicBezTo>
                <a:cubicBezTo>
                  <a:pt x="157" y="2215"/>
                  <a:pt x="108" y="2171"/>
                  <a:pt x="78" y="2210"/>
                </a:cubicBezTo>
                <a:cubicBezTo>
                  <a:pt x="0" y="2310"/>
                  <a:pt x="14" y="2443"/>
                  <a:pt x="117" y="2522"/>
                </a:cubicBezTo>
                <a:cubicBezTo>
                  <a:pt x="246" y="2620"/>
                  <a:pt x="428" y="2621"/>
                  <a:pt x="573" y="2561"/>
                </a:cubicBezTo>
                <a:cubicBezTo>
                  <a:pt x="721" y="2500"/>
                  <a:pt x="798" y="2359"/>
                  <a:pt x="807" y="2205"/>
                </a:cubicBezTo>
                <a:cubicBezTo>
                  <a:pt x="809" y="2166"/>
                  <a:pt x="806" y="2116"/>
                  <a:pt x="804" y="2064"/>
                </a:cubicBezTo>
                <a:cubicBezTo>
                  <a:pt x="849" y="2129"/>
                  <a:pt x="904" y="2189"/>
                  <a:pt x="950" y="2237"/>
                </a:cubicBezTo>
                <a:cubicBezTo>
                  <a:pt x="969" y="2257"/>
                  <a:pt x="1010" y="2255"/>
                  <a:pt x="1023" y="2227"/>
                </a:cubicBezTo>
                <a:cubicBezTo>
                  <a:pt x="1076" y="2111"/>
                  <a:pt x="1101" y="1996"/>
                  <a:pt x="1103" y="1869"/>
                </a:cubicBezTo>
                <a:cubicBezTo>
                  <a:pt x="1104" y="1843"/>
                  <a:pt x="1082" y="1824"/>
                  <a:pt x="1057" y="1823"/>
                </a:cubicBezTo>
                <a:cubicBezTo>
                  <a:pt x="971" y="1819"/>
                  <a:pt x="889" y="1831"/>
                  <a:pt x="809" y="1851"/>
                </a:cubicBezTo>
                <a:cubicBezTo>
                  <a:pt x="826" y="1759"/>
                  <a:pt x="871" y="1691"/>
                  <a:pt x="983" y="1694"/>
                </a:cubicBezTo>
                <a:cubicBezTo>
                  <a:pt x="985" y="1695"/>
                  <a:pt x="986" y="1694"/>
                  <a:pt x="988" y="1694"/>
                </a:cubicBezTo>
                <a:cubicBezTo>
                  <a:pt x="995" y="1703"/>
                  <a:pt x="1005" y="1709"/>
                  <a:pt x="1020" y="1708"/>
                </a:cubicBezTo>
                <a:cubicBezTo>
                  <a:pt x="1346" y="1670"/>
                  <a:pt x="1657" y="1555"/>
                  <a:pt x="1980" y="1500"/>
                </a:cubicBezTo>
                <a:cubicBezTo>
                  <a:pt x="1870" y="1617"/>
                  <a:pt x="1784" y="1758"/>
                  <a:pt x="1775" y="1922"/>
                </a:cubicBezTo>
                <a:cubicBezTo>
                  <a:pt x="1771" y="2001"/>
                  <a:pt x="1792" y="2057"/>
                  <a:pt x="1818" y="2131"/>
                </a:cubicBezTo>
                <a:cubicBezTo>
                  <a:pt x="1854" y="2235"/>
                  <a:pt x="1878" y="2309"/>
                  <a:pt x="1754" y="2338"/>
                </a:cubicBezTo>
                <a:cubicBezTo>
                  <a:pt x="1718" y="2347"/>
                  <a:pt x="1725" y="2393"/>
                  <a:pt x="1754" y="2404"/>
                </a:cubicBezTo>
                <a:cubicBezTo>
                  <a:pt x="1878" y="2453"/>
                  <a:pt x="1968" y="2359"/>
                  <a:pt x="1945" y="2234"/>
                </a:cubicBezTo>
                <a:cubicBezTo>
                  <a:pt x="1929" y="2150"/>
                  <a:pt x="1894" y="2072"/>
                  <a:pt x="1869" y="1990"/>
                </a:cubicBezTo>
                <a:cubicBezTo>
                  <a:pt x="1816" y="1814"/>
                  <a:pt x="1969" y="1620"/>
                  <a:pt x="2080" y="1485"/>
                </a:cubicBezTo>
                <a:cubicBezTo>
                  <a:pt x="2086" y="1484"/>
                  <a:pt x="2091" y="1483"/>
                  <a:pt x="2096" y="1483"/>
                </a:cubicBezTo>
                <a:cubicBezTo>
                  <a:pt x="2051" y="1582"/>
                  <a:pt x="2041" y="1684"/>
                  <a:pt x="2088" y="1792"/>
                </a:cubicBezTo>
                <a:cubicBezTo>
                  <a:pt x="2112" y="1848"/>
                  <a:pt x="2159" y="1897"/>
                  <a:pt x="2194" y="1948"/>
                </a:cubicBezTo>
                <a:cubicBezTo>
                  <a:pt x="2245" y="2020"/>
                  <a:pt x="2238" y="2083"/>
                  <a:pt x="2245" y="2167"/>
                </a:cubicBezTo>
                <a:cubicBezTo>
                  <a:pt x="2248" y="2202"/>
                  <a:pt x="2299" y="2224"/>
                  <a:pt x="2318" y="2186"/>
                </a:cubicBezTo>
                <a:cubicBezTo>
                  <a:pt x="2369" y="2083"/>
                  <a:pt x="2323" y="1969"/>
                  <a:pt x="2260" y="1882"/>
                </a:cubicBezTo>
                <a:close/>
                <a:moveTo>
                  <a:pt x="502" y="1947"/>
                </a:moveTo>
                <a:cubicBezTo>
                  <a:pt x="535" y="1874"/>
                  <a:pt x="575" y="1803"/>
                  <a:pt x="607" y="1730"/>
                </a:cubicBezTo>
                <a:cubicBezTo>
                  <a:pt x="645" y="1776"/>
                  <a:pt x="678" y="1827"/>
                  <a:pt x="712" y="1878"/>
                </a:cubicBezTo>
                <a:cubicBezTo>
                  <a:pt x="642" y="1900"/>
                  <a:pt x="573" y="1924"/>
                  <a:pt x="502" y="1947"/>
                </a:cubicBezTo>
                <a:close/>
                <a:moveTo>
                  <a:pt x="1008" y="1916"/>
                </a:moveTo>
                <a:cubicBezTo>
                  <a:pt x="1003" y="1984"/>
                  <a:pt x="991" y="2049"/>
                  <a:pt x="969" y="2113"/>
                </a:cubicBezTo>
                <a:cubicBezTo>
                  <a:pt x="927" y="2056"/>
                  <a:pt x="893" y="1994"/>
                  <a:pt x="855" y="1935"/>
                </a:cubicBezTo>
                <a:cubicBezTo>
                  <a:pt x="904" y="1924"/>
                  <a:pt x="955" y="1917"/>
                  <a:pt x="1008" y="1916"/>
                </a:cubicBezTo>
                <a:close/>
                <a:moveTo>
                  <a:pt x="1927" y="774"/>
                </a:moveTo>
                <a:cubicBezTo>
                  <a:pt x="1959" y="797"/>
                  <a:pt x="2005" y="841"/>
                  <a:pt x="2051" y="865"/>
                </a:cubicBezTo>
                <a:cubicBezTo>
                  <a:pt x="2053" y="898"/>
                  <a:pt x="2053" y="931"/>
                  <a:pt x="2054" y="964"/>
                </a:cubicBezTo>
                <a:cubicBezTo>
                  <a:pt x="2024" y="946"/>
                  <a:pt x="1992" y="930"/>
                  <a:pt x="1965" y="913"/>
                </a:cubicBezTo>
                <a:cubicBezTo>
                  <a:pt x="1894" y="867"/>
                  <a:pt x="1825" y="820"/>
                  <a:pt x="1754" y="775"/>
                </a:cubicBezTo>
                <a:cubicBezTo>
                  <a:pt x="1734" y="762"/>
                  <a:pt x="1717" y="793"/>
                  <a:pt x="1736" y="806"/>
                </a:cubicBezTo>
                <a:cubicBezTo>
                  <a:pt x="1805" y="854"/>
                  <a:pt x="1873" y="903"/>
                  <a:pt x="1943" y="950"/>
                </a:cubicBezTo>
                <a:cubicBezTo>
                  <a:pt x="1976" y="973"/>
                  <a:pt x="2017" y="1008"/>
                  <a:pt x="2058" y="1031"/>
                </a:cubicBezTo>
                <a:cubicBezTo>
                  <a:pt x="2059" y="1052"/>
                  <a:pt x="2060" y="1074"/>
                  <a:pt x="2062" y="1096"/>
                </a:cubicBezTo>
                <a:cubicBezTo>
                  <a:pt x="1931" y="1016"/>
                  <a:pt x="1804" y="933"/>
                  <a:pt x="1677" y="846"/>
                </a:cubicBezTo>
                <a:cubicBezTo>
                  <a:pt x="1720" y="790"/>
                  <a:pt x="1762" y="733"/>
                  <a:pt x="1802" y="676"/>
                </a:cubicBezTo>
                <a:cubicBezTo>
                  <a:pt x="1842" y="710"/>
                  <a:pt x="1883" y="743"/>
                  <a:pt x="1927" y="774"/>
                </a:cubicBezTo>
                <a:close/>
                <a:moveTo>
                  <a:pt x="1815" y="656"/>
                </a:moveTo>
                <a:cubicBezTo>
                  <a:pt x="1836" y="627"/>
                  <a:pt x="1855" y="597"/>
                  <a:pt x="1874" y="567"/>
                </a:cubicBezTo>
                <a:cubicBezTo>
                  <a:pt x="1925" y="618"/>
                  <a:pt x="1985" y="673"/>
                  <a:pt x="2049" y="708"/>
                </a:cubicBezTo>
                <a:cubicBezTo>
                  <a:pt x="2049" y="737"/>
                  <a:pt x="2049" y="766"/>
                  <a:pt x="2049" y="794"/>
                </a:cubicBezTo>
                <a:cubicBezTo>
                  <a:pt x="2015" y="775"/>
                  <a:pt x="1979" y="757"/>
                  <a:pt x="1949" y="737"/>
                </a:cubicBezTo>
                <a:cubicBezTo>
                  <a:pt x="1905" y="709"/>
                  <a:pt x="1860" y="682"/>
                  <a:pt x="1815" y="656"/>
                </a:cubicBezTo>
                <a:close/>
                <a:moveTo>
                  <a:pt x="2068" y="1172"/>
                </a:moveTo>
                <a:cubicBezTo>
                  <a:pt x="2071" y="1197"/>
                  <a:pt x="2073" y="1223"/>
                  <a:pt x="2076" y="1249"/>
                </a:cubicBezTo>
                <a:cubicBezTo>
                  <a:pt x="1956" y="1134"/>
                  <a:pt x="1738" y="1058"/>
                  <a:pt x="1609" y="985"/>
                </a:cubicBezTo>
                <a:cubicBezTo>
                  <a:pt x="1600" y="980"/>
                  <a:pt x="1591" y="974"/>
                  <a:pt x="1581" y="968"/>
                </a:cubicBezTo>
                <a:cubicBezTo>
                  <a:pt x="1596" y="949"/>
                  <a:pt x="1611" y="929"/>
                  <a:pt x="1626" y="910"/>
                </a:cubicBezTo>
                <a:cubicBezTo>
                  <a:pt x="1637" y="897"/>
                  <a:pt x="1647" y="883"/>
                  <a:pt x="1658" y="870"/>
                </a:cubicBezTo>
                <a:cubicBezTo>
                  <a:pt x="1783" y="976"/>
                  <a:pt x="1916" y="1105"/>
                  <a:pt x="2068" y="1172"/>
                </a:cubicBezTo>
                <a:close/>
                <a:moveTo>
                  <a:pt x="2050" y="660"/>
                </a:moveTo>
                <a:cubicBezTo>
                  <a:pt x="2034" y="652"/>
                  <a:pt x="2018" y="644"/>
                  <a:pt x="2003" y="634"/>
                </a:cubicBezTo>
                <a:cubicBezTo>
                  <a:pt x="1962" y="607"/>
                  <a:pt x="1925" y="576"/>
                  <a:pt x="1890" y="543"/>
                </a:cubicBezTo>
                <a:cubicBezTo>
                  <a:pt x="1911" y="509"/>
                  <a:pt x="1931" y="475"/>
                  <a:pt x="1950" y="441"/>
                </a:cubicBezTo>
                <a:cubicBezTo>
                  <a:pt x="1979" y="465"/>
                  <a:pt x="2012" y="486"/>
                  <a:pt x="2043" y="507"/>
                </a:cubicBezTo>
                <a:cubicBezTo>
                  <a:pt x="2046" y="509"/>
                  <a:pt x="2050" y="512"/>
                  <a:pt x="2054" y="515"/>
                </a:cubicBezTo>
                <a:cubicBezTo>
                  <a:pt x="2052" y="563"/>
                  <a:pt x="2050" y="611"/>
                  <a:pt x="2050" y="660"/>
                </a:cubicBezTo>
                <a:close/>
                <a:moveTo>
                  <a:pt x="2087" y="158"/>
                </a:moveTo>
                <a:cubicBezTo>
                  <a:pt x="2072" y="257"/>
                  <a:pt x="2063" y="359"/>
                  <a:pt x="2057" y="463"/>
                </a:cubicBezTo>
                <a:cubicBezTo>
                  <a:pt x="2028" y="444"/>
                  <a:pt x="1998" y="425"/>
                  <a:pt x="1967" y="409"/>
                </a:cubicBezTo>
                <a:cubicBezTo>
                  <a:pt x="2011" y="329"/>
                  <a:pt x="2050" y="246"/>
                  <a:pt x="2082" y="159"/>
                </a:cubicBezTo>
                <a:cubicBezTo>
                  <a:pt x="2084" y="159"/>
                  <a:pt x="2086" y="158"/>
                  <a:pt x="2087" y="158"/>
                </a:cubicBezTo>
                <a:close/>
                <a:moveTo>
                  <a:pt x="1562" y="294"/>
                </a:moveTo>
                <a:cubicBezTo>
                  <a:pt x="1686" y="253"/>
                  <a:pt x="1813" y="217"/>
                  <a:pt x="1940" y="185"/>
                </a:cubicBezTo>
                <a:cubicBezTo>
                  <a:pt x="1953" y="182"/>
                  <a:pt x="1968" y="179"/>
                  <a:pt x="1985" y="176"/>
                </a:cubicBezTo>
                <a:cubicBezTo>
                  <a:pt x="1861" y="448"/>
                  <a:pt x="1684" y="686"/>
                  <a:pt x="1498" y="920"/>
                </a:cubicBezTo>
                <a:cubicBezTo>
                  <a:pt x="1409" y="868"/>
                  <a:pt x="1320" y="814"/>
                  <a:pt x="1235" y="756"/>
                </a:cubicBezTo>
                <a:cubicBezTo>
                  <a:pt x="1158" y="703"/>
                  <a:pt x="1093" y="634"/>
                  <a:pt x="1021" y="577"/>
                </a:cubicBezTo>
                <a:cubicBezTo>
                  <a:pt x="1020" y="574"/>
                  <a:pt x="1020" y="571"/>
                  <a:pt x="1020" y="568"/>
                </a:cubicBezTo>
                <a:cubicBezTo>
                  <a:pt x="1020" y="558"/>
                  <a:pt x="1018" y="550"/>
                  <a:pt x="1015" y="544"/>
                </a:cubicBezTo>
                <a:cubicBezTo>
                  <a:pt x="1196" y="454"/>
                  <a:pt x="1363" y="360"/>
                  <a:pt x="1562" y="294"/>
                </a:cubicBezTo>
                <a:close/>
                <a:moveTo>
                  <a:pt x="1221" y="947"/>
                </a:moveTo>
                <a:cubicBezTo>
                  <a:pt x="1152" y="910"/>
                  <a:pt x="1085" y="868"/>
                  <a:pt x="1020" y="824"/>
                </a:cubicBezTo>
                <a:cubicBezTo>
                  <a:pt x="1020" y="787"/>
                  <a:pt x="1021" y="749"/>
                  <a:pt x="1022" y="711"/>
                </a:cubicBezTo>
                <a:cubicBezTo>
                  <a:pt x="1127" y="821"/>
                  <a:pt x="1288" y="909"/>
                  <a:pt x="1393" y="975"/>
                </a:cubicBezTo>
                <a:cubicBezTo>
                  <a:pt x="1407" y="984"/>
                  <a:pt x="1421" y="992"/>
                  <a:pt x="1434" y="1000"/>
                </a:cubicBezTo>
                <a:cubicBezTo>
                  <a:pt x="1423" y="1014"/>
                  <a:pt x="1411" y="1029"/>
                  <a:pt x="1399" y="1043"/>
                </a:cubicBezTo>
                <a:cubicBezTo>
                  <a:pt x="1342" y="1007"/>
                  <a:pt x="1279" y="979"/>
                  <a:pt x="1221" y="947"/>
                </a:cubicBezTo>
                <a:close/>
                <a:moveTo>
                  <a:pt x="1366" y="1083"/>
                </a:moveTo>
                <a:cubicBezTo>
                  <a:pt x="1352" y="1099"/>
                  <a:pt x="1339" y="1115"/>
                  <a:pt x="1326" y="1131"/>
                </a:cubicBezTo>
                <a:cubicBezTo>
                  <a:pt x="1276" y="1105"/>
                  <a:pt x="1215" y="1092"/>
                  <a:pt x="1165" y="1071"/>
                </a:cubicBezTo>
                <a:cubicBezTo>
                  <a:pt x="1113" y="1049"/>
                  <a:pt x="1063" y="1023"/>
                  <a:pt x="1016" y="992"/>
                </a:cubicBezTo>
                <a:cubicBezTo>
                  <a:pt x="1017" y="948"/>
                  <a:pt x="1018" y="904"/>
                  <a:pt x="1019" y="860"/>
                </a:cubicBezTo>
                <a:cubicBezTo>
                  <a:pt x="1069" y="895"/>
                  <a:pt x="1119" y="929"/>
                  <a:pt x="1171" y="963"/>
                </a:cubicBezTo>
                <a:cubicBezTo>
                  <a:pt x="1233" y="1003"/>
                  <a:pt x="1298" y="1049"/>
                  <a:pt x="1366" y="1083"/>
                </a:cubicBezTo>
                <a:close/>
                <a:moveTo>
                  <a:pt x="1016" y="1031"/>
                </a:moveTo>
                <a:cubicBezTo>
                  <a:pt x="1049" y="1055"/>
                  <a:pt x="1084" y="1077"/>
                  <a:pt x="1121" y="1097"/>
                </a:cubicBezTo>
                <a:cubicBezTo>
                  <a:pt x="1168" y="1123"/>
                  <a:pt x="1230" y="1160"/>
                  <a:pt x="1289" y="1176"/>
                </a:cubicBezTo>
                <a:cubicBezTo>
                  <a:pt x="1271" y="1198"/>
                  <a:pt x="1253" y="1219"/>
                  <a:pt x="1236" y="1241"/>
                </a:cubicBezTo>
                <a:cubicBezTo>
                  <a:pt x="1162" y="1206"/>
                  <a:pt x="1087" y="1174"/>
                  <a:pt x="1014" y="1138"/>
                </a:cubicBezTo>
                <a:cubicBezTo>
                  <a:pt x="1014" y="1102"/>
                  <a:pt x="1015" y="1066"/>
                  <a:pt x="1016" y="1031"/>
                </a:cubicBezTo>
                <a:close/>
                <a:moveTo>
                  <a:pt x="1014" y="1174"/>
                </a:moveTo>
                <a:cubicBezTo>
                  <a:pt x="1051" y="1195"/>
                  <a:pt x="1089" y="1216"/>
                  <a:pt x="1127" y="1236"/>
                </a:cubicBezTo>
                <a:cubicBezTo>
                  <a:pt x="1149" y="1249"/>
                  <a:pt x="1177" y="1268"/>
                  <a:pt x="1206" y="1281"/>
                </a:cubicBezTo>
                <a:cubicBezTo>
                  <a:pt x="1189" y="1303"/>
                  <a:pt x="1172" y="1326"/>
                  <a:pt x="1156" y="1350"/>
                </a:cubicBezTo>
                <a:cubicBezTo>
                  <a:pt x="1127" y="1339"/>
                  <a:pt x="1096" y="1331"/>
                  <a:pt x="1070" y="1319"/>
                </a:cubicBezTo>
                <a:cubicBezTo>
                  <a:pt x="1052" y="1311"/>
                  <a:pt x="1034" y="1302"/>
                  <a:pt x="1017" y="1293"/>
                </a:cubicBezTo>
                <a:cubicBezTo>
                  <a:pt x="1015" y="1254"/>
                  <a:pt x="1015" y="1214"/>
                  <a:pt x="1014" y="1174"/>
                </a:cubicBezTo>
                <a:close/>
                <a:moveTo>
                  <a:pt x="1019" y="1339"/>
                </a:moveTo>
                <a:cubicBezTo>
                  <a:pt x="1029" y="1345"/>
                  <a:pt x="1039" y="1350"/>
                  <a:pt x="1049" y="1355"/>
                </a:cubicBezTo>
                <a:cubicBezTo>
                  <a:pt x="1072" y="1366"/>
                  <a:pt x="1100" y="1382"/>
                  <a:pt x="1128" y="1392"/>
                </a:cubicBezTo>
                <a:cubicBezTo>
                  <a:pt x="1095" y="1445"/>
                  <a:pt x="1066" y="1498"/>
                  <a:pt x="1045" y="1554"/>
                </a:cubicBezTo>
                <a:cubicBezTo>
                  <a:pt x="1032" y="1482"/>
                  <a:pt x="1024" y="1411"/>
                  <a:pt x="1019" y="1339"/>
                </a:cubicBezTo>
                <a:close/>
                <a:moveTo>
                  <a:pt x="1084" y="1604"/>
                </a:moveTo>
                <a:cubicBezTo>
                  <a:pt x="1239" y="1432"/>
                  <a:pt x="1378" y="1237"/>
                  <a:pt x="1519" y="1050"/>
                </a:cubicBezTo>
                <a:cubicBezTo>
                  <a:pt x="1603" y="1099"/>
                  <a:pt x="1688" y="1147"/>
                  <a:pt x="1773" y="1194"/>
                </a:cubicBezTo>
                <a:cubicBezTo>
                  <a:pt x="1870" y="1249"/>
                  <a:pt x="1979" y="1343"/>
                  <a:pt x="2089" y="1364"/>
                </a:cubicBezTo>
                <a:cubicBezTo>
                  <a:pt x="2089" y="1364"/>
                  <a:pt x="2090" y="1364"/>
                  <a:pt x="2090" y="1364"/>
                </a:cubicBezTo>
                <a:cubicBezTo>
                  <a:pt x="2090" y="1364"/>
                  <a:pt x="2090" y="1364"/>
                  <a:pt x="2090" y="1364"/>
                </a:cubicBezTo>
                <a:cubicBezTo>
                  <a:pt x="1746" y="1408"/>
                  <a:pt x="1419" y="1520"/>
                  <a:pt x="1084" y="1604"/>
                </a:cubicBezTo>
                <a:close/>
              </a:path>
            </a:pathLst>
          </a:custGeom>
          <a:solidFill>
            <a:srgbClr val="2E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confont-1108-834821"/>
          <p:cNvSpPr/>
          <p:nvPr/>
        </p:nvSpPr>
        <p:spPr>
          <a:xfrm>
            <a:off x="7861027" y="2496322"/>
            <a:ext cx="1120404" cy="979734"/>
          </a:xfrm>
          <a:custGeom>
            <a:avLst/>
            <a:gdLst>
              <a:gd name="T0" fmla="*/ 1968 w 10851"/>
              <a:gd name="T1" fmla="*/ 3806 h 9489"/>
              <a:gd name="T2" fmla="*/ 3126 w 10851"/>
              <a:gd name="T3" fmla="*/ 3465 h 9489"/>
              <a:gd name="T4" fmla="*/ 3921 w 10851"/>
              <a:gd name="T5" fmla="*/ 2518 h 9489"/>
              <a:gd name="T6" fmla="*/ 2777 w 10851"/>
              <a:gd name="T7" fmla="*/ 944 h 9489"/>
              <a:gd name="T8" fmla="*/ 1669 w 10851"/>
              <a:gd name="T9" fmla="*/ 867 h 9489"/>
              <a:gd name="T10" fmla="*/ 642 w 10851"/>
              <a:gd name="T11" fmla="*/ 1135 h 9489"/>
              <a:gd name="T12" fmla="*/ 656 w 10851"/>
              <a:gd name="T13" fmla="*/ 1843 h 9489"/>
              <a:gd name="T14" fmla="*/ 1493 w 10851"/>
              <a:gd name="T15" fmla="*/ 2116 h 9489"/>
              <a:gd name="T16" fmla="*/ 1074 w 10851"/>
              <a:gd name="T17" fmla="*/ 2474 h 9489"/>
              <a:gd name="T18" fmla="*/ 795 w 10851"/>
              <a:gd name="T19" fmla="*/ 4106 h 9489"/>
              <a:gd name="T20" fmla="*/ 2069 w 10851"/>
              <a:gd name="T21" fmla="*/ 1329 h 9489"/>
              <a:gd name="T22" fmla="*/ 1941 w 10851"/>
              <a:gd name="T23" fmla="*/ 1170 h 9489"/>
              <a:gd name="T24" fmla="*/ 2707 w 10851"/>
              <a:gd name="T25" fmla="*/ 685 h 9489"/>
              <a:gd name="T26" fmla="*/ 2540 w 10851"/>
              <a:gd name="T27" fmla="*/ 389 h 9489"/>
              <a:gd name="T28" fmla="*/ 2048 w 10851"/>
              <a:gd name="T29" fmla="*/ 389 h 9489"/>
              <a:gd name="T30" fmla="*/ 1807 w 10851"/>
              <a:gd name="T31" fmla="*/ 685 h 9489"/>
              <a:gd name="T32" fmla="*/ 9982 w 10851"/>
              <a:gd name="T33" fmla="*/ 2137 h 9489"/>
              <a:gd name="T34" fmla="*/ 9239 w 10851"/>
              <a:gd name="T35" fmla="*/ 1462 h 9489"/>
              <a:gd name="T36" fmla="*/ 4654 w 10851"/>
              <a:gd name="T37" fmla="*/ 3288 h 9489"/>
              <a:gd name="T38" fmla="*/ 3586 w 10851"/>
              <a:gd name="T39" fmla="*/ 3792 h 9489"/>
              <a:gd name="T40" fmla="*/ 3900 w 10851"/>
              <a:gd name="T41" fmla="*/ 3976 h 9489"/>
              <a:gd name="T42" fmla="*/ 6203 w 10851"/>
              <a:gd name="T43" fmla="*/ 4787 h 9489"/>
              <a:gd name="T44" fmla="*/ 3681 w 10851"/>
              <a:gd name="T45" fmla="*/ 4120 h 9489"/>
              <a:gd name="T46" fmla="*/ 2833 w 10851"/>
              <a:gd name="T47" fmla="*/ 3946 h 9489"/>
              <a:gd name="T48" fmla="*/ 1085 w 10851"/>
              <a:gd name="T49" fmla="*/ 4273 h 9489"/>
              <a:gd name="T50" fmla="*/ 3702 w 10851"/>
              <a:gd name="T51" fmla="*/ 6941 h 9489"/>
              <a:gd name="T52" fmla="*/ 7689 w 10851"/>
              <a:gd name="T53" fmla="*/ 3925 h 9489"/>
              <a:gd name="T54" fmla="*/ 10003 w 10851"/>
              <a:gd name="T55" fmla="*/ 5847 h 9489"/>
              <a:gd name="T56" fmla="*/ 7637 w 10851"/>
              <a:gd name="T57" fmla="*/ 3486 h 9489"/>
              <a:gd name="T58" fmla="*/ 10694 w 10851"/>
              <a:gd name="T59" fmla="*/ 3404 h 9489"/>
              <a:gd name="T60" fmla="*/ 4647 w 10851"/>
              <a:gd name="T61" fmla="*/ 7663 h 9489"/>
              <a:gd name="T62" fmla="*/ 3998 w 10851"/>
              <a:gd name="T63" fmla="*/ 8440 h 9489"/>
              <a:gd name="T64" fmla="*/ 3740 w 10851"/>
              <a:gd name="T65" fmla="*/ 8794 h 9489"/>
              <a:gd name="T66" fmla="*/ 4131 w 10851"/>
              <a:gd name="T67" fmla="*/ 8781 h 9489"/>
              <a:gd name="T68" fmla="*/ 4501 w 10851"/>
              <a:gd name="T69" fmla="*/ 7936 h 9489"/>
              <a:gd name="T70" fmla="*/ 4647 w 10851"/>
              <a:gd name="T71" fmla="*/ 7663 h 9489"/>
              <a:gd name="T72" fmla="*/ 3252 w 10851"/>
              <a:gd name="T73" fmla="*/ 7309 h 9489"/>
              <a:gd name="T74" fmla="*/ 2603 w 10851"/>
              <a:gd name="T75" fmla="*/ 8086 h 9489"/>
              <a:gd name="T76" fmla="*/ 2344 w 10851"/>
              <a:gd name="T77" fmla="*/ 8440 h 9489"/>
              <a:gd name="T78" fmla="*/ 2735 w 10851"/>
              <a:gd name="T79" fmla="*/ 8426 h 9489"/>
              <a:gd name="T80" fmla="*/ 3105 w 10851"/>
              <a:gd name="T81" fmla="*/ 7581 h 9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51" h="9489">
                <a:moveTo>
                  <a:pt x="1298" y="3806"/>
                </a:moveTo>
                <a:cubicBezTo>
                  <a:pt x="1409" y="3929"/>
                  <a:pt x="1606" y="4121"/>
                  <a:pt x="1968" y="3806"/>
                </a:cubicBezTo>
                <a:cubicBezTo>
                  <a:pt x="2329" y="3491"/>
                  <a:pt x="2693" y="3765"/>
                  <a:pt x="2707" y="3711"/>
                </a:cubicBezTo>
                <a:cubicBezTo>
                  <a:pt x="2721" y="3656"/>
                  <a:pt x="2749" y="3397"/>
                  <a:pt x="3126" y="3465"/>
                </a:cubicBezTo>
                <a:cubicBezTo>
                  <a:pt x="3503" y="3534"/>
                  <a:pt x="3573" y="3056"/>
                  <a:pt x="3573" y="3056"/>
                </a:cubicBezTo>
                <a:cubicBezTo>
                  <a:pt x="3782" y="3016"/>
                  <a:pt x="3921" y="2518"/>
                  <a:pt x="3921" y="2518"/>
                </a:cubicBezTo>
                <a:cubicBezTo>
                  <a:pt x="3712" y="2498"/>
                  <a:pt x="2819" y="1342"/>
                  <a:pt x="2819" y="1342"/>
                </a:cubicBezTo>
                <a:lnTo>
                  <a:pt x="2777" y="944"/>
                </a:lnTo>
                <a:cubicBezTo>
                  <a:pt x="2526" y="780"/>
                  <a:pt x="1671" y="862"/>
                  <a:pt x="1671" y="862"/>
                </a:cubicBezTo>
                <a:cubicBezTo>
                  <a:pt x="1669" y="863"/>
                  <a:pt x="1669" y="865"/>
                  <a:pt x="1669" y="867"/>
                </a:cubicBezTo>
                <a:cubicBezTo>
                  <a:pt x="1572" y="907"/>
                  <a:pt x="1278" y="1111"/>
                  <a:pt x="1114" y="1227"/>
                </a:cubicBezTo>
                <a:lnTo>
                  <a:pt x="642" y="1135"/>
                </a:lnTo>
                <a:lnTo>
                  <a:pt x="865" y="1543"/>
                </a:lnTo>
                <a:lnTo>
                  <a:pt x="656" y="1843"/>
                </a:lnTo>
                <a:cubicBezTo>
                  <a:pt x="656" y="1843"/>
                  <a:pt x="963" y="1762"/>
                  <a:pt x="1116" y="1775"/>
                </a:cubicBezTo>
                <a:cubicBezTo>
                  <a:pt x="1270" y="1789"/>
                  <a:pt x="1493" y="2116"/>
                  <a:pt x="1493" y="2116"/>
                </a:cubicBezTo>
                <a:cubicBezTo>
                  <a:pt x="1102" y="1939"/>
                  <a:pt x="879" y="1990"/>
                  <a:pt x="879" y="1990"/>
                </a:cubicBezTo>
                <a:cubicBezTo>
                  <a:pt x="0" y="2573"/>
                  <a:pt x="921" y="2443"/>
                  <a:pt x="1074" y="2474"/>
                </a:cubicBezTo>
                <a:cubicBezTo>
                  <a:pt x="1228" y="2504"/>
                  <a:pt x="1116" y="2675"/>
                  <a:pt x="1116" y="2675"/>
                </a:cubicBezTo>
                <a:cubicBezTo>
                  <a:pt x="209" y="3125"/>
                  <a:pt x="628" y="4106"/>
                  <a:pt x="795" y="4106"/>
                </a:cubicBezTo>
                <a:cubicBezTo>
                  <a:pt x="963" y="4106"/>
                  <a:pt x="1186" y="3683"/>
                  <a:pt x="1298" y="3806"/>
                </a:cubicBezTo>
                <a:close/>
                <a:moveTo>
                  <a:pt x="2069" y="1329"/>
                </a:moveTo>
                <a:cubicBezTo>
                  <a:pt x="1990" y="1374"/>
                  <a:pt x="1878" y="1385"/>
                  <a:pt x="1760" y="1378"/>
                </a:cubicBezTo>
                <a:cubicBezTo>
                  <a:pt x="1728" y="1285"/>
                  <a:pt x="1842" y="1213"/>
                  <a:pt x="1941" y="1170"/>
                </a:cubicBezTo>
                <a:cubicBezTo>
                  <a:pt x="2020" y="1253"/>
                  <a:pt x="2082" y="1321"/>
                  <a:pt x="2069" y="1329"/>
                </a:cubicBezTo>
                <a:close/>
                <a:moveTo>
                  <a:pt x="2707" y="685"/>
                </a:moveTo>
                <a:lnTo>
                  <a:pt x="2969" y="183"/>
                </a:lnTo>
                <a:lnTo>
                  <a:pt x="2540" y="389"/>
                </a:lnTo>
                <a:lnTo>
                  <a:pt x="2320" y="0"/>
                </a:lnTo>
                <a:lnTo>
                  <a:pt x="2048" y="389"/>
                </a:lnTo>
                <a:lnTo>
                  <a:pt x="1671" y="183"/>
                </a:lnTo>
                <a:lnTo>
                  <a:pt x="1807" y="685"/>
                </a:lnTo>
                <a:lnTo>
                  <a:pt x="2707" y="685"/>
                </a:lnTo>
                <a:close/>
                <a:moveTo>
                  <a:pt x="9982" y="2137"/>
                </a:moveTo>
                <a:cubicBezTo>
                  <a:pt x="9113" y="2004"/>
                  <a:pt x="7941" y="2055"/>
                  <a:pt x="7480" y="3118"/>
                </a:cubicBezTo>
                <a:cubicBezTo>
                  <a:pt x="7480" y="3118"/>
                  <a:pt x="7595" y="1523"/>
                  <a:pt x="9239" y="1462"/>
                </a:cubicBezTo>
                <a:cubicBezTo>
                  <a:pt x="9239" y="1462"/>
                  <a:pt x="7124" y="562"/>
                  <a:pt x="6873" y="3690"/>
                </a:cubicBezTo>
                <a:lnTo>
                  <a:pt x="4654" y="3288"/>
                </a:lnTo>
                <a:lnTo>
                  <a:pt x="3984" y="2872"/>
                </a:lnTo>
                <a:lnTo>
                  <a:pt x="3586" y="3792"/>
                </a:lnTo>
                <a:lnTo>
                  <a:pt x="3586" y="3976"/>
                </a:lnTo>
                <a:lnTo>
                  <a:pt x="3900" y="3976"/>
                </a:lnTo>
                <a:cubicBezTo>
                  <a:pt x="3900" y="3976"/>
                  <a:pt x="4256" y="5775"/>
                  <a:pt x="6099" y="4671"/>
                </a:cubicBezTo>
                <a:lnTo>
                  <a:pt x="6203" y="4787"/>
                </a:lnTo>
                <a:cubicBezTo>
                  <a:pt x="6203" y="4787"/>
                  <a:pt x="5261" y="5898"/>
                  <a:pt x="3733" y="4651"/>
                </a:cubicBezTo>
                <a:cubicBezTo>
                  <a:pt x="3733" y="4651"/>
                  <a:pt x="3618" y="4365"/>
                  <a:pt x="3681" y="4120"/>
                </a:cubicBezTo>
                <a:cubicBezTo>
                  <a:pt x="3681" y="4120"/>
                  <a:pt x="3356" y="4222"/>
                  <a:pt x="3450" y="3803"/>
                </a:cubicBezTo>
                <a:cubicBezTo>
                  <a:pt x="3450" y="3803"/>
                  <a:pt x="3115" y="3619"/>
                  <a:pt x="2833" y="3946"/>
                </a:cubicBezTo>
                <a:cubicBezTo>
                  <a:pt x="2833" y="3946"/>
                  <a:pt x="2445" y="3844"/>
                  <a:pt x="2037" y="4191"/>
                </a:cubicBezTo>
                <a:cubicBezTo>
                  <a:pt x="2037" y="4191"/>
                  <a:pt x="1210" y="3976"/>
                  <a:pt x="1085" y="4273"/>
                </a:cubicBezTo>
                <a:cubicBezTo>
                  <a:pt x="959" y="4569"/>
                  <a:pt x="886" y="5070"/>
                  <a:pt x="1524" y="5786"/>
                </a:cubicBezTo>
                <a:cubicBezTo>
                  <a:pt x="2163" y="6501"/>
                  <a:pt x="2864" y="7748"/>
                  <a:pt x="3702" y="6941"/>
                </a:cubicBezTo>
                <a:cubicBezTo>
                  <a:pt x="3702" y="6941"/>
                  <a:pt x="4350" y="8208"/>
                  <a:pt x="5575" y="6726"/>
                </a:cubicBezTo>
                <a:cubicBezTo>
                  <a:pt x="5575" y="6726"/>
                  <a:pt x="6852" y="6971"/>
                  <a:pt x="7689" y="3925"/>
                </a:cubicBezTo>
                <a:cubicBezTo>
                  <a:pt x="7689" y="3925"/>
                  <a:pt x="8862" y="3292"/>
                  <a:pt x="9511" y="4069"/>
                </a:cubicBezTo>
                <a:cubicBezTo>
                  <a:pt x="10160" y="4845"/>
                  <a:pt x="10066" y="5745"/>
                  <a:pt x="10003" y="5847"/>
                </a:cubicBezTo>
                <a:cubicBezTo>
                  <a:pt x="9940" y="5949"/>
                  <a:pt x="10714" y="5040"/>
                  <a:pt x="10359" y="4191"/>
                </a:cubicBezTo>
                <a:cubicBezTo>
                  <a:pt x="10003" y="3343"/>
                  <a:pt x="8359" y="2944"/>
                  <a:pt x="7637" y="3486"/>
                </a:cubicBezTo>
                <a:cubicBezTo>
                  <a:pt x="7637" y="3486"/>
                  <a:pt x="8454" y="2474"/>
                  <a:pt x="9385" y="2627"/>
                </a:cubicBezTo>
                <a:cubicBezTo>
                  <a:pt x="10317" y="2780"/>
                  <a:pt x="10652" y="3179"/>
                  <a:pt x="10694" y="3404"/>
                </a:cubicBezTo>
                <a:cubicBezTo>
                  <a:pt x="10693" y="3404"/>
                  <a:pt x="10851" y="2269"/>
                  <a:pt x="9982" y="2137"/>
                </a:cubicBezTo>
                <a:close/>
                <a:moveTo>
                  <a:pt x="4647" y="7663"/>
                </a:moveTo>
                <a:lnTo>
                  <a:pt x="4298" y="7608"/>
                </a:lnTo>
                <a:lnTo>
                  <a:pt x="3998" y="8440"/>
                </a:lnTo>
                <a:cubicBezTo>
                  <a:pt x="3712" y="8440"/>
                  <a:pt x="3182" y="8535"/>
                  <a:pt x="3293" y="8699"/>
                </a:cubicBezTo>
                <a:cubicBezTo>
                  <a:pt x="3405" y="8862"/>
                  <a:pt x="4019" y="8563"/>
                  <a:pt x="3740" y="8794"/>
                </a:cubicBezTo>
                <a:cubicBezTo>
                  <a:pt x="3461" y="9026"/>
                  <a:pt x="3308" y="9489"/>
                  <a:pt x="3503" y="9476"/>
                </a:cubicBezTo>
                <a:cubicBezTo>
                  <a:pt x="3698" y="9462"/>
                  <a:pt x="4019" y="8849"/>
                  <a:pt x="4131" y="8781"/>
                </a:cubicBezTo>
                <a:cubicBezTo>
                  <a:pt x="4243" y="8712"/>
                  <a:pt x="4501" y="8985"/>
                  <a:pt x="4501" y="8985"/>
                </a:cubicBezTo>
                <a:cubicBezTo>
                  <a:pt x="4452" y="8808"/>
                  <a:pt x="4501" y="7936"/>
                  <a:pt x="4501" y="7936"/>
                </a:cubicBezTo>
                <a:lnTo>
                  <a:pt x="4703" y="7936"/>
                </a:lnTo>
                <a:cubicBezTo>
                  <a:pt x="4563" y="7826"/>
                  <a:pt x="4647" y="7663"/>
                  <a:pt x="4647" y="7663"/>
                </a:cubicBezTo>
                <a:close/>
                <a:moveTo>
                  <a:pt x="3307" y="7581"/>
                </a:moveTo>
                <a:cubicBezTo>
                  <a:pt x="3168" y="7472"/>
                  <a:pt x="3252" y="7309"/>
                  <a:pt x="3252" y="7309"/>
                </a:cubicBezTo>
                <a:lnTo>
                  <a:pt x="2903" y="7254"/>
                </a:lnTo>
                <a:lnTo>
                  <a:pt x="2603" y="8086"/>
                </a:lnTo>
                <a:cubicBezTo>
                  <a:pt x="2316" y="8086"/>
                  <a:pt x="1786" y="8181"/>
                  <a:pt x="1898" y="8345"/>
                </a:cubicBezTo>
                <a:cubicBezTo>
                  <a:pt x="2009" y="8508"/>
                  <a:pt x="2624" y="8208"/>
                  <a:pt x="2344" y="8440"/>
                </a:cubicBezTo>
                <a:cubicBezTo>
                  <a:pt x="2065" y="8672"/>
                  <a:pt x="1912" y="9135"/>
                  <a:pt x="2107" y="9121"/>
                </a:cubicBezTo>
                <a:cubicBezTo>
                  <a:pt x="2303" y="9108"/>
                  <a:pt x="2624" y="8494"/>
                  <a:pt x="2735" y="8426"/>
                </a:cubicBezTo>
                <a:cubicBezTo>
                  <a:pt x="2847" y="8358"/>
                  <a:pt x="3105" y="8631"/>
                  <a:pt x="3105" y="8631"/>
                </a:cubicBezTo>
                <a:cubicBezTo>
                  <a:pt x="3056" y="8454"/>
                  <a:pt x="3105" y="7581"/>
                  <a:pt x="3105" y="7581"/>
                </a:cubicBezTo>
                <a:lnTo>
                  <a:pt x="3307" y="7581"/>
                </a:lnTo>
                <a:close/>
              </a:path>
            </a:pathLst>
          </a:custGeom>
          <a:solidFill>
            <a:srgbClr val="1E9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islamic-cemetery_89040"/>
          <p:cNvSpPr/>
          <p:nvPr/>
        </p:nvSpPr>
        <p:spPr>
          <a:xfrm>
            <a:off x="1625450" y="2242162"/>
            <a:ext cx="826588" cy="897040"/>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6338" h="603758">
                <a:moveTo>
                  <a:pt x="474341" y="342101"/>
                </a:moveTo>
                <a:lnTo>
                  <a:pt x="494736" y="342101"/>
                </a:lnTo>
                <a:cubicBezTo>
                  <a:pt x="528728" y="342101"/>
                  <a:pt x="556338" y="369681"/>
                  <a:pt x="556338" y="403635"/>
                </a:cubicBezTo>
                <a:lnTo>
                  <a:pt x="556338" y="542224"/>
                </a:lnTo>
                <a:cubicBezTo>
                  <a:pt x="556338" y="576179"/>
                  <a:pt x="528728" y="603758"/>
                  <a:pt x="494736" y="603758"/>
                </a:cubicBezTo>
                <a:lnTo>
                  <a:pt x="474341" y="603758"/>
                </a:lnTo>
                <a:close/>
                <a:moveTo>
                  <a:pt x="61604" y="342101"/>
                </a:moveTo>
                <a:lnTo>
                  <a:pt x="82138" y="342101"/>
                </a:lnTo>
                <a:lnTo>
                  <a:pt x="82138" y="603758"/>
                </a:lnTo>
                <a:lnTo>
                  <a:pt x="61604" y="603758"/>
                </a:lnTo>
                <a:cubicBezTo>
                  <a:pt x="27611" y="603758"/>
                  <a:pt x="0" y="576179"/>
                  <a:pt x="0" y="542224"/>
                </a:cubicBezTo>
                <a:lnTo>
                  <a:pt x="0" y="403635"/>
                </a:lnTo>
                <a:cubicBezTo>
                  <a:pt x="0" y="369681"/>
                  <a:pt x="27611" y="342101"/>
                  <a:pt x="61604" y="342101"/>
                </a:cubicBezTo>
                <a:close/>
                <a:moveTo>
                  <a:pt x="320293" y="164898"/>
                </a:moveTo>
                <a:lnTo>
                  <a:pt x="309467" y="198155"/>
                </a:lnTo>
                <a:lnTo>
                  <a:pt x="274493" y="198155"/>
                </a:lnTo>
                <a:lnTo>
                  <a:pt x="302806" y="218663"/>
                </a:lnTo>
                <a:lnTo>
                  <a:pt x="291980" y="251920"/>
                </a:lnTo>
                <a:lnTo>
                  <a:pt x="320293" y="231411"/>
                </a:lnTo>
                <a:lnTo>
                  <a:pt x="348606" y="251920"/>
                </a:lnTo>
                <a:lnTo>
                  <a:pt x="337780" y="218663"/>
                </a:lnTo>
                <a:lnTo>
                  <a:pt x="366093" y="198155"/>
                </a:lnTo>
                <a:lnTo>
                  <a:pt x="331118" y="198155"/>
                </a:lnTo>
                <a:close/>
                <a:moveTo>
                  <a:pt x="240212" y="164482"/>
                </a:moveTo>
                <a:cubicBezTo>
                  <a:pt x="230913" y="169055"/>
                  <a:pt x="222031" y="175291"/>
                  <a:pt x="214259" y="183051"/>
                </a:cubicBezTo>
                <a:cubicBezTo>
                  <a:pt x="176092" y="221019"/>
                  <a:pt x="176092" y="282682"/>
                  <a:pt x="214259" y="320650"/>
                </a:cubicBezTo>
                <a:cubicBezTo>
                  <a:pt x="252287" y="358757"/>
                  <a:pt x="314047" y="358757"/>
                  <a:pt x="352075" y="320650"/>
                </a:cubicBezTo>
                <a:cubicBezTo>
                  <a:pt x="359847" y="312890"/>
                  <a:pt x="366093" y="304022"/>
                  <a:pt x="370673" y="294738"/>
                </a:cubicBezTo>
                <a:cubicBezTo>
                  <a:pt x="334310" y="312474"/>
                  <a:pt x="289204" y="306239"/>
                  <a:pt x="258948" y="276031"/>
                </a:cubicBezTo>
                <a:cubicBezTo>
                  <a:pt x="228693" y="245823"/>
                  <a:pt x="222447" y="200787"/>
                  <a:pt x="240212" y="164482"/>
                </a:cubicBezTo>
                <a:close/>
                <a:moveTo>
                  <a:pt x="278240" y="0"/>
                </a:moveTo>
                <a:cubicBezTo>
                  <a:pt x="303916" y="10670"/>
                  <a:pt x="453807" y="76629"/>
                  <a:pt x="453807" y="163374"/>
                </a:cubicBezTo>
                <a:lnTo>
                  <a:pt x="453807" y="603193"/>
                </a:lnTo>
                <a:lnTo>
                  <a:pt x="102673" y="603193"/>
                </a:lnTo>
                <a:lnTo>
                  <a:pt x="102673" y="163374"/>
                </a:lnTo>
                <a:cubicBezTo>
                  <a:pt x="102673" y="76768"/>
                  <a:pt x="252425" y="10670"/>
                  <a:pt x="278240" y="0"/>
                </a:cubicBezTo>
                <a:close/>
              </a:path>
            </a:pathLst>
          </a:custGeom>
          <a:solidFill>
            <a:srgbClr val="2E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ountains_312026"/>
          <p:cNvSpPr/>
          <p:nvPr/>
        </p:nvSpPr>
        <p:spPr>
          <a:xfrm>
            <a:off x="3640454" y="2804553"/>
            <a:ext cx="799344" cy="66929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7632" h="508777">
                <a:moveTo>
                  <a:pt x="272724" y="266323"/>
                </a:moveTo>
                <a:lnTo>
                  <a:pt x="220119" y="359020"/>
                </a:lnTo>
                <a:lnTo>
                  <a:pt x="249671" y="338579"/>
                </a:lnTo>
                <a:lnTo>
                  <a:pt x="292395" y="377240"/>
                </a:lnTo>
                <a:lnTo>
                  <a:pt x="325329" y="359020"/>
                </a:lnTo>
                <a:close/>
                <a:moveTo>
                  <a:pt x="454481" y="231839"/>
                </a:moveTo>
                <a:lnTo>
                  <a:pt x="401699" y="340356"/>
                </a:lnTo>
                <a:lnTo>
                  <a:pt x="427245" y="324181"/>
                </a:lnTo>
                <a:lnTo>
                  <a:pt x="447272" y="369775"/>
                </a:lnTo>
                <a:lnTo>
                  <a:pt x="465964" y="334580"/>
                </a:lnTo>
                <a:cubicBezTo>
                  <a:pt x="497918" y="341512"/>
                  <a:pt x="488839" y="340356"/>
                  <a:pt x="507353" y="340356"/>
                </a:cubicBezTo>
                <a:close/>
                <a:moveTo>
                  <a:pt x="153095" y="175135"/>
                </a:moveTo>
                <a:lnTo>
                  <a:pt x="100402" y="308983"/>
                </a:lnTo>
                <a:lnTo>
                  <a:pt x="127283" y="287297"/>
                </a:lnTo>
                <a:lnTo>
                  <a:pt x="153095" y="324181"/>
                </a:lnTo>
                <a:lnTo>
                  <a:pt x="181845" y="302673"/>
                </a:lnTo>
                <a:lnTo>
                  <a:pt x="205878" y="308983"/>
                </a:lnTo>
                <a:close/>
                <a:moveTo>
                  <a:pt x="152216" y="139685"/>
                </a:moveTo>
                <a:cubicBezTo>
                  <a:pt x="165579" y="139319"/>
                  <a:pt x="179131" y="146207"/>
                  <a:pt x="185584" y="160738"/>
                </a:cubicBezTo>
                <a:cubicBezTo>
                  <a:pt x="185851" y="161182"/>
                  <a:pt x="186029" y="161626"/>
                  <a:pt x="186207" y="162160"/>
                </a:cubicBezTo>
                <a:lnTo>
                  <a:pt x="229109" y="271033"/>
                </a:lnTo>
                <a:lnTo>
                  <a:pt x="241749" y="248814"/>
                </a:lnTo>
                <a:cubicBezTo>
                  <a:pt x="255367" y="224817"/>
                  <a:pt x="290081" y="224817"/>
                  <a:pt x="303700" y="248814"/>
                </a:cubicBezTo>
                <a:lnTo>
                  <a:pt x="359152" y="346489"/>
                </a:lnTo>
                <a:lnTo>
                  <a:pt x="422527" y="216285"/>
                </a:lnTo>
                <a:cubicBezTo>
                  <a:pt x="435433" y="189711"/>
                  <a:pt x="473529" y="189622"/>
                  <a:pt x="486525" y="216285"/>
                </a:cubicBezTo>
                <a:lnTo>
                  <a:pt x="604017" y="457762"/>
                </a:lnTo>
                <a:cubicBezTo>
                  <a:pt x="615499" y="481314"/>
                  <a:pt x="598231" y="508777"/>
                  <a:pt x="571974" y="508777"/>
                </a:cubicBezTo>
                <a:lnTo>
                  <a:pt x="35603" y="508777"/>
                </a:lnTo>
                <a:cubicBezTo>
                  <a:pt x="10592" y="508777"/>
                  <a:pt x="-6676" y="483536"/>
                  <a:pt x="2492" y="460251"/>
                </a:cubicBezTo>
                <a:lnTo>
                  <a:pt x="67290" y="296007"/>
                </a:lnTo>
                <a:lnTo>
                  <a:pt x="119984" y="162160"/>
                </a:lnTo>
                <a:cubicBezTo>
                  <a:pt x="125681" y="147673"/>
                  <a:pt x="138854" y="140052"/>
                  <a:pt x="152216" y="139685"/>
                </a:cubicBezTo>
                <a:close/>
                <a:moveTo>
                  <a:pt x="337154" y="0"/>
                </a:moveTo>
                <a:cubicBezTo>
                  <a:pt x="381758" y="0"/>
                  <a:pt x="417916" y="36095"/>
                  <a:pt x="417916" y="80621"/>
                </a:cubicBezTo>
                <a:cubicBezTo>
                  <a:pt x="417916" y="125147"/>
                  <a:pt x="381758" y="161242"/>
                  <a:pt x="337154" y="161242"/>
                </a:cubicBezTo>
                <a:cubicBezTo>
                  <a:pt x="292550" y="161242"/>
                  <a:pt x="256392" y="125147"/>
                  <a:pt x="256392" y="80621"/>
                </a:cubicBezTo>
                <a:cubicBezTo>
                  <a:pt x="256392" y="36095"/>
                  <a:pt x="292550" y="0"/>
                  <a:pt x="337154" y="0"/>
                </a:cubicBezTo>
                <a:close/>
              </a:path>
            </a:pathLst>
          </a:custGeom>
          <a:solidFill>
            <a:srgbClr val="1E9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willow_347532"/>
          <p:cNvSpPr/>
          <p:nvPr/>
        </p:nvSpPr>
        <p:spPr>
          <a:xfrm>
            <a:off x="9821890" y="2130248"/>
            <a:ext cx="1020920" cy="86906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87" h="5871">
                <a:moveTo>
                  <a:pt x="6830" y="4765"/>
                </a:moveTo>
                <a:cubicBezTo>
                  <a:pt x="6773" y="4557"/>
                  <a:pt x="6487" y="4461"/>
                  <a:pt x="6180" y="4546"/>
                </a:cubicBezTo>
                <a:cubicBezTo>
                  <a:pt x="6044" y="4583"/>
                  <a:pt x="5922" y="4652"/>
                  <a:pt x="5839" y="4738"/>
                </a:cubicBezTo>
                <a:cubicBezTo>
                  <a:pt x="5791" y="4789"/>
                  <a:pt x="5757" y="4844"/>
                  <a:pt x="5739" y="4900"/>
                </a:cubicBezTo>
                <a:cubicBezTo>
                  <a:pt x="5344" y="4815"/>
                  <a:pt x="4962" y="4703"/>
                  <a:pt x="4595" y="4563"/>
                </a:cubicBezTo>
                <a:cubicBezTo>
                  <a:pt x="4634" y="4558"/>
                  <a:pt x="4672" y="4552"/>
                  <a:pt x="4710" y="4543"/>
                </a:cubicBezTo>
                <a:cubicBezTo>
                  <a:pt x="5069" y="4465"/>
                  <a:pt x="5377" y="4251"/>
                  <a:pt x="5576" y="3942"/>
                </a:cubicBezTo>
                <a:cubicBezTo>
                  <a:pt x="5592" y="3916"/>
                  <a:pt x="5597" y="3886"/>
                  <a:pt x="5591" y="3857"/>
                </a:cubicBezTo>
                <a:cubicBezTo>
                  <a:pt x="5585" y="3827"/>
                  <a:pt x="5567" y="3802"/>
                  <a:pt x="5542" y="3786"/>
                </a:cubicBezTo>
                <a:cubicBezTo>
                  <a:pt x="4923" y="3388"/>
                  <a:pt x="4103" y="3550"/>
                  <a:pt x="3679" y="4141"/>
                </a:cubicBezTo>
                <a:cubicBezTo>
                  <a:pt x="3490" y="4037"/>
                  <a:pt x="3306" y="3925"/>
                  <a:pt x="3127" y="3805"/>
                </a:cubicBezTo>
                <a:cubicBezTo>
                  <a:pt x="2979" y="3706"/>
                  <a:pt x="2834" y="3600"/>
                  <a:pt x="2693" y="3489"/>
                </a:cubicBezTo>
                <a:cubicBezTo>
                  <a:pt x="2811" y="3488"/>
                  <a:pt x="2937" y="3471"/>
                  <a:pt x="3062" y="3436"/>
                </a:cubicBezTo>
                <a:cubicBezTo>
                  <a:pt x="3537" y="3305"/>
                  <a:pt x="3838" y="2998"/>
                  <a:pt x="3761" y="2722"/>
                </a:cubicBezTo>
                <a:cubicBezTo>
                  <a:pt x="3722" y="2579"/>
                  <a:pt x="3590" y="2476"/>
                  <a:pt x="3391" y="2434"/>
                </a:cubicBezTo>
                <a:cubicBezTo>
                  <a:pt x="3217" y="2396"/>
                  <a:pt x="3006" y="2408"/>
                  <a:pt x="2795" y="2466"/>
                </a:cubicBezTo>
                <a:cubicBezTo>
                  <a:pt x="2744" y="2480"/>
                  <a:pt x="2693" y="2497"/>
                  <a:pt x="2644" y="2516"/>
                </a:cubicBezTo>
                <a:cubicBezTo>
                  <a:pt x="2363" y="2626"/>
                  <a:pt x="2168" y="2799"/>
                  <a:pt x="2106" y="2977"/>
                </a:cubicBezTo>
                <a:cubicBezTo>
                  <a:pt x="1855" y="2732"/>
                  <a:pt x="1618" y="2469"/>
                  <a:pt x="1399" y="2187"/>
                </a:cubicBezTo>
                <a:cubicBezTo>
                  <a:pt x="1256" y="2004"/>
                  <a:pt x="1128" y="1823"/>
                  <a:pt x="1014" y="1649"/>
                </a:cubicBezTo>
                <a:cubicBezTo>
                  <a:pt x="1101" y="1701"/>
                  <a:pt x="1194" y="1745"/>
                  <a:pt x="1293" y="1779"/>
                </a:cubicBezTo>
                <a:cubicBezTo>
                  <a:pt x="1453" y="1835"/>
                  <a:pt x="1619" y="1863"/>
                  <a:pt x="1784" y="1863"/>
                </a:cubicBezTo>
                <a:cubicBezTo>
                  <a:pt x="2006" y="1863"/>
                  <a:pt x="2226" y="1813"/>
                  <a:pt x="2432" y="1714"/>
                </a:cubicBezTo>
                <a:lnTo>
                  <a:pt x="2543" y="1660"/>
                </a:lnTo>
                <a:cubicBezTo>
                  <a:pt x="2599" y="1633"/>
                  <a:pt x="2623" y="1565"/>
                  <a:pt x="2595" y="1509"/>
                </a:cubicBezTo>
                <a:lnTo>
                  <a:pt x="2542" y="1398"/>
                </a:lnTo>
                <a:cubicBezTo>
                  <a:pt x="2518" y="1349"/>
                  <a:pt x="2491" y="1301"/>
                  <a:pt x="2463" y="1255"/>
                </a:cubicBezTo>
                <a:cubicBezTo>
                  <a:pt x="2430" y="1202"/>
                  <a:pt x="2360" y="1186"/>
                  <a:pt x="2307" y="1219"/>
                </a:cubicBezTo>
                <a:cubicBezTo>
                  <a:pt x="2254" y="1252"/>
                  <a:pt x="2238" y="1322"/>
                  <a:pt x="2271" y="1375"/>
                </a:cubicBezTo>
                <a:cubicBezTo>
                  <a:pt x="2296" y="1414"/>
                  <a:pt x="2318" y="1455"/>
                  <a:pt x="2338" y="1496"/>
                </a:cubicBezTo>
                <a:lnTo>
                  <a:pt x="2343" y="1506"/>
                </a:lnTo>
                <a:lnTo>
                  <a:pt x="2334" y="1510"/>
                </a:lnTo>
                <a:cubicBezTo>
                  <a:pt x="2029" y="1657"/>
                  <a:pt x="1686" y="1677"/>
                  <a:pt x="1367" y="1566"/>
                </a:cubicBezTo>
                <a:cubicBezTo>
                  <a:pt x="1099" y="1473"/>
                  <a:pt x="875" y="1296"/>
                  <a:pt x="723" y="1061"/>
                </a:cubicBezTo>
                <a:lnTo>
                  <a:pt x="1595" y="1366"/>
                </a:lnTo>
                <a:cubicBezTo>
                  <a:pt x="1608" y="1370"/>
                  <a:pt x="1620" y="1372"/>
                  <a:pt x="1632" y="1372"/>
                </a:cubicBezTo>
                <a:cubicBezTo>
                  <a:pt x="1679" y="1372"/>
                  <a:pt x="1723" y="1343"/>
                  <a:pt x="1739" y="1296"/>
                </a:cubicBezTo>
                <a:cubicBezTo>
                  <a:pt x="1760" y="1237"/>
                  <a:pt x="1729" y="1173"/>
                  <a:pt x="1670" y="1152"/>
                </a:cubicBezTo>
                <a:lnTo>
                  <a:pt x="797" y="848"/>
                </a:lnTo>
                <a:cubicBezTo>
                  <a:pt x="990" y="783"/>
                  <a:pt x="1195" y="765"/>
                  <a:pt x="1398" y="797"/>
                </a:cubicBezTo>
                <a:cubicBezTo>
                  <a:pt x="1648" y="837"/>
                  <a:pt x="1878" y="949"/>
                  <a:pt x="2062" y="1121"/>
                </a:cubicBezTo>
                <a:cubicBezTo>
                  <a:pt x="2108" y="1164"/>
                  <a:pt x="2179" y="1161"/>
                  <a:pt x="2222" y="1116"/>
                </a:cubicBezTo>
                <a:cubicBezTo>
                  <a:pt x="2264" y="1070"/>
                  <a:pt x="2262" y="999"/>
                  <a:pt x="2216" y="956"/>
                </a:cubicBezTo>
                <a:cubicBezTo>
                  <a:pt x="1999" y="754"/>
                  <a:pt x="1728" y="622"/>
                  <a:pt x="1433" y="574"/>
                </a:cubicBezTo>
                <a:cubicBezTo>
                  <a:pt x="1132" y="526"/>
                  <a:pt x="827" y="571"/>
                  <a:pt x="551" y="705"/>
                </a:cubicBezTo>
                <a:lnTo>
                  <a:pt x="497" y="731"/>
                </a:lnTo>
                <a:cubicBezTo>
                  <a:pt x="314" y="349"/>
                  <a:pt x="236" y="100"/>
                  <a:pt x="234" y="93"/>
                </a:cubicBezTo>
                <a:cubicBezTo>
                  <a:pt x="216" y="34"/>
                  <a:pt x="152" y="0"/>
                  <a:pt x="93" y="18"/>
                </a:cubicBezTo>
                <a:cubicBezTo>
                  <a:pt x="33" y="37"/>
                  <a:pt x="0" y="100"/>
                  <a:pt x="18" y="160"/>
                </a:cubicBezTo>
                <a:cubicBezTo>
                  <a:pt x="31" y="202"/>
                  <a:pt x="343" y="1199"/>
                  <a:pt x="1215" y="2319"/>
                </a:cubicBezTo>
                <a:cubicBezTo>
                  <a:pt x="1280" y="2402"/>
                  <a:pt x="1346" y="2484"/>
                  <a:pt x="1413" y="2564"/>
                </a:cubicBezTo>
                <a:lnTo>
                  <a:pt x="1353" y="2651"/>
                </a:lnTo>
                <a:cubicBezTo>
                  <a:pt x="1127" y="2979"/>
                  <a:pt x="1042" y="3375"/>
                  <a:pt x="1114" y="3767"/>
                </a:cubicBezTo>
                <a:cubicBezTo>
                  <a:pt x="1186" y="4159"/>
                  <a:pt x="1406" y="4499"/>
                  <a:pt x="1734" y="4725"/>
                </a:cubicBezTo>
                <a:lnTo>
                  <a:pt x="1835" y="4795"/>
                </a:lnTo>
                <a:cubicBezTo>
                  <a:pt x="1854" y="4808"/>
                  <a:pt x="1877" y="4815"/>
                  <a:pt x="1899" y="4815"/>
                </a:cubicBezTo>
                <a:cubicBezTo>
                  <a:pt x="1906" y="4815"/>
                  <a:pt x="1913" y="4815"/>
                  <a:pt x="1920" y="4813"/>
                </a:cubicBezTo>
                <a:cubicBezTo>
                  <a:pt x="1949" y="4808"/>
                  <a:pt x="1975" y="4791"/>
                  <a:pt x="1992" y="4766"/>
                </a:cubicBezTo>
                <a:lnTo>
                  <a:pt x="2062" y="4665"/>
                </a:lnTo>
                <a:cubicBezTo>
                  <a:pt x="2289" y="4337"/>
                  <a:pt x="2374" y="3941"/>
                  <a:pt x="2302" y="3549"/>
                </a:cubicBezTo>
                <a:cubicBezTo>
                  <a:pt x="2295" y="3512"/>
                  <a:pt x="2287" y="3476"/>
                  <a:pt x="2278" y="3440"/>
                </a:cubicBezTo>
                <a:cubicBezTo>
                  <a:pt x="2507" y="3638"/>
                  <a:pt x="2746" y="3822"/>
                  <a:pt x="2996" y="3990"/>
                </a:cubicBezTo>
                <a:cubicBezTo>
                  <a:pt x="3024" y="4009"/>
                  <a:pt x="3053" y="4027"/>
                  <a:pt x="3081" y="4046"/>
                </a:cubicBezTo>
                <a:cubicBezTo>
                  <a:pt x="2731" y="4656"/>
                  <a:pt x="2902" y="5445"/>
                  <a:pt x="3490" y="5851"/>
                </a:cubicBezTo>
                <a:cubicBezTo>
                  <a:pt x="3509" y="5864"/>
                  <a:pt x="3532" y="5871"/>
                  <a:pt x="3555" y="5871"/>
                </a:cubicBezTo>
                <a:cubicBezTo>
                  <a:pt x="3561" y="5871"/>
                  <a:pt x="3568" y="5871"/>
                  <a:pt x="3575" y="5869"/>
                </a:cubicBezTo>
                <a:cubicBezTo>
                  <a:pt x="3604" y="5864"/>
                  <a:pt x="3630" y="5847"/>
                  <a:pt x="3648" y="5822"/>
                </a:cubicBezTo>
                <a:cubicBezTo>
                  <a:pt x="3941" y="5397"/>
                  <a:pt x="3960" y="4862"/>
                  <a:pt x="3742" y="4430"/>
                </a:cubicBezTo>
                <a:cubicBezTo>
                  <a:pt x="4008" y="4567"/>
                  <a:pt x="4284" y="4688"/>
                  <a:pt x="4567" y="4794"/>
                </a:cubicBezTo>
                <a:cubicBezTo>
                  <a:pt x="4449" y="4928"/>
                  <a:pt x="4449" y="5180"/>
                  <a:pt x="4579" y="5417"/>
                </a:cubicBezTo>
                <a:cubicBezTo>
                  <a:pt x="4697" y="5633"/>
                  <a:pt x="4885" y="5765"/>
                  <a:pt x="5051" y="5765"/>
                </a:cubicBezTo>
                <a:cubicBezTo>
                  <a:pt x="5099" y="5765"/>
                  <a:pt x="5146" y="5754"/>
                  <a:pt x="5188" y="5731"/>
                </a:cubicBezTo>
                <a:cubicBezTo>
                  <a:pt x="5287" y="5677"/>
                  <a:pt x="5346" y="5566"/>
                  <a:pt x="5351" y="5427"/>
                </a:cubicBezTo>
                <a:cubicBezTo>
                  <a:pt x="5355" y="5307"/>
                  <a:pt x="5320" y="5172"/>
                  <a:pt x="5252" y="5048"/>
                </a:cubicBezTo>
                <a:cubicBezTo>
                  <a:pt x="5244" y="5034"/>
                  <a:pt x="5236" y="5021"/>
                  <a:pt x="5228" y="5007"/>
                </a:cubicBezTo>
                <a:cubicBezTo>
                  <a:pt x="5422" y="5061"/>
                  <a:pt x="5620" y="5108"/>
                  <a:pt x="5821" y="5147"/>
                </a:cubicBezTo>
                <a:cubicBezTo>
                  <a:pt x="5828" y="5149"/>
                  <a:pt x="5836" y="5149"/>
                  <a:pt x="5843" y="5149"/>
                </a:cubicBezTo>
                <a:cubicBezTo>
                  <a:pt x="5896" y="5149"/>
                  <a:pt x="5943" y="5112"/>
                  <a:pt x="5954" y="5058"/>
                </a:cubicBezTo>
                <a:cubicBezTo>
                  <a:pt x="5957" y="5040"/>
                  <a:pt x="5956" y="5023"/>
                  <a:pt x="5952" y="5006"/>
                </a:cubicBezTo>
                <a:cubicBezTo>
                  <a:pt x="5952" y="5006"/>
                  <a:pt x="5952" y="5006"/>
                  <a:pt x="5952" y="5006"/>
                </a:cubicBezTo>
                <a:cubicBezTo>
                  <a:pt x="5972" y="4984"/>
                  <a:pt x="5963" y="4936"/>
                  <a:pt x="6002" y="4895"/>
                </a:cubicBezTo>
                <a:cubicBezTo>
                  <a:pt x="6057" y="4838"/>
                  <a:pt x="6143" y="4790"/>
                  <a:pt x="6240" y="4763"/>
                </a:cubicBezTo>
                <a:cubicBezTo>
                  <a:pt x="6442" y="4708"/>
                  <a:pt x="6595" y="4763"/>
                  <a:pt x="6612" y="4825"/>
                </a:cubicBezTo>
                <a:cubicBezTo>
                  <a:pt x="6629" y="4887"/>
                  <a:pt x="6525" y="5012"/>
                  <a:pt x="6324" y="5068"/>
                </a:cubicBezTo>
                <a:cubicBezTo>
                  <a:pt x="6262" y="5085"/>
                  <a:pt x="6198" y="5092"/>
                  <a:pt x="6140" y="5090"/>
                </a:cubicBezTo>
                <a:cubicBezTo>
                  <a:pt x="6078" y="5087"/>
                  <a:pt x="6025" y="5135"/>
                  <a:pt x="6022" y="5198"/>
                </a:cubicBezTo>
                <a:cubicBezTo>
                  <a:pt x="6020" y="5260"/>
                  <a:pt x="6068" y="5313"/>
                  <a:pt x="6130" y="5315"/>
                </a:cubicBezTo>
                <a:cubicBezTo>
                  <a:pt x="6141" y="5316"/>
                  <a:pt x="6152" y="5316"/>
                  <a:pt x="6163" y="5316"/>
                </a:cubicBezTo>
                <a:cubicBezTo>
                  <a:pt x="6235" y="5316"/>
                  <a:pt x="6310" y="5306"/>
                  <a:pt x="6384" y="5285"/>
                </a:cubicBezTo>
                <a:cubicBezTo>
                  <a:pt x="6691" y="5201"/>
                  <a:pt x="6887" y="4972"/>
                  <a:pt x="6830" y="4765"/>
                </a:cubicBezTo>
                <a:close/>
                <a:moveTo>
                  <a:pt x="1876" y="4537"/>
                </a:moveTo>
                <a:lnTo>
                  <a:pt x="1871" y="4545"/>
                </a:lnTo>
                <a:lnTo>
                  <a:pt x="1862" y="4539"/>
                </a:lnTo>
                <a:cubicBezTo>
                  <a:pt x="1584" y="4347"/>
                  <a:pt x="1397" y="4059"/>
                  <a:pt x="1336" y="3726"/>
                </a:cubicBezTo>
                <a:cubicBezTo>
                  <a:pt x="1285" y="3446"/>
                  <a:pt x="1329" y="3163"/>
                  <a:pt x="1459" y="2914"/>
                </a:cubicBezTo>
                <a:lnTo>
                  <a:pt x="1633" y="3831"/>
                </a:lnTo>
                <a:cubicBezTo>
                  <a:pt x="1644" y="3885"/>
                  <a:pt x="1691" y="3923"/>
                  <a:pt x="1744" y="3923"/>
                </a:cubicBezTo>
                <a:cubicBezTo>
                  <a:pt x="1751" y="3923"/>
                  <a:pt x="1758" y="3922"/>
                  <a:pt x="1766" y="3921"/>
                </a:cubicBezTo>
                <a:cubicBezTo>
                  <a:pt x="1827" y="3909"/>
                  <a:pt x="1867" y="3850"/>
                  <a:pt x="1855" y="3788"/>
                </a:cubicBezTo>
                <a:lnTo>
                  <a:pt x="1682" y="2878"/>
                </a:lnTo>
                <a:cubicBezTo>
                  <a:pt x="1889" y="3064"/>
                  <a:pt x="2028" y="3312"/>
                  <a:pt x="2080" y="3590"/>
                </a:cubicBezTo>
                <a:cubicBezTo>
                  <a:pt x="2140" y="3922"/>
                  <a:pt x="2068" y="4258"/>
                  <a:pt x="1876" y="4537"/>
                </a:cubicBezTo>
                <a:close/>
                <a:moveTo>
                  <a:pt x="3177" y="2638"/>
                </a:moveTo>
                <a:cubicBezTo>
                  <a:pt x="3236" y="2638"/>
                  <a:pt x="3293" y="2644"/>
                  <a:pt x="3344" y="2654"/>
                </a:cubicBezTo>
                <a:cubicBezTo>
                  <a:pt x="3453" y="2678"/>
                  <a:pt x="3528" y="2726"/>
                  <a:pt x="3544" y="2782"/>
                </a:cubicBezTo>
                <a:cubicBezTo>
                  <a:pt x="3573" y="2890"/>
                  <a:pt x="3412" y="3063"/>
                  <a:pt x="3144" y="3171"/>
                </a:cubicBezTo>
                <a:cubicBezTo>
                  <a:pt x="3124" y="2927"/>
                  <a:pt x="3026" y="2767"/>
                  <a:pt x="2931" y="2665"/>
                </a:cubicBezTo>
                <a:cubicBezTo>
                  <a:pt x="3015" y="2647"/>
                  <a:pt x="3099" y="2638"/>
                  <a:pt x="3177" y="2638"/>
                </a:cubicBezTo>
                <a:close/>
                <a:moveTo>
                  <a:pt x="2314" y="3120"/>
                </a:moveTo>
                <a:cubicBezTo>
                  <a:pt x="2288" y="3025"/>
                  <a:pt x="2420" y="2860"/>
                  <a:pt x="2678" y="2746"/>
                </a:cubicBezTo>
                <a:cubicBezTo>
                  <a:pt x="2753" y="2794"/>
                  <a:pt x="2913" y="2932"/>
                  <a:pt x="2921" y="3238"/>
                </a:cubicBezTo>
                <a:cubicBezTo>
                  <a:pt x="2774" y="3268"/>
                  <a:pt x="2629" y="3272"/>
                  <a:pt x="2514" y="3247"/>
                </a:cubicBezTo>
                <a:cubicBezTo>
                  <a:pt x="2404" y="3224"/>
                  <a:pt x="2330" y="3176"/>
                  <a:pt x="2314" y="3120"/>
                </a:cubicBezTo>
                <a:close/>
                <a:moveTo>
                  <a:pt x="3524" y="5593"/>
                </a:moveTo>
                <a:cubicBezTo>
                  <a:pt x="3167" y="5287"/>
                  <a:pt x="3039" y="4795"/>
                  <a:pt x="3186" y="4361"/>
                </a:cubicBezTo>
                <a:lnTo>
                  <a:pt x="3314" y="5034"/>
                </a:lnTo>
                <a:cubicBezTo>
                  <a:pt x="3325" y="5088"/>
                  <a:pt x="3372" y="5126"/>
                  <a:pt x="3425" y="5126"/>
                </a:cubicBezTo>
                <a:cubicBezTo>
                  <a:pt x="3432" y="5126"/>
                  <a:pt x="3439" y="5125"/>
                  <a:pt x="3446" y="5124"/>
                </a:cubicBezTo>
                <a:cubicBezTo>
                  <a:pt x="3508" y="5112"/>
                  <a:pt x="3548" y="5053"/>
                  <a:pt x="3536" y="4992"/>
                </a:cubicBezTo>
                <a:lnTo>
                  <a:pt x="3410" y="4329"/>
                </a:lnTo>
                <a:cubicBezTo>
                  <a:pt x="3695" y="4682"/>
                  <a:pt x="3748" y="5183"/>
                  <a:pt x="3524" y="5593"/>
                </a:cubicBezTo>
                <a:close/>
                <a:moveTo>
                  <a:pt x="4080" y="4299"/>
                </a:moveTo>
                <a:lnTo>
                  <a:pt x="4527" y="4198"/>
                </a:lnTo>
                <a:cubicBezTo>
                  <a:pt x="4588" y="4185"/>
                  <a:pt x="4626" y="4124"/>
                  <a:pt x="4613" y="4063"/>
                </a:cubicBezTo>
                <a:cubicBezTo>
                  <a:pt x="4599" y="4002"/>
                  <a:pt x="4538" y="3964"/>
                  <a:pt x="4478" y="3978"/>
                </a:cubicBezTo>
                <a:lnTo>
                  <a:pt x="4040" y="4077"/>
                </a:lnTo>
                <a:cubicBezTo>
                  <a:pt x="4185" y="3950"/>
                  <a:pt x="4360" y="3862"/>
                  <a:pt x="4552" y="3820"/>
                </a:cubicBezTo>
                <a:cubicBezTo>
                  <a:pt x="4814" y="3763"/>
                  <a:pt x="5081" y="3797"/>
                  <a:pt x="5316" y="3916"/>
                </a:cubicBezTo>
                <a:cubicBezTo>
                  <a:pt x="5152" y="4123"/>
                  <a:pt x="4923" y="4266"/>
                  <a:pt x="4662" y="4323"/>
                </a:cubicBezTo>
                <a:cubicBezTo>
                  <a:pt x="4466" y="4365"/>
                  <a:pt x="4267" y="4357"/>
                  <a:pt x="4080" y="4299"/>
                </a:cubicBezTo>
                <a:close/>
                <a:moveTo>
                  <a:pt x="5080" y="5533"/>
                </a:moveTo>
                <a:cubicBezTo>
                  <a:pt x="5023" y="5563"/>
                  <a:pt x="4877" y="5491"/>
                  <a:pt x="4777" y="5308"/>
                </a:cubicBezTo>
                <a:cubicBezTo>
                  <a:pt x="4677" y="5125"/>
                  <a:pt x="4695" y="4963"/>
                  <a:pt x="4751" y="4932"/>
                </a:cubicBezTo>
                <a:cubicBezTo>
                  <a:pt x="4777" y="4918"/>
                  <a:pt x="4822" y="4926"/>
                  <a:pt x="4871" y="4955"/>
                </a:cubicBezTo>
                <a:cubicBezTo>
                  <a:pt x="4939" y="4995"/>
                  <a:pt x="5006" y="5069"/>
                  <a:pt x="5054" y="5157"/>
                </a:cubicBezTo>
                <a:cubicBezTo>
                  <a:pt x="5102" y="5244"/>
                  <a:pt x="5128" y="5340"/>
                  <a:pt x="5125" y="5419"/>
                </a:cubicBezTo>
                <a:cubicBezTo>
                  <a:pt x="5123" y="5476"/>
                  <a:pt x="5106" y="5518"/>
                  <a:pt x="5080" y="5533"/>
                </a:cubicBezTo>
                <a:close/>
              </a:path>
            </a:pathLst>
          </a:custGeom>
          <a:solidFill>
            <a:srgbClr val="2E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直接箭头连接符 2"/>
          <p:cNvCxnSpPr/>
          <p:nvPr/>
        </p:nvCxnSpPr>
        <p:spPr>
          <a:xfrm flipV="1">
            <a:off x="2038744" y="3281269"/>
            <a:ext cx="0" cy="938475"/>
          </a:xfrm>
          <a:prstGeom prst="straightConnector1">
            <a:avLst/>
          </a:prstGeom>
          <a:ln>
            <a:solidFill>
              <a:srgbClr val="2EC49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V="1">
            <a:off x="5999647" y="3281269"/>
            <a:ext cx="0" cy="938475"/>
          </a:xfrm>
          <a:prstGeom prst="straightConnector1">
            <a:avLst/>
          </a:prstGeom>
          <a:ln>
            <a:solidFill>
              <a:srgbClr val="2EC49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flipV="1">
            <a:off x="10332350" y="3307331"/>
            <a:ext cx="0" cy="938475"/>
          </a:xfrm>
          <a:prstGeom prst="straightConnector1">
            <a:avLst/>
          </a:prstGeom>
          <a:ln>
            <a:solidFill>
              <a:srgbClr val="2EC49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flipV="1">
            <a:off x="8237979" y="3599431"/>
            <a:ext cx="0" cy="938475"/>
          </a:xfrm>
          <a:prstGeom prst="straightConnector1">
            <a:avLst/>
          </a:prstGeom>
          <a:ln>
            <a:solidFill>
              <a:srgbClr val="2EC49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flipV="1">
            <a:off x="4016762" y="3599431"/>
            <a:ext cx="0" cy="938475"/>
          </a:xfrm>
          <a:prstGeom prst="straightConnector1">
            <a:avLst/>
          </a:prstGeom>
          <a:ln>
            <a:solidFill>
              <a:srgbClr val="2EC49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20" grpId="0" animBg="1"/>
      <p:bldP spid="23"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850" y="355600"/>
            <a:ext cx="11544300" cy="6146801"/>
            <a:chOff x="661912" y="766885"/>
            <a:chExt cx="10856232" cy="5278332"/>
          </a:xfrm>
        </p:grpSpPr>
        <p:sp>
          <p:nvSpPr>
            <p:cNvPr id="7" name="缺角矩形 6"/>
            <p:cNvSpPr/>
            <p:nvPr/>
          </p:nvSpPr>
          <p:spPr>
            <a:xfrm>
              <a:off x="661912" y="766885"/>
              <a:ext cx="10856232" cy="5278332"/>
            </a:xfrm>
            <a:prstGeom prst="plaque">
              <a:avLst>
                <a:gd name="adj" fmla="val 9787"/>
              </a:avLst>
            </a:prstGeom>
            <a:solidFill>
              <a:schemeClr val="bg1"/>
            </a:solidFill>
            <a:ln w="19050">
              <a:solidFill>
                <a:srgbClr val="7CE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缺角矩形 7"/>
            <p:cNvSpPr/>
            <p:nvPr/>
          </p:nvSpPr>
          <p:spPr>
            <a:xfrm>
              <a:off x="768350" y="900906"/>
              <a:ext cx="10655300" cy="5056188"/>
            </a:xfrm>
            <a:prstGeom prst="plaque">
              <a:avLst>
                <a:gd name="adj" fmla="val 9787"/>
              </a:avLst>
            </a:prstGeom>
            <a:noFill/>
            <a:ln w="19050">
              <a:solidFill>
                <a:srgbClr val="37A7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1548" r="1140" b="61717"/>
          <a:stretch>
            <a:fillRect/>
          </a:stretch>
        </p:blipFill>
        <p:spPr>
          <a:xfrm>
            <a:off x="0" y="4902200"/>
            <a:ext cx="12192000" cy="1955800"/>
          </a:xfrm>
          <a:custGeom>
            <a:avLst/>
            <a:gdLst>
              <a:gd name="connsiteX0" fmla="*/ 0 w 12192000"/>
              <a:gd name="connsiteY0" fmla="*/ 0 h 1955800"/>
              <a:gd name="connsiteX1" fmla="*/ 12192000 w 12192000"/>
              <a:gd name="connsiteY1" fmla="*/ 0 h 1955800"/>
              <a:gd name="connsiteX2" fmla="*/ 12192000 w 12192000"/>
              <a:gd name="connsiteY2" fmla="*/ 1955800 h 1955800"/>
              <a:gd name="connsiteX3" fmla="*/ 0 w 121920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2192000" h="1955800">
                <a:moveTo>
                  <a:pt x="0" y="0"/>
                </a:moveTo>
                <a:lnTo>
                  <a:pt x="12192000" y="0"/>
                </a:lnTo>
                <a:lnTo>
                  <a:pt x="12192000" y="1955800"/>
                </a:lnTo>
                <a:lnTo>
                  <a:pt x="0" y="1955800"/>
                </a:lnTo>
                <a:close/>
              </a:path>
            </a:pathLst>
          </a:custGeom>
        </p:spPr>
      </p:pic>
      <p:pic>
        <p:nvPicPr>
          <p:cNvPr id="14" name="图片 13" descr="卡通人物&#10;&#10;描述已自动生成"/>
          <p:cNvPicPr>
            <a:picLocks noChangeAspect="1"/>
          </p:cNvPicPr>
          <p:nvPr/>
        </p:nvPicPr>
        <p:blipFill>
          <a:blip r:embed="rId2">
            <a:extLst>
              <a:ext uri="{28A0092B-C50C-407E-A947-70E740481C1C}">
                <a14:useLocalDpi xmlns:a14="http://schemas.microsoft.com/office/drawing/2010/main" val="0"/>
              </a:ext>
            </a:extLst>
          </a:blip>
          <a:srcRect l="3254" t="28294" r="67004" b="49836"/>
          <a:stretch>
            <a:fillRect/>
          </a:stretch>
        </p:blipFill>
        <p:spPr>
          <a:xfrm>
            <a:off x="518315" y="610452"/>
            <a:ext cx="1208886" cy="888908"/>
          </a:xfrm>
          <a:custGeom>
            <a:avLst/>
            <a:gdLst>
              <a:gd name="connsiteX0" fmla="*/ 524986 w 1565689"/>
              <a:gd name="connsiteY0" fmla="*/ 207 h 1151270"/>
              <a:gd name="connsiteX1" fmla="*/ 986233 w 1565689"/>
              <a:gd name="connsiteY1" fmla="*/ 90251 h 1151270"/>
              <a:gd name="connsiteX2" fmla="*/ 1268592 w 1565689"/>
              <a:gd name="connsiteY2" fmla="*/ 248794 h 1151270"/>
              <a:gd name="connsiteX3" fmla="*/ 1333125 w 1565689"/>
              <a:gd name="connsiteY3" fmla="*/ 304925 h 1151270"/>
              <a:gd name="connsiteX4" fmla="*/ 1329837 w 1565689"/>
              <a:gd name="connsiteY4" fmla="*/ 314057 h 1151270"/>
              <a:gd name="connsiteX5" fmla="*/ 1317538 w 1565689"/>
              <a:gd name="connsiteY5" fmla="*/ 419228 h 1151270"/>
              <a:gd name="connsiteX6" fmla="*/ 1494846 w 1565689"/>
              <a:gd name="connsiteY6" fmla="*/ 788232 h 1151270"/>
              <a:gd name="connsiteX7" fmla="*/ 1565689 w 1565689"/>
              <a:gd name="connsiteY7" fmla="*/ 838618 h 1151270"/>
              <a:gd name="connsiteX8" fmla="*/ 1555004 w 1565689"/>
              <a:gd name="connsiteY8" fmla="*/ 884948 h 1151270"/>
              <a:gd name="connsiteX9" fmla="*/ 593733 w 1565689"/>
              <a:gd name="connsiteY9" fmla="*/ 1061019 h 1151270"/>
              <a:gd name="connsiteX10" fmla="*/ 24962 w 1565689"/>
              <a:gd name="connsiteY10" fmla="*/ 266322 h 1151270"/>
              <a:gd name="connsiteX11" fmla="*/ 524986 w 1565689"/>
              <a:gd name="connsiteY11" fmla="*/ 207 h 11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689" h="1151270">
                <a:moveTo>
                  <a:pt x="524986" y="207"/>
                </a:moveTo>
                <a:cubicBezTo>
                  <a:pt x="668245" y="-2762"/>
                  <a:pt x="827792" y="26190"/>
                  <a:pt x="986233" y="90251"/>
                </a:cubicBezTo>
                <a:cubicBezTo>
                  <a:pt x="1091861" y="132958"/>
                  <a:pt x="1186997" y="187226"/>
                  <a:pt x="1268592" y="248794"/>
                </a:cubicBezTo>
                <a:lnTo>
                  <a:pt x="1333125" y="304925"/>
                </a:lnTo>
                <a:lnTo>
                  <a:pt x="1329837" y="314057"/>
                </a:lnTo>
                <a:cubicBezTo>
                  <a:pt x="1321773" y="348028"/>
                  <a:pt x="1317538" y="383202"/>
                  <a:pt x="1317538" y="419228"/>
                </a:cubicBezTo>
                <a:cubicBezTo>
                  <a:pt x="1317538" y="563333"/>
                  <a:pt x="1385296" y="693796"/>
                  <a:pt x="1494846" y="788232"/>
                </a:cubicBezTo>
                <a:lnTo>
                  <a:pt x="1565689" y="838618"/>
                </a:lnTo>
                <a:lnTo>
                  <a:pt x="1555004" y="884948"/>
                </a:lnTo>
                <a:cubicBezTo>
                  <a:pt x="1446618" y="1153019"/>
                  <a:pt x="1016243" y="1231848"/>
                  <a:pt x="593733" y="1061019"/>
                </a:cubicBezTo>
                <a:cubicBezTo>
                  <a:pt x="171223" y="890190"/>
                  <a:pt x="-83424" y="534393"/>
                  <a:pt x="24962" y="266322"/>
                </a:cubicBezTo>
                <a:cubicBezTo>
                  <a:pt x="92703" y="98778"/>
                  <a:pt x="286221" y="5156"/>
                  <a:pt x="524986" y="207"/>
                </a:cubicBezTo>
                <a:close/>
              </a:path>
            </a:pathLst>
          </a:custGeom>
        </p:spPr>
      </p:pic>
      <p:sp>
        <p:nvSpPr>
          <p:cNvPr id="15" name="文本框 14"/>
          <p:cNvSpPr txBox="1"/>
          <p:nvPr/>
        </p:nvSpPr>
        <p:spPr>
          <a:xfrm flipH="1">
            <a:off x="1808482" y="714530"/>
            <a:ext cx="2230118" cy="784830"/>
          </a:xfrm>
          <a:prstGeom prst="rect">
            <a:avLst/>
          </a:prstGeom>
          <a:noFill/>
        </p:spPr>
        <p:txBody>
          <a:bodyPr vert="horz" wrap="square" rtlCol="0">
            <a:spAutoFit/>
          </a:bodyPr>
          <a:lstStyle/>
          <a:p>
            <a:pPr algn="dist">
              <a:lnSpc>
                <a:spcPct val="140000"/>
              </a:lnSpc>
            </a:pPr>
            <a:r>
              <a:rPr lang="zh-CN" altLang="en-US" sz="3600" dirty="0">
                <a:solidFill>
                  <a:srgbClr val="249C83"/>
                </a:solidFill>
                <a:latin typeface="字魂27号-布丁体" panose="00000500000000000000" pitchFamily="2" charset="-122"/>
                <a:ea typeface="字魂27号-布丁体" panose="00000500000000000000" pitchFamily="2" charset="-122"/>
              </a:rPr>
              <a:t>民间习俗</a:t>
            </a:r>
            <a:endParaRPr lang="zh-CN" altLang="en-US" sz="3600" dirty="0">
              <a:solidFill>
                <a:srgbClr val="249C83"/>
              </a:solidFill>
              <a:latin typeface="字魂27号-布丁体" panose="00000500000000000000" pitchFamily="2" charset="-122"/>
              <a:ea typeface="字魂27号-布丁体" panose="00000500000000000000" pitchFamily="2" charset="-122"/>
            </a:endParaRPr>
          </a:p>
        </p:txBody>
      </p:sp>
      <p:sp>
        <p:nvSpPr>
          <p:cNvPr id="9" name="文本框 8"/>
          <p:cNvSpPr txBox="1"/>
          <p:nvPr/>
        </p:nvSpPr>
        <p:spPr>
          <a:xfrm>
            <a:off x="9537699" y="1109056"/>
            <a:ext cx="1449023" cy="938719"/>
          </a:xfrm>
          <a:prstGeom prst="rect">
            <a:avLst/>
          </a:prstGeom>
          <a:noFill/>
        </p:spPr>
        <p:txBody>
          <a:bodyPr vert="horz" wrap="square" rtlCol="0">
            <a:spAutoFit/>
          </a:bodyPr>
          <a:lstStyle>
            <a:defPPr>
              <a:defRPr lang="zh-CN"/>
            </a:defPPr>
            <a:lvl1pPr algn="dist">
              <a:lnSpc>
                <a:spcPct val="140000"/>
              </a:lnSpc>
              <a:defRPr sz="3600">
                <a:solidFill>
                  <a:srgbClr val="249C83"/>
                </a:solidFill>
                <a:latin typeface="字魂27号-布丁体" panose="00000500000000000000" pitchFamily="2" charset="-122"/>
                <a:ea typeface="字魂27号-布丁体" panose="00000500000000000000" pitchFamily="2" charset="-122"/>
              </a:defRPr>
            </a:lvl1pPr>
          </a:lstStyle>
          <a:p>
            <a:r>
              <a:rPr lang="zh-CN" altLang="en-US" sz="4400" dirty="0"/>
              <a:t>扫墓</a:t>
            </a:r>
            <a:endParaRPr lang="zh-CN" altLang="en-US" sz="4400" dirty="0"/>
          </a:p>
        </p:txBody>
      </p:sp>
      <p:sp>
        <p:nvSpPr>
          <p:cNvPr id="10" name="文本框 9"/>
          <p:cNvSpPr txBox="1"/>
          <p:nvPr/>
        </p:nvSpPr>
        <p:spPr>
          <a:xfrm>
            <a:off x="748361" y="2132570"/>
            <a:ext cx="10414939" cy="1026563"/>
          </a:xfrm>
          <a:prstGeom prst="rect">
            <a:avLst/>
          </a:prstGeom>
          <a:noFill/>
        </p:spPr>
        <p:txBody>
          <a:bodyPr wrap="square" rtlCol="0">
            <a:spAutoFit/>
          </a:bodyPr>
          <a:lstStyle/>
          <a:p>
            <a:pPr algn="r">
              <a:lnSpc>
                <a:spcPct val="130000"/>
              </a:lnSpc>
            </a:pP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清明节中国历史上，寒食禁火，祭奠先人，早已蔚为习俗。唐朝之后，寒食节逐渐式微，于是清明节扫墓祭祖成了此后持续不断的节俗传统。唐朝大诗人白居易</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寒食野望吟</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诗云：</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乌啼鹊噪昏乔木，清明寒食谁家哭</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风吹旷野纸钱飞，古墓累累春草绿。棠梨花映白杨树，尽是生死离别处。冥漠重泉哭不闻，萧萧暮雨人归去。</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1" name="文本框 10"/>
          <p:cNvSpPr txBox="1"/>
          <p:nvPr/>
        </p:nvSpPr>
        <p:spPr>
          <a:xfrm>
            <a:off x="4267199" y="3156136"/>
            <a:ext cx="6896101" cy="1986826"/>
          </a:xfrm>
          <a:prstGeom prst="rect">
            <a:avLst/>
          </a:prstGeom>
          <a:noFill/>
        </p:spPr>
        <p:txBody>
          <a:bodyPr wrap="square">
            <a:spAutoFit/>
          </a:bodyPr>
          <a:lstStyle/>
          <a:p>
            <a:pPr>
              <a:lnSpc>
                <a:spcPct val="130000"/>
              </a:lnSpc>
            </a:pPr>
            <a:endPar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endParaRPr>
          </a:p>
          <a:p>
            <a:pPr>
              <a:lnSpc>
                <a:spcPct val="130000"/>
              </a:lnSpc>
            </a:pP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宋朝诗人高菊卿也曾于</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清明</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一诗中描写道：</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南北山头多墓田，清明祭扫各纷然。纸灰飞作白蝴蝶，泪血染成红杜鹃。日落狐狸眠冢上，夜归儿女笑灯前。人生有酒须当醉，一滴何曾到九泉。</a:t>
            </a:r>
            <a:r>
              <a:rPr lang="en-US" altLang="zh-CN" sz="1600" dirty="0">
                <a:solidFill>
                  <a:schemeClr val="bg2">
                    <a:lumMod val="2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rPr>
              <a:t>就是到了今天的社会，人们在清明节前后仍有上坟扫墓祭祖的习俗：铲除杂草，放上供品，于坟前上香祷祝，燃纸钱金锭，或简单地献上一束鲜花，以寄托对先人的怀念</a:t>
            </a:r>
            <a:endParaRPr lang="zh-CN" altLang="en-US" sz="16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pic>
        <p:nvPicPr>
          <p:cNvPr id="13" name="Picture 3"/>
          <p:cNvPicPr>
            <a:picLocks noChangeAspect="1"/>
          </p:cNvPicPr>
          <p:nvPr/>
        </p:nvPicPr>
        <p:blipFill>
          <a:blip r:embed="rId3"/>
          <a:stretch>
            <a:fillRect/>
          </a:stretch>
        </p:blipFill>
        <p:spPr>
          <a:xfrm>
            <a:off x="1117341" y="3117310"/>
            <a:ext cx="2780878" cy="2206268"/>
          </a:xfrm>
          <a:prstGeom prst="rect">
            <a:avLst/>
          </a:prstGeom>
        </p:spPr>
      </p:pic>
      <p:cxnSp>
        <p:nvCxnSpPr>
          <p:cNvPr id="17" name="直接连接符 16"/>
          <p:cNvCxnSpPr/>
          <p:nvPr/>
        </p:nvCxnSpPr>
        <p:spPr>
          <a:xfrm>
            <a:off x="2235200" y="3302000"/>
            <a:ext cx="8751522" cy="0"/>
          </a:xfrm>
          <a:prstGeom prst="line">
            <a:avLst/>
          </a:prstGeom>
          <a:ln>
            <a:solidFill>
              <a:srgbClr val="2EC491"/>
            </a:solidFill>
            <a:prstDash val="lgDash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思源黑体 CN Medium"/>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3271</Words>
  <Application>WPS 演示</Application>
  <PresentationFormat>宽屏</PresentationFormat>
  <Paragraphs>254</Paragraphs>
  <Slides>24</Slides>
  <Notes>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字魂27号-布丁体</vt:lpstr>
      <vt:lpstr>思源黑体 CN Light</vt:lpstr>
      <vt:lpstr>思源黑体 CN Normal</vt:lpstr>
      <vt:lpstr>微软雅黑</vt:lpstr>
      <vt:lpstr>Arial Unicode MS</vt:lpstr>
      <vt:lpstr>Calibri</vt:lpstr>
      <vt:lpstr>字魂36号-正文宋楷</vt:lpstr>
      <vt:lpstr>思源黑体 CN Bold</vt:lpstr>
      <vt:lpstr>思源黑体 CN Medium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8618213036731</dc:creator>
  <cp:lastModifiedBy>铭</cp:lastModifiedBy>
  <cp:revision>7</cp:revision>
  <dcterms:created xsi:type="dcterms:W3CDTF">2022-03-09T02:21:00Z</dcterms:created>
  <dcterms:modified xsi:type="dcterms:W3CDTF">2022-03-11T03:36:44Z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2ADF7EF0E125420691E31223FADEB6AC</vt:lpwstr>
  </property>
  <property fmtid="{D5CDD505-2E9C-101B-9397-08002B2CF9AE}" pid="3" name="KSOProductBuildVer">
    <vt:lpwstr>2052-11.1.0.11194</vt:lpwstr>
  </property>
</Properties>
</file>